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Nunito"/>
      <p:regular r:id="rId49"/>
      <p:bold r:id="rId50"/>
      <p:italic r:id="rId51"/>
      <p:boldItalic r:id="rId52"/>
    </p:embeddedFont>
    <p:embeddedFont>
      <p:font typeface="Maven Pro"/>
      <p:regular r:id="rId53"/>
      <p:bold r:id="rId54"/>
    </p:embeddedFont>
    <p:embeddedFont>
      <p:font typeface="Maven Pro Medium"/>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italic.fntdata"/><Relationship Id="rId50" Type="http://schemas.openxmlformats.org/officeDocument/2006/relationships/font" Target="fonts/Nunito-bold.fntdata"/><Relationship Id="rId53" Type="http://schemas.openxmlformats.org/officeDocument/2006/relationships/font" Target="fonts/MavenPro-regular.fntdata"/><Relationship Id="rId52" Type="http://schemas.openxmlformats.org/officeDocument/2006/relationships/font" Target="fonts/Nunito-boldItalic.fntdata"/><Relationship Id="rId11" Type="http://schemas.openxmlformats.org/officeDocument/2006/relationships/slide" Target="slides/slide6.xml"/><Relationship Id="rId55" Type="http://schemas.openxmlformats.org/officeDocument/2006/relationships/font" Target="fonts/MavenProMedium-regular.fntdata"/><Relationship Id="rId10" Type="http://schemas.openxmlformats.org/officeDocument/2006/relationships/slide" Target="slides/slide5.xml"/><Relationship Id="rId54"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MavenProMedium-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22af2b0209_0_1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22af2b0209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22af2b020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22af2b020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22af2b0209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22af2b0209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22af2b0209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22af2b0209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2301839f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2301839f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22af2b0209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22af2b0209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22af2b0209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22af2b0209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22af2b0209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22af2b0209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22af2b020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22af2b020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22b800393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22b800393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22af2b0209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22af2b0209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22b800393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22b800393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22b800393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22b800393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22b800393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22b800393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22b800393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22b800393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22b800393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22b800393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22b800393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22b800393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22b800393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22b800393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22b800393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22b800393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22b800393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22b800393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22af2b0209_0_10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22af2b0209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22af2b0209_0_1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22af2b0209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22af2b0209_0_1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22af2b0209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22af2b0209_0_1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22af2b0209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22af2b0209_0_1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22af2b0209_0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22af2b0209_0_1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22af2b0209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2301839f0b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2301839f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22af2b0209_0_1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22af2b0209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22af2b0209_0_12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22af2b0209_0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22af2b0209_0_1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22af2b0209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22af2b0209_0_12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22af2b0209_0_1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22af2b0209_0_10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22af2b0209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22af2b0209_0_11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22af2b0209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22af2b0209_0_1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22af2b0209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22af2b0209_0_1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322af2b0209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22af2b0209_0_10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22af2b0209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22af2b0209_0_10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22af2b0209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22af2b0209_0_10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22af2b0209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22af2b0209_0_10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22af2b0209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22af2b0209_0_1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22af2b0209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0.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722325" y="59053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600"/>
              <a:t>Pattern Recognition and Machine Learning assignment</a:t>
            </a:r>
            <a:endParaRPr sz="2600"/>
          </a:p>
        </p:txBody>
      </p:sp>
      <p:sp>
        <p:nvSpPr>
          <p:cNvPr id="278" name="Google Shape;278;p13"/>
          <p:cNvSpPr txBox="1"/>
          <p:nvPr>
            <p:ph idx="1" type="subTitle"/>
          </p:nvPr>
        </p:nvSpPr>
        <p:spPr>
          <a:xfrm>
            <a:off x="810125" y="360802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Fotiadis Konstantinos</a:t>
            </a:r>
            <a:endParaRPr/>
          </a:p>
          <a:p>
            <a:pPr indent="0" lvl="0" marL="0" rtl="0" algn="l">
              <a:spcBef>
                <a:spcPts val="0"/>
              </a:spcBef>
              <a:spcAft>
                <a:spcPts val="0"/>
              </a:spcAft>
              <a:buNone/>
            </a:pPr>
            <a:r>
              <a:rPr lang="en"/>
              <a:t>Bakoulas Epameinondas</a:t>
            </a:r>
            <a:endParaRPr/>
          </a:p>
        </p:txBody>
      </p:sp>
      <p:sp>
        <p:nvSpPr>
          <p:cNvPr id="279" name="Google Shape;279;p13"/>
          <p:cNvSpPr txBox="1"/>
          <p:nvPr/>
        </p:nvSpPr>
        <p:spPr>
          <a:xfrm>
            <a:off x="787025" y="2662125"/>
            <a:ext cx="2661300" cy="7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Maven Pro Medium"/>
                <a:ea typeface="Maven Pro Medium"/>
                <a:cs typeface="Maven Pro Medium"/>
                <a:sym typeface="Maven Pro Medium"/>
              </a:rPr>
              <a:t>January 2025</a:t>
            </a:r>
            <a:endParaRPr sz="1700">
              <a:solidFill>
                <a:schemeClr val="lt1"/>
              </a:solidFill>
              <a:latin typeface="Maven Pro Medium"/>
              <a:ea typeface="Maven Pro Medium"/>
              <a:cs typeface="Maven Pro Medium"/>
              <a:sym typeface="Maven Pro Medium"/>
            </a:endParaRPr>
          </a:p>
          <a:p>
            <a:pPr indent="0" lvl="0" marL="0" rtl="0" algn="l">
              <a:spcBef>
                <a:spcPts val="0"/>
              </a:spcBef>
              <a:spcAft>
                <a:spcPts val="0"/>
              </a:spcAft>
              <a:buNone/>
            </a:pPr>
            <a:r>
              <a:rPr lang="en" sz="1700">
                <a:solidFill>
                  <a:schemeClr val="lt1"/>
                </a:solidFill>
                <a:latin typeface="Maven Pro Medium"/>
                <a:ea typeface="Maven Pro Medium"/>
                <a:cs typeface="Maven Pro Medium"/>
                <a:sym typeface="Maven Pro Medium"/>
              </a:rPr>
              <a:t>Group 40</a:t>
            </a:r>
            <a:endParaRPr sz="1700">
              <a:solidFill>
                <a:schemeClr val="lt1"/>
              </a:solidFill>
              <a:latin typeface="Maven Pro Medium"/>
              <a:ea typeface="Maven Pro Medium"/>
              <a:cs typeface="Maven Pro Medium"/>
              <a:sym typeface="Maven Pr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3" name="Shape 343"/>
        <p:cNvGrpSpPr/>
        <p:nvPr/>
      </p:nvGrpSpPr>
      <p:grpSpPr>
        <a:xfrm>
          <a:off x="0" y="0"/>
          <a:ext cx="0" cy="0"/>
          <a:chOff x="0" y="0"/>
          <a:chExt cx="0" cy="0"/>
        </a:xfrm>
      </p:grpSpPr>
      <p:sp>
        <p:nvSpPr>
          <p:cNvPr id="344" name="Google Shape;34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A2 Code</a:t>
            </a:r>
            <a:endParaRPr/>
          </a:p>
        </p:txBody>
      </p:sp>
      <p:pic>
        <p:nvPicPr>
          <p:cNvPr id="345" name="Google Shape;345;p22"/>
          <p:cNvPicPr preferRelativeResize="0"/>
          <p:nvPr/>
        </p:nvPicPr>
        <p:blipFill>
          <a:blip r:embed="rId3">
            <a:alphaModFix/>
          </a:blip>
          <a:stretch>
            <a:fillRect/>
          </a:stretch>
        </p:blipFill>
        <p:spPr>
          <a:xfrm>
            <a:off x="1141500" y="1618413"/>
            <a:ext cx="7532651" cy="1906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B1</a:t>
            </a:r>
            <a:endParaRPr/>
          </a:p>
        </p:txBody>
      </p:sp>
      <p:sp>
        <p:nvSpPr>
          <p:cNvPr id="351" name="Google Shape;351;p23"/>
          <p:cNvSpPr txBox="1"/>
          <p:nvPr>
            <p:ph idx="1" type="body"/>
          </p:nvPr>
        </p:nvSpPr>
        <p:spPr>
          <a:xfrm>
            <a:off x="598250" y="16684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In this part we will make a Bayesian estimator</a:t>
            </a:r>
            <a:r>
              <a:rPr lang="en" sz="1800">
                <a:latin typeface="Arial"/>
                <a:ea typeface="Arial"/>
                <a:cs typeface="Arial"/>
                <a:sym typeface="Arial"/>
              </a:rPr>
              <a:t>.</a:t>
            </a:r>
            <a:r>
              <a:rPr lang="en" sz="1800"/>
              <a:t> Firstly we calculate the posterior and the prior </a:t>
            </a:r>
            <a:r>
              <a:rPr lang="en" sz="1800"/>
              <a:t>probabilities.</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lang="en" sz="1800"/>
              <a:t>			       </a:t>
            </a:r>
            <a:r>
              <a:rPr b="1" lang="en" sz="1800"/>
              <a:t>Prior	</a:t>
            </a:r>
            <a:r>
              <a:rPr lang="en" sz="1800"/>
              <a:t>						  </a:t>
            </a:r>
            <a:r>
              <a:rPr b="1" lang="en" sz="1800"/>
              <a:t>Posterior</a:t>
            </a:r>
            <a:endParaRPr b="1" sz="1800"/>
          </a:p>
        </p:txBody>
      </p:sp>
      <p:pic>
        <p:nvPicPr>
          <p:cNvPr id="352" name="Google Shape;352;p23"/>
          <p:cNvPicPr preferRelativeResize="0"/>
          <p:nvPr/>
        </p:nvPicPr>
        <p:blipFill>
          <a:blip r:embed="rId3">
            <a:alphaModFix/>
          </a:blip>
          <a:stretch>
            <a:fillRect/>
          </a:stretch>
        </p:blipFill>
        <p:spPr>
          <a:xfrm>
            <a:off x="598250" y="3563475"/>
            <a:ext cx="3371800" cy="999318"/>
          </a:xfrm>
          <a:prstGeom prst="rect">
            <a:avLst/>
          </a:prstGeom>
          <a:noFill/>
          <a:ln>
            <a:noFill/>
          </a:ln>
        </p:spPr>
      </p:pic>
      <p:pic>
        <p:nvPicPr>
          <p:cNvPr id="353" name="Google Shape;353;p23"/>
          <p:cNvPicPr preferRelativeResize="0"/>
          <p:nvPr/>
        </p:nvPicPr>
        <p:blipFill>
          <a:blip r:embed="rId4">
            <a:alphaModFix/>
          </a:blip>
          <a:stretch>
            <a:fillRect/>
          </a:stretch>
        </p:blipFill>
        <p:spPr>
          <a:xfrm>
            <a:off x="4255425" y="3563480"/>
            <a:ext cx="4029737" cy="99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B1 Code</a:t>
            </a:r>
            <a:endParaRPr/>
          </a:p>
        </p:txBody>
      </p:sp>
      <p:pic>
        <p:nvPicPr>
          <p:cNvPr id="359" name="Google Shape;359;p24"/>
          <p:cNvPicPr preferRelativeResize="0"/>
          <p:nvPr/>
        </p:nvPicPr>
        <p:blipFill>
          <a:blip r:embed="rId3">
            <a:alphaModFix/>
          </a:blip>
          <a:stretch>
            <a:fillRect/>
          </a:stretch>
        </p:blipFill>
        <p:spPr>
          <a:xfrm>
            <a:off x="937612" y="1748250"/>
            <a:ext cx="7762876" cy="29032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B1</a:t>
            </a:r>
            <a:endParaRPr/>
          </a:p>
        </p:txBody>
      </p:sp>
      <p:sp>
        <p:nvSpPr>
          <p:cNvPr id="365" name="Google Shape;365;p25"/>
          <p:cNvSpPr txBox="1"/>
          <p:nvPr>
            <p:ph idx="1" type="body"/>
          </p:nvPr>
        </p:nvSpPr>
        <p:spPr>
          <a:xfrm>
            <a:off x="1397875"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Now we can plot the </a:t>
            </a:r>
            <a:r>
              <a:rPr lang="en" sz="1800"/>
              <a:t>the prior and </a:t>
            </a:r>
            <a:r>
              <a:rPr lang="en" sz="1800"/>
              <a:t>posterior probabilities.</a:t>
            </a:r>
            <a:endParaRPr sz="1800"/>
          </a:p>
        </p:txBody>
      </p:sp>
      <p:pic>
        <p:nvPicPr>
          <p:cNvPr id="366" name="Google Shape;366;p25"/>
          <p:cNvPicPr preferRelativeResize="0"/>
          <p:nvPr/>
        </p:nvPicPr>
        <p:blipFill>
          <a:blip r:embed="rId3">
            <a:alphaModFix/>
          </a:blip>
          <a:stretch>
            <a:fillRect/>
          </a:stretch>
        </p:blipFill>
        <p:spPr>
          <a:xfrm>
            <a:off x="1976099" y="2001825"/>
            <a:ext cx="5191800" cy="2939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B1</a:t>
            </a:r>
            <a:endParaRPr/>
          </a:p>
        </p:txBody>
      </p:sp>
      <p:sp>
        <p:nvSpPr>
          <p:cNvPr id="372" name="Google Shape;372;p26"/>
          <p:cNvSpPr txBox="1"/>
          <p:nvPr>
            <p:ph idx="1" type="body"/>
          </p:nvPr>
        </p:nvSpPr>
        <p:spPr>
          <a:xfrm>
            <a:off x="1397875" y="1300950"/>
            <a:ext cx="7030500" cy="319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We can clearly see that the prior pdf p(θ) is spread out compared to the posterior distributions. This is due to the fact that it is less informed and shows no preference to a specific θ value.</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lang="en" sz="1800"/>
              <a:t>Comparatively</a:t>
            </a:r>
            <a:r>
              <a:rPr lang="en" sz="1800"/>
              <a:t>, the posterior distributions show clear peaks (at 2.5 for D1 and -3.2 for D2), which means that our sample data D1 and D2 influence our decision on selecting the optimal θ values.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B2</a:t>
            </a:r>
            <a:endParaRPr/>
          </a:p>
        </p:txBody>
      </p:sp>
      <p:sp>
        <p:nvSpPr>
          <p:cNvPr id="378" name="Google Shape;378;p27"/>
          <p:cNvSpPr txBox="1"/>
          <p:nvPr>
            <p:ph idx="1" type="body"/>
          </p:nvPr>
        </p:nvSpPr>
        <p:spPr>
          <a:xfrm>
            <a:off x="1303800" y="16725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highlight>
                  <a:srgbClr val="FFFFFF"/>
                </a:highlight>
              </a:rPr>
              <a:t>We will now implement the predict function which is given as:</a:t>
            </a:r>
            <a:endParaRPr sz="1800">
              <a:solidFill>
                <a:srgbClr val="000000"/>
              </a:solidFill>
              <a:highlight>
                <a:srgbClr val="FFFFFF"/>
              </a:highlight>
            </a:endParaRPr>
          </a:p>
          <a:p>
            <a:pPr indent="0" lvl="0" marL="0" rtl="0" algn="l">
              <a:spcBef>
                <a:spcPts val="1200"/>
              </a:spcBef>
              <a:spcAft>
                <a:spcPts val="0"/>
              </a:spcAft>
              <a:buNone/>
            </a:pPr>
            <a:r>
              <a:t/>
            </a:r>
            <a:endParaRPr sz="1800">
              <a:solidFill>
                <a:srgbClr val="000000"/>
              </a:solidFill>
              <a:highlight>
                <a:srgbClr val="FFFFFF"/>
              </a:highlight>
            </a:endParaRPr>
          </a:p>
          <a:p>
            <a:pPr indent="0" lvl="0" marL="0" rtl="0" algn="l">
              <a:spcBef>
                <a:spcPts val="1200"/>
              </a:spcBef>
              <a:spcAft>
                <a:spcPts val="0"/>
              </a:spcAft>
              <a:buNone/>
            </a:pPr>
            <a:r>
              <a:t/>
            </a:r>
            <a:endParaRPr sz="1800">
              <a:solidFill>
                <a:srgbClr val="000000"/>
              </a:solidFill>
              <a:highlight>
                <a:srgbClr val="FFFFFF"/>
              </a:highlight>
            </a:endParaRPr>
          </a:p>
          <a:p>
            <a:pPr indent="0" lvl="0" marL="0" rtl="0" algn="l">
              <a:spcBef>
                <a:spcPts val="1200"/>
              </a:spcBef>
              <a:spcAft>
                <a:spcPts val="1200"/>
              </a:spcAft>
              <a:buNone/>
            </a:pPr>
            <a:r>
              <a:rPr lang="en" sz="1800">
                <a:solidFill>
                  <a:srgbClr val="000000"/>
                </a:solidFill>
                <a:highlight>
                  <a:srgbClr val="FFFFFF"/>
                </a:highlight>
              </a:rPr>
              <a:t>where 		is calculated by the integral:</a:t>
            </a:r>
            <a:endParaRPr sz="1800">
              <a:solidFill>
                <a:srgbClr val="000000"/>
              </a:solidFill>
              <a:highlight>
                <a:srgbClr val="FFFFFF"/>
              </a:highlight>
            </a:endParaRPr>
          </a:p>
        </p:txBody>
      </p:sp>
      <p:pic>
        <p:nvPicPr>
          <p:cNvPr id="379" name="Google Shape;379;p27"/>
          <p:cNvPicPr preferRelativeResize="0"/>
          <p:nvPr/>
        </p:nvPicPr>
        <p:blipFill>
          <a:blip r:embed="rId3">
            <a:alphaModFix/>
          </a:blip>
          <a:stretch>
            <a:fillRect/>
          </a:stretch>
        </p:blipFill>
        <p:spPr>
          <a:xfrm>
            <a:off x="1388300" y="2480050"/>
            <a:ext cx="6367398" cy="259500"/>
          </a:xfrm>
          <a:prstGeom prst="rect">
            <a:avLst/>
          </a:prstGeom>
          <a:noFill/>
          <a:ln>
            <a:noFill/>
          </a:ln>
        </p:spPr>
      </p:pic>
      <p:pic>
        <p:nvPicPr>
          <p:cNvPr id="380" name="Google Shape;380;p27"/>
          <p:cNvPicPr preferRelativeResize="0"/>
          <p:nvPr/>
        </p:nvPicPr>
        <p:blipFill>
          <a:blip r:embed="rId4">
            <a:alphaModFix/>
          </a:blip>
          <a:stretch>
            <a:fillRect/>
          </a:stretch>
        </p:blipFill>
        <p:spPr>
          <a:xfrm>
            <a:off x="2127525" y="3236425"/>
            <a:ext cx="576625" cy="186750"/>
          </a:xfrm>
          <a:prstGeom prst="rect">
            <a:avLst/>
          </a:prstGeom>
          <a:noFill/>
          <a:ln>
            <a:noFill/>
          </a:ln>
        </p:spPr>
      </p:pic>
      <p:pic>
        <p:nvPicPr>
          <p:cNvPr id="381" name="Google Shape;381;p27"/>
          <p:cNvPicPr preferRelativeResize="0"/>
          <p:nvPr/>
        </p:nvPicPr>
        <p:blipFill>
          <a:blip r:embed="rId5">
            <a:alphaModFix/>
          </a:blip>
          <a:stretch>
            <a:fillRect/>
          </a:stretch>
        </p:blipFill>
        <p:spPr>
          <a:xfrm>
            <a:off x="1303800" y="3773450"/>
            <a:ext cx="3253199" cy="59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B2 Code</a:t>
            </a:r>
            <a:endParaRPr/>
          </a:p>
        </p:txBody>
      </p:sp>
      <p:pic>
        <p:nvPicPr>
          <p:cNvPr id="387" name="Google Shape;387;p28"/>
          <p:cNvPicPr preferRelativeResize="0"/>
          <p:nvPr/>
        </p:nvPicPr>
        <p:blipFill>
          <a:blip r:embed="rId3">
            <a:alphaModFix/>
          </a:blip>
          <a:stretch>
            <a:fillRect/>
          </a:stretch>
        </p:blipFill>
        <p:spPr>
          <a:xfrm>
            <a:off x="883974" y="1773325"/>
            <a:ext cx="7870148" cy="24130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B2</a:t>
            </a:r>
            <a:endParaRPr/>
          </a:p>
        </p:txBody>
      </p:sp>
      <p:sp>
        <p:nvSpPr>
          <p:cNvPr id="393" name="Google Shape;393;p29"/>
          <p:cNvSpPr txBox="1"/>
          <p:nvPr>
            <p:ph idx="1" type="body"/>
          </p:nvPr>
        </p:nvSpPr>
        <p:spPr>
          <a:xfrm>
            <a:off x="1303800" y="11811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We can now plot the predict function h(x). The decision boundary</a:t>
            </a:r>
            <a:endParaRPr sz="1800"/>
          </a:p>
          <a:p>
            <a:pPr indent="0" lvl="0" marL="0" rtl="0" algn="l">
              <a:spcBef>
                <a:spcPts val="0"/>
              </a:spcBef>
              <a:spcAft>
                <a:spcPts val="0"/>
              </a:spcAft>
              <a:buNone/>
            </a:pPr>
            <a:r>
              <a:rPr lang="en" sz="1800"/>
              <a:t>i</a:t>
            </a:r>
            <a:r>
              <a:rPr lang="en" sz="1800"/>
              <a:t>s again at h(x) = 0.</a:t>
            </a:r>
            <a:endParaRPr sz="1800">
              <a:highlight>
                <a:schemeClr val="lt1"/>
              </a:highlight>
            </a:endParaRPr>
          </a:p>
        </p:txBody>
      </p:sp>
      <p:pic>
        <p:nvPicPr>
          <p:cNvPr id="394" name="Google Shape;394;p29"/>
          <p:cNvPicPr preferRelativeResize="0"/>
          <p:nvPr/>
        </p:nvPicPr>
        <p:blipFill rotWithShape="1">
          <a:blip r:embed="rId3">
            <a:alphaModFix/>
          </a:blip>
          <a:srcRect b="1484" l="0" r="0" t="1494"/>
          <a:stretch/>
        </p:blipFill>
        <p:spPr>
          <a:xfrm>
            <a:off x="1862013" y="1981125"/>
            <a:ext cx="5419977" cy="316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B2</a:t>
            </a:r>
            <a:endParaRPr/>
          </a:p>
        </p:txBody>
      </p:sp>
      <p:sp>
        <p:nvSpPr>
          <p:cNvPr id="400" name="Google Shape;400;p30"/>
          <p:cNvSpPr txBox="1"/>
          <p:nvPr>
            <p:ph idx="1" type="body"/>
          </p:nvPr>
        </p:nvSpPr>
        <p:spPr>
          <a:xfrm>
            <a:off x="1303800" y="1244675"/>
            <a:ext cx="7750800" cy="38988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11"/>
              <a:t>This time the classification </a:t>
            </a:r>
            <a:r>
              <a:rPr lang="en" sz="1811"/>
              <a:t>achieves</a:t>
            </a:r>
            <a:r>
              <a:rPr lang="en" sz="1811"/>
              <a:t> 100% accuracy, since for each point in the dataset D1 we have h(x)&gt;0 and for the points in dataset D2 we have h(x)&lt;0.</a:t>
            </a:r>
            <a:r>
              <a:rPr lang="en" sz="2643"/>
              <a:t> 												</a:t>
            </a:r>
            <a:endParaRPr sz="2643"/>
          </a:p>
          <a:p>
            <a:pPr indent="-342900" lvl="0" marL="457200" rtl="0" algn="l">
              <a:lnSpc>
                <a:spcPct val="115000"/>
              </a:lnSpc>
              <a:spcBef>
                <a:spcPts val="0"/>
              </a:spcBef>
              <a:spcAft>
                <a:spcPts val="0"/>
              </a:spcAft>
              <a:buSzPts val="1800"/>
              <a:buChar char="●"/>
            </a:pPr>
            <a:r>
              <a:rPr lang="en" sz="1825"/>
              <a:t>The Bayesian Estimation seems like the better approach since it incorporates the prior knowledge about the parameter θ through the prior distribution p(θ), leading to better parameter estimations. </a:t>
            </a:r>
            <a:r>
              <a:rPr lang="en" sz="1800">
                <a:highlight>
                  <a:srgbClr val="FFFFFF"/>
                </a:highlight>
              </a:rPr>
              <a:t>In contrast, the MLE only relies on our dataset and tries to maximize the likelihood p(D|θ), without taking into account any information about the prior distribution of our parameter θ.</a:t>
            </a:r>
            <a:endParaRPr sz="1800">
              <a:highlight>
                <a:schemeClr val="dk2"/>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B2</a:t>
            </a:r>
            <a:endParaRPr/>
          </a:p>
        </p:txBody>
      </p:sp>
      <p:sp>
        <p:nvSpPr>
          <p:cNvPr id="406" name="Google Shape;406;p31"/>
          <p:cNvSpPr txBox="1"/>
          <p:nvPr>
            <p:ph idx="1" type="body"/>
          </p:nvPr>
        </p:nvSpPr>
        <p:spPr>
          <a:xfrm>
            <a:off x="1303800" y="1513800"/>
            <a:ext cx="7596300" cy="3452700"/>
          </a:xfrm>
          <a:prstGeom prst="rect">
            <a:avLst/>
          </a:prstGeom>
        </p:spPr>
        <p:txBody>
          <a:bodyPr anchorCtr="0" anchor="t" bIns="91425" lIns="91425" spcFirstLastPara="1" rIns="91425" wrap="square" tIns="91425">
            <a:normAutofit lnSpcReduction="10000"/>
          </a:bodyPr>
          <a:lstStyle/>
          <a:p>
            <a:pPr indent="-342900" lvl="0" marL="457200" rtl="0" algn="l">
              <a:spcBef>
                <a:spcPts val="1100"/>
              </a:spcBef>
              <a:spcAft>
                <a:spcPts val="0"/>
              </a:spcAft>
              <a:buSzPts val="1800"/>
              <a:buChar char="●"/>
            </a:pPr>
            <a:r>
              <a:rPr lang="en" sz="1800"/>
              <a:t>The BE accounts for all possible values of θ compared to MLE that estimates a single point 	that maximizes the likelihood.				</a:t>
            </a:r>
            <a:endParaRPr sz="1800"/>
          </a:p>
          <a:p>
            <a:pPr indent="-342900" lvl="0" marL="457200" rtl="0" algn="l">
              <a:spcBef>
                <a:spcPts val="0"/>
              </a:spcBef>
              <a:spcAft>
                <a:spcPts val="0"/>
              </a:spcAft>
              <a:buSzPts val="1800"/>
              <a:buChar char="●"/>
            </a:pPr>
            <a:r>
              <a:rPr lang="en" sz="1800"/>
              <a:t>It's important to note that the BE is a lot more computationally complex and expensive compared to MLE, so even though BE leads to better results, it might not be worth implementing in practice (especially for bigger multi-dimensional problems).</a:t>
            </a:r>
            <a:endParaRPr sz="1800"/>
          </a:p>
          <a:p>
            <a:pPr indent="0" lvl="0" marL="0" rtl="0" algn="l">
              <a:spcBef>
                <a:spcPts val="2200"/>
              </a:spcBef>
              <a:spcAft>
                <a:spcPts val="0"/>
              </a:spcAft>
              <a:buNone/>
            </a:pPr>
            <a:r>
              <a:t/>
            </a:r>
            <a:endParaRPr sz="1800"/>
          </a:p>
          <a:p>
            <a:pPr indent="0" lvl="0" marL="0" rtl="0" algn="l">
              <a:spcBef>
                <a:spcPts val="2200"/>
              </a:spcBef>
              <a:spcAft>
                <a:spcPts val="1200"/>
              </a:spcAft>
              <a:buNone/>
            </a:pPr>
            <a:r>
              <a:t/>
            </a:r>
            <a:endParaRPr/>
          </a:p>
        </p:txBody>
      </p:sp>
      <p:pic>
        <p:nvPicPr>
          <p:cNvPr id="407" name="Google Shape;407;p31"/>
          <p:cNvPicPr preferRelativeResize="0"/>
          <p:nvPr/>
        </p:nvPicPr>
        <p:blipFill>
          <a:blip r:embed="rId3">
            <a:alphaModFix/>
          </a:blip>
          <a:stretch>
            <a:fillRect/>
          </a:stretch>
        </p:blipFill>
        <p:spPr>
          <a:xfrm>
            <a:off x="4366525" y="1913644"/>
            <a:ext cx="167650" cy="26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14"/>
          <p:cNvSpPr txBox="1"/>
          <p:nvPr>
            <p:ph idx="1" type="body"/>
          </p:nvPr>
        </p:nvSpPr>
        <p:spPr>
          <a:xfrm>
            <a:off x="1303800" y="1990050"/>
            <a:ext cx="7030500" cy="77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800"/>
              <a:t>Our goal is to build a Maximum Likelihood Classifier (MLE) to estimate the θ parameters of the pdf function</a:t>
            </a:r>
            <a:endParaRPr sz="1800"/>
          </a:p>
        </p:txBody>
      </p:sp>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A1</a:t>
            </a:r>
            <a:endParaRPr/>
          </a:p>
        </p:txBody>
      </p:sp>
      <p:pic>
        <p:nvPicPr>
          <p:cNvPr id="286" name="Google Shape;286;p14"/>
          <p:cNvPicPr preferRelativeResize="0"/>
          <p:nvPr/>
        </p:nvPicPr>
        <p:blipFill>
          <a:blip r:embed="rId3">
            <a:alphaModFix/>
          </a:blip>
          <a:stretch>
            <a:fillRect/>
          </a:stretch>
        </p:blipFill>
        <p:spPr>
          <a:xfrm>
            <a:off x="3176962" y="2931188"/>
            <a:ext cx="3024975" cy="659325"/>
          </a:xfrm>
          <a:prstGeom prst="rect">
            <a:avLst/>
          </a:prstGeom>
          <a:noFill/>
          <a:ln>
            <a:noFill/>
          </a:ln>
        </p:spPr>
      </p:pic>
      <p:sp>
        <p:nvSpPr>
          <p:cNvPr id="287" name="Google Shape;287;p14"/>
          <p:cNvSpPr txBox="1"/>
          <p:nvPr>
            <p:ph idx="1" type="body"/>
          </p:nvPr>
        </p:nvSpPr>
        <p:spPr>
          <a:xfrm>
            <a:off x="1347775" y="3832100"/>
            <a:ext cx="7030500" cy="77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800"/>
              <a:t>for each class ω1 (no stress) and ω2 (stress) given the samples D1 and D2.</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C1.1</a:t>
            </a:r>
            <a:endParaRPr/>
          </a:p>
        </p:txBody>
      </p:sp>
      <p:sp>
        <p:nvSpPr>
          <p:cNvPr id="413" name="Google Shape;413;p32"/>
          <p:cNvSpPr txBox="1"/>
          <p:nvPr>
            <p:ph idx="1" type="body"/>
          </p:nvPr>
        </p:nvSpPr>
        <p:spPr>
          <a:xfrm>
            <a:off x="1303800" y="1196275"/>
            <a:ext cx="7654800" cy="370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100"/>
              <a:t>In this section we will </a:t>
            </a:r>
            <a:r>
              <a:rPr lang="en" sz="2100"/>
              <a:t>train</a:t>
            </a:r>
            <a:r>
              <a:rPr lang="en" sz="2100"/>
              <a:t> the </a:t>
            </a:r>
            <a:r>
              <a:rPr lang="en" sz="2100"/>
              <a:t>Decision Tree Classifier</a:t>
            </a:r>
            <a:r>
              <a:rPr lang="en" sz="2100"/>
              <a:t> algorithm with the first half of the first </a:t>
            </a:r>
            <a:r>
              <a:rPr lang="en" sz="2100">
                <a:highlight>
                  <a:srgbClr val="FFFFFF"/>
                </a:highlight>
              </a:rPr>
              <a:t>2 features from the Iris dataset and then use it to </a:t>
            </a:r>
            <a:r>
              <a:rPr lang="en" sz="2100">
                <a:highlight>
                  <a:srgbClr val="FFFFFF"/>
                </a:highlight>
              </a:rPr>
              <a:t>classify the other half.</a:t>
            </a:r>
            <a:r>
              <a:rPr lang="en" sz="2100"/>
              <a:t> </a:t>
            </a:r>
            <a:endParaRPr sz="2100"/>
          </a:p>
          <a:p>
            <a:pPr indent="0" lvl="0" marL="0" rtl="0" algn="l">
              <a:spcBef>
                <a:spcPts val="1200"/>
              </a:spcBef>
              <a:spcAft>
                <a:spcPts val="0"/>
              </a:spcAft>
              <a:buNone/>
            </a:pPr>
            <a:r>
              <a:rPr lang="en" sz="2100"/>
              <a:t>We will first iterate over the depth values </a:t>
            </a:r>
            <a:r>
              <a:rPr b="1" lang="en" sz="2100"/>
              <a:t>[1,15]</a:t>
            </a:r>
            <a:r>
              <a:rPr lang="en" sz="2100"/>
              <a:t> in order to find optimal depth that provides the best accuracy. The depth and accuracy values are saved in an array to plot them later on.</a:t>
            </a:r>
            <a:endParaRPr sz="2100"/>
          </a:p>
          <a:p>
            <a:pPr indent="0" lvl="0" marL="0" rtl="0" algn="l">
              <a:spcBef>
                <a:spcPts val="1100"/>
              </a:spcBef>
              <a:spcAft>
                <a:spcPts val="0"/>
              </a:spcAft>
              <a:buNone/>
            </a:pPr>
            <a:r>
              <a:rPr lang="en" sz="2100"/>
              <a:t>For each depth, we create a new DecisionTreeClassifier and we fit the training data. Then, the model predicts the labels for the test dataset and calculates the accuracy using the accuracy_score function. If the accuracy is higher than the previous best accuracy, we update best_accuracy and best_depth with the new values.</a:t>
            </a:r>
            <a:endParaRPr sz="2100"/>
          </a:p>
          <a:p>
            <a:pPr indent="0" lvl="0" marL="0" rtl="0" algn="l">
              <a:spcBef>
                <a:spcPts val="500"/>
              </a:spcBef>
              <a:spcAft>
                <a:spcPts val="120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C1.1</a:t>
            </a:r>
            <a:endParaRPr/>
          </a:p>
        </p:txBody>
      </p:sp>
      <p:sp>
        <p:nvSpPr>
          <p:cNvPr id="419" name="Google Shape;419;p33"/>
          <p:cNvSpPr txBox="1"/>
          <p:nvPr>
            <p:ph idx="1" type="body"/>
          </p:nvPr>
        </p:nvSpPr>
        <p:spPr>
          <a:xfrm>
            <a:off x="1495975" y="1283575"/>
            <a:ext cx="7030500" cy="40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Now we are going to plot the accuracy for each depth value. </a:t>
            </a:r>
            <a:endParaRPr sz="1800"/>
          </a:p>
        </p:txBody>
      </p:sp>
      <p:pic>
        <p:nvPicPr>
          <p:cNvPr id="420" name="Google Shape;420;p33"/>
          <p:cNvPicPr preferRelativeResize="0"/>
          <p:nvPr/>
        </p:nvPicPr>
        <p:blipFill>
          <a:blip r:embed="rId3">
            <a:alphaModFix/>
          </a:blip>
          <a:stretch>
            <a:fillRect/>
          </a:stretch>
        </p:blipFill>
        <p:spPr>
          <a:xfrm>
            <a:off x="1971600" y="1768425"/>
            <a:ext cx="5694904" cy="3375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C1.1</a:t>
            </a:r>
            <a:endParaRPr/>
          </a:p>
        </p:txBody>
      </p:sp>
      <p:sp>
        <p:nvSpPr>
          <p:cNvPr id="426" name="Google Shape;426;p34"/>
          <p:cNvSpPr txBox="1"/>
          <p:nvPr>
            <p:ph idx="1" type="body"/>
          </p:nvPr>
        </p:nvSpPr>
        <p:spPr>
          <a:xfrm>
            <a:off x="1303800" y="1597875"/>
            <a:ext cx="7030500" cy="280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t>We can clearly see that the highest accuracy is for </a:t>
            </a:r>
            <a:r>
              <a:rPr b="1" lang="en" sz="1800"/>
              <a:t>depth=3</a:t>
            </a:r>
            <a:r>
              <a:rPr lang="en" sz="1800"/>
              <a:t> with a value of </a:t>
            </a:r>
            <a:r>
              <a:rPr b="1" lang="en" sz="1800"/>
              <a:t>0.7866</a:t>
            </a:r>
            <a:r>
              <a:rPr lang="en" sz="1800"/>
              <a:t>. The accuracy has a significant drop at </a:t>
            </a:r>
            <a:r>
              <a:rPr b="1" lang="en" sz="1800"/>
              <a:t>depth=7</a:t>
            </a:r>
            <a:r>
              <a:rPr lang="en" sz="1800"/>
              <a:t>, indicating that there's </a:t>
            </a:r>
            <a:r>
              <a:rPr b="1" lang="en" sz="1800"/>
              <a:t>overfitting</a:t>
            </a:r>
            <a:r>
              <a:rPr lang="en" sz="1800"/>
              <a:t> and the model fails to generalize. Thus, it is unable to perform well on unseen data.</a:t>
            </a:r>
            <a:endParaRPr sz="1800"/>
          </a:p>
          <a:p>
            <a:pPr indent="0" lvl="0" marL="0" rtl="0" algn="l">
              <a:spcBef>
                <a:spcPts val="1200"/>
              </a:spcBef>
              <a:spcAft>
                <a:spcPts val="1200"/>
              </a:spcAft>
              <a:buNone/>
            </a:pPr>
            <a:r>
              <a:rPr lang="en" sz="1800"/>
              <a:t>In our case the training set is relatively small (150 samples) so large depth values are not suitable. Keeping the depth to low values between 2−5 is great option if we want to avoid both overfitting and underfitting.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C1.2</a:t>
            </a:r>
            <a:endParaRPr/>
          </a:p>
        </p:txBody>
      </p:sp>
      <p:sp>
        <p:nvSpPr>
          <p:cNvPr id="432" name="Google Shape;432;p35"/>
          <p:cNvSpPr txBox="1"/>
          <p:nvPr>
            <p:ph idx="1" type="body"/>
          </p:nvPr>
        </p:nvSpPr>
        <p:spPr>
          <a:xfrm>
            <a:off x="1245300" y="1254775"/>
            <a:ext cx="7776600" cy="78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en" sz="1500"/>
              <a:t>Displaying the decision boundaries for our best depth (=3) and the points from both the training and test sets, we can see that the model is neither overfitting or underfitting.</a:t>
            </a:r>
            <a:endParaRPr sz="1500"/>
          </a:p>
        </p:txBody>
      </p:sp>
      <p:pic>
        <p:nvPicPr>
          <p:cNvPr id="433" name="Google Shape;433;p35"/>
          <p:cNvPicPr preferRelativeResize="0"/>
          <p:nvPr/>
        </p:nvPicPr>
        <p:blipFill>
          <a:blip r:embed="rId3">
            <a:alphaModFix/>
          </a:blip>
          <a:stretch>
            <a:fillRect/>
          </a:stretch>
        </p:blipFill>
        <p:spPr>
          <a:xfrm>
            <a:off x="2058802" y="1881950"/>
            <a:ext cx="5520502" cy="3261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C2.1</a:t>
            </a:r>
            <a:endParaRPr/>
          </a:p>
        </p:txBody>
      </p:sp>
      <p:sp>
        <p:nvSpPr>
          <p:cNvPr id="439" name="Google Shape;439;p36"/>
          <p:cNvSpPr txBox="1"/>
          <p:nvPr>
            <p:ph idx="1" type="body"/>
          </p:nvPr>
        </p:nvSpPr>
        <p:spPr>
          <a:xfrm>
            <a:off x="1303800" y="16892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In this section we are using Random Forest Classifier with bootstrap enabled, that creates 100 trees using 50% of the training points.</a:t>
            </a:r>
            <a:endParaRPr sz="1800"/>
          </a:p>
          <a:p>
            <a:pPr indent="0" lvl="0" marL="0" rtl="0" algn="l">
              <a:spcBef>
                <a:spcPts val="1200"/>
              </a:spcBef>
              <a:spcAft>
                <a:spcPts val="1200"/>
              </a:spcAft>
              <a:buNone/>
            </a:pPr>
            <a:r>
              <a:rPr lang="en" sz="1800"/>
              <a:t>Just like before, we're going to iterate over the depth values </a:t>
            </a:r>
            <a:r>
              <a:rPr b="1" lang="en" sz="1800"/>
              <a:t>[1,15]</a:t>
            </a:r>
            <a:r>
              <a:rPr lang="en" sz="1800"/>
              <a:t> and for each one create a random forest with </a:t>
            </a:r>
            <a:r>
              <a:rPr b="1" lang="en" sz="1800"/>
              <a:t>γ=0.5</a:t>
            </a:r>
            <a:r>
              <a:rPr lang="en" sz="1800"/>
              <a:t>. Our aim is to find the depth with the highest accuracy.</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C2.1</a:t>
            </a:r>
            <a:endParaRPr/>
          </a:p>
        </p:txBody>
      </p:sp>
      <p:sp>
        <p:nvSpPr>
          <p:cNvPr id="445" name="Google Shape;445;p37"/>
          <p:cNvSpPr txBox="1"/>
          <p:nvPr>
            <p:ph idx="1" type="body"/>
          </p:nvPr>
        </p:nvSpPr>
        <p:spPr>
          <a:xfrm>
            <a:off x="1696475" y="12507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We </a:t>
            </a:r>
            <a:r>
              <a:rPr lang="en" sz="1800"/>
              <a:t>plot again the accuracy for each depth value.</a:t>
            </a:r>
            <a:endParaRPr/>
          </a:p>
        </p:txBody>
      </p:sp>
      <p:pic>
        <p:nvPicPr>
          <p:cNvPr id="446" name="Google Shape;446;p37"/>
          <p:cNvPicPr preferRelativeResize="0"/>
          <p:nvPr/>
        </p:nvPicPr>
        <p:blipFill>
          <a:blip r:embed="rId3">
            <a:alphaModFix/>
          </a:blip>
          <a:stretch>
            <a:fillRect/>
          </a:stretch>
        </p:blipFill>
        <p:spPr>
          <a:xfrm>
            <a:off x="195949" y="1786350"/>
            <a:ext cx="5560400" cy="3357150"/>
          </a:xfrm>
          <a:prstGeom prst="rect">
            <a:avLst/>
          </a:prstGeom>
          <a:noFill/>
          <a:ln>
            <a:noFill/>
          </a:ln>
        </p:spPr>
      </p:pic>
      <p:sp>
        <p:nvSpPr>
          <p:cNvPr id="447" name="Google Shape;447;p37"/>
          <p:cNvSpPr txBox="1"/>
          <p:nvPr/>
        </p:nvSpPr>
        <p:spPr>
          <a:xfrm>
            <a:off x="5756350" y="1959525"/>
            <a:ext cx="3387600" cy="30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Nunito"/>
                <a:ea typeface="Nunito"/>
                <a:cs typeface="Nunito"/>
                <a:sym typeface="Nunito"/>
              </a:rPr>
              <a:t>The highest accuracy achieved with the Random Forest Classifier is </a:t>
            </a:r>
            <a:r>
              <a:rPr b="1" lang="en" sz="1800">
                <a:solidFill>
                  <a:schemeClr val="dk2"/>
                </a:solidFill>
                <a:latin typeface="Nunito"/>
                <a:ea typeface="Nunito"/>
                <a:cs typeface="Nunito"/>
                <a:sym typeface="Nunito"/>
              </a:rPr>
              <a:t>0.8266</a:t>
            </a:r>
            <a:r>
              <a:rPr lang="en" sz="1800">
                <a:solidFill>
                  <a:schemeClr val="dk2"/>
                </a:solidFill>
                <a:latin typeface="Nunito"/>
                <a:ea typeface="Nunito"/>
                <a:cs typeface="Nunito"/>
                <a:sym typeface="Nunito"/>
              </a:rPr>
              <a:t> with </a:t>
            </a:r>
            <a:r>
              <a:rPr b="1" lang="en" sz="1800">
                <a:solidFill>
                  <a:schemeClr val="dk2"/>
                </a:solidFill>
                <a:latin typeface="Nunito"/>
                <a:ea typeface="Nunito"/>
                <a:cs typeface="Nunito"/>
                <a:sym typeface="Nunito"/>
              </a:rPr>
              <a:t>depth=2</a:t>
            </a:r>
            <a:r>
              <a:rPr lang="en" sz="1800">
                <a:solidFill>
                  <a:schemeClr val="dk2"/>
                </a:solidFill>
                <a:latin typeface="Nunito"/>
                <a:ea typeface="Nunito"/>
                <a:cs typeface="Nunito"/>
                <a:sym typeface="Nunito"/>
              </a:rPr>
              <a:t>. From the plot we can see for higher depth values the accuracy drops since we're overfitting. For depth=1 we have underfitting since the depth is too small.</a:t>
            </a:r>
            <a:endParaRPr sz="1300">
              <a:solidFill>
                <a:schemeClr val="dk2"/>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C2.2 </a:t>
            </a:r>
            <a:endParaRPr/>
          </a:p>
        </p:txBody>
      </p:sp>
      <p:sp>
        <p:nvSpPr>
          <p:cNvPr id="453" name="Google Shape;453;p38"/>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We display again the decision boundaries for the best depth (=2).</a:t>
            </a:r>
            <a:endParaRPr sz="1800"/>
          </a:p>
        </p:txBody>
      </p:sp>
      <p:pic>
        <p:nvPicPr>
          <p:cNvPr id="454" name="Google Shape;454;p38"/>
          <p:cNvPicPr preferRelativeResize="0"/>
          <p:nvPr/>
        </p:nvPicPr>
        <p:blipFill>
          <a:blip r:embed="rId3">
            <a:alphaModFix/>
          </a:blip>
          <a:stretch>
            <a:fillRect/>
          </a:stretch>
        </p:blipFill>
        <p:spPr>
          <a:xfrm>
            <a:off x="1804825" y="1757950"/>
            <a:ext cx="5534350" cy="33855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C2.3 </a:t>
            </a:r>
            <a:endParaRPr/>
          </a:p>
        </p:txBody>
      </p:sp>
      <p:sp>
        <p:nvSpPr>
          <p:cNvPr id="460" name="Google Shape;460;p39"/>
          <p:cNvSpPr txBox="1"/>
          <p:nvPr>
            <p:ph idx="1" type="body"/>
          </p:nvPr>
        </p:nvSpPr>
        <p:spPr>
          <a:xfrm>
            <a:off x="958350" y="1433475"/>
            <a:ext cx="7721400" cy="3413700"/>
          </a:xfrm>
          <a:prstGeom prst="rect">
            <a:avLst/>
          </a:prstGeom>
        </p:spPr>
        <p:txBody>
          <a:bodyPr anchorCtr="0" anchor="t" bIns="91425" lIns="91425" spcFirstLastPara="1" rIns="91425" wrap="square" tIns="91425">
            <a:noAutofit/>
          </a:bodyPr>
          <a:lstStyle/>
          <a:p>
            <a:pPr indent="0" lvl="0" marL="0" marR="190500" rtl="0" algn="l">
              <a:spcBef>
                <a:spcPts val="0"/>
              </a:spcBef>
              <a:spcAft>
                <a:spcPts val="0"/>
              </a:spcAft>
              <a:buNone/>
            </a:pPr>
            <a:r>
              <a:rPr lang="en" sz="1800"/>
              <a:t>Comparing the 2 decision boundaries we can conclude that the random forest classifier with γ = 0.5 achieves </a:t>
            </a:r>
            <a:r>
              <a:rPr b="1" lang="en" sz="1800"/>
              <a:t>higher accuracy</a:t>
            </a:r>
            <a:r>
              <a:rPr lang="en" sz="1800"/>
              <a:t> than the single decision tree classifier. </a:t>
            </a:r>
            <a:endParaRPr sz="1800"/>
          </a:p>
          <a:p>
            <a:pPr indent="0" lvl="0" marL="0" marR="190500" rtl="0" algn="l">
              <a:spcBef>
                <a:spcPts val="500"/>
              </a:spcBef>
              <a:spcAft>
                <a:spcPts val="0"/>
              </a:spcAft>
              <a:buNone/>
            </a:pPr>
            <a:r>
              <a:rPr lang="en" sz="1800"/>
              <a:t>The decision tree produces more rectangular boundaries while the random forest, by combining multiple trees, generates </a:t>
            </a:r>
            <a:r>
              <a:rPr b="1" lang="en" sz="1800"/>
              <a:t>smoother and more flexible boundaries</a:t>
            </a:r>
            <a:r>
              <a:rPr lang="en" sz="1800"/>
              <a:t>, better capturing complex patterns in the data. Using γ=0.5 ensures a balance between diversity and accuracy by training each tree on 50% of the data. This configuration avoids overfitting while maintaining a sufficient amount of information for accurate predictions.</a:t>
            </a:r>
            <a:endParaRPr sz="1800"/>
          </a:p>
          <a:p>
            <a:pPr indent="0" lvl="0" marL="0" marR="190500" rtl="0" algn="l">
              <a:spcBef>
                <a:spcPts val="500"/>
              </a:spcBef>
              <a:spcAft>
                <a:spcPts val="500"/>
              </a:spcAft>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C - C2.3 </a:t>
            </a:r>
            <a:endParaRPr/>
          </a:p>
          <a:p>
            <a:pPr indent="0" lvl="0" marL="0" rtl="0" algn="l">
              <a:spcBef>
                <a:spcPts val="0"/>
              </a:spcBef>
              <a:spcAft>
                <a:spcPts val="0"/>
              </a:spcAft>
              <a:buNone/>
            </a:pPr>
            <a:r>
              <a:t/>
            </a:r>
            <a:endParaRPr/>
          </a:p>
        </p:txBody>
      </p:sp>
      <p:sp>
        <p:nvSpPr>
          <p:cNvPr id="466" name="Google Shape;466;p40"/>
          <p:cNvSpPr txBox="1"/>
          <p:nvPr>
            <p:ph idx="1" type="body"/>
          </p:nvPr>
        </p:nvSpPr>
        <p:spPr>
          <a:xfrm>
            <a:off x="1303800" y="1263125"/>
            <a:ext cx="7030500" cy="79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Lastly, we're going to test the effect of γ for a specific depth value (e.g. 3) by printing the accuracy for various γ.</a:t>
            </a:r>
            <a:endParaRPr sz="1800"/>
          </a:p>
        </p:txBody>
      </p:sp>
      <p:pic>
        <p:nvPicPr>
          <p:cNvPr id="467" name="Google Shape;467;p40"/>
          <p:cNvPicPr preferRelativeResize="0"/>
          <p:nvPr/>
        </p:nvPicPr>
        <p:blipFill>
          <a:blip r:embed="rId3">
            <a:alphaModFix/>
          </a:blip>
          <a:stretch>
            <a:fillRect/>
          </a:stretch>
        </p:blipFill>
        <p:spPr>
          <a:xfrm>
            <a:off x="1921100" y="2058725"/>
            <a:ext cx="5301806" cy="3084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C2.3 - Effect of gamma </a:t>
            </a:r>
            <a:endParaRPr/>
          </a:p>
        </p:txBody>
      </p:sp>
      <p:sp>
        <p:nvSpPr>
          <p:cNvPr id="473" name="Google Shape;473;p41"/>
          <p:cNvSpPr txBox="1"/>
          <p:nvPr>
            <p:ph idx="1" type="body"/>
          </p:nvPr>
        </p:nvSpPr>
        <p:spPr>
          <a:xfrm>
            <a:off x="1156575" y="1163700"/>
            <a:ext cx="7721400" cy="3413700"/>
          </a:xfrm>
          <a:prstGeom prst="rect">
            <a:avLst/>
          </a:prstGeom>
        </p:spPr>
        <p:txBody>
          <a:bodyPr anchorCtr="0" anchor="t" bIns="91425" lIns="91425" spcFirstLastPara="1" rIns="91425" wrap="square" tIns="91425">
            <a:noAutofit/>
          </a:bodyPr>
          <a:lstStyle/>
          <a:p>
            <a:pPr indent="0" lvl="0" marL="0" marR="190500" rtl="0" algn="l">
              <a:spcBef>
                <a:spcPts val="0"/>
              </a:spcBef>
              <a:spcAft>
                <a:spcPts val="0"/>
              </a:spcAft>
              <a:buNone/>
            </a:pPr>
            <a:r>
              <a:rPr lang="en" sz="1800"/>
              <a:t>In our case the accuracy fluctuates between 0.8 and 0.8266, reaching its peak at γ = 40%. The accuracy stays constant after that, indicating no real preference for a specific γ value.</a:t>
            </a:r>
            <a:endParaRPr sz="1800"/>
          </a:p>
          <a:p>
            <a:pPr indent="0" lvl="0" marL="0" marR="190500" rtl="0" algn="l">
              <a:spcBef>
                <a:spcPts val="500"/>
              </a:spcBef>
              <a:spcAft>
                <a:spcPts val="0"/>
              </a:spcAft>
              <a:buNone/>
            </a:pPr>
            <a:r>
              <a:t/>
            </a:r>
            <a:endParaRPr sz="1800"/>
          </a:p>
          <a:p>
            <a:pPr indent="0" lvl="0" marL="0" marR="190500" rtl="0" algn="l">
              <a:spcBef>
                <a:spcPts val="500"/>
              </a:spcBef>
              <a:spcAft>
                <a:spcPts val="500"/>
              </a:spcAft>
              <a:buNone/>
            </a:pPr>
            <a:r>
              <a:rPr lang="en" sz="1800"/>
              <a:t>In general, a small γ value may lead to underfitting since we're not using a lot of samples to train the individual trees. On the other hand, </a:t>
            </a:r>
            <a:r>
              <a:rPr b="1" lang="en" sz="1800"/>
              <a:t>we expect good results with a large γ value</a:t>
            </a:r>
            <a:r>
              <a:rPr lang="en" sz="1800"/>
              <a:t> since we're using a lot of samples with bootstrapping. The bootstrap sampling helps maintain diversity among trees, which is key to preventing overfitting. In fact, using a larger fraction of samples often leads to more stable individual trees.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15"/>
          <p:cNvSpPr txBox="1"/>
          <p:nvPr>
            <p:ph idx="1" type="body"/>
          </p:nvPr>
        </p:nvSpPr>
        <p:spPr>
          <a:xfrm>
            <a:off x="1303800" y="1990050"/>
            <a:ext cx="7030500" cy="44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800"/>
              <a:t>The likelihood is given as</a:t>
            </a:r>
            <a:endParaRPr sz="1800"/>
          </a:p>
        </p:txBody>
      </p:sp>
      <p:sp>
        <p:nvSpPr>
          <p:cNvPr id="293" name="Google Shape;293;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A1</a:t>
            </a:r>
            <a:endParaRPr/>
          </a:p>
        </p:txBody>
      </p:sp>
      <p:sp>
        <p:nvSpPr>
          <p:cNvPr id="294" name="Google Shape;294;p15"/>
          <p:cNvSpPr txBox="1"/>
          <p:nvPr>
            <p:ph idx="1" type="body"/>
          </p:nvPr>
        </p:nvSpPr>
        <p:spPr>
          <a:xfrm>
            <a:off x="1356825" y="3262850"/>
            <a:ext cx="7030500" cy="77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800"/>
              <a:t>but since the logarithm is a monotonically increasing function, we will use the log-likelihood which is given as</a:t>
            </a:r>
            <a:endParaRPr sz="1800"/>
          </a:p>
        </p:txBody>
      </p:sp>
      <p:pic>
        <p:nvPicPr>
          <p:cNvPr id="295" name="Google Shape;295;p15"/>
          <p:cNvPicPr preferRelativeResize="0"/>
          <p:nvPr/>
        </p:nvPicPr>
        <p:blipFill>
          <a:blip r:embed="rId3">
            <a:alphaModFix/>
          </a:blip>
          <a:stretch>
            <a:fillRect/>
          </a:stretch>
        </p:blipFill>
        <p:spPr>
          <a:xfrm>
            <a:off x="3102962" y="2571750"/>
            <a:ext cx="2938075" cy="481800"/>
          </a:xfrm>
          <a:prstGeom prst="rect">
            <a:avLst/>
          </a:prstGeom>
          <a:noFill/>
          <a:ln>
            <a:noFill/>
          </a:ln>
        </p:spPr>
      </p:pic>
      <p:pic>
        <p:nvPicPr>
          <p:cNvPr id="296" name="Google Shape;296;p15"/>
          <p:cNvPicPr preferRelativeResize="0"/>
          <p:nvPr/>
        </p:nvPicPr>
        <p:blipFill>
          <a:blip r:embed="rId4">
            <a:alphaModFix/>
          </a:blip>
          <a:stretch>
            <a:fillRect/>
          </a:stretch>
        </p:blipFill>
        <p:spPr>
          <a:xfrm>
            <a:off x="3205975" y="4213375"/>
            <a:ext cx="2732050" cy="358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7" name="Shape 477"/>
        <p:cNvGrpSpPr/>
        <p:nvPr/>
      </p:nvGrpSpPr>
      <p:grpSpPr>
        <a:xfrm>
          <a:off x="0" y="0"/>
          <a:ext cx="0" cy="0"/>
          <a:chOff x="0" y="0"/>
          <a:chExt cx="0" cy="0"/>
        </a:xfrm>
      </p:grpSpPr>
      <p:sp>
        <p:nvSpPr>
          <p:cNvPr id="478" name="Google Shape;478;p42"/>
          <p:cNvSpPr txBox="1"/>
          <p:nvPr>
            <p:ph idx="1" type="body"/>
          </p:nvPr>
        </p:nvSpPr>
        <p:spPr>
          <a:xfrm>
            <a:off x="1303800" y="1597875"/>
            <a:ext cx="7030500" cy="14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Our goal in this assignment is to train our own model in order to accurately predict the labels from a test set.</a:t>
            </a:r>
            <a:endParaRPr sz="1800"/>
          </a:p>
          <a:p>
            <a:pPr indent="0" lvl="0" marL="0" rtl="0" algn="l">
              <a:spcBef>
                <a:spcPts val="1200"/>
              </a:spcBef>
              <a:spcAft>
                <a:spcPts val="1200"/>
              </a:spcAft>
              <a:buNone/>
            </a:pPr>
            <a:r>
              <a:rPr lang="en" sz="1800"/>
              <a:t>We first import the datasets into our project</a:t>
            </a:r>
            <a:endParaRPr sz="1800"/>
          </a:p>
        </p:txBody>
      </p:sp>
      <p:sp>
        <p:nvSpPr>
          <p:cNvPr id="479" name="Google Shape;479;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a:t>
            </a:r>
            <a:endParaRPr/>
          </a:p>
        </p:txBody>
      </p:sp>
      <p:pic>
        <p:nvPicPr>
          <p:cNvPr id="480" name="Google Shape;480;p42"/>
          <p:cNvPicPr preferRelativeResize="0"/>
          <p:nvPr/>
        </p:nvPicPr>
        <p:blipFill>
          <a:blip r:embed="rId3">
            <a:alphaModFix/>
          </a:blip>
          <a:stretch>
            <a:fillRect/>
          </a:stretch>
        </p:blipFill>
        <p:spPr>
          <a:xfrm>
            <a:off x="1836375" y="3033675"/>
            <a:ext cx="5735174" cy="1611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4" name="Shape 484"/>
        <p:cNvGrpSpPr/>
        <p:nvPr/>
      </p:nvGrpSpPr>
      <p:grpSpPr>
        <a:xfrm>
          <a:off x="0" y="0"/>
          <a:ext cx="0" cy="0"/>
          <a:chOff x="0" y="0"/>
          <a:chExt cx="0" cy="0"/>
        </a:xfrm>
      </p:grpSpPr>
      <p:sp>
        <p:nvSpPr>
          <p:cNvPr id="485" name="Google Shape;485;p43"/>
          <p:cNvSpPr txBox="1"/>
          <p:nvPr>
            <p:ph idx="1" type="body"/>
          </p:nvPr>
        </p:nvSpPr>
        <p:spPr>
          <a:xfrm>
            <a:off x="1303800" y="1597875"/>
            <a:ext cx="7030500" cy="1435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1800"/>
              <a:t>After importing, we transform the values of the features using </a:t>
            </a:r>
            <a:r>
              <a:rPr b="1" lang="en" sz="1800"/>
              <a:t>StandardScaler</a:t>
            </a:r>
            <a:r>
              <a:rPr lang="en" sz="1800"/>
              <a:t> to ensure that the model is not biased towards any feature. The main idea behind it is to transform our data such that its distribution will have a mean value 0 and standard deviation of 1.</a:t>
            </a:r>
            <a:endParaRPr sz="1800"/>
          </a:p>
        </p:txBody>
      </p:sp>
      <p:sp>
        <p:nvSpPr>
          <p:cNvPr id="486" name="Google Shape;486;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a:t>
            </a:r>
            <a:endParaRPr/>
          </a:p>
        </p:txBody>
      </p:sp>
      <p:pic>
        <p:nvPicPr>
          <p:cNvPr id="487" name="Google Shape;487;p43"/>
          <p:cNvPicPr preferRelativeResize="0"/>
          <p:nvPr/>
        </p:nvPicPr>
        <p:blipFill>
          <a:blip r:embed="rId3">
            <a:alphaModFix/>
          </a:blip>
          <a:stretch>
            <a:fillRect/>
          </a:stretch>
        </p:blipFill>
        <p:spPr>
          <a:xfrm>
            <a:off x="2392150" y="3079350"/>
            <a:ext cx="4141224" cy="1466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1" name="Shape 491"/>
        <p:cNvGrpSpPr/>
        <p:nvPr/>
      </p:nvGrpSpPr>
      <p:grpSpPr>
        <a:xfrm>
          <a:off x="0" y="0"/>
          <a:ext cx="0" cy="0"/>
          <a:chOff x="0" y="0"/>
          <a:chExt cx="0" cy="0"/>
        </a:xfrm>
      </p:grpSpPr>
      <p:sp>
        <p:nvSpPr>
          <p:cNvPr id="492" name="Google Shape;492;p44"/>
          <p:cNvSpPr txBox="1"/>
          <p:nvPr>
            <p:ph idx="1" type="body"/>
          </p:nvPr>
        </p:nvSpPr>
        <p:spPr>
          <a:xfrm>
            <a:off x="1303800" y="1597875"/>
            <a:ext cx="7030500" cy="288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Before we start training our models, we will do some </a:t>
            </a:r>
            <a:r>
              <a:rPr b="1" lang="en" sz="1800"/>
              <a:t>hyperparameter tuning</a:t>
            </a:r>
            <a:r>
              <a:rPr lang="en" sz="1800"/>
              <a:t> to find the best hyperparameters for each model.</a:t>
            </a:r>
            <a:endParaRPr sz="1800"/>
          </a:p>
          <a:p>
            <a:pPr indent="0" lvl="0" marL="0" rtl="0" algn="l">
              <a:spcBef>
                <a:spcPts val="1200"/>
              </a:spcBef>
              <a:spcAft>
                <a:spcPts val="1200"/>
              </a:spcAft>
              <a:buNone/>
            </a:pPr>
            <a:r>
              <a:rPr lang="en" sz="1800"/>
              <a:t>We will use </a:t>
            </a:r>
            <a:r>
              <a:rPr b="1" lang="en" sz="1800"/>
              <a:t>GridSearchCV</a:t>
            </a:r>
            <a:r>
              <a:rPr lang="en" sz="1800"/>
              <a:t> for this purpose. It performs an exhaustive search over specified parameter values for an estimator. The accuracy of the model is calculated using </a:t>
            </a:r>
            <a:r>
              <a:rPr b="1" lang="en" sz="1800"/>
              <a:t>5-fold cross-validation.</a:t>
            </a:r>
            <a:endParaRPr b="1" sz="1800"/>
          </a:p>
        </p:txBody>
      </p:sp>
      <p:sp>
        <p:nvSpPr>
          <p:cNvPr id="493" name="Google Shape;493;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7" name="Shape 497"/>
        <p:cNvGrpSpPr/>
        <p:nvPr/>
      </p:nvGrpSpPr>
      <p:grpSpPr>
        <a:xfrm>
          <a:off x="0" y="0"/>
          <a:ext cx="0" cy="0"/>
          <a:chOff x="0" y="0"/>
          <a:chExt cx="0" cy="0"/>
        </a:xfrm>
      </p:grpSpPr>
      <p:sp>
        <p:nvSpPr>
          <p:cNvPr id="498" name="Google Shape;498;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a:t>
            </a:r>
            <a:endParaRPr/>
          </a:p>
        </p:txBody>
      </p:sp>
      <p:pic>
        <p:nvPicPr>
          <p:cNvPr id="499" name="Google Shape;499;p45"/>
          <p:cNvPicPr preferRelativeResize="0"/>
          <p:nvPr/>
        </p:nvPicPr>
        <p:blipFill>
          <a:blip r:embed="rId3">
            <a:alphaModFix/>
          </a:blip>
          <a:stretch>
            <a:fillRect/>
          </a:stretch>
        </p:blipFill>
        <p:spPr>
          <a:xfrm>
            <a:off x="1245100" y="1215325"/>
            <a:ext cx="3061726" cy="3744500"/>
          </a:xfrm>
          <a:prstGeom prst="rect">
            <a:avLst/>
          </a:prstGeom>
          <a:noFill/>
          <a:ln>
            <a:noFill/>
          </a:ln>
        </p:spPr>
      </p:pic>
      <p:pic>
        <p:nvPicPr>
          <p:cNvPr id="500" name="Google Shape;500;p45"/>
          <p:cNvPicPr preferRelativeResize="0"/>
          <p:nvPr/>
        </p:nvPicPr>
        <p:blipFill rotWithShape="1">
          <a:blip r:embed="rId4">
            <a:alphaModFix/>
          </a:blip>
          <a:srcRect b="0" l="550" r="-550" t="0"/>
          <a:stretch/>
        </p:blipFill>
        <p:spPr>
          <a:xfrm>
            <a:off x="4383900" y="1320500"/>
            <a:ext cx="4734001" cy="35341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4" name="Shape 504"/>
        <p:cNvGrpSpPr/>
        <p:nvPr/>
      </p:nvGrpSpPr>
      <p:grpSpPr>
        <a:xfrm>
          <a:off x="0" y="0"/>
          <a:ext cx="0" cy="0"/>
          <a:chOff x="0" y="0"/>
          <a:chExt cx="0" cy="0"/>
        </a:xfrm>
      </p:grpSpPr>
      <p:sp>
        <p:nvSpPr>
          <p:cNvPr id="505" name="Google Shape;505;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a:t>
            </a:r>
            <a:endParaRPr/>
          </a:p>
        </p:txBody>
      </p:sp>
      <p:pic>
        <p:nvPicPr>
          <p:cNvPr id="506" name="Google Shape;506;p46"/>
          <p:cNvPicPr preferRelativeResize="0"/>
          <p:nvPr/>
        </p:nvPicPr>
        <p:blipFill>
          <a:blip r:embed="rId3">
            <a:alphaModFix/>
          </a:blip>
          <a:stretch>
            <a:fillRect/>
          </a:stretch>
        </p:blipFill>
        <p:spPr>
          <a:xfrm>
            <a:off x="1712662" y="1241400"/>
            <a:ext cx="5718674" cy="3762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0" name="Shape 510"/>
        <p:cNvGrpSpPr/>
        <p:nvPr/>
      </p:nvGrpSpPr>
      <p:grpSpPr>
        <a:xfrm>
          <a:off x="0" y="0"/>
          <a:ext cx="0" cy="0"/>
          <a:chOff x="0" y="0"/>
          <a:chExt cx="0" cy="0"/>
        </a:xfrm>
      </p:grpSpPr>
      <p:sp>
        <p:nvSpPr>
          <p:cNvPr id="511" name="Google Shape;511;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 - 5 fold cross validation</a:t>
            </a:r>
            <a:endParaRPr/>
          </a:p>
        </p:txBody>
      </p:sp>
      <p:pic>
        <p:nvPicPr>
          <p:cNvPr id="512" name="Google Shape;512;p47"/>
          <p:cNvPicPr preferRelativeResize="0"/>
          <p:nvPr/>
        </p:nvPicPr>
        <p:blipFill>
          <a:blip r:embed="rId3">
            <a:alphaModFix/>
          </a:blip>
          <a:stretch>
            <a:fillRect/>
          </a:stretch>
        </p:blipFill>
        <p:spPr>
          <a:xfrm>
            <a:off x="713650" y="1363600"/>
            <a:ext cx="7693550" cy="3346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6" name="Shape 516"/>
        <p:cNvGrpSpPr/>
        <p:nvPr/>
      </p:nvGrpSpPr>
      <p:grpSpPr>
        <a:xfrm>
          <a:off x="0" y="0"/>
          <a:ext cx="0" cy="0"/>
          <a:chOff x="0" y="0"/>
          <a:chExt cx="0" cy="0"/>
        </a:xfrm>
      </p:grpSpPr>
      <p:sp>
        <p:nvSpPr>
          <p:cNvPr id="517" name="Google Shape;517;p48"/>
          <p:cNvSpPr txBox="1"/>
          <p:nvPr>
            <p:ph idx="1" type="body"/>
          </p:nvPr>
        </p:nvSpPr>
        <p:spPr>
          <a:xfrm>
            <a:off x="1303800" y="1597875"/>
            <a:ext cx="7030500" cy="88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The hyperparameter tuning took a total 1.5 hours, which is worth noting. Now we can print the training results</a:t>
            </a:r>
            <a:endParaRPr sz="1800"/>
          </a:p>
        </p:txBody>
      </p:sp>
      <p:sp>
        <p:nvSpPr>
          <p:cNvPr id="518" name="Google Shape;518;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a:t>
            </a:r>
            <a:endParaRPr/>
          </a:p>
        </p:txBody>
      </p:sp>
      <p:pic>
        <p:nvPicPr>
          <p:cNvPr id="519" name="Google Shape;519;p48"/>
          <p:cNvPicPr preferRelativeResize="0"/>
          <p:nvPr/>
        </p:nvPicPr>
        <p:blipFill>
          <a:blip r:embed="rId3">
            <a:alphaModFix/>
          </a:blip>
          <a:stretch>
            <a:fillRect/>
          </a:stretch>
        </p:blipFill>
        <p:spPr>
          <a:xfrm>
            <a:off x="1750925" y="2532600"/>
            <a:ext cx="6136250" cy="1219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3" name="Shape 523"/>
        <p:cNvGrpSpPr/>
        <p:nvPr/>
      </p:nvGrpSpPr>
      <p:grpSpPr>
        <a:xfrm>
          <a:off x="0" y="0"/>
          <a:ext cx="0" cy="0"/>
          <a:chOff x="0" y="0"/>
          <a:chExt cx="0" cy="0"/>
        </a:xfrm>
      </p:grpSpPr>
      <p:sp>
        <p:nvSpPr>
          <p:cNvPr id="524" name="Google Shape;524;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 - Hyperparameter Tuning results</a:t>
            </a:r>
            <a:endParaRPr/>
          </a:p>
        </p:txBody>
      </p:sp>
      <p:sp>
        <p:nvSpPr>
          <p:cNvPr id="525" name="Google Shape;525;p49"/>
          <p:cNvSpPr txBox="1"/>
          <p:nvPr>
            <p:ph idx="1" type="body"/>
          </p:nvPr>
        </p:nvSpPr>
        <p:spPr>
          <a:xfrm>
            <a:off x="1230850" y="1064475"/>
            <a:ext cx="7789500" cy="390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250"/>
              <a:t>Naive Bayes:</a:t>
            </a:r>
            <a:r>
              <a:rPr lang="en" sz="1250"/>
              <a:t> </a:t>
            </a:r>
            <a:endParaRPr sz="1250"/>
          </a:p>
          <a:p>
            <a:pPr indent="-307975" lvl="0" marL="457200" rtl="0" algn="l">
              <a:lnSpc>
                <a:spcPct val="95000"/>
              </a:lnSpc>
              <a:spcBef>
                <a:spcPts val="0"/>
              </a:spcBef>
              <a:spcAft>
                <a:spcPts val="0"/>
              </a:spcAft>
              <a:buSzPts val="1250"/>
              <a:buChar char="●"/>
            </a:pPr>
            <a:r>
              <a:rPr lang="en" sz="1250"/>
              <a:t>Best Parameters: None</a:t>
            </a:r>
            <a:endParaRPr sz="1250"/>
          </a:p>
          <a:p>
            <a:pPr indent="-307975" lvl="0" marL="457200" rtl="0" algn="l">
              <a:lnSpc>
                <a:spcPct val="95000"/>
              </a:lnSpc>
              <a:spcBef>
                <a:spcPts val="0"/>
              </a:spcBef>
              <a:spcAft>
                <a:spcPts val="0"/>
              </a:spcAft>
              <a:buSzPts val="1250"/>
              <a:buChar char="●"/>
            </a:pPr>
            <a:r>
              <a:rPr lang="en" sz="1250"/>
              <a:t>Best Accuracy: 0.7026</a:t>
            </a:r>
            <a:endParaRPr sz="1250"/>
          </a:p>
          <a:p>
            <a:pPr indent="0" lvl="0" marL="0" rtl="0" algn="l">
              <a:lnSpc>
                <a:spcPct val="95000"/>
              </a:lnSpc>
              <a:spcBef>
                <a:spcPts val="0"/>
              </a:spcBef>
              <a:spcAft>
                <a:spcPts val="0"/>
              </a:spcAft>
              <a:buSzPts val="275"/>
              <a:buNone/>
            </a:pPr>
            <a:r>
              <a:t/>
            </a:r>
            <a:endParaRPr sz="1250"/>
          </a:p>
          <a:p>
            <a:pPr indent="0" lvl="0" marL="0" rtl="0" algn="l">
              <a:lnSpc>
                <a:spcPct val="95000"/>
              </a:lnSpc>
              <a:spcBef>
                <a:spcPts val="0"/>
              </a:spcBef>
              <a:spcAft>
                <a:spcPts val="0"/>
              </a:spcAft>
              <a:buSzPts val="275"/>
              <a:buNone/>
            </a:pPr>
            <a:r>
              <a:rPr b="1" lang="en" sz="1250"/>
              <a:t>k-NN:</a:t>
            </a:r>
            <a:r>
              <a:rPr lang="en" sz="1250"/>
              <a:t> </a:t>
            </a:r>
            <a:endParaRPr sz="1250"/>
          </a:p>
          <a:p>
            <a:pPr indent="-307975" lvl="0" marL="457200" rtl="0" algn="l">
              <a:lnSpc>
                <a:spcPct val="95000"/>
              </a:lnSpc>
              <a:spcBef>
                <a:spcPts val="0"/>
              </a:spcBef>
              <a:spcAft>
                <a:spcPts val="0"/>
              </a:spcAft>
              <a:buSzPts val="1250"/>
              <a:buChar char="●"/>
            </a:pPr>
            <a:r>
              <a:rPr lang="en" sz="1250"/>
              <a:t>Best Parameters:</a:t>
            </a:r>
            <a:endParaRPr sz="1250"/>
          </a:p>
          <a:p>
            <a:pPr indent="-307975" lvl="1" marL="914400" rtl="0" algn="l">
              <a:lnSpc>
                <a:spcPct val="95000"/>
              </a:lnSpc>
              <a:spcBef>
                <a:spcPts val="0"/>
              </a:spcBef>
              <a:spcAft>
                <a:spcPts val="0"/>
              </a:spcAft>
              <a:buSzPts val="1250"/>
              <a:buChar char="○"/>
            </a:pPr>
            <a:r>
              <a:rPr lang="en" sz="1250"/>
              <a:t>Number of Neighbors</a:t>
            </a:r>
            <a:r>
              <a:rPr lang="en" sz="1250"/>
              <a:t>: 9, </a:t>
            </a:r>
            <a:endParaRPr sz="1250"/>
          </a:p>
          <a:p>
            <a:pPr indent="-307975" lvl="1" marL="914400" rtl="0" algn="l">
              <a:lnSpc>
                <a:spcPct val="95000"/>
              </a:lnSpc>
              <a:spcBef>
                <a:spcPts val="0"/>
              </a:spcBef>
              <a:spcAft>
                <a:spcPts val="0"/>
              </a:spcAft>
              <a:buSzPts val="1250"/>
              <a:buChar char="○"/>
            </a:pPr>
            <a:r>
              <a:rPr lang="en" sz="1250"/>
              <a:t>Distance Metric Parameter</a:t>
            </a:r>
            <a:r>
              <a:rPr lang="en" sz="1250"/>
              <a:t>: 2 </a:t>
            </a:r>
            <a:endParaRPr sz="1250"/>
          </a:p>
          <a:p>
            <a:pPr indent="-307975" lvl="1" marL="914400" rtl="0" algn="l">
              <a:lnSpc>
                <a:spcPct val="95000"/>
              </a:lnSpc>
              <a:spcBef>
                <a:spcPts val="0"/>
              </a:spcBef>
              <a:spcAft>
                <a:spcPts val="0"/>
              </a:spcAft>
              <a:buSzPts val="1250"/>
              <a:buChar char="○"/>
            </a:pPr>
            <a:r>
              <a:rPr lang="en" sz="1250"/>
              <a:t>Weight Function</a:t>
            </a:r>
            <a:r>
              <a:rPr lang="en" sz="1250"/>
              <a:t>: distance</a:t>
            </a:r>
            <a:endParaRPr sz="1250"/>
          </a:p>
          <a:p>
            <a:pPr indent="-307975" lvl="0" marL="457200" rtl="0" algn="l">
              <a:lnSpc>
                <a:spcPct val="95000"/>
              </a:lnSpc>
              <a:spcBef>
                <a:spcPts val="0"/>
              </a:spcBef>
              <a:spcAft>
                <a:spcPts val="0"/>
              </a:spcAft>
              <a:buSzPts val="1250"/>
              <a:buChar char="●"/>
            </a:pPr>
            <a:r>
              <a:rPr lang="en" sz="1250"/>
              <a:t>Best Accuracy: 0.8220</a:t>
            </a:r>
            <a:endParaRPr sz="1250"/>
          </a:p>
          <a:p>
            <a:pPr indent="0" lvl="0" marL="457200" rtl="0" algn="l">
              <a:lnSpc>
                <a:spcPct val="95000"/>
              </a:lnSpc>
              <a:spcBef>
                <a:spcPts val="0"/>
              </a:spcBef>
              <a:spcAft>
                <a:spcPts val="0"/>
              </a:spcAft>
              <a:buNone/>
            </a:pPr>
            <a:r>
              <a:t/>
            </a:r>
            <a:endParaRPr sz="1250"/>
          </a:p>
          <a:p>
            <a:pPr indent="0" lvl="0" marL="0" rtl="0" algn="l">
              <a:lnSpc>
                <a:spcPct val="95000"/>
              </a:lnSpc>
              <a:spcBef>
                <a:spcPts val="0"/>
              </a:spcBef>
              <a:spcAft>
                <a:spcPts val="0"/>
              </a:spcAft>
              <a:buSzPts val="275"/>
              <a:buNone/>
            </a:pPr>
            <a:r>
              <a:rPr b="1" lang="en" sz="1250"/>
              <a:t>Perceptron: </a:t>
            </a:r>
            <a:endParaRPr b="1" sz="1250"/>
          </a:p>
          <a:p>
            <a:pPr indent="-307975" lvl="0" marL="457200" rtl="0" algn="l">
              <a:lnSpc>
                <a:spcPct val="95000"/>
              </a:lnSpc>
              <a:spcBef>
                <a:spcPts val="0"/>
              </a:spcBef>
              <a:spcAft>
                <a:spcPts val="0"/>
              </a:spcAft>
              <a:buSzPts val="1250"/>
              <a:buChar char="●"/>
            </a:pPr>
            <a:r>
              <a:rPr lang="en" sz="1250"/>
              <a:t>Best Parameters: </a:t>
            </a:r>
            <a:endParaRPr sz="1250"/>
          </a:p>
          <a:p>
            <a:pPr indent="-307975" lvl="1" marL="914400" rtl="0" algn="l">
              <a:lnSpc>
                <a:spcPct val="95000"/>
              </a:lnSpc>
              <a:spcBef>
                <a:spcPts val="0"/>
              </a:spcBef>
              <a:spcAft>
                <a:spcPts val="0"/>
              </a:spcAft>
              <a:buSzPts val="1250"/>
              <a:buChar char="○"/>
            </a:pPr>
            <a:r>
              <a:rPr lang="en" sz="1250"/>
              <a:t>Regularization Parameter</a:t>
            </a:r>
            <a:r>
              <a:rPr lang="en" sz="1250"/>
              <a:t>: 0.0001</a:t>
            </a:r>
            <a:endParaRPr sz="1250"/>
          </a:p>
          <a:p>
            <a:pPr indent="-307975" lvl="1" marL="914400" rtl="0" algn="l">
              <a:lnSpc>
                <a:spcPct val="95000"/>
              </a:lnSpc>
              <a:spcBef>
                <a:spcPts val="0"/>
              </a:spcBef>
              <a:spcAft>
                <a:spcPts val="0"/>
              </a:spcAft>
              <a:buSzPts val="1250"/>
              <a:buChar char="○"/>
            </a:pPr>
            <a:r>
              <a:rPr lang="en" sz="1250"/>
              <a:t>Maximum Iterations</a:t>
            </a:r>
            <a:r>
              <a:rPr lang="en" sz="1250"/>
              <a:t>: 1000</a:t>
            </a:r>
            <a:endParaRPr sz="1250"/>
          </a:p>
          <a:p>
            <a:pPr indent="-307975" lvl="1" marL="914400" rtl="0" algn="l">
              <a:lnSpc>
                <a:spcPct val="95000"/>
              </a:lnSpc>
              <a:spcBef>
                <a:spcPts val="0"/>
              </a:spcBef>
              <a:spcAft>
                <a:spcPts val="0"/>
              </a:spcAft>
              <a:buSzPts val="1250"/>
              <a:buChar char="○"/>
            </a:pPr>
            <a:r>
              <a:rPr lang="en" sz="1250"/>
              <a:t>Penalty Type</a:t>
            </a:r>
            <a:r>
              <a:rPr lang="en" sz="1250"/>
              <a:t>: l1</a:t>
            </a:r>
            <a:endParaRPr sz="1250"/>
          </a:p>
          <a:p>
            <a:pPr indent="-307975" lvl="0" marL="457200" rtl="0" algn="l">
              <a:lnSpc>
                <a:spcPct val="95000"/>
              </a:lnSpc>
              <a:spcBef>
                <a:spcPts val="0"/>
              </a:spcBef>
              <a:spcAft>
                <a:spcPts val="0"/>
              </a:spcAft>
              <a:buSzPts val="1250"/>
              <a:buChar char="●"/>
            </a:pPr>
            <a:r>
              <a:rPr lang="en" sz="1250"/>
              <a:t>Best Accuracy: 0.7057</a:t>
            </a:r>
            <a:endParaRPr sz="125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9" name="Shape 529"/>
        <p:cNvGrpSpPr/>
        <p:nvPr/>
      </p:nvGrpSpPr>
      <p:grpSpPr>
        <a:xfrm>
          <a:off x="0" y="0"/>
          <a:ext cx="0" cy="0"/>
          <a:chOff x="0" y="0"/>
          <a:chExt cx="0" cy="0"/>
        </a:xfrm>
      </p:grpSpPr>
      <p:sp>
        <p:nvSpPr>
          <p:cNvPr id="530" name="Google Shape;530;p5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 - Hyperparameter Tuning results</a:t>
            </a:r>
            <a:endParaRPr/>
          </a:p>
        </p:txBody>
      </p:sp>
      <p:sp>
        <p:nvSpPr>
          <p:cNvPr id="531" name="Google Shape;531;p50"/>
          <p:cNvSpPr txBox="1"/>
          <p:nvPr>
            <p:ph idx="1" type="body"/>
          </p:nvPr>
        </p:nvSpPr>
        <p:spPr>
          <a:xfrm>
            <a:off x="1230850" y="1064475"/>
            <a:ext cx="7789500" cy="390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250"/>
              <a:t>Logistic Regression:</a:t>
            </a:r>
            <a:r>
              <a:rPr lang="en" sz="1250"/>
              <a:t> </a:t>
            </a:r>
            <a:endParaRPr sz="1250"/>
          </a:p>
          <a:p>
            <a:pPr indent="-307975" lvl="0" marL="457200" rtl="0" algn="l">
              <a:lnSpc>
                <a:spcPct val="95000"/>
              </a:lnSpc>
              <a:spcBef>
                <a:spcPts val="0"/>
              </a:spcBef>
              <a:spcAft>
                <a:spcPts val="0"/>
              </a:spcAft>
              <a:buSzPts val="1250"/>
              <a:buChar char="●"/>
            </a:pPr>
            <a:r>
              <a:rPr lang="en" sz="1250"/>
              <a:t>Best Parameters:</a:t>
            </a:r>
            <a:endParaRPr sz="1250"/>
          </a:p>
          <a:p>
            <a:pPr indent="-307975" lvl="1" marL="914400" rtl="0" algn="l">
              <a:lnSpc>
                <a:spcPct val="95000"/>
              </a:lnSpc>
              <a:spcBef>
                <a:spcPts val="0"/>
              </a:spcBef>
              <a:spcAft>
                <a:spcPts val="0"/>
              </a:spcAft>
              <a:buSzPts val="1250"/>
              <a:buChar char="○"/>
            </a:pPr>
            <a:r>
              <a:rPr lang="en" sz="1250"/>
              <a:t>Inverse Regularization Strength (C): 0.01</a:t>
            </a:r>
            <a:endParaRPr sz="1250"/>
          </a:p>
          <a:p>
            <a:pPr indent="-307975" lvl="1" marL="914400" rtl="0" algn="l">
              <a:lnSpc>
                <a:spcPct val="95000"/>
              </a:lnSpc>
              <a:spcBef>
                <a:spcPts val="0"/>
              </a:spcBef>
              <a:spcAft>
                <a:spcPts val="0"/>
              </a:spcAft>
              <a:buSzPts val="1250"/>
              <a:buChar char="○"/>
            </a:pPr>
            <a:r>
              <a:rPr lang="en" sz="1250"/>
              <a:t>Penalty Type: l2</a:t>
            </a:r>
            <a:endParaRPr sz="1250"/>
          </a:p>
          <a:p>
            <a:pPr indent="-307975" lvl="1" marL="914400" rtl="0" algn="l">
              <a:lnSpc>
                <a:spcPct val="95000"/>
              </a:lnSpc>
              <a:spcBef>
                <a:spcPts val="0"/>
              </a:spcBef>
              <a:spcAft>
                <a:spcPts val="0"/>
              </a:spcAft>
              <a:buSzPts val="1250"/>
              <a:buChar char="○"/>
            </a:pPr>
            <a:r>
              <a:rPr lang="en" sz="1250"/>
              <a:t>Optimization Algorithm: saga</a:t>
            </a:r>
            <a:endParaRPr sz="1250"/>
          </a:p>
          <a:p>
            <a:pPr indent="-307975" lvl="0" marL="457200" rtl="0" algn="l">
              <a:lnSpc>
                <a:spcPct val="95000"/>
              </a:lnSpc>
              <a:spcBef>
                <a:spcPts val="0"/>
              </a:spcBef>
              <a:spcAft>
                <a:spcPts val="0"/>
              </a:spcAft>
              <a:buSzPts val="1250"/>
              <a:buChar char="●"/>
            </a:pPr>
            <a:r>
              <a:rPr lang="en" sz="1250"/>
              <a:t>Best Accuracy: 0.7811</a:t>
            </a:r>
            <a:endParaRPr sz="1250"/>
          </a:p>
          <a:p>
            <a:pPr indent="0" lvl="0" marL="0" rtl="0" algn="l">
              <a:lnSpc>
                <a:spcPct val="95000"/>
              </a:lnSpc>
              <a:spcBef>
                <a:spcPts val="0"/>
              </a:spcBef>
              <a:spcAft>
                <a:spcPts val="0"/>
              </a:spcAft>
              <a:buNone/>
            </a:pPr>
            <a:r>
              <a:t/>
            </a:r>
            <a:endParaRPr sz="1250"/>
          </a:p>
          <a:p>
            <a:pPr indent="0" lvl="0" marL="0" rtl="0" algn="l">
              <a:lnSpc>
                <a:spcPct val="95000"/>
              </a:lnSpc>
              <a:spcBef>
                <a:spcPts val="0"/>
              </a:spcBef>
              <a:spcAft>
                <a:spcPts val="0"/>
              </a:spcAft>
              <a:buSzPts val="275"/>
              <a:buNone/>
            </a:pPr>
            <a:r>
              <a:rPr b="1" lang="en" sz="1250"/>
              <a:t>SVM:</a:t>
            </a:r>
            <a:r>
              <a:rPr lang="en" sz="1250"/>
              <a:t> </a:t>
            </a:r>
            <a:endParaRPr sz="1250"/>
          </a:p>
          <a:p>
            <a:pPr indent="-307975" lvl="0" marL="457200" rtl="0" algn="l">
              <a:lnSpc>
                <a:spcPct val="95000"/>
              </a:lnSpc>
              <a:spcBef>
                <a:spcPts val="0"/>
              </a:spcBef>
              <a:spcAft>
                <a:spcPts val="0"/>
              </a:spcAft>
              <a:buSzPts val="1250"/>
              <a:buChar char="●"/>
            </a:pPr>
            <a:r>
              <a:rPr lang="en" sz="1250"/>
              <a:t>Best Parameters:</a:t>
            </a:r>
            <a:endParaRPr sz="1250"/>
          </a:p>
          <a:p>
            <a:pPr indent="-307975" lvl="1" marL="914400" rtl="0" algn="l">
              <a:lnSpc>
                <a:spcPct val="95000"/>
              </a:lnSpc>
              <a:spcBef>
                <a:spcPts val="0"/>
              </a:spcBef>
              <a:spcAft>
                <a:spcPts val="0"/>
              </a:spcAft>
              <a:buSzPts val="1250"/>
              <a:buChar char="○"/>
            </a:pPr>
            <a:r>
              <a:rPr lang="en" sz="1250"/>
              <a:t>Regularization Parameter (C): 10</a:t>
            </a:r>
            <a:endParaRPr sz="1250"/>
          </a:p>
          <a:p>
            <a:pPr indent="-307975" lvl="1" marL="914400" rtl="0" algn="l">
              <a:lnSpc>
                <a:spcPct val="95000"/>
              </a:lnSpc>
              <a:spcBef>
                <a:spcPts val="0"/>
              </a:spcBef>
              <a:spcAft>
                <a:spcPts val="0"/>
              </a:spcAft>
              <a:buSzPts val="1250"/>
              <a:buChar char="○"/>
            </a:pPr>
            <a:r>
              <a:rPr lang="en" sz="1250"/>
              <a:t>Kernel Coefficient (gamma): auto</a:t>
            </a:r>
            <a:endParaRPr sz="1250"/>
          </a:p>
          <a:p>
            <a:pPr indent="-307975" lvl="1" marL="914400" rtl="0" algn="l">
              <a:lnSpc>
                <a:spcPct val="95000"/>
              </a:lnSpc>
              <a:spcBef>
                <a:spcPts val="0"/>
              </a:spcBef>
              <a:spcAft>
                <a:spcPts val="0"/>
              </a:spcAft>
              <a:buSzPts val="1250"/>
              <a:buChar char="○"/>
            </a:pPr>
            <a:r>
              <a:rPr lang="en" sz="1250"/>
              <a:t>Kernel Type: rbf</a:t>
            </a:r>
            <a:endParaRPr sz="1250"/>
          </a:p>
          <a:p>
            <a:pPr indent="-307975" lvl="0" marL="457200" rtl="0" algn="l">
              <a:lnSpc>
                <a:spcPct val="95000"/>
              </a:lnSpc>
              <a:spcBef>
                <a:spcPts val="0"/>
              </a:spcBef>
              <a:spcAft>
                <a:spcPts val="0"/>
              </a:spcAft>
              <a:buSzPts val="1250"/>
              <a:buChar char="●"/>
            </a:pPr>
            <a:r>
              <a:rPr lang="en" sz="1250"/>
              <a:t>Best Accuracy: 0.8534</a:t>
            </a:r>
            <a:endParaRPr sz="1250"/>
          </a:p>
          <a:p>
            <a:pPr indent="0" lvl="0" marL="0" rtl="0" algn="l">
              <a:lnSpc>
                <a:spcPct val="95000"/>
              </a:lnSpc>
              <a:spcBef>
                <a:spcPts val="0"/>
              </a:spcBef>
              <a:spcAft>
                <a:spcPts val="0"/>
              </a:spcAft>
              <a:buNone/>
            </a:pPr>
            <a:r>
              <a:t/>
            </a:r>
            <a:endParaRPr sz="1250"/>
          </a:p>
          <a:p>
            <a:pPr indent="0" lvl="0" marL="0" rtl="0" algn="l">
              <a:lnSpc>
                <a:spcPct val="95000"/>
              </a:lnSpc>
              <a:spcBef>
                <a:spcPts val="0"/>
              </a:spcBef>
              <a:spcAft>
                <a:spcPts val="0"/>
              </a:spcAft>
              <a:buSzPts val="275"/>
              <a:buNone/>
            </a:pPr>
            <a:r>
              <a:rPr b="1" lang="en" sz="1250"/>
              <a:t>SVM Linear:</a:t>
            </a:r>
            <a:r>
              <a:rPr lang="en" sz="1250"/>
              <a:t> </a:t>
            </a:r>
            <a:endParaRPr sz="1250"/>
          </a:p>
          <a:p>
            <a:pPr indent="-307975" lvl="0" marL="457200" rtl="0" algn="l">
              <a:lnSpc>
                <a:spcPct val="95000"/>
              </a:lnSpc>
              <a:spcBef>
                <a:spcPts val="0"/>
              </a:spcBef>
              <a:spcAft>
                <a:spcPts val="0"/>
              </a:spcAft>
              <a:buSzPts val="1250"/>
              <a:buChar char="●"/>
            </a:pPr>
            <a:r>
              <a:rPr lang="en" sz="1250"/>
              <a:t>Best Parameters:</a:t>
            </a:r>
            <a:endParaRPr sz="1250"/>
          </a:p>
          <a:p>
            <a:pPr indent="-307975" lvl="1" marL="914400" rtl="0" algn="l">
              <a:lnSpc>
                <a:spcPct val="95000"/>
              </a:lnSpc>
              <a:spcBef>
                <a:spcPts val="0"/>
              </a:spcBef>
              <a:spcAft>
                <a:spcPts val="0"/>
              </a:spcAft>
              <a:buSzPts val="1250"/>
              <a:buChar char="○"/>
            </a:pPr>
            <a:r>
              <a:rPr lang="en" sz="1250"/>
              <a:t>Regularization Parameter (C): 0.1</a:t>
            </a:r>
            <a:endParaRPr sz="1250"/>
          </a:p>
          <a:p>
            <a:pPr indent="-307975" lvl="0" marL="457200" rtl="0" algn="l">
              <a:lnSpc>
                <a:spcPct val="95000"/>
              </a:lnSpc>
              <a:spcBef>
                <a:spcPts val="0"/>
              </a:spcBef>
              <a:spcAft>
                <a:spcPts val="0"/>
              </a:spcAft>
              <a:buSzPts val="1250"/>
              <a:buChar char="●"/>
            </a:pPr>
            <a:r>
              <a:rPr lang="en" sz="1250"/>
              <a:t>Best Accuracy: 0.7634</a:t>
            </a:r>
            <a:endParaRPr b="1" sz="125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5" name="Shape 535"/>
        <p:cNvGrpSpPr/>
        <p:nvPr/>
      </p:nvGrpSpPr>
      <p:grpSpPr>
        <a:xfrm>
          <a:off x="0" y="0"/>
          <a:ext cx="0" cy="0"/>
          <a:chOff x="0" y="0"/>
          <a:chExt cx="0" cy="0"/>
        </a:xfrm>
      </p:grpSpPr>
      <p:sp>
        <p:nvSpPr>
          <p:cNvPr id="536" name="Google Shape;536;p5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 - Hyperparameter Tuning results</a:t>
            </a:r>
            <a:endParaRPr/>
          </a:p>
        </p:txBody>
      </p:sp>
      <p:sp>
        <p:nvSpPr>
          <p:cNvPr id="537" name="Google Shape;537;p51"/>
          <p:cNvSpPr txBox="1"/>
          <p:nvPr>
            <p:ph idx="1" type="body"/>
          </p:nvPr>
        </p:nvSpPr>
        <p:spPr>
          <a:xfrm>
            <a:off x="1230850" y="1064475"/>
            <a:ext cx="7789500" cy="390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250"/>
              <a:t>Random Forests:</a:t>
            </a:r>
            <a:r>
              <a:rPr lang="en" sz="1250"/>
              <a:t> </a:t>
            </a:r>
            <a:endParaRPr sz="1250"/>
          </a:p>
          <a:p>
            <a:pPr indent="-307975" lvl="0" marL="457200" rtl="0" algn="l">
              <a:lnSpc>
                <a:spcPct val="95000"/>
              </a:lnSpc>
              <a:spcBef>
                <a:spcPts val="0"/>
              </a:spcBef>
              <a:spcAft>
                <a:spcPts val="0"/>
              </a:spcAft>
              <a:buSzPts val="1250"/>
              <a:buChar char="●"/>
            </a:pPr>
            <a:r>
              <a:rPr lang="en" sz="1250"/>
              <a:t>Best Parameters: </a:t>
            </a:r>
            <a:endParaRPr sz="1250"/>
          </a:p>
          <a:p>
            <a:pPr indent="-307975" lvl="1" marL="914400" rtl="0" algn="l">
              <a:lnSpc>
                <a:spcPct val="95000"/>
              </a:lnSpc>
              <a:spcBef>
                <a:spcPts val="0"/>
              </a:spcBef>
              <a:spcAft>
                <a:spcPts val="0"/>
              </a:spcAft>
              <a:buSzPts val="1250"/>
              <a:buChar char="○"/>
            </a:pPr>
            <a:r>
              <a:rPr lang="en" sz="1250"/>
              <a:t>Maximum Depth: 20</a:t>
            </a:r>
            <a:endParaRPr sz="1250"/>
          </a:p>
          <a:p>
            <a:pPr indent="-307975" lvl="1" marL="914400" rtl="0" algn="l">
              <a:lnSpc>
                <a:spcPct val="95000"/>
              </a:lnSpc>
              <a:spcBef>
                <a:spcPts val="0"/>
              </a:spcBef>
              <a:spcAft>
                <a:spcPts val="0"/>
              </a:spcAft>
              <a:buSzPts val="1250"/>
              <a:buChar char="○"/>
            </a:pPr>
            <a:r>
              <a:rPr lang="en" sz="1250"/>
              <a:t>Number of Features Considered for Splits: sqrt</a:t>
            </a:r>
            <a:endParaRPr sz="1250"/>
          </a:p>
          <a:p>
            <a:pPr indent="-307975" lvl="1" marL="914400" rtl="0" algn="l">
              <a:lnSpc>
                <a:spcPct val="95000"/>
              </a:lnSpc>
              <a:spcBef>
                <a:spcPts val="0"/>
              </a:spcBef>
              <a:spcAft>
                <a:spcPts val="0"/>
              </a:spcAft>
              <a:buSzPts val="1250"/>
              <a:buChar char="○"/>
            </a:pPr>
            <a:r>
              <a:rPr lang="en" sz="1250"/>
              <a:t>Number of Trees: 200</a:t>
            </a:r>
            <a:endParaRPr sz="1250"/>
          </a:p>
          <a:p>
            <a:pPr indent="-307975" lvl="0" marL="457200" rtl="0" algn="l">
              <a:lnSpc>
                <a:spcPct val="95000"/>
              </a:lnSpc>
              <a:spcBef>
                <a:spcPts val="0"/>
              </a:spcBef>
              <a:spcAft>
                <a:spcPts val="0"/>
              </a:spcAft>
              <a:buSzPts val="1250"/>
              <a:buChar char="●"/>
            </a:pPr>
            <a:r>
              <a:rPr lang="en" sz="1250"/>
              <a:t>Best Accuracy = 0.8140</a:t>
            </a:r>
            <a:endParaRPr sz="1250"/>
          </a:p>
          <a:p>
            <a:pPr indent="0" lvl="0" marL="0" rtl="0" algn="l">
              <a:lnSpc>
                <a:spcPct val="95000"/>
              </a:lnSpc>
              <a:spcBef>
                <a:spcPts val="0"/>
              </a:spcBef>
              <a:spcAft>
                <a:spcPts val="0"/>
              </a:spcAft>
              <a:buNone/>
            </a:pPr>
            <a:r>
              <a:t/>
            </a:r>
            <a:endParaRPr sz="1250"/>
          </a:p>
          <a:p>
            <a:pPr indent="0" lvl="0" marL="0" rtl="0" algn="l">
              <a:lnSpc>
                <a:spcPct val="95000"/>
              </a:lnSpc>
              <a:spcBef>
                <a:spcPts val="0"/>
              </a:spcBef>
              <a:spcAft>
                <a:spcPts val="0"/>
              </a:spcAft>
              <a:buSzPts val="275"/>
              <a:buNone/>
            </a:pPr>
            <a:r>
              <a:rPr b="1" lang="en" sz="1250"/>
              <a:t>AdaBoost:</a:t>
            </a:r>
            <a:r>
              <a:rPr lang="en" sz="1250"/>
              <a:t> </a:t>
            </a:r>
            <a:endParaRPr sz="1250"/>
          </a:p>
          <a:p>
            <a:pPr indent="-307975" lvl="0" marL="457200" rtl="0" algn="l">
              <a:lnSpc>
                <a:spcPct val="95000"/>
              </a:lnSpc>
              <a:spcBef>
                <a:spcPts val="0"/>
              </a:spcBef>
              <a:spcAft>
                <a:spcPts val="0"/>
              </a:spcAft>
              <a:buSzPts val="1250"/>
              <a:buChar char="●"/>
            </a:pPr>
            <a:r>
              <a:rPr lang="en" sz="1250"/>
              <a:t>Best Parameters:</a:t>
            </a:r>
            <a:endParaRPr sz="1250"/>
          </a:p>
          <a:p>
            <a:pPr indent="-307975" lvl="1" marL="914400" rtl="0" algn="l">
              <a:lnSpc>
                <a:spcPct val="95000"/>
              </a:lnSpc>
              <a:spcBef>
                <a:spcPts val="0"/>
              </a:spcBef>
              <a:spcAft>
                <a:spcPts val="0"/>
              </a:spcAft>
              <a:buSzPts val="1250"/>
              <a:buChar char="○"/>
            </a:pPr>
            <a:r>
              <a:rPr lang="en" sz="1250"/>
              <a:t>Learning Rate: 1.0</a:t>
            </a:r>
            <a:endParaRPr sz="1250"/>
          </a:p>
          <a:p>
            <a:pPr indent="-307975" lvl="1" marL="914400" rtl="0" algn="l">
              <a:lnSpc>
                <a:spcPct val="95000"/>
              </a:lnSpc>
              <a:spcBef>
                <a:spcPts val="0"/>
              </a:spcBef>
              <a:spcAft>
                <a:spcPts val="0"/>
              </a:spcAft>
              <a:buSzPts val="1250"/>
              <a:buChar char="○"/>
            </a:pPr>
            <a:r>
              <a:rPr lang="en" sz="1250"/>
              <a:t>Number of Estimators: 200</a:t>
            </a:r>
            <a:endParaRPr sz="1250"/>
          </a:p>
          <a:p>
            <a:pPr indent="-307975" lvl="0" marL="457200" rtl="0" algn="l">
              <a:lnSpc>
                <a:spcPct val="95000"/>
              </a:lnSpc>
              <a:spcBef>
                <a:spcPts val="0"/>
              </a:spcBef>
              <a:spcAft>
                <a:spcPts val="0"/>
              </a:spcAft>
              <a:buSzPts val="1250"/>
              <a:buChar char="●"/>
            </a:pPr>
            <a:r>
              <a:rPr lang="en" sz="1250"/>
              <a:t>Best Accuracy = 0.6609</a:t>
            </a:r>
            <a:endParaRPr sz="1250"/>
          </a:p>
          <a:p>
            <a:pPr indent="0" lvl="0" marL="0" rtl="0" algn="l">
              <a:lnSpc>
                <a:spcPct val="95000"/>
              </a:lnSpc>
              <a:spcBef>
                <a:spcPts val="0"/>
              </a:spcBef>
              <a:spcAft>
                <a:spcPts val="0"/>
              </a:spcAft>
              <a:buNone/>
            </a:pPr>
            <a:r>
              <a:t/>
            </a:r>
            <a:endParaRPr sz="1250"/>
          </a:p>
          <a:p>
            <a:pPr indent="0" lvl="0" marL="0" rtl="0" algn="l">
              <a:lnSpc>
                <a:spcPct val="95000"/>
              </a:lnSpc>
              <a:spcBef>
                <a:spcPts val="0"/>
              </a:spcBef>
              <a:spcAft>
                <a:spcPts val="0"/>
              </a:spcAft>
              <a:buSzPts val="275"/>
              <a:buNone/>
            </a:pPr>
            <a:r>
              <a:rPr b="1" lang="en" sz="1250"/>
              <a:t>Decision Tree:</a:t>
            </a:r>
            <a:r>
              <a:rPr lang="en" sz="1250"/>
              <a:t> </a:t>
            </a:r>
            <a:endParaRPr sz="1250"/>
          </a:p>
          <a:p>
            <a:pPr indent="-307975" lvl="0" marL="457200" rtl="0" algn="l">
              <a:lnSpc>
                <a:spcPct val="95000"/>
              </a:lnSpc>
              <a:spcBef>
                <a:spcPts val="0"/>
              </a:spcBef>
              <a:spcAft>
                <a:spcPts val="0"/>
              </a:spcAft>
              <a:buSzPts val="1250"/>
              <a:buChar char="●"/>
            </a:pPr>
            <a:r>
              <a:rPr lang="en" sz="1250"/>
              <a:t>Best Parameters:</a:t>
            </a:r>
            <a:endParaRPr sz="1250"/>
          </a:p>
          <a:p>
            <a:pPr indent="-307975" lvl="1" marL="914400" rtl="0" algn="l">
              <a:lnSpc>
                <a:spcPct val="95000"/>
              </a:lnSpc>
              <a:spcBef>
                <a:spcPts val="0"/>
              </a:spcBef>
              <a:spcAft>
                <a:spcPts val="0"/>
              </a:spcAft>
              <a:buSzPts val="1250"/>
              <a:buChar char="○"/>
            </a:pPr>
            <a:r>
              <a:rPr lang="en" sz="1250"/>
              <a:t>Maximum Depth: 10</a:t>
            </a:r>
            <a:endParaRPr sz="1250"/>
          </a:p>
          <a:p>
            <a:pPr indent="-307975" lvl="1" marL="914400" rtl="0" algn="l">
              <a:lnSpc>
                <a:spcPct val="95000"/>
              </a:lnSpc>
              <a:spcBef>
                <a:spcPts val="0"/>
              </a:spcBef>
              <a:spcAft>
                <a:spcPts val="0"/>
              </a:spcAft>
              <a:buSzPts val="1250"/>
              <a:buChar char="○"/>
            </a:pPr>
            <a:r>
              <a:rPr lang="en" sz="1250"/>
              <a:t>Minimum Samples per Leaf: 4</a:t>
            </a:r>
            <a:endParaRPr sz="1250"/>
          </a:p>
          <a:p>
            <a:pPr indent="-307975" lvl="1" marL="914400" rtl="0" algn="l">
              <a:lnSpc>
                <a:spcPct val="95000"/>
              </a:lnSpc>
              <a:spcBef>
                <a:spcPts val="0"/>
              </a:spcBef>
              <a:spcAft>
                <a:spcPts val="0"/>
              </a:spcAft>
              <a:buSzPts val="1250"/>
              <a:buChar char="○"/>
            </a:pPr>
            <a:r>
              <a:rPr lang="en" sz="1250"/>
              <a:t>Minimum Samples for Splits: 10</a:t>
            </a:r>
            <a:endParaRPr sz="1250"/>
          </a:p>
          <a:p>
            <a:pPr indent="-307975" lvl="0" marL="457200" rtl="0" algn="l">
              <a:lnSpc>
                <a:spcPct val="95000"/>
              </a:lnSpc>
              <a:spcBef>
                <a:spcPts val="0"/>
              </a:spcBef>
              <a:spcAft>
                <a:spcPts val="0"/>
              </a:spcAft>
              <a:buSzPts val="1250"/>
              <a:buChar char="●"/>
            </a:pPr>
            <a:r>
              <a:rPr lang="en" sz="1250"/>
              <a:t>Best Accuracy = 0.6390</a:t>
            </a:r>
            <a:endParaRPr b="1" sz="1250"/>
          </a:p>
        </p:txBody>
      </p:sp>
      <p:sp>
        <p:nvSpPr>
          <p:cNvPr id="538" name="Google Shape;538;p51"/>
          <p:cNvSpPr txBox="1"/>
          <p:nvPr>
            <p:ph idx="1" type="body"/>
          </p:nvPr>
        </p:nvSpPr>
        <p:spPr>
          <a:xfrm>
            <a:off x="4799200" y="2158350"/>
            <a:ext cx="4161300" cy="154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250"/>
              <a:t>Neural Networks:</a:t>
            </a:r>
            <a:r>
              <a:rPr lang="en" sz="1250"/>
              <a:t> </a:t>
            </a:r>
            <a:endParaRPr sz="1250"/>
          </a:p>
          <a:p>
            <a:pPr indent="-307975" lvl="0" marL="457200" rtl="0" algn="l">
              <a:lnSpc>
                <a:spcPct val="95000"/>
              </a:lnSpc>
              <a:spcBef>
                <a:spcPts val="0"/>
              </a:spcBef>
              <a:spcAft>
                <a:spcPts val="0"/>
              </a:spcAft>
              <a:buSzPts val="1250"/>
              <a:buChar char="●"/>
            </a:pPr>
            <a:r>
              <a:rPr lang="en" sz="1250"/>
              <a:t>Best Parameters:</a:t>
            </a:r>
            <a:endParaRPr sz="1250"/>
          </a:p>
          <a:p>
            <a:pPr indent="-307975" lvl="1" marL="914400" rtl="0" algn="l">
              <a:lnSpc>
                <a:spcPct val="95000"/>
              </a:lnSpc>
              <a:spcBef>
                <a:spcPts val="0"/>
              </a:spcBef>
              <a:spcAft>
                <a:spcPts val="0"/>
              </a:spcAft>
              <a:buSzPts val="1250"/>
              <a:buChar char="○"/>
            </a:pPr>
            <a:r>
              <a:rPr lang="en" sz="1250"/>
              <a:t>Activation Function: relu</a:t>
            </a:r>
            <a:endParaRPr sz="1250"/>
          </a:p>
          <a:p>
            <a:pPr indent="-307975" lvl="1" marL="914400" rtl="0" algn="l">
              <a:lnSpc>
                <a:spcPct val="95000"/>
              </a:lnSpc>
              <a:spcBef>
                <a:spcPts val="0"/>
              </a:spcBef>
              <a:spcAft>
                <a:spcPts val="0"/>
              </a:spcAft>
              <a:buSzPts val="1250"/>
              <a:buChar char="○"/>
            </a:pPr>
            <a:r>
              <a:rPr lang="en" sz="1250"/>
              <a:t>Regularization Parameter (alpha): 1e-05</a:t>
            </a:r>
            <a:endParaRPr sz="1250"/>
          </a:p>
          <a:p>
            <a:pPr indent="-307975" lvl="1" marL="914400" rtl="0" algn="l">
              <a:lnSpc>
                <a:spcPct val="95000"/>
              </a:lnSpc>
              <a:spcBef>
                <a:spcPts val="0"/>
              </a:spcBef>
              <a:spcAft>
                <a:spcPts val="0"/>
              </a:spcAft>
              <a:buSzPts val="1250"/>
              <a:buChar char="○"/>
            </a:pPr>
            <a:r>
              <a:rPr lang="en" sz="1250"/>
              <a:t>Hidden Layer Sizes: (100,)</a:t>
            </a:r>
            <a:endParaRPr sz="1250"/>
          </a:p>
          <a:p>
            <a:pPr indent="-307975" lvl="1" marL="914400" rtl="0" algn="l">
              <a:lnSpc>
                <a:spcPct val="95000"/>
              </a:lnSpc>
              <a:spcBef>
                <a:spcPts val="0"/>
              </a:spcBef>
              <a:spcAft>
                <a:spcPts val="0"/>
              </a:spcAft>
              <a:buSzPts val="1250"/>
              <a:buChar char="○"/>
            </a:pPr>
            <a:r>
              <a:rPr lang="en" sz="1250"/>
              <a:t>Initial Learning Rate: 0.001</a:t>
            </a:r>
            <a:endParaRPr sz="1250"/>
          </a:p>
          <a:p>
            <a:pPr indent="-307975" lvl="0" marL="457200" rtl="0" algn="l">
              <a:lnSpc>
                <a:spcPct val="95000"/>
              </a:lnSpc>
              <a:spcBef>
                <a:spcPts val="0"/>
              </a:spcBef>
              <a:spcAft>
                <a:spcPts val="0"/>
              </a:spcAft>
              <a:buSzPts val="1250"/>
              <a:buChar char="●"/>
            </a:pPr>
            <a:r>
              <a:rPr lang="en" sz="1250"/>
              <a:t>Best Accuracy = 0.8279</a:t>
            </a:r>
            <a:endParaRPr sz="1250"/>
          </a:p>
          <a:p>
            <a:pPr indent="0" lvl="0" marL="0" rtl="0" algn="l">
              <a:lnSpc>
                <a:spcPct val="95000"/>
              </a:lnSpc>
              <a:spcBef>
                <a:spcPts val="0"/>
              </a:spcBef>
              <a:spcAft>
                <a:spcPts val="0"/>
              </a:spcAft>
              <a:buNone/>
            </a:pPr>
            <a:r>
              <a:t/>
            </a:r>
            <a:endParaRPr sz="1250"/>
          </a:p>
          <a:p>
            <a:pPr indent="0" lvl="0" marL="0" rtl="0" algn="l">
              <a:lnSpc>
                <a:spcPct val="95000"/>
              </a:lnSpc>
              <a:spcBef>
                <a:spcPts val="0"/>
              </a:spcBef>
              <a:spcAft>
                <a:spcPts val="0"/>
              </a:spcAft>
              <a:buSzPts val="275"/>
              <a:buNone/>
            </a:pPr>
            <a:r>
              <a:t/>
            </a:r>
            <a:endParaRPr sz="12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6"/>
          <p:cNvSpPr txBox="1"/>
          <p:nvPr>
            <p:ph idx="1" type="body"/>
          </p:nvPr>
        </p:nvSpPr>
        <p:spPr>
          <a:xfrm>
            <a:off x="1303800" y="1667125"/>
            <a:ext cx="7030500" cy="18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lang="en" sz="1720"/>
              <a:t>In order to find the θ value that maximizes the log-likelihood (and the likelihood), we will pass a large range of theta values and return the one that maximizes the log-likelihood. </a:t>
            </a:r>
            <a:endParaRPr sz="1720"/>
          </a:p>
          <a:p>
            <a:pPr indent="0" lvl="0" marL="0" rtl="0" algn="l">
              <a:spcBef>
                <a:spcPts val="1200"/>
              </a:spcBef>
              <a:spcAft>
                <a:spcPts val="1200"/>
              </a:spcAft>
              <a:buSzPts val="440"/>
              <a:buNone/>
            </a:pPr>
            <a:r>
              <a:rPr lang="en" sz="1720"/>
              <a:t>We follow this approach since calculating the gradient of the log-likelihood is computationally difficult.</a:t>
            </a:r>
            <a:endParaRPr sz="2820"/>
          </a:p>
        </p:txBody>
      </p:sp>
      <p:sp>
        <p:nvSpPr>
          <p:cNvPr id="302" name="Google Shape;302;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A1</a:t>
            </a:r>
            <a:endParaRPr/>
          </a:p>
        </p:txBody>
      </p:sp>
      <p:sp>
        <p:nvSpPr>
          <p:cNvPr id="303" name="Google Shape;303;p16"/>
          <p:cNvSpPr txBox="1"/>
          <p:nvPr>
            <p:ph idx="1" type="body"/>
          </p:nvPr>
        </p:nvSpPr>
        <p:spPr>
          <a:xfrm>
            <a:off x="1303800" y="3561025"/>
            <a:ext cx="7194000" cy="151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lang="en" sz="1760"/>
              <a:t>We need to select a range of theta values that will likely maximize the log-likelihood. Since our data (D1, D2) range from [-4.5, 4.1], we are going to select a slightly bigger range </a:t>
            </a:r>
            <a:r>
              <a:rPr b="1" lang="en" sz="1760"/>
              <a:t>[-6, 6]</a:t>
            </a:r>
            <a:r>
              <a:rPr lang="en" sz="1760"/>
              <a:t> to make sure that the theta value that maximizes the log-likelihood is included.</a:t>
            </a:r>
            <a:endParaRPr sz="176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2" name="Shape 542"/>
        <p:cNvGrpSpPr/>
        <p:nvPr/>
      </p:nvGrpSpPr>
      <p:grpSpPr>
        <a:xfrm>
          <a:off x="0" y="0"/>
          <a:ext cx="0" cy="0"/>
          <a:chOff x="0" y="0"/>
          <a:chExt cx="0" cy="0"/>
        </a:xfrm>
      </p:grpSpPr>
      <p:sp>
        <p:nvSpPr>
          <p:cNvPr id="543" name="Google Shape;543;p52"/>
          <p:cNvSpPr txBox="1"/>
          <p:nvPr>
            <p:ph idx="1" type="body"/>
          </p:nvPr>
        </p:nvSpPr>
        <p:spPr>
          <a:xfrm>
            <a:off x="1303800" y="1597875"/>
            <a:ext cx="7030500" cy="761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800"/>
              <a:t>We will select the model with the best accuracy, using the optimal hyperparameters</a:t>
            </a:r>
            <a:endParaRPr sz="1800"/>
          </a:p>
        </p:txBody>
      </p:sp>
      <p:sp>
        <p:nvSpPr>
          <p:cNvPr id="544" name="Google Shape;544;p5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a:t>
            </a:r>
            <a:endParaRPr/>
          </a:p>
        </p:txBody>
      </p:sp>
      <p:pic>
        <p:nvPicPr>
          <p:cNvPr id="545" name="Google Shape;545;p52"/>
          <p:cNvPicPr preferRelativeResize="0"/>
          <p:nvPr/>
        </p:nvPicPr>
        <p:blipFill>
          <a:blip r:embed="rId3">
            <a:alphaModFix/>
          </a:blip>
          <a:stretch>
            <a:fillRect/>
          </a:stretch>
        </p:blipFill>
        <p:spPr>
          <a:xfrm>
            <a:off x="1799838" y="2466300"/>
            <a:ext cx="6038426" cy="1183700"/>
          </a:xfrm>
          <a:prstGeom prst="rect">
            <a:avLst/>
          </a:prstGeom>
          <a:noFill/>
          <a:ln>
            <a:noFill/>
          </a:ln>
        </p:spPr>
      </p:pic>
      <p:sp>
        <p:nvSpPr>
          <p:cNvPr id="546" name="Google Shape;546;p52"/>
          <p:cNvSpPr txBox="1"/>
          <p:nvPr>
            <p:ph idx="1" type="body"/>
          </p:nvPr>
        </p:nvSpPr>
        <p:spPr>
          <a:xfrm>
            <a:off x="1303813" y="3650000"/>
            <a:ext cx="7030500" cy="163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Best Model:</a:t>
            </a:r>
            <a:r>
              <a:rPr lang="en" sz="1600"/>
              <a:t> SVM with accuracy 0.8534</a:t>
            </a:r>
            <a:endParaRPr sz="1600"/>
          </a:p>
          <a:p>
            <a:pPr indent="0" lvl="0" marL="0" rtl="0" algn="l">
              <a:spcBef>
                <a:spcPts val="0"/>
              </a:spcBef>
              <a:spcAft>
                <a:spcPts val="0"/>
              </a:spcAft>
              <a:buNone/>
            </a:pPr>
            <a:r>
              <a:rPr b="1" lang="en" sz="1600"/>
              <a:t>Hyperparameters of the best model:</a:t>
            </a:r>
            <a:endParaRPr sz="1600"/>
          </a:p>
          <a:p>
            <a:pPr indent="-307975" lvl="0" marL="457200" rtl="0" algn="l">
              <a:lnSpc>
                <a:spcPct val="95000"/>
              </a:lnSpc>
              <a:spcBef>
                <a:spcPts val="0"/>
              </a:spcBef>
              <a:spcAft>
                <a:spcPts val="0"/>
              </a:spcAft>
              <a:buSzPts val="1250"/>
              <a:buChar char="●"/>
            </a:pPr>
            <a:r>
              <a:rPr lang="en" sz="1250"/>
              <a:t>Regularization Parameter (C): 10</a:t>
            </a:r>
            <a:endParaRPr sz="1250"/>
          </a:p>
          <a:p>
            <a:pPr indent="-307975" lvl="0" marL="457200" rtl="0" algn="l">
              <a:lnSpc>
                <a:spcPct val="95000"/>
              </a:lnSpc>
              <a:spcBef>
                <a:spcPts val="0"/>
              </a:spcBef>
              <a:spcAft>
                <a:spcPts val="0"/>
              </a:spcAft>
              <a:buSzPts val="1250"/>
              <a:buChar char="●"/>
            </a:pPr>
            <a:r>
              <a:rPr lang="en" sz="1250"/>
              <a:t>Kernel Coefficient (gamma): auto</a:t>
            </a:r>
            <a:endParaRPr sz="1250"/>
          </a:p>
          <a:p>
            <a:pPr indent="-307975" lvl="0" marL="457200" rtl="0" algn="l">
              <a:lnSpc>
                <a:spcPct val="95000"/>
              </a:lnSpc>
              <a:spcBef>
                <a:spcPts val="0"/>
              </a:spcBef>
              <a:spcAft>
                <a:spcPts val="0"/>
              </a:spcAft>
              <a:buSzPts val="1250"/>
              <a:buChar char="●"/>
            </a:pPr>
            <a:r>
              <a:rPr lang="en" sz="1250"/>
              <a:t>Kernel Type: rbf</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0" name="Shape 550"/>
        <p:cNvGrpSpPr/>
        <p:nvPr/>
      </p:nvGrpSpPr>
      <p:grpSpPr>
        <a:xfrm>
          <a:off x="0" y="0"/>
          <a:ext cx="0" cy="0"/>
          <a:chOff x="0" y="0"/>
          <a:chExt cx="0" cy="0"/>
        </a:xfrm>
      </p:grpSpPr>
      <p:sp>
        <p:nvSpPr>
          <p:cNvPr id="551" name="Google Shape;551;p53"/>
          <p:cNvSpPr txBox="1"/>
          <p:nvPr>
            <p:ph idx="1" type="body"/>
          </p:nvPr>
        </p:nvSpPr>
        <p:spPr>
          <a:xfrm>
            <a:off x="1303800" y="1597875"/>
            <a:ext cx="7030500" cy="99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800"/>
              <a:t>The model with the highest accuracy is </a:t>
            </a:r>
            <a:r>
              <a:rPr b="1" lang="en" sz="1800"/>
              <a:t>SVM (Support Vector Machine)</a:t>
            </a:r>
            <a:r>
              <a:rPr lang="en" sz="1800"/>
              <a:t> with hyperparameters shown below. We will use this model to make predictions on the test dataset</a:t>
            </a:r>
            <a:endParaRPr sz="1800"/>
          </a:p>
        </p:txBody>
      </p:sp>
      <p:sp>
        <p:nvSpPr>
          <p:cNvPr id="552" name="Google Shape;552;p5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 - Best model</a:t>
            </a:r>
            <a:endParaRPr/>
          </a:p>
        </p:txBody>
      </p:sp>
      <p:pic>
        <p:nvPicPr>
          <p:cNvPr id="553" name="Google Shape;553;p53"/>
          <p:cNvPicPr preferRelativeResize="0"/>
          <p:nvPr/>
        </p:nvPicPr>
        <p:blipFill>
          <a:blip r:embed="rId3">
            <a:alphaModFix/>
          </a:blip>
          <a:stretch>
            <a:fillRect/>
          </a:stretch>
        </p:blipFill>
        <p:spPr>
          <a:xfrm>
            <a:off x="1396675" y="2651700"/>
            <a:ext cx="6844753" cy="9993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7" name="Shape 557"/>
        <p:cNvGrpSpPr/>
        <p:nvPr/>
      </p:nvGrpSpPr>
      <p:grpSpPr>
        <a:xfrm>
          <a:off x="0" y="0"/>
          <a:ext cx="0" cy="0"/>
          <a:chOff x="0" y="0"/>
          <a:chExt cx="0" cy="0"/>
        </a:xfrm>
      </p:grpSpPr>
      <p:sp>
        <p:nvSpPr>
          <p:cNvPr id="558" name="Google Shape;558;p54"/>
          <p:cNvSpPr txBox="1"/>
          <p:nvPr>
            <p:ph idx="1" type="body"/>
          </p:nvPr>
        </p:nvSpPr>
        <p:spPr>
          <a:xfrm>
            <a:off x="1303800" y="1597875"/>
            <a:ext cx="7030500" cy="99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800"/>
              <a:t>Now we're going to train the model on the entire dataset, and then make predictions on the test dataset. We will then save the predictions to a numpy file.</a:t>
            </a:r>
            <a:endParaRPr sz="1800"/>
          </a:p>
        </p:txBody>
      </p:sp>
      <p:sp>
        <p:nvSpPr>
          <p:cNvPr id="559" name="Google Shape;559;p5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a:t>
            </a:r>
            <a:endParaRPr/>
          </a:p>
        </p:txBody>
      </p:sp>
      <p:pic>
        <p:nvPicPr>
          <p:cNvPr id="560" name="Google Shape;560;p54"/>
          <p:cNvPicPr preferRelativeResize="0"/>
          <p:nvPr/>
        </p:nvPicPr>
        <p:blipFill>
          <a:blip r:embed="rId3">
            <a:alphaModFix/>
          </a:blip>
          <a:stretch>
            <a:fillRect/>
          </a:stretch>
        </p:blipFill>
        <p:spPr>
          <a:xfrm>
            <a:off x="2730000" y="2780500"/>
            <a:ext cx="3683999" cy="1485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64" name="Shape 564"/>
        <p:cNvGrpSpPr/>
        <p:nvPr/>
      </p:nvGrpSpPr>
      <p:grpSpPr>
        <a:xfrm>
          <a:off x="0" y="0"/>
          <a:ext cx="0" cy="0"/>
          <a:chOff x="0" y="0"/>
          <a:chExt cx="0" cy="0"/>
        </a:xfrm>
      </p:grpSpPr>
      <p:sp>
        <p:nvSpPr>
          <p:cNvPr id="565" name="Google Shape;565;p55"/>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00"/>
              <a:t>Thank you for your time!</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A1 Code</a:t>
            </a:r>
            <a:endParaRPr/>
          </a:p>
        </p:txBody>
      </p:sp>
      <p:pic>
        <p:nvPicPr>
          <p:cNvPr id="309" name="Google Shape;309;p17"/>
          <p:cNvPicPr preferRelativeResize="0"/>
          <p:nvPr/>
        </p:nvPicPr>
        <p:blipFill>
          <a:blip r:embed="rId3">
            <a:alphaModFix/>
          </a:blip>
          <a:stretch>
            <a:fillRect/>
          </a:stretch>
        </p:blipFill>
        <p:spPr>
          <a:xfrm>
            <a:off x="1280950" y="1299725"/>
            <a:ext cx="7076199" cy="3450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18"/>
          <p:cNvSpPr txBox="1"/>
          <p:nvPr>
            <p:ph idx="1" type="body"/>
          </p:nvPr>
        </p:nvSpPr>
        <p:spPr>
          <a:xfrm>
            <a:off x="1303800" y="1088875"/>
            <a:ext cx="7030500" cy="189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lang="en" sz="1720"/>
              <a:t>Now we can plot the log-likelihood for each class and for different θ values, as well as the θ1 and θ2 values that maximizes the log-likelihoods.</a:t>
            </a:r>
            <a:endParaRPr sz="2820"/>
          </a:p>
        </p:txBody>
      </p:sp>
      <p:sp>
        <p:nvSpPr>
          <p:cNvPr id="315" name="Google Shape;315;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A1</a:t>
            </a:r>
            <a:endParaRPr/>
          </a:p>
        </p:txBody>
      </p:sp>
      <p:pic>
        <p:nvPicPr>
          <p:cNvPr id="316" name="Google Shape;316;p18"/>
          <p:cNvPicPr preferRelativeResize="0"/>
          <p:nvPr/>
        </p:nvPicPr>
        <p:blipFill>
          <a:blip r:embed="rId3">
            <a:alphaModFix/>
          </a:blip>
          <a:stretch>
            <a:fillRect/>
          </a:stretch>
        </p:blipFill>
        <p:spPr>
          <a:xfrm>
            <a:off x="1990225" y="2066800"/>
            <a:ext cx="5163550" cy="307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A2</a:t>
            </a:r>
            <a:endParaRPr/>
          </a:p>
        </p:txBody>
      </p:sp>
      <p:sp>
        <p:nvSpPr>
          <p:cNvPr id="322" name="Google Shape;322;p19"/>
          <p:cNvSpPr txBox="1"/>
          <p:nvPr>
            <p:ph idx="1" type="body"/>
          </p:nvPr>
        </p:nvSpPr>
        <p:spPr>
          <a:xfrm>
            <a:off x="1303800" y="1468375"/>
            <a:ext cx="7030500" cy="189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lang="en" sz="1720"/>
              <a:t>Now we’re tasked with using the linear discriminant function</a:t>
            </a:r>
            <a:endParaRPr sz="2820"/>
          </a:p>
        </p:txBody>
      </p:sp>
      <p:pic>
        <p:nvPicPr>
          <p:cNvPr id="323" name="Google Shape;323;p19"/>
          <p:cNvPicPr preferRelativeResize="0"/>
          <p:nvPr/>
        </p:nvPicPr>
        <p:blipFill>
          <a:blip r:embed="rId3">
            <a:alphaModFix/>
          </a:blip>
          <a:stretch>
            <a:fillRect/>
          </a:stretch>
        </p:blipFill>
        <p:spPr>
          <a:xfrm>
            <a:off x="1417575" y="2041875"/>
            <a:ext cx="6658400" cy="319925"/>
          </a:xfrm>
          <a:prstGeom prst="rect">
            <a:avLst/>
          </a:prstGeom>
          <a:noFill/>
          <a:ln>
            <a:noFill/>
          </a:ln>
        </p:spPr>
      </p:pic>
      <p:sp>
        <p:nvSpPr>
          <p:cNvPr id="324" name="Google Shape;324;p19"/>
          <p:cNvSpPr txBox="1"/>
          <p:nvPr>
            <p:ph idx="1" type="body"/>
          </p:nvPr>
        </p:nvSpPr>
        <p:spPr>
          <a:xfrm>
            <a:off x="1348125" y="2571750"/>
            <a:ext cx="70305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lang="en" sz="1720"/>
              <a:t>to classify the 2 datasets.</a:t>
            </a:r>
            <a:endParaRPr sz="1720"/>
          </a:p>
          <a:p>
            <a:pPr indent="0" lvl="0" marL="0" rtl="0" algn="l">
              <a:spcBef>
                <a:spcPts val="1200"/>
              </a:spcBef>
              <a:spcAft>
                <a:spcPts val="1200"/>
              </a:spcAft>
              <a:buSzPts val="440"/>
              <a:buNone/>
            </a:pPr>
            <a:r>
              <a:rPr lang="en" sz="1720"/>
              <a:t>We will first calculate the a-priori probabilities for each class. We have 7 samples in class ω1 and 5 samples in class ω2 (12 total), so the a-priori probabilities are calculated as:</a:t>
            </a:r>
            <a:endParaRPr sz="1720"/>
          </a:p>
        </p:txBody>
      </p:sp>
      <p:pic>
        <p:nvPicPr>
          <p:cNvPr id="325" name="Google Shape;325;p19"/>
          <p:cNvPicPr preferRelativeResize="0"/>
          <p:nvPr/>
        </p:nvPicPr>
        <p:blipFill>
          <a:blip r:embed="rId4">
            <a:alphaModFix/>
          </a:blip>
          <a:stretch>
            <a:fillRect/>
          </a:stretch>
        </p:blipFill>
        <p:spPr>
          <a:xfrm>
            <a:off x="1417575" y="4175325"/>
            <a:ext cx="3110450" cy="632850"/>
          </a:xfrm>
          <a:prstGeom prst="rect">
            <a:avLst/>
          </a:prstGeom>
          <a:noFill/>
          <a:ln>
            <a:noFill/>
          </a:ln>
        </p:spPr>
      </p:pic>
      <p:pic>
        <p:nvPicPr>
          <p:cNvPr id="326" name="Google Shape;326;p19"/>
          <p:cNvPicPr preferRelativeResize="0"/>
          <p:nvPr/>
        </p:nvPicPr>
        <p:blipFill>
          <a:blip r:embed="rId5">
            <a:alphaModFix/>
          </a:blip>
          <a:stretch>
            <a:fillRect/>
          </a:stretch>
        </p:blipFill>
        <p:spPr>
          <a:xfrm>
            <a:off x="4965546" y="4220498"/>
            <a:ext cx="3110417" cy="63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A2</a:t>
            </a:r>
            <a:endParaRPr/>
          </a:p>
        </p:txBody>
      </p:sp>
      <p:sp>
        <p:nvSpPr>
          <p:cNvPr id="332" name="Google Shape;332;p20"/>
          <p:cNvSpPr txBox="1"/>
          <p:nvPr>
            <p:ph idx="1" type="body"/>
          </p:nvPr>
        </p:nvSpPr>
        <p:spPr>
          <a:xfrm>
            <a:off x="1267650" y="1166275"/>
            <a:ext cx="7030500" cy="18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20"/>
              <a:t>We can now calculate all of the g values and plot them. The decision boundary is g(x) = 0</a:t>
            </a:r>
            <a:endParaRPr sz="1720"/>
          </a:p>
          <a:p>
            <a:pPr indent="0" lvl="0" marL="0" rtl="0" algn="l">
              <a:spcBef>
                <a:spcPts val="1200"/>
              </a:spcBef>
              <a:spcAft>
                <a:spcPts val="1200"/>
              </a:spcAft>
              <a:buSzPts val="440"/>
              <a:buNone/>
            </a:pPr>
            <a:r>
              <a:t/>
            </a:r>
            <a:endParaRPr sz="1720"/>
          </a:p>
        </p:txBody>
      </p:sp>
      <p:pic>
        <p:nvPicPr>
          <p:cNvPr id="333" name="Google Shape;333;p20"/>
          <p:cNvPicPr preferRelativeResize="0"/>
          <p:nvPr/>
        </p:nvPicPr>
        <p:blipFill rotWithShape="1">
          <a:blip r:embed="rId3">
            <a:alphaModFix/>
          </a:blip>
          <a:srcRect b="0" l="0" r="0" t="0"/>
          <a:stretch/>
        </p:blipFill>
        <p:spPr>
          <a:xfrm>
            <a:off x="1937850" y="1839825"/>
            <a:ext cx="5425250" cy="325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A2</a:t>
            </a:r>
            <a:endParaRPr/>
          </a:p>
        </p:txBody>
      </p:sp>
      <p:sp>
        <p:nvSpPr>
          <p:cNvPr id="339" name="Google Shape;339;p21"/>
          <p:cNvSpPr txBox="1"/>
          <p:nvPr>
            <p:ph idx="1" type="body"/>
          </p:nvPr>
        </p:nvSpPr>
        <p:spPr>
          <a:xfrm>
            <a:off x="1267650" y="1090075"/>
            <a:ext cx="7030500" cy="189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20"/>
              <a:t>For the classification to be correct we need to:</a:t>
            </a:r>
            <a:endParaRPr sz="1720"/>
          </a:p>
          <a:p>
            <a:pPr indent="0" lvl="0" marL="0" rtl="0" algn="l">
              <a:lnSpc>
                <a:spcPct val="100000"/>
              </a:lnSpc>
              <a:spcBef>
                <a:spcPts val="1200"/>
              </a:spcBef>
              <a:spcAft>
                <a:spcPts val="0"/>
              </a:spcAft>
              <a:buNone/>
            </a:pPr>
            <a:r>
              <a:rPr lang="en" sz="1720"/>
              <a:t>- Assign x in class ω1 (no stress) if g(x) &gt; 0</a:t>
            </a:r>
            <a:endParaRPr sz="1720"/>
          </a:p>
          <a:p>
            <a:pPr indent="0" lvl="0" marL="0" rtl="0" algn="l">
              <a:lnSpc>
                <a:spcPct val="100000"/>
              </a:lnSpc>
              <a:spcBef>
                <a:spcPts val="1200"/>
              </a:spcBef>
              <a:spcAft>
                <a:spcPts val="0"/>
              </a:spcAft>
              <a:buNone/>
            </a:pPr>
            <a:r>
              <a:rPr lang="en" sz="1720"/>
              <a:t>- Assign x in class ω2 (stress) if g(x) &lt; 0</a:t>
            </a:r>
            <a:endParaRPr sz="1720"/>
          </a:p>
          <a:p>
            <a:pPr indent="0" lvl="0" marL="0" rtl="0" algn="l">
              <a:lnSpc>
                <a:spcPct val="100000"/>
              </a:lnSpc>
              <a:spcBef>
                <a:spcPts val="1200"/>
              </a:spcBef>
              <a:spcAft>
                <a:spcPts val="0"/>
              </a:spcAft>
              <a:buNone/>
            </a:pPr>
            <a:r>
              <a:rPr lang="en" sz="1720"/>
              <a:t>while the decision boundary is g(x) = 0.</a:t>
            </a:r>
            <a:endParaRPr sz="1720"/>
          </a:p>
          <a:p>
            <a:pPr indent="0" lvl="0" marL="0" rtl="0" algn="l">
              <a:lnSpc>
                <a:spcPct val="100000"/>
              </a:lnSpc>
              <a:spcBef>
                <a:spcPts val="1200"/>
              </a:spcBef>
              <a:spcAft>
                <a:spcPts val="0"/>
              </a:spcAft>
              <a:buNone/>
            </a:pPr>
            <a:r>
              <a:rPr lang="en" sz="1720"/>
              <a:t>We can clearly see that the classification is fairly accurate, since </a:t>
            </a:r>
            <a:r>
              <a:rPr b="1" lang="en" sz="1720"/>
              <a:t>11 out of 12 points are classified correctly.</a:t>
            </a:r>
            <a:r>
              <a:rPr lang="en" sz="1720"/>
              <a:t> Only one point from class ω1 is not classified correctly.</a:t>
            </a:r>
            <a:endParaRPr sz="1720"/>
          </a:p>
          <a:p>
            <a:pPr indent="0" lvl="0" marL="0" rtl="0" algn="l">
              <a:lnSpc>
                <a:spcPct val="100000"/>
              </a:lnSpc>
              <a:spcBef>
                <a:spcPts val="1200"/>
              </a:spcBef>
              <a:spcAft>
                <a:spcPts val="1200"/>
              </a:spcAft>
              <a:buSzPts val="440"/>
              <a:buNone/>
            </a:pPr>
            <a:r>
              <a:rPr lang="en" sz="1720"/>
              <a:t>We could try to change the discriminant function so it achieves perfect classification of our samples, but this might lead to </a:t>
            </a:r>
            <a:r>
              <a:rPr b="1" lang="en" sz="1720"/>
              <a:t>overfitting</a:t>
            </a:r>
            <a:r>
              <a:rPr lang="en" sz="1720"/>
              <a:t> which is not desirable since the model might not generalize well and thus perform poorly on different sample data.</a:t>
            </a:r>
            <a:endParaRPr sz="17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