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t"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gif"/><Relationship Id="rId4"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7.png"/><Relationship Id="rId4" Type="http://schemas.openxmlformats.org/officeDocument/2006/relationships/image" Target="../media/image01.jpg"/><Relationship Id="rId5" Type="http://schemas.openxmlformats.org/officeDocument/2006/relationships/image" Target="../media/image04.jpg"/><Relationship Id="rId6" Type="http://schemas.openxmlformats.org/officeDocument/2006/relationships/image" Target="../media/image02.jpg"/><Relationship Id="rId7"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jpg"/><Relationship Id="rId4" Type="http://schemas.openxmlformats.org/officeDocument/2006/relationships/image" Target="../media/image08.png"/><Relationship Id="rId5" Type="http://schemas.openxmlformats.org/officeDocument/2006/relationships/image" Target="../media/image0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gif"/><Relationship Id="rId4" Type="http://schemas.openxmlformats.org/officeDocument/2006/relationships/image" Target="../media/image27.gif"/><Relationship Id="rId5"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4.jpg"/><Relationship Id="rId5" Type="http://schemas.openxmlformats.org/officeDocument/2006/relationships/image" Target="../media/image12.jpg"/><Relationship Id="rId6"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311325" y="973750"/>
            <a:ext cx="8691600" cy="2049900"/>
          </a:xfrm>
          <a:prstGeom prst="rect">
            <a:avLst/>
          </a:prstGeom>
        </p:spPr>
        <p:txBody>
          <a:bodyPr anchorCtr="0" anchor="b" bIns="91425" lIns="91425" rIns="91425" tIns="91425">
            <a:noAutofit/>
          </a:bodyPr>
          <a:lstStyle/>
          <a:p>
            <a:pPr lvl="0">
              <a:spcBef>
                <a:spcPts val="0"/>
              </a:spcBef>
              <a:buClr>
                <a:schemeClr val="dk1"/>
              </a:buClr>
              <a:buSzPct val="45833"/>
              <a:buFont typeface="Arial"/>
              <a:buNone/>
            </a:pPr>
            <a:r>
              <a:rPr lang="et" sz="2400"/>
              <a:t>Generative Deep Neural Networks for Dialogue: </a:t>
            </a:r>
            <a:br>
              <a:rPr lang="et" sz="2400"/>
            </a:br>
            <a:r>
              <a:rPr lang="et" sz="2400"/>
              <a:t>A Short Review</a:t>
            </a:r>
          </a:p>
          <a:p>
            <a:pPr lvl="0" algn="l">
              <a:spcBef>
                <a:spcPts val="0"/>
              </a:spcBef>
              <a:buClr>
                <a:schemeClr val="dk1"/>
              </a:buClr>
              <a:buSzPct val="45833"/>
              <a:buFont typeface="Arial"/>
              <a:buNone/>
            </a:pPr>
            <a:r>
              <a:t/>
            </a:r>
            <a:endParaRPr sz="2400"/>
          </a:p>
          <a:p>
            <a:pPr lvl="0">
              <a:spcBef>
                <a:spcPts val="0"/>
              </a:spcBef>
              <a:buNone/>
            </a:pPr>
            <a:r>
              <a:rPr b="0" lang="et" sz="1800"/>
              <a:t>Département d'informatique et de recherche opérationnelle</a:t>
            </a:r>
          </a:p>
          <a:p>
            <a:pPr lvl="0">
              <a:spcBef>
                <a:spcPts val="0"/>
              </a:spcBef>
              <a:buNone/>
            </a:pPr>
            <a:r>
              <a:t/>
            </a:r>
            <a:endParaRPr b="0" sz="1000"/>
          </a:p>
          <a:p>
            <a:pPr lvl="0">
              <a:spcBef>
                <a:spcPts val="0"/>
              </a:spcBef>
              <a:buNone/>
            </a:pPr>
            <a:r>
              <a:rPr b="0" lang="et" sz="1800"/>
              <a:t>Université de Montréal</a:t>
            </a:r>
          </a:p>
        </p:txBody>
      </p:sp>
      <p:sp>
        <p:nvSpPr>
          <p:cNvPr id="35" name="Shape 35"/>
          <p:cNvSpPr txBox="1"/>
          <p:nvPr>
            <p:ph idx="1" type="subTitle"/>
          </p:nvPr>
        </p:nvSpPr>
        <p:spPr>
          <a:xfrm>
            <a:off x="685800" y="3297253"/>
            <a:ext cx="7772400" cy="784799"/>
          </a:xfrm>
          <a:prstGeom prst="rect">
            <a:avLst/>
          </a:prstGeom>
        </p:spPr>
        <p:txBody>
          <a:bodyPr anchorCtr="0" anchor="t" bIns="91425" lIns="91425" rIns="91425" tIns="91425">
            <a:noAutofit/>
          </a:bodyPr>
          <a:lstStyle/>
          <a:p>
            <a:pPr lvl="0" rtl="0">
              <a:spcBef>
                <a:spcPts val="0"/>
              </a:spcBef>
              <a:buNone/>
            </a:pPr>
            <a:r>
              <a:rPr lang="et" sz="2400"/>
              <a:t>Iulian Vlad Serban</a:t>
            </a:r>
          </a:p>
          <a:p>
            <a:pPr lvl="0" rtl="0">
              <a:spcBef>
                <a:spcPts val="0"/>
              </a:spcBef>
              <a:buNone/>
            </a:pPr>
            <a:r>
              <a:t/>
            </a:r>
            <a:endParaRPr sz="1800"/>
          </a:p>
          <a:p>
            <a:pPr lvl="0" rtl="0" algn="l">
              <a:spcBef>
                <a:spcPts val="0"/>
              </a:spcBef>
              <a:buNone/>
            </a:pPr>
            <a:r>
              <a:t/>
            </a:r>
            <a:endParaRPr sz="1800">
              <a:solidFill>
                <a:srgbClr val="000000"/>
              </a:solidFill>
            </a:endParaRPr>
          </a:p>
          <a:p>
            <a:pPr lvl="0">
              <a:spcBef>
                <a:spcPts val="0"/>
              </a:spcBef>
              <a:buNone/>
            </a:pPr>
            <a:r>
              <a:t/>
            </a:r>
            <a:endParaRPr sz="1800"/>
          </a:p>
        </p:txBody>
      </p:sp>
      <p:pic>
        <p:nvPicPr>
          <p:cNvPr id="36" name="Shape 36"/>
          <p:cNvPicPr preferRelativeResize="0"/>
          <p:nvPr/>
        </p:nvPicPr>
        <p:blipFill>
          <a:blip r:embed="rId3">
            <a:alphaModFix/>
          </a:blip>
          <a:stretch>
            <a:fillRect/>
          </a:stretch>
        </p:blipFill>
        <p:spPr>
          <a:xfrm>
            <a:off x="4983275" y="3851250"/>
            <a:ext cx="2676525" cy="1266824"/>
          </a:xfrm>
          <a:prstGeom prst="rect">
            <a:avLst/>
          </a:prstGeom>
          <a:noFill/>
          <a:ln>
            <a:noFill/>
          </a:ln>
        </p:spPr>
      </p:pic>
      <p:pic>
        <p:nvPicPr>
          <p:cNvPr descr="https://bd0bc9f1-a-c601fd48-s-sites.googlegroups.com/a/lisa.iro.umontreal.ca/lisainfo/common-code/mila-logo/MILA.png?attachauth=ANoY7cpxPzxyRKHXAeQM_0NtMQeAVJwx82nuWjWpnalhEkzzQ0p60RRMQM2lco4mfpfgeE0FdDELvNYCOZWbi55ZrrzzBj2qmrQij92Lvk4GMB-AT64wUQOSJg-AmZuMDBFIyu-zSSz3t0X92MtDDqN85_G6Fy-NOet9lhL2pYYf2TenyQti6WRxvjuEAN9mi0shWBY6sSiWtzsxXxa7dQ8zArCQgShZJ8_bGg1KV8R2Kt2_Thil_RgD92mDIst15urTcEsdOmtS&amp;attredirects=0" id="37" name="Shape 37"/>
          <p:cNvPicPr preferRelativeResize="0"/>
          <p:nvPr/>
        </p:nvPicPr>
        <p:blipFill>
          <a:blip r:embed="rId4">
            <a:alphaModFix/>
          </a:blip>
          <a:stretch>
            <a:fillRect/>
          </a:stretch>
        </p:blipFill>
        <p:spPr>
          <a:xfrm>
            <a:off x="1660275" y="3956025"/>
            <a:ext cx="2105024" cy="1057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21" name="Shape 121"/>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22" name="Shape 122"/>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pic>
        <p:nvPicPr>
          <p:cNvPr id="123" name="Shape 123"/>
          <p:cNvPicPr preferRelativeResize="0"/>
          <p:nvPr/>
        </p:nvPicPr>
        <p:blipFill>
          <a:blip r:embed="rId3">
            <a:alphaModFix/>
          </a:blip>
          <a:stretch>
            <a:fillRect/>
          </a:stretch>
        </p:blipFill>
        <p:spPr>
          <a:xfrm>
            <a:off x="79350" y="1042150"/>
            <a:ext cx="4340399" cy="1348175"/>
          </a:xfrm>
          <a:prstGeom prst="rect">
            <a:avLst/>
          </a:prstGeom>
          <a:noFill/>
          <a:ln>
            <a:noFill/>
          </a:ln>
        </p:spPr>
      </p:pic>
      <p:sp>
        <p:nvSpPr>
          <p:cNvPr id="124" name="Shape 124"/>
          <p:cNvSpPr txBox="1"/>
          <p:nvPr/>
        </p:nvSpPr>
        <p:spPr>
          <a:xfrm>
            <a:off x="679875" y="1151325"/>
            <a:ext cx="4278900" cy="1239000"/>
          </a:xfrm>
          <a:prstGeom prst="rect">
            <a:avLst/>
          </a:prstGeom>
          <a:noFill/>
          <a:ln>
            <a:noFill/>
          </a:ln>
        </p:spPr>
        <p:txBody>
          <a:bodyPr anchorCtr="0" anchor="t" bIns="91425" lIns="91425" rIns="91425" tIns="91425">
            <a:noAutofit/>
          </a:bodyPr>
          <a:lstStyle/>
          <a:p>
            <a:pPr lvl="0" rtl="0">
              <a:spcBef>
                <a:spcPts val="0"/>
              </a:spcBef>
              <a:buNone/>
            </a:pPr>
            <a:r>
              <a:rPr lang="et"/>
              <a:t>Hello! Recently I updated to ubuntu 12.04</a:t>
            </a:r>
          </a:p>
          <a:p>
            <a:pPr lvl="0" rtl="0">
              <a:spcBef>
                <a:spcPts val="0"/>
              </a:spcBef>
              <a:buNone/>
            </a:pPr>
            <a:r>
              <a:rPr lang="et"/>
              <a:t>LTS and I am unsatisfied by its performance. </a:t>
            </a:r>
          </a:p>
          <a:p>
            <a:pPr lvl="0" rtl="0">
              <a:spcBef>
                <a:spcPts val="0"/>
              </a:spcBef>
              <a:buNone/>
            </a:pPr>
            <a:r>
              <a:rPr lang="et"/>
              <a:t>I am facing a bug since the upgrade to</a:t>
            </a:r>
          </a:p>
          <a:p>
            <a:pPr lvl="0" rtl="0">
              <a:spcBef>
                <a:spcPts val="0"/>
              </a:spcBef>
              <a:buNone/>
            </a:pPr>
            <a:r>
              <a:rPr lang="et"/>
              <a:t>12.04 LTS. Can anyone help??????????</a:t>
            </a:r>
          </a:p>
        </p:txBody>
      </p:sp>
      <p:sp>
        <p:nvSpPr>
          <p:cNvPr id="125" name="Shape 125"/>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31" name="Shape 131"/>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32" name="Shape 132"/>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pic>
        <p:nvPicPr>
          <p:cNvPr id="133" name="Shape 133"/>
          <p:cNvPicPr preferRelativeResize="0"/>
          <p:nvPr/>
        </p:nvPicPr>
        <p:blipFill>
          <a:blip r:embed="rId3">
            <a:alphaModFix/>
          </a:blip>
          <a:stretch>
            <a:fillRect/>
          </a:stretch>
        </p:blipFill>
        <p:spPr>
          <a:xfrm>
            <a:off x="79350" y="1042150"/>
            <a:ext cx="4340399" cy="1348175"/>
          </a:xfrm>
          <a:prstGeom prst="rect">
            <a:avLst/>
          </a:prstGeom>
          <a:noFill/>
          <a:ln>
            <a:noFill/>
          </a:ln>
        </p:spPr>
      </p:pic>
      <p:sp>
        <p:nvSpPr>
          <p:cNvPr id="134" name="Shape 134"/>
          <p:cNvSpPr txBox="1"/>
          <p:nvPr/>
        </p:nvSpPr>
        <p:spPr>
          <a:xfrm>
            <a:off x="679875" y="1151325"/>
            <a:ext cx="4278900" cy="1239000"/>
          </a:xfrm>
          <a:prstGeom prst="rect">
            <a:avLst/>
          </a:prstGeom>
          <a:noFill/>
          <a:ln>
            <a:noFill/>
          </a:ln>
        </p:spPr>
        <p:txBody>
          <a:bodyPr anchorCtr="0" anchor="t" bIns="91425" lIns="91425" rIns="91425" tIns="91425">
            <a:noAutofit/>
          </a:bodyPr>
          <a:lstStyle/>
          <a:p>
            <a:pPr lvl="0" rtl="0">
              <a:spcBef>
                <a:spcPts val="0"/>
              </a:spcBef>
              <a:buNone/>
            </a:pPr>
            <a:r>
              <a:rPr lang="et"/>
              <a:t>Hello! Recently I updated to ubuntu 12.04</a:t>
            </a:r>
          </a:p>
          <a:p>
            <a:pPr lvl="0" rtl="0">
              <a:spcBef>
                <a:spcPts val="0"/>
              </a:spcBef>
              <a:buNone/>
            </a:pPr>
            <a:r>
              <a:rPr lang="et"/>
              <a:t>LTS and I am unsatisfied by its performance. </a:t>
            </a:r>
          </a:p>
          <a:p>
            <a:pPr lvl="0" rtl="0">
              <a:spcBef>
                <a:spcPts val="0"/>
              </a:spcBef>
              <a:buNone/>
            </a:pPr>
            <a:r>
              <a:rPr lang="et"/>
              <a:t>I am facing a bug since the upgrade to</a:t>
            </a:r>
          </a:p>
          <a:p>
            <a:pPr lvl="0" rtl="0">
              <a:spcBef>
                <a:spcPts val="0"/>
              </a:spcBef>
              <a:buNone/>
            </a:pPr>
            <a:r>
              <a:rPr lang="et"/>
              <a:t>12.04 LTS. Can anyone help??????????</a:t>
            </a:r>
          </a:p>
        </p:txBody>
      </p:sp>
      <p:pic>
        <p:nvPicPr>
          <p:cNvPr id="135" name="Shape 135"/>
          <p:cNvPicPr preferRelativeResize="0"/>
          <p:nvPr/>
        </p:nvPicPr>
        <p:blipFill>
          <a:blip r:embed="rId3">
            <a:alphaModFix/>
          </a:blip>
          <a:stretch>
            <a:fillRect/>
          </a:stretch>
        </p:blipFill>
        <p:spPr>
          <a:xfrm flipH="1">
            <a:off x="4724399" y="1713299"/>
            <a:ext cx="4428150" cy="1239000"/>
          </a:xfrm>
          <a:prstGeom prst="rect">
            <a:avLst/>
          </a:prstGeom>
          <a:noFill/>
          <a:ln>
            <a:noFill/>
          </a:ln>
        </p:spPr>
      </p:pic>
      <p:sp>
        <p:nvSpPr>
          <p:cNvPr id="136" name="Shape 136"/>
          <p:cNvSpPr txBox="1"/>
          <p:nvPr/>
        </p:nvSpPr>
        <p:spPr>
          <a:xfrm>
            <a:off x="4882575" y="20980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You need to give more details on the issue.</a:t>
            </a:r>
          </a:p>
        </p:txBody>
      </p:sp>
      <p:sp>
        <p:nvSpPr>
          <p:cNvPr id="137" name="Shape 137"/>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43" name="Shape 143"/>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44" name="Shape 144"/>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pic>
        <p:nvPicPr>
          <p:cNvPr id="145" name="Shape 145"/>
          <p:cNvPicPr preferRelativeResize="0"/>
          <p:nvPr/>
        </p:nvPicPr>
        <p:blipFill>
          <a:blip r:embed="rId3">
            <a:alphaModFix/>
          </a:blip>
          <a:stretch>
            <a:fillRect/>
          </a:stretch>
        </p:blipFill>
        <p:spPr>
          <a:xfrm>
            <a:off x="79350" y="1042150"/>
            <a:ext cx="4340399" cy="1348175"/>
          </a:xfrm>
          <a:prstGeom prst="rect">
            <a:avLst/>
          </a:prstGeom>
          <a:noFill/>
          <a:ln>
            <a:noFill/>
          </a:ln>
        </p:spPr>
      </p:pic>
      <p:sp>
        <p:nvSpPr>
          <p:cNvPr id="146" name="Shape 146"/>
          <p:cNvSpPr txBox="1"/>
          <p:nvPr/>
        </p:nvSpPr>
        <p:spPr>
          <a:xfrm>
            <a:off x="679875" y="1151325"/>
            <a:ext cx="4278900" cy="1239000"/>
          </a:xfrm>
          <a:prstGeom prst="rect">
            <a:avLst/>
          </a:prstGeom>
          <a:noFill/>
          <a:ln>
            <a:noFill/>
          </a:ln>
        </p:spPr>
        <p:txBody>
          <a:bodyPr anchorCtr="0" anchor="t" bIns="91425" lIns="91425" rIns="91425" tIns="91425">
            <a:noAutofit/>
          </a:bodyPr>
          <a:lstStyle/>
          <a:p>
            <a:pPr lvl="0" rtl="0">
              <a:spcBef>
                <a:spcPts val="0"/>
              </a:spcBef>
              <a:buNone/>
            </a:pPr>
            <a:r>
              <a:rPr lang="et"/>
              <a:t>Hello! Recently I updated to ubuntu 12.04</a:t>
            </a:r>
          </a:p>
          <a:p>
            <a:pPr lvl="0" rtl="0">
              <a:spcBef>
                <a:spcPts val="0"/>
              </a:spcBef>
              <a:buNone/>
            </a:pPr>
            <a:r>
              <a:rPr lang="et"/>
              <a:t>LTS and I am unsatisfied by its performance. </a:t>
            </a:r>
          </a:p>
          <a:p>
            <a:pPr lvl="0" rtl="0">
              <a:spcBef>
                <a:spcPts val="0"/>
              </a:spcBef>
              <a:buNone/>
            </a:pPr>
            <a:r>
              <a:rPr lang="et"/>
              <a:t>I am facing a bug since the upgrade to</a:t>
            </a:r>
          </a:p>
          <a:p>
            <a:pPr lvl="0" rtl="0">
              <a:spcBef>
                <a:spcPts val="0"/>
              </a:spcBef>
              <a:buNone/>
            </a:pPr>
            <a:r>
              <a:rPr lang="et"/>
              <a:t>12.04 LTS. Can anyone help??????????</a:t>
            </a:r>
          </a:p>
        </p:txBody>
      </p:sp>
      <p:pic>
        <p:nvPicPr>
          <p:cNvPr id="147" name="Shape 147"/>
          <p:cNvPicPr preferRelativeResize="0"/>
          <p:nvPr/>
        </p:nvPicPr>
        <p:blipFill>
          <a:blip r:embed="rId3">
            <a:alphaModFix/>
          </a:blip>
          <a:stretch>
            <a:fillRect/>
          </a:stretch>
        </p:blipFill>
        <p:spPr>
          <a:xfrm flipH="1">
            <a:off x="4724399" y="1713299"/>
            <a:ext cx="4428150" cy="1239000"/>
          </a:xfrm>
          <a:prstGeom prst="rect">
            <a:avLst/>
          </a:prstGeom>
          <a:noFill/>
          <a:ln>
            <a:noFill/>
          </a:ln>
        </p:spPr>
      </p:pic>
      <p:sp>
        <p:nvSpPr>
          <p:cNvPr id="148" name="Shape 148"/>
          <p:cNvSpPr txBox="1"/>
          <p:nvPr/>
        </p:nvSpPr>
        <p:spPr>
          <a:xfrm>
            <a:off x="4882575" y="20980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You need to give more details on the issue.</a:t>
            </a:r>
          </a:p>
        </p:txBody>
      </p:sp>
      <p:pic>
        <p:nvPicPr>
          <p:cNvPr id="149" name="Shape 149"/>
          <p:cNvPicPr preferRelativeResize="0"/>
          <p:nvPr/>
        </p:nvPicPr>
        <p:blipFill>
          <a:blip r:embed="rId3">
            <a:alphaModFix/>
          </a:blip>
          <a:stretch>
            <a:fillRect/>
          </a:stretch>
        </p:blipFill>
        <p:spPr>
          <a:xfrm>
            <a:off x="79350" y="2542725"/>
            <a:ext cx="4340399" cy="1136000"/>
          </a:xfrm>
          <a:prstGeom prst="rect">
            <a:avLst/>
          </a:prstGeom>
          <a:noFill/>
          <a:ln>
            <a:noFill/>
          </a:ln>
        </p:spPr>
      </p:pic>
      <p:sp>
        <p:nvSpPr>
          <p:cNvPr id="150" name="Shape 150"/>
          <p:cNvSpPr txBox="1"/>
          <p:nvPr/>
        </p:nvSpPr>
        <p:spPr>
          <a:xfrm>
            <a:off x="685650" y="2651625"/>
            <a:ext cx="3587400" cy="857400"/>
          </a:xfrm>
          <a:prstGeom prst="rect">
            <a:avLst/>
          </a:prstGeom>
          <a:noFill/>
          <a:ln>
            <a:noFill/>
          </a:ln>
        </p:spPr>
        <p:txBody>
          <a:bodyPr anchorCtr="0" anchor="t" bIns="91425" lIns="91425" rIns="91425" tIns="91425">
            <a:noAutofit/>
          </a:bodyPr>
          <a:lstStyle/>
          <a:p>
            <a:pPr lvl="0" rtl="0">
              <a:spcBef>
                <a:spcPts val="0"/>
              </a:spcBef>
              <a:buNone/>
            </a:pPr>
            <a:r>
              <a:rPr lang="et"/>
              <a:t>Every time I login it gives me "System Error" pop up. It is happing since I upgraded to 12.04.</a:t>
            </a:r>
          </a:p>
        </p:txBody>
      </p:sp>
      <p:sp>
        <p:nvSpPr>
          <p:cNvPr id="151" name="Shape 151"/>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57" name="Shape 157"/>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58" name="Shape 158"/>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pic>
        <p:nvPicPr>
          <p:cNvPr id="159" name="Shape 159"/>
          <p:cNvPicPr preferRelativeResize="0"/>
          <p:nvPr/>
        </p:nvPicPr>
        <p:blipFill>
          <a:blip r:embed="rId3">
            <a:alphaModFix/>
          </a:blip>
          <a:stretch>
            <a:fillRect/>
          </a:stretch>
        </p:blipFill>
        <p:spPr>
          <a:xfrm>
            <a:off x="79350" y="1042150"/>
            <a:ext cx="4340399" cy="1348175"/>
          </a:xfrm>
          <a:prstGeom prst="rect">
            <a:avLst/>
          </a:prstGeom>
          <a:noFill/>
          <a:ln>
            <a:noFill/>
          </a:ln>
        </p:spPr>
      </p:pic>
      <p:sp>
        <p:nvSpPr>
          <p:cNvPr id="160" name="Shape 160"/>
          <p:cNvSpPr txBox="1"/>
          <p:nvPr/>
        </p:nvSpPr>
        <p:spPr>
          <a:xfrm>
            <a:off x="679875" y="1151325"/>
            <a:ext cx="4278900" cy="1239000"/>
          </a:xfrm>
          <a:prstGeom prst="rect">
            <a:avLst/>
          </a:prstGeom>
          <a:noFill/>
          <a:ln>
            <a:noFill/>
          </a:ln>
        </p:spPr>
        <p:txBody>
          <a:bodyPr anchorCtr="0" anchor="t" bIns="91425" lIns="91425" rIns="91425" tIns="91425">
            <a:noAutofit/>
          </a:bodyPr>
          <a:lstStyle/>
          <a:p>
            <a:pPr lvl="0" rtl="0">
              <a:spcBef>
                <a:spcPts val="0"/>
              </a:spcBef>
              <a:buNone/>
            </a:pPr>
            <a:r>
              <a:rPr lang="et"/>
              <a:t>Hello! Recently I updated to ubuntu 12.04</a:t>
            </a:r>
          </a:p>
          <a:p>
            <a:pPr lvl="0" rtl="0">
              <a:spcBef>
                <a:spcPts val="0"/>
              </a:spcBef>
              <a:buNone/>
            </a:pPr>
            <a:r>
              <a:rPr lang="et"/>
              <a:t>LTS and I am unsatisfied by its performance. </a:t>
            </a:r>
          </a:p>
          <a:p>
            <a:pPr lvl="0" rtl="0">
              <a:spcBef>
                <a:spcPts val="0"/>
              </a:spcBef>
              <a:buNone/>
            </a:pPr>
            <a:r>
              <a:rPr lang="et"/>
              <a:t>I am facing a bug since the upgrade to</a:t>
            </a:r>
          </a:p>
          <a:p>
            <a:pPr lvl="0" rtl="0">
              <a:spcBef>
                <a:spcPts val="0"/>
              </a:spcBef>
              <a:buNone/>
            </a:pPr>
            <a:r>
              <a:rPr lang="et"/>
              <a:t>12.04 LTS. Can anyone help??????????</a:t>
            </a:r>
          </a:p>
        </p:txBody>
      </p:sp>
      <p:pic>
        <p:nvPicPr>
          <p:cNvPr id="161" name="Shape 161"/>
          <p:cNvPicPr preferRelativeResize="0"/>
          <p:nvPr/>
        </p:nvPicPr>
        <p:blipFill>
          <a:blip r:embed="rId3">
            <a:alphaModFix/>
          </a:blip>
          <a:stretch>
            <a:fillRect/>
          </a:stretch>
        </p:blipFill>
        <p:spPr>
          <a:xfrm flipH="1">
            <a:off x="4724399" y="1713299"/>
            <a:ext cx="4428150" cy="1239000"/>
          </a:xfrm>
          <a:prstGeom prst="rect">
            <a:avLst/>
          </a:prstGeom>
          <a:noFill/>
          <a:ln>
            <a:noFill/>
          </a:ln>
        </p:spPr>
      </p:pic>
      <p:sp>
        <p:nvSpPr>
          <p:cNvPr id="162" name="Shape 162"/>
          <p:cNvSpPr txBox="1"/>
          <p:nvPr/>
        </p:nvSpPr>
        <p:spPr>
          <a:xfrm>
            <a:off x="4882575" y="20980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You need to give more details on the issue.</a:t>
            </a:r>
          </a:p>
        </p:txBody>
      </p:sp>
      <p:pic>
        <p:nvPicPr>
          <p:cNvPr id="163" name="Shape 163"/>
          <p:cNvPicPr preferRelativeResize="0"/>
          <p:nvPr/>
        </p:nvPicPr>
        <p:blipFill>
          <a:blip r:embed="rId3">
            <a:alphaModFix/>
          </a:blip>
          <a:stretch>
            <a:fillRect/>
          </a:stretch>
        </p:blipFill>
        <p:spPr>
          <a:xfrm>
            <a:off x="79350" y="2542725"/>
            <a:ext cx="4340399" cy="1136000"/>
          </a:xfrm>
          <a:prstGeom prst="rect">
            <a:avLst/>
          </a:prstGeom>
          <a:noFill/>
          <a:ln>
            <a:noFill/>
          </a:ln>
        </p:spPr>
      </p:pic>
      <p:sp>
        <p:nvSpPr>
          <p:cNvPr id="164" name="Shape 164"/>
          <p:cNvSpPr txBox="1"/>
          <p:nvPr/>
        </p:nvSpPr>
        <p:spPr>
          <a:xfrm>
            <a:off x="685650" y="2651625"/>
            <a:ext cx="3587400" cy="857400"/>
          </a:xfrm>
          <a:prstGeom prst="rect">
            <a:avLst/>
          </a:prstGeom>
          <a:noFill/>
          <a:ln>
            <a:noFill/>
          </a:ln>
        </p:spPr>
        <p:txBody>
          <a:bodyPr anchorCtr="0" anchor="t" bIns="91425" lIns="91425" rIns="91425" tIns="91425">
            <a:noAutofit/>
          </a:bodyPr>
          <a:lstStyle/>
          <a:p>
            <a:pPr lvl="0" rtl="0">
              <a:spcBef>
                <a:spcPts val="0"/>
              </a:spcBef>
              <a:buNone/>
            </a:pPr>
            <a:r>
              <a:rPr lang="et"/>
              <a:t>Every time I login it gives me "System Error" pop up. It is happing since I upgraded to 12.04.</a:t>
            </a:r>
          </a:p>
        </p:txBody>
      </p:sp>
      <p:pic>
        <p:nvPicPr>
          <p:cNvPr id="165" name="Shape 165"/>
          <p:cNvPicPr preferRelativeResize="0"/>
          <p:nvPr/>
        </p:nvPicPr>
        <p:blipFill>
          <a:blip r:embed="rId3">
            <a:alphaModFix/>
          </a:blip>
          <a:stretch>
            <a:fillRect/>
          </a:stretch>
        </p:blipFill>
        <p:spPr>
          <a:xfrm flipH="1">
            <a:off x="4724399" y="3161099"/>
            <a:ext cx="4428150" cy="1239000"/>
          </a:xfrm>
          <a:prstGeom prst="rect">
            <a:avLst/>
          </a:prstGeom>
          <a:noFill/>
          <a:ln>
            <a:noFill/>
          </a:ln>
        </p:spPr>
      </p:pic>
      <p:sp>
        <p:nvSpPr>
          <p:cNvPr id="166" name="Shape 166"/>
          <p:cNvSpPr txBox="1"/>
          <p:nvPr/>
        </p:nvSpPr>
        <p:spPr>
          <a:xfrm>
            <a:off x="4882575" y="35458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Send a report, or cancel it.</a:t>
            </a:r>
          </a:p>
        </p:txBody>
      </p:sp>
      <p:sp>
        <p:nvSpPr>
          <p:cNvPr id="167" name="Shape 167"/>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73" name="Shape 173"/>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74" name="Shape 174"/>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pic>
        <p:nvPicPr>
          <p:cNvPr id="175" name="Shape 175"/>
          <p:cNvPicPr preferRelativeResize="0"/>
          <p:nvPr/>
        </p:nvPicPr>
        <p:blipFill>
          <a:blip r:embed="rId3">
            <a:alphaModFix/>
          </a:blip>
          <a:stretch>
            <a:fillRect/>
          </a:stretch>
        </p:blipFill>
        <p:spPr>
          <a:xfrm>
            <a:off x="79350" y="1042150"/>
            <a:ext cx="4340399" cy="1348175"/>
          </a:xfrm>
          <a:prstGeom prst="rect">
            <a:avLst/>
          </a:prstGeom>
          <a:noFill/>
          <a:ln>
            <a:noFill/>
          </a:ln>
        </p:spPr>
      </p:pic>
      <p:sp>
        <p:nvSpPr>
          <p:cNvPr id="176" name="Shape 176"/>
          <p:cNvSpPr txBox="1"/>
          <p:nvPr/>
        </p:nvSpPr>
        <p:spPr>
          <a:xfrm>
            <a:off x="679875" y="1151325"/>
            <a:ext cx="4278900" cy="1239000"/>
          </a:xfrm>
          <a:prstGeom prst="rect">
            <a:avLst/>
          </a:prstGeom>
          <a:noFill/>
          <a:ln>
            <a:noFill/>
          </a:ln>
        </p:spPr>
        <p:txBody>
          <a:bodyPr anchorCtr="0" anchor="t" bIns="91425" lIns="91425" rIns="91425" tIns="91425">
            <a:noAutofit/>
          </a:bodyPr>
          <a:lstStyle/>
          <a:p>
            <a:pPr lvl="0" rtl="0">
              <a:spcBef>
                <a:spcPts val="0"/>
              </a:spcBef>
              <a:buNone/>
            </a:pPr>
            <a:r>
              <a:rPr lang="et"/>
              <a:t>Hello! Recently I updated to ubuntu 12.04</a:t>
            </a:r>
          </a:p>
          <a:p>
            <a:pPr lvl="0" rtl="0">
              <a:spcBef>
                <a:spcPts val="0"/>
              </a:spcBef>
              <a:buNone/>
            </a:pPr>
            <a:r>
              <a:rPr lang="et"/>
              <a:t>LTS and I am unsatisfied by its performance. </a:t>
            </a:r>
          </a:p>
          <a:p>
            <a:pPr lvl="0" rtl="0">
              <a:spcBef>
                <a:spcPts val="0"/>
              </a:spcBef>
              <a:buNone/>
            </a:pPr>
            <a:r>
              <a:rPr lang="et"/>
              <a:t>I am facing a bug since the upgrade to</a:t>
            </a:r>
          </a:p>
          <a:p>
            <a:pPr lvl="0" rtl="0">
              <a:spcBef>
                <a:spcPts val="0"/>
              </a:spcBef>
              <a:buNone/>
            </a:pPr>
            <a:r>
              <a:rPr lang="et"/>
              <a:t>12.04 LTS. Can anyone help??????????</a:t>
            </a:r>
          </a:p>
        </p:txBody>
      </p:sp>
      <p:pic>
        <p:nvPicPr>
          <p:cNvPr id="177" name="Shape 177"/>
          <p:cNvPicPr preferRelativeResize="0"/>
          <p:nvPr/>
        </p:nvPicPr>
        <p:blipFill>
          <a:blip r:embed="rId3">
            <a:alphaModFix/>
          </a:blip>
          <a:stretch>
            <a:fillRect/>
          </a:stretch>
        </p:blipFill>
        <p:spPr>
          <a:xfrm flipH="1">
            <a:off x="4724399" y="1713299"/>
            <a:ext cx="4428150" cy="1239000"/>
          </a:xfrm>
          <a:prstGeom prst="rect">
            <a:avLst/>
          </a:prstGeom>
          <a:noFill/>
          <a:ln>
            <a:noFill/>
          </a:ln>
        </p:spPr>
      </p:pic>
      <p:sp>
        <p:nvSpPr>
          <p:cNvPr id="178" name="Shape 178"/>
          <p:cNvSpPr txBox="1"/>
          <p:nvPr/>
        </p:nvSpPr>
        <p:spPr>
          <a:xfrm>
            <a:off x="4882575" y="20980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You need to give more details on the issue.</a:t>
            </a:r>
          </a:p>
        </p:txBody>
      </p:sp>
      <p:pic>
        <p:nvPicPr>
          <p:cNvPr id="179" name="Shape 179"/>
          <p:cNvPicPr preferRelativeResize="0"/>
          <p:nvPr/>
        </p:nvPicPr>
        <p:blipFill>
          <a:blip r:embed="rId3">
            <a:alphaModFix/>
          </a:blip>
          <a:stretch>
            <a:fillRect/>
          </a:stretch>
        </p:blipFill>
        <p:spPr>
          <a:xfrm>
            <a:off x="79350" y="2542725"/>
            <a:ext cx="4340399" cy="1136000"/>
          </a:xfrm>
          <a:prstGeom prst="rect">
            <a:avLst/>
          </a:prstGeom>
          <a:noFill/>
          <a:ln>
            <a:noFill/>
          </a:ln>
        </p:spPr>
      </p:pic>
      <p:sp>
        <p:nvSpPr>
          <p:cNvPr id="180" name="Shape 180"/>
          <p:cNvSpPr txBox="1"/>
          <p:nvPr/>
        </p:nvSpPr>
        <p:spPr>
          <a:xfrm>
            <a:off x="685650" y="2651625"/>
            <a:ext cx="3587400" cy="857400"/>
          </a:xfrm>
          <a:prstGeom prst="rect">
            <a:avLst/>
          </a:prstGeom>
          <a:noFill/>
          <a:ln>
            <a:noFill/>
          </a:ln>
        </p:spPr>
        <p:txBody>
          <a:bodyPr anchorCtr="0" anchor="t" bIns="91425" lIns="91425" rIns="91425" tIns="91425">
            <a:noAutofit/>
          </a:bodyPr>
          <a:lstStyle/>
          <a:p>
            <a:pPr lvl="0" rtl="0">
              <a:spcBef>
                <a:spcPts val="0"/>
              </a:spcBef>
              <a:buNone/>
            </a:pPr>
            <a:r>
              <a:rPr lang="et"/>
              <a:t>Every time I login it gives me "System Error" pop up. It is happing since I upgraded to 12.04.</a:t>
            </a:r>
          </a:p>
        </p:txBody>
      </p:sp>
      <p:pic>
        <p:nvPicPr>
          <p:cNvPr id="181" name="Shape 181"/>
          <p:cNvPicPr preferRelativeResize="0"/>
          <p:nvPr/>
        </p:nvPicPr>
        <p:blipFill>
          <a:blip r:embed="rId3">
            <a:alphaModFix/>
          </a:blip>
          <a:stretch>
            <a:fillRect/>
          </a:stretch>
        </p:blipFill>
        <p:spPr>
          <a:xfrm flipH="1">
            <a:off x="4724399" y="3161099"/>
            <a:ext cx="4428150" cy="1239000"/>
          </a:xfrm>
          <a:prstGeom prst="rect">
            <a:avLst/>
          </a:prstGeom>
          <a:noFill/>
          <a:ln>
            <a:noFill/>
          </a:ln>
        </p:spPr>
      </p:pic>
      <p:sp>
        <p:nvSpPr>
          <p:cNvPr id="182" name="Shape 182"/>
          <p:cNvSpPr txBox="1"/>
          <p:nvPr/>
        </p:nvSpPr>
        <p:spPr>
          <a:xfrm>
            <a:off x="4882575" y="3545850"/>
            <a:ext cx="3587400" cy="395100"/>
          </a:xfrm>
          <a:prstGeom prst="rect">
            <a:avLst/>
          </a:prstGeom>
          <a:noFill/>
          <a:ln>
            <a:noFill/>
          </a:ln>
        </p:spPr>
        <p:txBody>
          <a:bodyPr anchorCtr="0" anchor="t" bIns="91425" lIns="91425" rIns="91425" tIns="91425">
            <a:noAutofit/>
          </a:bodyPr>
          <a:lstStyle/>
          <a:p>
            <a:pPr lvl="0" rtl="0">
              <a:spcBef>
                <a:spcPts val="0"/>
              </a:spcBef>
              <a:buNone/>
            </a:pPr>
            <a:r>
              <a:rPr lang="et"/>
              <a:t>Send a report, or cancel it.</a:t>
            </a:r>
          </a:p>
        </p:txBody>
      </p:sp>
      <p:pic>
        <p:nvPicPr>
          <p:cNvPr id="183" name="Shape 183"/>
          <p:cNvPicPr preferRelativeResize="0"/>
          <p:nvPr/>
        </p:nvPicPr>
        <p:blipFill>
          <a:blip r:embed="rId3">
            <a:alphaModFix/>
          </a:blip>
          <a:stretch>
            <a:fillRect/>
          </a:stretch>
        </p:blipFill>
        <p:spPr>
          <a:xfrm>
            <a:off x="79350" y="3811924"/>
            <a:ext cx="4340399" cy="857400"/>
          </a:xfrm>
          <a:prstGeom prst="rect">
            <a:avLst/>
          </a:prstGeom>
          <a:noFill/>
          <a:ln>
            <a:noFill/>
          </a:ln>
        </p:spPr>
      </p:pic>
      <p:sp>
        <p:nvSpPr>
          <p:cNvPr id="184" name="Shape 184"/>
          <p:cNvSpPr txBox="1"/>
          <p:nvPr/>
        </p:nvSpPr>
        <p:spPr>
          <a:xfrm>
            <a:off x="761850" y="3947025"/>
            <a:ext cx="3587400" cy="857400"/>
          </a:xfrm>
          <a:prstGeom prst="rect">
            <a:avLst/>
          </a:prstGeom>
          <a:noFill/>
          <a:ln>
            <a:noFill/>
          </a:ln>
        </p:spPr>
        <p:txBody>
          <a:bodyPr anchorCtr="0" anchor="t" bIns="91425" lIns="91425" rIns="91425" tIns="91425">
            <a:noAutofit/>
          </a:bodyPr>
          <a:lstStyle/>
          <a:p>
            <a:pPr lvl="0" rtl="0">
              <a:spcBef>
                <a:spcPts val="0"/>
              </a:spcBef>
              <a:buNone/>
            </a:pPr>
            <a:r>
              <a:rPr lang="et"/>
              <a:t>I have already done that but after few min, it pops up again...</a:t>
            </a:r>
          </a:p>
        </p:txBody>
      </p:sp>
      <p:sp>
        <p:nvSpPr>
          <p:cNvPr id="185" name="Shape 185"/>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Dialogue Modeling</a:t>
            </a:r>
          </a:p>
        </p:txBody>
      </p:sp>
      <p:sp>
        <p:nvSpPr>
          <p:cNvPr id="191" name="Shape 191"/>
          <p:cNvSpPr txBox="1"/>
          <p:nvPr>
            <p:ph idx="1" type="body"/>
          </p:nvPr>
        </p:nvSpPr>
        <p:spPr>
          <a:xfrm>
            <a:off x="457200" y="1200150"/>
            <a:ext cx="8868900" cy="3725699"/>
          </a:xfrm>
          <a:prstGeom prst="rect">
            <a:avLst/>
          </a:prstGeom>
        </p:spPr>
        <p:txBody>
          <a:bodyPr anchorCtr="0" anchor="t" bIns="91425" lIns="91425" rIns="91425" tIns="91425">
            <a:noAutofit/>
          </a:bodyPr>
          <a:lstStyle/>
          <a:p>
            <a:pPr lvl="0">
              <a:spcBef>
                <a:spcPts val="0"/>
              </a:spcBef>
              <a:buClr>
                <a:schemeClr val="dk1"/>
              </a:buClr>
              <a:buSzPct val="42307"/>
              <a:buFont typeface="Arial"/>
              <a:buNone/>
            </a:pPr>
            <a:r>
              <a:rPr lang="et" sz="2600" u="sng"/>
              <a:t>How can we learn the model?</a:t>
            </a:r>
          </a:p>
          <a:p>
            <a:pPr lvl="0">
              <a:spcBef>
                <a:spcPts val="0"/>
              </a:spcBef>
              <a:buNone/>
            </a:pPr>
            <a:r>
              <a:t/>
            </a:r>
            <a:endParaRPr sz="1000">
              <a:solidFill>
                <a:srgbClr val="000000"/>
              </a:solidFill>
            </a:endParaRPr>
          </a:p>
          <a:p>
            <a:pPr indent="-381000" lvl="0" marL="457200" rtl="0">
              <a:spcBef>
                <a:spcPts val="0"/>
              </a:spcBef>
              <a:buClr>
                <a:srgbClr val="000000"/>
              </a:buClr>
              <a:buSzPct val="100000"/>
              <a:buChar char="-"/>
            </a:pPr>
            <a:r>
              <a:rPr lang="et" sz="2400">
                <a:solidFill>
                  <a:srgbClr val="000000"/>
                </a:solidFill>
              </a:rPr>
              <a:t>Unsupervised Learning (Generative Models)</a:t>
            </a:r>
          </a:p>
          <a:p>
            <a:pPr indent="-381000" lvl="1" marL="914400" rtl="0">
              <a:spcBef>
                <a:spcPts val="0"/>
              </a:spcBef>
              <a:buClr>
                <a:srgbClr val="000000"/>
              </a:buClr>
              <a:buSzPct val="100000"/>
              <a:buChar char="-"/>
            </a:pPr>
            <a:r>
              <a:rPr lang="et" sz="2400" u="sng">
                <a:solidFill>
                  <a:srgbClr val="000000"/>
                </a:solidFill>
              </a:rPr>
              <a:t>Maxim</a:t>
            </a:r>
            <a:r>
              <a:rPr lang="et" u="sng">
                <a:solidFill>
                  <a:srgbClr val="000000"/>
                </a:solidFill>
              </a:rPr>
              <a:t>ize</a:t>
            </a:r>
            <a:r>
              <a:rPr lang="et" sz="2400" u="sng">
                <a:solidFill>
                  <a:srgbClr val="000000"/>
                </a:solidFill>
              </a:rPr>
              <a:t> </a:t>
            </a:r>
            <a:r>
              <a:rPr lang="et" u="sng">
                <a:solidFill>
                  <a:srgbClr val="000000"/>
                </a:solidFill>
              </a:rPr>
              <a:t>l</a:t>
            </a:r>
            <a:r>
              <a:rPr lang="et" sz="2400" u="sng">
                <a:solidFill>
                  <a:srgbClr val="000000"/>
                </a:solidFill>
              </a:rPr>
              <a:t>ikelihood w.r.t. words</a:t>
            </a:r>
          </a:p>
          <a:p>
            <a:pPr indent="-381000" lvl="0" marL="457200" rtl="0">
              <a:spcBef>
                <a:spcPts val="0"/>
              </a:spcBef>
              <a:buClr>
                <a:srgbClr val="000000"/>
              </a:buClr>
              <a:buSzPct val="100000"/>
              <a:buChar char="-"/>
            </a:pPr>
            <a:r>
              <a:rPr lang="et" sz="2400">
                <a:solidFill>
                  <a:srgbClr val="000000"/>
                </a:solidFill>
              </a:rPr>
              <a:t>Supervised Learning:</a:t>
            </a:r>
          </a:p>
          <a:p>
            <a:pPr indent="-381000" lvl="1" marL="914400" rtl="0">
              <a:spcBef>
                <a:spcPts val="0"/>
              </a:spcBef>
              <a:buClr>
                <a:srgbClr val="000000"/>
              </a:buClr>
              <a:buSzPct val="100000"/>
              <a:buChar char="-"/>
            </a:pPr>
            <a:r>
              <a:rPr lang="et">
                <a:solidFill>
                  <a:srgbClr val="000000"/>
                </a:solidFill>
              </a:rPr>
              <a:t>Maximize likelihood w.r.t. annotated labels</a:t>
            </a:r>
          </a:p>
          <a:p>
            <a:pPr indent="-381000" lvl="0" marL="457200" rtl="0">
              <a:spcBef>
                <a:spcPts val="0"/>
              </a:spcBef>
              <a:buClr>
                <a:srgbClr val="000000"/>
              </a:buClr>
              <a:buSzPct val="100000"/>
              <a:buChar char="-"/>
            </a:pPr>
            <a:r>
              <a:rPr lang="et" sz="2400">
                <a:solidFill>
                  <a:srgbClr val="000000"/>
                </a:solidFill>
              </a:rPr>
              <a:t>Reinforcement Learning</a:t>
            </a:r>
          </a:p>
          <a:p>
            <a:pPr indent="-228600" lvl="1" marL="914400" rtl="0">
              <a:spcBef>
                <a:spcPts val="0"/>
              </a:spcBef>
              <a:buClr>
                <a:srgbClr val="000000"/>
              </a:buClr>
              <a:buChar char="-"/>
            </a:pPr>
            <a:r>
              <a:rPr lang="et">
                <a:solidFill>
                  <a:srgbClr val="000000"/>
                </a:solidFill>
              </a:rPr>
              <a:t>Learning from real users, learning from simulated users, learning with given reward function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Generative Dialogue Modeling</a:t>
            </a:r>
          </a:p>
        </p:txBody>
      </p:sp>
      <p:sp>
        <p:nvSpPr>
          <p:cNvPr id="197" name="Shape 197"/>
          <p:cNvSpPr txBox="1"/>
          <p:nvPr>
            <p:ph idx="1" type="body"/>
          </p:nvPr>
        </p:nvSpPr>
        <p:spPr>
          <a:xfrm>
            <a:off x="457200" y="1200150"/>
            <a:ext cx="8868900" cy="3725700"/>
          </a:xfrm>
          <a:prstGeom prst="rect">
            <a:avLst/>
          </a:prstGeom>
        </p:spPr>
        <p:txBody>
          <a:bodyPr anchorCtr="0" anchor="t" bIns="91425" lIns="91425" rIns="91425" tIns="91425">
            <a:noAutofit/>
          </a:bodyPr>
          <a:lstStyle/>
          <a:p>
            <a:pPr lvl="0">
              <a:spcBef>
                <a:spcPts val="0"/>
              </a:spcBef>
              <a:buNone/>
            </a:pPr>
            <a:r>
              <a:rPr lang="et" sz="2600">
                <a:solidFill>
                  <a:srgbClr val="000000"/>
                </a:solidFill>
              </a:rPr>
              <a:t>Conditional response model:</a:t>
            </a:r>
          </a:p>
          <a:p>
            <a:pPr lvl="0">
              <a:spcBef>
                <a:spcPts val="0"/>
              </a:spcBef>
              <a:buNone/>
            </a:pPr>
            <a:r>
              <a:t/>
            </a:r>
            <a:endParaRPr sz="2400">
              <a:solidFill>
                <a:srgbClr val="000000"/>
              </a:solidFill>
            </a:endParaRPr>
          </a:p>
          <a:p>
            <a:pPr lvl="0">
              <a:spcBef>
                <a:spcPts val="0"/>
              </a:spcBef>
              <a:buNone/>
            </a:pPr>
            <a:r>
              <a:t/>
            </a:r>
            <a:endParaRPr sz="2400">
              <a:solidFill>
                <a:srgbClr val="000000"/>
              </a:solidFill>
            </a:endParaRPr>
          </a:p>
          <a:p>
            <a:pPr lvl="0">
              <a:spcBef>
                <a:spcPts val="0"/>
              </a:spcBef>
              <a:buNone/>
            </a:pPr>
            <a:r>
              <a:t/>
            </a:r>
            <a:endParaRPr sz="2400">
              <a:solidFill>
                <a:srgbClr val="000000"/>
              </a:solidFill>
            </a:endParaRPr>
          </a:p>
          <a:p>
            <a:pPr lvl="0" rtl="0">
              <a:spcBef>
                <a:spcPts val="0"/>
              </a:spcBef>
              <a:buNone/>
            </a:pPr>
            <a:r>
              <a:rPr lang="et" sz="2600">
                <a:solidFill>
                  <a:srgbClr val="000000"/>
                </a:solidFill>
              </a:rPr>
              <a:t>Agent policy as the conditional model:</a:t>
            </a:r>
          </a:p>
        </p:txBody>
      </p:sp>
      <p:pic>
        <p:nvPicPr>
          <p:cNvPr id="198" name="Shape 198"/>
          <p:cNvPicPr preferRelativeResize="0"/>
          <p:nvPr/>
        </p:nvPicPr>
        <p:blipFill>
          <a:blip r:embed="rId3">
            <a:alphaModFix/>
          </a:blip>
          <a:stretch>
            <a:fillRect/>
          </a:stretch>
        </p:blipFill>
        <p:spPr>
          <a:xfrm>
            <a:off x="807662" y="1777125"/>
            <a:ext cx="6924675" cy="1200150"/>
          </a:xfrm>
          <a:prstGeom prst="rect">
            <a:avLst/>
          </a:prstGeom>
          <a:noFill/>
          <a:ln>
            <a:noFill/>
          </a:ln>
        </p:spPr>
      </p:pic>
      <p:pic>
        <p:nvPicPr>
          <p:cNvPr id="199" name="Shape 19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59352" y="3857175"/>
            <a:ext cx="6225295" cy="452412"/>
          </a:xfrm>
          <a:prstGeom prst="rect">
            <a:avLst/>
          </a:prstGeom>
          <a:noFill/>
          <a:ln>
            <a:noFill/>
          </a:ln>
        </p:spPr>
      </p:pic>
      <p:sp>
        <p:nvSpPr>
          <p:cNvPr id="200" name="Shape 200"/>
          <p:cNvSpPr txBox="1"/>
          <p:nvPr/>
        </p:nvSpPr>
        <p:spPr>
          <a:xfrm>
            <a:off x="800650" y="4452050"/>
            <a:ext cx="8343300" cy="477000"/>
          </a:xfrm>
          <a:prstGeom prst="rect">
            <a:avLst/>
          </a:prstGeom>
          <a:noFill/>
          <a:ln>
            <a:noFill/>
          </a:ln>
        </p:spPr>
        <p:txBody>
          <a:bodyPr anchorCtr="0" anchor="t" bIns="91425" lIns="91425" rIns="91425" tIns="91425">
            <a:noAutofit/>
          </a:bodyPr>
          <a:lstStyle/>
          <a:p>
            <a:pPr lvl="0">
              <a:spcBef>
                <a:spcPts val="0"/>
              </a:spcBef>
              <a:buNone/>
            </a:pPr>
            <a:r>
              <a:rPr b="1" i="1" lang="et"/>
              <a:t>P</a:t>
            </a:r>
            <a:r>
              <a:rPr b="1" i="1" lang="et"/>
              <a:t>ossible to condition on other information, such as </a:t>
            </a:r>
            <a:r>
              <a:rPr b="1" i="1" lang="et">
                <a:solidFill>
                  <a:schemeClr val="dk1"/>
                </a:solidFill>
              </a:rPr>
              <a:t>knowledge bases </a:t>
            </a:r>
            <a:r>
              <a:rPr b="1" i="1" lang="et"/>
              <a:t>and </a:t>
            </a:r>
            <a:r>
              <a:rPr b="1" i="1" lang="et"/>
              <a:t>user profiles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Generative Dialogue Modeling</a:t>
            </a:r>
          </a:p>
        </p:txBody>
      </p:sp>
      <p:sp>
        <p:nvSpPr>
          <p:cNvPr id="206" name="Shape 206"/>
          <p:cNvSpPr txBox="1"/>
          <p:nvPr>
            <p:ph idx="1" type="body"/>
          </p:nvPr>
        </p:nvSpPr>
        <p:spPr>
          <a:xfrm>
            <a:off x="457200" y="1200150"/>
            <a:ext cx="8868900" cy="3725700"/>
          </a:xfrm>
          <a:prstGeom prst="rect">
            <a:avLst/>
          </a:prstGeom>
        </p:spPr>
        <p:txBody>
          <a:bodyPr anchorCtr="0" anchor="t" bIns="91425" lIns="91425" rIns="91425" tIns="91425">
            <a:noAutofit/>
          </a:bodyPr>
          <a:lstStyle/>
          <a:p>
            <a:pPr lvl="0">
              <a:spcBef>
                <a:spcPts val="0"/>
              </a:spcBef>
              <a:buClr>
                <a:schemeClr val="dk1"/>
              </a:buClr>
              <a:buSzPct val="42307"/>
              <a:buFont typeface="Arial"/>
              <a:buNone/>
            </a:pPr>
            <a:r>
              <a:rPr lang="et" sz="2600" u="sng"/>
              <a:t>Maximizing likelihood on fixed corpora</a:t>
            </a:r>
          </a:p>
          <a:p>
            <a:pPr indent="-393700" lvl="0" marL="457200" rtl="0">
              <a:spcBef>
                <a:spcPts val="0"/>
              </a:spcBef>
              <a:buSzPct val="100000"/>
              <a:buChar char="-"/>
            </a:pPr>
            <a:r>
              <a:rPr lang="et" sz="2600"/>
              <a:t>Imitating human dialogues:</a:t>
            </a:r>
          </a:p>
          <a:p>
            <a:pPr lvl="0" rtl="0">
              <a:spcBef>
                <a:spcPts val="0"/>
              </a:spcBef>
              <a:buNone/>
            </a:pPr>
            <a:r>
              <a:t/>
            </a:r>
            <a:endParaRPr>
              <a:solidFill>
                <a:srgbClr val="000000"/>
              </a:solidFill>
            </a:endParaRPr>
          </a:p>
        </p:txBody>
      </p:sp>
      <p:pic>
        <p:nvPicPr>
          <p:cNvPr id="207" name="Shape 20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714225" y="2547600"/>
            <a:ext cx="7715548" cy="10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Generative Dialogue Modeling</a:t>
            </a:r>
          </a:p>
        </p:txBody>
      </p:sp>
      <p:sp>
        <p:nvSpPr>
          <p:cNvPr id="213" name="Shape 213"/>
          <p:cNvSpPr txBox="1"/>
          <p:nvPr>
            <p:ph idx="1" type="body"/>
          </p:nvPr>
        </p:nvSpPr>
        <p:spPr>
          <a:xfrm>
            <a:off x="457200" y="1200150"/>
            <a:ext cx="8868900" cy="3725700"/>
          </a:xfrm>
          <a:prstGeom prst="rect">
            <a:avLst/>
          </a:prstGeom>
        </p:spPr>
        <p:txBody>
          <a:bodyPr anchorCtr="0" anchor="t" bIns="91425" lIns="91425" rIns="91425" tIns="91425">
            <a:noAutofit/>
          </a:bodyPr>
          <a:lstStyle/>
          <a:p>
            <a:pPr lvl="0" rtl="0">
              <a:spcBef>
                <a:spcPts val="0"/>
              </a:spcBef>
              <a:buNone/>
            </a:pPr>
            <a:r>
              <a:rPr lang="et" sz="2600" u="sng"/>
              <a:t>Advantages:</a:t>
            </a:r>
          </a:p>
          <a:p>
            <a:pPr lvl="0" rtl="0">
              <a:spcBef>
                <a:spcPts val="0"/>
              </a:spcBef>
              <a:buNone/>
            </a:pPr>
            <a:r>
              <a:rPr lang="et" sz="800" u="sng"/>
              <a:t> </a:t>
            </a:r>
          </a:p>
          <a:p>
            <a:pPr indent="-381000" lvl="0" marL="914400" rtl="0">
              <a:spcBef>
                <a:spcPts val="0"/>
              </a:spcBef>
              <a:buClr>
                <a:srgbClr val="000000"/>
              </a:buClr>
              <a:buSzPct val="100000"/>
              <a:buAutoNum type="arabicPeriod"/>
            </a:pPr>
            <a:r>
              <a:rPr lang="et" sz="2400">
                <a:solidFill>
                  <a:srgbClr val="000000"/>
                </a:solidFill>
              </a:rPr>
              <a:t>Learning from massive unlabelled datasets</a:t>
            </a:r>
          </a:p>
          <a:p>
            <a:pPr lvl="0" rtl="0">
              <a:spcBef>
                <a:spcPts val="0"/>
              </a:spcBef>
              <a:buNone/>
            </a:pPr>
            <a:r>
              <a:t/>
            </a:r>
            <a:endParaRPr sz="2400">
              <a:solidFill>
                <a:srgbClr val="000000"/>
              </a:solidFill>
            </a:endParaRPr>
          </a:p>
          <a:p>
            <a:pPr indent="-381000" lvl="0" marL="914400" rtl="0">
              <a:spcBef>
                <a:spcPts val="0"/>
              </a:spcBef>
              <a:buClr>
                <a:srgbClr val="000000"/>
              </a:buClr>
              <a:buSzPct val="100000"/>
              <a:buAutoNum type="arabicPeriod"/>
            </a:pPr>
            <a:r>
              <a:rPr lang="et" sz="2400">
                <a:solidFill>
                  <a:srgbClr val="000000"/>
                </a:solidFill>
              </a:rPr>
              <a:t>End-to-end trainable (when model is differentiable)</a:t>
            </a:r>
          </a:p>
          <a:p>
            <a:pPr lvl="0" rtl="0">
              <a:spcBef>
                <a:spcPts val="0"/>
              </a:spcBef>
              <a:buNone/>
            </a:pPr>
            <a:r>
              <a:t/>
            </a:r>
            <a:endParaRPr sz="2400">
              <a:solidFill>
                <a:srgbClr val="000000"/>
              </a:solidFill>
            </a:endParaRPr>
          </a:p>
          <a:p>
            <a:pPr indent="-381000" lvl="0" marL="914400" rtl="0">
              <a:spcBef>
                <a:spcPts val="0"/>
              </a:spcBef>
              <a:buClr>
                <a:srgbClr val="000000"/>
              </a:buClr>
              <a:buSzPct val="100000"/>
              <a:buAutoNum type="arabicPeriod"/>
            </a:pPr>
            <a:r>
              <a:rPr lang="et" sz="2400">
                <a:solidFill>
                  <a:srgbClr val="000000"/>
                </a:solidFill>
              </a:rPr>
              <a:t>Robust, low-variance learning signal </a:t>
            </a:r>
            <a:br>
              <a:rPr lang="et" sz="2400">
                <a:solidFill>
                  <a:srgbClr val="000000"/>
                </a:solidFill>
              </a:rPr>
            </a:br>
            <a:r>
              <a:rPr lang="et" sz="2400">
                <a:solidFill>
                  <a:srgbClr val="000000"/>
                </a:solidFill>
              </a:rPr>
              <a:t>    =&gt; powerful framework for Deep Learning models</a:t>
            </a:r>
          </a:p>
          <a:p>
            <a:pPr lvl="0" rtl="0">
              <a:spcBef>
                <a:spcPts val="0"/>
              </a:spcBef>
              <a:buNone/>
            </a:pPr>
            <a:r>
              <a:t/>
            </a:r>
            <a:endParaRPr sz="2400">
              <a:solidFill>
                <a:srgbClr val="000000"/>
              </a:solidFill>
            </a:endParaRPr>
          </a:p>
          <a:p>
            <a:pPr lvl="0" rtl="0">
              <a:spcBef>
                <a:spcPts val="0"/>
              </a:spcBef>
              <a:buNone/>
            </a:pPr>
            <a:r>
              <a:t/>
            </a:r>
            <a:endParaRPr sz="2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Generative Dialogue Modeling</a:t>
            </a:r>
          </a:p>
        </p:txBody>
      </p:sp>
      <p:sp>
        <p:nvSpPr>
          <p:cNvPr id="219" name="Shape 219"/>
          <p:cNvSpPr txBox="1"/>
          <p:nvPr>
            <p:ph idx="1" type="body"/>
          </p:nvPr>
        </p:nvSpPr>
        <p:spPr>
          <a:xfrm>
            <a:off x="457200" y="1200150"/>
            <a:ext cx="8868900" cy="3725700"/>
          </a:xfrm>
          <a:prstGeom prst="rect">
            <a:avLst/>
          </a:prstGeom>
        </p:spPr>
        <p:txBody>
          <a:bodyPr anchorCtr="0" anchor="t" bIns="91425" lIns="91425" rIns="91425" tIns="91425">
            <a:noAutofit/>
          </a:bodyPr>
          <a:lstStyle/>
          <a:p>
            <a:pPr lvl="0" rtl="0">
              <a:spcBef>
                <a:spcPts val="0"/>
              </a:spcBef>
              <a:buNone/>
            </a:pPr>
            <a:r>
              <a:rPr lang="et" sz="2600" u="sng"/>
              <a:t>Disadvantages:</a:t>
            </a:r>
          </a:p>
          <a:p>
            <a:pPr lvl="0" rtl="0">
              <a:spcBef>
                <a:spcPts val="0"/>
              </a:spcBef>
              <a:buNone/>
            </a:pPr>
            <a:r>
              <a:rPr lang="et" sz="800" u="sng"/>
              <a:t> </a:t>
            </a:r>
          </a:p>
          <a:p>
            <a:pPr indent="-381000" lvl="0" marL="914400" rtl="0">
              <a:spcBef>
                <a:spcPts val="0"/>
              </a:spcBef>
              <a:buClr>
                <a:srgbClr val="000000"/>
              </a:buClr>
              <a:buSzPct val="100000"/>
              <a:buAutoNum type="arabicPeriod"/>
            </a:pPr>
            <a:r>
              <a:rPr lang="et" sz="2400">
                <a:solidFill>
                  <a:srgbClr val="000000"/>
                </a:solidFill>
              </a:rPr>
              <a:t>Likelihood optimizes compression (not task goal)</a:t>
            </a:r>
          </a:p>
          <a:p>
            <a:pPr lvl="0" rtl="0">
              <a:spcBef>
                <a:spcPts val="0"/>
              </a:spcBef>
              <a:buNone/>
            </a:pPr>
            <a:r>
              <a:t/>
            </a:r>
            <a:endParaRPr sz="2400"/>
          </a:p>
          <a:p>
            <a:pPr indent="-381000" lvl="0" marL="914400" rtl="0">
              <a:spcBef>
                <a:spcPts val="0"/>
              </a:spcBef>
              <a:buClr>
                <a:srgbClr val="000000"/>
              </a:buClr>
              <a:buSzPct val="100000"/>
              <a:buAutoNum type="arabicPeriod"/>
            </a:pPr>
            <a:r>
              <a:rPr lang="et" sz="2400">
                <a:solidFill>
                  <a:srgbClr val="000000"/>
                </a:solidFill>
              </a:rPr>
              <a:t>Imitating sub-optimal agents (humans)</a:t>
            </a:r>
          </a:p>
          <a:p>
            <a:pPr lvl="0" rtl="0">
              <a:spcBef>
                <a:spcPts val="0"/>
              </a:spcBef>
              <a:buNone/>
            </a:pPr>
            <a:r>
              <a:t/>
            </a:r>
            <a:endParaRPr sz="2400">
              <a:solidFill>
                <a:srgbClr val="000000"/>
              </a:solidFill>
            </a:endParaRPr>
          </a:p>
          <a:p>
            <a:pPr indent="-381000" lvl="0" marL="914400" rtl="0">
              <a:spcBef>
                <a:spcPts val="0"/>
              </a:spcBef>
              <a:buClr>
                <a:srgbClr val="000000"/>
              </a:buClr>
              <a:buSzPct val="100000"/>
              <a:buAutoNum type="arabicPeriod"/>
            </a:pPr>
            <a:r>
              <a:rPr lang="et" sz="2400">
                <a:solidFill>
                  <a:srgbClr val="000000"/>
                </a:solidFill>
              </a:rPr>
              <a:t>Learning off-policy</a:t>
            </a:r>
          </a:p>
          <a:p>
            <a:pPr lvl="0" rtl="0">
              <a:spcBef>
                <a:spcPts val="0"/>
              </a:spcBef>
              <a:buNone/>
            </a:pPr>
            <a:r>
              <a:t/>
            </a:r>
            <a:endParaRPr sz="2400">
              <a:solidFill>
                <a:srgbClr val="000000"/>
              </a:solidFill>
            </a:endParaRPr>
          </a:p>
          <a:p>
            <a:pPr lvl="0" rtl="0">
              <a:spcBef>
                <a:spcPts val="0"/>
              </a:spcBef>
              <a:buNone/>
            </a:pPr>
            <a:r>
              <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t"/>
              <a:t>Collaborators (UdeM / McGill)</a:t>
            </a:r>
          </a:p>
        </p:txBody>
      </p:sp>
      <p:pic>
        <p:nvPicPr>
          <p:cNvPr id="43" name="Shape 43"/>
          <p:cNvPicPr preferRelativeResize="0"/>
          <p:nvPr/>
        </p:nvPicPr>
        <p:blipFill>
          <a:blip r:embed="rId3">
            <a:alphaModFix/>
          </a:blip>
          <a:stretch>
            <a:fillRect/>
          </a:stretch>
        </p:blipFill>
        <p:spPr>
          <a:xfrm>
            <a:off x="3723775" y="1386250"/>
            <a:ext cx="1314449" cy="2181225"/>
          </a:xfrm>
          <a:prstGeom prst="rect">
            <a:avLst/>
          </a:prstGeom>
          <a:noFill/>
          <a:ln>
            <a:noFill/>
          </a:ln>
        </p:spPr>
      </p:pic>
      <p:pic>
        <p:nvPicPr>
          <p:cNvPr descr="Image result for Alessandro Sordoni" id="44" name="Shape 44" title="http://www-etud.iro.umontreal.ca/~sordonia/"/>
          <p:cNvPicPr preferRelativeResize="0"/>
          <p:nvPr/>
        </p:nvPicPr>
        <p:blipFill>
          <a:blip r:embed="rId4">
            <a:alphaModFix/>
          </a:blip>
          <a:stretch>
            <a:fillRect/>
          </a:stretch>
        </p:blipFill>
        <p:spPr>
          <a:xfrm>
            <a:off x="7337075" y="1862950"/>
            <a:ext cx="1381124" cy="1704975"/>
          </a:xfrm>
          <a:prstGeom prst="rect">
            <a:avLst/>
          </a:prstGeom>
          <a:noFill/>
          <a:ln>
            <a:noFill/>
          </a:ln>
        </p:spPr>
      </p:pic>
      <p:pic>
        <p:nvPicPr>
          <p:cNvPr descr="Image result for Yoshua Bengio" id="45" name="Shape 45" title="http://www.iro.umontreal.ca/~bengioy/"/>
          <p:cNvPicPr preferRelativeResize="0"/>
          <p:nvPr/>
        </p:nvPicPr>
        <p:blipFill>
          <a:blip r:embed="rId5">
            <a:alphaModFix/>
          </a:blip>
          <a:stretch>
            <a:fillRect/>
          </a:stretch>
        </p:blipFill>
        <p:spPr>
          <a:xfrm>
            <a:off x="596250" y="1862950"/>
            <a:ext cx="1381125" cy="1638300"/>
          </a:xfrm>
          <a:prstGeom prst="rect">
            <a:avLst/>
          </a:prstGeom>
          <a:noFill/>
          <a:ln>
            <a:noFill/>
          </a:ln>
        </p:spPr>
      </p:pic>
      <p:pic>
        <p:nvPicPr>
          <p:cNvPr id="46" name="Shape 46"/>
          <p:cNvPicPr preferRelativeResize="0"/>
          <p:nvPr/>
        </p:nvPicPr>
        <p:blipFill>
          <a:blip r:embed="rId6">
            <a:alphaModFix/>
          </a:blip>
          <a:stretch>
            <a:fillRect/>
          </a:stretch>
        </p:blipFill>
        <p:spPr>
          <a:xfrm>
            <a:off x="2031425" y="1843450"/>
            <a:ext cx="1638300" cy="1638300"/>
          </a:xfrm>
          <a:prstGeom prst="rect">
            <a:avLst/>
          </a:prstGeom>
          <a:noFill/>
          <a:ln>
            <a:noFill/>
          </a:ln>
        </p:spPr>
      </p:pic>
      <p:pic>
        <p:nvPicPr>
          <p:cNvPr descr="laurent" id="47" name="Shape 47"/>
          <p:cNvPicPr preferRelativeResize="0"/>
          <p:nvPr/>
        </p:nvPicPr>
        <p:blipFill>
          <a:blip r:embed="rId7">
            <a:alphaModFix/>
          </a:blip>
          <a:stretch>
            <a:fillRect/>
          </a:stretch>
        </p:blipFill>
        <p:spPr>
          <a:xfrm>
            <a:off x="5092275" y="1843450"/>
            <a:ext cx="2190750" cy="1638299"/>
          </a:xfrm>
          <a:prstGeom prst="rect">
            <a:avLst/>
          </a:prstGeom>
          <a:noFill/>
          <a:ln>
            <a:noFill/>
          </a:ln>
        </p:spPr>
      </p:pic>
      <p:sp>
        <p:nvSpPr>
          <p:cNvPr id="48" name="Shape 48"/>
          <p:cNvSpPr txBox="1"/>
          <p:nvPr/>
        </p:nvSpPr>
        <p:spPr>
          <a:xfrm>
            <a:off x="0" y="3226475"/>
            <a:ext cx="10025100" cy="11838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t">
                <a:solidFill>
                  <a:schemeClr val="dk1"/>
                </a:solidFill>
              </a:rPr>
              <a:t>         </a:t>
            </a:r>
            <a:r>
              <a:rPr b="1" lang="et">
                <a:solidFill>
                  <a:schemeClr val="dk1"/>
                </a:solidFill>
              </a:rPr>
              <a:t>Yoshua Bengio      Aaron Courville       Joelle Pineau           Laurent Charlin          Alessandro Sordoni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nvSpPr>
        <p:spPr>
          <a:xfrm>
            <a:off x="0" y="0"/>
            <a:ext cx="9144000" cy="51435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b="1" lang="et" sz="3000">
                <a:solidFill>
                  <a:schemeClr val="dk1"/>
                </a:solidFill>
              </a:rPr>
              <a:t>Generative </a:t>
            </a:r>
            <a:r>
              <a:rPr b="1" lang="et" sz="3000">
                <a:solidFill>
                  <a:schemeClr val="dk1"/>
                </a:solidFill>
              </a:rPr>
              <a:t>Models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Generative Models</a:t>
            </a:r>
          </a:p>
        </p:txBody>
      </p:sp>
      <p:sp>
        <p:nvSpPr>
          <p:cNvPr id="230" name="Shape 23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lang="et" sz="2400" u="sng"/>
              <a:t>We propose models with three inductive biases:</a:t>
            </a:r>
          </a:p>
          <a:p>
            <a:pPr lvl="0">
              <a:spcBef>
                <a:spcPts val="0"/>
              </a:spcBef>
              <a:buNone/>
            </a:pPr>
            <a:r>
              <a:rPr lang="et" sz="600"/>
              <a:t> </a:t>
            </a:r>
          </a:p>
          <a:p>
            <a:pPr indent="-381000" lvl="0" marL="914400" rtl="0">
              <a:spcBef>
                <a:spcPts val="0"/>
              </a:spcBef>
              <a:buSzPct val="100000"/>
              <a:buAutoNum type="arabicPeriod"/>
            </a:pPr>
            <a:r>
              <a:rPr lang="et" sz="2400"/>
              <a:t>Long-term memory</a:t>
            </a:r>
          </a:p>
          <a:p>
            <a:pPr lvl="0" rtl="0">
              <a:spcBef>
                <a:spcPts val="0"/>
              </a:spcBef>
              <a:buNone/>
            </a:pPr>
            <a:r>
              <a:t/>
            </a:r>
            <a:endParaRPr sz="2400"/>
          </a:p>
          <a:p>
            <a:pPr indent="-381000" lvl="0" marL="914400" rtl="0">
              <a:spcBef>
                <a:spcPts val="0"/>
              </a:spcBef>
              <a:buSzPct val="100000"/>
              <a:buAutoNum type="arabicPeriod"/>
            </a:pPr>
            <a:r>
              <a:rPr lang="et" sz="2400"/>
              <a:t>High-level compositional structure</a:t>
            </a:r>
          </a:p>
          <a:p>
            <a:pPr lvl="0" rtl="0">
              <a:spcBef>
                <a:spcPts val="0"/>
              </a:spcBef>
              <a:buNone/>
            </a:pPr>
            <a:r>
              <a:t/>
            </a:r>
            <a:endParaRPr sz="2400"/>
          </a:p>
          <a:p>
            <a:pPr indent="-381000" lvl="0" marL="914400" rtl="0">
              <a:spcBef>
                <a:spcPts val="0"/>
              </a:spcBef>
              <a:buSzPct val="100000"/>
              <a:buAutoNum type="arabicPeriod"/>
            </a:pPr>
            <a:r>
              <a:rPr lang="et" sz="2400"/>
              <a:t>Representing uncertainty and ambiguity</a:t>
            </a:r>
          </a:p>
          <a:p>
            <a:pPr indent="457200" lvl="0" rtl="0">
              <a:spcBef>
                <a:spcPts val="0"/>
              </a:spcBef>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81000" y="129775"/>
            <a:ext cx="9503700" cy="857400"/>
          </a:xfrm>
          <a:prstGeom prst="rect">
            <a:avLst/>
          </a:prstGeom>
        </p:spPr>
        <p:txBody>
          <a:bodyPr anchorCtr="0" anchor="b" bIns="91425" lIns="91425" rIns="91425" tIns="91425">
            <a:noAutofit/>
          </a:bodyPr>
          <a:lstStyle/>
          <a:p>
            <a:pPr lvl="0" rtl="0" algn="l">
              <a:lnSpc>
                <a:spcPct val="120000"/>
              </a:lnSpc>
              <a:spcBef>
                <a:spcPts val="0"/>
              </a:spcBef>
              <a:buNone/>
            </a:pPr>
            <a:r>
              <a:rPr lang="et" sz="2800"/>
              <a:t>Hierarchical Recurrent Encoder-Decoder (HRED)</a:t>
            </a:r>
          </a:p>
        </p:txBody>
      </p:sp>
      <p:sp>
        <p:nvSpPr>
          <p:cNvPr id="236" name="Shape 23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t/>
            </a:r>
            <a:endParaRPr/>
          </a:p>
        </p:txBody>
      </p:sp>
      <p:pic>
        <p:nvPicPr>
          <p:cNvPr id="237" name="Shape 237"/>
          <p:cNvPicPr preferRelativeResize="0"/>
          <p:nvPr/>
        </p:nvPicPr>
        <p:blipFill>
          <a:blip r:embed="rId3">
            <a:alphaModFix/>
          </a:blip>
          <a:stretch>
            <a:fillRect/>
          </a:stretch>
        </p:blipFill>
        <p:spPr>
          <a:xfrm>
            <a:off x="411249" y="936075"/>
            <a:ext cx="8321500" cy="4074075"/>
          </a:xfrm>
          <a:prstGeom prst="rect">
            <a:avLst/>
          </a:prstGeom>
          <a:noFill/>
          <a:ln>
            <a:noFill/>
          </a:ln>
        </p:spPr>
      </p:pic>
      <p:sp>
        <p:nvSpPr>
          <p:cNvPr id="238" name="Shape 238"/>
          <p:cNvSpPr txBox="1"/>
          <p:nvPr/>
        </p:nvSpPr>
        <p:spPr>
          <a:xfrm>
            <a:off x="7208150" y="4061425"/>
            <a:ext cx="1875600" cy="8574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t" sz="1000">
                <a:solidFill>
                  <a:schemeClr val="dk1"/>
                </a:solidFill>
              </a:rPr>
              <a:t>Serban et al., 2016. Building End-To-End Dialogue Systems Using Generative Hierarchical Neural Network Models. AAAI 2016.</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228675" y="434575"/>
            <a:ext cx="9144000" cy="857400"/>
          </a:xfrm>
          <a:prstGeom prst="rect">
            <a:avLst/>
          </a:prstGeom>
        </p:spPr>
        <p:txBody>
          <a:bodyPr anchorCtr="0" anchor="b" bIns="91425" lIns="91425" rIns="91425" tIns="91425">
            <a:noAutofit/>
          </a:bodyPr>
          <a:lstStyle/>
          <a:p>
            <a:pPr lvl="0" rtl="0" algn="l">
              <a:lnSpc>
                <a:spcPct val="120000"/>
              </a:lnSpc>
              <a:spcBef>
                <a:spcPts val="0"/>
              </a:spcBef>
              <a:buNone/>
            </a:pPr>
            <a:r>
              <a:rPr lang="et" sz="2800"/>
              <a:t>Multiresolution Recurrent Neural Network (MrRNN)</a:t>
            </a:r>
          </a:p>
        </p:txBody>
      </p:sp>
      <p:sp>
        <p:nvSpPr>
          <p:cNvPr id="244" name="Shape 244"/>
          <p:cNvSpPr txBox="1"/>
          <p:nvPr>
            <p:ph idx="1" type="body"/>
          </p:nvPr>
        </p:nvSpPr>
        <p:spPr>
          <a:xfrm>
            <a:off x="457200" y="1200150"/>
            <a:ext cx="8955900" cy="1226100"/>
          </a:xfrm>
          <a:prstGeom prst="rect">
            <a:avLst/>
          </a:prstGeom>
        </p:spPr>
        <p:txBody>
          <a:bodyPr anchorCtr="0" anchor="t" bIns="91425" lIns="91425" rIns="91425" tIns="91425">
            <a:noAutofit/>
          </a:bodyPr>
          <a:lstStyle/>
          <a:p>
            <a:pPr lvl="0" rtl="0">
              <a:spcBef>
                <a:spcPts val="0"/>
              </a:spcBef>
              <a:buNone/>
            </a:pPr>
            <a:r>
              <a:rPr lang="et" sz="2600" u="sng"/>
              <a:t>Modeling compositional structure in two-level RNN:</a:t>
            </a:r>
          </a:p>
          <a:p>
            <a:pPr lvl="0" marR="0" rtl="0" algn="l">
              <a:lnSpc>
                <a:spcPct val="100000"/>
              </a:lnSpc>
              <a:spcBef>
                <a:spcPts val="600"/>
              </a:spcBef>
              <a:spcAft>
                <a:spcPts val="0"/>
              </a:spcAft>
              <a:buNone/>
            </a:pPr>
            <a:r>
              <a:t/>
            </a:r>
            <a:endParaRPr sz="2600"/>
          </a:p>
        </p:txBody>
      </p:sp>
      <p:pic>
        <p:nvPicPr>
          <p:cNvPr id="245" name="Shape 245"/>
          <p:cNvPicPr preferRelativeResize="0"/>
          <p:nvPr/>
        </p:nvPicPr>
        <p:blipFill>
          <a:blip r:embed="rId3">
            <a:alphaModFix/>
          </a:blip>
          <a:stretch>
            <a:fillRect/>
          </a:stretch>
        </p:blipFill>
        <p:spPr>
          <a:xfrm>
            <a:off x="3054348" y="1862925"/>
            <a:ext cx="3035303" cy="3280575"/>
          </a:xfrm>
          <a:prstGeom prst="rect">
            <a:avLst/>
          </a:prstGeom>
          <a:noFill/>
          <a:ln>
            <a:noFill/>
          </a:ln>
        </p:spPr>
      </p:pic>
      <p:sp>
        <p:nvSpPr>
          <p:cNvPr id="246" name="Shape 246"/>
          <p:cNvSpPr txBox="1"/>
          <p:nvPr/>
        </p:nvSpPr>
        <p:spPr>
          <a:xfrm>
            <a:off x="6495775" y="4020625"/>
            <a:ext cx="2648100" cy="11229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t" sz="1000">
                <a:solidFill>
                  <a:schemeClr val="dk1"/>
                </a:solidFill>
              </a:rPr>
              <a:t>Serban et al., 2016. Multiresolution Recurrent Neural Networks: An Application to Dialogue Response Generation. AAAI 2017. (In Press)</a:t>
            </a:r>
          </a:p>
        </p:txBody>
      </p:sp>
      <p:sp>
        <p:nvSpPr>
          <p:cNvPr id="247" name="Shape 247"/>
          <p:cNvSpPr txBox="1"/>
          <p:nvPr/>
        </p:nvSpPr>
        <p:spPr>
          <a:xfrm>
            <a:off x="808950" y="2584100"/>
            <a:ext cx="2112600" cy="543300"/>
          </a:xfrm>
          <a:prstGeom prst="rect">
            <a:avLst/>
          </a:prstGeom>
          <a:noFill/>
          <a:ln>
            <a:noFill/>
          </a:ln>
        </p:spPr>
        <p:txBody>
          <a:bodyPr anchorCtr="0" anchor="t" bIns="91425" lIns="91425" rIns="91425" tIns="91425">
            <a:noAutofit/>
          </a:bodyPr>
          <a:lstStyle/>
          <a:p>
            <a:pPr lvl="0" rtl="0" algn="ctr">
              <a:spcBef>
                <a:spcPts val="0"/>
              </a:spcBef>
              <a:buNone/>
            </a:pPr>
            <a:r>
              <a:rPr b="1" lang="et" sz="1800"/>
              <a:t>Natural Language RNN</a:t>
            </a:r>
          </a:p>
        </p:txBody>
      </p:sp>
      <p:sp>
        <p:nvSpPr>
          <p:cNvPr id="248" name="Shape 248"/>
          <p:cNvSpPr txBox="1"/>
          <p:nvPr/>
        </p:nvSpPr>
        <p:spPr>
          <a:xfrm>
            <a:off x="695725" y="3727100"/>
            <a:ext cx="2378400" cy="543300"/>
          </a:xfrm>
          <a:prstGeom prst="rect">
            <a:avLst/>
          </a:prstGeom>
          <a:noFill/>
          <a:ln>
            <a:noFill/>
          </a:ln>
        </p:spPr>
        <p:txBody>
          <a:bodyPr anchorCtr="0" anchor="t" bIns="91425" lIns="91425" rIns="91425" tIns="91425">
            <a:noAutofit/>
          </a:bodyPr>
          <a:lstStyle/>
          <a:p>
            <a:pPr lvl="0" rtl="0" algn="ctr">
              <a:spcBef>
                <a:spcPts val="0"/>
              </a:spcBef>
              <a:buNone/>
            </a:pPr>
            <a:r>
              <a:rPr b="1" lang="et" sz="1800"/>
              <a:t>High-level</a:t>
            </a:r>
          </a:p>
          <a:p>
            <a:pPr lvl="0" rtl="0" algn="ctr">
              <a:spcBef>
                <a:spcPts val="0"/>
              </a:spcBef>
              <a:buNone/>
            </a:pPr>
            <a:r>
              <a:rPr b="1" lang="et" sz="1800"/>
              <a:t>RNN</a:t>
            </a:r>
          </a:p>
        </p:txBody>
      </p:sp>
      <p:sp>
        <p:nvSpPr>
          <p:cNvPr id="249" name="Shape 249"/>
          <p:cNvSpPr txBox="1"/>
          <p:nvPr/>
        </p:nvSpPr>
        <p:spPr>
          <a:xfrm>
            <a:off x="695725" y="4336700"/>
            <a:ext cx="2378400" cy="543300"/>
          </a:xfrm>
          <a:prstGeom prst="rect">
            <a:avLst/>
          </a:prstGeom>
          <a:noFill/>
          <a:ln>
            <a:noFill/>
          </a:ln>
        </p:spPr>
        <p:txBody>
          <a:bodyPr anchorCtr="0" anchor="t" bIns="91425" lIns="91425" rIns="91425" tIns="91425">
            <a:noAutofit/>
          </a:bodyPr>
          <a:lstStyle/>
          <a:p>
            <a:pPr lvl="0" rtl="0" algn="ctr">
              <a:spcBef>
                <a:spcPts val="0"/>
              </a:spcBef>
              <a:buNone/>
            </a:pPr>
            <a:r>
              <a:rPr i="1" lang="et" sz="1800"/>
              <a:t>(Inference Network)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457200" y="1200150"/>
            <a:ext cx="8868900" cy="3725700"/>
          </a:xfrm>
          <a:prstGeom prst="rect">
            <a:avLst/>
          </a:prstGeom>
        </p:spPr>
        <p:txBody>
          <a:bodyPr anchorCtr="0" anchor="t" bIns="91425" lIns="91425" rIns="91425" tIns="91425">
            <a:noAutofit/>
          </a:bodyPr>
          <a:lstStyle/>
          <a:p>
            <a:pPr lvl="0" rtl="0" algn="l">
              <a:spcBef>
                <a:spcPts val="0"/>
              </a:spcBef>
              <a:buNone/>
            </a:pPr>
            <a:r>
              <a:rPr b="1" lang="et" sz="2400" u="sng">
                <a:solidFill>
                  <a:srgbClr val="000000"/>
                </a:solidFill>
              </a:rPr>
              <a:t>Activity-Entity Representation</a:t>
            </a:r>
          </a:p>
          <a:p>
            <a:pPr indent="-381000" lvl="0" marL="457200" marR="0" rtl="0" algn="l">
              <a:lnSpc>
                <a:spcPct val="100000"/>
              </a:lnSpc>
              <a:spcBef>
                <a:spcPts val="600"/>
              </a:spcBef>
              <a:spcAft>
                <a:spcPts val="0"/>
              </a:spcAft>
              <a:buClr>
                <a:srgbClr val="000000"/>
              </a:buClr>
              <a:buSzPct val="100000"/>
              <a:buFont typeface="Arial"/>
              <a:buChar char="-"/>
            </a:pPr>
            <a:r>
              <a:rPr lang="et" sz="2400">
                <a:solidFill>
                  <a:srgbClr val="000000"/>
                </a:solidFill>
              </a:rPr>
              <a:t>Actions</a:t>
            </a:r>
            <a:br>
              <a:rPr lang="et" sz="2400">
                <a:solidFill>
                  <a:srgbClr val="000000"/>
                </a:solidFill>
              </a:rPr>
            </a:br>
            <a:r>
              <a:rPr lang="et" sz="2400">
                <a:solidFill>
                  <a:srgbClr val="000000"/>
                </a:solidFill>
              </a:rPr>
              <a:t>-	install, update, </a:t>
            </a:r>
            <a:br>
              <a:rPr lang="et" sz="2400">
                <a:solidFill>
                  <a:srgbClr val="000000"/>
                </a:solidFill>
              </a:rPr>
            </a:br>
            <a:r>
              <a:rPr lang="et" sz="2400">
                <a:solidFill>
                  <a:srgbClr val="000000"/>
                </a:solidFill>
              </a:rPr>
              <a:t>     download, reboot..</a:t>
            </a:r>
          </a:p>
          <a:p>
            <a:pPr indent="-381000" lvl="0" marL="457200" rtl="0" algn="l">
              <a:spcBef>
                <a:spcPts val="0"/>
              </a:spcBef>
              <a:buClr>
                <a:srgbClr val="000000"/>
              </a:buClr>
              <a:buSzPct val="100000"/>
              <a:buChar char="-"/>
            </a:pPr>
            <a:r>
              <a:rPr lang="et" sz="2400">
                <a:solidFill>
                  <a:srgbClr val="000000"/>
                </a:solidFill>
              </a:rPr>
              <a:t>Entities </a:t>
            </a:r>
            <a:br>
              <a:rPr lang="et" sz="2400">
                <a:solidFill>
                  <a:srgbClr val="000000"/>
                </a:solidFill>
              </a:rPr>
            </a:br>
            <a:r>
              <a:rPr lang="et" sz="2400">
                <a:solidFill>
                  <a:srgbClr val="000000"/>
                </a:solidFill>
              </a:rPr>
              <a:t>- 	programs, </a:t>
            </a:r>
            <a:r>
              <a:rPr lang="et" sz="2400"/>
              <a:t>websites</a:t>
            </a:r>
            <a:br>
              <a:rPr lang="et" sz="2400">
                <a:solidFill>
                  <a:srgbClr val="000000"/>
                </a:solidFill>
              </a:rPr>
            </a:br>
            <a:r>
              <a:rPr lang="et" sz="2400">
                <a:solidFill>
                  <a:srgbClr val="000000"/>
                </a:solidFill>
              </a:rPr>
              <a:t>     </a:t>
            </a:r>
            <a:r>
              <a:rPr lang="et" sz="2400"/>
              <a:t>commands.</a:t>
            </a:r>
            <a:r>
              <a:rPr lang="et" sz="2400">
                <a:solidFill>
                  <a:srgbClr val="000000"/>
                </a:solidFill>
              </a:rPr>
              <a:t>..</a:t>
            </a:r>
          </a:p>
          <a:p>
            <a:pPr lvl="0" marR="0" rtl="0" algn="l">
              <a:lnSpc>
                <a:spcPct val="100000"/>
              </a:lnSpc>
              <a:spcBef>
                <a:spcPts val="600"/>
              </a:spcBef>
              <a:spcAft>
                <a:spcPts val="0"/>
              </a:spcAft>
              <a:buNone/>
            </a:pPr>
            <a:r>
              <a:t/>
            </a:r>
            <a:endParaRPr sz="2000">
              <a:solidFill>
                <a:srgbClr val="000000"/>
              </a:solidFill>
            </a:endParaRPr>
          </a:p>
          <a:p>
            <a:pPr lvl="0" rtl="0" algn="l">
              <a:spcBef>
                <a:spcPts val="0"/>
              </a:spcBef>
              <a:buNone/>
            </a:pPr>
            <a:r>
              <a:t/>
            </a:r>
            <a:endParaRPr sz="2000">
              <a:solidFill>
                <a:srgbClr val="000000"/>
              </a:solidFill>
            </a:endParaRPr>
          </a:p>
        </p:txBody>
      </p:sp>
      <p:pic>
        <p:nvPicPr>
          <p:cNvPr id="255" name="Shape 255"/>
          <p:cNvPicPr preferRelativeResize="0"/>
          <p:nvPr/>
        </p:nvPicPr>
        <p:blipFill>
          <a:blip r:embed="rId3">
            <a:alphaModFix/>
          </a:blip>
          <a:stretch>
            <a:fillRect/>
          </a:stretch>
        </p:blipFill>
        <p:spPr>
          <a:xfrm>
            <a:off x="4272325" y="1822025"/>
            <a:ext cx="4741350" cy="2584975"/>
          </a:xfrm>
          <a:prstGeom prst="rect">
            <a:avLst/>
          </a:prstGeom>
          <a:noFill/>
          <a:ln>
            <a:noFill/>
          </a:ln>
        </p:spPr>
      </p:pic>
      <p:sp>
        <p:nvSpPr>
          <p:cNvPr id="256" name="Shape 256"/>
          <p:cNvSpPr txBox="1"/>
          <p:nvPr>
            <p:ph type="title"/>
          </p:nvPr>
        </p:nvSpPr>
        <p:spPr>
          <a:xfrm>
            <a:off x="228675" y="434575"/>
            <a:ext cx="9144000" cy="857400"/>
          </a:xfrm>
          <a:prstGeom prst="rect">
            <a:avLst/>
          </a:prstGeom>
        </p:spPr>
        <p:txBody>
          <a:bodyPr anchorCtr="0" anchor="b" bIns="91425" lIns="91425" rIns="91425" tIns="91425">
            <a:noAutofit/>
          </a:bodyPr>
          <a:lstStyle/>
          <a:p>
            <a:pPr lvl="0" rtl="0" algn="l">
              <a:lnSpc>
                <a:spcPct val="120000"/>
              </a:lnSpc>
              <a:spcBef>
                <a:spcPts val="0"/>
              </a:spcBef>
              <a:buNone/>
            </a:pPr>
            <a:r>
              <a:rPr lang="et" sz="2800"/>
              <a:t>Multiresolution Recurrent Neural Network (MrRNN)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0" y="205975"/>
            <a:ext cx="9144000" cy="857400"/>
          </a:xfrm>
          <a:prstGeom prst="rect">
            <a:avLst/>
          </a:prstGeom>
        </p:spPr>
        <p:txBody>
          <a:bodyPr anchorCtr="0" anchor="b" bIns="91425" lIns="91425" rIns="91425" tIns="91425">
            <a:noAutofit/>
          </a:bodyPr>
          <a:lstStyle/>
          <a:p>
            <a:pPr lvl="0" rtl="0" algn="ctr">
              <a:lnSpc>
                <a:spcPct val="120000"/>
              </a:lnSpc>
              <a:spcBef>
                <a:spcPts val="0"/>
              </a:spcBef>
              <a:buNone/>
            </a:pPr>
            <a:r>
              <a:rPr lang="et" sz="2800"/>
              <a:t>Latent Variable Recurrent Encoder-Decoder (VHRED)</a:t>
            </a:r>
          </a:p>
        </p:txBody>
      </p:sp>
      <p:sp>
        <p:nvSpPr>
          <p:cNvPr id="262" name="Shape 262"/>
          <p:cNvSpPr txBox="1"/>
          <p:nvPr>
            <p:ph idx="1" type="body"/>
          </p:nvPr>
        </p:nvSpPr>
        <p:spPr>
          <a:xfrm>
            <a:off x="457200" y="1200150"/>
            <a:ext cx="8955900" cy="3725700"/>
          </a:xfrm>
          <a:prstGeom prst="rect">
            <a:avLst/>
          </a:prstGeom>
        </p:spPr>
        <p:txBody>
          <a:bodyPr anchorCtr="0" anchor="t" bIns="91425" lIns="91425" rIns="91425" tIns="91425">
            <a:noAutofit/>
          </a:bodyPr>
          <a:lstStyle/>
          <a:p>
            <a:pPr lvl="0" rtl="0">
              <a:spcBef>
                <a:spcPts val="0"/>
              </a:spcBef>
              <a:buNone/>
            </a:pPr>
            <a:r>
              <a:rPr lang="et" sz="2600" u="sng"/>
              <a:t>Modeling uncertainty and ambiguity with latent variables:</a:t>
            </a:r>
          </a:p>
          <a:p>
            <a:pPr lvl="0" marR="0" rtl="0" algn="l">
              <a:lnSpc>
                <a:spcPct val="100000"/>
              </a:lnSpc>
              <a:spcBef>
                <a:spcPts val="600"/>
              </a:spcBef>
              <a:spcAft>
                <a:spcPts val="0"/>
              </a:spcAft>
              <a:buNone/>
            </a:pPr>
            <a:r>
              <a:t/>
            </a:r>
            <a:endParaRPr sz="2600"/>
          </a:p>
        </p:txBody>
      </p:sp>
      <p:pic>
        <p:nvPicPr>
          <p:cNvPr id="263" name="Shape 263"/>
          <p:cNvPicPr preferRelativeResize="0"/>
          <p:nvPr/>
        </p:nvPicPr>
        <p:blipFill>
          <a:blip r:embed="rId3">
            <a:alphaModFix/>
          </a:blip>
          <a:stretch>
            <a:fillRect/>
          </a:stretch>
        </p:blipFill>
        <p:spPr>
          <a:xfrm>
            <a:off x="2956837" y="1991699"/>
            <a:ext cx="3230325" cy="2672149"/>
          </a:xfrm>
          <a:prstGeom prst="rect">
            <a:avLst/>
          </a:prstGeom>
          <a:noFill/>
          <a:ln>
            <a:noFill/>
          </a:ln>
        </p:spPr>
      </p:pic>
      <p:sp>
        <p:nvSpPr>
          <p:cNvPr id="264" name="Shape 264"/>
          <p:cNvSpPr txBox="1"/>
          <p:nvPr/>
        </p:nvSpPr>
        <p:spPr>
          <a:xfrm>
            <a:off x="6302600" y="4153425"/>
            <a:ext cx="2841300" cy="9900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t" sz="1000">
                <a:solidFill>
                  <a:schemeClr val="dk1"/>
                </a:solidFill>
              </a:rPr>
              <a:t>Serban et al., 2016. A Hierarchical Latent Variable Encoder-Decoder Model for Generating Dialogues. AAAI 2017. (In Press)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pic>
        <p:nvPicPr>
          <p:cNvPr id="269" name="Shape 269"/>
          <p:cNvPicPr preferRelativeResize="0"/>
          <p:nvPr/>
        </p:nvPicPr>
        <p:blipFill>
          <a:blip r:embed="rId3">
            <a:alphaModFix/>
          </a:blip>
          <a:stretch>
            <a:fillRect/>
          </a:stretch>
        </p:blipFill>
        <p:spPr>
          <a:xfrm>
            <a:off x="95250" y="228600"/>
            <a:ext cx="8953500" cy="4664310"/>
          </a:xfrm>
          <a:prstGeom prst="rect">
            <a:avLst/>
          </a:prstGeom>
          <a:noFill/>
          <a:ln>
            <a:noFill/>
          </a:ln>
        </p:spPr>
      </p:pic>
      <p:sp>
        <p:nvSpPr>
          <p:cNvPr id="270" name="Shape 2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20000"/>
              </a:lnSpc>
              <a:spcBef>
                <a:spcPts val="0"/>
              </a:spcBef>
              <a:buNone/>
            </a:pPr>
            <a:r>
              <a:rPr lang="et" sz="3000"/>
              <a:t>VHRED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pic>
        <p:nvPicPr>
          <p:cNvPr id="275" name="Shape 275"/>
          <p:cNvPicPr preferRelativeResize="0"/>
          <p:nvPr/>
        </p:nvPicPr>
        <p:blipFill>
          <a:blip r:embed="rId3">
            <a:alphaModFix/>
          </a:blip>
          <a:stretch>
            <a:fillRect/>
          </a:stretch>
        </p:blipFill>
        <p:spPr>
          <a:xfrm>
            <a:off x="95250" y="228600"/>
            <a:ext cx="8953500" cy="4664310"/>
          </a:xfrm>
          <a:prstGeom prst="rect">
            <a:avLst/>
          </a:prstGeom>
          <a:noFill/>
          <a:ln>
            <a:noFill/>
          </a:ln>
        </p:spPr>
      </p:pic>
      <p:sp>
        <p:nvSpPr>
          <p:cNvPr id="276" name="Shape 2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20000"/>
              </a:lnSpc>
              <a:spcBef>
                <a:spcPts val="0"/>
              </a:spcBef>
              <a:buNone/>
            </a:pPr>
            <a:r>
              <a:rPr lang="et" sz="3000"/>
              <a:t>VHRED</a:t>
            </a:r>
          </a:p>
        </p:txBody>
      </p:sp>
      <p:sp>
        <p:nvSpPr>
          <p:cNvPr id="277" name="Shape 277"/>
          <p:cNvSpPr/>
          <p:nvPr/>
        </p:nvSpPr>
        <p:spPr>
          <a:xfrm rot="2139153">
            <a:off x="2443979" y="2408821"/>
            <a:ext cx="1635189" cy="858607"/>
          </a:xfrm>
          <a:prstGeom prst="roundRect">
            <a:avLst>
              <a:gd fmla="val 16667" name="adj"/>
            </a:avLst>
          </a:prstGeom>
          <a:solidFill>
            <a:srgbClr val="7F0000">
              <a:alpha val="60380"/>
            </a:srgbClr>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rot="2139153">
            <a:off x="6005154" y="2408821"/>
            <a:ext cx="1635189" cy="858607"/>
          </a:xfrm>
          <a:prstGeom prst="roundRect">
            <a:avLst>
              <a:gd fmla="val 16667" name="adj"/>
            </a:avLst>
          </a:prstGeom>
          <a:solidFill>
            <a:srgbClr val="7F0000">
              <a:alpha val="60380"/>
            </a:srgbClr>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txBox="1"/>
          <p:nvPr/>
        </p:nvSpPr>
        <p:spPr>
          <a:xfrm rot="-3060971">
            <a:off x="1111071" y="1801245"/>
            <a:ext cx="2038147" cy="279008"/>
          </a:xfrm>
          <a:prstGeom prst="rect">
            <a:avLst/>
          </a:prstGeom>
          <a:noFill/>
          <a:ln>
            <a:noFill/>
          </a:ln>
        </p:spPr>
        <p:txBody>
          <a:bodyPr anchorCtr="0" anchor="t" bIns="91425" lIns="91425" rIns="91425" tIns="91425">
            <a:noAutofit/>
          </a:bodyPr>
          <a:lstStyle/>
          <a:p>
            <a:pPr lvl="0" algn="ctr">
              <a:spcBef>
                <a:spcPts val="0"/>
              </a:spcBef>
              <a:buNone/>
            </a:pPr>
            <a:r>
              <a:rPr b="1" lang="et" sz="1800"/>
              <a:t>dialogue </a:t>
            </a:r>
          </a:p>
          <a:p>
            <a:pPr lvl="0" algn="ctr">
              <a:spcBef>
                <a:spcPts val="0"/>
              </a:spcBef>
              <a:buNone/>
            </a:pPr>
            <a:r>
              <a:rPr b="1" lang="et" sz="1800"/>
              <a:t>state</a:t>
            </a:r>
          </a:p>
        </p:txBody>
      </p:sp>
      <p:sp>
        <p:nvSpPr>
          <p:cNvPr id="280" name="Shape 280"/>
          <p:cNvSpPr txBox="1"/>
          <p:nvPr/>
        </p:nvSpPr>
        <p:spPr>
          <a:xfrm rot="-3060971">
            <a:off x="4653271" y="1801245"/>
            <a:ext cx="2038147" cy="279008"/>
          </a:xfrm>
          <a:prstGeom prst="rect">
            <a:avLst/>
          </a:prstGeom>
          <a:noFill/>
          <a:ln>
            <a:noFill/>
          </a:ln>
        </p:spPr>
        <p:txBody>
          <a:bodyPr anchorCtr="0" anchor="t" bIns="91425" lIns="91425" rIns="91425" tIns="91425">
            <a:noAutofit/>
          </a:bodyPr>
          <a:lstStyle/>
          <a:p>
            <a:pPr lvl="0" rtl="0" algn="ctr">
              <a:spcBef>
                <a:spcPts val="0"/>
              </a:spcBef>
              <a:buNone/>
            </a:pPr>
            <a:r>
              <a:rPr b="1" lang="et" sz="1800"/>
              <a:t>dialogue </a:t>
            </a:r>
          </a:p>
          <a:p>
            <a:pPr lvl="0" rtl="0" algn="ctr">
              <a:spcBef>
                <a:spcPts val="0"/>
              </a:spcBef>
              <a:buNone/>
            </a:pPr>
            <a:r>
              <a:rPr b="1" lang="et" sz="1800"/>
              <a:t>state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nvSpPr>
        <p:spPr>
          <a:xfrm>
            <a:off x="0" y="0"/>
            <a:ext cx="9144000" cy="51435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b="1" lang="et" sz="3000">
                <a:solidFill>
                  <a:schemeClr val="dk1"/>
                </a:solidFill>
              </a:rPr>
              <a:t>Experiments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291" name="Shape 291"/>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5640850" y="901575"/>
            <a:ext cx="1613400" cy="35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1644500" y="2193750"/>
            <a:ext cx="5507400" cy="23616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Collaborators (UdeM / McGill)</a:t>
            </a:r>
          </a:p>
        </p:txBody>
      </p:sp>
      <p:sp>
        <p:nvSpPr>
          <p:cNvPr id="54" name="Shape 54"/>
          <p:cNvSpPr txBox="1"/>
          <p:nvPr/>
        </p:nvSpPr>
        <p:spPr>
          <a:xfrm>
            <a:off x="914400" y="3607475"/>
            <a:ext cx="10025100" cy="11838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t">
                <a:solidFill>
                  <a:schemeClr val="dk1"/>
                </a:solidFill>
              </a:rPr>
              <a:t>         Ryan Lowe                             Nissan Pow                     </a:t>
            </a:r>
            <a:r>
              <a:rPr b="1" lang="et">
                <a:solidFill>
                  <a:schemeClr val="dk1"/>
                </a:solidFill>
              </a:rPr>
              <a:t>Michael Noseworthy</a:t>
            </a:r>
            <a:r>
              <a:rPr b="1" lang="et">
                <a:solidFill>
                  <a:schemeClr val="dk1"/>
                </a:solidFill>
              </a:rPr>
              <a:t>           </a:t>
            </a:r>
          </a:p>
          <a:p>
            <a:pPr lvl="0" rtl="0">
              <a:lnSpc>
                <a:spcPct val="120000"/>
              </a:lnSpc>
              <a:spcBef>
                <a:spcPts val="0"/>
              </a:spcBef>
              <a:buNone/>
            </a:pPr>
            <a:r>
              <a:t/>
            </a:r>
            <a:endParaRPr b="1">
              <a:solidFill>
                <a:schemeClr val="dk1"/>
              </a:solidFill>
            </a:endParaRPr>
          </a:p>
          <a:p>
            <a:pPr lvl="0" rtl="0">
              <a:lnSpc>
                <a:spcPct val="120000"/>
              </a:lnSpc>
              <a:spcBef>
                <a:spcPts val="0"/>
              </a:spcBef>
              <a:buNone/>
            </a:pPr>
            <a:r>
              <a:t/>
            </a:r>
            <a:endParaRPr b="1">
              <a:solidFill>
                <a:schemeClr val="dk1"/>
              </a:solidFill>
            </a:endParaRPr>
          </a:p>
        </p:txBody>
      </p:sp>
      <p:pic>
        <p:nvPicPr>
          <p:cNvPr descr="Image result for Ryan Lowe McGill" id="55" name="Shape 55"/>
          <p:cNvPicPr preferRelativeResize="0"/>
          <p:nvPr/>
        </p:nvPicPr>
        <p:blipFill>
          <a:blip r:embed="rId3">
            <a:alphaModFix/>
          </a:blip>
          <a:stretch>
            <a:fillRect/>
          </a:stretch>
        </p:blipFill>
        <p:spPr>
          <a:xfrm>
            <a:off x="1219200" y="2057400"/>
            <a:ext cx="1524000" cy="1524000"/>
          </a:xfrm>
          <a:prstGeom prst="rect">
            <a:avLst/>
          </a:prstGeom>
          <a:noFill/>
          <a:ln>
            <a:noFill/>
          </a:ln>
        </p:spPr>
      </p:pic>
      <p:pic>
        <p:nvPicPr>
          <p:cNvPr id="56" name="Shape 56"/>
          <p:cNvPicPr preferRelativeResize="0"/>
          <p:nvPr/>
        </p:nvPicPr>
        <p:blipFill>
          <a:blip r:embed="rId4">
            <a:alphaModFix/>
          </a:blip>
          <a:stretch>
            <a:fillRect/>
          </a:stretch>
        </p:blipFill>
        <p:spPr>
          <a:xfrm>
            <a:off x="3503875" y="1924050"/>
            <a:ext cx="1638300" cy="1638300"/>
          </a:xfrm>
          <a:prstGeom prst="rect">
            <a:avLst/>
          </a:prstGeom>
          <a:noFill/>
          <a:ln>
            <a:noFill/>
          </a:ln>
        </p:spPr>
      </p:pic>
      <p:pic>
        <p:nvPicPr>
          <p:cNvPr descr="https://encrypted-tbn2.gstatic.com/images?q=tbn:ANd9GcTNSkMg2nf0R2XXCfXmEih1G4Mapr_P8i0Zb_0vTLs_1WJuOa9v5A" id="57" name="Shape 57"/>
          <p:cNvPicPr preferRelativeResize="0"/>
          <p:nvPr/>
        </p:nvPicPr>
        <p:blipFill>
          <a:blip r:embed="rId5">
            <a:alphaModFix/>
          </a:blip>
          <a:stretch>
            <a:fillRect/>
          </a:stretch>
        </p:blipFill>
        <p:spPr>
          <a:xfrm>
            <a:off x="5950475" y="1971675"/>
            <a:ext cx="1638299" cy="1638299"/>
          </a:xfrm>
          <a:prstGeom prst="rect">
            <a:avLst/>
          </a:prstGeom>
          <a:noFill/>
          <a:ln>
            <a:noFill/>
          </a:ln>
        </p:spPr>
      </p:pic>
      <p:sp>
        <p:nvSpPr>
          <p:cNvPr id="58" name="Shape 58"/>
          <p:cNvSpPr txBox="1"/>
          <p:nvPr/>
        </p:nvSpPr>
        <p:spPr>
          <a:xfrm>
            <a:off x="3301800" y="4462500"/>
            <a:ext cx="5971200" cy="6810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a:solidFill>
                  <a:schemeClr val="dk1"/>
                </a:solidFill>
              </a:rPr>
              <a:t>Chia-Wei Liu (Casper)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00" name="Shape 300"/>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5640850" y="901575"/>
            <a:ext cx="1613400" cy="35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1644500" y="2620275"/>
            <a:ext cx="5507400" cy="193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pic>
        <p:nvPicPr>
          <p:cNvPr id="308" name="Shape 308"/>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09" name="Shape 309"/>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5640850" y="901575"/>
            <a:ext cx="1613400" cy="35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1644500" y="3627150"/>
            <a:ext cx="5507400" cy="928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
        <p:nvSpPr>
          <p:cNvPr id="313" name="Shape 313"/>
          <p:cNvSpPr/>
          <p:nvPr/>
        </p:nvSpPr>
        <p:spPr>
          <a:xfrm>
            <a:off x="1542075" y="3160500"/>
            <a:ext cx="5507400" cy="454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pic>
        <p:nvPicPr>
          <p:cNvPr id="318" name="Shape 318"/>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19" name="Shape 319"/>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5640850" y="901575"/>
            <a:ext cx="1613400" cy="35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1644500" y="3627150"/>
            <a:ext cx="5507400" cy="928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
        <p:nvSpPr>
          <p:cNvPr id="323" name="Shape 323"/>
          <p:cNvSpPr/>
          <p:nvPr/>
        </p:nvSpPr>
        <p:spPr>
          <a:xfrm>
            <a:off x="1656625" y="3117675"/>
            <a:ext cx="5507400" cy="412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pic>
        <p:nvPicPr>
          <p:cNvPr id="328" name="Shape 328"/>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29" name="Shape 329"/>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5640850" y="901575"/>
            <a:ext cx="1613400" cy="3729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1" name="Shape 33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
        <p:nvSpPr>
          <p:cNvPr id="332" name="Shape 332"/>
          <p:cNvSpPr/>
          <p:nvPr/>
        </p:nvSpPr>
        <p:spPr>
          <a:xfrm>
            <a:off x="1656625" y="3117675"/>
            <a:ext cx="5507400" cy="412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pic>
        <p:nvPicPr>
          <p:cNvPr id="337" name="Shape 337"/>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38" name="Shape 338"/>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5640850" y="901575"/>
            <a:ext cx="1613400" cy="3729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pic>
        <p:nvPicPr>
          <p:cNvPr id="345" name="Shape 345"/>
          <p:cNvPicPr preferRelativeResize="0"/>
          <p:nvPr/>
        </p:nvPicPr>
        <p:blipFill>
          <a:blip r:embed="rId3">
            <a:alphaModFix/>
          </a:blip>
          <a:stretch>
            <a:fillRect/>
          </a:stretch>
        </p:blipFill>
        <p:spPr>
          <a:xfrm>
            <a:off x="2337137" y="54787"/>
            <a:ext cx="4712325" cy="4576725"/>
          </a:xfrm>
          <a:prstGeom prst="rect">
            <a:avLst/>
          </a:prstGeom>
          <a:noFill/>
          <a:ln>
            <a:noFill/>
          </a:ln>
        </p:spPr>
      </p:pic>
      <p:sp>
        <p:nvSpPr>
          <p:cNvPr id="346" name="Shape 346"/>
          <p:cNvSpPr/>
          <p:nvPr/>
        </p:nvSpPr>
        <p:spPr>
          <a:xfrm>
            <a:off x="1746850" y="-6825"/>
            <a:ext cx="5507400" cy="1213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Experiments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269337" y="114425"/>
            <a:ext cx="8605325" cy="5029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nvSpPr>
        <p:spPr>
          <a:xfrm>
            <a:off x="0" y="0"/>
            <a:ext cx="9144000" cy="51435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b="1" lang="et" sz="3000">
                <a:solidFill>
                  <a:schemeClr val="dk1"/>
                </a:solidFill>
              </a:rPr>
              <a:t>The Big Picture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Bias-variance Tradeoff</a:t>
            </a:r>
          </a:p>
        </p:txBody>
      </p:sp>
      <p:sp>
        <p:nvSpPr>
          <p:cNvPr id="363" name="Shape 363"/>
          <p:cNvSpPr txBox="1"/>
          <p:nvPr>
            <p:ph idx="1" type="body"/>
          </p:nvPr>
        </p:nvSpPr>
        <p:spPr>
          <a:xfrm>
            <a:off x="457200" y="1200150"/>
            <a:ext cx="8868900" cy="3725700"/>
          </a:xfrm>
          <a:prstGeom prst="rect">
            <a:avLst/>
          </a:prstGeom>
        </p:spPr>
        <p:txBody>
          <a:bodyPr anchorCtr="0" anchor="t" bIns="91425" lIns="91425" rIns="91425" tIns="91425">
            <a:noAutofit/>
          </a:bodyPr>
          <a:lstStyle/>
          <a:p>
            <a:pPr lvl="0" rtl="0">
              <a:spcBef>
                <a:spcPts val="0"/>
              </a:spcBef>
              <a:buNone/>
            </a:pPr>
            <a:r>
              <a:rPr lang="et" sz="2400">
                <a:solidFill>
                  <a:srgbClr val="000000"/>
                </a:solidFill>
              </a:rPr>
              <a:t>Let         be the </a:t>
            </a:r>
            <a:r>
              <a:rPr lang="et" sz="2400" u="sng">
                <a:solidFill>
                  <a:srgbClr val="000000"/>
                </a:solidFill>
              </a:rPr>
              <a:t>oracle policy</a:t>
            </a:r>
            <a:r>
              <a:rPr lang="et" sz="2400">
                <a:solidFill>
                  <a:srgbClr val="000000"/>
                </a:solidFill>
              </a:rPr>
              <a:t> and       be the </a:t>
            </a:r>
            <a:r>
              <a:rPr lang="et" sz="2400" u="sng">
                <a:solidFill>
                  <a:srgbClr val="000000"/>
                </a:solidFill>
              </a:rPr>
              <a:t>model policy</a:t>
            </a:r>
          </a:p>
          <a:p>
            <a:pPr lvl="0" rtl="0">
              <a:spcBef>
                <a:spcPts val="0"/>
              </a:spcBef>
              <a:buNone/>
            </a:pPr>
            <a:r>
              <a:rPr lang="et" sz="600">
                <a:solidFill>
                  <a:srgbClr val="000000"/>
                </a:solidFill>
              </a:rPr>
              <a:t> </a:t>
            </a:r>
          </a:p>
          <a:p>
            <a:pPr lvl="0" rtl="0">
              <a:spcBef>
                <a:spcPts val="0"/>
              </a:spcBef>
              <a:buNone/>
            </a:pPr>
            <a:r>
              <a:rPr lang="et" sz="600">
                <a:solidFill>
                  <a:srgbClr val="000000"/>
                </a:solidFill>
              </a:rPr>
              <a:t> </a:t>
            </a:r>
          </a:p>
          <a:p>
            <a:pPr lvl="0" rtl="0">
              <a:spcBef>
                <a:spcPts val="0"/>
              </a:spcBef>
              <a:buNone/>
            </a:pPr>
            <a:r>
              <a:rPr lang="et" sz="2400">
                <a:solidFill>
                  <a:srgbClr val="000000"/>
                </a:solidFill>
              </a:rPr>
              <a:t>Generalization error w.r.t. training dataset:</a:t>
            </a:r>
          </a:p>
          <a:p>
            <a:pPr lvl="0" rtl="0">
              <a:spcBef>
                <a:spcPts val="0"/>
              </a:spcBef>
              <a:buNone/>
            </a:pPr>
            <a:r>
              <a:t/>
            </a:r>
            <a:endParaRPr sz="2400">
              <a:solidFill>
                <a:srgbClr val="000000"/>
              </a:solidFill>
            </a:endParaRPr>
          </a:p>
        </p:txBody>
      </p:sp>
      <p:pic>
        <p:nvPicPr>
          <p:cNvPr id="364" name="Shape 36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73275" y="1363862"/>
            <a:ext cx="424599" cy="350124"/>
          </a:xfrm>
          <a:prstGeom prst="rect">
            <a:avLst/>
          </a:prstGeom>
          <a:noFill/>
          <a:ln>
            <a:noFill/>
          </a:ln>
        </p:spPr>
      </p:pic>
      <p:pic>
        <p:nvPicPr>
          <p:cNvPr id="365" name="Shape 36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124633" y="1468575"/>
            <a:ext cx="271515" cy="245400"/>
          </a:xfrm>
          <a:prstGeom prst="rect">
            <a:avLst/>
          </a:prstGeom>
          <a:noFill/>
          <a:ln>
            <a:noFill/>
          </a:ln>
        </p:spPr>
      </p:pic>
      <p:pic>
        <p:nvPicPr>
          <p:cNvPr id="366" name="Shape 366"/>
          <p:cNvPicPr preferRelativeResize="0"/>
          <p:nvPr/>
        </p:nvPicPr>
        <p:blipFill>
          <a:blip r:embed="rId5">
            <a:alphaModFix/>
          </a:blip>
          <a:stretch>
            <a:fillRect/>
          </a:stretch>
        </p:blipFill>
        <p:spPr>
          <a:xfrm>
            <a:off x="538362" y="2759349"/>
            <a:ext cx="8372076" cy="1709299"/>
          </a:xfrm>
          <a:prstGeom prst="rect">
            <a:avLst/>
          </a:prstGeom>
          <a:noFill/>
          <a:ln>
            <a:noFill/>
          </a:ln>
        </p:spPr>
      </p:pic>
      <p:sp>
        <p:nvSpPr>
          <p:cNvPr id="367" name="Shape 367"/>
          <p:cNvSpPr txBox="1"/>
          <p:nvPr/>
        </p:nvSpPr>
        <p:spPr>
          <a:xfrm>
            <a:off x="0" y="4701675"/>
            <a:ext cx="9144000" cy="4419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t" sz="1000">
                <a:solidFill>
                  <a:schemeClr val="dk1"/>
                </a:solidFill>
              </a:rPr>
              <a:t>Manning et al., 2008. Introduction to Information Retrieval. Cambridge University Press,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pic>
        <p:nvPicPr>
          <p:cNvPr id="372" name="Shape 372"/>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373" name="Shape 373"/>
          <p:cNvSpPr/>
          <p:nvPr/>
        </p:nvSpPr>
        <p:spPr>
          <a:xfrm>
            <a:off x="2377650" y="1649800"/>
            <a:ext cx="4330800" cy="279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4425675" y="437825"/>
            <a:ext cx="4330800" cy="279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Collaborators (IBM)</a:t>
            </a:r>
          </a:p>
        </p:txBody>
      </p:sp>
      <p:sp>
        <p:nvSpPr>
          <p:cNvPr id="64" name="Shape 64"/>
          <p:cNvSpPr txBox="1"/>
          <p:nvPr/>
        </p:nvSpPr>
        <p:spPr>
          <a:xfrm>
            <a:off x="457200" y="3378875"/>
            <a:ext cx="10025100" cy="11838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t">
                <a:solidFill>
                  <a:schemeClr val="dk1"/>
                </a:solidFill>
              </a:rPr>
              <a:t>          Tim Klinger                Gerald Tesauro       Kartik Talamadupula                    Bowen Zhou</a:t>
            </a:r>
          </a:p>
        </p:txBody>
      </p:sp>
      <p:pic>
        <p:nvPicPr>
          <p:cNvPr id="65" name="Shape 65"/>
          <p:cNvPicPr preferRelativeResize="0"/>
          <p:nvPr/>
        </p:nvPicPr>
        <p:blipFill>
          <a:blip r:embed="rId3">
            <a:alphaModFix/>
          </a:blip>
          <a:stretch>
            <a:fillRect/>
          </a:stretch>
        </p:blipFill>
        <p:spPr>
          <a:xfrm>
            <a:off x="2685075" y="2070775"/>
            <a:ext cx="1460500" cy="1460500"/>
          </a:xfrm>
          <a:prstGeom prst="rect">
            <a:avLst/>
          </a:prstGeom>
          <a:noFill/>
          <a:ln>
            <a:noFill/>
          </a:ln>
        </p:spPr>
      </p:pic>
      <p:pic>
        <p:nvPicPr>
          <p:cNvPr descr="Tim Klinger photo" id="66" name="Shape 66" title="Tim Klinger"/>
          <p:cNvPicPr preferRelativeResize="0"/>
          <p:nvPr/>
        </p:nvPicPr>
        <p:blipFill>
          <a:blip r:embed="rId4">
            <a:alphaModFix/>
          </a:blip>
          <a:stretch>
            <a:fillRect/>
          </a:stretch>
        </p:blipFill>
        <p:spPr>
          <a:xfrm>
            <a:off x="542550" y="1626275"/>
            <a:ext cx="1905000" cy="1905000"/>
          </a:xfrm>
          <a:prstGeom prst="rect">
            <a:avLst/>
          </a:prstGeom>
          <a:noFill/>
          <a:ln>
            <a:noFill/>
          </a:ln>
        </p:spPr>
      </p:pic>
      <p:pic>
        <p:nvPicPr>
          <p:cNvPr descr="Kartik  Talamadupula photo" id="67" name="Shape 67" title="Kartik  Talamadupula"/>
          <p:cNvPicPr preferRelativeResize="0"/>
          <p:nvPr/>
        </p:nvPicPr>
        <p:blipFill>
          <a:blip r:embed="rId5">
            <a:alphaModFix/>
          </a:blip>
          <a:stretch>
            <a:fillRect/>
          </a:stretch>
        </p:blipFill>
        <p:spPr>
          <a:xfrm>
            <a:off x="4395000" y="1702475"/>
            <a:ext cx="1905000" cy="1905000"/>
          </a:xfrm>
          <a:prstGeom prst="rect">
            <a:avLst/>
          </a:prstGeom>
          <a:noFill/>
          <a:ln>
            <a:noFill/>
          </a:ln>
        </p:spPr>
      </p:pic>
      <p:pic>
        <p:nvPicPr>
          <p:cNvPr descr="Bowen Zhou photo" id="68" name="Shape 68" title="Bowen Zhou"/>
          <p:cNvPicPr preferRelativeResize="0"/>
          <p:nvPr/>
        </p:nvPicPr>
        <p:blipFill>
          <a:blip r:embed="rId6">
            <a:alphaModFix/>
          </a:blip>
          <a:stretch>
            <a:fillRect/>
          </a:stretch>
        </p:blipFill>
        <p:spPr>
          <a:xfrm>
            <a:off x="6972000" y="1702475"/>
            <a:ext cx="1905000" cy="190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pic>
        <p:nvPicPr>
          <p:cNvPr id="379" name="Shape 379"/>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380" name="Shape 380"/>
          <p:cNvSpPr/>
          <p:nvPr/>
        </p:nvSpPr>
        <p:spPr>
          <a:xfrm>
            <a:off x="2377650" y="1649800"/>
            <a:ext cx="4330800" cy="279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pic>
        <p:nvPicPr>
          <p:cNvPr id="385" name="Shape 385"/>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386" name="Shape 386"/>
          <p:cNvSpPr/>
          <p:nvPr/>
        </p:nvSpPr>
        <p:spPr>
          <a:xfrm>
            <a:off x="2377650" y="1649800"/>
            <a:ext cx="4330800" cy="1237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rot="1923671">
            <a:off x="3468228" y="2258213"/>
            <a:ext cx="1893846" cy="1649622"/>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pic>
        <p:nvPicPr>
          <p:cNvPr id="392" name="Shape 392"/>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393" name="Shape 393"/>
          <p:cNvSpPr/>
          <p:nvPr/>
        </p:nvSpPr>
        <p:spPr>
          <a:xfrm>
            <a:off x="2377650" y="1649800"/>
            <a:ext cx="4330800" cy="1237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rot="1923671">
            <a:off x="3468228" y="2258213"/>
            <a:ext cx="1893846" cy="1649622"/>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rot="-2971038">
            <a:off x="3423785" y="2917304"/>
            <a:ext cx="864578" cy="435380"/>
          </a:xfrm>
          <a:prstGeom prst="rightArrow">
            <a:avLst>
              <a:gd fmla="val 50000" name="adj1"/>
              <a:gd fmla="val 50000" name="adj2"/>
            </a:avLst>
          </a:prstGeom>
          <a:solidFill>
            <a:srgbClr val="98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txBox="1"/>
          <p:nvPr/>
        </p:nvSpPr>
        <p:spPr>
          <a:xfrm>
            <a:off x="4102125" y="3240475"/>
            <a:ext cx="3940500" cy="495900"/>
          </a:xfrm>
          <a:prstGeom prst="rect">
            <a:avLst/>
          </a:prstGeom>
          <a:noFill/>
          <a:ln>
            <a:noFill/>
          </a:ln>
        </p:spPr>
        <p:txBody>
          <a:bodyPr anchorCtr="0" anchor="t" bIns="91425" lIns="91425" rIns="91425" tIns="91425">
            <a:noAutofit/>
          </a:bodyPr>
          <a:lstStyle/>
          <a:p>
            <a:pPr lvl="0">
              <a:spcBef>
                <a:spcPts val="0"/>
              </a:spcBef>
              <a:buNone/>
            </a:pPr>
            <a:r>
              <a:rPr b="1" lang="et" sz="1800">
                <a:solidFill>
                  <a:srgbClr val="0000FF"/>
                </a:solidFill>
                <a:latin typeface="Comic Sans MS"/>
                <a:ea typeface="Comic Sans MS"/>
                <a:cs typeface="Comic Sans MS"/>
                <a:sym typeface="Comic Sans MS"/>
              </a:rPr>
              <a:t>Modeling long-term memory</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pic>
        <p:nvPicPr>
          <p:cNvPr id="401" name="Shape 401"/>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402" name="Shape 402"/>
          <p:cNvSpPr/>
          <p:nvPr/>
        </p:nvSpPr>
        <p:spPr>
          <a:xfrm rot="3836526">
            <a:off x="4943385" y="1459853"/>
            <a:ext cx="1167139" cy="1649745"/>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rot="3836526">
            <a:off x="2613383" y="1422301"/>
            <a:ext cx="1167139" cy="1288696"/>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pic>
        <p:nvPicPr>
          <p:cNvPr id="408" name="Shape 408"/>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409" name="Shape 409"/>
          <p:cNvSpPr/>
          <p:nvPr/>
        </p:nvSpPr>
        <p:spPr>
          <a:xfrm rot="3836526">
            <a:off x="4943385" y="1459853"/>
            <a:ext cx="1167139" cy="1649745"/>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rot="3836526">
            <a:off x="2613383" y="1422301"/>
            <a:ext cx="1167139" cy="1288696"/>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rot="-8217275">
            <a:off x="2898778" y="2202065"/>
            <a:ext cx="864516" cy="435343"/>
          </a:xfrm>
          <a:prstGeom prst="rightArrow">
            <a:avLst>
              <a:gd fmla="val 50000" name="adj1"/>
              <a:gd fmla="val 50000" name="adj2"/>
            </a:avLst>
          </a:prstGeom>
          <a:solidFill>
            <a:srgbClr val="98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txBox="1"/>
          <p:nvPr/>
        </p:nvSpPr>
        <p:spPr>
          <a:xfrm>
            <a:off x="3672650" y="1623650"/>
            <a:ext cx="3556200" cy="448800"/>
          </a:xfrm>
          <a:prstGeom prst="rect">
            <a:avLst/>
          </a:prstGeom>
          <a:noFill/>
          <a:ln>
            <a:noFill/>
          </a:ln>
        </p:spPr>
        <p:txBody>
          <a:bodyPr anchorCtr="0" anchor="t" bIns="91425" lIns="91425" rIns="91425" tIns="91425">
            <a:noAutofit/>
          </a:bodyPr>
          <a:lstStyle/>
          <a:p>
            <a:pPr lvl="0" rtl="0">
              <a:spcBef>
                <a:spcPts val="0"/>
              </a:spcBef>
              <a:buNone/>
            </a:pPr>
            <a:r>
              <a:rPr b="1" lang="et" sz="1800">
                <a:solidFill>
                  <a:srgbClr val="0000FF"/>
                </a:solidFill>
                <a:latin typeface="Comic Sans MS"/>
                <a:ea typeface="Comic Sans MS"/>
                <a:cs typeface="Comic Sans MS"/>
                <a:sym typeface="Comic Sans MS"/>
              </a:rPr>
              <a:t>Modeling high-level compositional structure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pic>
        <p:nvPicPr>
          <p:cNvPr id="417" name="Shape 417"/>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418" name="Shape 418"/>
          <p:cNvSpPr/>
          <p:nvPr/>
        </p:nvSpPr>
        <p:spPr>
          <a:xfrm rot="3836526">
            <a:off x="4943385" y="1459853"/>
            <a:ext cx="1167139" cy="1649745"/>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pic>
        <p:nvPicPr>
          <p:cNvPr id="423" name="Shape 423"/>
          <p:cNvPicPr preferRelativeResize="0"/>
          <p:nvPr/>
        </p:nvPicPr>
        <p:blipFill>
          <a:blip r:embed="rId3">
            <a:alphaModFix/>
          </a:blip>
          <a:stretch>
            <a:fillRect/>
          </a:stretch>
        </p:blipFill>
        <p:spPr>
          <a:xfrm>
            <a:off x="1762866" y="152400"/>
            <a:ext cx="5618267" cy="4838699"/>
          </a:xfrm>
          <a:prstGeom prst="rect">
            <a:avLst/>
          </a:prstGeom>
          <a:noFill/>
          <a:ln>
            <a:noFill/>
          </a:ln>
        </p:spPr>
      </p:pic>
      <p:sp>
        <p:nvSpPr>
          <p:cNvPr id="424" name="Shape 424"/>
          <p:cNvSpPr/>
          <p:nvPr/>
        </p:nvSpPr>
        <p:spPr>
          <a:xfrm rot="3836526">
            <a:off x="4943385" y="1459853"/>
            <a:ext cx="1167139" cy="1649745"/>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rot="-2634190">
            <a:off x="4559702" y="1930360"/>
            <a:ext cx="864384" cy="435161"/>
          </a:xfrm>
          <a:prstGeom prst="rightArrow">
            <a:avLst>
              <a:gd fmla="val 50000" name="adj1"/>
              <a:gd fmla="val 50000" name="adj2"/>
            </a:avLst>
          </a:prstGeom>
          <a:solidFill>
            <a:srgbClr val="98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txBox="1"/>
          <p:nvPr/>
        </p:nvSpPr>
        <p:spPr>
          <a:xfrm>
            <a:off x="5225425" y="2393200"/>
            <a:ext cx="3048000" cy="518100"/>
          </a:xfrm>
          <a:prstGeom prst="rect">
            <a:avLst/>
          </a:prstGeom>
          <a:noFill/>
          <a:ln>
            <a:noFill/>
          </a:ln>
        </p:spPr>
        <p:txBody>
          <a:bodyPr anchorCtr="0" anchor="t" bIns="91425" lIns="91425" rIns="91425" tIns="91425">
            <a:noAutofit/>
          </a:bodyPr>
          <a:lstStyle/>
          <a:p>
            <a:pPr lvl="0" rtl="0">
              <a:spcBef>
                <a:spcPts val="0"/>
              </a:spcBef>
              <a:buNone/>
            </a:pPr>
            <a:r>
              <a:rPr b="1" lang="et" sz="1800">
                <a:solidFill>
                  <a:srgbClr val="0000FF"/>
                </a:solidFill>
                <a:latin typeface="Comic Sans MS"/>
                <a:ea typeface="Comic Sans MS"/>
                <a:cs typeface="Comic Sans MS"/>
                <a:sym typeface="Comic Sans MS"/>
              </a:rPr>
              <a:t>Modeling uncertainty and ambiguity</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pic>
        <p:nvPicPr>
          <p:cNvPr id="431" name="Shape 431"/>
          <p:cNvPicPr preferRelativeResize="0"/>
          <p:nvPr/>
        </p:nvPicPr>
        <p:blipFill>
          <a:blip r:embed="rId3">
            <a:alphaModFix/>
          </a:blip>
          <a:stretch>
            <a:fillRect/>
          </a:stretch>
        </p:blipFill>
        <p:spPr>
          <a:xfrm>
            <a:off x="1762866" y="152400"/>
            <a:ext cx="5618267" cy="48386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nvSpPr>
        <p:spPr>
          <a:xfrm>
            <a:off x="0" y="0"/>
            <a:ext cx="9144000" cy="51435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b="1" lang="et" sz="3000" u="sng">
                <a:solidFill>
                  <a:schemeClr val="dk1"/>
                </a:solidFill>
              </a:rPr>
              <a:t>Thank you!</a:t>
            </a:r>
          </a:p>
          <a:p>
            <a:pPr lvl="0" rtl="0" algn="ctr">
              <a:lnSpc>
                <a:spcPct val="120000"/>
              </a:lnSpc>
              <a:spcBef>
                <a:spcPts val="0"/>
              </a:spcBef>
              <a:buNone/>
            </a:pPr>
            <a:r>
              <a:t/>
            </a:r>
            <a:endParaRPr b="1" sz="3000">
              <a:solidFill>
                <a:schemeClr val="dk1"/>
              </a:solidFill>
            </a:endParaRPr>
          </a:p>
          <a:p>
            <a:pPr lvl="0" rtl="0" algn="ctr">
              <a:lnSpc>
                <a:spcPct val="120000"/>
              </a:lnSpc>
              <a:spcBef>
                <a:spcPts val="0"/>
              </a:spcBef>
              <a:buNone/>
            </a:pPr>
            <a:r>
              <a:rPr b="1" lang="et" sz="3000">
                <a:solidFill>
                  <a:schemeClr val="dk1"/>
                </a:solidFill>
              </a:rPr>
              <a:t>Questions?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nvSpPr>
        <p:spPr>
          <a:xfrm>
            <a:off x="0" y="0"/>
            <a:ext cx="9144000" cy="51435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b="1" lang="et" sz="3000" u="sng">
                <a:solidFill>
                  <a:schemeClr val="dk1"/>
                </a:solidFill>
              </a:rPr>
              <a:t>Background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Dia</a:t>
            </a:r>
            <a:r>
              <a:rPr lang="et"/>
              <a:t>l</a:t>
            </a:r>
            <a:r>
              <a:rPr lang="et"/>
              <a:t>ogue Modeling</a:t>
            </a:r>
          </a:p>
        </p:txBody>
      </p:sp>
      <p:pic>
        <p:nvPicPr>
          <p:cNvPr id="79" name="Shape 79"/>
          <p:cNvPicPr preferRelativeResize="0"/>
          <p:nvPr/>
        </p:nvPicPr>
        <p:blipFill>
          <a:blip r:embed="rId3">
            <a:alphaModFix/>
          </a:blip>
          <a:stretch>
            <a:fillRect/>
          </a:stretch>
        </p:blipFill>
        <p:spPr>
          <a:xfrm>
            <a:off x="7907800" y="1130500"/>
            <a:ext cx="1095375" cy="1181099"/>
          </a:xfrm>
          <a:prstGeom prst="rect">
            <a:avLst/>
          </a:prstGeom>
          <a:noFill/>
          <a:ln>
            <a:noFill/>
          </a:ln>
        </p:spPr>
      </p:pic>
      <p:cxnSp>
        <p:nvCxnSpPr>
          <p:cNvPr id="80" name="Shape 80"/>
          <p:cNvCxnSpPr/>
          <p:nvPr/>
        </p:nvCxnSpPr>
        <p:spPr>
          <a:xfrm flipH="1">
            <a:off x="7422250" y="2164325"/>
            <a:ext cx="489900" cy="619800"/>
          </a:xfrm>
          <a:prstGeom prst="straightConnector1">
            <a:avLst/>
          </a:prstGeom>
          <a:noFill/>
          <a:ln cap="flat" cmpd="sng" w="38100">
            <a:solidFill>
              <a:schemeClr val="dk2"/>
            </a:solidFill>
            <a:prstDash val="dash"/>
            <a:round/>
            <a:headEnd len="lg" w="lg" type="none"/>
            <a:tailEnd len="lg" w="lg" type="triangle"/>
          </a:ln>
        </p:spPr>
      </p:cxnSp>
      <p:sp>
        <p:nvSpPr>
          <p:cNvPr id="81" name="Shape 81"/>
          <p:cNvSpPr txBox="1"/>
          <p:nvPr/>
        </p:nvSpPr>
        <p:spPr>
          <a:xfrm>
            <a:off x="7934875" y="2248550"/>
            <a:ext cx="1220700" cy="6198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a:solidFill>
                  <a:schemeClr val="dk1"/>
                </a:solidFill>
              </a:rPr>
              <a:t>Knowledge Database</a:t>
            </a:r>
          </a:p>
        </p:txBody>
      </p:sp>
      <p:cxnSp>
        <p:nvCxnSpPr>
          <p:cNvPr id="82" name="Shape 82"/>
          <p:cNvCxnSpPr/>
          <p:nvPr/>
        </p:nvCxnSpPr>
        <p:spPr>
          <a:xfrm>
            <a:off x="7534275" y="3434500"/>
            <a:ext cx="489900" cy="619800"/>
          </a:xfrm>
          <a:prstGeom prst="straightConnector1">
            <a:avLst/>
          </a:prstGeom>
          <a:noFill/>
          <a:ln cap="flat" cmpd="sng" w="38100">
            <a:solidFill>
              <a:schemeClr val="dk2"/>
            </a:solidFill>
            <a:prstDash val="dash"/>
            <a:round/>
            <a:headEnd len="lg" w="lg" type="none"/>
            <a:tailEnd len="lg" w="lg" type="triangle"/>
          </a:ln>
        </p:spPr>
      </p:cxnSp>
      <p:sp>
        <p:nvSpPr>
          <p:cNvPr id="83" name="Shape 83"/>
          <p:cNvSpPr txBox="1"/>
          <p:nvPr/>
        </p:nvSpPr>
        <p:spPr>
          <a:xfrm>
            <a:off x="7921337" y="4054300"/>
            <a:ext cx="1220700" cy="6198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a:solidFill>
                  <a:schemeClr val="dk1"/>
                </a:solidFill>
              </a:rPr>
              <a:t>Actions</a:t>
            </a:r>
          </a:p>
        </p:txBody>
      </p:sp>
      <p:pic>
        <p:nvPicPr>
          <p:cNvPr id="84" name="Shape 84"/>
          <p:cNvPicPr preferRelativeResize="0"/>
          <p:nvPr/>
        </p:nvPicPr>
        <p:blipFill>
          <a:blip r:embed="rId4">
            <a:alphaModFix/>
          </a:blip>
          <a:stretch>
            <a:fillRect/>
          </a:stretch>
        </p:blipFill>
        <p:spPr>
          <a:xfrm>
            <a:off x="1102975" y="1600475"/>
            <a:ext cx="6328449" cy="292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Dialogue Modeling</a:t>
            </a:r>
          </a:p>
        </p:txBody>
      </p:sp>
      <p:cxnSp>
        <p:nvCxnSpPr>
          <p:cNvPr id="90" name="Shape 90"/>
          <p:cNvCxnSpPr/>
          <p:nvPr/>
        </p:nvCxnSpPr>
        <p:spPr>
          <a:xfrm>
            <a:off x="6218100" y="2662800"/>
            <a:ext cx="975900" cy="0"/>
          </a:xfrm>
          <a:prstGeom prst="straightConnector1">
            <a:avLst/>
          </a:prstGeom>
          <a:noFill/>
          <a:ln cap="flat" cmpd="sng" w="76200">
            <a:solidFill>
              <a:srgbClr val="000000"/>
            </a:solidFill>
            <a:prstDash val="solid"/>
            <a:round/>
            <a:headEnd len="lg" w="lg" type="none"/>
            <a:tailEnd len="lg" w="lg" type="triangle"/>
          </a:ln>
        </p:spPr>
      </p:cxnSp>
      <p:sp>
        <p:nvSpPr>
          <p:cNvPr id="91" name="Shape 91"/>
          <p:cNvSpPr txBox="1"/>
          <p:nvPr/>
        </p:nvSpPr>
        <p:spPr>
          <a:xfrm>
            <a:off x="3876600" y="2413575"/>
            <a:ext cx="2265300" cy="6198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sz="2200">
                <a:solidFill>
                  <a:schemeClr val="dk1"/>
                </a:solidFill>
              </a:rPr>
              <a:t>Neural Network</a:t>
            </a:r>
          </a:p>
        </p:txBody>
      </p:sp>
      <p:sp>
        <p:nvSpPr>
          <p:cNvPr id="92" name="Shape 92"/>
          <p:cNvSpPr txBox="1"/>
          <p:nvPr/>
        </p:nvSpPr>
        <p:spPr>
          <a:xfrm>
            <a:off x="7315300" y="2413575"/>
            <a:ext cx="1573200" cy="6198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sz="2200">
                <a:solidFill>
                  <a:schemeClr val="dk1"/>
                </a:solidFill>
              </a:rPr>
              <a:t>Response</a:t>
            </a:r>
          </a:p>
        </p:txBody>
      </p:sp>
      <p:sp>
        <p:nvSpPr>
          <p:cNvPr id="93" name="Shape 93"/>
          <p:cNvSpPr txBox="1"/>
          <p:nvPr/>
        </p:nvSpPr>
        <p:spPr>
          <a:xfrm>
            <a:off x="261950" y="2413575"/>
            <a:ext cx="2628600" cy="6198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t" sz="2200">
                <a:solidFill>
                  <a:schemeClr val="dk1"/>
                </a:solidFill>
              </a:rPr>
              <a:t>Dialogue Context</a:t>
            </a:r>
          </a:p>
        </p:txBody>
      </p:sp>
      <p:cxnSp>
        <p:nvCxnSpPr>
          <p:cNvPr id="94" name="Shape 94"/>
          <p:cNvCxnSpPr/>
          <p:nvPr/>
        </p:nvCxnSpPr>
        <p:spPr>
          <a:xfrm>
            <a:off x="2824500" y="2662800"/>
            <a:ext cx="975900" cy="0"/>
          </a:xfrm>
          <a:prstGeom prst="straightConnector1">
            <a:avLst/>
          </a:prstGeom>
          <a:noFill/>
          <a:ln cap="flat" cmpd="sng" w="76200">
            <a:solidFill>
              <a:srgbClr val="000000"/>
            </a:solidFill>
            <a:prstDash val="solid"/>
            <a:round/>
            <a:headEnd len="lg" w="lg" type="none"/>
            <a:tailEnd len="lg" w="lg" type="triangle"/>
          </a:ln>
        </p:spPr>
      </p:cxnSp>
      <p:sp>
        <p:nvSpPr>
          <p:cNvPr id="95" name="Shape 95"/>
          <p:cNvSpPr/>
          <p:nvPr/>
        </p:nvSpPr>
        <p:spPr>
          <a:xfrm>
            <a:off x="254750" y="2353400"/>
            <a:ext cx="2569800" cy="680100"/>
          </a:xfrm>
          <a:prstGeom prst="rect">
            <a:avLst/>
          </a:prstGeom>
          <a:no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3836150" y="2353400"/>
            <a:ext cx="2384700" cy="680100"/>
          </a:xfrm>
          <a:prstGeom prst="rect">
            <a:avLst/>
          </a:prstGeom>
          <a:no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7188950" y="2353400"/>
            <a:ext cx="1763700" cy="680100"/>
          </a:xfrm>
          <a:prstGeom prst="rect">
            <a:avLst/>
          </a:prstGeom>
          <a:no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txBox="1"/>
          <p:nvPr/>
        </p:nvSpPr>
        <p:spPr>
          <a:xfrm>
            <a:off x="1091425" y="3074425"/>
            <a:ext cx="1763700" cy="400200"/>
          </a:xfrm>
          <a:prstGeom prst="rect">
            <a:avLst/>
          </a:prstGeom>
          <a:noFill/>
          <a:ln>
            <a:noFill/>
          </a:ln>
        </p:spPr>
        <p:txBody>
          <a:bodyPr anchorCtr="0" anchor="t" bIns="91425" lIns="91425" rIns="91425" tIns="91425">
            <a:noAutofit/>
          </a:bodyPr>
          <a:lstStyle/>
          <a:p>
            <a:pPr lvl="0">
              <a:spcBef>
                <a:spcPts val="0"/>
              </a:spcBef>
              <a:buNone/>
            </a:pPr>
            <a:r>
              <a:rPr i="1" lang="et" sz="1800"/>
              <a:t>State</a:t>
            </a:r>
          </a:p>
        </p:txBody>
      </p:sp>
      <p:sp>
        <p:nvSpPr>
          <p:cNvPr id="99" name="Shape 99"/>
          <p:cNvSpPr txBox="1"/>
          <p:nvPr/>
        </p:nvSpPr>
        <p:spPr>
          <a:xfrm>
            <a:off x="7681200" y="3133200"/>
            <a:ext cx="975900" cy="400200"/>
          </a:xfrm>
          <a:prstGeom prst="rect">
            <a:avLst/>
          </a:prstGeom>
          <a:noFill/>
          <a:ln>
            <a:noFill/>
          </a:ln>
        </p:spPr>
        <p:txBody>
          <a:bodyPr anchorCtr="0" anchor="t" bIns="91425" lIns="91425" rIns="91425" tIns="91425">
            <a:noAutofit/>
          </a:bodyPr>
          <a:lstStyle/>
          <a:p>
            <a:pPr lvl="0" rtl="0">
              <a:spcBef>
                <a:spcPts val="0"/>
              </a:spcBef>
              <a:buNone/>
            </a:pPr>
            <a:r>
              <a:rPr i="1" lang="et" sz="1800"/>
              <a:t>Action</a:t>
            </a:r>
          </a:p>
        </p:txBody>
      </p:sp>
      <p:sp>
        <p:nvSpPr>
          <p:cNvPr id="100" name="Shape 100"/>
          <p:cNvSpPr txBox="1"/>
          <p:nvPr/>
        </p:nvSpPr>
        <p:spPr>
          <a:xfrm>
            <a:off x="4235750" y="3148750"/>
            <a:ext cx="1667100" cy="400200"/>
          </a:xfrm>
          <a:prstGeom prst="rect">
            <a:avLst/>
          </a:prstGeom>
          <a:noFill/>
          <a:ln>
            <a:noFill/>
          </a:ln>
        </p:spPr>
        <p:txBody>
          <a:bodyPr anchorCtr="0" anchor="t" bIns="91425" lIns="91425" rIns="91425" tIns="91425">
            <a:noAutofit/>
          </a:bodyPr>
          <a:lstStyle/>
          <a:p>
            <a:pPr lvl="0" rtl="0">
              <a:spcBef>
                <a:spcPts val="0"/>
              </a:spcBef>
              <a:buNone/>
            </a:pPr>
            <a:r>
              <a:rPr i="1" lang="et" sz="1800"/>
              <a:t>Model (Policy)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t"/>
              <a:t>Dialogue Modeling</a:t>
            </a:r>
          </a:p>
        </p:txBody>
      </p:sp>
      <p:sp>
        <p:nvSpPr>
          <p:cNvPr id="106" name="Shape 10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lnSpc>
                <a:spcPct val="144000"/>
              </a:lnSpc>
              <a:spcBef>
                <a:spcPts val="0"/>
              </a:spcBef>
              <a:buNone/>
            </a:pPr>
            <a:r>
              <a:rPr b="1" lang="et" sz="2400" u="sng"/>
              <a:t>Ubuntu Task:</a:t>
            </a:r>
          </a:p>
          <a:p>
            <a:pPr indent="-381000" lvl="0" marL="457200" rtl="0">
              <a:lnSpc>
                <a:spcPct val="144000"/>
              </a:lnSpc>
              <a:spcBef>
                <a:spcPts val="0"/>
              </a:spcBef>
              <a:buSzPct val="100000"/>
              <a:buChar char="-"/>
            </a:pPr>
            <a:r>
              <a:rPr lang="et" sz="2400"/>
              <a:t>goal-driven; users resolve technical problems</a:t>
            </a:r>
          </a:p>
          <a:p>
            <a:pPr indent="-381000" lvl="0" marL="457200" rtl="0">
              <a:lnSpc>
                <a:spcPct val="144000"/>
              </a:lnSpc>
              <a:spcBef>
                <a:spcPts val="0"/>
              </a:spcBef>
              <a:buSzPct val="100000"/>
              <a:buChar char="-"/>
            </a:pPr>
            <a:r>
              <a:rPr lang="et" sz="2400"/>
              <a:t>~0.5M dialogues</a:t>
            </a:r>
          </a:p>
          <a:p>
            <a:pPr lvl="0" rtl="0">
              <a:spcBef>
                <a:spcPts val="0"/>
              </a:spcBef>
              <a:buNone/>
            </a:pPr>
            <a:r>
              <a:t/>
            </a:r>
            <a:endParaRPr sz="2400"/>
          </a:p>
        </p:txBody>
      </p:sp>
      <p:sp>
        <p:nvSpPr>
          <p:cNvPr id="107" name="Shape 107"/>
          <p:cNvSpPr txBox="1"/>
          <p:nvPr/>
        </p:nvSpPr>
        <p:spPr>
          <a:xfrm>
            <a:off x="609600" y="3657600"/>
            <a:ext cx="9144000" cy="23100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lang="et" sz="1000">
                <a:solidFill>
                  <a:schemeClr val="dk1"/>
                </a:solidFill>
              </a:rPr>
              <a:t>Lowe et al., 2015. The Ubuntu Dialogue Corpus: A Large Dataset for Research in Unstructured Multi-Turn Dialogue Systems. SIGDIAL 2015.</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98821"/>
            <a:ext cx="8229600" cy="857400"/>
          </a:xfrm>
          <a:prstGeom prst="rect">
            <a:avLst/>
          </a:prstGeom>
        </p:spPr>
        <p:txBody>
          <a:bodyPr anchorCtr="0" anchor="b" bIns="91425" lIns="91425" rIns="91425" tIns="91425">
            <a:noAutofit/>
          </a:bodyPr>
          <a:lstStyle/>
          <a:p>
            <a:pPr lvl="0" rtl="0" algn="ctr">
              <a:spcBef>
                <a:spcPts val="0"/>
              </a:spcBef>
              <a:buNone/>
            </a:pPr>
            <a:r>
              <a:rPr lang="et"/>
              <a:t>Example</a:t>
            </a:r>
          </a:p>
        </p:txBody>
      </p:sp>
      <p:cxnSp>
        <p:nvCxnSpPr>
          <p:cNvPr id="113" name="Shape 113"/>
          <p:cNvCxnSpPr/>
          <p:nvPr/>
        </p:nvCxnSpPr>
        <p:spPr>
          <a:xfrm>
            <a:off x="4551675" y="910978"/>
            <a:ext cx="40800" cy="4041600"/>
          </a:xfrm>
          <a:prstGeom prst="straightConnector1">
            <a:avLst/>
          </a:prstGeom>
          <a:noFill/>
          <a:ln cap="flat" cmpd="sng" w="38100">
            <a:solidFill>
              <a:schemeClr val="dk2"/>
            </a:solidFill>
            <a:prstDash val="solid"/>
            <a:round/>
            <a:headEnd len="lg" w="lg" type="none"/>
            <a:tailEnd len="lg" w="lg" type="none"/>
          </a:ln>
        </p:spPr>
      </p:cxnSp>
      <p:sp>
        <p:nvSpPr>
          <p:cNvPr id="114" name="Shape 114"/>
          <p:cNvSpPr txBox="1"/>
          <p:nvPr/>
        </p:nvSpPr>
        <p:spPr>
          <a:xfrm>
            <a:off x="45396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Expert</a:t>
            </a:r>
          </a:p>
        </p:txBody>
      </p:sp>
      <p:sp>
        <p:nvSpPr>
          <p:cNvPr id="115" name="Shape 115"/>
          <p:cNvSpPr txBox="1"/>
          <p:nvPr/>
        </p:nvSpPr>
        <p:spPr>
          <a:xfrm>
            <a:off x="147875" y="647050"/>
            <a:ext cx="4492800" cy="395100"/>
          </a:xfrm>
          <a:prstGeom prst="rect">
            <a:avLst/>
          </a:prstGeom>
          <a:noFill/>
          <a:ln>
            <a:noFill/>
          </a:ln>
        </p:spPr>
        <p:txBody>
          <a:bodyPr anchorCtr="0" anchor="t" bIns="91425" lIns="91425" rIns="91425" tIns="91425">
            <a:noAutofit/>
          </a:bodyPr>
          <a:lstStyle/>
          <a:p>
            <a:pPr lvl="0" rtl="0" algn="ctr">
              <a:spcBef>
                <a:spcPts val="0"/>
              </a:spcBef>
              <a:buNone/>
            </a:pPr>
            <a:r>
              <a:rPr b="1" lang="et" sz="1800"/>
              <a:t>User</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