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85" r:id="rId4"/>
    <p:sldId id="286" r:id="rId5"/>
    <p:sldId id="283" r:id="rId6"/>
    <p:sldId id="278" r:id="rId7"/>
    <p:sldId id="277" r:id="rId8"/>
    <p:sldId id="276" r:id="rId9"/>
    <p:sldId id="281" r:id="rId10"/>
    <p:sldId id="280"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60" d="100"/>
          <a:sy n="60" d="100"/>
        </p:scale>
        <p:origin x="9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9939-C716-F934-77D1-3E0A7CE24E7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7F7341A-2B1E-773B-03FE-314607F96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5E4AAF4-02A2-5BF0-6313-6D610243D899}"/>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5" name="Footer Placeholder 4">
            <a:extLst>
              <a:ext uri="{FF2B5EF4-FFF2-40B4-BE49-F238E27FC236}">
                <a16:creationId xmlns:a16="http://schemas.microsoft.com/office/drawing/2014/main" id="{0AA8AF39-5603-A1D3-1BB0-59AC5B222E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F64331-2997-4736-FE5C-DEF54683443B}"/>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180870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D82A-5F0D-083B-5E89-B78D3BC9C10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5AD200E-DD9C-2DDB-CF1F-2B41DB359E3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788FFB1-DC08-4F72-13BB-A8C68358256A}"/>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5" name="Footer Placeholder 4">
            <a:extLst>
              <a:ext uri="{FF2B5EF4-FFF2-40B4-BE49-F238E27FC236}">
                <a16:creationId xmlns:a16="http://schemas.microsoft.com/office/drawing/2014/main" id="{9A1ABBA6-968E-B9F0-9F05-2C2AE95357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B00052-5525-6426-E18B-80D5D9D6C56B}"/>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172355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D27CD9-885A-C785-0C5B-587346AC0C1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4560904-0CD5-9BD2-7CD4-07404234A8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BDAC5FF-209C-8FAD-BD40-3BD4348A0A2E}"/>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5" name="Footer Placeholder 4">
            <a:extLst>
              <a:ext uri="{FF2B5EF4-FFF2-40B4-BE49-F238E27FC236}">
                <a16:creationId xmlns:a16="http://schemas.microsoft.com/office/drawing/2014/main" id="{D5F59B08-A3B4-9D77-A6ED-AABAB4A7B9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E7328C-3EE5-F778-ED36-621D6A0D5964}"/>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186453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A64A-C2A1-A99B-498C-90FC678E569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A0F8845-C168-49FC-9FB7-F1A1E1314DA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B91EE6-5BC2-BB0F-6C0E-9589F5F8F05F}"/>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5" name="Footer Placeholder 4">
            <a:extLst>
              <a:ext uri="{FF2B5EF4-FFF2-40B4-BE49-F238E27FC236}">
                <a16:creationId xmlns:a16="http://schemas.microsoft.com/office/drawing/2014/main" id="{264F635F-6133-A390-13C0-09457C97D6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45BB49-673C-AC47-A42E-2213B167D2D5}"/>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286343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B16E-35F8-A9CF-8F6D-855564FB8BD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AFD58A9-C799-5EEF-8984-FDEE498851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4F283B3-B007-310A-9778-85AD31C0FA8B}"/>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5" name="Footer Placeholder 4">
            <a:extLst>
              <a:ext uri="{FF2B5EF4-FFF2-40B4-BE49-F238E27FC236}">
                <a16:creationId xmlns:a16="http://schemas.microsoft.com/office/drawing/2014/main" id="{55776394-7CF8-0D3A-7B3D-BE8AF6A2CB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054FBF-9F03-7D63-C358-05080EEB96C8}"/>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282290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CCA7-2F44-5B14-690B-9774C264D21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8DAAC0F-B5FD-2211-C15A-96278177BE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5F01129-D1DC-2889-4248-27988FC7DB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7F13D34-5164-2B97-C7BA-6917B203D330}"/>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6" name="Footer Placeholder 5">
            <a:extLst>
              <a:ext uri="{FF2B5EF4-FFF2-40B4-BE49-F238E27FC236}">
                <a16:creationId xmlns:a16="http://schemas.microsoft.com/office/drawing/2014/main" id="{FA70E39C-985D-806B-7399-60DA72C949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C50D67-DEBE-31E1-E42E-E083D862C67F}"/>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428821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F37-C4BF-80FF-00E8-A5F748AEE6C0}"/>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A5D9B78-D740-9E2D-5DB1-29A397124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2199F9-E75F-2A3A-46E5-81C141F011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ADE0408-9F05-0DF2-9E11-A60025720A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8F0EEBA-AFEF-40D2-A678-6B78CCA146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AC63EA5-B700-5690-FE4A-84E22C8F6439}"/>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8" name="Footer Placeholder 7">
            <a:extLst>
              <a:ext uri="{FF2B5EF4-FFF2-40B4-BE49-F238E27FC236}">
                <a16:creationId xmlns:a16="http://schemas.microsoft.com/office/drawing/2014/main" id="{EEFFADA0-329B-B0E8-BC63-FC2F225DB4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467EB06-58AF-2206-2E7C-49398B2BB17F}"/>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395618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A3C0-E663-DCC4-829D-610D9DE62DB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CB4D205-3B25-C9C6-D03F-CADF89976B35}"/>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4" name="Footer Placeholder 3">
            <a:extLst>
              <a:ext uri="{FF2B5EF4-FFF2-40B4-BE49-F238E27FC236}">
                <a16:creationId xmlns:a16="http://schemas.microsoft.com/office/drawing/2014/main" id="{C28C79EB-7BD0-AC88-8A56-CB67AAFF3EB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98E1F65-627A-A503-9852-9E43CBFB563E}"/>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281500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5BADBF-238C-3D5B-2738-1805D0E155CE}"/>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3" name="Footer Placeholder 2">
            <a:extLst>
              <a:ext uri="{FF2B5EF4-FFF2-40B4-BE49-F238E27FC236}">
                <a16:creationId xmlns:a16="http://schemas.microsoft.com/office/drawing/2014/main" id="{1E6E8006-1DCD-3BAF-15DA-F693E52E57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ED9C17-CF8A-0D9C-9BF8-3424EEC6FE96}"/>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349380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3D70-1067-110A-FA18-611CF1DBEF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908AFF3-DD8C-6F8C-7120-E991980EE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DD057A-A471-A7DF-E74F-4FC0B2122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65C29B-6BC3-1ED5-F043-B773EEE0254C}"/>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6" name="Footer Placeholder 5">
            <a:extLst>
              <a:ext uri="{FF2B5EF4-FFF2-40B4-BE49-F238E27FC236}">
                <a16:creationId xmlns:a16="http://schemas.microsoft.com/office/drawing/2014/main" id="{782958AC-2F05-7638-83C4-3F5224B881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27FE05-8ED6-9969-DDCD-019B23373E6C}"/>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322742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115A-10FE-E408-E3B2-FD5577BE50A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402AE32-FD72-0689-3D0C-8F5F9451E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14BDD80-825C-4483-78D6-1339CE8EA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585C0F-8BDE-9B2E-952C-29C14B95B355}"/>
              </a:ext>
            </a:extLst>
          </p:cNvPr>
          <p:cNvSpPr>
            <a:spLocks noGrp="1"/>
          </p:cNvSpPr>
          <p:nvPr>
            <p:ph type="dt" sz="half" idx="10"/>
          </p:nvPr>
        </p:nvSpPr>
        <p:spPr/>
        <p:txBody>
          <a:bodyPr/>
          <a:lstStyle/>
          <a:p>
            <a:fld id="{0122E21C-67DD-4C9B-8461-A4B37A41EEAB}" type="datetimeFigureOut">
              <a:rPr lang="en-GB" smtClean="0"/>
              <a:t>07/10/2024</a:t>
            </a:fld>
            <a:endParaRPr lang="en-GB"/>
          </a:p>
        </p:txBody>
      </p:sp>
      <p:sp>
        <p:nvSpPr>
          <p:cNvPr id="6" name="Footer Placeholder 5">
            <a:extLst>
              <a:ext uri="{FF2B5EF4-FFF2-40B4-BE49-F238E27FC236}">
                <a16:creationId xmlns:a16="http://schemas.microsoft.com/office/drawing/2014/main" id="{1EB3D1A1-9590-B503-191F-7402D06CD5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DC52BF-7D5F-16C1-94DE-88CC72770DC8}"/>
              </a:ext>
            </a:extLst>
          </p:cNvPr>
          <p:cNvSpPr>
            <a:spLocks noGrp="1"/>
          </p:cNvSpPr>
          <p:nvPr>
            <p:ph type="sldNum" sz="quarter" idx="12"/>
          </p:nvPr>
        </p:nvSpPr>
        <p:spPr/>
        <p:txBody>
          <a:bodyPr/>
          <a:lstStyle/>
          <a:p>
            <a:fld id="{F42793B1-217C-40FA-9737-750E61174394}" type="slidenum">
              <a:rPr lang="en-GB" smtClean="0"/>
              <a:t>‹#›</a:t>
            </a:fld>
            <a:endParaRPr lang="en-GB"/>
          </a:p>
        </p:txBody>
      </p:sp>
    </p:spTree>
    <p:extLst>
      <p:ext uri="{BB962C8B-B14F-4D97-AF65-F5344CB8AC3E}">
        <p14:creationId xmlns:p14="http://schemas.microsoft.com/office/powerpoint/2010/main" val="328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953AD-51BD-AF54-4AF7-20A4E04B7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1DBA03D-87BC-C79C-4C18-03187A73BA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8764B37-98DB-D416-7DF1-D2A92A207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22E21C-67DD-4C9B-8461-A4B37A41EEAB}" type="datetimeFigureOut">
              <a:rPr lang="en-GB" smtClean="0"/>
              <a:t>07/10/2024</a:t>
            </a:fld>
            <a:endParaRPr lang="en-GB"/>
          </a:p>
        </p:txBody>
      </p:sp>
      <p:sp>
        <p:nvSpPr>
          <p:cNvPr id="5" name="Footer Placeholder 4">
            <a:extLst>
              <a:ext uri="{FF2B5EF4-FFF2-40B4-BE49-F238E27FC236}">
                <a16:creationId xmlns:a16="http://schemas.microsoft.com/office/drawing/2014/main" id="{C8A7230A-EA90-4D13-B9D7-B07B0E7A8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F8EDBE3-F61B-2E08-810A-B4C0DC22D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2793B1-217C-40FA-9737-750E61174394}" type="slidenum">
              <a:rPr lang="en-GB" smtClean="0"/>
              <a:t>‹#›</a:t>
            </a:fld>
            <a:endParaRPr lang="en-GB"/>
          </a:p>
        </p:txBody>
      </p:sp>
    </p:spTree>
    <p:extLst>
      <p:ext uri="{BB962C8B-B14F-4D97-AF65-F5344CB8AC3E}">
        <p14:creationId xmlns:p14="http://schemas.microsoft.com/office/powerpoint/2010/main" val="3904048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58E8BC6-D982-0202-26C9-1BEA842B060A}"/>
              </a:ext>
            </a:extLst>
          </p:cNvPr>
          <p:cNvSpPr>
            <a:spLocks noGrp="1"/>
          </p:cNvSpPr>
          <p:nvPr>
            <p:ph type="ctrTitle"/>
          </p:nvPr>
        </p:nvSpPr>
        <p:spPr>
          <a:xfrm>
            <a:off x="1314824" y="735106"/>
            <a:ext cx="10053763" cy="2928470"/>
          </a:xfrm>
        </p:spPr>
        <p:txBody>
          <a:bodyPr anchor="b">
            <a:normAutofit/>
          </a:bodyPr>
          <a:lstStyle/>
          <a:p>
            <a:pPr algn="l"/>
            <a:r>
              <a:rPr lang="en-GB" sz="4800">
                <a:solidFill>
                  <a:srgbClr val="FFFFFF"/>
                </a:solidFill>
              </a:rPr>
              <a:t>Descriptive Analysis of Common Risk Factors Associated with COVID-19 Mortality in Hospitalized Patients</a:t>
            </a:r>
          </a:p>
        </p:txBody>
      </p:sp>
      <p:sp>
        <p:nvSpPr>
          <p:cNvPr id="3" name="Subtitle 2">
            <a:extLst>
              <a:ext uri="{FF2B5EF4-FFF2-40B4-BE49-F238E27FC236}">
                <a16:creationId xmlns:a16="http://schemas.microsoft.com/office/drawing/2014/main" id="{ADF9CB44-DFE2-E464-CF07-02EDB09CAA19}"/>
              </a:ext>
            </a:extLst>
          </p:cNvPr>
          <p:cNvSpPr>
            <a:spLocks noGrp="1"/>
          </p:cNvSpPr>
          <p:nvPr>
            <p:ph type="subTitle" idx="1"/>
          </p:nvPr>
        </p:nvSpPr>
        <p:spPr>
          <a:xfrm>
            <a:off x="-5" y="5795856"/>
            <a:ext cx="10005951" cy="1458258"/>
          </a:xfrm>
        </p:spPr>
        <p:txBody>
          <a:bodyPr anchor="ctr">
            <a:normAutofit/>
          </a:bodyPr>
          <a:lstStyle/>
          <a:p>
            <a:pPr algn="l"/>
            <a:r>
              <a:rPr lang="en-GB" dirty="0"/>
              <a:t>Presented by : Aneke Chukwunonye</a:t>
            </a:r>
          </a:p>
        </p:txBody>
      </p:sp>
    </p:spTree>
    <p:extLst>
      <p:ext uri="{BB962C8B-B14F-4D97-AF65-F5344CB8AC3E}">
        <p14:creationId xmlns:p14="http://schemas.microsoft.com/office/powerpoint/2010/main" val="361204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131C5-AFCB-ACFC-996F-FBF5D54296BD}"/>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Conclusion</a:t>
            </a:r>
          </a:p>
        </p:txBody>
      </p:sp>
      <p:sp>
        <p:nvSpPr>
          <p:cNvPr id="3" name="Content Placeholder 2">
            <a:extLst>
              <a:ext uri="{FF2B5EF4-FFF2-40B4-BE49-F238E27FC236}">
                <a16:creationId xmlns:a16="http://schemas.microsoft.com/office/drawing/2014/main" id="{9C25D74F-2B2B-310D-38EE-C2F52C4DD2AB}"/>
              </a:ext>
            </a:extLst>
          </p:cNvPr>
          <p:cNvSpPr>
            <a:spLocks noGrp="1"/>
          </p:cNvSpPr>
          <p:nvPr>
            <p:ph idx="1"/>
          </p:nvPr>
        </p:nvSpPr>
        <p:spPr>
          <a:xfrm>
            <a:off x="1199679" y="1622745"/>
            <a:ext cx="9895951" cy="4836534"/>
          </a:xfrm>
        </p:spPr>
        <p:txBody>
          <a:bodyPr anchor="ctr">
            <a:normAutofit/>
          </a:bodyPr>
          <a:lstStyle/>
          <a:p>
            <a:pPr algn="just"/>
            <a:r>
              <a:rPr lang="en-GB" sz="2400" dirty="0"/>
              <a:t>Key Findings:</a:t>
            </a:r>
          </a:p>
          <a:p>
            <a:pPr marL="0" indent="0" algn="just">
              <a:buNone/>
            </a:pPr>
            <a:r>
              <a:rPr lang="en-GB" sz="2400" dirty="0"/>
              <a:t>Older age and comorbidities such as hypertension and cardiac disease significantly increase COVID-19 mortality risk.</a:t>
            </a:r>
          </a:p>
          <a:p>
            <a:pPr marL="0" indent="0" algn="just">
              <a:buNone/>
            </a:pPr>
            <a:endParaRPr lang="en-GB" sz="2400" dirty="0"/>
          </a:p>
          <a:p>
            <a:pPr algn="just"/>
            <a:r>
              <a:rPr lang="en-GB" sz="2400" dirty="0"/>
              <a:t>Risk Communication: </a:t>
            </a:r>
          </a:p>
          <a:p>
            <a:pPr marL="0" indent="0" algn="just">
              <a:buNone/>
            </a:pPr>
            <a:r>
              <a:rPr lang="en-GB" sz="2400" dirty="0"/>
              <a:t>These findings can support targeted health messaging, advising elderly individuals and those with comorbidities to seek early testing and treatment.</a:t>
            </a:r>
          </a:p>
        </p:txBody>
      </p:sp>
    </p:spTree>
    <p:extLst>
      <p:ext uri="{BB962C8B-B14F-4D97-AF65-F5344CB8AC3E}">
        <p14:creationId xmlns:p14="http://schemas.microsoft.com/office/powerpoint/2010/main" val="338444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131C5-AFCB-ACFC-996F-FBF5D54296BD}"/>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Actionable Insights</a:t>
            </a:r>
          </a:p>
        </p:txBody>
      </p:sp>
      <p:sp>
        <p:nvSpPr>
          <p:cNvPr id="4" name="Rectangle 1">
            <a:extLst>
              <a:ext uri="{FF2B5EF4-FFF2-40B4-BE49-F238E27FC236}">
                <a16:creationId xmlns:a16="http://schemas.microsoft.com/office/drawing/2014/main" id="{61C0D421-64A7-7F9D-E3A8-950A86FFB550}"/>
              </a:ext>
            </a:extLst>
          </p:cNvPr>
          <p:cNvSpPr>
            <a:spLocks noGrp="1" noChangeArrowheads="1"/>
          </p:cNvSpPr>
          <p:nvPr>
            <p:ph idx="1"/>
          </p:nvPr>
        </p:nvSpPr>
        <p:spPr bwMode="auto">
          <a:xfrm>
            <a:off x="1051295" y="2235726"/>
            <a:ext cx="922507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Prioritize early detection and treatment</a:t>
            </a:r>
            <a:r>
              <a:rPr kumimoji="0" lang="en-US" altLang="en-US" sz="2400" b="0" i="0" u="none" strike="noStrike" cap="none" normalizeH="0" baseline="0" dirty="0">
                <a:ln>
                  <a:noFill/>
                </a:ln>
                <a:solidFill>
                  <a:schemeClr val="tx1"/>
                </a:solidFill>
                <a:effectLst/>
                <a:latin typeface="Arial" panose="020B0604020202020204" pitchFamily="34" charset="0"/>
              </a:rPr>
              <a:t> for elderly patients and those with comorbidities.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Allocate healthcare resources</a:t>
            </a:r>
            <a:r>
              <a:rPr kumimoji="0" lang="en-US" altLang="en-US" sz="2400" b="0" i="0" u="none" strike="noStrike" cap="none" normalizeH="0" baseline="0" dirty="0">
                <a:ln>
                  <a:noFill/>
                </a:ln>
                <a:solidFill>
                  <a:schemeClr val="tx1"/>
                </a:solidFill>
                <a:effectLst/>
                <a:latin typeface="Arial" panose="020B0604020202020204" pitchFamily="34" charset="0"/>
              </a:rPr>
              <a:t> to vulnerable populations during future outbreaks.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Strengthen </a:t>
            </a:r>
            <a:r>
              <a:rPr kumimoji="0" lang="en-US" altLang="en-US" sz="2400" b="1" i="0" u="none" strike="noStrike" cap="none" normalizeH="0" baseline="0" dirty="0">
                <a:ln>
                  <a:noFill/>
                </a:ln>
                <a:solidFill>
                  <a:schemeClr val="tx1"/>
                </a:solidFill>
                <a:effectLst/>
                <a:latin typeface="Arial" panose="020B0604020202020204" pitchFamily="34" charset="0"/>
              </a:rPr>
              <a:t>public health strategies</a:t>
            </a:r>
            <a:r>
              <a:rPr kumimoji="0" lang="en-US" altLang="en-US" sz="2400" b="0" i="0" u="none" strike="noStrike" cap="none" normalizeH="0" baseline="0" dirty="0">
                <a:ln>
                  <a:noFill/>
                </a:ln>
                <a:solidFill>
                  <a:schemeClr val="tx1"/>
                </a:solidFill>
                <a:effectLst/>
                <a:latin typeface="Arial" panose="020B0604020202020204" pitchFamily="34" charset="0"/>
              </a:rPr>
              <a:t> for managing high-risk groups through improved testing, treatment, and vaccination plans. </a:t>
            </a:r>
          </a:p>
        </p:txBody>
      </p:sp>
    </p:spTree>
    <p:extLst>
      <p:ext uri="{BB962C8B-B14F-4D97-AF65-F5344CB8AC3E}">
        <p14:creationId xmlns:p14="http://schemas.microsoft.com/office/powerpoint/2010/main" val="274636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Introduction</a:t>
            </a:r>
            <a:endParaRPr lang="en-US" sz="4000" dirty="0">
              <a:solidFill>
                <a:srgbClr val="FFFFFF"/>
              </a:solidFill>
            </a:endParaRPr>
          </a:p>
        </p:txBody>
      </p:sp>
      <p:sp>
        <p:nvSpPr>
          <p:cNvPr id="5" name="Content Placeholder 2">
            <a:extLst>
              <a:ext uri="{FF2B5EF4-FFF2-40B4-BE49-F238E27FC236}">
                <a16:creationId xmlns:a16="http://schemas.microsoft.com/office/drawing/2014/main" id="{21706436-0491-BD3A-41DB-84137114837C}"/>
              </a:ext>
            </a:extLst>
          </p:cNvPr>
          <p:cNvSpPr>
            <a:spLocks noGrp="1"/>
          </p:cNvSpPr>
          <p:nvPr>
            <p:ph idx="1"/>
          </p:nvPr>
        </p:nvSpPr>
        <p:spPr>
          <a:xfrm>
            <a:off x="838200" y="2041554"/>
            <a:ext cx="10515600" cy="4351338"/>
          </a:xfrm>
        </p:spPr>
        <p:txBody>
          <a:bodyPr>
            <a:normAutofit/>
          </a:bodyPr>
          <a:lstStyle/>
          <a:p>
            <a:r>
              <a:rPr lang="en-GB" sz="2400" dirty="0"/>
              <a:t>This analysis focuses on identifying the most common risk factors associated with COVID-19 mortality, specifically examining the impact of age and comorbidities. </a:t>
            </a:r>
          </a:p>
          <a:p>
            <a:endParaRPr lang="en-GB" sz="2400" dirty="0"/>
          </a:p>
          <a:p>
            <a:endParaRPr lang="en-GB" sz="2400" dirty="0"/>
          </a:p>
          <a:p>
            <a:r>
              <a:rPr lang="en-GB" sz="2400" dirty="0"/>
              <a:t>The findings have crucial implications for guiding public health interventions and healthcare resource allocation, particularly during pandemic surges.</a:t>
            </a:r>
          </a:p>
        </p:txBody>
      </p:sp>
    </p:spTree>
    <p:extLst>
      <p:ext uri="{BB962C8B-B14F-4D97-AF65-F5344CB8AC3E}">
        <p14:creationId xmlns:p14="http://schemas.microsoft.com/office/powerpoint/2010/main" val="209442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Data Overview</a:t>
            </a:r>
            <a:endParaRPr lang="en-US" sz="4000" dirty="0">
              <a:solidFill>
                <a:srgbClr val="FFFFFF"/>
              </a:solidFill>
            </a:endParaRPr>
          </a:p>
        </p:txBody>
      </p:sp>
      <p:sp>
        <p:nvSpPr>
          <p:cNvPr id="6" name="Content Placeholder 2">
            <a:extLst>
              <a:ext uri="{FF2B5EF4-FFF2-40B4-BE49-F238E27FC236}">
                <a16:creationId xmlns:a16="http://schemas.microsoft.com/office/drawing/2014/main" id="{5930B4D3-C0C0-C8CD-AAE6-DB939B5B3CAA}"/>
              </a:ext>
            </a:extLst>
          </p:cNvPr>
          <p:cNvSpPr>
            <a:spLocks noGrp="1"/>
          </p:cNvSpPr>
          <p:nvPr>
            <p:ph idx="1"/>
          </p:nvPr>
        </p:nvSpPr>
        <p:spPr>
          <a:xfrm>
            <a:off x="838200" y="1886312"/>
            <a:ext cx="10515600" cy="4661823"/>
          </a:xfrm>
        </p:spPr>
        <p:txBody>
          <a:bodyPr>
            <a:normAutofit fontScale="92500" lnSpcReduction="10000"/>
          </a:bodyPr>
          <a:lstStyle/>
          <a:p>
            <a:r>
              <a:rPr lang="en-GB" sz="2600" dirty="0"/>
              <a:t>Data source: A sample of the ISARIC study, data collected from 208 hospitals in England (during the first wave of the pandemic). Provided by to me by the University for my MSC Course work</a:t>
            </a:r>
          </a:p>
          <a:p>
            <a:endParaRPr lang="en-GB" sz="2600" dirty="0"/>
          </a:p>
          <a:p>
            <a:r>
              <a:rPr lang="en-GB" sz="2600" dirty="0"/>
              <a:t>Data is depersonalised dataset made up of 50,000 observations and 13 variables. The variables are categorical and of different levels.</a:t>
            </a:r>
          </a:p>
          <a:p>
            <a:pPr marL="0" indent="0">
              <a:buNone/>
            </a:pPr>
            <a:endParaRPr lang="en-GB" sz="2600" dirty="0"/>
          </a:p>
          <a:p>
            <a:r>
              <a:rPr lang="en-GB" sz="2600" dirty="0"/>
              <a:t>Variables of interest: Outcome: Mortality (death vs survival), Age, sex, comorbidities (hypertension, cardiac disease, diabetes, etc.)</a:t>
            </a:r>
          </a:p>
          <a:p>
            <a:endParaRPr lang="en-GB" sz="2600" dirty="0"/>
          </a:p>
          <a:p>
            <a:r>
              <a:rPr lang="en-GB" sz="2600" dirty="0"/>
              <a:t>Study population: Hospitalized patients admitted with COVID-19 in England between February and June 2020.</a:t>
            </a:r>
          </a:p>
          <a:p>
            <a:endParaRPr lang="en-GB" dirty="0"/>
          </a:p>
        </p:txBody>
      </p:sp>
    </p:spTree>
    <p:extLst>
      <p:ext uri="{BB962C8B-B14F-4D97-AF65-F5344CB8AC3E}">
        <p14:creationId xmlns:p14="http://schemas.microsoft.com/office/powerpoint/2010/main" val="287665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Methodology</a:t>
            </a:r>
            <a:endParaRPr lang="en-US" sz="4000" dirty="0">
              <a:solidFill>
                <a:srgbClr val="FFFFFF"/>
              </a:solidFill>
            </a:endParaRPr>
          </a:p>
        </p:txBody>
      </p:sp>
      <p:sp>
        <p:nvSpPr>
          <p:cNvPr id="9" name="Content Placeholder 2">
            <a:extLst>
              <a:ext uri="{FF2B5EF4-FFF2-40B4-BE49-F238E27FC236}">
                <a16:creationId xmlns:a16="http://schemas.microsoft.com/office/drawing/2014/main" id="{61277991-0ED6-6B9D-3D30-A73EDC34B5F0}"/>
              </a:ext>
            </a:extLst>
          </p:cNvPr>
          <p:cNvSpPr>
            <a:spLocks noGrp="1"/>
          </p:cNvSpPr>
          <p:nvPr>
            <p:ph idx="1"/>
          </p:nvPr>
        </p:nvSpPr>
        <p:spPr>
          <a:xfrm>
            <a:off x="955913" y="2128653"/>
            <a:ext cx="10515600" cy="4729347"/>
          </a:xfrm>
        </p:spPr>
        <p:txBody>
          <a:bodyPr>
            <a:normAutofit fontScale="85000" lnSpcReduction="20000"/>
          </a:bodyPr>
          <a:lstStyle/>
          <a:p>
            <a:r>
              <a:rPr lang="en-GB" dirty="0"/>
              <a:t>Study Design: Descriptive analysis focused on identifying common risk factors.</a:t>
            </a:r>
          </a:p>
          <a:p>
            <a:r>
              <a:rPr lang="en-GB" dirty="0"/>
              <a:t>Analysis was conducted using R software</a:t>
            </a:r>
          </a:p>
          <a:p>
            <a:r>
              <a:rPr lang="en-GB" dirty="0"/>
              <a:t>Data Cleaning and Processing </a:t>
            </a:r>
          </a:p>
          <a:p>
            <a:pPr>
              <a:buFont typeface="Wingdings" panose="05000000000000000000" pitchFamily="2" charset="2"/>
              <a:buChar char="Ø"/>
            </a:pPr>
            <a:r>
              <a:rPr lang="en-GB" dirty="0"/>
              <a:t>Reformatting variable types and checking for inconsistent entries</a:t>
            </a:r>
          </a:p>
          <a:p>
            <a:pPr>
              <a:buFont typeface="Wingdings" panose="05000000000000000000" pitchFamily="2" charset="2"/>
              <a:buChar char="Ø"/>
            </a:pPr>
            <a:r>
              <a:rPr lang="en-GB" dirty="0"/>
              <a:t>Creating additional variables</a:t>
            </a:r>
          </a:p>
          <a:p>
            <a:pPr>
              <a:buFont typeface="Wingdings" panose="05000000000000000000" pitchFamily="2" charset="2"/>
              <a:buChar char="Ø"/>
            </a:pPr>
            <a:r>
              <a:rPr lang="en-GB" dirty="0"/>
              <a:t>Handling missing data </a:t>
            </a:r>
          </a:p>
          <a:p>
            <a:r>
              <a:rPr lang="en-GB" dirty="0"/>
              <a:t>Data Analysis</a:t>
            </a:r>
          </a:p>
          <a:p>
            <a:pPr>
              <a:buFont typeface="Wingdings" panose="05000000000000000000" pitchFamily="2" charset="2"/>
              <a:buChar char="Ø"/>
            </a:pPr>
            <a:r>
              <a:rPr lang="en-GB" dirty="0"/>
              <a:t> Descriptive Statistics: Trend of new case identification, Summary of the distribution of outcomes and risk factors (age groups, Sex ,comorbidities).</a:t>
            </a:r>
          </a:p>
          <a:p>
            <a:pPr>
              <a:buFont typeface="Wingdings" panose="05000000000000000000" pitchFamily="2" charset="2"/>
              <a:buChar char="Ø"/>
            </a:pPr>
            <a:r>
              <a:rPr lang="en-GB" dirty="0"/>
              <a:t>Mortality rates: Comparison of mortality rate of risk factors.</a:t>
            </a:r>
          </a:p>
          <a:p>
            <a:pPr>
              <a:buFont typeface="Wingdings" panose="05000000000000000000" pitchFamily="2" charset="2"/>
              <a:buChar char="Ø"/>
            </a:pPr>
            <a:r>
              <a:rPr lang="en-GB" dirty="0"/>
              <a:t>Visualization: Charts displaying frequency and proportions of key factors in cases.</a:t>
            </a:r>
          </a:p>
        </p:txBody>
      </p:sp>
    </p:spTree>
    <p:extLst>
      <p:ext uri="{BB962C8B-B14F-4D97-AF65-F5344CB8AC3E}">
        <p14:creationId xmlns:p14="http://schemas.microsoft.com/office/powerpoint/2010/main" val="154623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Trend of weekly diagnosis and recorded Deaths</a:t>
            </a:r>
            <a:endParaRPr lang="en-US" sz="4000" dirty="0">
              <a:solidFill>
                <a:srgbClr val="FFFFFF"/>
              </a:solidFill>
            </a:endParaRPr>
          </a:p>
        </p:txBody>
      </p:sp>
      <p:pic>
        <p:nvPicPr>
          <p:cNvPr id="8" name="Content Placeholder 7">
            <a:extLst>
              <a:ext uri="{FF2B5EF4-FFF2-40B4-BE49-F238E27FC236}">
                <a16:creationId xmlns:a16="http://schemas.microsoft.com/office/drawing/2014/main" id="{A3546EE5-04C9-6BE6-6A10-FE89D9E773BA}"/>
              </a:ext>
            </a:extLst>
          </p:cNvPr>
          <p:cNvPicPr>
            <a:picLocks noGrp="1" noChangeAspect="1"/>
          </p:cNvPicPr>
          <p:nvPr>
            <p:ph idx="1"/>
          </p:nvPr>
        </p:nvPicPr>
        <p:blipFill>
          <a:blip r:embed="rId2"/>
          <a:stretch>
            <a:fillRect/>
          </a:stretch>
        </p:blipFill>
        <p:spPr>
          <a:xfrm>
            <a:off x="795399" y="2283257"/>
            <a:ext cx="4615072" cy="3517697"/>
          </a:xfrm>
          <a:prstGeom prst="rect">
            <a:avLst/>
          </a:prstGeom>
        </p:spPr>
      </p:pic>
      <p:pic>
        <p:nvPicPr>
          <p:cNvPr id="10" name="Picture 9">
            <a:extLst>
              <a:ext uri="{FF2B5EF4-FFF2-40B4-BE49-F238E27FC236}">
                <a16:creationId xmlns:a16="http://schemas.microsoft.com/office/drawing/2014/main" id="{A6CE894D-7F93-3278-6F6B-4ADE18FA695D}"/>
              </a:ext>
            </a:extLst>
          </p:cNvPr>
          <p:cNvPicPr>
            <a:picLocks noChangeAspect="1"/>
          </p:cNvPicPr>
          <p:nvPr/>
        </p:nvPicPr>
        <p:blipFill>
          <a:blip r:embed="rId3"/>
          <a:stretch>
            <a:fillRect/>
          </a:stretch>
        </p:blipFill>
        <p:spPr>
          <a:xfrm>
            <a:off x="5333407" y="2521115"/>
            <a:ext cx="2115495" cy="2999492"/>
          </a:xfrm>
          <a:prstGeom prst="rect">
            <a:avLst/>
          </a:prstGeom>
        </p:spPr>
      </p:pic>
      <p:pic>
        <p:nvPicPr>
          <p:cNvPr id="11" name="Picture 10">
            <a:extLst>
              <a:ext uri="{FF2B5EF4-FFF2-40B4-BE49-F238E27FC236}">
                <a16:creationId xmlns:a16="http://schemas.microsoft.com/office/drawing/2014/main" id="{1F98669C-1057-E83C-819A-1902AD3FEC00}"/>
              </a:ext>
            </a:extLst>
          </p:cNvPr>
          <p:cNvPicPr>
            <a:picLocks noChangeAspect="1"/>
          </p:cNvPicPr>
          <p:nvPr/>
        </p:nvPicPr>
        <p:blipFill>
          <a:blip r:embed="rId4"/>
          <a:stretch>
            <a:fillRect/>
          </a:stretch>
        </p:blipFill>
        <p:spPr>
          <a:xfrm>
            <a:off x="7448902" y="2800494"/>
            <a:ext cx="4743099" cy="2932430"/>
          </a:xfrm>
          <a:prstGeom prst="rect">
            <a:avLst/>
          </a:prstGeom>
        </p:spPr>
      </p:pic>
      <p:sp>
        <p:nvSpPr>
          <p:cNvPr id="3" name="TextBox 2">
            <a:extLst>
              <a:ext uri="{FF2B5EF4-FFF2-40B4-BE49-F238E27FC236}">
                <a16:creationId xmlns:a16="http://schemas.microsoft.com/office/drawing/2014/main" id="{41F6B2AA-D56E-ADC3-0F5B-1C4209D4CDF6}"/>
              </a:ext>
            </a:extLst>
          </p:cNvPr>
          <p:cNvSpPr txBox="1"/>
          <p:nvPr/>
        </p:nvSpPr>
        <p:spPr>
          <a:xfrm>
            <a:off x="1571846" y="5799986"/>
            <a:ext cx="9512595" cy="923330"/>
          </a:xfrm>
          <a:prstGeom prst="rect">
            <a:avLst/>
          </a:prstGeom>
          <a:noFill/>
        </p:spPr>
        <p:txBody>
          <a:bodyPr wrap="square">
            <a:spAutoFit/>
          </a:bodyPr>
          <a:lstStyle/>
          <a:p>
            <a:pPr marL="285750" indent="-285750">
              <a:buFont typeface="Arial" panose="020B0604020202020204" pitchFamily="34" charset="0"/>
              <a:buChar char="•"/>
            </a:pPr>
            <a:r>
              <a:rPr lang="en-GB" dirty="0"/>
              <a:t>Week 16 saw the peak of new COVID-19 diagnoses with over 18,000 cases.</a:t>
            </a:r>
          </a:p>
          <a:p>
            <a:endParaRPr lang="en-GB" dirty="0"/>
          </a:p>
          <a:p>
            <a:pPr marL="285750" indent="-285750">
              <a:buFont typeface="Arial" panose="020B0604020202020204" pitchFamily="34" charset="0"/>
              <a:buChar char="•"/>
            </a:pPr>
            <a:r>
              <a:rPr lang="en-GB" dirty="0"/>
              <a:t>34% of patients died, while 66% survived (15,334 deaths vs. 29,889 survivors).</a:t>
            </a:r>
          </a:p>
        </p:txBody>
      </p:sp>
    </p:spTree>
    <p:extLst>
      <p:ext uri="{BB962C8B-B14F-4D97-AF65-F5344CB8AC3E}">
        <p14:creationId xmlns:p14="http://schemas.microsoft.com/office/powerpoint/2010/main" val="669620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11027998" cy="898581"/>
          </a:xfrm>
        </p:spPr>
        <p:txBody>
          <a:bodyPr vert="horz" lIns="91440" tIns="45720" rIns="91440" bIns="45720" rtlCol="0" anchor="ctr">
            <a:normAutofit/>
          </a:bodyPr>
          <a:lstStyle/>
          <a:p>
            <a:r>
              <a:rPr lang="en-GB" sz="4000" dirty="0">
                <a:solidFill>
                  <a:srgbClr val="FFFFFF"/>
                </a:solidFill>
              </a:rPr>
              <a:t>Case distribution by Sex and Age group</a:t>
            </a:r>
            <a:endParaRPr lang="en-US" sz="4000" dirty="0">
              <a:solidFill>
                <a:srgbClr val="FFFFFF"/>
              </a:solidFill>
            </a:endParaRPr>
          </a:p>
        </p:txBody>
      </p:sp>
      <p:pic>
        <p:nvPicPr>
          <p:cNvPr id="5" name="Content Placeholder 4">
            <a:extLst>
              <a:ext uri="{FF2B5EF4-FFF2-40B4-BE49-F238E27FC236}">
                <a16:creationId xmlns:a16="http://schemas.microsoft.com/office/drawing/2014/main" id="{4B09CFAE-E7DB-01D6-0522-DD93C93E9140}"/>
              </a:ext>
            </a:extLst>
          </p:cNvPr>
          <p:cNvPicPr>
            <a:picLocks noGrp="1" noChangeAspect="1"/>
          </p:cNvPicPr>
          <p:nvPr>
            <p:ph idx="1"/>
          </p:nvPr>
        </p:nvPicPr>
        <p:blipFill>
          <a:blip r:embed="rId2"/>
          <a:stretch>
            <a:fillRect/>
          </a:stretch>
        </p:blipFill>
        <p:spPr>
          <a:xfrm>
            <a:off x="267719" y="1835595"/>
            <a:ext cx="5828281" cy="3596952"/>
          </a:xfrm>
          <a:prstGeom prst="rect">
            <a:avLst/>
          </a:prstGeom>
        </p:spPr>
      </p:pic>
      <p:pic>
        <p:nvPicPr>
          <p:cNvPr id="6" name="Picture 5">
            <a:extLst>
              <a:ext uri="{FF2B5EF4-FFF2-40B4-BE49-F238E27FC236}">
                <a16:creationId xmlns:a16="http://schemas.microsoft.com/office/drawing/2014/main" id="{8E46F578-8691-8F87-5690-A5E5D0F1774E}"/>
              </a:ext>
            </a:extLst>
          </p:cNvPr>
          <p:cNvPicPr>
            <a:picLocks noChangeAspect="1"/>
          </p:cNvPicPr>
          <p:nvPr/>
        </p:nvPicPr>
        <p:blipFill>
          <a:blip r:embed="rId3"/>
          <a:stretch>
            <a:fillRect/>
          </a:stretch>
        </p:blipFill>
        <p:spPr>
          <a:xfrm>
            <a:off x="6017010" y="1835595"/>
            <a:ext cx="5828281" cy="3596952"/>
          </a:xfrm>
          <a:prstGeom prst="rect">
            <a:avLst/>
          </a:prstGeom>
        </p:spPr>
      </p:pic>
      <p:sp>
        <p:nvSpPr>
          <p:cNvPr id="3" name="TextBox 2">
            <a:extLst>
              <a:ext uri="{FF2B5EF4-FFF2-40B4-BE49-F238E27FC236}">
                <a16:creationId xmlns:a16="http://schemas.microsoft.com/office/drawing/2014/main" id="{10F552F4-60F3-DFE4-3C8C-4722AF2C9C73}"/>
              </a:ext>
            </a:extLst>
          </p:cNvPr>
          <p:cNvSpPr txBox="1"/>
          <p:nvPr/>
        </p:nvSpPr>
        <p:spPr>
          <a:xfrm>
            <a:off x="111513" y="5362822"/>
            <a:ext cx="11812768" cy="1477328"/>
          </a:xfrm>
          <a:prstGeom prst="rect">
            <a:avLst/>
          </a:prstGeom>
          <a:noFill/>
        </p:spPr>
        <p:txBody>
          <a:bodyPr wrap="square">
            <a:spAutoFit/>
          </a:bodyPr>
          <a:lstStyle/>
          <a:p>
            <a:pPr marL="285750" indent="-285750">
              <a:buFont typeface="Arial" panose="020B0604020202020204" pitchFamily="34" charset="0"/>
              <a:buChar char="•"/>
            </a:pPr>
            <a:r>
              <a:rPr lang="en-GB" dirty="0"/>
              <a:t>Males were more affected  than females (25,461vs19,683), suggesting a potential sex-related difference in susceptibility or severity of infection.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Older age groups, 80-89 (12,743 cases) and 70-79 (10,451 cases), were more represented, highlighting the vulnerability of elderly populations to COVID-19</a:t>
            </a:r>
          </a:p>
        </p:txBody>
      </p:sp>
      <p:sp>
        <p:nvSpPr>
          <p:cNvPr id="4" name="Rectangle 1">
            <a:extLst>
              <a:ext uri="{FF2B5EF4-FFF2-40B4-BE49-F238E27FC236}">
                <a16:creationId xmlns:a16="http://schemas.microsoft.com/office/drawing/2014/main" id="{3FA3C2E2-FF10-B678-69CB-196DCF13B8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Males had more COVID-19 cases (25,461) than females (19,683)</a:t>
            </a:r>
            <a:r>
              <a:rPr kumimoji="0" lang="en-US" altLang="en-US" sz="1800" b="0" i="0" u="none" strike="noStrike" cap="none" normalizeH="0" baseline="0">
                <a:ln>
                  <a:noFill/>
                </a:ln>
                <a:solidFill>
                  <a:schemeClr val="tx1"/>
                </a:solidFill>
                <a:effectLst/>
                <a:latin typeface="Arial" panose="020B0604020202020204" pitchFamily="34" charset="0"/>
              </a:rPr>
              <a:t>, indicating a possible sex-based difference in infection or severity.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Elderly groups, especially 80-89 years (12,743 cases) and 70-79 years (10,451 cases), had the highest case counts</a:t>
            </a:r>
            <a:r>
              <a:rPr kumimoji="0" lang="en-US" altLang="en-US" sz="1800" b="0" i="0" u="none" strike="noStrike" cap="none" normalizeH="0" baseline="0">
                <a:ln>
                  <a:noFill/>
                </a:ln>
                <a:solidFill>
                  <a:schemeClr val="tx1"/>
                </a:solidFill>
                <a:effectLst/>
                <a:latin typeface="Arial" panose="020B0604020202020204" pitchFamily="34" charset="0"/>
              </a:rPr>
              <a:t>, showing the increased vulnerability of older adults to COVID-19. </a:t>
            </a:r>
          </a:p>
        </p:txBody>
      </p:sp>
    </p:spTree>
    <p:extLst>
      <p:ext uri="{BB962C8B-B14F-4D97-AF65-F5344CB8AC3E}">
        <p14:creationId xmlns:p14="http://schemas.microsoft.com/office/powerpoint/2010/main" val="48741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Mortality rate by Sex,  and Age</a:t>
            </a:r>
          </a:p>
        </p:txBody>
      </p:sp>
      <p:pic>
        <p:nvPicPr>
          <p:cNvPr id="4" name="Content Placeholder 3" descr="A graph of a number of people&#10;&#10;Description automatically generated">
            <a:extLst>
              <a:ext uri="{FF2B5EF4-FFF2-40B4-BE49-F238E27FC236}">
                <a16:creationId xmlns:a16="http://schemas.microsoft.com/office/drawing/2014/main" id="{EBBB91ED-C2CB-8D98-8EDD-B4265AC9DB7D}"/>
              </a:ext>
            </a:extLst>
          </p:cNvPr>
          <p:cNvPicPr>
            <a:picLocks noGrp="1" noChangeAspect="1"/>
          </p:cNvPicPr>
          <p:nvPr>
            <p:ph idx="1"/>
          </p:nvPr>
        </p:nvPicPr>
        <p:blipFill>
          <a:blip r:embed="rId2"/>
          <a:stretch>
            <a:fillRect/>
          </a:stretch>
        </p:blipFill>
        <p:spPr>
          <a:xfrm>
            <a:off x="6739092" y="2579478"/>
            <a:ext cx="5131088" cy="3168446"/>
          </a:xfrm>
          <a:prstGeom prst="rect">
            <a:avLst/>
          </a:prstGeom>
        </p:spPr>
      </p:pic>
      <p:pic>
        <p:nvPicPr>
          <p:cNvPr id="3" name="Picture 2" descr="A graph of a number of people&#10;&#10;Description automatically generated">
            <a:extLst>
              <a:ext uri="{FF2B5EF4-FFF2-40B4-BE49-F238E27FC236}">
                <a16:creationId xmlns:a16="http://schemas.microsoft.com/office/drawing/2014/main" id="{C81E5739-E66B-6F15-1881-0DB4BF150C3E}"/>
              </a:ext>
            </a:extLst>
          </p:cNvPr>
          <p:cNvPicPr>
            <a:picLocks noChangeAspect="1"/>
          </p:cNvPicPr>
          <p:nvPr/>
        </p:nvPicPr>
        <p:blipFill>
          <a:blip r:embed="rId3"/>
          <a:stretch>
            <a:fillRect/>
          </a:stretch>
        </p:blipFill>
        <p:spPr>
          <a:xfrm>
            <a:off x="529156" y="2524740"/>
            <a:ext cx="5131087" cy="3168447"/>
          </a:xfrm>
          <a:prstGeom prst="rect">
            <a:avLst/>
          </a:prstGeom>
        </p:spPr>
      </p:pic>
      <p:sp>
        <p:nvSpPr>
          <p:cNvPr id="5" name="Content Placeholder 2">
            <a:extLst>
              <a:ext uri="{FF2B5EF4-FFF2-40B4-BE49-F238E27FC236}">
                <a16:creationId xmlns:a16="http://schemas.microsoft.com/office/drawing/2014/main" id="{FFCFF57D-6CA1-3CC2-5B34-658EB0E1163D}"/>
              </a:ext>
            </a:extLst>
          </p:cNvPr>
          <p:cNvSpPr txBox="1">
            <a:spLocks/>
          </p:cNvSpPr>
          <p:nvPr/>
        </p:nvSpPr>
        <p:spPr>
          <a:xfrm>
            <a:off x="2897372" y="5740862"/>
            <a:ext cx="6485860" cy="101009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a:p>
            <a:r>
              <a:rPr lang="en-GB" sz="7200" dirty="0"/>
              <a:t>Mortality in Males higher by 6 .4%</a:t>
            </a:r>
          </a:p>
          <a:p>
            <a:r>
              <a:rPr lang="en-GB" sz="7200" dirty="0"/>
              <a:t>&gt; 38% mortality among patients 70years and above</a:t>
            </a:r>
          </a:p>
          <a:p>
            <a:pPr lvl="2">
              <a:buFont typeface="Wingdings" panose="05000000000000000000" pitchFamily="2" charset="2"/>
              <a:buChar char="v"/>
            </a:pPr>
            <a:r>
              <a:rPr lang="en-GB" sz="7200" b="1" dirty="0">
                <a:solidFill>
                  <a:srgbClr val="FF0000"/>
                </a:solidFill>
              </a:rPr>
              <a:t>50% mortality in patients aged 90+</a:t>
            </a:r>
          </a:p>
          <a:p>
            <a:pPr lvl="2">
              <a:buFont typeface="Wingdings" panose="05000000000000000000" pitchFamily="2" charset="2"/>
              <a:buChar char="v"/>
            </a:pPr>
            <a:endParaRPr lang="en-GB" b="1" dirty="0">
              <a:solidFill>
                <a:srgbClr val="FF0000"/>
              </a:solidFill>
            </a:endParaRPr>
          </a:p>
          <a:p>
            <a:endParaRPr lang="en-GB" dirty="0"/>
          </a:p>
        </p:txBody>
      </p:sp>
    </p:spTree>
    <p:extLst>
      <p:ext uri="{BB962C8B-B14F-4D97-AF65-F5344CB8AC3E}">
        <p14:creationId xmlns:p14="http://schemas.microsoft.com/office/powerpoint/2010/main" val="229220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4EF04-B154-9BE0-E7F9-962AA14CC856}"/>
              </a:ext>
            </a:extLst>
          </p:cNvPr>
          <p:cNvSpPr>
            <a:spLocks noGrp="1"/>
          </p:cNvSpPr>
          <p:nvPr>
            <p:ph type="title"/>
          </p:nvPr>
        </p:nvSpPr>
        <p:spPr>
          <a:xfrm>
            <a:off x="699713" y="353160"/>
            <a:ext cx="10969519" cy="898581"/>
          </a:xfrm>
        </p:spPr>
        <p:txBody>
          <a:bodyPr vert="horz" lIns="91440" tIns="45720" rIns="91440" bIns="45720" rtlCol="0" anchor="ctr">
            <a:normAutofit/>
          </a:bodyPr>
          <a:lstStyle/>
          <a:p>
            <a:r>
              <a:rPr lang="en-GB" sz="4000" dirty="0">
                <a:solidFill>
                  <a:srgbClr val="FFFFFF"/>
                </a:solidFill>
              </a:rPr>
              <a:t>Comorbidities and patients’ death due to COVID-19.</a:t>
            </a:r>
            <a:endParaRPr lang="en-US" sz="4000" dirty="0">
              <a:solidFill>
                <a:srgbClr val="FFFFFF"/>
              </a:solidFill>
            </a:endParaRPr>
          </a:p>
        </p:txBody>
      </p:sp>
      <p:pic>
        <p:nvPicPr>
          <p:cNvPr id="7" name="Picture 6">
            <a:extLst>
              <a:ext uri="{FF2B5EF4-FFF2-40B4-BE49-F238E27FC236}">
                <a16:creationId xmlns:a16="http://schemas.microsoft.com/office/drawing/2014/main" id="{BE31D4A4-E40C-CAD2-6192-D50A81D63E23}"/>
              </a:ext>
            </a:extLst>
          </p:cNvPr>
          <p:cNvPicPr>
            <a:picLocks noChangeAspect="1"/>
          </p:cNvPicPr>
          <p:nvPr/>
        </p:nvPicPr>
        <p:blipFill>
          <a:blip r:embed="rId2"/>
          <a:stretch>
            <a:fillRect/>
          </a:stretch>
        </p:blipFill>
        <p:spPr>
          <a:xfrm>
            <a:off x="1081269" y="2125338"/>
            <a:ext cx="7047587" cy="4352921"/>
          </a:xfrm>
          <a:prstGeom prst="rect">
            <a:avLst/>
          </a:prstGeom>
        </p:spPr>
      </p:pic>
      <p:sp>
        <p:nvSpPr>
          <p:cNvPr id="3" name="TextBox 2">
            <a:extLst>
              <a:ext uri="{FF2B5EF4-FFF2-40B4-BE49-F238E27FC236}">
                <a16:creationId xmlns:a16="http://schemas.microsoft.com/office/drawing/2014/main" id="{3D76E213-BCB4-8765-80F1-026D50F32818}"/>
              </a:ext>
            </a:extLst>
          </p:cNvPr>
          <p:cNvSpPr txBox="1"/>
          <p:nvPr/>
        </p:nvSpPr>
        <p:spPr>
          <a:xfrm>
            <a:off x="8289097" y="2551814"/>
            <a:ext cx="3742662" cy="2585323"/>
          </a:xfrm>
          <a:prstGeom prst="rect">
            <a:avLst/>
          </a:prstGeom>
          <a:noFill/>
        </p:spPr>
        <p:txBody>
          <a:bodyPr wrap="square">
            <a:spAutoFit/>
          </a:bodyPr>
          <a:lstStyle/>
          <a:p>
            <a:pPr marL="285750" indent="-285750">
              <a:buFont typeface="Arial" panose="020B0604020202020204" pitchFamily="34" charset="0"/>
              <a:buChar char="•"/>
            </a:pPr>
            <a:r>
              <a:rPr lang="en-GB" dirty="0"/>
              <a:t>Hypertension (68%) and cardiac conditions (39.5%) were the most common comorbidities among COVID-19 deaths.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Comorbidities like renal disease (22.1%) and diabetes (20.9%) also significantly contributed to COVID-19 mortality.</a:t>
            </a:r>
          </a:p>
        </p:txBody>
      </p:sp>
    </p:spTree>
    <p:extLst>
      <p:ext uri="{BB962C8B-B14F-4D97-AF65-F5344CB8AC3E}">
        <p14:creationId xmlns:p14="http://schemas.microsoft.com/office/powerpoint/2010/main" val="72037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131C5-AFCB-ACFC-996F-FBF5D54296BD}"/>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Limitations </a:t>
            </a:r>
          </a:p>
        </p:txBody>
      </p:sp>
      <p:sp>
        <p:nvSpPr>
          <p:cNvPr id="3" name="Content Placeholder 2">
            <a:extLst>
              <a:ext uri="{FF2B5EF4-FFF2-40B4-BE49-F238E27FC236}">
                <a16:creationId xmlns:a16="http://schemas.microsoft.com/office/drawing/2014/main" id="{9C25D74F-2B2B-310D-38EE-C2F52C4DD2AB}"/>
              </a:ext>
            </a:extLst>
          </p:cNvPr>
          <p:cNvSpPr>
            <a:spLocks noGrp="1"/>
          </p:cNvSpPr>
          <p:nvPr>
            <p:ph idx="1"/>
          </p:nvPr>
        </p:nvSpPr>
        <p:spPr>
          <a:xfrm>
            <a:off x="1199679" y="1622745"/>
            <a:ext cx="9895951" cy="4836534"/>
          </a:xfrm>
        </p:spPr>
        <p:txBody>
          <a:bodyPr anchor="ctr">
            <a:normAutofit/>
          </a:bodyPr>
          <a:lstStyle/>
          <a:p>
            <a:pPr algn="just"/>
            <a:r>
              <a:rPr lang="en-GB" sz="2400" dirty="0"/>
              <a:t>Missing Data: Hypertension (31%) and cardiac conditions (31%) had high missing data, managed via imputation. This may introduce bias, impacting the accuracy of risk factor identification and public health decision-making.</a:t>
            </a:r>
          </a:p>
          <a:p>
            <a:pPr algn="just"/>
            <a:endParaRPr lang="en-GB" sz="2400" dirty="0"/>
          </a:p>
          <a:p>
            <a:pPr algn="just"/>
            <a:r>
              <a:rPr lang="en-GB" sz="2400" dirty="0"/>
              <a:t>Limited Scope: The focus on hospitalized patients limits incidence calculation and may overestimate mortality, affecting the development of public health strategies for the broader population.</a:t>
            </a:r>
          </a:p>
        </p:txBody>
      </p:sp>
    </p:spTree>
    <p:extLst>
      <p:ext uri="{BB962C8B-B14F-4D97-AF65-F5344CB8AC3E}">
        <p14:creationId xmlns:p14="http://schemas.microsoft.com/office/powerpoint/2010/main" val="2677811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3005</TotalTime>
  <Words>645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Wingdings</vt:lpstr>
      <vt:lpstr>Office Theme</vt:lpstr>
      <vt:lpstr>Descriptive Analysis of Common Risk Factors Associated with COVID-19 Mortality in Hospitalized Patients</vt:lpstr>
      <vt:lpstr>Introduction</vt:lpstr>
      <vt:lpstr>Data Overview</vt:lpstr>
      <vt:lpstr>Methodology</vt:lpstr>
      <vt:lpstr>Trend of weekly diagnosis and recorded Deaths</vt:lpstr>
      <vt:lpstr>Case distribution by Sex and Age group</vt:lpstr>
      <vt:lpstr>Mortality rate by Sex,  and Age</vt:lpstr>
      <vt:lpstr>Comorbidities and patients’ death due to COVID-19.</vt:lpstr>
      <vt:lpstr> Limitations </vt:lpstr>
      <vt:lpstr>Conclusion</vt:lpstr>
      <vt:lpstr>Actionable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CHUKWUNONYE ANEKE</dc:creator>
  <cp:lastModifiedBy>CHUKWUNONYE ANEKE</cp:lastModifiedBy>
  <cp:revision>4</cp:revision>
  <dcterms:created xsi:type="dcterms:W3CDTF">2024-10-03T20:54:07Z</dcterms:created>
  <dcterms:modified xsi:type="dcterms:W3CDTF">2024-10-07T10:35:37Z</dcterms:modified>
</cp:coreProperties>
</file>