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9" r:id="rId3"/>
    <p:sldId id="282" r:id="rId4"/>
    <p:sldId id="267" r:id="rId5"/>
    <p:sldId id="263" r:id="rId6"/>
    <p:sldId id="349" r:id="rId7"/>
    <p:sldId id="347" r:id="rId8"/>
    <p:sldId id="348" r:id="rId9"/>
    <p:sldId id="350" r:id="rId10"/>
    <p:sldId id="277" r:id="rId11"/>
    <p:sldId id="275" r:id="rId12"/>
    <p:sldId id="276" r:id="rId13"/>
    <p:sldId id="268" r:id="rId14"/>
    <p:sldId id="270" r:id="rId15"/>
    <p:sldId id="272" r:id="rId16"/>
    <p:sldId id="262" r:id="rId17"/>
    <p:sldId id="279" r:id="rId18"/>
    <p:sldId id="346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2" autoAdjust="0"/>
    <p:restoredTop sz="94640" autoAdjust="0"/>
  </p:normalViewPr>
  <p:slideViewPr>
    <p:cSldViewPr>
      <p:cViewPr varScale="1">
        <p:scale>
          <a:sx n="130" d="100"/>
          <a:sy n="130" d="100"/>
        </p:scale>
        <p:origin x="82" y="2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6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958" y="-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2A7C4-6055-4FE3-965F-C1EA18C64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602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DB4E5-DF07-48F3-B6AE-7C99768395D4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67E7F-7C67-4ABF-AA80-53CD0B8DD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Personalize for each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67E7F-7C67-4ABF-AA80-53CD0B8DDC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9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Personalize for each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67E7F-7C67-4ABF-AA80-53CD0B8DDC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5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Personalize for each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67E7F-7C67-4ABF-AA80-53CD0B8DDC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31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Personalize for each instructor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67E7F-7C67-4ABF-AA80-53CD0B8DD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0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1"/>
            <a:ext cx="10363200" cy="1470025"/>
          </a:xfr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50" name="Picture 2" descr="C:\Users\evan\work\courses_vc\r_course_bh\common\accelebrate_logo_tm_cer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1" y="3657600"/>
            <a:ext cx="3771900" cy="12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19200"/>
            <a:ext cx="11582400" cy="5181600"/>
          </a:xfrm>
        </p:spPr>
        <p:txBody>
          <a:bodyPr/>
          <a:lstStyle>
            <a:lvl1pPr marL="342900" indent="-3429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F09B0AC-9638-4692-B956-C96E24E3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206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09B0AC-9638-4692-B956-C96E24E3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0800"/>
            <a:ext cx="12192000" cy="9906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3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406400" y="990600"/>
            <a:ext cx="11480800" cy="2057400"/>
          </a:xfrm>
        </p:spPr>
        <p:txBody>
          <a:bodyPr/>
          <a:lstStyle>
            <a:lvl1pPr>
              <a:buClr>
                <a:schemeClr val="accent3"/>
              </a:buClr>
              <a:defRPr sz="2800"/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406400" y="3200400"/>
            <a:ext cx="11480800" cy="31242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onsolas" pitchFamily="49" charset="0"/>
                <a:cs typeface="Consolas" pitchFamily="49" charset="0"/>
              </a:defRPr>
            </a:lvl1pPr>
            <a:lvl2pPr marL="457200" indent="0">
              <a:buFontTx/>
              <a:buNone/>
              <a:defRPr sz="2000">
                <a:latin typeface="Consolas" pitchFamily="49" charset="0"/>
                <a:cs typeface="Consolas" pitchFamily="49" charset="0"/>
              </a:defRPr>
            </a:lvl2pPr>
            <a:lvl3pPr marL="914400" indent="0">
              <a:buFontTx/>
              <a:buNone/>
              <a:defRPr sz="2000">
                <a:latin typeface="Consolas" pitchFamily="49" charset="0"/>
                <a:cs typeface="Consolas" pitchFamily="49" charset="0"/>
              </a:defRPr>
            </a:lvl3pPr>
            <a:lvl4pPr marL="1371600" indent="0">
              <a:buFontTx/>
              <a:buNone/>
              <a:defRPr sz="2000">
                <a:latin typeface="Consolas" pitchFamily="49" charset="0"/>
                <a:cs typeface="Consolas" pitchFamily="49" charset="0"/>
              </a:defRPr>
            </a:lvl4pPr>
            <a:lvl5pPr marL="1828800" indent="0">
              <a:buFontTx/>
              <a:buNone/>
              <a:defRPr sz="20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06E73D95-E0E6-4DF6-9987-047D4E72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436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idx="1"/>
          </p:nvPr>
        </p:nvSpPr>
        <p:spPr>
          <a:xfrm>
            <a:off x="2336800" y="990600"/>
            <a:ext cx="7368117" cy="3736975"/>
          </a:xfrm>
        </p:spPr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800" y="5441241"/>
            <a:ext cx="7368117" cy="73095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D5D229B7-B27A-488C-BF6F-1FB848E8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906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749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3556000" y="6553200"/>
            <a:ext cx="6489616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Course Introduction and Overview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0045616" y="6553200"/>
            <a:ext cx="2146384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-1" y="6553200"/>
            <a:ext cx="3556001" cy="304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Copyright 2016-2020 BH Analytics, LLC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972801" y="6558951"/>
            <a:ext cx="1117599" cy="274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Slide: </a:t>
            </a:r>
            <a:fld id="{F12C2622-3ED2-4FF9-81B8-744D8EF81DAA}" type="slidenum">
              <a:rPr lang="en-US" sz="1200" smtClean="0"/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22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3" r:id="rId4"/>
    <p:sldLayoutId id="2147483654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43000"/>
            <a:ext cx="7772400" cy="1676400"/>
          </a:xfrm>
        </p:spPr>
        <p:txBody>
          <a:bodyPr>
            <a:normAutofit/>
          </a:bodyPr>
          <a:lstStyle/>
          <a:p>
            <a:r>
              <a:rPr lang="en-US" dirty="0"/>
              <a:t>Python Data Science: Computational Literacy (Phase 1)</a:t>
            </a:r>
          </a:p>
        </p:txBody>
      </p:sp>
    </p:spTree>
    <p:extLst>
      <p:ext uri="{BB962C8B-B14F-4D97-AF65-F5344CB8AC3E}">
        <p14:creationId xmlns:p14="http://schemas.microsoft.com/office/powerpoint/2010/main" val="312172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FDE3-8761-4D7C-8C41-B166EFAE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Introductions by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DF493-909C-4507-9317-F82A0D98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Quick</a:t>
            </a:r>
            <a:r>
              <a:rPr lang="en-US" dirty="0"/>
              <a:t> introductions (30 seconds per student or less!)</a:t>
            </a:r>
          </a:p>
          <a:p>
            <a:r>
              <a:rPr lang="en-US" dirty="0"/>
              <a:t>Your name</a:t>
            </a:r>
          </a:p>
          <a:p>
            <a:r>
              <a:rPr lang="en-US" dirty="0"/>
              <a:t>One thing you hope to learn!</a:t>
            </a:r>
          </a:p>
          <a:p>
            <a:pPr lvl="1"/>
            <a:r>
              <a:rPr lang="en-US" dirty="0"/>
              <a:t>If we aren’t planning on covering that topic, we can sidebar about it. </a:t>
            </a:r>
          </a:p>
        </p:txBody>
      </p:sp>
    </p:spTree>
    <p:extLst>
      <p:ext uri="{BB962C8B-B14F-4D97-AF65-F5344CB8AC3E}">
        <p14:creationId xmlns:p14="http://schemas.microsoft.com/office/powerpoint/2010/main" val="272747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Demonstration/lecture</a:t>
            </a:r>
          </a:p>
          <a:p>
            <a:pPr lvl="1"/>
            <a:r>
              <a:rPr lang="en-US" dirty="0"/>
              <a:t>You can follow along with </a:t>
            </a:r>
            <a:r>
              <a:rPr lang="en-US" dirty="0" err="1"/>
              <a:t>Jupyter</a:t>
            </a:r>
            <a:r>
              <a:rPr lang="en-US" dirty="0"/>
              <a:t> notebooks or python code (more on this later!)</a:t>
            </a:r>
          </a:p>
          <a:p>
            <a:r>
              <a:rPr lang="en-US" dirty="0"/>
              <a:t>Exercises in breakout rooms</a:t>
            </a:r>
          </a:p>
          <a:p>
            <a:pPr lvl="1"/>
            <a:r>
              <a:rPr lang="en-US" dirty="0"/>
              <a:t>Short and extended exercises will be completed throughout the course to further develop understanding. You will be sent to breakout rooms in small groups. 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Ask a question at any time. If you are stuck in an exercise, please let us know and we will come help!</a:t>
            </a:r>
          </a:p>
          <a:p>
            <a:r>
              <a:rPr lang="en-US" dirty="0"/>
              <a:t>Breaks</a:t>
            </a:r>
          </a:p>
          <a:p>
            <a:pPr lvl="1"/>
            <a:r>
              <a:rPr lang="en-US" dirty="0"/>
              <a:t>We will have scheduled breaks throughout the day.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6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Navigating Course Materials</a:t>
            </a:r>
          </a:p>
          <a:p>
            <a:pPr lvl="1"/>
            <a:r>
              <a:rPr lang="en-US" dirty="0"/>
              <a:t>Slides (</a:t>
            </a:r>
            <a:r>
              <a:rPr lang="en-US" dirty="0" err="1"/>
              <a:t>powerpoint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Coursebook and slides</a:t>
            </a:r>
          </a:p>
          <a:p>
            <a:r>
              <a:rPr lang="en-US" b="1" u="sng" dirty="0"/>
              <a:t>Do you all have the materials downloaded? Ask for help if not!</a:t>
            </a:r>
          </a:p>
          <a:p>
            <a:r>
              <a:rPr lang="en-US" dirty="0"/>
              <a:t>Reference Book</a:t>
            </a:r>
          </a:p>
          <a:p>
            <a:pPr lvl="1"/>
            <a:r>
              <a:rPr lang="en-US" dirty="0"/>
              <a:t>Python Data Science Handbook</a:t>
            </a:r>
          </a:p>
          <a:p>
            <a:pPr lvl="1"/>
            <a:r>
              <a:rPr lang="en-US" dirty="0"/>
              <a:t>Written by Jake </a:t>
            </a:r>
            <a:r>
              <a:rPr lang="en-US" dirty="0" err="1"/>
              <a:t>VanderPlas</a:t>
            </a:r>
            <a:endParaRPr lang="en-US" dirty="0"/>
          </a:p>
          <a:p>
            <a:pPr lvl="1"/>
            <a:r>
              <a:rPr lang="en-US" dirty="0"/>
              <a:t>There is an online companion to this book which is updated regularly: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https://jakevdp.github.io/PythonDataScienceHandbook/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4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Big Debate here…why should we use Python for data science?</a:t>
            </a:r>
          </a:p>
          <a:p>
            <a:r>
              <a:rPr lang="en-US" dirty="0"/>
              <a:t>From your book: </a:t>
            </a:r>
          </a:p>
          <a:p>
            <a:pPr lvl="1"/>
            <a:r>
              <a:rPr lang="en-US" dirty="0"/>
              <a:t>“Python as Glue”</a:t>
            </a:r>
          </a:p>
          <a:p>
            <a:pPr lvl="1"/>
            <a:r>
              <a:rPr lang="en-US" dirty="0"/>
              <a:t>“The Two Language Problem”</a:t>
            </a:r>
          </a:p>
          <a:p>
            <a:r>
              <a:rPr lang="en-US" dirty="0"/>
              <a:t>Bottom Line: Python works as a data science tool, and also as a general programming language. </a:t>
            </a:r>
          </a:p>
          <a:p>
            <a:r>
              <a:rPr lang="en-US" dirty="0"/>
              <a:t>Often compared to R:</a:t>
            </a:r>
          </a:p>
          <a:p>
            <a:pPr lvl="1"/>
            <a:r>
              <a:rPr lang="en-US" dirty="0"/>
              <a:t>Most features are equal to R with some small exceptions. </a:t>
            </a:r>
          </a:p>
          <a:p>
            <a:pPr lvl="1"/>
            <a:r>
              <a:rPr lang="en-US" dirty="0"/>
              <a:t>Some more advanced (obscure?) statistical algorithms are available in R but not Python (random effects models and frailty models as an example).</a:t>
            </a:r>
          </a:p>
          <a:p>
            <a:pPr lvl="1"/>
            <a:r>
              <a:rPr lang="en-US" dirty="0"/>
              <a:t>Python is used for many tasks outside of data science…</a:t>
            </a:r>
          </a:p>
        </p:txBody>
      </p:sp>
    </p:spTree>
    <p:extLst>
      <p:ext uri="{BB962C8B-B14F-4D97-AF65-F5344CB8AC3E}">
        <p14:creationId xmlns:p14="http://schemas.microsoft.com/office/powerpoint/2010/main" val="2167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Python </a:t>
            </a:r>
            <a:r>
              <a:rPr lang="en-US" dirty="0" err="1"/>
              <a:t>Distro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be using the Anaconda Python Distribution, with Python 3.7.XX</a:t>
            </a:r>
          </a:p>
          <a:p>
            <a:pPr lvl="1"/>
            <a:r>
              <a:rPr lang="en-US" dirty="0"/>
              <a:t>This has everything we need, is open source, and is easy to install:</a:t>
            </a:r>
          </a:p>
          <a:p>
            <a:pPr lvl="1"/>
            <a:r>
              <a:rPr lang="en-US" dirty="0"/>
              <a:t>The python kernel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(enhanced interpreter? More on this later)</a:t>
            </a:r>
          </a:p>
          <a:p>
            <a:pPr lvl="1"/>
            <a:r>
              <a:rPr lang="en-US" dirty="0" err="1"/>
              <a:t>Spyder</a:t>
            </a:r>
            <a:r>
              <a:rPr lang="en-US" dirty="0"/>
              <a:t> (IDE)</a:t>
            </a:r>
          </a:p>
          <a:p>
            <a:pPr lvl="1"/>
            <a:r>
              <a:rPr lang="en-US" dirty="0"/>
              <a:t>Scientific Stack of libraries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We could build a Python stack from scratch, compiling all libraries we need (I used to have to do this!)…this is not trivial. So use Anaconda!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Python Data Science Libraries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IPython</a:t>
            </a:r>
          </a:p>
          <a:p>
            <a:pPr lvl="1"/>
            <a:r>
              <a:rPr lang="en-US" dirty="0"/>
              <a:t>Enhanced interpreter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 type stuff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object</a:t>
            </a:r>
          </a:p>
          <a:p>
            <a:r>
              <a:rPr lang="en-US" dirty="0" err="1"/>
              <a:t>Matplotlib</a:t>
            </a:r>
            <a:r>
              <a:rPr lang="en-US" dirty="0"/>
              <a:t> and </a:t>
            </a:r>
            <a:r>
              <a:rPr lang="en-US" dirty="0" err="1"/>
              <a:t>Seaborn</a:t>
            </a:r>
            <a:endParaRPr lang="en-US" dirty="0"/>
          </a:p>
          <a:p>
            <a:pPr lvl="1"/>
            <a:r>
              <a:rPr lang="en-US" dirty="0"/>
              <a:t>Plotting packages</a:t>
            </a:r>
          </a:p>
          <a:p>
            <a:r>
              <a:rPr lang="en-US" dirty="0"/>
              <a:t>Pandas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and series classes, time series analysis</a:t>
            </a:r>
          </a:p>
          <a:p>
            <a:r>
              <a:rPr lang="en-US" dirty="0"/>
              <a:t>Stat models</a:t>
            </a:r>
          </a:p>
          <a:p>
            <a:pPr lvl="1"/>
            <a:r>
              <a:rPr lang="en-US" dirty="0"/>
              <a:t>Frequentist approaches to inference (general linear models)</a:t>
            </a:r>
          </a:p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pPr lvl="1"/>
            <a:r>
              <a:rPr lang="en-US" dirty="0"/>
              <a:t>Machine learning classification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and Environment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will be primarily using </a:t>
            </a:r>
            <a:r>
              <a:rPr lang="en-US" dirty="0" err="1"/>
              <a:t>Jupyter</a:t>
            </a:r>
            <a:r>
              <a:rPr lang="en-US" dirty="0"/>
              <a:t> notebooks to interact with the Python environment. </a:t>
            </a:r>
          </a:p>
          <a:p>
            <a:r>
              <a:rPr lang="en-US" dirty="0"/>
              <a:t>You should have previously set up your environment/IDE per instructions sent out prior to the class. If you are having issues with that, we will troubleshoot in a moment. </a:t>
            </a:r>
          </a:p>
          <a:p>
            <a:r>
              <a:rPr lang="en-US" dirty="0"/>
              <a:t>For each lecture in this course, you will be provided with the </a:t>
            </a:r>
            <a:r>
              <a:rPr lang="en-US" dirty="0" err="1"/>
              <a:t>Jupyter</a:t>
            </a:r>
            <a:r>
              <a:rPr lang="en-US" dirty="0"/>
              <a:t> notebook, the html presentation file with results, and the underlying Python code.</a:t>
            </a:r>
          </a:p>
          <a:p>
            <a:r>
              <a:rPr lang="en-US" dirty="0"/>
              <a:t>You can follow along and run the code in your own environment! </a:t>
            </a:r>
          </a:p>
        </p:txBody>
      </p:sp>
    </p:spTree>
    <p:extLst>
      <p:ext uri="{BB962C8B-B14F-4D97-AF65-F5344CB8AC3E}">
        <p14:creationId xmlns:p14="http://schemas.microsoft.com/office/powerpoint/2010/main" val="54502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F538-DCFB-4677-80D3-E6BEAFF9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62F15-AB19-43F3-82E3-3D710217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now examine the </a:t>
            </a:r>
            <a:r>
              <a:rPr lang="en-US" dirty="0" err="1"/>
              <a:t>Jupyter</a:t>
            </a:r>
            <a:r>
              <a:rPr lang="en-US" dirty="0"/>
              <a:t> Notebook system!</a:t>
            </a:r>
          </a:p>
          <a:p>
            <a:r>
              <a:rPr lang="en-US" dirty="0"/>
              <a:t>Your instructor will walk you through the </a:t>
            </a:r>
            <a:r>
              <a:rPr lang="en-US" dirty="0" err="1"/>
              <a:t>Jupyter</a:t>
            </a:r>
            <a:r>
              <a:rPr lang="en-US" dirty="0"/>
              <a:t> notebook environment. </a:t>
            </a:r>
          </a:p>
          <a:p>
            <a:r>
              <a:rPr lang="en-US" dirty="0"/>
              <a:t>You can launch a </a:t>
            </a:r>
            <a:r>
              <a:rPr lang="en-US" dirty="0" err="1"/>
              <a:t>Jupyter</a:t>
            </a:r>
            <a:r>
              <a:rPr lang="en-US" dirty="0"/>
              <a:t> Notebook by going to the ‘Anaconda Navigator’ and clicking the button, or…</a:t>
            </a:r>
          </a:p>
          <a:p>
            <a:r>
              <a:rPr lang="en-US" dirty="0"/>
              <a:t>You can also launch using the command line version. First navigate to the folder you want, then launch </a:t>
            </a:r>
            <a:r>
              <a:rPr lang="en-US" dirty="0" err="1"/>
              <a:t>Jupyter</a:t>
            </a:r>
            <a:r>
              <a:rPr lang="en-US" dirty="0"/>
              <a:t> Notebook. Open the Anaconda prompt command window by hitting the windows shortcut, then typing ‘Anaconda’ and selecting.</a:t>
            </a:r>
          </a:p>
          <a:p>
            <a:r>
              <a:rPr lang="en-US" dirty="0"/>
              <a:t>After you have an Anaconda command prompt is open, change your directory to whatever the location is you have downloaded the course files using the `cd` command. </a:t>
            </a:r>
          </a:p>
        </p:txBody>
      </p:sp>
    </p:spTree>
    <p:extLst>
      <p:ext uri="{BB962C8B-B14F-4D97-AF65-F5344CB8AC3E}">
        <p14:creationId xmlns:p14="http://schemas.microsoft.com/office/powerpoint/2010/main" val="262415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BC0CB1-3636-4A0B-8346-D28FFA4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just a moment, we will put everyone into breakout rooms. </a:t>
            </a:r>
          </a:p>
          <a:p>
            <a:r>
              <a:rPr lang="en-US" dirty="0"/>
              <a:t>These are your small groups – we will keep them consistent throughout the course. </a:t>
            </a:r>
          </a:p>
          <a:p>
            <a:r>
              <a:rPr lang="en-US" dirty="0"/>
              <a:t>If at any point in the future you end up in the wrong room, please send a message to the instructor and let them know so we can move you!</a:t>
            </a:r>
          </a:p>
          <a:p>
            <a:r>
              <a:rPr lang="en-US" b="1" u="sng" dirty="0"/>
              <a:t>If you close Zoom</a:t>
            </a:r>
            <a:r>
              <a:rPr lang="en-US" dirty="0"/>
              <a:t> (leave the meeting) then rejoin, we have to reassign you to the correct breakout room.</a:t>
            </a:r>
          </a:p>
          <a:p>
            <a:pPr lvl="1"/>
            <a:r>
              <a:rPr lang="en-US" dirty="0"/>
              <a:t>Please don’t leave the meeting until the end of the day! </a:t>
            </a:r>
          </a:p>
          <a:p>
            <a:pPr lvl="1"/>
            <a:r>
              <a:rPr lang="en-US" dirty="0"/>
              <a:t>If you do this on accident, you will end up in the wrong breakout room. That’s OK – just let us know and we can move you.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B3A97D-4E44-442D-935B-65B04D01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 rooms!</a:t>
            </a:r>
          </a:p>
        </p:txBody>
      </p:sp>
    </p:spTree>
    <p:extLst>
      <p:ext uri="{BB962C8B-B14F-4D97-AF65-F5344CB8AC3E}">
        <p14:creationId xmlns:p14="http://schemas.microsoft.com/office/powerpoint/2010/main" val="131629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6C51-0B9D-4E8A-A0A6-5BD944C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716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Breakout Activity</a:t>
            </a:r>
            <a:r>
              <a:rPr lang="en-US" dirty="0"/>
              <a:t>: Small group introductions and environment check.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B350E9-1205-4ADC-90E5-6F76B738A13F}"/>
              </a:ext>
            </a:extLst>
          </p:cNvPr>
          <p:cNvSpPr/>
          <p:nvPr/>
        </p:nvSpPr>
        <p:spPr>
          <a:xfrm>
            <a:off x="685800" y="1524000"/>
            <a:ext cx="11087100" cy="251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You will be going into breakout rooms for small-group discussions/labs (5-6 people). Please support your peers and engage! You are not done until your group is done…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sym typeface="Wingdings" panose="05000000000000000000" pitchFamily="2" charset="2"/>
              </a:rPr>
              <a:t> </a:t>
            </a:r>
            <a:endParaRPr lang="en-US" sz="20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You will be prompted to join a breakout room when appropriate through a pop-up on your screen. Please </a:t>
            </a:r>
            <a:r>
              <a:rPr lang="en-US" sz="200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click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 “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Join Breakout Room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.”</a:t>
            </a:r>
            <a:endParaRPr lang="en-US" sz="20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Reminders will generally be given at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5-minute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and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1-minute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before breakout time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Once the time is up, you will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automatically rejoin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 the main virtual classroom.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If you need help at any time, please click ‘</a:t>
            </a:r>
            <a:r>
              <a:rPr lang="en-US" sz="2000" b="1" u="sng" dirty="0">
                <a:solidFill>
                  <a:srgbClr val="222222"/>
                </a:solidFill>
                <a:latin typeface="Calibri" panose="020F0502020204030204" pitchFamily="34" charset="0"/>
              </a:rPr>
              <a:t>Ask for Help</a:t>
            </a:r>
            <a:r>
              <a:rPr lang="en-US" sz="2000" dirty="0">
                <a:solidFill>
                  <a:srgbClr val="222222"/>
                </a:solidFill>
                <a:latin typeface="Calibri" panose="020F0502020204030204" pitchFamily="34" charset="0"/>
              </a:rPr>
              <a:t>’, and the faculty will be notified and will join you ASAP.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BAE39-3BD3-4018-91F6-4B6A30B2B695}"/>
              </a:ext>
            </a:extLst>
          </p:cNvPr>
          <p:cNvSpPr txBox="1"/>
          <p:nvPr/>
        </p:nvSpPr>
        <p:spPr>
          <a:xfrm>
            <a:off x="685800" y="4343400"/>
            <a:ext cx="11087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Objectives for this breakout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yourself to your small group! Remember at least one interesting thing about each person in your group (we may quiz you!). Practice Zoom features like annotate screen.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Setup environment by downloading Anaconda if you have not done so already!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Launch </a:t>
            </a:r>
            <a:r>
              <a:rPr lang="en-US" sz="2000" dirty="0" err="1"/>
              <a:t>Jupyter</a:t>
            </a:r>
            <a:r>
              <a:rPr lang="en-US" sz="2000" dirty="0"/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 new notebook and run some code. </a:t>
            </a:r>
          </a:p>
        </p:txBody>
      </p:sp>
    </p:spTree>
    <p:extLst>
      <p:ext uri="{BB962C8B-B14F-4D97-AF65-F5344CB8AC3E}">
        <p14:creationId xmlns:p14="http://schemas.microsoft.com/office/powerpoint/2010/main" val="5919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course was written by Evan Carey, Jemma Nelson, and Ra Inta for BH Analytics.</a:t>
            </a:r>
          </a:p>
          <a:p>
            <a:pPr marL="0" indent="0" algn="ctr">
              <a:buNone/>
            </a:pPr>
            <a:r>
              <a:rPr lang="en-US" dirty="0"/>
              <a:t> </a:t>
            </a:r>
          </a:p>
          <a:p>
            <a:pPr marL="0" indent="0" algn="ctr">
              <a:buNone/>
            </a:pPr>
            <a:r>
              <a:rPr lang="en-US" dirty="0"/>
              <a:t>Copyright 2016-2020, </a:t>
            </a:r>
            <a:r>
              <a:rPr lang="en-US" dirty="0" err="1"/>
              <a:t>BHAnalytics</a:t>
            </a:r>
            <a:r>
              <a:rPr lang="en-US" dirty="0"/>
              <a:t>, LLC</a:t>
            </a:r>
          </a:p>
          <a:p>
            <a:pPr marL="0" indent="0" algn="ctr">
              <a:buNone/>
            </a:pPr>
            <a:r>
              <a:rPr lang="en-US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6C51-0B9D-4E8A-A0A6-5BD944C0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6499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/>
              <a:t>Understanding of Python, Anaconda, and related data science tools such as </a:t>
            </a:r>
            <a:r>
              <a:rPr lang="en-US" sz="2700" dirty="0" err="1"/>
              <a:t>Jupyter</a:t>
            </a:r>
            <a:r>
              <a:rPr lang="en-US" sz="2700" dirty="0"/>
              <a:t> Notebooks and the Spyder IDE</a:t>
            </a:r>
          </a:p>
          <a:p>
            <a:r>
              <a:rPr lang="en-US" sz="2700" dirty="0"/>
              <a:t>Implement base python programming techniques</a:t>
            </a:r>
          </a:p>
          <a:p>
            <a:r>
              <a:rPr lang="en-US" sz="2700" dirty="0"/>
              <a:t>Understand Python collections and flow control</a:t>
            </a:r>
          </a:p>
          <a:p>
            <a:r>
              <a:rPr lang="en-US" sz="2700" dirty="0"/>
              <a:t>Use NumPy to manage matrices and generate data</a:t>
            </a:r>
          </a:p>
          <a:p>
            <a:r>
              <a:rPr lang="en-US" sz="2700" dirty="0"/>
              <a:t>Import and manipulate data with Pandas</a:t>
            </a:r>
          </a:p>
          <a:p>
            <a:r>
              <a:rPr lang="en-US" sz="2700" dirty="0"/>
              <a:t>Visualize data with Seaborn and </a:t>
            </a:r>
            <a:r>
              <a:rPr lang="en-US" sz="2700" dirty="0" err="1"/>
              <a:t>MatPlotLib</a:t>
            </a:r>
            <a:endParaRPr lang="en-US" sz="2700" dirty="0"/>
          </a:p>
          <a:p>
            <a:r>
              <a:rPr lang="en-US" sz="2700" dirty="0"/>
              <a:t>Implement interactive visualizations</a:t>
            </a:r>
          </a:p>
          <a:p>
            <a:r>
              <a:rPr lang="en-US" sz="2700" dirty="0"/>
              <a:t>Construct, manage, and analyze spatial data </a:t>
            </a:r>
          </a:p>
          <a:p>
            <a:r>
              <a:rPr lang="en-US" sz="2700" dirty="0"/>
              <a:t>Analyze unstructured data with base Python and  Pandas techniques</a:t>
            </a:r>
          </a:p>
          <a:p>
            <a:r>
              <a:rPr lang="en-US" sz="2700" dirty="0"/>
              <a:t>Scrape websites and analyze the results</a:t>
            </a:r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45550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Faculty: Denis Vrdoljak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0058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Master of Information &amp; Data Science, UC Berkeley</a:t>
            </a:r>
          </a:p>
          <a:p>
            <a:pPr lvl="1"/>
            <a:r>
              <a:rPr lang="en-US" dirty="0"/>
              <a:t>Master of International Affairs (conc. Intelligence Analysis), Texas A&amp;M</a:t>
            </a:r>
          </a:p>
          <a:p>
            <a:r>
              <a:rPr lang="en-US" dirty="0"/>
              <a:t>Work Experience</a:t>
            </a:r>
          </a:p>
          <a:p>
            <a:pPr lvl="1"/>
            <a:r>
              <a:rPr lang="en-US" dirty="0"/>
              <a:t>Sr. Data Scientist: Cisco Systems</a:t>
            </a:r>
          </a:p>
          <a:p>
            <a:pPr lvl="1"/>
            <a:r>
              <a:rPr lang="en-US" dirty="0"/>
              <a:t>Director of Data Science: Berkeley Data Science Group</a:t>
            </a:r>
          </a:p>
          <a:p>
            <a:pPr lvl="1"/>
            <a:r>
              <a:rPr lang="it-IT" dirty="0"/>
              <a:t>Data Science Advisor: Berkeley Skydeck Accelerator, multiple startups</a:t>
            </a:r>
          </a:p>
          <a:p>
            <a:r>
              <a:rPr lang="en-US" dirty="0"/>
              <a:t>Teaching Experience</a:t>
            </a:r>
          </a:p>
          <a:p>
            <a:pPr lvl="1"/>
            <a:r>
              <a:rPr lang="en-US" dirty="0"/>
              <a:t>Faculty, Data Science program (2017): UC Berkeley</a:t>
            </a:r>
          </a:p>
          <a:p>
            <a:pPr lvl="1"/>
            <a:r>
              <a:rPr lang="en-US" dirty="0"/>
              <a:t>Faculty, Info Systems &amp; Analytics (2018-pres): Santa Clara University</a:t>
            </a:r>
          </a:p>
          <a:p>
            <a:r>
              <a:rPr lang="en-US" dirty="0"/>
              <a:t>Hobbies Outside of data science/machine learning</a:t>
            </a:r>
          </a:p>
          <a:p>
            <a:pPr lvl="1"/>
            <a:r>
              <a:rPr lang="en-US" dirty="0"/>
              <a:t>Guitar</a:t>
            </a:r>
          </a:p>
          <a:p>
            <a:pPr lvl="1"/>
            <a:r>
              <a:rPr lang="en-US" dirty="0"/>
              <a:t>Sailing</a:t>
            </a:r>
          </a:p>
          <a:p>
            <a:pPr lvl="1"/>
            <a:r>
              <a:rPr lang="en-US" dirty="0"/>
              <a:t>Hiking</a:t>
            </a:r>
          </a:p>
        </p:txBody>
      </p:sp>
    </p:spTree>
    <p:extLst>
      <p:ext uri="{BB962C8B-B14F-4D97-AF65-F5344CB8AC3E}">
        <p14:creationId xmlns:p14="http://schemas.microsoft.com/office/powerpoint/2010/main" val="65742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Faculty: Jemma Nelson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00584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rPr lang="en-US" dirty="0"/>
              <a:t>Education: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lang="en-US" dirty="0"/>
              <a:t>MS Biostatistics, University of Colorado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rPr lang="en-US" dirty="0"/>
              <a:t>Teaching Experience</a:t>
            </a:r>
            <a:endParaRPr lang="en-US" sz="25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lang="en-US" dirty="0"/>
              <a:t>data science instructor (2017-2020): teaching data science topics using python, R and SAS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900"/>
            </a:pPr>
            <a:r>
              <a:rPr lang="en-US" dirty="0"/>
              <a:t>Hobbies Outside of Statistics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500"/>
            </a:pPr>
            <a:r>
              <a:rPr lang="en-US" dirty="0"/>
              <a:t>Gardening</a:t>
            </a:r>
          </a:p>
        </p:txBody>
      </p:sp>
    </p:spTree>
    <p:extLst>
      <p:ext uri="{BB962C8B-B14F-4D97-AF65-F5344CB8AC3E}">
        <p14:creationId xmlns:p14="http://schemas.microsoft.com/office/powerpoint/2010/main" val="68507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Faculty:</a:t>
            </a:r>
            <a:r>
              <a:rPr lang="en-US" sz="4400" b="0" strike="noStrike" spc="-1" dirty="0">
                <a:solidFill>
                  <a:srgbClr val="C00000"/>
                </a:solidFill>
                <a:latin typeface="Calibri"/>
                <a:ea typeface="Calibri"/>
              </a:rPr>
              <a:t> Dwayne Paschall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0058400" cy="5410200"/>
          </a:xfrm>
        </p:spPr>
        <p:txBody>
          <a:bodyPr>
            <a:normAutofit/>
          </a:bodyPr>
          <a:lstStyle/>
          <a:p>
            <a:pPr marL="343080" indent="-3427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Education:</a:t>
            </a:r>
            <a:endParaRPr lang="en-US" sz="29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PhD Brain &amp; Behavior, University of Texas - Dallas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Teaching Experience</a:t>
            </a:r>
            <a:endParaRPr lang="en-US" sz="29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data science instructor (2015-2020): teaching data science topics using python and R 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University professor (1996 – 2015): time series, biological signal processing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Hobbies Outside of Statistics</a:t>
            </a:r>
            <a:endParaRPr lang="en-US" sz="29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5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Algorithmic investing, fly fishing, former NCAA Football Official</a:t>
            </a:r>
            <a:endParaRPr lang="en-US" sz="25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96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Faculty: Ra Inta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10058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PhD in “Acoustics of the Steel-string Guitar”</a:t>
            </a:r>
          </a:p>
          <a:p>
            <a:r>
              <a:rPr lang="en-US" dirty="0"/>
              <a:t>Work Experience</a:t>
            </a:r>
          </a:p>
          <a:p>
            <a:pPr lvl="1"/>
            <a:r>
              <a:rPr lang="en-US" dirty="0"/>
              <a:t>Data Science consulting</a:t>
            </a:r>
          </a:p>
          <a:p>
            <a:pPr lvl="1"/>
            <a:r>
              <a:rPr lang="it-IT" dirty="0"/>
              <a:t>Academia</a:t>
            </a:r>
          </a:p>
          <a:p>
            <a:pPr lvl="1"/>
            <a:r>
              <a:rPr lang="it-IT" dirty="0"/>
              <a:t>Building rock ‘n’ roll stages</a:t>
            </a:r>
          </a:p>
          <a:p>
            <a:r>
              <a:rPr lang="en-US" dirty="0"/>
              <a:t>Teaching Experience</a:t>
            </a:r>
          </a:p>
          <a:p>
            <a:pPr lvl="1"/>
            <a:r>
              <a:rPr lang="en-US" dirty="0"/>
              <a:t>Data Science/Python at a </a:t>
            </a:r>
            <a:r>
              <a:rPr lang="en-US" i="1" dirty="0"/>
              <a:t>lot</a:t>
            </a:r>
            <a:r>
              <a:rPr lang="en-US" dirty="0"/>
              <a:t> of corporate and government clients!</a:t>
            </a:r>
          </a:p>
          <a:p>
            <a:pPr lvl="1"/>
            <a:r>
              <a:rPr lang="en-US" dirty="0"/>
              <a:t>Lecturing and mentoring grad/undergrad students at various colleges and defense force academies</a:t>
            </a:r>
          </a:p>
          <a:p>
            <a:r>
              <a:rPr lang="en-US" dirty="0"/>
              <a:t>Hobbies</a:t>
            </a:r>
          </a:p>
          <a:p>
            <a:pPr lvl="1"/>
            <a:r>
              <a:rPr lang="en-US" dirty="0"/>
              <a:t>Playing guitar</a:t>
            </a:r>
          </a:p>
          <a:p>
            <a:pPr lvl="1"/>
            <a:r>
              <a:rPr lang="en-US" dirty="0"/>
              <a:t>Long walks on the beach</a:t>
            </a:r>
          </a:p>
        </p:txBody>
      </p:sp>
    </p:spTree>
    <p:extLst>
      <p:ext uri="{BB962C8B-B14F-4D97-AF65-F5344CB8AC3E}">
        <p14:creationId xmlns:p14="http://schemas.microsoft.com/office/powerpoint/2010/main" val="14528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Ra’s Career Trajectory</a:t>
            </a:r>
          </a:p>
        </p:txBody>
      </p:sp>
      <p:pic>
        <p:nvPicPr>
          <p:cNvPr id="1026" name="Picture 2" descr="C:\Users\r_int\Downloads\Ra_CareerTrajectory1e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95400"/>
            <a:ext cx="7239000" cy="4912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1352</Words>
  <Application>Microsoft Office PowerPoint</Application>
  <PresentationFormat>Widescreen</PresentationFormat>
  <Paragraphs>163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Python Data Science: Computational Literacy (Phase 1)</vt:lpstr>
      <vt:lpstr>Credits</vt:lpstr>
      <vt:lpstr>Course Introduction</vt:lpstr>
      <vt:lpstr>Course Goals</vt:lpstr>
      <vt:lpstr>Course Faculty: Denis Vrdoljak</vt:lpstr>
      <vt:lpstr>Course Faculty: Jemma Nelson</vt:lpstr>
      <vt:lpstr>Course Faculty: Dwayne Paschall</vt:lpstr>
      <vt:lpstr>Course Faculty: Ra Inta</vt:lpstr>
      <vt:lpstr>Ra’s Career Trajectory</vt:lpstr>
      <vt:lpstr>Student Introductions by Zoom</vt:lpstr>
      <vt:lpstr>Course Structure</vt:lpstr>
      <vt:lpstr>Course Materials</vt:lpstr>
      <vt:lpstr>Why Python?</vt:lpstr>
      <vt:lpstr>Anaconda Python Distro</vt:lpstr>
      <vt:lpstr>Core Python Data Science Libraries</vt:lpstr>
      <vt:lpstr>IDE and Environment Check</vt:lpstr>
      <vt:lpstr>Jupyter Notebooks</vt:lpstr>
      <vt:lpstr>Breakout rooms!</vt:lpstr>
      <vt:lpstr>Breakout Activity: Small group introductions and environment check. </vt:lpstr>
    </vt:vector>
  </TitlesOfParts>
  <Company>Evan Carey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Carey</dc:creator>
  <cp:lastModifiedBy>Evan Carey</cp:lastModifiedBy>
  <cp:revision>169</cp:revision>
  <dcterms:created xsi:type="dcterms:W3CDTF">2014-06-12T15:04:38Z</dcterms:created>
  <dcterms:modified xsi:type="dcterms:W3CDTF">2020-09-28T02:37:04Z</dcterms:modified>
</cp:coreProperties>
</file>