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439" r:id="rId5"/>
    <p:sldId id="440" r:id="rId6"/>
    <p:sldId id="441" r:id="rId7"/>
    <p:sldId id="442" r:id="rId8"/>
    <p:sldId id="443" r:id="rId9"/>
    <p:sldId id="432" r:id="rId10"/>
    <p:sldId id="433" r:id="rId11"/>
    <p:sldId id="444" r:id="rId12"/>
    <p:sldId id="430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namdi Umeh" initials="N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>
      <p:cViewPr varScale="1">
        <p:scale>
          <a:sx n="99" d="100"/>
          <a:sy n="99" d="100"/>
        </p:scale>
        <p:origin x="883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1460-4B9A-4DB8-B37E-B441AB9580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BA872-4FEB-4FE0-9606-F5CD1A8E2B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03BA-35EA-5F41-9BC1-076C13C308D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5BAE0-802C-8442-BE31-0798F193E5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DB3-0413-4A5F-BE82-02384DD206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19843"/>
            <a:ext cx="2057400" cy="30427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Page </a:t>
            </a:r>
            <a:fld id="{9A173270-0D9D-4CEB-B8EB-3520A381829E}" type="slidenum">
              <a:rPr lang="en-US" dirty="0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71A4-FE09-4BF2-8C28-98CA57896A3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AC33-1487-4FF4-BBDE-22EF777E2C2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1DB1-037E-44D4-883A-47CAAC6172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5144823"/>
            <a:ext cx="2057400" cy="30427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Page </a:t>
            </a:r>
            <a:fld id="{9A173270-0D9D-4CEB-B8EB-3520A381829E}" type="slidenum">
              <a:rPr lang="en-US" dirty="0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3A1D-89A6-4EC7-80CE-69591F71D5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057400" cy="30427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Page </a:t>
            </a:r>
            <a:fld id="{9A173270-0D9D-4CEB-B8EB-3520A381829E}" type="slidenum">
              <a:rPr lang="en-US" dirty="0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90A8-3809-4C0F-A245-0F2BD6991AA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B085-A5EE-41B7-981F-1993EEEFE82B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F548-C78D-4E11-8E22-537D972AF9C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240-FD03-4825-86B7-D0C7257361C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915-7172-4E55-A5D6-E35BB94DA9B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D8-8C31-49AA-A6E0-B21AA6C0E5C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D385-D16A-4792-9A1E-C2C5982E517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3270-0D9D-4CEB-B8EB-3520A3818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7696200" cy="1447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Error Resolution Deep Dive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485900" y="38481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Presented By Oluseun Temiye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85900"/>
            <a:ext cx="7116168" cy="3229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18190" y="285749"/>
            <a:ext cx="9716475" cy="5143501"/>
            <a:chOff x="-290920" y="0"/>
            <a:chExt cx="12955299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0457955" y="819897"/>
              <a:ext cx="1727201" cy="52182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485108" y="2814215"/>
              <a:ext cx="52505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comes</a:t>
              </a:r>
              <a:endParaRPr lang="en-GB" sz="2400" b="1" dirty="0">
                <a:solidFill>
                  <a:schemeClr val="bg1"/>
                </a:solidFill>
              </a:endParaRPr>
            </a:p>
            <a:p>
              <a:pPr algn="ctr"/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6599088" y="285750"/>
            <a:ext cx="8668629" cy="5143500"/>
            <a:chOff x="213096" y="0"/>
            <a:chExt cx="1155817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576778" y="1126892"/>
              <a:ext cx="1168400" cy="42411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9461491" y="2908916"/>
              <a:ext cx="394244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5886433" y="304946"/>
            <a:ext cx="8105735" cy="5143500"/>
            <a:chOff x="490636" y="25595"/>
            <a:chExt cx="10807649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0636" y="25595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463934" y="1092200"/>
              <a:ext cx="988733" cy="50800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8046656" y="2920572"/>
              <a:ext cx="5149039" cy="135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Assurance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5988898" y="285750"/>
            <a:ext cx="7233332" cy="5143500"/>
            <a:chOff x="491575" y="0"/>
            <a:chExt cx="9644442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735191" y="1464251"/>
              <a:ext cx="1349447" cy="393849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631954" y="3046604"/>
              <a:ext cx="4331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1" name="Group 70"/>
          <p:cNvGrpSpPr/>
          <p:nvPr/>
        </p:nvGrpSpPr>
        <p:grpSpPr>
          <a:xfrm>
            <a:off x="-5728907" y="285749"/>
            <a:ext cx="7029567" cy="5143501"/>
            <a:chOff x="718505" y="-1"/>
            <a:chExt cx="9372757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409096" y="1434787"/>
              <a:ext cx="1022634" cy="393849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7159729" y="2845205"/>
              <a:ext cx="4714034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  <a:endParaRPr lang="en-GB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7021666" y="278791"/>
            <a:ext cx="7447146" cy="5436206"/>
            <a:chOff x="-9337032" y="-1"/>
            <a:chExt cx="9929527" cy="7248275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22357" y="1071980"/>
              <a:ext cx="1114852" cy="495684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3340692" y="3362033"/>
              <a:ext cx="723900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175158" y="1297799"/>
            <a:ext cx="2721856" cy="796806"/>
            <a:chOff x="764723" y="2142394"/>
            <a:chExt cx="2721856" cy="796806"/>
          </a:xfrm>
        </p:grpSpPr>
        <p:sp>
          <p:nvSpPr>
            <p:cNvPr id="105" name="Oval 104"/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35200" y="2425148"/>
              <a:ext cx="2051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/>
                <a:t>In its most basic sense, data </a:t>
              </a:r>
              <a:r>
                <a:rPr lang="en-US" altLang="en-US" sz="1200" dirty="0" smtClean="0"/>
                <a:t>quality…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178994" y="2574991"/>
            <a:ext cx="3197225" cy="796806"/>
            <a:chOff x="764723" y="3420415"/>
            <a:chExt cx="3197225" cy="796806"/>
          </a:xfrm>
        </p:grpSpPr>
        <p:sp>
          <p:nvSpPr>
            <p:cNvPr id="110" name="Oval 109"/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435200" y="3420415"/>
              <a:ext cx="2460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Quality Assurance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435200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Steps to ensure Quality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2199145" y="3785607"/>
            <a:ext cx="3197225" cy="796806"/>
            <a:chOff x="764723" y="4698436"/>
            <a:chExt cx="3197225" cy="796806"/>
          </a:xfrm>
        </p:grpSpPr>
        <p:sp>
          <p:nvSpPr>
            <p:cNvPr id="115" name="Oval 114"/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35200" y="4698436"/>
              <a:ext cx="2118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Important Fields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35200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Some important fields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5349250" y="2532606"/>
            <a:ext cx="2665929" cy="796806"/>
            <a:chOff x="4504627" y="3420415"/>
            <a:chExt cx="2665929" cy="796806"/>
          </a:xfrm>
        </p:grpSpPr>
        <p:sp>
          <p:nvSpPr>
            <p:cNvPr id="120" name="Oval 119"/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75104" y="3420415"/>
              <a:ext cx="199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Check XML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75104" y="3703169"/>
              <a:ext cx="1987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Learn how check xml for errors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24" name="Group 123"/>
          <p:cNvGrpSpPr/>
          <p:nvPr/>
        </p:nvGrpSpPr>
        <p:grpSpPr>
          <a:xfrm>
            <a:off x="5302112" y="3795988"/>
            <a:ext cx="3197225" cy="796806"/>
            <a:chOff x="4504627" y="4698436"/>
            <a:chExt cx="3197225" cy="796806"/>
          </a:xfrm>
        </p:grpSpPr>
        <p:sp>
          <p:nvSpPr>
            <p:cNvPr id="125" name="Oval 124"/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75103" y="4698436"/>
              <a:ext cx="200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Line list concurrence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75104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Field to field EMR / NDR check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sp>
        <p:nvSpPr>
          <p:cNvPr id="130" name="Oval 129"/>
          <p:cNvSpPr/>
          <p:nvPr/>
        </p:nvSpPr>
        <p:spPr>
          <a:xfrm>
            <a:off x="5346327" y="1444422"/>
            <a:ext cx="662056" cy="66205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016804" y="1309672"/>
            <a:ext cx="20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Error Extraction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16804" y="1592426"/>
            <a:ext cx="252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We will see how to generate error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Logs from the NDR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19" y="1602962"/>
            <a:ext cx="346006" cy="346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18190" y="285750"/>
            <a:ext cx="10220402" cy="5143500"/>
            <a:chOff x="-290920" y="0"/>
            <a:chExt cx="13627203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1193801"/>
              <a:ext cx="1168400" cy="46736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248315" y="2658281"/>
              <a:ext cx="4513944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comes</a:t>
              </a:r>
              <a:endParaRPr lang="en-GB" sz="2400" b="1" dirty="0">
                <a:solidFill>
                  <a:schemeClr val="bg1"/>
                </a:solidFill>
              </a:endParaRPr>
            </a:p>
            <a:p>
              <a:pPr algn="ctr"/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70091" y="285749"/>
            <a:ext cx="8637026" cy="5143500"/>
            <a:chOff x="213096" y="0"/>
            <a:chExt cx="11516034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163509" y="1583231"/>
              <a:ext cx="1492925" cy="39363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9673354" y="3439519"/>
              <a:ext cx="34344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5885729" y="285750"/>
            <a:ext cx="7942751" cy="5143500"/>
            <a:chOff x="491575" y="0"/>
            <a:chExt cx="10590334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889000"/>
              <a:ext cx="1168400" cy="51816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754906" y="2915048"/>
              <a:ext cx="5422900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Assurance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5988898" y="285750"/>
            <a:ext cx="7200775" cy="5143500"/>
            <a:chOff x="491575" y="0"/>
            <a:chExt cx="9601031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31827" y="1354091"/>
              <a:ext cx="1233833" cy="43173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7499641" y="2908916"/>
              <a:ext cx="450882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5" name="Group 84"/>
          <p:cNvGrpSpPr/>
          <p:nvPr/>
        </p:nvGrpSpPr>
        <p:grpSpPr>
          <a:xfrm>
            <a:off x="-5728907" y="285749"/>
            <a:ext cx="6867424" cy="5143500"/>
            <a:chOff x="718505" y="0"/>
            <a:chExt cx="9156566" cy="6857999"/>
          </a:xfrm>
        </p:grpSpPr>
        <p:sp>
          <p:nvSpPr>
            <p:cNvPr id="86" name="Rectangle 85"/>
            <p:cNvSpPr/>
            <p:nvPr/>
          </p:nvSpPr>
          <p:spPr>
            <a:xfrm>
              <a:off x="718505" y="0"/>
              <a:ext cx="8692331" cy="6857999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83752" y="1215435"/>
              <a:ext cx="1168400" cy="453081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6101147" y="2957075"/>
              <a:ext cx="6603999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  <a:endParaRPr lang="en-GB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623985" y="152397"/>
            <a:ext cx="1207269" cy="5410202"/>
            <a:chOff x="-773931" y="-177804"/>
            <a:chExt cx="1609692" cy="7213604"/>
          </a:xfrm>
        </p:grpSpPr>
        <p:sp>
          <p:nvSpPr>
            <p:cNvPr id="92" name="Freeform: Shape 91"/>
            <p:cNvSpPr/>
            <p:nvPr/>
          </p:nvSpPr>
          <p:spPr>
            <a:xfrm>
              <a:off x="-773931" y="1489396"/>
              <a:ext cx="1303345" cy="38792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3160891" y="3039148"/>
              <a:ext cx="7213604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  <a:endParaRPr lang="en-US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Content Placeholder 2"/>
          <p:cNvSpPr txBox="1"/>
          <p:nvPr/>
        </p:nvSpPr>
        <p:spPr>
          <a:xfrm>
            <a:off x="1764118" y="3655104"/>
            <a:ext cx="5747222" cy="257583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In its most basic sense, data quality means that the information collected as part of monitoring and evaluation system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adequately represents the program’s activities. </a:t>
            </a:r>
            <a:endParaRPr lang="en-US" altLang="en-US" sz="1800" b="1" dirty="0" smtClean="0">
              <a:solidFill>
                <a:srgbClr val="006600"/>
              </a:solidFill>
            </a:endParaRPr>
          </a:p>
          <a:p>
            <a:pPr indent="0">
              <a:buFont typeface="Arial" panose="020B0604020202020204" pitchFamily="34" charset="0"/>
              <a:buNone/>
              <a:defRPr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Adequately represents </a:t>
            </a:r>
            <a:r>
              <a:rPr lang="en-US" altLang="en-US" sz="1800" b="1" i="1" dirty="0" smtClean="0">
                <a:solidFill>
                  <a:srgbClr val="006600"/>
                </a:solidFill>
              </a:rPr>
              <a:t>means that the information is accurate and reliable</a:t>
            </a:r>
            <a:r>
              <a:rPr lang="en-GB" altLang="en-US" sz="1800" b="1" i="1" dirty="0" smtClean="0">
                <a:solidFill>
                  <a:srgbClr val="006600"/>
                </a:solidFill>
              </a:rPr>
              <a:t>s</a:t>
            </a:r>
            <a:r>
              <a:rPr lang="en-US" altLang="en-US" sz="1800" b="1" i="1" dirty="0" smtClean="0">
                <a:solidFill>
                  <a:srgbClr val="006600"/>
                </a:solidFill>
              </a:rPr>
              <a:t>.</a:t>
            </a:r>
            <a:endParaRPr lang="en-US" altLang="en-US" sz="1800" b="1" i="1" dirty="0" smtClean="0">
              <a:solidFill>
                <a:srgbClr val="0066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800" i="1" dirty="0" smtClean="0">
                <a:solidFill>
                  <a:srgbClr val="006600"/>
                </a:solidFill>
              </a:rPr>
              <a:t>						</a:t>
            </a:r>
            <a:r>
              <a:rPr lang="en-US" altLang="en-US" sz="1800" i="1" dirty="0" smtClean="0"/>
              <a:t>	</a:t>
            </a:r>
            <a:endParaRPr lang="en-US" alt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800" b="1" dirty="0" smtClean="0"/>
          </a:p>
          <a:p>
            <a:endParaRPr lang="en-GB" sz="1800" b="1" dirty="0" smtClean="0"/>
          </a:p>
          <a:p>
            <a:endParaRPr lang="en-GB" sz="1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21" y="285748"/>
            <a:ext cx="3448042" cy="3448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18190" y="285750"/>
            <a:ext cx="9390045" cy="5143500"/>
            <a:chOff x="-290920" y="0"/>
            <a:chExt cx="1252006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17601" y="1622355"/>
              <a:ext cx="1155860" cy="393785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171807" y="3359584"/>
              <a:ext cx="54991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</a:t>
              </a:r>
              <a:r>
                <a:rPr lang="en-GB" sz="2400" b="1" dirty="0" smtClean="0">
                  <a:solidFill>
                    <a:schemeClr val="bg1"/>
                  </a:solidFill>
                </a:rPr>
                <a:t>comes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170091" y="285749"/>
            <a:ext cx="8600942" cy="5143500"/>
            <a:chOff x="213096" y="0"/>
            <a:chExt cx="11467922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79950" y="1659021"/>
              <a:ext cx="1168400" cy="41395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9034328" y="3328811"/>
              <a:ext cx="46162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88100" y="225723"/>
            <a:ext cx="7470820" cy="5258686"/>
            <a:chOff x="491575" y="-80036"/>
            <a:chExt cx="9961092" cy="7011584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58317" y="616098"/>
              <a:ext cx="1168400" cy="535940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601289" y="3087202"/>
              <a:ext cx="701158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Assurance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5988898" y="285750"/>
            <a:ext cx="7231807" cy="5143500"/>
            <a:chOff x="491575" y="0"/>
            <a:chExt cx="9642407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910242" y="205128"/>
              <a:ext cx="1168400" cy="644774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579118" y="2957243"/>
              <a:ext cx="44326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1" name="Group 70"/>
          <p:cNvGrpSpPr/>
          <p:nvPr/>
        </p:nvGrpSpPr>
        <p:grpSpPr>
          <a:xfrm>
            <a:off x="-5728907" y="285749"/>
            <a:ext cx="6556514" cy="5143500"/>
            <a:chOff x="718505" y="-1"/>
            <a:chExt cx="87420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184630" y="808514"/>
              <a:ext cx="1248224" cy="515427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5902851" y="3182778"/>
              <a:ext cx="6622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  <a:endParaRPr lang="en-GB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7046312" y="285749"/>
            <a:ext cx="7724755" cy="5143500"/>
            <a:chOff x="-9337032" y="-1"/>
            <a:chExt cx="10299672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784107" y="1098699"/>
              <a:ext cx="1396923" cy="48768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2749928" y="3062723"/>
              <a:ext cx="6481287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Content Placeholder 2"/>
          <p:cNvSpPr txBox="1"/>
          <p:nvPr/>
        </p:nvSpPr>
        <p:spPr>
          <a:xfrm>
            <a:off x="1697482" y="2920328"/>
            <a:ext cx="5698558" cy="32766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Wrong Regimen Line At Start</a:t>
            </a:r>
            <a:endParaRPr lang="en-GB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Blank Regimen Information</a:t>
            </a:r>
            <a:endParaRPr lang="en-GB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Blank Days of Refill</a:t>
            </a:r>
            <a:endParaRPr lang="en-GB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Wrong ART Start Date</a:t>
            </a:r>
            <a:endParaRPr lang="en-GB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smtClean="0"/>
              <a:t>No Visit date attached to encounter</a:t>
            </a:r>
            <a:endParaRPr lang="en-GB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400" b="1" dirty="0" smtClean="0"/>
          </a:p>
          <a:p>
            <a:endParaRPr lang="en-GB" sz="2400" b="1" dirty="0" smtClean="0"/>
          </a:p>
          <a:p>
            <a:endParaRPr lang="en-GB" sz="2400" b="1" dirty="0" smtClean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56" y="726789"/>
            <a:ext cx="3075404" cy="2013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18190" y="285750"/>
            <a:ext cx="9378514" cy="5143500"/>
            <a:chOff x="-290920" y="0"/>
            <a:chExt cx="12504684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0742382" y="1383079"/>
              <a:ext cx="1440387" cy="431613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499552" y="3324631"/>
              <a:ext cx="4894944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Training Out </a:t>
              </a:r>
              <a:r>
                <a:rPr lang="en-GB" sz="2000" b="1" dirty="0" smtClean="0">
                  <a:solidFill>
                    <a:schemeClr val="bg1"/>
                  </a:solidFill>
                </a:rPr>
                <a:t>comes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170091" y="285749"/>
            <a:ext cx="8633404" cy="5143500"/>
            <a:chOff x="213096" y="0"/>
            <a:chExt cx="11511205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60785" y="1127894"/>
              <a:ext cx="1263516" cy="49269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9403465" y="3272520"/>
              <a:ext cx="39101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88100" y="285750"/>
            <a:ext cx="7477613" cy="5143500"/>
            <a:chOff x="491575" y="0"/>
            <a:chExt cx="997015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8730678" y="1185373"/>
              <a:ext cx="1701251" cy="471154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7239857" y="3121219"/>
              <a:ext cx="582818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Assurance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5" name="Group 94"/>
          <p:cNvGrpSpPr/>
          <p:nvPr/>
        </p:nvGrpSpPr>
        <p:grpSpPr>
          <a:xfrm>
            <a:off x="786796" y="285750"/>
            <a:ext cx="7192112" cy="5143500"/>
            <a:chOff x="491575" y="0"/>
            <a:chExt cx="959137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990600"/>
              <a:ext cx="1168400" cy="55880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7680485" y="2959163"/>
              <a:ext cx="41278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5728907" y="285749"/>
            <a:ext cx="6829747" cy="5143500"/>
            <a:chOff x="718505" y="-1"/>
            <a:chExt cx="9106330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76874" y="942858"/>
              <a:ext cx="1168400" cy="51398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6759825" y="2957072"/>
              <a:ext cx="5186172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NDR</a:t>
              </a:r>
              <a:endParaRPr lang="en-GB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7046312" y="285749"/>
            <a:ext cx="7446197" cy="5143500"/>
            <a:chOff x="-9337032" y="-1"/>
            <a:chExt cx="9928262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782019" y="969475"/>
              <a:ext cx="1373249" cy="5283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2194515" y="3344335"/>
              <a:ext cx="48514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1" name="Oval 100"/>
          <p:cNvSpPr/>
          <p:nvPr/>
        </p:nvSpPr>
        <p:spPr>
          <a:xfrm>
            <a:off x="1114142" y="756388"/>
            <a:ext cx="2890386" cy="271071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b="1" dirty="0" err="1" smtClean="0"/>
              <a:t>PepID</a:t>
            </a:r>
            <a:endParaRPr lang="en-GB" sz="1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 err="1" smtClean="0"/>
              <a:t>ARTStartDate</a:t>
            </a:r>
            <a:endParaRPr lang="en-GB" sz="1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 err="1" smtClean="0"/>
              <a:t>LastPickupdate</a:t>
            </a:r>
            <a:endParaRPr lang="en-GB" sz="1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/>
              <a:t>Days Of ARV Refill </a:t>
            </a:r>
            <a:endParaRPr lang="en-GB" sz="1600" b="1" dirty="0"/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</p:txBody>
      </p:sp>
      <p:sp>
        <p:nvSpPr>
          <p:cNvPr id="104" name="Oval 103"/>
          <p:cNvSpPr/>
          <p:nvPr/>
        </p:nvSpPr>
        <p:spPr>
          <a:xfrm>
            <a:off x="3684709" y="1472945"/>
            <a:ext cx="2994437" cy="2994437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9" name="Group 108"/>
          <p:cNvGrpSpPr/>
          <p:nvPr/>
        </p:nvGrpSpPr>
        <p:grpSpPr>
          <a:xfrm>
            <a:off x="1401302" y="805107"/>
            <a:ext cx="496956" cy="392415"/>
            <a:chOff x="668600" y="2123782"/>
            <a:chExt cx="662608" cy="523220"/>
          </a:xfrm>
        </p:grpSpPr>
        <p:sp>
          <p:nvSpPr>
            <p:cNvPr id="110" name="Oval 109"/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68600" y="2154559"/>
              <a:ext cx="6626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77027" y="1424261"/>
            <a:ext cx="596001" cy="470625"/>
            <a:chOff x="662610" y="2123782"/>
            <a:chExt cx="662608" cy="523220"/>
          </a:xfrm>
        </p:grpSpPr>
        <p:sp>
          <p:nvSpPr>
            <p:cNvPr id="113" name="Oval 112"/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2610" y="2154559"/>
              <a:ext cx="6626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27953" y="2316827"/>
            <a:ext cx="3102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 smtClean="0">
                <a:solidFill>
                  <a:schemeClr val="bg1"/>
                </a:solidFill>
              </a:rPr>
              <a:t>CurrentARTRegimen</a:t>
            </a:r>
            <a:endParaRPr lang="en-GB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 smtClean="0">
                <a:solidFill>
                  <a:schemeClr val="bg1"/>
                </a:solidFill>
              </a:rPr>
              <a:t>CurrentViralLoad</a:t>
            </a:r>
            <a:endParaRPr lang="en-GB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 smtClean="0">
                <a:solidFill>
                  <a:schemeClr val="bg1"/>
                </a:solidFill>
              </a:rPr>
              <a:t>DateofCurrentViralLoad</a:t>
            </a:r>
            <a:endParaRPr lang="en-GB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err="1">
                <a:solidFill>
                  <a:schemeClr val="bg1"/>
                </a:solidFill>
              </a:rPr>
              <a:t>CurrentARTStatus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b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18190" y="285750"/>
            <a:ext cx="9421375" cy="5143500"/>
            <a:chOff x="-290920" y="0"/>
            <a:chExt cx="12561834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0975419" y="980115"/>
              <a:ext cx="1272788" cy="45205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541066" y="3094408"/>
              <a:ext cx="48441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</a:t>
              </a:r>
              <a:r>
                <a:rPr lang="en-GB" sz="2400" b="1" dirty="0" smtClean="0">
                  <a:solidFill>
                    <a:schemeClr val="bg1"/>
                  </a:solidFill>
                </a:rPr>
                <a:t>comes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170091" y="285749"/>
            <a:ext cx="8610352" cy="5143500"/>
            <a:chOff x="213096" y="0"/>
            <a:chExt cx="11480469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633901" y="1258673"/>
              <a:ext cx="1059664" cy="428702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9540770" y="3174216"/>
              <a:ext cx="36172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88100" y="285750"/>
            <a:ext cx="7879231" cy="5143500"/>
            <a:chOff x="491575" y="0"/>
            <a:chExt cx="10505644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8965456" y="1170088"/>
              <a:ext cx="1487211" cy="45205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7690433" y="2933563"/>
              <a:ext cx="55055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Assurance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5971633" y="285749"/>
            <a:ext cx="4336026" cy="51435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5" name="Group 94"/>
          <p:cNvGrpSpPr/>
          <p:nvPr/>
        </p:nvGrpSpPr>
        <p:grpSpPr>
          <a:xfrm>
            <a:off x="786796" y="285750"/>
            <a:ext cx="7223068" cy="5143500"/>
            <a:chOff x="491575" y="0"/>
            <a:chExt cx="9630756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916778" y="425055"/>
              <a:ext cx="1168400" cy="563068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7529365" y="3039645"/>
              <a:ext cx="450882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Fields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335273" y="285748"/>
            <a:ext cx="8895863" cy="5143501"/>
            <a:chOff x="-2449883" y="-1"/>
            <a:chExt cx="11861154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03991" y="279403"/>
              <a:ext cx="1207280" cy="5791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6275870" y="2939694"/>
              <a:ext cx="556089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</a:t>
              </a:r>
              <a:r>
                <a:rPr lang="en-GB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NDR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7046312" y="285749"/>
            <a:ext cx="7678122" cy="5143500"/>
            <a:chOff x="-9337032" y="-1"/>
            <a:chExt cx="10237496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90353" y="807834"/>
              <a:ext cx="1168400" cy="540987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2023377" y="2998111"/>
              <a:ext cx="4985907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Ensuring Correctness on NDR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/>
          <a:srcRect l="6666" t="10000" r="6666" b="7037"/>
          <a:stretch>
            <a:fillRect/>
          </a:stretch>
        </p:blipFill>
        <p:spPr>
          <a:xfrm>
            <a:off x="564754" y="952500"/>
            <a:ext cx="6063343" cy="373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19808"/>
            <a:ext cx="63246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/>
              <a:t>Extracting Error Log from NDR</a:t>
            </a:r>
            <a:endParaRPr lang="en-GB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250" t="11481" r="7084" b="6296"/>
          <a:stretch>
            <a:fillRect/>
          </a:stretch>
        </p:blipFill>
        <p:spPr>
          <a:xfrm>
            <a:off x="990600" y="1181100"/>
            <a:ext cx="7315200" cy="3903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19808"/>
            <a:ext cx="63246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/>
              <a:t>Ensuring Correctness on NDR</a:t>
            </a:r>
            <a:endParaRPr lang="en-GB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3270-0D9D-4CEB-B8EB-3520A381829E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602" t="7657" r="18148" b="14565"/>
          <a:stretch>
            <a:fillRect/>
          </a:stretch>
        </p:blipFill>
        <p:spPr>
          <a:xfrm>
            <a:off x="1219200" y="882927"/>
            <a:ext cx="6934200" cy="4421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18190" y="285750"/>
            <a:ext cx="9426703" cy="5143500"/>
            <a:chOff x="-290920" y="0"/>
            <a:chExt cx="12568937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0983181" y="1623912"/>
              <a:ext cx="1238039" cy="391505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497368" y="3290439"/>
              <a:ext cx="49457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Training Out </a:t>
              </a:r>
              <a:r>
                <a:rPr lang="en-GB" sz="2400" b="1" dirty="0" smtClean="0">
                  <a:solidFill>
                    <a:schemeClr val="bg1"/>
                  </a:solidFill>
                </a:rPr>
                <a:t>comes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170091" y="285749"/>
            <a:ext cx="8650322" cy="5143500"/>
            <a:chOff x="213096" y="0"/>
            <a:chExt cx="11533762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50" y="1372728"/>
              <a:ext cx="1168400" cy="46983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9195782" y="3396400"/>
              <a:ext cx="442504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88100" y="285749"/>
            <a:ext cx="7500608" cy="5405305"/>
            <a:chOff x="491575" y="0"/>
            <a:chExt cx="10000810" cy="7207072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1308419"/>
              <a:ext cx="1168400" cy="496015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755609" y="3470295"/>
              <a:ext cx="6858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Quality 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Assurance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786796" y="285750"/>
            <a:ext cx="7201713" cy="5143500"/>
            <a:chOff x="491575" y="0"/>
            <a:chExt cx="9602283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86748" y="1073948"/>
              <a:ext cx="1168400" cy="469836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7671372" y="3115352"/>
              <a:ext cx="42294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Fields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335273" y="285749"/>
            <a:ext cx="8895540" cy="51435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083732" y="1378754"/>
              <a:ext cx="1317573" cy="439355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6081965" y="3465687"/>
              <a:ext cx="60522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Extracting Error Log from </a:t>
              </a:r>
              <a:r>
                <a:rPr lang="en-GB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NDR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1339773" y="285750"/>
            <a:ext cx="8501263" cy="5143500"/>
            <a:chOff x="-10744545" y="-1"/>
            <a:chExt cx="11335016" cy="6858000"/>
          </a:xfrm>
        </p:grpSpPr>
        <p:sp>
          <p:nvSpPr>
            <p:cNvPr id="77" name="Rectangle 76"/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9" y="685799"/>
              <a:ext cx="1168400" cy="5791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2204668" y="2988844"/>
              <a:ext cx="48898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Line List </a:t>
              </a:r>
              <a:r>
                <a:rPr lang="en-US" sz="27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Concurrency</a:t>
              </a:r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/>
          <a:srcRect l="-980" t="6293" r="980" b="5882"/>
          <a:stretch>
            <a:fillRect/>
          </a:stretch>
        </p:blipFill>
        <p:spPr>
          <a:xfrm>
            <a:off x="96505" y="800100"/>
            <a:ext cx="6154453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Presentation</Application>
  <PresentationFormat>On-screen Show (16:10)</PresentationFormat>
  <Paragraphs>158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Tw Cen MT</vt:lpstr>
      <vt:lpstr>Calibri</vt:lpstr>
      <vt:lpstr>Calibri Light</vt:lpstr>
      <vt:lpstr>Microsoft YaHei</vt:lpstr>
      <vt:lpstr>Arial Unicode MS</vt:lpstr>
      <vt:lpstr>Office Theme</vt:lpstr>
      <vt:lpstr>Error Resolution Deep Dive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Nnamdi Umeh</dc:creator>
  <cp:keywords>User Manual</cp:keywords>
  <cp:lastModifiedBy>OluseunTemiye</cp:lastModifiedBy>
  <cp:revision>341</cp:revision>
  <dcterms:created xsi:type="dcterms:W3CDTF">2017-07-10T08:20:00Z</dcterms:created>
  <dcterms:modified xsi:type="dcterms:W3CDTF">2020-11-28T16:09:55Z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