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Ex1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ppt/charts/chart1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2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Ex2.xml" ContentType="application/vnd.ms-office.chartex+xml"/>
  <Override PartName="/ppt/charts/style14.xml" ContentType="application/vnd.ms-office.chartstyle+xml"/>
  <Override PartName="/ppt/charts/colors14.xml" ContentType="application/vnd.ms-office.chartcolorstyle+xml"/>
  <Override PartName="/ppt/charts/chart13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4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Ex3.xml" ContentType="application/vnd.ms-office.chartex+xml"/>
  <Override PartName="/ppt/charts/style17.xml" ContentType="application/vnd.ms-office.chartstyle+xml"/>
  <Override PartName="/ppt/charts/colors17.xml" ContentType="application/vnd.ms-office.chartcolorstyle+xml"/>
  <Override PartName="/ppt/charts/chartEx4.xml" ContentType="application/vnd.ms-office.chartex+xml"/>
  <Override PartName="/ppt/charts/style18.xml" ContentType="application/vnd.ms-office.chartstyle+xml"/>
  <Override PartName="/ppt/charts/colors18.xml" ContentType="application/vnd.ms-office.chartcolorstyle+xml"/>
  <Override PartName="/ppt/charts/chart15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16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17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18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1" r:id="rId14"/>
    <p:sldId id="26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E4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package" Target="../embeddings/Microsoft_Excel_Worksheet10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package" Target="../embeddings/Microsoft_Excel_Worksheet13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17.xml"/><Relationship Id="rId2" Type="http://schemas.microsoft.com/office/2011/relationships/chartStyle" Target="style17.xml"/><Relationship Id="rId1" Type="http://schemas.openxmlformats.org/officeDocument/2006/relationships/package" Target="../embeddings/Microsoft_Excel_Worksheet16.xlsx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18.xml"/><Relationship Id="rId2" Type="http://schemas.microsoft.com/office/2011/relationships/chartStyle" Target="style18.xml"/><Relationship Id="rId1" Type="http://schemas.openxmlformats.org/officeDocument/2006/relationships/package" Target="../embeddings/Microsoft_Excel_Worksheet1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Sex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Sex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Hoja1!$A$2:$A$5</c:f>
              <c:strCache>
                <c:ptCount val="3"/>
                <c:pt idx="0">
                  <c:v>M</c:v>
                </c:pt>
                <c:pt idx="1">
                  <c:v>F</c:v>
                </c:pt>
                <c:pt idx="2">
                  <c:v>Not declared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80.89</c:v>
                </c:pt>
                <c:pt idx="1">
                  <c:v>10.11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3F-4DEB-B007-72A4070511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Sex</a:t>
            </a:r>
          </a:p>
        </c:rich>
      </c:tx>
      <c:layout>
        <c:manualLayout>
          <c:xMode val="edge"/>
          <c:yMode val="edge"/>
          <c:x val="0.58063233555965321"/>
          <c:y val="2.10803718223483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Sex</c:v>
                </c:pt>
              </c:strCache>
            </c:strRef>
          </c:tx>
          <c:dPt>
            <c:idx val="0"/>
            <c:bubble3D val="0"/>
            <c:explosion val="14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B1-48F7-BC72-D3419BAE5EB4}"/>
              </c:ext>
            </c:extLst>
          </c:dPt>
          <c:dPt>
            <c:idx val="1"/>
            <c:bubble3D val="0"/>
            <c:explosion val="22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B1-48F7-BC72-D3419BAE5EB4}"/>
              </c:ext>
            </c:extLst>
          </c:dPt>
          <c:dPt>
            <c:idx val="2"/>
            <c:bubble3D val="0"/>
            <c:explosion val="29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B1-48F7-BC72-D3419BAE5EB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B1-48F7-BC72-D3419BAE5EB4}"/>
              </c:ext>
            </c:extLst>
          </c:dPt>
          <c:cat>
            <c:strRef>
              <c:f>Hoja1!$A$2:$A$5</c:f>
              <c:strCache>
                <c:ptCount val="3"/>
                <c:pt idx="0">
                  <c:v>M</c:v>
                </c:pt>
                <c:pt idx="1">
                  <c:v>F</c:v>
                </c:pt>
                <c:pt idx="2">
                  <c:v>Not declared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80.89</c:v>
                </c:pt>
                <c:pt idx="1">
                  <c:v>10.11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CB1-48F7-BC72-D3419BAE5E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Sex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Sex</a:t>
            </a:r>
          </a:p>
        </c:rich>
      </c:tx>
      <c:layout>
        <c:manualLayout>
          <c:xMode val="edge"/>
          <c:yMode val="edge"/>
          <c:x val="0.55901868049486758"/>
          <c:y val="2.10803718223483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Sex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B1-48F7-BC72-D3419BAE5EB4}"/>
              </c:ext>
            </c:extLst>
          </c:dPt>
          <c:dPt>
            <c:idx val="1"/>
            <c:bubble3D val="0"/>
            <c:explosion val="27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B1-48F7-BC72-D3419BAE5EB4}"/>
              </c:ext>
            </c:extLst>
          </c:dPt>
          <c:dPt>
            <c:idx val="2"/>
            <c:bubble3D val="0"/>
            <c:explosion val="29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B1-48F7-BC72-D3419BAE5EB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B1-48F7-BC72-D3419BAE5EB4}"/>
              </c:ext>
            </c:extLst>
          </c:dPt>
          <c:cat>
            <c:strRef>
              <c:f>Hoja1!$A$2:$A$5</c:f>
              <c:strCache>
                <c:ptCount val="3"/>
                <c:pt idx="0">
                  <c:v>M</c:v>
                </c:pt>
                <c:pt idx="1">
                  <c:v>F</c:v>
                </c:pt>
                <c:pt idx="2">
                  <c:v>Not declared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80.89</c:v>
                </c:pt>
                <c:pt idx="1">
                  <c:v>10.11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CB1-48F7-BC72-D3419BAE5E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Sex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Sex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Sex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Sex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s-ES" dirty="0"/>
              <a:t>Fatal / </a:t>
            </a:r>
            <a:r>
              <a:rPr lang="es-ES" dirty="0" err="1"/>
              <a:t>Month</a:t>
            </a:r>
            <a:endParaRPr lang="es-E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Fatal 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Hoja1!$A$2:$A$14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Unknown</c:v>
                </c:pt>
              </c:strCache>
            </c:strRef>
          </c:cat>
          <c:val>
            <c:numRef>
              <c:f>Hoja1!$B$2:$B$14</c:f>
              <c:numCache>
                <c:formatCode>General</c:formatCode>
                <c:ptCount val="13"/>
                <c:pt idx="0">
                  <c:v>1.75</c:v>
                </c:pt>
                <c:pt idx="1">
                  <c:v>1.22</c:v>
                </c:pt>
                <c:pt idx="2">
                  <c:v>1.24</c:v>
                </c:pt>
                <c:pt idx="3">
                  <c:v>1.32</c:v>
                </c:pt>
                <c:pt idx="4">
                  <c:v>1.19</c:v>
                </c:pt>
                <c:pt idx="5">
                  <c:v>1.54</c:v>
                </c:pt>
                <c:pt idx="6">
                  <c:v>1.94</c:v>
                </c:pt>
                <c:pt idx="7">
                  <c:v>1.4</c:v>
                </c:pt>
                <c:pt idx="8">
                  <c:v>1.73</c:v>
                </c:pt>
                <c:pt idx="9">
                  <c:v>1.0900000000000001</c:v>
                </c:pt>
                <c:pt idx="10">
                  <c:v>1.19</c:v>
                </c:pt>
                <c:pt idx="11">
                  <c:v>1.9</c:v>
                </c:pt>
                <c:pt idx="12">
                  <c:v>4.54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BF-4ED7-8136-AE6490242E79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Fatal 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Hoja1!$A$2:$A$14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Unknown</c:v>
                </c:pt>
              </c:strCache>
            </c:strRef>
          </c:cat>
          <c:val>
            <c:numRef>
              <c:f>Hoja1!$C$2:$C$14</c:f>
              <c:numCache>
                <c:formatCode>General</c:formatCode>
                <c:ptCount val="13"/>
                <c:pt idx="0">
                  <c:v>5.23</c:v>
                </c:pt>
                <c:pt idx="1">
                  <c:v>4.03</c:v>
                </c:pt>
                <c:pt idx="2">
                  <c:v>4.24</c:v>
                </c:pt>
                <c:pt idx="3">
                  <c:v>4.5999999999999996</c:v>
                </c:pt>
                <c:pt idx="4">
                  <c:v>4.1399999999999997</c:v>
                </c:pt>
                <c:pt idx="5">
                  <c:v>5.3</c:v>
                </c:pt>
                <c:pt idx="6">
                  <c:v>7.12</c:v>
                </c:pt>
                <c:pt idx="7">
                  <c:v>6.33</c:v>
                </c:pt>
                <c:pt idx="8">
                  <c:v>5.91</c:v>
                </c:pt>
                <c:pt idx="9">
                  <c:v>5.01</c:v>
                </c:pt>
                <c:pt idx="10">
                  <c:v>4.2699999999999996</c:v>
                </c:pt>
                <c:pt idx="11">
                  <c:v>4.08</c:v>
                </c:pt>
                <c:pt idx="12">
                  <c:v>7.93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BF-4ED7-8136-AE6490242E79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Fatal Unknown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Hoja1!$A$2:$A$14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Unknown</c:v>
                </c:pt>
              </c:strCache>
            </c:strRef>
          </c:cat>
          <c:val>
            <c:numRef>
              <c:f>Hoja1!$D$2:$D$14</c:f>
              <c:numCache>
                <c:formatCode>General</c:formatCode>
                <c:ptCount val="13"/>
                <c:pt idx="0">
                  <c:v>0.87</c:v>
                </c:pt>
                <c:pt idx="1">
                  <c:v>0.41</c:v>
                </c:pt>
                <c:pt idx="2">
                  <c:v>0.51</c:v>
                </c:pt>
                <c:pt idx="3">
                  <c:v>0.78</c:v>
                </c:pt>
                <c:pt idx="4">
                  <c:v>0.46</c:v>
                </c:pt>
                <c:pt idx="5">
                  <c:v>0.7</c:v>
                </c:pt>
                <c:pt idx="6">
                  <c:v>0.86</c:v>
                </c:pt>
                <c:pt idx="7">
                  <c:v>1.08</c:v>
                </c:pt>
                <c:pt idx="8">
                  <c:v>0.63</c:v>
                </c:pt>
                <c:pt idx="9">
                  <c:v>0.51</c:v>
                </c:pt>
                <c:pt idx="10">
                  <c:v>0.54</c:v>
                </c:pt>
                <c:pt idx="11">
                  <c:v>0.63</c:v>
                </c:pt>
                <c:pt idx="12">
                  <c:v>1.71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BF-4ED7-8136-AE6490242E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861526079"/>
        <c:axId val="1861524415"/>
      </c:barChart>
      <c:catAx>
        <c:axId val="1861526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61524415"/>
        <c:crosses val="autoZero"/>
        <c:auto val="1"/>
        <c:lblAlgn val="ctr"/>
        <c:lblOffset val="100"/>
        <c:noMultiLvlLbl val="0"/>
      </c:catAx>
      <c:valAx>
        <c:axId val="1861524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61526079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alpha val="37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Sex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Attack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Attack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E2-4C8C-B257-57FA8F9FF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E2-4C8C-B257-57FA8F9FF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0E2-4C8C-B257-57FA8F9FF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0E2-4C8C-B257-57FA8F9FF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Hoja1!$A$2:$A$7</c:f>
              <c:strCache>
                <c:ptCount val="6"/>
                <c:pt idx="0">
                  <c:v>Unprovoked</c:v>
                </c:pt>
                <c:pt idx="1">
                  <c:v>Provoked</c:v>
                </c:pt>
                <c:pt idx="2">
                  <c:v>Invalid</c:v>
                </c:pt>
                <c:pt idx="3">
                  <c:v>Sea disaster</c:v>
                </c:pt>
                <c:pt idx="4">
                  <c:v>Boating</c:v>
                </c:pt>
                <c:pt idx="5">
                  <c:v>Boat</c:v>
                </c:pt>
              </c:strCache>
            </c:strRef>
          </c:cat>
          <c:val>
            <c:numRef>
              <c:f>Hoja1!$B$2:$B$7</c:f>
              <c:numCache>
                <c:formatCode>General</c:formatCode>
                <c:ptCount val="6"/>
                <c:pt idx="0">
                  <c:v>72.91</c:v>
                </c:pt>
                <c:pt idx="1">
                  <c:v>9.11</c:v>
                </c:pt>
                <c:pt idx="2">
                  <c:v>8.68</c:v>
                </c:pt>
                <c:pt idx="3">
                  <c:v>3.79</c:v>
                </c:pt>
                <c:pt idx="4">
                  <c:v>3.22</c:v>
                </c:pt>
                <c:pt idx="5">
                  <c:v>2.17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0E2-4C8C-B257-57FA8F9FF0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Fatal attack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Fatal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110-4724-BE08-FE55676D94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110-4724-BE08-FE55676D94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110-4724-BE08-FE55676D94D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110-4724-BE08-FE55676D94D9}"/>
              </c:ext>
            </c:extLst>
          </c:dPt>
          <c:cat>
            <c:strRef>
              <c:f>Hoja1!$A$2:$A$5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Unknown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22.04</c:v>
                </c:pt>
                <c:pt idx="1">
                  <c:v>68.260000000000005</c:v>
                </c:pt>
                <c:pt idx="2">
                  <c:v>9.6999999999999993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3F-4DEB-B007-72A4070511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Months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Month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E2-4C8C-B257-57FA8F9FF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E2-4C8C-B257-57FA8F9FF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0E2-4C8C-B257-57FA8F9FF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0E2-4C8C-B257-57FA8F9FF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DA9-4AAF-ADD2-0FFF1E3B92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DA9-4AAF-ADD2-0FFF1E3B92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Hoja1!$A$2:$A$14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Unknown</c:v>
                </c:pt>
              </c:strCache>
            </c:strRef>
          </c:cat>
          <c:val>
            <c:numRef>
              <c:f>Hoja1!$B$2:$B$14</c:f>
              <c:numCache>
                <c:formatCode>General</c:formatCode>
                <c:ptCount val="13"/>
                <c:pt idx="0">
                  <c:v>7.85</c:v>
                </c:pt>
                <c:pt idx="1">
                  <c:v>5.66</c:v>
                </c:pt>
                <c:pt idx="2">
                  <c:v>6.03</c:v>
                </c:pt>
                <c:pt idx="3">
                  <c:v>6.7</c:v>
                </c:pt>
                <c:pt idx="4">
                  <c:v>5.79</c:v>
                </c:pt>
                <c:pt idx="5">
                  <c:v>7.54</c:v>
                </c:pt>
                <c:pt idx="6">
                  <c:v>9.92</c:v>
                </c:pt>
                <c:pt idx="7">
                  <c:v>8.81</c:v>
                </c:pt>
                <c:pt idx="8">
                  <c:v>8.2799999999999994</c:v>
                </c:pt>
                <c:pt idx="9">
                  <c:v>6.62</c:v>
                </c:pt>
                <c:pt idx="10">
                  <c:v>6</c:v>
                </c:pt>
                <c:pt idx="11">
                  <c:v>6.62</c:v>
                </c:pt>
                <c:pt idx="12">
                  <c:v>14.19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0E2-4C8C-B257-57FA8F9FF0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Sex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Species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Hoja1!$A$2:$A$10</c:f>
              <c:strCache>
                <c:ptCount val="9"/>
                <c:pt idx="0">
                  <c:v>White shark</c:v>
                </c:pt>
                <c:pt idx="1">
                  <c:v>Tiger shark</c:v>
                </c:pt>
                <c:pt idx="2">
                  <c:v>Bull shark</c:v>
                </c:pt>
                <c:pt idx="3">
                  <c:v>Blacktip shark</c:v>
                </c:pt>
                <c:pt idx="4">
                  <c:v>Mako shark</c:v>
                </c:pt>
                <c:pt idx="5">
                  <c:v>Blue shark</c:v>
                </c:pt>
                <c:pt idx="6">
                  <c:v>Copper shark</c:v>
                </c:pt>
                <c:pt idx="7">
                  <c:v>Sand shark</c:v>
                </c:pt>
                <c:pt idx="8">
                  <c:v>Hammer shark</c:v>
                </c:pt>
              </c:strCache>
            </c:strRef>
          </c:cat>
          <c:val>
            <c:numRef>
              <c:f>Hoja1!$B$2:$B$10</c:f>
              <c:numCache>
                <c:formatCode>General</c:formatCode>
                <c:ptCount val="9"/>
                <c:pt idx="0">
                  <c:v>436</c:v>
                </c:pt>
                <c:pt idx="1">
                  <c:v>48</c:v>
                </c:pt>
                <c:pt idx="2">
                  <c:v>51</c:v>
                </c:pt>
                <c:pt idx="3">
                  <c:v>30</c:v>
                </c:pt>
                <c:pt idx="4">
                  <c:v>44</c:v>
                </c:pt>
                <c:pt idx="5">
                  <c:v>29</c:v>
                </c:pt>
                <c:pt idx="6">
                  <c:v>3</c:v>
                </c:pt>
                <c:pt idx="7">
                  <c:v>13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B8-4934-8B90-CFE9F861FA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721780351"/>
        <c:axId val="1721782431"/>
      </c:barChart>
      <c:catAx>
        <c:axId val="17217803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21782431"/>
        <c:crosses val="autoZero"/>
        <c:auto val="1"/>
        <c:lblAlgn val="ctr"/>
        <c:lblOffset val="100"/>
        <c:noMultiLvlLbl val="0"/>
      </c:catAx>
      <c:valAx>
        <c:axId val="1721782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2178035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>
        <a:alpha val="48000"/>
      </a:schemeClr>
    </a:solidFill>
    <a:ln w="9525" cap="flat" cmpd="sng" algn="ctr">
      <a:solidFill>
        <a:schemeClr val="dk1">
          <a:hueMod val="94000"/>
          <a:alpha val="51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Sex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Countries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% country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Hoja1!$A$2:$A$6</c:f>
              <c:strCache>
                <c:ptCount val="5"/>
                <c:pt idx="0">
                  <c:v>USA</c:v>
                </c:pt>
                <c:pt idx="1">
                  <c:v>AUSTRALIA</c:v>
                </c:pt>
                <c:pt idx="2">
                  <c:v>SOUTH AFRICA</c:v>
                </c:pt>
                <c:pt idx="3">
                  <c:v>PAPUA NEW GUINEA</c:v>
                </c:pt>
                <c:pt idx="4">
                  <c:v>NEW ZELAND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35.369999999999997</c:v>
                </c:pt>
                <c:pt idx="1">
                  <c:v>21.23</c:v>
                </c:pt>
                <c:pt idx="2">
                  <c:v>9.19</c:v>
                </c:pt>
                <c:pt idx="3">
                  <c:v>2.13</c:v>
                </c:pt>
                <c:pt idx="4">
                  <c:v>2.0299999999999998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B8-4934-8B90-CFE9F861FA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721780351"/>
        <c:axId val="1721782431"/>
      </c:barChart>
      <c:catAx>
        <c:axId val="17217803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21782431"/>
        <c:crosses val="autoZero"/>
        <c:auto val="1"/>
        <c:lblAlgn val="ctr"/>
        <c:lblOffset val="100"/>
        <c:noMultiLvlLbl val="0"/>
      </c:catAx>
      <c:valAx>
        <c:axId val="1721782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2178035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>
        <a:alpha val="48000"/>
      </a:schemeClr>
    </a:solidFill>
    <a:ln w="9525" cap="flat" cmpd="sng" algn="ctr">
      <a:solidFill>
        <a:schemeClr val="dk1">
          <a:hueMod val="94000"/>
          <a:alpha val="51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Sex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Hoja1!$A$2:$A$19</cx:f>
        <cx:lvl ptCount="18">
          <cx:pt idx="0">M/N</cx:pt>
          <cx:pt idx="1">M/Y</cx:pt>
          <cx:pt idx="2">F/N</cx:pt>
          <cx:pt idx="3">M/Unknown</cx:pt>
          <cx:pt idx="4">Notdeclared/N</cx:pt>
          <cx:pt idx="5">Notdeclared/Unknown</cx:pt>
          <cx:pt idx="6">Notdeclared/Y</cx:pt>
          <cx:pt idx="7">F/Y</cx:pt>
          <cx:pt idx="8">F/Unknown</cx:pt>
          <cx:pt idx="9"/>
          <cx:pt idx="10"/>
          <cx:pt idx="11"/>
          <cx:pt idx="12"/>
          <cx:pt idx="13"/>
          <cx:pt idx="14"/>
          <cx:pt idx="15"/>
          <cx:pt idx="16"/>
          <cx:pt idx="17"/>
        </cx:lvl>
      </cx:strDim>
      <cx:numDim type="size">
        <cx:f>Hoja1!$B$2:$B$19</cx:f>
        <cx:lvl ptCount="18" formatCode="Estándar">
          <cx:pt idx="0">55.280000000000001</cx:pt>
          <cx:pt idx="1">18.629999999999999</cx:pt>
          <cx:pt idx="2">7.4299999999999997</cx:pt>
          <cx:pt idx="3">6.9800000000000004</cx:pt>
          <cx:pt idx="4">5.5499999999999998</cx:pt>
          <cx:pt idx="5">1.73</cx:pt>
          <cx:pt idx="6">1.71</cx:pt>
          <cx:pt idx="7">1.7</cx:pt>
          <cx:pt idx="8">0.97999999999999998</cx:pt>
        </cx:lvl>
      </cx:numDim>
    </cx:data>
  </cx:chartData>
  <cx:chart>
    <cx:title pos="t" align="ctr" overlay="0">
      <cx:tx>
        <cx:rich>
          <a:bodyPr rot="0" spcFirstLastPara="1" vertOverflow="ellipsis" vert="horz" wrap="square" lIns="38100" tIns="19050" rIns="38100" bIns="19050" anchor="ctr" anchorCtr="1" compatLnSpc="0"/>
          <a:lstStyle/>
          <a:p>
            <a:pPr algn="ctr" rtl="0"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186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</a:rPr>
              <a:t>Sex / Fatal</a:t>
            </a:r>
          </a:p>
        </cx:rich>
      </cx:tx>
    </cx:title>
    <cx:plotArea>
      <cx:plotAreaRegion>
        <cx:series layoutId="sunburst" uniqueId="{F3302918-5A0A-4B00-A3DF-63DB967184CD}">
          <cx:tx>
            <cx:txData>
              <cx:f>Hoja1!$B$1</cx:f>
              <cx:v>Fatal(Y/N)</cx:v>
            </cx:txData>
          </cx:tx>
          <cx:dataId val="0"/>
        </cx:series>
      </cx:plotAreaRegion>
    </cx:plotArea>
    <cx:legend pos="b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>
              <a:solidFill>
                <a:schemeClr val="bg1"/>
              </a:solidFill>
            </a:defRPr>
          </a:pPr>
          <a:endParaRPr lang="es-ES" sz="1197" b="0" i="0" u="none" strike="noStrike" kern="1200" baseline="0">
            <a:solidFill>
              <a:schemeClr val="bg1"/>
            </a:solidFill>
            <a:latin typeface="Century Gothic" panose="020B0502020202020204"/>
          </a:endParaRPr>
        </a:p>
      </cx:txPr>
    </cx:legend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Hoja1!$A$2:$A$19</cx:f>
        <cx:lvl ptCount="18">
          <cx:pt idx="0">Not declared</cx:pt>
          <cx:pt idx="1">17</cx:pt>
          <cx:pt idx="2">18</cx:pt>
          <cx:pt idx="3">20</cx:pt>
          <cx:pt idx="4">16</cx:pt>
          <cx:pt idx="5">19</cx:pt>
          <cx:pt idx="6">15</cx:pt>
          <cx:pt idx="7">21</cx:pt>
          <cx:pt idx="8">25</cx:pt>
          <cx:pt idx="9">22</cx:pt>
          <cx:pt idx="10">24</cx:pt>
          <cx:pt idx="11">26</cx:pt>
          <cx:pt idx="12">14</cx:pt>
          <cx:pt idx="13">23</cx:pt>
          <cx:pt idx="14">30</cx:pt>
          <cx:pt idx="15">27</cx:pt>
          <cx:pt idx="16">28</cx:pt>
          <cx:pt idx="17">29</cx:pt>
        </cx:lvl>
      </cx:strDim>
      <cx:numDim type="size">
        <cx:f>Hoja1!$B$2:$B$19</cx:f>
        <cx:lvl ptCount="18" formatCode="Estándar">
          <cx:pt idx="0">34.32</cx:pt>
          <cx:pt idx="1">2.25</cx:pt>
          <cx:pt idx="2">2.1200000000000001</cx:pt>
          <cx:pt idx="3">2.0600000000000001</cx:pt>
          <cx:pt idx="4">1.99</cx:pt>
          <cx:pt idx="5">1.98</cx:pt>
          <cx:pt idx="6">1.8400000000000001</cx:pt>
          <cx:pt idx="7">1.6799999999999999</cx:pt>
          <cx:pt idx="8">1.6499999999999999</cx:pt>
          <cx:pt idx="9">1.6299999999999999</cx:pt>
          <cx:pt idx="10">1.5700000000000001</cx:pt>
          <cx:pt idx="11">1.23</cx:pt>
          <cx:pt idx="12">1.2</cx:pt>
          <cx:pt idx="13">1.1899999999999999</cx:pt>
          <cx:pt idx="14">1.1899999999999999</cx:pt>
          <cx:pt idx="15">1.1599999999999999</cx:pt>
          <cx:pt idx="16">1.1200000000000001</cx:pt>
          <cx:pt idx="17">1.0800000000000001</cx:pt>
        </cx:lvl>
      </cx:numDim>
    </cx:data>
  </cx:chartData>
  <cx:chart>
    <cx:title pos="t" align="ctr" overlay="0">
      <cx:tx>
        <cx:rich>
          <a:bodyPr rot="0" spcFirstLastPara="1" vertOverflow="ellipsis" vert="horz" wrap="square" lIns="38100" tIns="19050" rIns="38100" bIns="19050" anchor="ctr" anchorCtr="1" compatLnSpc="0"/>
          <a:lstStyle/>
          <a:p>
            <a:pPr algn="ctr" rtl="0"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186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</a:rPr>
              <a:t>Age in M</a:t>
            </a:r>
          </a:p>
        </cx:rich>
      </cx:tx>
    </cx:title>
    <cx:plotArea>
      <cx:plotAreaRegion>
        <cx:series layoutId="sunburst" uniqueId="{F3302918-5A0A-4B00-A3DF-63DB967184CD}">
          <cx:tx>
            <cx:txData>
              <cx:f>Hoja1!$B$1</cx:f>
              <cx:v>Age / M</cx:v>
            </cx:txData>
          </cx:tx>
          <cx:dataId val="0"/>
        </cx:series>
      </cx:plotAreaRegion>
    </cx:plotArea>
    <cx:legend pos="b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>
              <a:solidFill>
                <a:schemeClr val="bg1"/>
              </a:solidFill>
            </a:defRPr>
          </a:pPr>
          <a:endParaRPr lang="es-ES" sz="1197" b="0" i="0" u="none" strike="noStrike" kern="1200" baseline="0">
            <a:solidFill>
              <a:schemeClr val="bg1"/>
            </a:solidFill>
            <a:latin typeface="Century Gothic" panose="020B0502020202020204"/>
          </a:endParaRPr>
        </a:p>
      </cx:txPr>
    </cx:legend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Hoja1!$A$2:$A$19</cx:f>
        <cx:lvl ptCount="18">
          <cx:pt idx="0">Not declared</cx:pt>
          <cx:pt idx="1">17</cx:pt>
          <cx:pt idx="2">18</cx:pt>
          <cx:pt idx="3">20</cx:pt>
          <cx:pt idx="4">16</cx:pt>
          <cx:pt idx="5">19</cx:pt>
          <cx:pt idx="6">15</cx:pt>
          <cx:pt idx="7">21</cx:pt>
          <cx:pt idx="8">25</cx:pt>
          <cx:pt idx="9">22</cx:pt>
          <cx:pt idx="10">24</cx:pt>
          <cx:pt idx="11">26</cx:pt>
          <cx:pt idx="12">14</cx:pt>
          <cx:pt idx="13">23</cx:pt>
          <cx:pt idx="14">30</cx:pt>
          <cx:pt idx="15">27</cx:pt>
          <cx:pt idx="16">28</cx:pt>
          <cx:pt idx="17">29</cx:pt>
        </cx:lvl>
      </cx:strDim>
      <cx:numDim type="size">
        <cx:f>Hoja1!$B$2:$B$19</cx:f>
        <cx:lvl ptCount="18" formatCode="Estándar">
          <cx:pt idx="0">34.32</cx:pt>
          <cx:pt idx="1">2.25</cx:pt>
          <cx:pt idx="2">2.1200000000000001</cx:pt>
          <cx:pt idx="3">2.0600000000000001</cx:pt>
          <cx:pt idx="4">1.99</cx:pt>
          <cx:pt idx="5">1.98</cx:pt>
          <cx:pt idx="6">1.8400000000000001</cx:pt>
          <cx:pt idx="7">1.6799999999999999</cx:pt>
          <cx:pt idx="8">1.6499999999999999</cx:pt>
          <cx:pt idx="9">1.6299999999999999</cx:pt>
          <cx:pt idx="10">1.5700000000000001</cx:pt>
          <cx:pt idx="11">1.23</cx:pt>
          <cx:pt idx="12">1.2</cx:pt>
          <cx:pt idx="13">1.1899999999999999</cx:pt>
          <cx:pt idx="14">1.1899999999999999</cx:pt>
          <cx:pt idx="15">1.1599999999999999</cx:pt>
          <cx:pt idx="16">1.1200000000000001</cx:pt>
          <cx:pt idx="17">1.0800000000000001</cx:pt>
        </cx:lvl>
      </cx:numDim>
    </cx:data>
  </cx:chartData>
  <cx:chart>
    <cx:title pos="t" align="ctr" overlay="0">
      <cx:tx>
        <cx:txData>
          <cx:v>Age in M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1862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r>
            <a:rPr kumimoji="0" lang="en-US" sz="186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</a:rPr>
            <a:t>Age in M</a:t>
          </a:r>
        </a:p>
      </cx:txPr>
    </cx:title>
    <cx:plotArea>
      <cx:plotAreaRegion>
        <cx:series layoutId="sunburst" uniqueId="{F3302918-5A0A-4B00-A3DF-63DB967184CD}">
          <cx:tx>
            <cx:txData>
              <cx:f>Hoja1!$B$1</cx:f>
              <cx:v>Age / M</cx:v>
            </cx:txData>
          </cx:tx>
          <cx:dataId val="0"/>
        </cx:series>
      </cx:plotAreaRegion>
    </cx:plotArea>
    <cx:legend pos="b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>
              <a:solidFill>
                <a:schemeClr val="bg1"/>
              </a:solidFill>
            </a:defRPr>
          </a:pPr>
          <a:endParaRPr lang="es-ES" sz="1197" b="0" i="0" u="none" strike="noStrike" kern="1200" baseline="0">
            <a:solidFill>
              <a:schemeClr val="bg1"/>
            </a:solidFill>
            <a:latin typeface="Century Gothic" panose="020B0502020202020204"/>
          </a:endParaRPr>
        </a:p>
      </cx:txPr>
    </cx:legend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Hoja1!$A$2:$A$19</cx:f>
        <cx:lvl ptCount="18">
          <cx:pt idx="0">M/Notdeclared/USA</cx:pt>
          <cx:pt idx="1">M/Notdeclared/AUSTRALIA</cx:pt>
          <cx:pt idx="2">M/Notdeclared/SOUTHAFRICA</cx:pt>
          <cx:pt idx="3">M/Notdeclared/PAPUA</cx:pt>
          <cx:pt idx="4">M/16/USA</cx:pt>
          <cx:pt idx="5">M/Notdeclared/NEWZEALAND</cx:pt>
          <cx:pt idx="6">M/17/USA</cx:pt>
          <cx:pt idx="7">M/15/USA</cx:pt>
          <cx:pt idx="8">M/18/USA</cx:pt>
          <cx:pt idx="9">M/19/USA</cx:pt>
          <cx:pt idx="10">M/20/USA</cx:pt>
          <cx:pt idx="11">M/17/AUSTRALIA</cx:pt>
          <cx:pt idx="12">M/25/USA</cx:pt>
          <cx:pt idx="13">M/21/USA</cx:pt>
          <cx:pt idx="14">M/24/USA</cx:pt>
          <cx:pt idx="15">M/18/AUSTRALIA</cx:pt>
          <cx:pt idx="16"/>
          <cx:pt idx="17"/>
        </cx:lvl>
      </cx:strDim>
      <cx:numDim type="size">
        <cx:f>Hoja1!$B$2:$B$19</cx:f>
        <cx:lvl ptCount="18" formatCode="Estándar">
          <cx:pt idx="0">9.4800000000000004</cx:pt>
          <cx:pt idx="1">7.3899999999999997</cx:pt>
          <cx:pt idx="2">2.2200000000000002</cx:pt>
          <cx:pt idx="3">1.1200000000000001</cx:pt>
          <cx:pt idx="4">0.94999999999999996</cx:pt>
          <cx:pt idx="5">0.93999999999999995</cx:pt>
          <cx:pt idx="6">0.87</cx:pt>
          <cx:pt idx="7">0.83999999999999997</cx:pt>
          <cx:pt idx="8">0.81000000000000005</cx:pt>
          <cx:pt idx="9">0.76000000000000001</cx:pt>
          <cx:pt idx="10">0.70999999999999996</cx:pt>
          <cx:pt idx="11">0.70999999999999996</cx:pt>
          <cx:pt idx="12">0.67000000000000004</cx:pt>
          <cx:pt idx="13">0.67000000000000004</cx:pt>
          <cx:pt idx="14">0.63</cx:pt>
          <cx:pt idx="15">0.56000000000000005</cx:pt>
        </cx:lvl>
      </cx:numDim>
    </cx:data>
  </cx:chartData>
  <cx:chart>
    <cx:title pos="t" align="ctr" overlay="0">
      <cx:tx>
        <cx:rich>
          <a:bodyPr rot="0" spcFirstLastPara="1" vertOverflow="ellipsis" vert="horz" wrap="square" lIns="38100" tIns="19050" rIns="38100" bIns="19050" anchor="ctr" anchorCtr="1" compatLnSpc="0"/>
          <a:lstStyle/>
          <a:p>
            <a:pPr algn="ctr" rtl="0"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186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</a:rPr>
              <a:t>Sex / Age / Country</a:t>
            </a:r>
          </a:p>
        </cx:rich>
      </cx:tx>
    </cx:title>
    <cx:plotArea>
      <cx:plotAreaRegion>
        <cx:series layoutId="sunburst" uniqueId="{F3302918-5A0A-4B00-A3DF-63DB967184CD}">
          <cx:tx>
            <cx:txData>
              <cx:f>Hoja1!$B$1</cx:f>
              <cx:v>Sex/Age/Country</cx:v>
            </cx:txData>
          </cx:tx>
          <cx:dataId val="0"/>
        </cx:series>
      </cx:plotAreaRegion>
    </cx:plotArea>
    <cx:legend pos="b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>
              <a:solidFill>
                <a:schemeClr val="bg1"/>
              </a:solidFill>
            </a:defRPr>
          </a:pPr>
          <a:endParaRPr lang="es-ES" sz="1197" b="0" i="0" u="none" strike="noStrike" kern="1200" baseline="0">
            <a:solidFill>
              <a:schemeClr val="bg1"/>
            </a:solidFill>
            <a:latin typeface="Century Gothic" panose="020B050202020202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82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859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1887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430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622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895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9022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514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5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84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57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897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021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04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419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203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553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5424983-7700-48C3-9E31-94741978F65C}" type="datetimeFigureOut">
              <a:rPr lang="es-ES" smtClean="0"/>
              <a:t>30/10/2022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524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14/relationships/chartEx" Target="../charts/chartEx1.xml"/><Relationship Id="rId4" Type="http://schemas.openxmlformats.org/officeDocument/2006/relationships/chart" Target="../charts/char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14/relationships/chartEx" Target="../charts/chartEx2.xml"/><Relationship Id="rId4" Type="http://schemas.openxmlformats.org/officeDocument/2006/relationships/chart" Target="../charts/char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hart" Target="../charts/chart13.xml"/><Relationship Id="rId7" Type="http://schemas.microsoft.com/office/2014/relationships/chartEx" Target="../charts/chartEx4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14/relationships/chartEx" Target="../charts/chartEx3.xml"/><Relationship Id="rId4" Type="http://schemas.openxmlformats.org/officeDocument/2006/relationships/chart" Target="../charts/char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0BD81-E54A-4C92-D65C-CF9DC62CB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57727"/>
            <a:ext cx="8001000" cy="2971801"/>
          </a:xfrm>
        </p:spPr>
        <p:txBody>
          <a:bodyPr>
            <a:normAutofit/>
          </a:bodyPr>
          <a:lstStyle/>
          <a:p>
            <a:r>
              <a:rPr lang="es-ES" sz="8000" dirty="0">
                <a:latin typeface="AngryBirds" pitchFamily="2" charset="0"/>
              </a:rPr>
              <a:t>SHARKS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69F502-A18E-36BE-6FF6-552DC2C7A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215795"/>
            <a:ext cx="6400800" cy="1947333"/>
          </a:xfrm>
        </p:spPr>
        <p:txBody>
          <a:bodyPr>
            <a:normAutofit fontScale="92500"/>
          </a:bodyPr>
          <a:lstStyle/>
          <a:p>
            <a:r>
              <a:rPr lang="es-ES" dirty="0"/>
              <a:t>Limpieza de </a:t>
            </a:r>
            <a:r>
              <a:rPr lang="es-ES" dirty="0" err="1"/>
              <a:t>DataFrame</a:t>
            </a:r>
            <a:r>
              <a:rPr lang="es-ES" dirty="0"/>
              <a:t> y tratamiento de datos estadísticos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Jonatan Quintana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A8A7561-7F99-55F0-1366-34752C10B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035" y="2600498"/>
            <a:ext cx="4406013" cy="462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25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6000" b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BF36-013A-ACBE-B021-48124776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9" y="61573"/>
            <a:ext cx="9568872" cy="926716"/>
          </a:xfrm>
          <a:solidFill>
            <a:schemeClr val="lt1">
              <a:alpha val="72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VARIABLES DE BAJOS VALORES ÚNICOS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2171240A-16AA-B3F1-8E9C-643565A77E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965823"/>
              </p:ext>
            </p:extLst>
          </p:nvPr>
        </p:nvGraphicFramePr>
        <p:xfrm>
          <a:off x="665596" y="1088881"/>
          <a:ext cx="4700732" cy="361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Marcador de contenido 5">
            <a:extLst>
              <a:ext uri="{FF2B5EF4-FFF2-40B4-BE49-F238E27FC236}">
                <a16:creationId xmlns:a16="http://schemas.microsoft.com/office/drawing/2014/main" id="{F3280C44-3A75-F32A-1DC9-7CEEE7FD06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261609"/>
              </p:ext>
            </p:extLst>
          </p:nvPr>
        </p:nvGraphicFramePr>
        <p:xfrm>
          <a:off x="6733310" y="1219198"/>
          <a:ext cx="4700732" cy="361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62831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6000" b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BF36-013A-ACBE-B021-48124776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9" y="61573"/>
            <a:ext cx="9568872" cy="926716"/>
          </a:xfrm>
          <a:solidFill>
            <a:schemeClr val="lt1">
              <a:alpha val="72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VARIABLES inconsistentes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2171240A-16AA-B3F1-8E9C-643565A77E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5596" y="1088881"/>
          <a:ext cx="4700732" cy="361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6894A0F5-E9B9-A2C8-58C9-F20DE7D409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2021381"/>
              </p:ext>
            </p:extLst>
          </p:nvPr>
        </p:nvGraphicFramePr>
        <p:xfrm>
          <a:off x="1893455" y="116378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12379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6000" b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BF36-013A-ACBE-B021-48124776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9" y="61573"/>
            <a:ext cx="9568872" cy="926716"/>
          </a:xfrm>
          <a:solidFill>
            <a:schemeClr val="lt1">
              <a:alpha val="72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VARIABLES inconsistentes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2171240A-16AA-B3F1-8E9C-643565A77E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5596" y="1088881"/>
          <a:ext cx="4700732" cy="361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6894A0F5-E9B9-A2C8-58C9-F20DE7D409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5849837"/>
              </p:ext>
            </p:extLst>
          </p:nvPr>
        </p:nvGraphicFramePr>
        <p:xfrm>
          <a:off x="1893455" y="116378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77037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6000" b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BF36-013A-ACBE-B021-48124776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9" y="61573"/>
            <a:ext cx="9568872" cy="926716"/>
          </a:xfrm>
          <a:solidFill>
            <a:schemeClr val="lt1">
              <a:alpha val="72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multivariables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2171240A-16AA-B3F1-8E9C-643565A77E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5596" y="1088881"/>
          <a:ext cx="4700732" cy="361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Marcador de contenido 5">
            <a:extLst>
              <a:ext uri="{FF2B5EF4-FFF2-40B4-BE49-F238E27FC236}">
                <a16:creationId xmlns:a16="http://schemas.microsoft.com/office/drawing/2014/main" id="{8055A300-50B4-4D26-16AE-F8522AC16A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156419"/>
              </p:ext>
            </p:extLst>
          </p:nvPr>
        </p:nvGraphicFramePr>
        <p:xfrm>
          <a:off x="665596" y="1957099"/>
          <a:ext cx="4700732" cy="361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Marcador de contenido 5">
                <a:extLst>
                  <a:ext uri="{FF2B5EF4-FFF2-40B4-BE49-F238E27FC236}">
                    <a16:creationId xmlns:a16="http://schemas.microsoft.com/office/drawing/2014/main" id="{CAD7C434-C338-CDEF-7A4E-43A723377A6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77949512"/>
                  </p:ext>
                </p:extLst>
              </p:nvPr>
            </p:nvGraphicFramePr>
            <p:xfrm>
              <a:off x="5809673" y="1458336"/>
              <a:ext cx="5883563" cy="523802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5" name="Marcador de contenido 5">
                <a:extLst>
                  <a:ext uri="{FF2B5EF4-FFF2-40B4-BE49-F238E27FC236}">
                    <a16:creationId xmlns:a16="http://schemas.microsoft.com/office/drawing/2014/main" id="{CAD7C434-C338-CDEF-7A4E-43A723377A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09673" y="1458336"/>
                <a:ext cx="5883563" cy="5238028"/>
              </a:xfrm>
              <a:prstGeom prst="rect">
                <a:avLst/>
              </a:prstGeom>
            </p:spPr>
          </p:pic>
        </mc:Fallback>
      </mc:AlternateContent>
      <p:sp>
        <p:nvSpPr>
          <p:cNvPr id="8" name="Abrir llave 7">
            <a:extLst>
              <a:ext uri="{FF2B5EF4-FFF2-40B4-BE49-F238E27FC236}">
                <a16:creationId xmlns:a16="http://schemas.microsoft.com/office/drawing/2014/main" id="{7D9E8A29-2776-EE7A-4830-E2810B69DCF0}"/>
              </a:ext>
            </a:extLst>
          </p:cNvPr>
          <p:cNvSpPr/>
          <p:nvPr/>
        </p:nvSpPr>
        <p:spPr>
          <a:xfrm>
            <a:off x="4664364" y="1319790"/>
            <a:ext cx="1145309" cy="5238028"/>
          </a:xfrm>
          <a:prstGeom prst="leftBrace">
            <a:avLst/>
          </a:prstGeom>
          <a:ln w="762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888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6000" b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BF36-013A-ACBE-B021-48124776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9" y="61573"/>
            <a:ext cx="9568872" cy="926716"/>
          </a:xfrm>
          <a:solidFill>
            <a:schemeClr val="lt1">
              <a:alpha val="72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multivariables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2171240A-16AA-B3F1-8E9C-643565A77E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5596" y="1088881"/>
          <a:ext cx="4700732" cy="361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Marcador de contenido 5">
            <a:extLst>
              <a:ext uri="{FF2B5EF4-FFF2-40B4-BE49-F238E27FC236}">
                <a16:creationId xmlns:a16="http://schemas.microsoft.com/office/drawing/2014/main" id="{8055A300-50B4-4D26-16AE-F8522AC16A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6654897"/>
              </p:ext>
            </p:extLst>
          </p:nvPr>
        </p:nvGraphicFramePr>
        <p:xfrm>
          <a:off x="665596" y="1957099"/>
          <a:ext cx="4700732" cy="361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Marcador de contenido 5">
                <a:extLst>
                  <a:ext uri="{FF2B5EF4-FFF2-40B4-BE49-F238E27FC236}">
                    <a16:creationId xmlns:a16="http://schemas.microsoft.com/office/drawing/2014/main" id="{CAD7C434-C338-CDEF-7A4E-43A723377A6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01608997"/>
                  </p:ext>
                </p:extLst>
              </p:nvPr>
            </p:nvGraphicFramePr>
            <p:xfrm>
              <a:off x="5809673" y="1319790"/>
              <a:ext cx="5407893" cy="444370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5" name="Marcador de contenido 5">
                <a:extLst>
                  <a:ext uri="{FF2B5EF4-FFF2-40B4-BE49-F238E27FC236}">
                    <a16:creationId xmlns:a16="http://schemas.microsoft.com/office/drawing/2014/main" id="{CAD7C434-C338-CDEF-7A4E-43A723377A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09673" y="1319790"/>
                <a:ext cx="5407893" cy="4443701"/>
              </a:xfrm>
              <a:prstGeom prst="rect">
                <a:avLst/>
              </a:prstGeom>
            </p:spPr>
          </p:pic>
        </mc:Fallback>
      </mc:AlternateContent>
      <p:sp>
        <p:nvSpPr>
          <p:cNvPr id="8" name="Abrir llave 7">
            <a:extLst>
              <a:ext uri="{FF2B5EF4-FFF2-40B4-BE49-F238E27FC236}">
                <a16:creationId xmlns:a16="http://schemas.microsoft.com/office/drawing/2014/main" id="{7D9E8A29-2776-EE7A-4830-E2810B69DCF0}"/>
              </a:ext>
            </a:extLst>
          </p:cNvPr>
          <p:cNvSpPr/>
          <p:nvPr/>
        </p:nvSpPr>
        <p:spPr>
          <a:xfrm>
            <a:off x="4664364" y="1319790"/>
            <a:ext cx="1145309" cy="5238028"/>
          </a:xfrm>
          <a:prstGeom prst="leftBrace">
            <a:avLst/>
          </a:prstGeom>
          <a:ln w="762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1161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6000" b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BF36-013A-ACBE-B021-48124776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9" y="61573"/>
            <a:ext cx="9568872" cy="926716"/>
          </a:xfrm>
          <a:solidFill>
            <a:schemeClr val="lt1">
              <a:alpha val="72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multivariables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2171240A-16AA-B3F1-8E9C-643565A77E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5596" y="1088881"/>
          <a:ext cx="4700732" cy="361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Marcador de contenido 5">
            <a:extLst>
              <a:ext uri="{FF2B5EF4-FFF2-40B4-BE49-F238E27FC236}">
                <a16:creationId xmlns:a16="http://schemas.microsoft.com/office/drawing/2014/main" id="{8055A300-50B4-4D26-16AE-F8522AC16ACE}"/>
              </a:ext>
            </a:extLst>
          </p:cNvPr>
          <p:cNvGraphicFramePr>
            <a:graphicFrameLocks/>
          </p:cNvGraphicFramePr>
          <p:nvPr/>
        </p:nvGraphicFramePr>
        <p:xfrm>
          <a:off x="665596" y="1957099"/>
          <a:ext cx="4700732" cy="361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Marcador de contenido 5">
                <a:extLst>
                  <a:ext uri="{FF2B5EF4-FFF2-40B4-BE49-F238E27FC236}">
                    <a16:creationId xmlns:a16="http://schemas.microsoft.com/office/drawing/2014/main" id="{CAD7C434-C338-CDEF-7A4E-43A723377A6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90767129"/>
                  </p:ext>
                </p:extLst>
              </p:nvPr>
            </p:nvGraphicFramePr>
            <p:xfrm>
              <a:off x="0" y="1957099"/>
              <a:ext cx="5407893" cy="444370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5" name="Marcador de contenido 5">
                <a:extLst>
                  <a:ext uri="{FF2B5EF4-FFF2-40B4-BE49-F238E27FC236}">
                    <a16:creationId xmlns:a16="http://schemas.microsoft.com/office/drawing/2014/main" id="{CAD7C434-C338-CDEF-7A4E-43A723377A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1957099"/>
                <a:ext cx="5407893" cy="4443701"/>
              </a:xfrm>
              <a:prstGeom prst="rect">
                <a:avLst/>
              </a:prstGeom>
            </p:spPr>
          </p:pic>
        </mc:Fallback>
      </mc:AlternateContent>
      <p:sp>
        <p:nvSpPr>
          <p:cNvPr id="8" name="Abrir llave 7">
            <a:extLst>
              <a:ext uri="{FF2B5EF4-FFF2-40B4-BE49-F238E27FC236}">
                <a16:creationId xmlns:a16="http://schemas.microsoft.com/office/drawing/2014/main" id="{7D9E8A29-2776-EE7A-4830-E2810B69DCF0}"/>
              </a:ext>
            </a:extLst>
          </p:cNvPr>
          <p:cNvSpPr/>
          <p:nvPr/>
        </p:nvSpPr>
        <p:spPr>
          <a:xfrm>
            <a:off x="4664364" y="1319790"/>
            <a:ext cx="1145309" cy="5238028"/>
          </a:xfrm>
          <a:prstGeom prst="leftBrace">
            <a:avLst/>
          </a:prstGeom>
          <a:ln w="762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Marcador de contenido 5">
                <a:extLst>
                  <a:ext uri="{FF2B5EF4-FFF2-40B4-BE49-F238E27FC236}">
                    <a16:creationId xmlns:a16="http://schemas.microsoft.com/office/drawing/2014/main" id="{EC25D715-CD14-02F0-5B38-9522F5C289C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06001741"/>
                  </p:ext>
                </p:extLst>
              </p:nvPr>
            </p:nvGraphicFramePr>
            <p:xfrm>
              <a:off x="6031924" y="1319790"/>
              <a:ext cx="5768689" cy="51352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>
          <p:pic>
            <p:nvPicPr>
              <p:cNvPr id="4" name="Marcador de contenido 5">
                <a:extLst>
                  <a:ext uri="{FF2B5EF4-FFF2-40B4-BE49-F238E27FC236}">
                    <a16:creationId xmlns:a16="http://schemas.microsoft.com/office/drawing/2014/main" id="{EC25D715-CD14-02F0-5B38-9522F5C289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31924" y="1319790"/>
                <a:ext cx="5768689" cy="51352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5040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6000" b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BF36-013A-ACBE-B021-48124776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9" y="61573"/>
            <a:ext cx="9568872" cy="926716"/>
          </a:xfrm>
          <a:solidFill>
            <a:schemeClr val="lt1">
              <a:alpha val="72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multivariables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2171240A-16AA-B3F1-8E9C-643565A77E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5596" y="1088881"/>
          <a:ext cx="4700732" cy="361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Marcador de contenido 5">
            <a:extLst>
              <a:ext uri="{FF2B5EF4-FFF2-40B4-BE49-F238E27FC236}">
                <a16:creationId xmlns:a16="http://schemas.microsoft.com/office/drawing/2014/main" id="{8055A300-50B4-4D26-16AE-F8522AC16ACE}"/>
              </a:ext>
            </a:extLst>
          </p:cNvPr>
          <p:cNvGraphicFramePr>
            <a:graphicFrameLocks/>
          </p:cNvGraphicFramePr>
          <p:nvPr/>
        </p:nvGraphicFramePr>
        <p:xfrm>
          <a:off x="665596" y="1957099"/>
          <a:ext cx="4700732" cy="361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64788BA6-5AD8-30C4-7DB7-3BF38F8957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4255965"/>
              </p:ext>
            </p:extLst>
          </p:nvPr>
        </p:nvGraphicFramePr>
        <p:xfrm>
          <a:off x="1874982" y="9043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994402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E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2171240A-16AA-B3F1-8E9C-643565A77E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5596" y="1088881"/>
          <a:ext cx="4700732" cy="361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7DE3CBEE-49C8-35A4-7D78-BBA17239F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1605396"/>
            <a:ext cx="5143500" cy="51435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FE7D2884-DFC4-400D-EB96-AEE7FAB967BC}"/>
              </a:ext>
            </a:extLst>
          </p:cNvPr>
          <p:cNvSpPr/>
          <p:nvPr/>
        </p:nvSpPr>
        <p:spPr>
          <a:xfrm>
            <a:off x="2796859" y="943676"/>
            <a:ext cx="659828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¡Gracias! ☺♥</a:t>
            </a:r>
          </a:p>
        </p:txBody>
      </p:sp>
    </p:spTree>
    <p:extLst>
      <p:ext uri="{BB962C8B-B14F-4D97-AF65-F5344CB8AC3E}">
        <p14:creationId xmlns:p14="http://schemas.microsoft.com/office/powerpoint/2010/main" val="164676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D80F9-1BCA-B909-5CBD-51449D78A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dirty="0">
                <a:latin typeface="AngryBirds" pitchFamily="2" charset="0"/>
              </a:rPr>
              <a:t>Limpieza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017D3D-F7CB-F06E-9931-D48AC0C74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Limpieza de duplicados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Eliminación de nulos en columnas y filas (&gt;80%)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Búsqueda de nulos y reemplazo de valores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Valores atípicos, incongruentes y/o mal reportados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Establecer nuevas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Definición del </a:t>
            </a:r>
            <a:r>
              <a:rPr lang="es-ES" dirty="0" err="1"/>
              <a:t>DataFrame</a:t>
            </a:r>
            <a:r>
              <a:rPr lang="es-ES" dirty="0"/>
              <a:t> de trabajo</a:t>
            </a:r>
          </a:p>
        </p:txBody>
      </p:sp>
    </p:spTree>
    <p:extLst>
      <p:ext uri="{BB962C8B-B14F-4D97-AF65-F5344CB8AC3E}">
        <p14:creationId xmlns:p14="http://schemas.microsoft.com/office/powerpoint/2010/main" val="150852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BF36-013A-ACBE-B021-48124776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74021"/>
            <a:ext cx="8534400" cy="1507067"/>
          </a:xfrm>
        </p:spPr>
        <p:txBody>
          <a:bodyPr/>
          <a:lstStyle/>
          <a:p>
            <a:r>
              <a:rPr lang="es-ES" dirty="0"/>
              <a:t>Limpieza de duplicados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B094E9-49BF-43B3-D855-4A1AFF618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35510" cy="3615267"/>
          </a:xfrm>
        </p:spPr>
        <p:txBody>
          <a:bodyPr/>
          <a:lstStyle/>
          <a:p>
            <a:pPr algn="just"/>
            <a:r>
              <a:rPr lang="es-ES" dirty="0"/>
              <a:t>Se eliminan duplicados, es decir, filas con la misma información. Se encuentran 19.411 filas duplicadas y vacías que son eliminadas.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								De 25723x24 pasamos a 6312x24</a:t>
            </a:r>
          </a:p>
        </p:txBody>
      </p:sp>
    </p:spTree>
    <p:extLst>
      <p:ext uri="{BB962C8B-B14F-4D97-AF65-F5344CB8AC3E}">
        <p14:creationId xmlns:p14="http://schemas.microsoft.com/office/powerpoint/2010/main" val="96204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BF36-013A-ACBE-B021-48124776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74021"/>
            <a:ext cx="8534400" cy="1507067"/>
          </a:xfrm>
        </p:spPr>
        <p:txBody>
          <a:bodyPr/>
          <a:lstStyle/>
          <a:p>
            <a:r>
              <a:rPr lang="es-ES" dirty="0"/>
              <a:t>ELIMINACIÓN DE NULOS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B094E9-49BF-43B3-D855-4A1AFF618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22258" cy="3615267"/>
          </a:xfrm>
        </p:spPr>
        <p:txBody>
          <a:bodyPr/>
          <a:lstStyle/>
          <a:p>
            <a:pPr algn="just"/>
            <a:r>
              <a:rPr lang="es-ES" dirty="0"/>
              <a:t>Búsqueda de nulos para tomar decisiones de eliminación de datos. Primero se eliminan columnas y después filas.</a:t>
            </a:r>
          </a:p>
          <a:p>
            <a:pPr algn="just"/>
            <a:r>
              <a:rPr lang="es-ES" dirty="0"/>
              <a:t>Se observa que las columnas '</a:t>
            </a:r>
            <a:r>
              <a:rPr lang="es-ES" dirty="0" err="1"/>
              <a:t>unnamed</a:t>
            </a:r>
            <a:r>
              <a:rPr lang="es-ES" dirty="0"/>
              <a:t>: 22' y '</a:t>
            </a:r>
            <a:r>
              <a:rPr lang="es-ES" dirty="0" err="1"/>
              <a:t>unnamed</a:t>
            </a:r>
            <a:r>
              <a:rPr lang="es-ES" dirty="0"/>
              <a:t>: 23' tienen casi la totalidad de sus datos nulos por lo que podemos prescindir de estas dos columnas ya que no aportan información. El resto de columnas tienen menos del 80% de nulos por lo que no podemos eliminarlas según los requisitos.</a:t>
            </a:r>
          </a:p>
          <a:p>
            <a:pPr algn="just"/>
            <a:r>
              <a:rPr lang="es-ES" dirty="0"/>
              <a:t>Se encuentran también 10 filas con elevado numero de nulos (&gt;90% de 22 columnas) para eliminarlas al no aportar información (filas 6302 a 6309; 8702 y 25722).</a:t>
            </a:r>
          </a:p>
          <a:p>
            <a:pPr marL="0" indent="0">
              <a:buNone/>
            </a:pPr>
            <a:r>
              <a:rPr lang="es-ES" dirty="0"/>
              <a:t>											6302x22</a:t>
            </a:r>
          </a:p>
        </p:txBody>
      </p:sp>
    </p:spTree>
    <p:extLst>
      <p:ext uri="{BB962C8B-B14F-4D97-AF65-F5344CB8AC3E}">
        <p14:creationId xmlns:p14="http://schemas.microsoft.com/office/powerpoint/2010/main" val="16246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BF36-013A-ACBE-B021-48124776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74021"/>
            <a:ext cx="11322258" cy="1507067"/>
          </a:xfrm>
        </p:spPr>
        <p:txBody>
          <a:bodyPr/>
          <a:lstStyle/>
          <a:p>
            <a:r>
              <a:rPr lang="es-ES" dirty="0"/>
              <a:t>BÚSQUEDA DE NULOS Y REEMPLAZO DE VALORES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B094E9-49BF-43B3-D855-4A1AFF618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22258" cy="361526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dirty="0"/>
              <a:t>Se renombran las columnas para favorecer el acceso a sus valores mediante comandos.</a:t>
            </a:r>
          </a:p>
          <a:p>
            <a:pPr algn="just"/>
            <a:r>
              <a:rPr lang="es-ES" dirty="0"/>
              <a:t>Se cambia el nombre de los nulos de las columnas categóricas y alguna numérica: se añade </a:t>
            </a:r>
            <a:r>
              <a:rPr lang="es-ES" i="1" dirty="0"/>
              <a:t>'</a:t>
            </a:r>
            <a:r>
              <a:rPr lang="es-ES" i="1" dirty="0" err="1"/>
              <a:t>not</a:t>
            </a:r>
            <a:r>
              <a:rPr lang="es-ES" i="1" dirty="0"/>
              <a:t> </a:t>
            </a:r>
            <a:r>
              <a:rPr lang="es-ES" i="1" dirty="0" err="1"/>
              <a:t>declared</a:t>
            </a:r>
            <a:r>
              <a:rPr lang="es-ES" dirty="0"/>
              <a:t>' a los datos nulos sobre datos personales de los afectados y '</a:t>
            </a:r>
            <a:r>
              <a:rPr lang="es-ES" i="1" dirty="0" err="1"/>
              <a:t>unknown</a:t>
            </a:r>
            <a:r>
              <a:rPr lang="es-ES" dirty="0"/>
              <a:t>' para el resto de valores nulos que son de origen desconocido.</a:t>
            </a:r>
          </a:p>
          <a:p>
            <a:pPr algn="just"/>
            <a:r>
              <a:rPr lang="es-ES" dirty="0"/>
              <a:t>Para columnas numéricas tales como ‘date’, ‘</a:t>
            </a:r>
            <a:r>
              <a:rPr lang="es-ES" dirty="0" err="1"/>
              <a:t>year</a:t>
            </a:r>
            <a:r>
              <a:rPr lang="es-ES" dirty="0"/>
              <a:t>’ and ‘</a:t>
            </a:r>
            <a:r>
              <a:rPr lang="es-ES" dirty="0" err="1"/>
              <a:t>age</a:t>
            </a:r>
            <a:r>
              <a:rPr lang="es-ES" dirty="0"/>
              <a:t>’ se investiga primero el tipo de dato y se trabaja a partir de él. Si hay valores incorrectos, se corrigen.</a:t>
            </a:r>
          </a:p>
          <a:p>
            <a:pPr algn="just"/>
            <a:r>
              <a:rPr lang="es-ES" dirty="0"/>
              <a:t>Para ‘</a:t>
            </a:r>
            <a:r>
              <a:rPr lang="es-ES" dirty="0" err="1"/>
              <a:t>age</a:t>
            </a:r>
            <a:r>
              <a:rPr lang="es-ES" dirty="0"/>
              <a:t>’ se estudia sustituir los valores por la media, mediana o moda. Debido a que la distribución es sesgada y el número de datos desconocidos es elevado, se evita y se resuelve como ‘</a:t>
            </a:r>
            <a:r>
              <a:rPr lang="es-ES" dirty="0" err="1"/>
              <a:t>unknown</a:t>
            </a:r>
            <a:r>
              <a:rPr lang="es-ES" dirty="0"/>
              <a:t>’. Se crea nueva columna, ‘</a:t>
            </a:r>
            <a:r>
              <a:rPr lang="es-ES" dirty="0" err="1"/>
              <a:t>newage</a:t>
            </a:r>
            <a:r>
              <a:rPr lang="es-ES" dirty="0"/>
              <a:t>’ con los valores extraídos.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										6302x23</a:t>
            </a:r>
          </a:p>
        </p:txBody>
      </p:sp>
    </p:spTree>
    <p:extLst>
      <p:ext uri="{BB962C8B-B14F-4D97-AF65-F5344CB8AC3E}">
        <p14:creationId xmlns:p14="http://schemas.microsoft.com/office/powerpoint/2010/main" val="260335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BF36-013A-ACBE-B021-48124776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74021"/>
            <a:ext cx="11322258" cy="1507067"/>
          </a:xfrm>
        </p:spPr>
        <p:txBody>
          <a:bodyPr>
            <a:normAutofit/>
          </a:bodyPr>
          <a:lstStyle/>
          <a:p>
            <a:r>
              <a:rPr lang="es-ES" sz="2800" dirty="0"/>
              <a:t>Valores atípicos, incongruentes y/o mal reportados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B094E9-49BF-43B3-D855-4A1AFF618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22258" cy="3615267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Hay valores que están mal escritos, detallados o que no pueden tenerse en cuenta al no estar incluidos como deberían. Se corrigen si se pueden asumir por otros valores, como en el caso de ‘sex’ (deben ser M y F, y aparece N, por ejemplo), de ‘fatal’.</a:t>
            </a:r>
          </a:p>
          <a:p>
            <a:pPr marL="0" indent="0">
              <a:buNone/>
            </a:pPr>
            <a:r>
              <a:rPr lang="es-ES" dirty="0"/>
              <a:t>											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										6302x23</a:t>
            </a:r>
          </a:p>
        </p:txBody>
      </p:sp>
    </p:spTree>
    <p:extLst>
      <p:ext uri="{BB962C8B-B14F-4D97-AF65-F5344CB8AC3E}">
        <p14:creationId xmlns:p14="http://schemas.microsoft.com/office/powerpoint/2010/main" val="383588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BF36-013A-ACBE-B021-48124776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74021"/>
            <a:ext cx="11322258" cy="1507067"/>
          </a:xfrm>
        </p:spPr>
        <p:txBody>
          <a:bodyPr>
            <a:normAutofit/>
          </a:bodyPr>
          <a:lstStyle/>
          <a:p>
            <a:r>
              <a:rPr lang="es-ES" dirty="0"/>
              <a:t>ESTABLECER NUEVAS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B094E9-49BF-43B3-D855-4A1AFF618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22258" cy="3615267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En base a la fecha aportada por la columna date, se extraerán las columnas de mes y año ya que pueden aportar información adicional. A pesar de que la columna año ya está registrada, se va a trabajar desde la columna date para tener la columna trabajada y así evitar dudas o errores. De esta manera se podrán estudiar estas variables independientemente, siempre que estén registradas como tal en la columna date.</a:t>
            </a:r>
          </a:p>
          <a:p>
            <a:pPr algn="just"/>
            <a:r>
              <a:rPr lang="es-ES" dirty="0"/>
              <a:t>Se extraen los meses y años registrados como nuevas variables</a:t>
            </a:r>
          </a:p>
          <a:p>
            <a:pPr marL="0" indent="0">
              <a:buNone/>
            </a:pPr>
            <a:r>
              <a:rPr lang="es-ES" dirty="0"/>
              <a:t>											6302x25</a:t>
            </a:r>
          </a:p>
        </p:txBody>
      </p:sp>
    </p:spTree>
    <p:extLst>
      <p:ext uri="{BB962C8B-B14F-4D97-AF65-F5344CB8AC3E}">
        <p14:creationId xmlns:p14="http://schemas.microsoft.com/office/powerpoint/2010/main" val="2063222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BF36-013A-ACBE-B021-48124776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74021"/>
            <a:ext cx="11322258" cy="1507067"/>
          </a:xfrm>
        </p:spPr>
        <p:txBody>
          <a:bodyPr>
            <a:normAutofit/>
          </a:bodyPr>
          <a:lstStyle/>
          <a:p>
            <a:r>
              <a:rPr lang="es-ES" dirty="0" err="1"/>
              <a:t>Dataframe</a:t>
            </a:r>
            <a:r>
              <a:rPr lang="es-ES" dirty="0"/>
              <a:t>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B094E9-49BF-43B3-D855-4A1AFF618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22258" cy="3615267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Se seleccionan las columnas: </a:t>
            </a:r>
            <a:r>
              <a:rPr lang="es-ES" dirty="0" err="1"/>
              <a:t>attack_type</a:t>
            </a:r>
            <a:r>
              <a:rPr lang="es-ES" dirty="0"/>
              <a:t>, country, </a:t>
            </a:r>
            <a:r>
              <a:rPr lang="es-ES" dirty="0" err="1"/>
              <a:t>area</a:t>
            </a:r>
            <a:r>
              <a:rPr lang="es-ES" dirty="0"/>
              <a:t>, </a:t>
            </a:r>
            <a:r>
              <a:rPr lang="es-ES" dirty="0" err="1"/>
              <a:t>activity</a:t>
            </a:r>
            <a:r>
              <a:rPr lang="es-ES" dirty="0"/>
              <a:t>, sex, </a:t>
            </a:r>
            <a:r>
              <a:rPr lang="es-ES" dirty="0" err="1"/>
              <a:t>injury</a:t>
            </a:r>
            <a:r>
              <a:rPr lang="es-ES" dirty="0"/>
              <a:t>, fatal, time, </a:t>
            </a:r>
            <a:r>
              <a:rPr lang="es-ES" dirty="0" err="1"/>
              <a:t>species</a:t>
            </a:r>
            <a:r>
              <a:rPr lang="es-ES" dirty="0"/>
              <a:t>, </a:t>
            </a:r>
            <a:r>
              <a:rPr lang="es-ES" dirty="0" err="1"/>
              <a:t>age</a:t>
            </a:r>
            <a:r>
              <a:rPr lang="es-ES" dirty="0"/>
              <a:t>, </a:t>
            </a:r>
            <a:r>
              <a:rPr lang="es-ES" dirty="0" err="1"/>
              <a:t>year</a:t>
            </a:r>
            <a:r>
              <a:rPr lang="es-ES" dirty="0"/>
              <a:t>, </a:t>
            </a:r>
            <a:r>
              <a:rPr lang="es-ES" dirty="0" err="1"/>
              <a:t>month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											6302x12</a:t>
            </a:r>
          </a:p>
        </p:txBody>
      </p:sp>
    </p:spTree>
    <p:extLst>
      <p:ext uri="{BB962C8B-B14F-4D97-AF65-F5344CB8AC3E}">
        <p14:creationId xmlns:p14="http://schemas.microsoft.com/office/powerpoint/2010/main" val="1317077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6000" b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BF36-013A-ACBE-B021-48124776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9" y="61573"/>
            <a:ext cx="9568872" cy="926716"/>
          </a:xfrm>
          <a:solidFill>
            <a:schemeClr val="lt1">
              <a:alpha val="72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VARIABLES DE BAJOS VALORES ÚNICOS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2171240A-16AA-B3F1-8E9C-643565A77E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004637"/>
              </p:ext>
            </p:extLst>
          </p:nvPr>
        </p:nvGraphicFramePr>
        <p:xfrm>
          <a:off x="665596" y="1088881"/>
          <a:ext cx="4700732" cy="361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Marcador de contenido 5">
            <a:extLst>
              <a:ext uri="{FF2B5EF4-FFF2-40B4-BE49-F238E27FC236}">
                <a16:creationId xmlns:a16="http://schemas.microsoft.com/office/drawing/2014/main" id="{F3280C44-3A75-F32A-1DC9-7CEEE7FD06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3101862"/>
              </p:ext>
            </p:extLst>
          </p:nvPr>
        </p:nvGraphicFramePr>
        <p:xfrm>
          <a:off x="6825674" y="988289"/>
          <a:ext cx="4700732" cy="361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93789940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98</TotalTime>
  <Words>682</Words>
  <Application>Microsoft Office PowerPoint</Application>
  <PresentationFormat>Panorámica</PresentationFormat>
  <Paragraphs>71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AngryBirds</vt:lpstr>
      <vt:lpstr>Arial</vt:lpstr>
      <vt:lpstr>Century Gothic</vt:lpstr>
      <vt:lpstr>Wingdings 3</vt:lpstr>
      <vt:lpstr>Sector</vt:lpstr>
      <vt:lpstr>SHARKS</vt:lpstr>
      <vt:lpstr>Limpieza</vt:lpstr>
      <vt:lpstr>Limpieza de duplicados</vt:lpstr>
      <vt:lpstr>ELIMINACIÓN DE NULOS</vt:lpstr>
      <vt:lpstr>BÚSQUEDA DE NULOS Y REEMPLAZO DE VALORES</vt:lpstr>
      <vt:lpstr>Valores atípicos, incongruentes y/o mal reportados</vt:lpstr>
      <vt:lpstr>ESTABLECER NUEVAS VARIABLES</vt:lpstr>
      <vt:lpstr>Dataframe final</vt:lpstr>
      <vt:lpstr>VARIABLES DE BAJOS VALORES ÚNICOS</vt:lpstr>
      <vt:lpstr>VARIABLES DE BAJOS VALORES ÚNICOS</vt:lpstr>
      <vt:lpstr>VARIABLES inconsistentes</vt:lpstr>
      <vt:lpstr>VARIABLES inconsistentes</vt:lpstr>
      <vt:lpstr>multivariables</vt:lpstr>
      <vt:lpstr>multivariables</vt:lpstr>
      <vt:lpstr>multivariables</vt:lpstr>
      <vt:lpstr>multivariables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SHARKS</dc:title>
  <dc:creator>Jonatan Quintana</dc:creator>
  <cp:lastModifiedBy>Jonatan Quintana</cp:lastModifiedBy>
  <cp:revision>2</cp:revision>
  <dcterms:created xsi:type="dcterms:W3CDTF">2022-10-30T19:29:13Z</dcterms:created>
  <dcterms:modified xsi:type="dcterms:W3CDTF">2022-10-30T21:07:24Z</dcterms:modified>
</cp:coreProperties>
</file>