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veat" panose="020B0604020202020204" charset="0"/>
      <p:regular r:id="rId12"/>
      <p:bold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b736ed42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b736ed4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b736ed428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b736ed428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b736ed42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b736ed42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b736ed428_0_1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b736ed428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b736ed428_0_1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b736ed428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b736ed428_0_1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b736ed428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736ed428_0_1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736ed428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b736ed428_0_1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b736ed428_0_1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usertesting.com/blog/personalization-and-cx/"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i="1">
                <a:solidFill>
                  <a:srgbClr val="FFFFFF"/>
                </a:solidFill>
                <a:highlight>
                  <a:srgbClr val="990000"/>
                </a:highlight>
              </a:rPr>
              <a:t>Facial Verification Services in Banking Apps</a:t>
            </a:r>
            <a:endParaRPr b="1" i="1">
              <a:solidFill>
                <a:srgbClr val="FFFFFF"/>
              </a:solidFill>
              <a:highlight>
                <a:srgbClr val="990000"/>
              </a:highlight>
            </a:endParaRPr>
          </a:p>
        </p:txBody>
      </p:sp>
      <p:sp>
        <p:nvSpPr>
          <p:cNvPr id="55" name="Google Shape;55;p13"/>
          <p:cNvSpPr txBox="1">
            <a:spLocks noGrp="1"/>
          </p:cNvSpPr>
          <p:nvPr>
            <p:ph type="subTitle" idx="1"/>
          </p:nvPr>
        </p:nvSpPr>
        <p:spPr>
          <a:xfrm>
            <a:off x="4689700" y="4351150"/>
            <a:ext cx="4388700" cy="60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700" b="1" i="1">
                <a:latin typeface="Caveat"/>
                <a:ea typeface="Caveat"/>
                <a:cs typeface="Caveat"/>
                <a:sym typeface="Caveat"/>
              </a:rPr>
              <a:t> </a:t>
            </a:r>
            <a:endParaRPr sz="1700" b="1" i="1" dirty="0">
              <a:latin typeface="Caveat"/>
              <a:ea typeface="Caveat"/>
              <a:cs typeface="Caveat"/>
              <a:sym typeface="Caveat"/>
            </a:endParaRPr>
          </a:p>
          <a:p>
            <a:pPr marL="0" lvl="0" indent="0" algn="ctr" rtl="0">
              <a:spcBef>
                <a:spcPts val="0"/>
              </a:spcBef>
              <a:spcAft>
                <a:spcPts val="0"/>
              </a:spcAft>
              <a:buNone/>
            </a:pPr>
            <a:endParaRPr sz="1700" b="1" i="1" dirty="0">
              <a:latin typeface="Caveat"/>
              <a:ea typeface="Caveat"/>
              <a:cs typeface="Caveat"/>
              <a:sym typeface="Cave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p:tgtEl>
                                          <p:spTgt spid="54"/>
                                        </p:tgtEl>
                                        <p:attrNameLst>
                                          <p:attrName>ppt_w</p:attrName>
                                        </p:attrNameLst>
                                      </p:cBhvr>
                                      <p:tavLst>
                                        <p:tav tm="0">
                                          <p:val>
                                            <p:strVal val="0"/>
                                          </p:val>
                                        </p:tav>
                                        <p:tav tm="100000">
                                          <p:val>
                                            <p:strVal val="#ppt_w"/>
                                          </p:val>
                                        </p:tav>
                                      </p:tavLst>
                                    </p:anim>
                                    <p:anim calcmode="lin" valueType="num">
                                      <p:cBhvr additive="base">
                                        <p:cTn id="8" dur="1000"/>
                                        <p:tgtEl>
                                          <p:spTgt spid="54"/>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8" presetClass="emph" presetSubtype="0" fill="hold" nodeType="afterEffect">
                                  <p:stCondLst>
                                    <p:cond delay="0"/>
                                  </p:stCondLst>
                                  <p:childTnLst>
                                    <p:animRot by="-21600000">
                                      <p:cBhvr>
                                        <p:cTn id="11" dur="1000" fill="hold"/>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206977" y="135725"/>
            <a:ext cx="2535536" cy="952074"/>
          </a:xfrm>
          <a:prstGeom prst="rect">
            <a:avLst/>
          </a:prstGeom>
        </p:spPr>
        <p:txBody>
          <a:bodyPr>
            <a:prstTxWarp prst="textPlain">
              <a:avLst/>
            </a:prstTxWarp>
          </a:bodyPr>
          <a:lstStyle/>
          <a:p>
            <a:pPr lvl="0" algn="ctr"/>
            <a:r>
              <a:rPr b="1" i="0">
                <a:ln w="9525" cap="flat" cmpd="sng">
                  <a:solidFill>
                    <a:srgbClr val="FF9900"/>
                  </a:solidFill>
                  <a:prstDash val="solid"/>
                  <a:round/>
                  <a:headEnd type="none" w="sm" len="sm"/>
                  <a:tailEnd type="none" w="sm" len="sm"/>
                </a:ln>
                <a:solidFill>
                  <a:srgbClr val="FF0000"/>
                </a:solidFill>
                <a:latin typeface="Arial"/>
              </a:rPr>
              <a:t>AIM</a:t>
            </a:r>
          </a:p>
        </p:txBody>
      </p:sp>
      <p:sp>
        <p:nvSpPr>
          <p:cNvPr id="61" name="Google Shape;61;p14"/>
          <p:cNvSpPr txBox="1"/>
          <p:nvPr/>
        </p:nvSpPr>
        <p:spPr>
          <a:xfrm>
            <a:off x="295450" y="1356375"/>
            <a:ext cx="8124900" cy="50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u="sng"/>
              <a:t>Project Summary</a:t>
            </a:r>
            <a:r>
              <a:rPr lang="en-GB" b="1" u="sng"/>
              <a:t>:- </a:t>
            </a:r>
            <a:r>
              <a:rPr lang="en-GB"/>
              <a:t> </a:t>
            </a:r>
            <a:r>
              <a:rPr lang="en-GB" sz="1350">
                <a:solidFill>
                  <a:srgbClr val="222222"/>
                </a:solidFill>
                <a:highlight>
                  <a:srgbClr val="FFFFFF"/>
                </a:highlight>
              </a:rPr>
              <a:t>Facial recognition is one of numerous ways banks can decrease friction in their customers’ experience and increase efficiency and accessibility.People don’t need banks anymore, what they need is banking. And if banks understand that, I think that’s where everyone is going, and if they provide that I think that is going to be one of the biggest differentiators.</a:t>
            </a:r>
            <a:endParaRPr sz="1350">
              <a:solidFill>
                <a:srgbClr val="222222"/>
              </a:solidFill>
              <a:highlight>
                <a:srgbClr val="FFFFFF"/>
              </a:highlight>
            </a:endParaRPr>
          </a:p>
          <a:p>
            <a:pPr marL="0" lvl="0" indent="0" algn="l" rtl="0">
              <a:spcBef>
                <a:spcPts val="0"/>
              </a:spcBef>
              <a:spcAft>
                <a:spcPts val="0"/>
              </a:spcAft>
              <a:buNone/>
            </a:pPr>
            <a:r>
              <a:rPr lang="en-GB" sz="1350">
                <a:solidFill>
                  <a:srgbClr val="222222"/>
                </a:solidFill>
                <a:highlight>
                  <a:srgbClr val="FFFFFF"/>
                </a:highlight>
              </a:rPr>
              <a:t> </a:t>
            </a:r>
            <a:endParaRPr sz="1350">
              <a:solidFill>
                <a:srgbClr val="222222"/>
              </a:solidFill>
              <a:highlight>
                <a:srgbClr val="FFFFFF"/>
              </a:highlight>
            </a:endParaRPr>
          </a:p>
          <a:p>
            <a:pPr marL="0" lvl="0" indent="0" algn="l" rtl="0">
              <a:spcBef>
                <a:spcPts val="0"/>
              </a:spcBef>
              <a:spcAft>
                <a:spcPts val="0"/>
              </a:spcAft>
              <a:buNone/>
            </a:pPr>
            <a:endParaRPr sz="1650" b="1" u="sng">
              <a:solidFill>
                <a:srgbClr val="222222"/>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832625" y="604325"/>
            <a:ext cx="6889200" cy="45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u="sng">
                <a:solidFill>
                  <a:srgbClr val="FF0000"/>
                </a:solidFill>
              </a:rPr>
              <a:t>Successful project:-</a:t>
            </a:r>
            <a:endParaRPr sz="1800" b="1" u="sng">
              <a:solidFill>
                <a:srgbClr val="FF0000"/>
              </a:solidFill>
            </a:endParaRPr>
          </a:p>
          <a:p>
            <a:pPr marL="0" marR="190500" lvl="0" indent="0" algn="l" rtl="0">
              <a:lnSpc>
                <a:spcPct val="115000"/>
              </a:lnSpc>
              <a:spcBef>
                <a:spcPts val="0"/>
              </a:spcBef>
              <a:spcAft>
                <a:spcPts val="0"/>
              </a:spcAft>
              <a:buNone/>
            </a:pPr>
            <a:r>
              <a:rPr lang="en-GB" sz="1350" b="1" i="1" u="sng">
                <a:solidFill>
                  <a:srgbClr val="CC0000"/>
                </a:solidFill>
                <a:highlight>
                  <a:srgbClr val="FFFFFF"/>
                </a:highlight>
              </a:rPr>
              <a:t>On-location Security</a:t>
            </a:r>
            <a:r>
              <a:rPr lang="en-GB" sz="1350">
                <a:solidFill>
                  <a:srgbClr val="222222"/>
                </a:solidFill>
                <a:highlight>
                  <a:srgbClr val="FFFFFF"/>
                </a:highlight>
              </a:rPr>
              <a:t>: Preventing unauthorized personnel from gaining entry to certain areas of a bank and catching suspicious behavior on camera.</a:t>
            </a:r>
            <a:endParaRPr sz="1350">
              <a:solidFill>
                <a:srgbClr val="222222"/>
              </a:solidFill>
              <a:highlight>
                <a:srgbClr val="FFFFFF"/>
              </a:highlight>
            </a:endParaRPr>
          </a:p>
          <a:p>
            <a:pPr marL="0" marR="190500" lvl="0" indent="0" algn="l" rtl="0">
              <a:lnSpc>
                <a:spcPct val="115000"/>
              </a:lnSpc>
              <a:spcBef>
                <a:spcPts val="2900"/>
              </a:spcBef>
              <a:spcAft>
                <a:spcPts val="0"/>
              </a:spcAft>
              <a:buNone/>
            </a:pPr>
            <a:r>
              <a:rPr lang="en-GB" sz="1350" b="1" i="1" u="sng">
                <a:solidFill>
                  <a:srgbClr val="990000"/>
                </a:solidFill>
                <a:highlight>
                  <a:srgbClr val="FFFFFF"/>
                </a:highlight>
              </a:rPr>
              <a:t>Identity Verification and Account Withdrawals:</a:t>
            </a:r>
            <a:r>
              <a:rPr lang="en-GB" sz="1350">
                <a:solidFill>
                  <a:srgbClr val="222222"/>
                </a:solidFill>
                <a:highlight>
                  <a:srgbClr val="FFFFFF"/>
                </a:highlight>
              </a:rPr>
              <a:t> Allowing customers to make withdrawals from their bank accounts at ATMs.</a:t>
            </a:r>
            <a:endParaRPr sz="1350">
              <a:solidFill>
                <a:srgbClr val="222222"/>
              </a:solidFill>
              <a:highlight>
                <a:srgbClr val="FFFFFF"/>
              </a:highlight>
            </a:endParaRPr>
          </a:p>
          <a:p>
            <a:pPr marL="0" marR="190500" lvl="0" indent="0" algn="l" rtl="0">
              <a:lnSpc>
                <a:spcPct val="115000"/>
              </a:lnSpc>
              <a:spcBef>
                <a:spcPts val="2900"/>
              </a:spcBef>
              <a:spcAft>
                <a:spcPts val="0"/>
              </a:spcAft>
              <a:buNone/>
            </a:pPr>
            <a:r>
              <a:rPr lang="en-GB" sz="1350" b="1" i="1" u="sng">
                <a:solidFill>
                  <a:srgbClr val="990000"/>
                </a:solidFill>
                <a:highlight>
                  <a:srgbClr val="FFFFFF"/>
                </a:highlight>
              </a:rPr>
              <a:t>Using mobile banking apps</a:t>
            </a:r>
            <a:r>
              <a:rPr lang="en-GB" sz="1350">
                <a:solidFill>
                  <a:srgbClr val="222222"/>
                </a:solidFill>
                <a:highlight>
                  <a:srgbClr val="FFFFFF"/>
                </a:highlight>
              </a:rPr>
              <a:t>: Authenticating customers to make payments and net banking and other services.</a:t>
            </a:r>
            <a:endParaRPr sz="1350">
              <a:solidFill>
                <a:srgbClr val="222222"/>
              </a:solidFill>
              <a:highlight>
                <a:srgbClr val="FFFFFF"/>
              </a:highlight>
            </a:endParaRPr>
          </a:p>
          <a:p>
            <a:pPr marL="457200" marR="190500" lvl="0" indent="0" algn="l" rtl="0">
              <a:lnSpc>
                <a:spcPct val="115000"/>
              </a:lnSpc>
              <a:spcBef>
                <a:spcPts val="2900"/>
              </a:spcBef>
              <a:spcAft>
                <a:spcPts val="0"/>
              </a:spcAft>
              <a:buNone/>
            </a:pPr>
            <a:endParaRPr sz="1350">
              <a:solidFill>
                <a:srgbClr val="222222"/>
              </a:solidFill>
              <a:highlight>
                <a:srgbClr val="FFFFFF"/>
              </a:highlight>
            </a:endParaRPr>
          </a:p>
          <a:p>
            <a:pPr marL="0" lvl="0" indent="0" algn="l" rtl="0">
              <a:spcBef>
                <a:spcPts val="2900"/>
              </a:spcBef>
              <a:spcAft>
                <a:spcPts val="0"/>
              </a:spcAft>
              <a:buNone/>
            </a:pPr>
            <a:endParaRPr>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67150" y="282000"/>
            <a:ext cx="8863500" cy="42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50" b="1" u="sng">
                <a:solidFill>
                  <a:srgbClr val="FF0000"/>
                </a:solidFill>
                <a:highlight>
                  <a:srgbClr val="FFFFFF"/>
                </a:highlight>
              </a:rPr>
              <a:t>Security Issues/ RIsks</a:t>
            </a:r>
            <a:r>
              <a:rPr lang="en-GB" sz="1650" b="1" u="sng">
                <a:solidFill>
                  <a:srgbClr val="222222"/>
                </a:solidFill>
                <a:highlight>
                  <a:srgbClr val="FFFFFF"/>
                </a:highlight>
              </a:rPr>
              <a:t>:-</a:t>
            </a:r>
            <a:endParaRPr sz="1650" b="1" u="sng">
              <a:solidFill>
                <a:srgbClr val="222222"/>
              </a:solidFill>
              <a:highlight>
                <a:srgbClr val="FFFFFF"/>
              </a:highlight>
            </a:endParaRPr>
          </a:p>
          <a:p>
            <a:pPr marL="0" lvl="0" indent="0" algn="l" rtl="0">
              <a:spcBef>
                <a:spcPts val="0"/>
              </a:spcBef>
              <a:spcAft>
                <a:spcPts val="0"/>
              </a:spcAft>
              <a:buNone/>
            </a:pPr>
            <a:endParaRPr sz="1650" b="1" u="sng">
              <a:solidFill>
                <a:srgbClr val="222222"/>
              </a:solidFill>
              <a:highlight>
                <a:srgbClr val="FFFFFF"/>
              </a:highlight>
            </a:endParaRPr>
          </a:p>
          <a:p>
            <a:pPr marL="0" lvl="0" indent="0" algn="l" rtl="0">
              <a:spcBef>
                <a:spcPts val="0"/>
              </a:spcBef>
              <a:spcAft>
                <a:spcPts val="0"/>
              </a:spcAft>
              <a:buNone/>
            </a:pPr>
            <a:r>
              <a:rPr lang="en-GB" sz="1200">
                <a:solidFill>
                  <a:srgbClr val="585858"/>
                </a:solidFill>
                <a:highlight>
                  <a:srgbClr val="FFFFFF"/>
                </a:highlight>
              </a:rPr>
              <a:t>Privacy matters. Privacy refers to any rights you have to control your personal information and how it’s used — and that can include your faceprint.</a:t>
            </a:r>
            <a:endParaRPr sz="1200">
              <a:solidFill>
                <a:srgbClr val="585858"/>
              </a:solidFill>
              <a:highlight>
                <a:srgbClr val="FFFFFF"/>
              </a:highlight>
            </a:endParaRPr>
          </a:p>
          <a:p>
            <a:pPr marL="0" lvl="0" indent="0" algn="l" rtl="0">
              <a:lnSpc>
                <a:spcPct val="115000"/>
              </a:lnSpc>
              <a:spcBef>
                <a:spcPts val="0"/>
              </a:spcBef>
              <a:spcAft>
                <a:spcPts val="0"/>
              </a:spcAft>
              <a:buNone/>
            </a:pPr>
            <a:r>
              <a:rPr lang="en-GB" sz="1200">
                <a:solidFill>
                  <a:srgbClr val="585858"/>
                </a:solidFill>
                <a:highlight>
                  <a:srgbClr val="FFFFFF"/>
                </a:highlight>
              </a:rPr>
              <a:t>So, what are the issues? Here are some:</a:t>
            </a:r>
            <a:endParaRPr sz="1200">
              <a:solidFill>
                <a:srgbClr val="585858"/>
              </a:solidFill>
              <a:highlight>
                <a:srgbClr val="FFFFFF"/>
              </a:highlight>
            </a:endParaRPr>
          </a:p>
          <a:p>
            <a:pPr marL="596900" lvl="0" indent="-304800" algn="l" rtl="0">
              <a:lnSpc>
                <a:spcPct val="115000"/>
              </a:lnSpc>
              <a:spcBef>
                <a:spcPts val="900"/>
              </a:spcBef>
              <a:spcAft>
                <a:spcPts val="0"/>
              </a:spcAft>
              <a:buClr>
                <a:srgbClr val="585858"/>
              </a:buClr>
              <a:buSzPts val="1200"/>
              <a:buChar char="●"/>
            </a:pPr>
            <a:r>
              <a:rPr lang="en-GB" sz="1200" b="1">
                <a:solidFill>
                  <a:srgbClr val="585858"/>
                </a:solidFill>
                <a:highlight>
                  <a:srgbClr val="FFFFFF"/>
                </a:highlight>
              </a:rPr>
              <a:t>Security</a:t>
            </a:r>
            <a:r>
              <a:rPr lang="en-GB" sz="1200">
                <a:solidFill>
                  <a:srgbClr val="585858"/>
                </a:solidFill>
                <a:highlight>
                  <a:srgbClr val="FFFFFF"/>
                </a:highlight>
              </a:rPr>
              <a:t>. Your facial data can be collected and stored, often without your permission. It’s possible hackers could access and steal that data.</a:t>
            </a:r>
            <a:endParaRPr sz="1200">
              <a:solidFill>
                <a:srgbClr val="585858"/>
              </a:solidFill>
              <a:highlight>
                <a:srgbClr val="FFFFFF"/>
              </a:highlight>
            </a:endParaRPr>
          </a:p>
          <a:p>
            <a:pPr marL="596900" lvl="0" indent="-304800" algn="l" rtl="0">
              <a:lnSpc>
                <a:spcPct val="115000"/>
              </a:lnSpc>
              <a:spcBef>
                <a:spcPts val="0"/>
              </a:spcBef>
              <a:spcAft>
                <a:spcPts val="0"/>
              </a:spcAft>
              <a:buClr>
                <a:srgbClr val="585858"/>
              </a:buClr>
              <a:buSzPts val="1200"/>
              <a:buChar char="●"/>
            </a:pPr>
            <a:r>
              <a:rPr lang="en-GB" sz="1200" b="1">
                <a:solidFill>
                  <a:srgbClr val="585858"/>
                </a:solidFill>
                <a:highlight>
                  <a:srgbClr val="FFFFFF"/>
                </a:highlight>
              </a:rPr>
              <a:t>Prevalence</a:t>
            </a:r>
            <a:r>
              <a:rPr lang="en-GB" sz="1200">
                <a:solidFill>
                  <a:srgbClr val="585858"/>
                </a:solidFill>
                <a:highlight>
                  <a:srgbClr val="FFFFFF"/>
                </a:highlight>
              </a:rPr>
              <a:t>. Facial recognition technology is becoming more widespread. That means your facial signature could end up in a lot of places. You probably won’t know who has access to it.</a:t>
            </a:r>
            <a:endParaRPr sz="1200">
              <a:solidFill>
                <a:srgbClr val="585858"/>
              </a:solidFill>
              <a:highlight>
                <a:srgbClr val="FFFFFF"/>
              </a:highlight>
            </a:endParaRPr>
          </a:p>
          <a:p>
            <a:pPr marL="596900" lvl="0" indent="-304800" algn="l" rtl="0">
              <a:lnSpc>
                <a:spcPct val="115000"/>
              </a:lnSpc>
              <a:spcBef>
                <a:spcPts val="0"/>
              </a:spcBef>
              <a:spcAft>
                <a:spcPts val="0"/>
              </a:spcAft>
              <a:buClr>
                <a:srgbClr val="585858"/>
              </a:buClr>
              <a:buSzPts val="1200"/>
              <a:buChar char="●"/>
            </a:pPr>
            <a:r>
              <a:rPr lang="en-GB" sz="1200" b="1">
                <a:solidFill>
                  <a:srgbClr val="585858"/>
                </a:solidFill>
                <a:highlight>
                  <a:srgbClr val="FFFFFF"/>
                </a:highlight>
              </a:rPr>
              <a:t>Ownership</a:t>
            </a:r>
            <a:r>
              <a:rPr lang="en-GB" sz="1200">
                <a:solidFill>
                  <a:srgbClr val="585858"/>
                </a:solidFill>
                <a:highlight>
                  <a:srgbClr val="FFFFFF"/>
                </a:highlight>
              </a:rPr>
              <a:t>. You own your face — the one atop your neck — but your digital images are different. You may have given up your right to ownership when you signed up on a banking mobile app.</a:t>
            </a:r>
            <a:endParaRPr sz="1200">
              <a:solidFill>
                <a:srgbClr val="585858"/>
              </a:solidFill>
              <a:highlight>
                <a:srgbClr val="FFFFFF"/>
              </a:highlight>
            </a:endParaRPr>
          </a:p>
          <a:p>
            <a:pPr marL="596900" lvl="0" indent="-304800" algn="l" rtl="0">
              <a:lnSpc>
                <a:spcPct val="115000"/>
              </a:lnSpc>
              <a:spcBef>
                <a:spcPts val="0"/>
              </a:spcBef>
              <a:spcAft>
                <a:spcPts val="0"/>
              </a:spcAft>
              <a:buClr>
                <a:srgbClr val="585858"/>
              </a:buClr>
              <a:buSzPts val="1200"/>
              <a:buChar char="●"/>
            </a:pPr>
            <a:r>
              <a:rPr lang="en-GB" sz="1200" b="1">
                <a:solidFill>
                  <a:srgbClr val="585858"/>
                </a:solidFill>
                <a:highlight>
                  <a:srgbClr val="FFFFFF"/>
                </a:highlight>
              </a:rPr>
              <a:t>Safety</a:t>
            </a:r>
            <a:r>
              <a:rPr lang="en-GB" sz="1200">
                <a:solidFill>
                  <a:srgbClr val="585858"/>
                </a:solidFill>
                <a:highlight>
                  <a:srgbClr val="FFFFFF"/>
                </a:highlight>
              </a:rPr>
              <a:t>. Facial recognition could lead to online harassment and stalking. How? For example, someone uses facial recognition software to find out exactly who you are.</a:t>
            </a:r>
            <a:endParaRPr sz="1200">
              <a:solidFill>
                <a:srgbClr val="585858"/>
              </a:solidFill>
              <a:highlight>
                <a:srgbClr val="FFFFFF"/>
              </a:highlight>
            </a:endParaRPr>
          </a:p>
          <a:p>
            <a:pPr marL="596900" lvl="0" indent="-304800" algn="l" rtl="0">
              <a:lnSpc>
                <a:spcPct val="115000"/>
              </a:lnSpc>
              <a:spcBef>
                <a:spcPts val="0"/>
              </a:spcBef>
              <a:spcAft>
                <a:spcPts val="0"/>
              </a:spcAft>
              <a:buClr>
                <a:srgbClr val="585858"/>
              </a:buClr>
              <a:buSzPts val="1200"/>
              <a:buChar char="●"/>
            </a:pPr>
            <a:r>
              <a:rPr lang="en-GB" sz="1200" b="1">
                <a:solidFill>
                  <a:srgbClr val="585858"/>
                </a:solidFill>
                <a:highlight>
                  <a:srgbClr val="FFFFFF"/>
                </a:highlight>
              </a:rPr>
              <a:t>Mistaken identity</a:t>
            </a:r>
            <a:r>
              <a:rPr lang="en-GB" sz="1200">
                <a:solidFill>
                  <a:srgbClr val="585858"/>
                </a:solidFill>
                <a:highlight>
                  <a:srgbClr val="FFFFFF"/>
                </a:highlight>
              </a:rPr>
              <a:t>. Say, for instance, Banking sector uses facial recognition to try to identify someone who was indulged in fraudulent activity.. Facial recognition systems may not be 100 percent accurate. What if the bank thinks the suspect is you?</a:t>
            </a:r>
            <a:endParaRPr sz="1200">
              <a:solidFill>
                <a:srgbClr val="585858"/>
              </a:solidFill>
              <a:highlight>
                <a:srgbClr val="FFFFFF"/>
              </a:highlight>
            </a:endParaRPr>
          </a:p>
          <a:p>
            <a:pPr marL="596900" lvl="0" indent="-304800" algn="l" rtl="0">
              <a:lnSpc>
                <a:spcPct val="115000"/>
              </a:lnSpc>
              <a:spcBef>
                <a:spcPts val="0"/>
              </a:spcBef>
              <a:spcAft>
                <a:spcPts val="0"/>
              </a:spcAft>
              <a:buClr>
                <a:srgbClr val="585858"/>
              </a:buClr>
              <a:buSzPts val="1200"/>
              <a:buChar char="●"/>
            </a:pPr>
            <a:r>
              <a:rPr lang="en-GB" sz="1200" b="1">
                <a:solidFill>
                  <a:srgbClr val="585858"/>
                </a:solidFill>
                <a:highlight>
                  <a:srgbClr val="FFFFFF"/>
                </a:highlight>
              </a:rPr>
              <a:t>Basic freedoms</a:t>
            </a:r>
            <a:r>
              <a:rPr lang="en-GB" sz="1200">
                <a:solidFill>
                  <a:srgbClr val="585858"/>
                </a:solidFill>
                <a:highlight>
                  <a:srgbClr val="FFFFFF"/>
                </a:highlight>
              </a:rPr>
              <a:t>. Banking agencies and others could have the ability to track you. What you do and where you go might no longer be private. It could become impossible to remain anonymous.</a:t>
            </a:r>
            <a:endParaRPr sz="1200">
              <a:solidFill>
                <a:srgbClr val="585858"/>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1000"/>
                                        <p:tgtEl>
                                          <p:spTgt spid="71"/>
                                        </p:tgtEl>
                                        <p:attrNameLst>
                                          <p:attrName>ppt_w</p:attrName>
                                        </p:attrNameLst>
                                      </p:cBhvr>
                                      <p:tavLst>
                                        <p:tav tm="0">
                                          <p:val>
                                            <p:strVal val="0"/>
                                          </p:val>
                                        </p:tav>
                                        <p:tav tm="100000">
                                          <p:val>
                                            <p:strVal val="#ppt_w"/>
                                          </p:val>
                                        </p:tav>
                                      </p:tavLst>
                                    </p:anim>
                                    <p:anim calcmode="lin" valueType="num">
                                      <p:cBhvr additive="base">
                                        <p:cTn id="8" dur="1000"/>
                                        <p:tgtEl>
                                          <p:spTgt spid="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17"/>
          <p:cNvGrpSpPr/>
          <p:nvPr/>
        </p:nvGrpSpPr>
        <p:grpSpPr>
          <a:xfrm>
            <a:off x="363524" y="1258050"/>
            <a:ext cx="2726286" cy="2547000"/>
            <a:chOff x="363524" y="1258050"/>
            <a:chExt cx="2726286" cy="2547000"/>
          </a:xfrm>
        </p:grpSpPr>
        <p:sp>
          <p:nvSpPr>
            <p:cNvPr id="77" name="Google Shape;77;p17"/>
            <p:cNvSpPr/>
            <p:nvPr/>
          </p:nvSpPr>
          <p:spPr>
            <a:xfrm rot="2700000">
              <a:off x="1356161" y="1011412"/>
              <a:ext cx="561726"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79" name="Google Shape;79;p17"/>
            <p:cNvSpPr txBox="1"/>
            <p:nvPr/>
          </p:nvSpPr>
          <p:spPr>
            <a:xfrm rot="-2700000">
              <a:off x="567889" y="2239754"/>
              <a:ext cx="2336422"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a:solidFill>
                    <a:srgbClr val="FFFFFF"/>
                  </a:solidFill>
                  <a:latin typeface="Roboto"/>
                  <a:ea typeface="Roboto"/>
                  <a:cs typeface="Roboto"/>
                  <a:sym typeface="Roboto"/>
                </a:rPr>
                <a:t>Privacy and Confidentiality</a:t>
              </a:r>
              <a:endParaRPr sz="800" b="1">
                <a:solidFill>
                  <a:srgbClr val="FFFFFF"/>
                </a:solidFill>
                <a:latin typeface="Roboto"/>
                <a:ea typeface="Roboto"/>
                <a:cs typeface="Roboto"/>
                <a:sym typeface="Roboto"/>
              </a:endParaRPr>
            </a:p>
          </p:txBody>
        </p:sp>
        <p:sp>
          <p:nvSpPr>
            <p:cNvPr id="80" name="Google Shape;80;p17"/>
            <p:cNvSpPr txBox="1"/>
            <p:nvPr/>
          </p:nvSpPr>
          <p:spPr>
            <a:xfrm rot="-2700000">
              <a:off x="1029496"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latin typeface="Roboto"/>
                <a:ea typeface="Roboto"/>
                <a:cs typeface="Roboto"/>
                <a:sym typeface="Roboto"/>
              </a:endParaRPr>
            </a:p>
          </p:txBody>
        </p:sp>
      </p:grpSp>
      <p:grpSp>
        <p:nvGrpSpPr>
          <p:cNvPr id="81" name="Google Shape;81;p17"/>
          <p:cNvGrpSpPr/>
          <p:nvPr/>
        </p:nvGrpSpPr>
        <p:grpSpPr>
          <a:xfrm>
            <a:off x="2273746" y="1258050"/>
            <a:ext cx="2726286" cy="2547000"/>
            <a:chOff x="2273746" y="1258050"/>
            <a:chExt cx="2726286" cy="2547000"/>
          </a:xfrm>
        </p:grpSpPr>
        <p:sp>
          <p:nvSpPr>
            <p:cNvPr id="82" name="Google Shape;82;p17"/>
            <p:cNvSpPr/>
            <p:nvPr/>
          </p:nvSpPr>
          <p:spPr>
            <a:xfrm rot="2700000">
              <a:off x="3266383" y="1011412"/>
              <a:ext cx="561726" cy="3040276"/>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0C58D3"/>
                  </a:solidFill>
                  <a:latin typeface="Roboto"/>
                  <a:ea typeface="Roboto"/>
                  <a:cs typeface="Roboto"/>
                  <a:sym typeface="Roboto"/>
                </a:rPr>
                <a:t>2</a:t>
              </a:r>
              <a:endParaRPr sz="1200" b="1">
                <a:solidFill>
                  <a:srgbClr val="0C58D3"/>
                </a:solidFill>
                <a:latin typeface="Roboto"/>
                <a:ea typeface="Roboto"/>
                <a:cs typeface="Roboto"/>
                <a:sym typeface="Roboto"/>
              </a:endParaRPr>
            </a:p>
          </p:txBody>
        </p:sp>
        <p:sp>
          <p:nvSpPr>
            <p:cNvPr id="84" name="Google Shape;84;p17"/>
            <p:cNvSpPr txBox="1"/>
            <p:nvPr/>
          </p:nvSpPr>
          <p:spPr>
            <a:xfrm rot="-2700000">
              <a:off x="2473968" y="2237954"/>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a:solidFill>
                    <a:srgbClr val="FFFFFF"/>
                  </a:solidFill>
                  <a:latin typeface="Roboto"/>
                  <a:ea typeface="Roboto"/>
                  <a:cs typeface="Roboto"/>
                  <a:sym typeface="Roboto"/>
                </a:rPr>
                <a:t>Efficiency</a:t>
              </a:r>
              <a:endParaRPr sz="800" b="1">
                <a:solidFill>
                  <a:srgbClr val="FFFFFF"/>
                </a:solidFill>
                <a:latin typeface="Roboto"/>
                <a:ea typeface="Roboto"/>
                <a:cs typeface="Roboto"/>
                <a:sym typeface="Roboto"/>
              </a:endParaRPr>
            </a:p>
          </p:txBody>
        </p:sp>
        <p:sp>
          <p:nvSpPr>
            <p:cNvPr id="85" name="Google Shape;85;p17"/>
            <p:cNvSpPr txBox="1"/>
            <p:nvPr/>
          </p:nvSpPr>
          <p:spPr>
            <a:xfrm rot="-2700000">
              <a:off x="2939718"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latin typeface="Roboto"/>
                <a:ea typeface="Roboto"/>
                <a:cs typeface="Roboto"/>
                <a:sym typeface="Roboto"/>
              </a:endParaRPr>
            </a:p>
          </p:txBody>
        </p:sp>
      </p:grpSp>
      <p:grpSp>
        <p:nvGrpSpPr>
          <p:cNvPr id="86" name="Google Shape;86;p17"/>
          <p:cNvGrpSpPr/>
          <p:nvPr/>
        </p:nvGrpSpPr>
        <p:grpSpPr>
          <a:xfrm>
            <a:off x="4193764" y="1258050"/>
            <a:ext cx="2726286" cy="2547000"/>
            <a:chOff x="4193764" y="1258050"/>
            <a:chExt cx="2726286" cy="2547000"/>
          </a:xfrm>
        </p:grpSpPr>
        <p:sp>
          <p:nvSpPr>
            <p:cNvPr id="87" name="Google Shape;87;p17"/>
            <p:cNvSpPr/>
            <p:nvPr/>
          </p:nvSpPr>
          <p:spPr>
            <a:xfrm rot="2700000">
              <a:off x="5186401"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0D5DDF"/>
                  </a:solidFill>
                  <a:latin typeface="Roboto"/>
                  <a:ea typeface="Roboto"/>
                  <a:cs typeface="Roboto"/>
                  <a:sym typeface="Roboto"/>
                </a:rPr>
                <a:t>3</a:t>
              </a:r>
              <a:endParaRPr sz="1200" b="1">
                <a:solidFill>
                  <a:srgbClr val="0D5DDF"/>
                </a:solidFill>
                <a:latin typeface="Roboto"/>
                <a:ea typeface="Roboto"/>
                <a:cs typeface="Roboto"/>
                <a:sym typeface="Roboto"/>
              </a:endParaRPr>
            </a:p>
          </p:txBody>
        </p:sp>
        <p:sp>
          <p:nvSpPr>
            <p:cNvPr id="89" name="Google Shape;89;p17"/>
            <p:cNvSpPr txBox="1"/>
            <p:nvPr/>
          </p:nvSpPr>
          <p:spPr>
            <a:xfrm rot="-2700000">
              <a:off x="4400124" y="2240504"/>
              <a:ext cx="2334301"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b="1">
                  <a:solidFill>
                    <a:srgbClr val="FFFFFF"/>
                  </a:solidFill>
                  <a:latin typeface="Roboto"/>
                  <a:ea typeface="Roboto"/>
                  <a:cs typeface="Roboto"/>
                  <a:sym typeface="Roboto"/>
                </a:rPr>
                <a:t>Shifting the mindset</a:t>
              </a:r>
              <a:endParaRPr sz="800" b="1">
                <a:solidFill>
                  <a:srgbClr val="FFFFFF"/>
                </a:solidFill>
                <a:latin typeface="Roboto"/>
                <a:ea typeface="Roboto"/>
                <a:cs typeface="Roboto"/>
                <a:sym typeface="Roboto"/>
              </a:endParaRPr>
            </a:p>
          </p:txBody>
        </p:sp>
        <p:sp>
          <p:nvSpPr>
            <p:cNvPr id="90" name="Google Shape;90;p17"/>
            <p:cNvSpPr txBox="1"/>
            <p:nvPr/>
          </p:nvSpPr>
          <p:spPr>
            <a:xfrm rot="-2700000">
              <a:off x="4859736"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latin typeface="Roboto"/>
                <a:ea typeface="Roboto"/>
                <a:cs typeface="Roboto"/>
                <a:sym typeface="Roboto"/>
              </a:endParaRPr>
            </a:p>
          </p:txBody>
        </p:sp>
      </p:grpSp>
      <p:grpSp>
        <p:nvGrpSpPr>
          <p:cNvPr id="91" name="Google Shape;91;p17"/>
          <p:cNvGrpSpPr/>
          <p:nvPr/>
        </p:nvGrpSpPr>
        <p:grpSpPr>
          <a:xfrm>
            <a:off x="6103986" y="1258050"/>
            <a:ext cx="2726286" cy="2547000"/>
            <a:chOff x="6103986" y="1258050"/>
            <a:chExt cx="2726286" cy="2547000"/>
          </a:xfrm>
        </p:grpSpPr>
        <p:sp>
          <p:nvSpPr>
            <p:cNvPr id="92" name="Google Shape;92;p17"/>
            <p:cNvSpPr/>
            <p:nvPr/>
          </p:nvSpPr>
          <p:spPr>
            <a:xfrm rot="2700000">
              <a:off x="7096623" y="1011412"/>
              <a:ext cx="561726" cy="3040276"/>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rgbClr val="0E65F0"/>
                  </a:solidFill>
                  <a:latin typeface="Roboto"/>
                  <a:ea typeface="Roboto"/>
                  <a:cs typeface="Roboto"/>
                  <a:sym typeface="Roboto"/>
                </a:rPr>
                <a:t>4</a:t>
              </a:r>
              <a:endParaRPr sz="1200" b="1">
                <a:solidFill>
                  <a:srgbClr val="0E65F0"/>
                </a:solidFill>
                <a:latin typeface="Roboto"/>
                <a:ea typeface="Roboto"/>
                <a:cs typeface="Roboto"/>
                <a:sym typeface="Roboto"/>
              </a:endParaRPr>
            </a:p>
          </p:txBody>
        </p:sp>
        <p:sp>
          <p:nvSpPr>
            <p:cNvPr id="94" name="Google Shape;94;p17"/>
            <p:cNvSpPr txBox="1"/>
            <p:nvPr/>
          </p:nvSpPr>
          <p:spPr>
            <a:xfrm rot="-2700000">
              <a:off x="6306241" y="2238854"/>
              <a:ext cx="2338968"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350" u="sng">
                  <a:solidFill>
                    <a:srgbClr val="2569E6"/>
                  </a:solidFill>
                  <a:highlight>
                    <a:srgbClr val="FFFFFF"/>
                  </a:highlight>
                  <a:hlinkClick r:id="rId3"/>
                </a:rPr>
                <a:t>personalized experiences</a:t>
              </a:r>
              <a:endParaRPr sz="800" b="1">
                <a:solidFill>
                  <a:srgbClr val="FFFFFF"/>
                </a:solidFill>
                <a:latin typeface="Roboto"/>
                <a:ea typeface="Roboto"/>
                <a:cs typeface="Roboto"/>
                <a:sym typeface="Roboto"/>
              </a:endParaRPr>
            </a:p>
          </p:txBody>
        </p:sp>
        <p:sp>
          <p:nvSpPr>
            <p:cNvPr id="95" name="Google Shape;95;p17"/>
            <p:cNvSpPr txBox="1"/>
            <p:nvPr/>
          </p:nvSpPr>
          <p:spPr>
            <a:xfrm rot="-2700000">
              <a:off x="6769958"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latin typeface="Roboto"/>
                <a:ea typeface="Roboto"/>
                <a:cs typeface="Roboto"/>
                <a:sym typeface="Roboto"/>
              </a:endParaRPr>
            </a:p>
          </p:txBody>
        </p:sp>
      </p:grpSp>
      <p:sp>
        <p:nvSpPr>
          <p:cNvPr id="96" name="Google Shape;96;p17"/>
          <p:cNvSpPr txBox="1"/>
          <p:nvPr/>
        </p:nvSpPr>
        <p:spPr>
          <a:xfrm>
            <a:off x="725200" y="295450"/>
            <a:ext cx="3370800" cy="56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b="1" u="sng">
                <a:solidFill>
                  <a:srgbClr val="FF0000"/>
                </a:solidFill>
              </a:rPr>
              <a:t>Core User Experience Consideration</a:t>
            </a:r>
            <a:endParaRPr sz="2300" b="1" u="sn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1000"/>
                                        <p:tgtEl>
                                          <p:spTgt spid="9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1000"/>
                                        <p:tgtEl>
                                          <p:spTgt spid="76"/>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1000"/>
                                        <p:tgtEl>
                                          <p:spTgt spid="81"/>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additive="base">
                                        <p:cTn id="19" dur="1000"/>
                                        <p:tgtEl>
                                          <p:spTgt spid="86"/>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631375" y="1509175"/>
            <a:ext cx="5544000" cy="3000000"/>
          </a:xfrm>
          <a:prstGeom prst="rect">
            <a:avLst/>
          </a:prstGeom>
          <a:noFill/>
          <a:ln>
            <a:noFill/>
          </a:ln>
        </p:spPr>
        <p:txBody>
          <a:bodyPr spcFirstLastPara="1" wrap="square" lIns="91425" tIns="91425" rIns="91425" bIns="91425" anchor="t" anchorCtr="0">
            <a:noAutofit/>
          </a:bodyPr>
          <a:lstStyle/>
          <a:p>
            <a:pPr marL="596900" lvl="0" indent="-352425" algn="l" rtl="0">
              <a:lnSpc>
                <a:spcPct val="115000"/>
              </a:lnSpc>
              <a:spcBef>
                <a:spcPts val="3000"/>
              </a:spcBef>
              <a:spcAft>
                <a:spcPts val="0"/>
              </a:spcAft>
              <a:buClr>
                <a:srgbClr val="282828"/>
              </a:buClr>
              <a:buSzPts val="1950"/>
              <a:buChar char="●"/>
            </a:pPr>
            <a:r>
              <a:rPr lang="en-GB" sz="1950">
                <a:solidFill>
                  <a:srgbClr val="282828"/>
                </a:solidFill>
                <a:highlight>
                  <a:srgbClr val="FFFFFF"/>
                </a:highlight>
              </a:rPr>
              <a:t>AI developers with deep learning skills;</a:t>
            </a:r>
            <a:endParaRPr sz="1950">
              <a:solidFill>
                <a:srgbClr val="282828"/>
              </a:solidFill>
              <a:highlight>
                <a:srgbClr val="FFFFFF"/>
              </a:highlight>
            </a:endParaRPr>
          </a:p>
          <a:p>
            <a:pPr marL="596900" lvl="0" indent="-352425" algn="l" rtl="0">
              <a:lnSpc>
                <a:spcPct val="115000"/>
              </a:lnSpc>
              <a:spcBef>
                <a:spcPts val="0"/>
              </a:spcBef>
              <a:spcAft>
                <a:spcPts val="0"/>
              </a:spcAft>
              <a:buClr>
                <a:srgbClr val="282828"/>
              </a:buClr>
              <a:buSzPts val="1950"/>
              <a:buChar char="●"/>
            </a:pPr>
            <a:r>
              <a:rPr lang="en-GB" sz="1950">
                <a:solidFill>
                  <a:srgbClr val="282828"/>
                </a:solidFill>
                <a:highlight>
                  <a:srgbClr val="FFFFFF"/>
                </a:highlight>
              </a:rPr>
              <a:t>UI designers;</a:t>
            </a:r>
            <a:endParaRPr sz="1950">
              <a:solidFill>
                <a:srgbClr val="282828"/>
              </a:solidFill>
              <a:highlight>
                <a:srgbClr val="FFFFFF"/>
              </a:highlight>
            </a:endParaRPr>
          </a:p>
          <a:p>
            <a:pPr marL="596900" lvl="0" indent="-352425" algn="l" rtl="0">
              <a:lnSpc>
                <a:spcPct val="115000"/>
              </a:lnSpc>
              <a:spcBef>
                <a:spcPts val="0"/>
              </a:spcBef>
              <a:spcAft>
                <a:spcPts val="0"/>
              </a:spcAft>
              <a:buClr>
                <a:srgbClr val="282828"/>
              </a:buClr>
              <a:buSzPts val="1950"/>
              <a:buChar char="●"/>
            </a:pPr>
            <a:r>
              <a:rPr lang="en-GB" sz="1950">
                <a:solidFill>
                  <a:srgbClr val="282828"/>
                </a:solidFill>
                <a:highlight>
                  <a:srgbClr val="FFFFFF"/>
                </a:highlight>
              </a:rPr>
              <a:t>Web developers with Node.js skills;</a:t>
            </a:r>
            <a:endParaRPr sz="1950">
              <a:solidFill>
                <a:srgbClr val="282828"/>
              </a:solidFill>
              <a:highlight>
                <a:srgbClr val="FFFFFF"/>
              </a:highlight>
            </a:endParaRPr>
          </a:p>
          <a:p>
            <a:pPr marL="596900" lvl="0" indent="-352425" algn="l" rtl="0">
              <a:lnSpc>
                <a:spcPct val="115000"/>
              </a:lnSpc>
              <a:spcBef>
                <a:spcPts val="0"/>
              </a:spcBef>
              <a:spcAft>
                <a:spcPts val="0"/>
              </a:spcAft>
              <a:buClr>
                <a:srgbClr val="282828"/>
              </a:buClr>
              <a:buSzPts val="1950"/>
              <a:buChar char="●"/>
            </a:pPr>
            <a:r>
              <a:rPr lang="en-GB" sz="1950">
                <a:solidFill>
                  <a:srgbClr val="282828"/>
                </a:solidFill>
                <a:highlight>
                  <a:srgbClr val="FFFFFF"/>
                </a:highlight>
              </a:rPr>
              <a:t>Android developers with Java skills;</a:t>
            </a:r>
            <a:endParaRPr sz="1950">
              <a:solidFill>
                <a:srgbClr val="282828"/>
              </a:solidFill>
              <a:highlight>
                <a:srgbClr val="FFFFFF"/>
              </a:highlight>
            </a:endParaRPr>
          </a:p>
          <a:p>
            <a:pPr marL="596900" lvl="0" indent="-352425" algn="l" rtl="0">
              <a:lnSpc>
                <a:spcPct val="115000"/>
              </a:lnSpc>
              <a:spcBef>
                <a:spcPts val="0"/>
              </a:spcBef>
              <a:spcAft>
                <a:spcPts val="0"/>
              </a:spcAft>
              <a:buClr>
                <a:srgbClr val="282828"/>
              </a:buClr>
              <a:buSzPts val="1950"/>
              <a:buChar char="●"/>
            </a:pPr>
            <a:r>
              <a:rPr lang="en-GB" sz="1950">
                <a:solidFill>
                  <a:srgbClr val="282828"/>
                </a:solidFill>
                <a:highlight>
                  <a:srgbClr val="FFFFFF"/>
                </a:highlight>
              </a:rPr>
              <a:t>iOS developers with experience in Swift;</a:t>
            </a:r>
            <a:endParaRPr sz="1950">
              <a:solidFill>
                <a:srgbClr val="282828"/>
              </a:solidFill>
              <a:highlight>
                <a:srgbClr val="FFFFFF"/>
              </a:highlight>
            </a:endParaRPr>
          </a:p>
          <a:p>
            <a:pPr marL="596900" lvl="0" indent="-352425" algn="l" rtl="0">
              <a:lnSpc>
                <a:spcPct val="115000"/>
              </a:lnSpc>
              <a:spcBef>
                <a:spcPts val="0"/>
              </a:spcBef>
              <a:spcAft>
                <a:spcPts val="0"/>
              </a:spcAft>
              <a:buClr>
                <a:srgbClr val="282828"/>
              </a:buClr>
              <a:buSzPts val="1950"/>
              <a:buChar char="●"/>
            </a:pPr>
            <a:r>
              <a:rPr lang="en-GB" sz="1950">
                <a:solidFill>
                  <a:srgbClr val="282828"/>
                </a:solidFill>
                <a:highlight>
                  <a:srgbClr val="FFFFFF"/>
                </a:highlight>
              </a:rPr>
              <a:t>Testers;</a:t>
            </a:r>
            <a:endParaRPr sz="1950">
              <a:solidFill>
                <a:srgbClr val="282828"/>
              </a:solidFill>
              <a:highlight>
                <a:srgbClr val="FFFFFF"/>
              </a:highlight>
            </a:endParaRPr>
          </a:p>
          <a:p>
            <a:pPr marL="596900" lvl="0" indent="-352425" algn="l" rtl="0">
              <a:lnSpc>
                <a:spcPct val="115000"/>
              </a:lnSpc>
              <a:spcBef>
                <a:spcPts val="0"/>
              </a:spcBef>
              <a:spcAft>
                <a:spcPts val="0"/>
              </a:spcAft>
              <a:buClr>
                <a:srgbClr val="282828"/>
              </a:buClr>
              <a:buSzPts val="1950"/>
              <a:buChar char="●"/>
            </a:pPr>
            <a:r>
              <a:rPr lang="en-GB" sz="1950">
                <a:solidFill>
                  <a:srgbClr val="282828"/>
                </a:solidFill>
                <a:highlight>
                  <a:srgbClr val="FFFFFF"/>
                </a:highlight>
              </a:rPr>
              <a:t>DevOps engineers.</a:t>
            </a:r>
            <a:endParaRPr sz="1950">
              <a:solidFill>
                <a:srgbClr val="282828"/>
              </a:solidFill>
              <a:highlight>
                <a:srgbClr val="FFFFFF"/>
              </a:highlight>
            </a:endParaRPr>
          </a:p>
        </p:txBody>
      </p:sp>
      <p:sp>
        <p:nvSpPr>
          <p:cNvPr id="102" name="Google Shape;102;p18"/>
          <p:cNvSpPr txBox="1"/>
          <p:nvPr/>
        </p:nvSpPr>
        <p:spPr>
          <a:xfrm>
            <a:off x="400400" y="323400"/>
            <a:ext cx="3588000" cy="5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u="sng">
                <a:solidFill>
                  <a:srgbClr val="FF0000"/>
                </a:solidFill>
              </a:rPr>
              <a:t>Rough guide to the team and their roles</a:t>
            </a:r>
            <a:endParaRPr sz="2000" b="1" u="sn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152400" y="1846350"/>
            <a:ext cx="8839200" cy="3034792"/>
          </a:xfrm>
          <a:prstGeom prst="rect">
            <a:avLst/>
          </a:prstGeom>
          <a:noFill/>
          <a:ln>
            <a:noFill/>
          </a:ln>
        </p:spPr>
      </p:pic>
      <p:sp>
        <p:nvSpPr>
          <p:cNvPr id="108" name="Google Shape;108;p19"/>
          <p:cNvSpPr txBox="1"/>
          <p:nvPr/>
        </p:nvSpPr>
        <p:spPr>
          <a:xfrm>
            <a:off x="646775" y="508200"/>
            <a:ext cx="4080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700" b="1" i="1" u="sng">
                <a:solidFill>
                  <a:srgbClr val="FF0000"/>
                </a:solidFill>
              </a:rPr>
              <a:t>Design Sprint</a:t>
            </a:r>
            <a:endParaRPr sz="2700" b="1" i="1" u="sn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1000"/>
                                        <p:tgtEl>
                                          <p:spTgt spid="10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8" presetClass="emph" presetSubtype="0" fill="hold" nodeType="afterEffect">
                                  <p:stCondLst>
                                    <p:cond delay="0"/>
                                  </p:stCondLst>
                                  <p:childTnLst>
                                    <p:animRot by="-21600000">
                                      <p:cBhvr>
                                        <p:cTn id="10" dur="1000" fill="hold"/>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113" name="Google Shape;113;p20"/>
          <p:cNvGrpSpPr/>
          <p:nvPr/>
        </p:nvGrpSpPr>
        <p:grpSpPr>
          <a:xfrm>
            <a:off x="2820147" y="246410"/>
            <a:ext cx="5664874" cy="4604358"/>
            <a:chOff x="2820225" y="891450"/>
            <a:chExt cx="3175200" cy="3175200"/>
          </a:xfrm>
        </p:grpSpPr>
        <p:sp>
          <p:nvSpPr>
            <p:cNvPr id="114" name="Google Shape;114;p20"/>
            <p:cNvSpPr/>
            <p:nvPr/>
          </p:nvSpPr>
          <p:spPr>
            <a:xfrm rot="10800000">
              <a:off x="2820225" y="891450"/>
              <a:ext cx="3175200" cy="3175200"/>
            </a:xfrm>
            <a:prstGeom prst="blockArc">
              <a:avLst>
                <a:gd name="adj1" fmla="val 5399801"/>
                <a:gd name="adj2" fmla="val 3012680"/>
                <a:gd name="adj3" fmla="val 6939"/>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rot="10800000">
              <a:off x="3175023" y="1179900"/>
              <a:ext cx="450600" cy="450600"/>
            </a:xfrm>
            <a:prstGeom prst="rtTriangl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20"/>
          <p:cNvGrpSpPr/>
          <p:nvPr/>
        </p:nvGrpSpPr>
        <p:grpSpPr>
          <a:xfrm>
            <a:off x="1766224" y="1139568"/>
            <a:ext cx="2528572" cy="1307564"/>
            <a:chOff x="3798075" y="775532"/>
            <a:chExt cx="1332300" cy="914700"/>
          </a:xfrm>
        </p:grpSpPr>
        <p:sp>
          <p:nvSpPr>
            <p:cNvPr id="117" name="Google Shape;117;p20"/>
            <p:cNvSpPr/>
            <p:nvPr/>
          </p:nvSpPr>
          <p:spPr>
            <a:xfrm>
              <a:off x="3798075" y="1060532"/>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b="1">
                  <a:solidFill>
                    <a:srgbClr val="FF0000"/>
                  </a:solidFill>
                  <a:highlight>
                    <a:srgbClr val="FFFFFF"/>
                  </a:highlight>
                </a:rPr>
                <a:t>When it finds a match, the software then uses this information to perform further activities, e.g., authenticate you to use a computer system</a:t>
              </a:r>
              <a:r>
                <a:rPr lang="en-GB" sz="1350">
                  <a:solidFill>
                    <a:srgbClr val="282828"/>
                  </a:solidFill>
                  <a:highlight>
                    <a:srgbClr val="FFFFFF"/>
                  </a:highlight>
                </a:rPr>
                <a:t>.</a:t>
              </a:r>
              <a:endParaRPr>
                <a:solidFill>
                  <a:srgbClr val="FFFFFF"/>
                </a:solidFill>
              </a:endParaRPr>
            </a:p>
          </p:txBody>
        </p:sp>
        <p:sp>
          <p:nvSpPr>
            <p:cNvPr id="118" name="Google Shape;118;p20"/>
            <p:cNvSpPr/>
            <p:nvPr/>
          </p:nvSpPr>
          <p:spPr>
            <a:xfrm>
              <a:off x="3798075" y="775532"/>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FFFFFF"/>
                </a:solidFill>
              </a:endParaRPr>
            </a:p>
          </p:txBody>
        </p:sp>
      </p:grpSp>
      <p:grpSp>
        <p:nvGrpSpPr>
          <p:cNvPr id="119" name="Google Shape;119;p20"/>
          <p:cNvGrpSpPr/>
          <p:nvPr/>
        </p:nvGrpSpPr>
        <p:grpSpPr>
          <a:xfrm>
            <a:off x="1766214" y="3367123"/>
            <a:ext cx="2768536" cy="1483643"/>
            <a:chOff x="2389575" y="2242378"/>
            <a:chExt cx="1386278" cy="914700"/>
          </a:xfrm>
        </p:grpSpPr>
        <p:sp>
          <p:nvSpPr>
            <p:cNvPr id="120" name="Google Shape;120;p20"/>
            <p:cNvSpPr/>
            <p:nvPr/>
          </p:nvSpPr>
          <p:spPr>
            <a:xfrm>
              <a:off x="2389575" y="2527378"/>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b="1">
                  <a:solidFill>
                    <a:srgbClr val="FF0000"/>
                  </a:solidFill>
                  <a:highlight>
                    <a:srgbClr val="FFFFFF"/>
                  </a:highlight>
                </a:rPr>
                <a:t>A database of facial signatures might have many such records, and the software will use deep learning algorithms to find a match in this database.</a:t>
              </a:r>
              <a:endParaRPr b="1">
                <a:solidFill>
                  <a:srgbClr val="FF0000"/>
                </a:solidFill>
              </a:endParaRPr>
            </a:p>
          </p:txBody>
        </p:sp>
        <p:sp>
          <p:nvSpPr>
            <p:cNvPr id="121" name="Google Shape;121;p20"/>
            <p:cNvSpPr/>
            <p:nvPr/>
          </p:nvSpPr>
          <p:spPr>
            <a:xfrm>
              <a:off x="2443553" y="2242378"/>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FFFFFF"/>
                </a:solidFill>
              </a:endParaRPr>
            </a:p>
          </p:txBody>
        </p:sp>
      </p:grpSp>
      <p:grpSp>
        <p:nvGrpSpPr>
          <p:cNvPr id="122" name="Google Shape;122;p20"/>
          <p:cNvGrpSpPr/>
          <p:nvPr/>
        </p:nvGrpSpPr>
        <p:grpSpPr>
          <a:xfrm>
            <a:off x="6594313" y="1846539"/>
            <a:ext cx="2660736" cy="1222437"/>
            <a:chOff x="4731075" y="3367427"/>
            <a:chExt cx="1332300" cy="914450"/>
          </a:xfrm>
        </p:grpSpPr>
        <p:sp>
          <p:nvSpPr>
            <p:cNvPr id="123" name="Google Shape;123;p20"/>
            <p:cNvSpPr/>
            <p:nvPr/>
          </p:nvSpPr>
          <p:spPr>
            <a:xfrm>
              <a:off x="4731075" y="3652177"/>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b="1">
                  <a:solidFill>
                    <a:srgbClr val="FF0000"/>
                  </a:solidFill>
                  <a:highlight>
                    <a:srgbClr val="FFFFFF"/>
                  </a:highlight>
                </a:rPr>
                <a:t>The software reads the geometry of your face, e.g., the distance between eyes, the distance from forehead to chin, etc.</a:t>
              </a:r>
              <a:endParaRPr b="1">
                <a:solidFill>
                  <a:srgbClr val="FF0000"/>
                </a:solidFill>
              </a:endParaRPr>
            </a:p>
          </p:txBody>
        </p:sp>
        <p:sp>
          <p:nvSpPr>
            <p:cNvPr id="124" name="Google Shape;124;p20"/>
            <p:cNvSpPr/>
            <p:nvPr/>
          </p:nvSpPr>
          <p:spPr>
            <a:xfrm>
              <a:off x="4731075" y="336742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FFFFFF"/>
                </a:solidFill>
              </a:endParaRPr>
            </a:p>
          </p:txBody>
        </p:sp>
      </p:grpSp>
      <p:grpSp>
        <p:nvGrpSpPr>
          <p:cNvPr id="125" name="Google Shape;125;p20"/>
          <p:cNvGrpSpPr/>
          <p:nvPr/>
        </p:nvGrpSpPr>
        <p:grpSpPr>
          <a:xfrm>
            <a:off x="5325375" y="3602352"/>
            <a:ext cx="2835950" cy="1329596"/>
            <a:chOff x="1230525" y="3367177"/>
            <a:chExt cx="2835950" cy="1329596"/>
          </a:xfrm>
        </p:grpSpPr>
        <p:sp>
          <p:nvSpPr>
            <p:cNvPr id="126" name="Google Shape;126;p20"/>
            <p:cNvSpPr/>
            <p:nvPr/>
          </p:nvSpPr>
          <p:spPr>
            <a:xfrm>
              <a:off x="1230525" y="3652173"/>
              <a:ext cx="2835900" cy="10446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b="1">
                  <a:solidFill>
                    <a:srgbClr val="FF0000"/>
                  </a:solidFill>
                  <a:highlight>
                    <a:srgbClr val="FFFFFF"/>
                  </a:highlight>
                </a:rPr>
                <a:t>It also identifies facial landmarks, and it stores all these data as your facial signature</a:t>
              </a:r>
              <a:endParaRPr b="1">
                <a:solidFill>
                  <a:srgbClr val="FF0000"/>
                </a:solidFill>
              </a:endParaRPr>
            </a:p>
          </p:txBody>
        </p:sp>
        <p:sp>
          <p:nvSpPr>
            <p:cNvPr id="127" name="Google Shape;127;p20"/>
            <p:cNvSpPr/>
            <p:nvPr/>
          </p:nvSpPr>
          <p:spPr>
            <a:xfrm>
              <a:off x="2734175" y="33671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FFFFFF"/>
                </a:solidFill>
              </a:endParaRPr>
            </a:p>
          </p:txBody>
        </p:sp>
      </p:grpSp>
      <p:grpSp>
        <p:nvGrpSpPr>
          <p:cNvPr id="128" name="Google Shape;128;p20"/>
          <p:cNvGrpSpPr/>
          <p:nvPr/>
        </p:nvGrpSpPr>
        <p:grpSpPr>
          <a:xfrm>
            <a:off x="6163126" y="194975"/>
            <a:ext cx="2737743" cy="1307564"/>
            <a:chOff x="5206575" y="2071477"/>
            <a:chExt cx="1332300" cy="914700"/>
          </a:xfrm>
        </p:grpSpPr>
        <p:sp>
          <p:nvSpPr>
            <p:cNvPr id="129" name="Google Shape;129;p20"/>
            <p:cNvSpPr/>
            <p:nvPr/>
          </p:nvSpPr>
          <p:spPr>
            <a:xfrm>
              <a:off x="5206575" y="2356477"/>
              <a:ext cx="1332300" cy="629700"/>
            </a:xfrm>
            <a:prstGeom prst="rect">
              <a:avLst/>
            </a:prstGeom>
            <a:solidFill>
              <a:srgbClr val="1B786E"/>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b="1">
                  <a:solidFill>
                    <a:srgbClr val="CC0000"/>
                  </a:solidFill>
                  <a:highlight>
                    <a:srgbClr val="FFFFFF"/>
                  </a:highlight>
                </a:rPr>
                <a:t>It captures your image from a picture or a video.</a:t>
              </a:r>
              <a:endParaRPr b="1">
                <a:solidFill>
                  <a:srgbClr val="CC0000"/>
                </a:solidFill>
              </a:endParaRPr>
            </a:p>
          </p:txBody>
        </p:sp>
        <p:sp>
          <p:nvSpPr>
            <p:cNvPr id="130" name="Google Shape;130;p20"/>
            <p:cNvSpPr/>
            <p:nvPr/>
          </p:nvSpPr>
          <p:spPr>
            <a:xfrm>
              <a:off x="5206575" y="20714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solidFill>
                  <a:srgbClr val="FFFFFF"/>
                </a:solidFill>
              </a:endParaRPr>
            </a:p>
          </p:txBody>
        </p:sp>
      </p:grpSp>
      <p:sp>
        <p:nvSpPr>
          <p:cNvPr id="131" name="Google Shape;131;p20"/>
          <p:cNvSpPr txBox="1"/>
          <p:nvPr/>
        </p:nvSpPr>
        <p:spPr>
          <a:xfrm>
            <a:off x="81413" y="123325"/>
            <a:ext cx="4481400" cy="2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b="1" u="sng">
                <a:solidFill>
                  <a:srgbClr val="CC0000"/>
                </a:solidFill>
                <a:highlight>
                  <a:srgbClr val="FFFFFF"/>
                </a:highlight>
              </a:rPr>
              <a:t>There are various flavors of facial recognition technology, however, they generally work as follows: Software Development Cycle</a:t>
            </a:r>
            <a:endParaRPr b="1" u="sng">
              <a:solidFill>
                <a:srgbClr val="CC0000"/>
              </a:solidFill>
            </a:endParaRPr>
          </a:p>
        </p:txBody>
      </p:sp>
      <p:sp>
        <p:nvSpPr>
          <p:cNvPr id="132" name="Google Shape;132;p20"/>
          <p:cNvSpPr/>
          <p:nvPr/>
        </p:nvSpPr>
        <p:spPr>
          <a:xfrm>
            <a:off x="4465925" y="323400"/>
            <a:ext cx="1124100" cy="35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500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p:nvPr/>
        </p:nvSpPr>
        <p:spPr>
          <a:xfrm>
            <a:off x="2944084" y="812078"/>
            <a:ext cx="3501300" cy="35013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1"/>
          <p:cNvGrpSpPr/>
          <p:nvPr/>
        </p:nvGrpSpPr>
        <p:grpSpPr>
          <a:xfrm>
            <a:off x="3611776" y="414352"/>
            <a:ext cx="2166000" cy="2166000"/>
            <a:chOff x="3611776" y="414352"/>
            <a:chExt cx="2166000" cy="2166000"/>
          </a:xfrm>
        </p:grpSpPr>
        <p:sp>
          <p:nvSpPr>
            <p:cNvPr id="139" name="Google Shape;139;p21"/>
            <p:cNvSpPr/>
            <p:nvPr/>
          </p:nvSpPr>
          <p:spPr>
            <a:xfrm>
              <a:off x="3611776" y="414352"/>
              <a:ext cx="2166000" cy="2166000"/>
            </a:xfrm>
            <a:prstGeom prst="ellipse">
              <a:avLst/>
            </a:prstGeom>
            <a:solidFill>
              <a:srgbClr val="D8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txBox="1"/>
            <p:nvPr/>
          </p:nvSpPr>
          <p:spPr>
            <a:xfrm>
              <a:off x="3967546" y="1027503"/>
              <a:ext cx="1496100" cy="70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FFFF"/>
                  </a:solidFill>
                  <a:latin typeface="Roboto"/>
                  <a:ea typeface="Roboto"/>
                  <a:cs typeface="Roboto"/>
                  <a:sym typeface="Roboto"/>
                </a:rPr>
                <a:t>Banking</a:t>
              </a:r>
              <a:endParaRPr>
                <a:solidFill>
                  <a:srgbClr val="FFFFFF"/>
                </a:solidFill>
                <a:latin typeface="Roboto"/>
                <a:ea typeface="Roboto"/>
                <a:cs typeface="Roboto"/>
                <a:sym typeface="Roboto"/>
              </a:endParaRPr>
            </a:p>
          </p:txBody>
        </p:sp>
      </p:grpSp>
      <p:grpSp>
        <p:nvGrpSpPr>
          <p:cNvPr id="141" name="Google Shape;141;p21"/>
          <p:cNvGrpSpPr/>
          <p:nvPr/>
        </p:nvGrpSpPr>
        <p:grpSpPr>
          <a:xfrm>
            <a:off x="4562258" y="2032864"/>
            <a:ext cx="2166000" cy="2166000"/>
            <a:chOff x="4562258" y="2032864"/>
            <a:chExt cx="2166000" cy="2166000"/>
          </a:xfrm>
        </p:grpSpPr>
        <p:sp>
          <p:nvSpPr>
            <p:cNvPr id="142" name="Google Shape;142;p21"/>
            <p:cNvSpPr/>
            <p:nvPr/>
          </p:nvSpPr>
          <p:spPr>
            <a:xfrm>
              <a:off x="4562258" y="2032864"/>
              <a:ext cx="2166000" cy="2166000"/>
            </a:xfrm>
            <a:prstGeom prst="ellipse">
              <a:avLst/>
            </a:prstGeom>
            <a:solidFill>
              <a:srgbClr val="B0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txBox="1"/>
            <p:nvPr/>
          </p:nvSpPr>
          <p:spPr>
            <a:xfrm>
              <a:off x="5079846" y="2834728"/>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rgbClr val="FFFFFF"/>
                  </a:solidFill>
                  <a:latin typeface="Roboto"/>
                  <a:ea typeface="Roboto"/>
                  <a:cs typeface="Roboto"/>
                  <a:sym typeface="Roboto"/>
                </a:rPr>
                <a:t>Community at large</a:t>
              </a:r>
              <a:endParaRPr sz="1500">
                <a:solidFill>
                  <a:srgbClr val="FFFFFF"/>
                </a:solidFill>
                <a:latin typeface="Roboto"/>
                <a:ea typeface="Roboto"/>
                <a:cs typeface="Roboto"/>
                <a:sym typeface="Roboto"/>
              </a:endParaRPr>
            </a:p>
          </p:txBody>
        </p:sp>
      </p:grpSp>
      <p:grpSp>
        <p:nvGrpSpPr>
          <p:cNvPr id="144" name="Google Shape;144;p21"/>
          <p:cNvGrpSpPr/>
          <p:nvPr/>
        </p:nvGrpSpPr>
        <p:grpSpPr>
          <a:xfrm>
            <a:off x="2702876" y="2032864"/>
            <a:ext cx="2166000" cy="2166000"/>
            <a:chOff x="2702876" y="2032864"/>
            <a:chExt cx="2166000" cy="2166000"/>
          </a:xfrm>
        </p:grpSpPr>
        <p:sp>
          <p:nvSpPr>
            <p:cNvPr id="145" name="Google Shape;145;p21"/>
            <p:cNvSpPr/>
            <p:nvPr/>
          </p:nvSpPr>
          <p:spPr>
            <a:xfrm>
              <a:off x="2702876" y="2032864"/>
              <a:ext cx="2166000" cy="21660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p:nvPr/>
          </p:nvSpPr>
          <p:spPr>
            <a:xfrm>
              <a:off x="2855281" y="2834728"/>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Government </a:t>
              </a:r>
              <a:endParaRPr>
                <a:solidFill>
                  <a:srgbClr val="FFFFFF"/>
                </a:solidFill>
                <a:latin typeface="Roboto"/>
                <a:ea typeface="Roboto"/>
                <a:cs typeface="Roboto"/>
                <a:sym typeface="Roboto"/>
              </a:endParaRPr>
            </a:p>
          </p:txBody>
        </p:sp>
      </p:grpSp>
      <p:sp>
        <p:nvSpPr>
          <p:cNvPr id="147" name="Google Shape;147;p21"/>
          <p:cNvSpPr/>
          <p:nvPr/>
        </p:nvSpPr>
        <p:spPr>
          <a:xfrm>
            <a:off x="4084674" y="1946250"/>
            <a:ext cx="1459200" cy="12258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Customer</a:t>
            </a:r>
            <a:endParaRPr/>
          </a:p>
        </p:txBody>
      </p:sp>
      <p:sp>
        <p:nvSpPr>
          <p:cNvPr id="148" name="Google Shape;148;p21"/>
          <p:cNvSpPr txBox="1"/>
          <p:nvPr/>
        </p:nvSpPr>
        <p:spPr>
          <a:xfrm>
            <a:off x="200200" y="184800"/>
            <a:ext cx="2502600" cy="7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rgbClr val="FF0000"/>
                </a:solidFill>
              </a:rPr>
              <a:t>Stakeholders</a:t>
            </a:r>
            <a:endParaRPr sz="1700" b="1" u="sng">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vt:lpstr>
      <vt:lpstr>Arial</vt:lpstr>
      <vt:lpstr>Caveat</vt:lpstr>
      <vt:lpstr>Simple Light</vt:lpstr>
      <vt:lpstr>Facial Verification Services in Banking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Verification Services in Banking Apps</dc:title>
  <cp:lastModifiedBy>Mayank Rathi</cp:lastModifiedBy>
  <cp:revision>1</cp:revision>
  <dcterms:modified xsi:type="dcterms:W3CDTF">2020-07-01T12:03:10Z</dcterms:modified>
</cp:coreProperties>
</file>