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83RgAAsEr1REYp0kHW+puvSK4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BreeSerif-regular.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427bdfb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1427bdfb5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427bdfb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1427bdfb5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87adaf5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187adaf5c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427bdfb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1427bdfb5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427bdfb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1427bdfb5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7</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OOP</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1427bdfb5f_0_3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Abstraction</a:t>
            </a:r>
            <a:endParaRPr b="1">
              <a:solidFill>
                <a:schemeClr val="lt2"/>
              </a:solidFill>
              <a:latin typeface="Roboto"/>
              <a:ea typeface="Roboto"/>
              <a:cs typeface="Roboto"/>
              <a:sym typeface="Roboto"/>
            </a:endParaRPr>
          </a:p>
        </p:txBody>
      </p:sp>
      <p:cxnSp>
        <p:nvCxnSpPr>
          <p:cNvPr id="270" name="Google Shape;270;g11427bdfb5f_0_3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1" name="Google Shape;271;g11427bdfb5f_0_31"/>
          <p:cNvSpPr txBox="1"/>
          <p:nvPr/>
        </p:nvSpPr>
        <p:spPr>
          <a:xfrm>
            <a:off x="311700" y="1416500"/>
            <a:ext cx="85206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 clasa abstracta contine metode fara corp dar si metode cu logica definita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 Interfata contine doar metode abstracte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Aceste clase vor fi mostenite de clasele copil care vor trebui sa scrie logica metodelor</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“Dog() class implements the Animal() Inteface”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Clasa parinte e ca o reteta ce trebuie implementata exact asa de catre toti mostenitorii</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2" name="Google Shape;272;g11427bdfb5f_0_31"/>
          <p:cNvPicPr preferRelativeResize="0"/>
          <p:nvPr/>
        </p:nvPicPr>
        <p:blipFill>
          <a:blip r:embed="rId3">
            <a:alphaModFix/>
          </a:blip>
          <a:stretch>
            <a:fillRect/>
          </a:stretch>
        </p:blipFill>
        <p:spPr>
          <a:xfrm>
            <a:off x="263150" y="2866350"/>
            <a:ext cx="2998000" cy="2156300"/>
          </a:xfrm>
          <a:prstGeom prst="rect">
            <a:avLst/>
          </a:prstGeom>
          <a:noFill/>
          <a:ln>
            <a:noFill/>
          </a:ln>
        </p:spPr>
      </p:pic>
      <p:pic>
        <p:nvPicPr>
          <p:cNvPr id="273" name="Google Shape;273;g11427bdfb5f_0_31"/>
          <p:cNvPicPr preferRelativeResize="0"/>
          <p:nvPr/>
        </p:nvPicPr>
        <p:blipFill>
          <a:blip r:embed="rId4">
            <a:alphaModFix/>
          </a:blip>
          <a:stretch>
            <a:fillRect/>
          </a:stretch>
        </p:blipFill>
        <p:spPr>
          <a:xfrm>
            <a:off x="3518975" y="3039625"/>
            <a:ext cx="2468800" cy="1809750"/>
          </a:xfrm>
          <a:prstGeom prst="rect">
            <a:avLst/>
          </a:prstGeom>
          <a:noFill/>
          <a:ln>
            <a:noFill/>
          </a:ln>
        </p:spPr>
      </p:pic>
      <p:pic>
        <p:nvPicPr>
          <p:cNvPr id="274" name="Google Shape;274;g11427bdfb5f_0_31"/>
          <p:cNvPicPr preferRelativeResize="0"/>
          <p:nvPr/>
        </p:nvPicPr>
        <p:blipFill>
          <a:blip r:embed="rId5">
            <a:alphaModFix/>
          </a:blip>
          <a:stretch>
            <a:fillRect/>
          </a:stretch>
        </p:blipFill>
        <p:spPr>
          <a:xfrm>
            <a:off x="6245600" y="3284650"/>
            <a:ext cx="2795500" cy="17379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427bdfb5f_0_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Encapsulation</a:t>
            </a:r>
            <a:endParaRPr b="1">
              <a:solidFill>
                <a:schemeClr val="lt2"/>
              </a:solidFill>
              <a:latin typeface="Roboto"/>
              <a:ea typeface="Roboto"/>
              <a:cs typeface="Roboto"/>
              <a:sym typeface="Roboto"/>
            </a:endParaRPr>
          </a:p>
        </p:txBody>
      </p:sp>
      <p:cxnSp>
        <p:nvCxnSpPr>
          <p:cNvPr id="280" name="Google Shape;280;g11427bdfb5f_0_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1" name="Google Shape;281;g11427bdfb5f_0_12"/>
          <p:cNvSpPr txBox="1"/>
          <p:nvPr/>
        </p:nvSpPr>
        <p:spPr>
          <a:xfrm>
            <a:off x="311700" y="1416500"/>
            <a:ext cx="85206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general, ca sa nu aglomeram optiunile utilizatorului, atributele se ascund</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loc sa vada toate fields si methods va vedea doar metodele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Pastram codul clean/curat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Si metodele care nu se doresc a fi expuse pot fi ascunse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foloseste sintaxa __fieldName sau __methodName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82" name="Google Shape;282;g11427bdfb5f_0_12"/>
          <p:cNvPicPr preferRelativeResize="0"/>
          <p:nvPr/>
        </p:nvPicPr>
        <p:blipFill>
          <a:blip r:embed="rId3">
            <a:alphaModFix/>
          </a:blip>
          <a:stretch>
            <a:fillRect/>
          </a:stretch>
        </p:blipFill>
        <p:spPr>
          <a:xfrm>
            <a:off x="802072" y="2726697"/>
            <a:ext cx="6374775" cy="23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87adaf5cf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Encapsulation</a:t>
            </a:r>
            <a:endParaRPr b="1">
              <a:solidFill>
                <a:schemeClr val="lt2"/>
              </a:solidFill>
              <a:latin typeface="Roboto"/>
              <a:ea typeface="Roboto"/>
              <a:cs typeface="Roboto"/>
              <a:sym typeface="Roboto"/>
            </a:endParaRPr>
          </a:p>
        </p:txBody>
      </p:sp>
      <p:cxnSp>
        <p:nvCxnSpPr>
          <p:cNvPr id="288" name="Google Shape;288;g1187adaf5cf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9" name="Google Shape;289;g1187adaf5cf_0_10"/>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Decoratorul @p</a:t>
            </a:r>
            <a:r>
              <a:rPr b="1" lang="en-GB" sz="1500">
                <a:solidFill>
                  <a:schemeClr val="lt1"/>
                </a:solidFill>
                <a:latin typeface="Roboto"/>
                <a:ea typeface="Roboto"/>
                <a:cs typeface="Roboto"/>
                <a:sym typeface="Roboto"/>
              </a:rPr>
              <a:t>roperty ne ajuta sa folosim getter, setter, deleter intr-un mod ‘Pythonic’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90" name="Google Shape;290;g1187adaf5cf_0_10"/>
          <p:cNvPicPr preferRelativeResize="0"/>
          <p:nvPr/>
        </p:nvPicPr>
        <p:blipFill>
          <a:blip r:embed="rId3">
            <a:alphaModFix/>
          </a:blip>
          <a:stretch>
            <a:fillRect/>
          </a:stretch>
        </p:blipFill>
        <p:spPr>
          <a:xfrm>
            <a:off x="2469975" y="1917600"/>
            <a:ext cx="3574075" cy="2907925"/>
          </a:xfrm>
          <a:prstGeom prst="rect">
            <a:avLst/>
          </a:prstGeom>
          <a:noFill/>
          <a:ln>
            <a:noFill/>
          </a:ln>
        </p:spPr>
      </p:pic>
      <p:pic>
        <p:nvPicPr>
          <p:cNvPr id="291" name="Google Shape;291;g1187adaf5cf_0_10"/>
          <p:cNvPicPr preferRelativeResize="0"/>
          <p:nvPr/>
        </p:nvPicPr>
        <p:blipFill>
          <a:blip r:embed="rId4">
            <a:alphaModFix/>
          </a:blip>
          <a:stretch>
            <a:fillRect/>
          </a:stretch>
        </p:blipFill>
        <p:spPr>
          <a:xfrm>
            <a:off x="6258400" y="1944175"/>
            <a:ext cx="2699350" cy="2854781"/>
          </a:xfrm>
          <a:prstGeom prst="rect">
            <a:avLst/>
          </a:prstGeom>
          <a:noFill/>
          <a:ln>
            <a:noFill/>
          </a:ln>
        </p:spPr>
      </p:pic>
      <p:pic>
        <p:nvPicPr>
          <p:cNvPr id="292" name="Google Shape;292;g1187adaf5cf_0_10"/>
          <p:cNvPicPr preferRelativeResize="0"/>
          <p:nvPr/>
        </p:nvPicPr>
        <p:blipFill>
          <a:blip r:embed="rId5">
            <a:alphaModFix/>
          </a:blip>
          <a:stretch>
            <a:fillRect/>
          </a:stretch>
        </p:blipFill>
        <p:spPr>
          <a:xfrm>
            <a:off x="111000" y="1917600"/>
            <a:ext cx="2217251" cy="185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7</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2770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Sa </a:t>
            </a:r>
            <a:r>
              <a:rPr b="1" lang="en-GB" sz="2100">
                <a:solidFill>
                  <a:schemeClr val="lt1"/>
                </a:solidFill>
                <a:latin typeface="Roboto"/>
                <a:ea typeface="Roboto"/>
                <a:cs typeface="Roboto"/>
                <a:sym typeface="Roboto"/>
              </a:rPr>
              <a:t>stim ce e o exceptie si cum o ‘tratam’</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Sa intelegem cei 4 piloni ai OOP</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Encapsulare</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Mostenire</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Abstractizare</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Polimorfism</a:t>
            </a:r>
            <a:endParaRPr b="1" sz="21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Exceptii</a:t>
            </a:r>
            <a:endParaRPr b="1">
              <a:solidFill>
                <a:schemeClr val="lt2"/>
              </a:solidFill>
              <a:latin typeface="Roboto"/>
              <a:ea typeface="Roboto"/>
              <a:cs typeface="Roboto"/>
              <a:sym typeface="Roboto"/>
            </a:endParaRPr>
          </a:p>
        </p:txBody>
      </p:sp>
      <p:cxnSp>
        <p:nvCxnSpPr>
          <p:cNvPr id="243" name="Google Shape;243;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115eacdc4_0_22"/>
          <p:cNvSpPr txBox="1"/>
          <p:nvPr/>
        </p:nvSpPr>
        <p:spPr>
          <a:xfrm>
            <a:off x="311700" y="1416500"/>
            <a:ext cx="8520600" cy="2724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Situatii cand codul nu poate executa instructiunile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acest caz codul ‘arunca’ o exceptie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Programatorii se pot astepta la ea, pot sa o ‘prinda’ si sa o ‘trateze’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acest sens putem anticipa erori si evitam sa ‘crape’ aplicatia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foloseste sintaxa try/except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Uneori dorim sa ‘ridicam’ o exceptie intentionat</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115eacdc4_0_22"/>
          <p:cNvPicPr preferRelativeResize="0"/>
          <p:nvPr/>
        </p:nvPicPr>
        <p:blipFill>
          <a:blip r:embed="rId3">
            <a:alphaModFix/>
          </a:blip>
          <a:stretch>
            <a:fillRect/>
          </a:stretch>
        </p:blipFill>
        <p:spPr>
          <a:xfrm>
            <a:off x="209600" y="2957125"/>
            <a:ext cx="4901050" cy="1428750"/>
          </a:xfrm>
          <a:prstGeom prst="rect">
            <a:avLst/>
          </a:prstGeom>
          <a:noFill/>
          <a:ln>
            <a:noFill/>
          </a:ln>
        </p:spPr>
      </p:pic>
      <p:pic>
        <p:nvPicPr>
          <p:cNvPr id="246" name="Google Shape;246;g11115eacdc4_0_22"/>
          <p:cNvPicPr preferRelativeResize="0"/>
          <p:nvPr/>
        </p:nvPicPr>
        <p:blipFill>
          <a:blip r:embed="rId4">
            <a:alphaModFix/>
          </a:blip>
          <a:stretch>
            <a:fillRect/>
          </a:stretch>
        </p:blipFill>
        <p:spPr>
          <a:xfrm>
            <a:off x="209600" y="4538250"/>
            <a:ext cx="3558822" cy="45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1427bdfb5f_0_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Inheritance</a:t>
            </a:r>
            <a:endParaRPr b="1">
              <a:solidFill>
                <a:schemeClr val="lt2"/>
              </a:solidFill>
              <a:latin typeface="Roboto"/>
              <a:ea typeface="Roboto"/>
              <a:cs typeface="Roboto"/>
              <a:sym typeface="Roboto"/>
            </a:endParaRPr>
          </a:p>
        </p:txBody>
      </p:sp>
      <p:cxnSp>
        <p:nvCxnSpPr>
          <p:cNvPr id="252" name="Google Shape;252;g11427bdfb5f_0_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3" name="Google Shape;253;g11427bdfb5f_0_3"/>
          <p:cNvSpPr txBox="1"/>
          <p:nvPr/>
        </p:nvSpPr>
        <p:spPr>
          <a:xfrm>
            <a:off x="311700" y="1416500"/>
            <a:ext cx="8520600" cy="1800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 clasa parinte poate fi mostenita de oricate clase copil</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Aceste clase copil vor avea acces la toate atributele si metodele clasei parinte</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4" name="Google Shape;254;g11427bdfb5f_0_3"/>
          <p:cNvPicPr preferRelativeResize="0"/>
          <p:nvPr/>
        </p:nvPicPr>
        <p:blipFill>
          <a:blip r:embed="rId3">
            <a:alphaModFix/>
          </a:blip>
          <a:stretch>
            <a:fillRect/>
          </a:stretch>
        </p:blipFill>
        <p:spPr>
          <a:xfrm>
            <a:off x="152400" y="2143850"/>
            <a:ext cx="6283349" cy="284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427bdfb5f_0_2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Polymorphism</a:t>
            </a:r>
            <a:endParaRPr b="1">
              <a:solidFill>
                <a:schemeClr val="lt2"/>
              </a:solidFill>
              <a:latin typeface="Roboto"/>
              <a:ea typeface="Roboto"/>
              <a:cs typeface="Roboto"/>
              <a:sym typeface="Roboto"/>
            </a:endParaRPr>
          </a:p>
        </p:txBody>
      </p:sp>
      <p:cxnSp>
        <p:nvCxnSpPr>
          <p:cNvPr id="260" name="Google Shape;260;g11427bdfb5f_0_2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1" name="Google Shape;261;g11427bdfb5f_0_21"/>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Cand exista 2 functii cu acelasi nume dar au comportament diferit</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2" name="Google Shape;262;g11427bdfb5f_0_21"/>
          <p:cNvPicPr preferRelativeResize="0"/>
          <p:nvPr/>
        </p:nvPicPr>
        <p:blipFill>
          <a:blip r:embed="rId3">
            <a:alphaModFix/>
          </a:blip>
          <a:stretch>
            <a:fillRect/>
          </a:stretch>
        </p:blipFill>
        <p:spPr>
          <a:xfrm>
            <a:off x="4688925" y="4018000"/>
            <a:ext cx="4143375" cy="895350"/>
          </a:xfrm>
          <a:prstGeom prst="rect">
            <a:avLst/>
          </a:prstGeom>
          <a:noFill/>
          <a:ln>
            <a:noFill/>
          </a:ln>
        </p:spPr>
      </p:pic>
      <p:pic>
        <p:nvPicPr>
          <p:cNvPr id="263" name="Google Shape;263;g11427bdfb5f_0_21"/>
          <p:cNvPicPr preferRelativeResize="0"/>
          <p:nvPr/>
        </p:nvPicPr>
        <p:blipFill>
          <a:blip r:embed="rId4">
            <a:alphaModFix/>
          </a:blip>
          <a:stretch>
            <a:fillRect/>
          </a:stretch>
        </p:blipFill>
        <p:spPr>
          <a:xfrm>
            <a:off x="4688913" y="1863900"/>
            <a:ext cx="3143250" cy="1838325"/>
          </a:xfrm>
          <a:prstGeom prst="rect">
            <a:avLst/>
          </a:prstGeom>
          <a:noFill/>
          <a:ln>
            <a:noFill/>
          </a:ln>
        </p:spPr>
      </p:pic>
      <p:pic>
        <p:nvPicPr>
          <p:cNvPr id="264" name="Google Shape;264;g11427bdfb5f_0_21"/>
          <p:cNvPicPr preferRelativeResize="0"/>
          <p:nvPr/>
        </p:nvPicPr>
        <p:blipFill>
          <a:blip r:embed="rId5">
            <a:alphaModFix/>
          </a:blip>
          <a:stretch>
            <a:fillRect/>
          </a:stretch>
        </p:blipFill>
        <p:spPr>
          <a:xfrm>
            <a:off x="581025" y="1935575"/>
            <a:ext cx="3309675" cy="297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