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webextensions/webextension1.xml" ContentType="application/vnd.ms-office.webextension+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webextensions/taskpanes.xml" ContentType="application/vnd.ms-office.webextensiontaskpan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7" d="100"/>
          <a:sy n="67" d="100"/>
        </p:scale>
        <p:origin x="-86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342841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1313856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CA73-0899-4DFE-9934-C01AC7FEE82C}"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862184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1823640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CA73-0899-4DFE-9934-C01AC7FEE82C}"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704750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2014233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3848848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245293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11787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3879987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401309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295586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3005133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223771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287223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C6CD8B-5FE2-4D8E-8978-7FCDBC6295E6}" type="datetimeFigureOut">
              <a:rPr lang="en-IN" smtClean="0"/>
              <a:pPr/>
              <a:t>19-07-2024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30129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C6CD8B-5FE2-4D8E-8978-7FCDBC6295E6}" type="datetimeFigureOut">
              <a:rPr lang="en-IN" smtClean="0"/>
              <a:pPr/>
              <a:t>19-07-2024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5ACA73-0899-4DFE-9934-C01AC7FEE82C}" type="slidenum">
              <a:rPr lang="en-IN" smtClean="0"/>
              <a:pPr/>
              <a:t>‹#›</a:t>
            </a:fld>
            <a:endParaRPr lang="en-IN"/>
          </a:p>
        </p:txBody>
      </p:sp>
    </p:spTree>
    <p:extLst>
      <p:ext uri="{BB962C8B-B14F-4D97-AF65-F5344CB8AC3E}">
        <p14:creationId xmlns:p14="http://schemas.microsoft.com/office/powerpoint/2010/main" xmlns="" val="10402398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DDDCAE6-ED2E-1697-46FF-C1CF32490394}"/>
              </a:ext>
            </a:extLst>
          </p:cNvPr>
          <p:cNvSpPr>
            <a:spLocks noGrp="1"/>
          </p:cNvSpPr>
          <p:nvPr>
            <p:ph type="title"/>
          </p:nvPr>
        </p:nvSpPr>
        <p:spPr>
          <a:xfrm>
            <a:off x="677334" y="285750"/>
            <a:ext cx="8596668" cy="1644650"/>
          </a:xfrm>
        </p:spPr>
        <p:txBody>
          <a:bodyPr>
            <a:normAutofit fontScale="90000"/>
          </a:bodyPr>
          <a:lstStyle/>
          <a:p>
            <a:r>
              <a:rPr lang="en-US" sz="4400" b="1" i="0" u="none" strike="noStrike" dirty="0" smtClean="0">
                <a:solidFill>
                  <a:srgbClr val="000000"/>
                </a:solidFill>
                <a:effectLst/>
                <a:latin typeface="Times New Roman" panose="02020603050405020304" pitchFamily="18" charset="0"/>
                <a:cs typeface="Times New Roman" panose="02020603050405020304" pitchFamily="18" charset="0"/>
              </a:rPr>
              <a:t>Team </a:t>
            </a:r>
            <a:r>
              <a:rPr lang="en-US" sz="4400" b="1" i="0" u="none" strike="noStrike" dirty="0" err="1" smtClean="0">
                <a:solidFill>
                  <a:srgbClr val="000000"/>
                </a:solidFill>
                <a:effectLst/>
                <a:latin typeface="Times New Roman" panose="02020603050405020304" pitchFamily="18" charset="0"/>
                <a:cs typeface="Times New Roman" panose="02020603050405020304" pitchFamily="18" charset="0"/>
              </a:rPr>
              <a:t>AnalyticAlliance</a:t>
            </a:r>
            <a:r>
              <a:rPr lang="en-US" sz="4400" b="1" i="0" u="none" strike="noStrike" dirty="0" smtClean="0">
                <a:solidFill>
                  <a:srgbClr val="000000"/>
                </a:solidFill>
                <a:effectLst/>
                <a:latin typeface="Times New Roman" panose="02020603050405020304" pitchFamily="18" charset="0"/>
                <a:cs typeface="Times New Roman" panose="02020603050405020304" pitchFamily="18" charset="0"/>
              </a:rPr>
              <a:t/>
            </a:r>
            <a:br>
              <a:rPr lang="en-US" sz="4400" b="1" i="0" u="none" strike="noStrike" dirty="0" smtClean="0">
                <a:solidFill>
                  <a:srgbClr val="000000"/>
                </a:solidFill>
                <a:effectLst/>
                <a:latin typeface="Times New Roman" panose="02020603050405020304" pitchFamily="18" charset="0"/>
                <a:cs typeface="Times New Roman" panose="02020603050405020304" pitchFamily="18" charset="0"/>
              </a:rPr>
            </a:br>
            <a:r>
              <a:rPr lang="en-US" sz="3100" b="1" i="0" u="none" strike="noStrike" dirty="0" smtClean="0">
                <a:solidFill>
                  <a:srgbClr val="000000"/>
                </a:solidFill>
                <a:effectLst/>
                <a:latin typeface="Times New Roman" panose="02020603050405020304" pitchFamily="18" charset="0"/>
                <a:cs typeface="Times New Roman" panose="02020603050405020304" pitchFamily="18" charset="0"/>
              </a:rPr>
              <a:t>Idea </a:t>
            </a:r>
            <a:r>
              <a:rPr lang="en-US" sz="3100" b="1" i="0" u="none" strike="noStrike" dirty="0">
                <a:solidFill>
                  <a:srgbClr val="000000"/>
                </a:solidFill>
                <a:effectLst/>
                <a:latin typeface="Times New Roman" panose="02020603050405020304" pitchFamily="18" charset="0"/>
                <a:cs typeface="Times New Roman" panose="02020603050405020304" pitchFamily="18" charset="0"/>
              </a:rPr>
              <a:t>brief:</a:t>
            </a:r>
            <a:r>
              <a:rPr lang="en-US" sz="4000" b="0" dirty="0">
                <a:effectLst/>
                <a:latin typeface="Times New Roman" panose="02020603050405020304" pitchFamily="18" charset="0"/>
                <a:cs typeface="Times New Roman" panose="02020603050405020304" pitchFamily="18" charset="0"/>
              </a:rPr>
              <a:t/>
            </a:r>
            <a:br>
              <a:rPr lang="en-US" sz="4000" b="0" dirty="0">
                <a:effectLst/>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5A980196-A066-1C23-8805-C507CBECF887}"/>
              </a:ext>
            </a:extLst>
          </p:cNvPr>
          <p:cNvSpPr>
            <a:spLocks noGrp="1"/>
          </p:cNvSpPr>
          <p:nvPr>
            <p:ph idx="1"/>
          </p:nvPr>
        </p:nvSpPr>
        <p:spPr>
          <a:xfrm>
            <a:off x="302430" y="1584517"/>
            <a:ext cx="8596668" cy="3880773"/>
          </a:xfrm>
        </p:spPr>
        <p:txBody>
          <a:bodyPr>
            <a:normAutofit fontScale="85000" lnSpcReduction="20000"/>
          </a:bodyPr>
          <a:lstStyle/>
          <a:p>
            <a:pPr marL="685800">
              <a:spcBef>
                <a:spcPts val="0"/>
              </a:spcBef>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Our project, "hack2skill_trading_system", is an innovative algorithmic trading solution designed to harness the power of artificial intelligence to </a:t>
            </a:r>
            <a:r>
              <a:rPr lang="en-US" sz="2400" b="0" i="0" u="sng" dirty="0">
                <a:solidFill>
                  <a:srgbClr val="000000"/>
                </a:solidFill>
                <a:effectLst/>
                <a:latin typeface="Times New Roman" panose="02020603050405020304" pitchFamily="18" charset="0"/>
                <a:cs typeface="Times New Roman" panose="02020603050405020304" pitchFamily="18" charset="0"/>
              </a:rPr>
              <a:t>optimize trading decisions</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a:t>
            </a:r>
          </a:p>
          <a:p>
            <a:pPr indent="0">
              <a:spcBef>
                <a:spcPts val="0"/>
              </a:spcBef>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p>
          <a:p>
            <a:pPr marL="685800">
              <a:spcBef>
                <a:spcPts val="0"/>
              </a:spcBef>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 system focuses on generating trading signals using technical indicators such as </a:t>
            </a:r>
            <a:r>
              <a:rPr lang="en-US" sz="2400" b="0" i="0" u="sng" dirty="0">
                <a:solidFill>
                  <a:srgbClr val="000000"/>
                </a:solidFill>
                <a:effectLst/>
                <a:latin typeface="Times New Roman" panose="02020603050405020304" pitchFamily="18" charset="0"/>
                <a:cs typeface="Times New Roman" panose="02020603050405020304" pitchFamily="18" charset="0"/>
              </a:rPr>
              <a:t>Bollinger Bands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and the </a:t>
            </a:r>
            <a:r>
              <a:rPr lang="en-US" sz="2400" b="0" i="0" u="sng" dirty="0">
                <a:solidFill>
                  <a:srgbClr val="000000"/>
                </a:solidFill>
                <a:effectLst/>
                <a:latin typeface="Times New Roman" panose="02020603050405020304" pitchFamily="18" charset="0"/>
                <a:cs typeface="Times New Roman" panose="02020603050405020304" pitchFamily="18" charset="0"/>
              </a:rPr>
              <a:t>Relative Strength Index</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(RSI). By analyzing historical and real-time stock data, the system identifies and learns from profitable trading patterns. When these patterns recur, the system promptly </a:t>
            </a:r>
            <a:r>
              <a:rPr lang="en-US" sz="2400" b="0" i="0" u="sng" dirty="0">
                <a:solidFill>
                  <a:srgbClr val="000000"/>
                </a:solidFill>
                <a:effectLst/>
                <a:latin typeface="Times New Roman" panose="02020603050405020304" pitchFamily="18" charset="0"/>
                <a:cs typeface="Times New Roman" panose="02020603050405020304" pitchFamily="18" charset="0"/>
              </a:rPr>
              <a:t>alerts users</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enabling them to capitalize on </a:t>
            </a:r>
            <a:r>
              <a:rPr lang="en-US" sz="2400" b="0" i="0" u="sng" dirty="0">
                <a:solidFill>
                  <a:srgbClr val="000000"/>
                </a:solidFill>
                <a:effectLst/>
                <a:latin typeface="Times New Roman" panose="02020603050405020304" pitchFamily="18" charset="0"/>
                <a:cs typeface="Times New Roman" panose="02020603050405020304" pitchFamily="18" charset="0"/>
              </a:rPr>
              <a:t>potential profit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opportunities. </a:t>
            </a:r>
          </a:p>
          <a:p>
            <a:pPr indent="0">
              <a:spcBef>
                <a:spcPts val="0"/>
              </a:spcBef>
              <a:buNone/>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marL="685800">
              <a:spcBef>
                <a:spcPts val="0"/>
              </a:spcBef>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Cloud integration plays a pivotal role in this process, as it enhances the system’s ability to analyze large datasets, detect complex patterns, and predict future market movements </a:t>
            </a:r>
            <a:r>
              <a:rPr lang="en-US" sz="2400" dirty="0">
                <a:solidFill>
                  <a:srgbClr val="000000"/>
                </a:solidFill>
                <a:latin typeface="Times New Roman" panose="02020603050405020304" pitchFamily="18" charset="0"/>
                <a:cs typeface="Times New Roman" panose="02020603050405020304" pitchFamily="18" charset="0"/>
              </a:rPr>
              <a:t>at real-time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24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57732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DE835-02E4-E74F-36A2-90CF350C6894}"/>
              </a:ext>
            </a:extLst>
          </p:cNvPr>
          <p:cNvSpPr>
            <a:spLocks noGrp="1"/>
          </p:cNvSpPr>
          <p:nvPr>
            <p:ph type="title"/>
          </p:nvPr>
        </p:nvSpPr>
        <p:spPr>
          <a:xfrm>
            <a:off x="365100" y="280716"/>
            <a:ext cx="8596668" cy="1320800"/>
          </a:xfrm>
        </p:spPr>
        <p:txBody>
          <a:bodyPr>
            <a:noAutofit/>
          </a:bodyPr>
          <a:lstStyle/>
          <a:p>
            <a:r>
              <a:rPr lang="en-IN" sz="3200" dirty="0">
                <a:latin typeface="Times New Roman" panose="02020603050405020304" pitchFamily="18" charset="0"/>
                <a:cs typeface="Times New Roman" panose="02020603050405020304" pitchFamily="18" charset="0"/>
              </a:rPr>
              <a:t>Buy signals:</a:t>
            </a:r>
            <a:r>
              <a:rPr lang="en-IN" sz="2200" dirty="0">
                <a:latin typeface="Times New Roman" panose="02020603050405020304" pitchFamily="18" charset="0"/>
                <a:cs typeface="Times New Roman" panose="02020603050405020304" pitchFamily="18" charset="0"/>
              </a:rPr>
              <a:t/>
            </a:r>
            <a:br>
              <a:rPr lang="en-IN" sz="2200" dirty="0">
                <a:latin typeface="Times New Roman" panose="02020603050405020304" pitchFamily="18" charset="0"/>
                <a:cs typeface="Times New Roman" panose="02020603050405020304" pitchFamily="18" charset="0"/>
              </a:rPr>
            </a:br>
            <a:r>
              <a:rPr lang="en-US" sz="2200" b="0" i="0" u="none" strike="noStrike" dirty="0">
                <a:solidFill>
                  <a:srgbClr val="000000"/>
                </a:solidFill>
                <a:effectLst/>
                <a:latin typeface="Times New Roman" panose="02020603050405020304" pitchFamily="18" charset="0"/>
                <a:cs typeface="Times New Roman" panose="02020603050405020304" pitchFamily="18" charset="0"/>
              </a:rPr>
              <a:t>The purple dot below denotes the buy signal which is generated by analyzing the </a:t>
            </a:r>
            <a:r>
              <a:rPr lang="en-US" sz="2200" b="0" i="0" u="none" strike="noStrike" dirty="0" err="1">
                <a:solidFill>
                  <a:srgbClr val="000000"/>
                </a:solidFill>
                <a:effectLst/>
                <a:latin typeface="Times New Roman" panose="02020603050405020304" pitchFamily="18" charset="0"/>
                <a:cs typeface="Times New Roman" panose="02020603050405020304" pitchFamily="18" charset="0"/>
              </a:rPr>
              <a:t>bollinger</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 bands and RSI by our trading system, at that particular point the user will be notified to buy a stock which can increase his chances of profitability.</a:t>
            </a:r>
            <a:endParaRPr lang="en-IN" sz="22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xmlns="" id="{65DECA73-0611-ED97-C77A-3BBE4489574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22084" y="2695847"/>
            <a:ext cx="4705704" cy="3881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7351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A3A41-A892-E7CA-2CD4-1739A3D5BA3B}"/>
              </a:ext>
            </a:extLst>
          </p:cNvPr>
          <p:cNvSpPr>
            <a:spLocks noGrp="1"/>
          </p:cNvSpPr>
          <p:nvPr>
            <p:ph type="title"/>
          </p:nvPr>
        </p:nvSpPr>
        <p:spPr/>
        <p:txBody>
          <a:bodyPr>
            <a:noAutofit/>
          </a:bodyPr>
          <a:lstStyle/>
          <a:p>
            <a:r>
              <a:rPr lang="en-IN" sz="3200" dirty="0">
                <a:latin typeface="Times New Roman" panose="02020603050405020304" pitchFamily="18" charset="0"/>
                <a:cs typeface="Times New Roman" panose="02020603050405020304" pitchFamily="18" charset="0"/>
              </a:rPr>
              <a:t>Sell signals:</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purple dot above denotes the sell signal which is generated by analyzing the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bollinger</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bands and RSI by our trading system, at that particular point user will be notified to sell a stock which can increase his chances of profitability by shorting(sell first and buy later).</a:t>
            </a:r>
            <a:endParaRPr lang="en-IN" sz="20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xmlns="" id="{90DE2EB3-5011-157D-B8C9-140565683EE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36649" y="2495125"/>
            <a:ext cx="5716845" cy="38814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2564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5BE4E7-A4BA-ADE0-6A64-D7A35A989908}"/>
              </a:ext>
            </a:extLst>
          </p:cNvPr>
          <p:cNvSpPr>
            <a:spLocks noGrp="1"/>
          </p:cNvSpPr>
          <p:nvPr>
            <p:ph type="title"/>
          </p:nvPr>
        </p:nvSpPr>
        <p:spPr/>
        <p:txBody>
          <a:bodyPr>
            <a:normAutofit fontScale="90000"/>
          </a:bodyPr>
          <a:lstStyle/>
          <a:p>
            <a:r>
              <a:rPr lang="en-US" sz="4400" b="1" i="0" u="none" strike="noStrike" dirty="0">
                <a:solidFill>
                  <a:srgbClr val="000000"/>
                </a:solidFill>
                <a:effectLst/>
                <a:latin typeface="Times New Roman" panose="02020603050405020304" pitchFamily="18" charset="0"/>
                <a:cs typeface="Times New Roman" panose="02020603050405020304" pitchFamily="18" charset="0"/>
              </a:rPr>
              <a:t>Uniqueness:</a:t>
            </a:r>
            <a:r>
              <a:rPr lang="en-US" sz="4000" b="0" dirty="0">
                <a:effectLst/>
                <a:latin typeface="Times New Roman" panose="02020603050405020304" pitchFamily="18" charset="0"/>
                <a:cs typeface="Times New Roman" panose="02020603050405020304" pitchFamily="18" charset="0"/>
              </a:rPr>
              <a:t/>
            </a:r>
            <a:br>
              <a:rPr lang="en-US" sz="4000" b="0" dirty="0">
                <a:effectLst/>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EE1B8F1-1880-8BE0-8A62-9BF92503DF2C}"/>
              </a:ext>
            </a:extLst>
          </p:cNvPr>
          <p:cNvSpPr>
            <a:spLocks noGrp="1"/>
          </p:cNvSpPr>
          <p:nvPr>
            <p:ph idx="1"/>
          </p:nvPr>
        </p:nvSpPr>
        <p:spPr>
          <a:xfrm>
            <a:off x="348150" y="1930400"/>
            <a:ext cx="8596668" cy="3880773"/>
          </a:xfrm>
        </p:spPr>
        <p:txBody>
          <a:bodyPr>
            <a:normAutofit fontScale="92500" lnSpcReduction="10000"/>
          </a:bodyPr>
          <a:lstStyle/>
          <a:p>
            <a:pPr marL="628650" indent="-285750">
              <a:spcBef>
                <a:spcPts val="0"/>
              </a:spcBef>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What sets the "hack2skill_trading_system" apart from other trading algorithms is its integration of Cloud  for advanced </a:t>
            </a:r>
            <a:r>
              <a:rPr lang="en-US" sz="2000" b="0" i="0" u="sng" dirty="0">
                <a:solidFill>
                  <a:srgbClr val="000000"/>
                </a:solidFill>
                <a:effectLst/>
                <a:latin typeface="Times New Roman" panose="02020603050405020304" pitchFamily="18" charset="0"/>
                <a:cs typeface="Times New Roman" panose="02020603050405020304" pitchFamily="18" charset="0"/>
              </a:rPr>
              <a:t>performance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and</a:t>
            </a:r>
            <a:r>
              <a:rPr lang="en-US" sz="2000" b="0" i="0" u="sng" dirty="0">
                <a:solidFill>
                  <a:srgbClr val="000000"/>
                </a:solidFill>
                <a:effectLst/>
                <a:latin typeface="Times New Roman" panose="02020603050405020304" pitchFamily="18" charset="0"/>
                <a:cs typeface="Times New Roman" panose="02020603050405020304" pitchFamily="18" charset="0"/>
              </a:rPr>
              <a:t> real-time notifications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p>
          <a:p>
            <a:pPr marL="628650" indent="-285750">
              <a:spcBef>
                <a:spcPts val="0"/>
              </a:spcBef>
            </a:pPr>
            <a:endParaRPr lang="en-US" sz="2000" dirty="0">
              <a:solidFill>
                <a:srgbClr val="000000"/>
              </a:solidFill>
              <a:latin typeface="Times New Roman" panose="02020603050405020304" pitchFamily="18" charset="0"/>
              <a:cs typeface="Times New Roman" panose="02020603050405020304" pitchFamily="18" charset="0"/>
            </a:endParaRPr>
          </a:p>
          <a:p>
            <a:pPr marL="628650" indent="-285750">
              <a:spcBef>
                <a:spcPts val="0"/>
              </a:spcBef>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Traditional trading systems rely on static algorithms that do not adapt to new market data. In contrast, our system continually evolves by learning from new data, thereby improving its </a:t>
            </a:r>
            <a:r>
              <a:rPr lang="en-US" sz="2000" b="0" i="0" u="sng" dirty="0">
                <a:solidFill>
                  <a:srgbClr val="000000"/>
                </a:solidFill>
                <a:effectLst/>
                <a:latin typeface="Times New Roman" panose="02020603050405020304" pitchFamily="18" charset="0"/>
                <a:cs typeface="Times New Roman" panose="02020603050405020304" pitchFamily="18" charset="0"/>
              </a:rPr>
              <a:t>predictive accuracy</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over time.</a:t>
            </a:r>
          </a:p>
          <a:p>
            <a:pPr marL="628650" indent="-285750">
              <a:spcBef>
                <a:spcPts val="0"/>
              </a:spcBef>
            </a:pPr>
            <a:endParaRPr lang="en-US" sz="2000" dirty="0">
              <a:solidFill>
                <a:srgbClr val="000000"/>
              </a:solidFill>
              <a:latin typeface="Times New Roman" panose="02020603050405020304" pitchFamily="18" charset="0"/>
              <a:cs typeface="Times New Roman" panose="02020603050405020304" pitchFamily="18" charset="0"/>
            </a:endParaRPr>
          </a:p>
          <a:p>
            <a:pPr marL="628650" indent="-285750">
              <a:spcBef>
                <a:spcPts val="0"/>
              </a:spcBef>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Additionally, the system’s comprehensive </a:t>
            </a:r>
            <a:r>
              <a:rPr lang="en-US" sz="2000" b="0" i="0" u="sng" dirty="0" err="1">
                <a:solidFill>
                  <a:srgbClr val="000000"/>
                </a:solidFill>
                <a:effectLst/>
                <a:latin typeface="Times New Roman" panose="02020603050405020304" pitchFamily="18" charset="0"/>
                <a:cs typeface="Times New Roman" panose="02020603050405020304" pitchFamily="18" charset="0"/>
              </a:rPr>
              <a:t>backtesting</a:t>
            </a:r>
            <a:r>
              <a:rPr lang="en-US" sz="2000" b="0" i="0" u="sng"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feature allows users to evaluate </a:t>
            </a:r>
            <a:r>
              <a:rPr lang="en-US" sz="2000" b="0" i="0" u="sng" dirty="0">
                <a:solidFill>
                  <a:srgbClr val="000000"/>
                </a:solidFill>
                <a:effectLst/>
                <a:latin typeface="Times New Roman" panose="02020603050405020304" pitchFamily="18" charset="0"/>
                <a:cs typeface="Times New Roman" panose="02020603050405020304" pitchFamily="18" charset="0"/>
              </a:rPr>
              <a:t>multiple trading strategies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against historical data, providing detailed profitability statistics and </a:t>
            </a:r>
            <a:r>
              <a:rPr lang="en-US" sz="2000" b="0" i="0" u="sng" dirty="0">
                <a:solidFill>
                  <a:srgbClr val="000000"/>
                </a:solidFill>
                <a:effectLst/>
                <a:latin typeface="Times New Roman" panose="02020603050405020304" pitchFamily="18" charset="0"/>
                <a:cs typeface="Times New Roman" panose="02020603050405020304" pitchFamily="18" charset="0"/>
              </a:rPr>
              <a:t>performance summaries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p>
          <a:p>
            <a:pPr marL="628650" indent="-285750">
              <a:spcBef>
                <a:spcPts val="0"/>
              </a:spcBef>
            </a:pPr>
            <a:endParaRPr lang="en-US" sz="2000" dirty="0">
              <a:solidFill>
                <a:srgbClr val="000000"/>
              </a:solidFill>
              <a:latin typeface="Times New Roman" panose="02020603050405020304" pitchFamily="18" charset="0"/>
              <a:cs typeface="Times New Roman" panose="02020603050405020304" pitchFamily="18" charset="0"/>
            </a:endParaRPr>
          </a:p>
          <a:p>
            <a:pPr marL="628650" indent="-285750">
              <a:spcBef>
                <a:spcPts val="0"/>
              </a:spcBef>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This dynamic adaptability and AI-driven precision make our system uniquely effective and reliable.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724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1BE269-C197-74A7-2FA2-AE3DD9109F7F}"/>
              </a:ext>
            </a:extLst>
          </p:cNvPr>
          <p:cNvSpPr>
            <a:spLocks noGrp="1"/>
          </p:cNvSpPr>
          <p:nvPr>
            <p:ph type="title"/>
          </p:nvPr>
        </p:nvSpPr>
        <p:spPr/>
        <p:txBody>
          <a:bodyPr>
            <a:normAutofit fontScale="90000"/>
          </a:bodyPr>
          <a:lstStyle/>
          <a:p>
            <a:r>
              <a:rPr lang="en-US" sz="4800" b="1" i="0" u="none" strike="noStrike" dirty="0">
                <a:solidFill>
                  <a:srgbClr val="000000"/>
                </a:solidFill>
                <a:effectLst/>
                <a:latin typeface="Times New Roman" panose="02020603050405020304" pitchFamily="18" charset="0"/>
                <a:cs typeface="Times New Roman" panose="02020603050405020304" pitchFamily="18" charset="0"/>
              </a:rPr>
              <a:t>Potential Impact:</a:t>
            </a:r>
            <a:r>
              <a:rPr lang="en-US" sz="4000" b="0" dirty="0">
                <a:effectLst/>
                <a:latin typeface="Times New Roman" panose="02020603050405020304" pitchFamily="18" charset="0"/>
                <a:cs typeface="Times New Roman" panose="02020603050405020304" pitchFamily="18" charset="0"/>
              </a:rPr>
              <a:t/>
            </a:r>
            <a:br>
              <a:rPr lang="en-US" sz="4000" b="0" dirty="0">
                <a:effectLst/>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96A85DA-D481-6E62-F91B-645A6AB049B5}"/>
              </a:ext>
            </a:extLst>
          </p:cNvPr>
          <p:cNvSpPr>
            <a:spLocks noGrp="1"/>
          </p:cNvSpPr>
          <p:nvPr>
            <p:ph idx="1"/>
          </p:nvPr>
        </p:nvSpPr>
        <p:spPr/>
        <p:txBody>
          <a:bodyPr>
            <a:normAutofit lnSpcReduction="10000"/>
          </a:bodyPr>
          <a:lstStyle/>
          <a:p>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potential impact of the "hack2skill_trading_system" is substantial, particularly in the realm of </a:t>
            </a:r>
            <a:r>
              <a:rPr lang="en-US" sz="2000" b="0" i="0" u="sng" dirty="0">
                <a:solidFill>
                  <a:srgbClr val="000000"/>
                </a:solidFill>
                <a:effectLst/>
                <a:latin typeface="Times New Roman" panose="02020603050405020304" pitchFamily="18" charset="0"/>
                <a:cs typeface="Times New Roman" panose="02020603050405020304" pitchFamily="18" charset="0"/>
              </a:rPr>
              <a:t>retail trading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and investment. </a:t>
            </a:r>
          </a:p>
          <a:p>
            <a:r>
              <a:rPr lang="en-US" sz="2000" b="0" i="0" u="none" strike="noStrike" dirty="0">
                <a:solidFill>
                  <a:srgbClr val="000000"/>
                </a:solidFill>
                <a:effectLst/>
                <a:latin typeface="Times New Roman" panose="02020603050405020304" pitchFamily="18" charset="0"/>
                <a:cs typeface="Times New Roman" panose="02020603050405020304" pitchFamily="18" charset="0"/>
              </a:rPr>
              <a:t>By providing sophisticated </a:t>
            </a:r>
            <a:r>
              <a:rPr lang="en-US" sz="2000" b="0" i="0" u="sng" dirty="0">
                <a:solidFill>
                  <a:srgbClr val="000000"/>
                </a:solidFill>
                <a:effectLst/>
                <a:latin typeface="Times New Roman" panose="02020603050405020304" pitchFamily="18" charset="0"/>
                <a:cs typeface="Times New Roman" panose="02020603050405020304" pitchFamily="18" charset="0"/>
              </a:rPr>
              <a:t>trading tools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that were once exclusive to </a:t>
            </a:r>
            <a:r>
              <a:rPr lang="en-US" sz="2000" b="0" i="0" u="sng" dirty="0">
                <a:solidFill>
                  <a:srgbClr val="000000"/>
                </a:solidFill>
                <a:effectLst/>
                <a:latin typeface="Times New Roman" panose="02020603050405020304" pitchFamily="18" charset="0"/>
                <a:cs typeface="Times New Roman" panose="02020603050405020304" pitchFamily="18" charset="0"/>
              </a:rPr>
              <a:t>institutional investors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our system democratizes access to advanced financial strategies. </a:t>
            </a:r>
          </a:p>
          <a:p>
            <a:r>
              <a:rPr lang="en-US" sz="2000" b="0" i="0" u="none" strike="noStrike" dirty="0">
                <a:solidFill>
                  <a:srgbClr val="000000"/>
                </a:solidFill>
                <a:effectLst/>
                <a:latin typeface="Times New Roman" panose="02020603050405020304" pitchFamily="18" charset="0"/>
                <a:cs typeface="Times New Roman" panose="02020603050405020304" pitchFamily="18" charset="0"/>
              </a:rPr>
              <a:t>This empowerment can lead to </a:t>
            </a:r>
            <a:r>
              <a:rPr lang="en-US" sz="2000" b="0" i="0" u="sng" dirty="0">
                <a:solidFill>
                  <a:srgbClr val="000000"/>
                </a:solidFill>
                <a:effectLst/>
                <a:latin typeface="Times New Roman" panose="02020603050405020304" pitchFamily="18" charset="0"/>
                <a:cs typeface="Times New Roman" panose="02020603050405020304" pitchFamily="18" charset="0"/>
              </a:rPr>
              <a:t>increased profitability</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and more informed </a:t>
            </a:r>
            <a:r>
              <a:rPr lang="en-US" sz="2000" b="0" i="0" u="sng" dirty="0">
                <a:solidFill>
                  <a:srgbClr val="000000"/>
                </a:solidFill>
                <a:effectLst/>
                <a:latin typeface="Times New Roman" panose="02020603050405020304" pitchFamily="18" charset="0"/>
                <a:cs typeface="Times New Roman" panose="02020603050405020304" pitchFamily="18" charset="0"/>
              </a:rPr>
              <a:t>decision-making</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for individual traders. Furthermore, the system’s </a:t>
            </a:r>
            <a:r>
              <a:rPr lang="en-US" sz="2000" b="0" i="0" u="sng" dirty="0">
                <a:solidFill>
                  <a:srgbClr val="000000"/>
                </a:solidFill>
                <a:effectLst/>
                <a:latin typeface="Times New Roman" panose="02020603050405020304" pitchFamily="18" charset="0"/>
                <a:cs typeface="Times New Roman" panose="02020603050405020304" pitchFamily="18" charset="0"/>
              </a:rPr>
              <a:t>real-time alert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feature ensures that users can respond quickly to</a:t>
            </a:r>
            <a:r>
              <a:rPr lang="en-US" sz="2000" b="0" i="0" u="sng" dirty="0">
                <a:solidFill>
                  <a:srgbClr val="000000"/>
                </a:solidFill>
                <a:effectLst/>
                <a:latin typeface="Times New Roman" panose="02020603050405020304" pitchFamily="18" charset="0"/>
                <a:cs typeface="Times New Roman" panose="02020603050405020304" pitchFamily="18" charset="0"/>
              </a:rPr>
              <a:t> market opportunities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minimizing the risk of </a:t>
            </a:r>
            <a:r>
              <a:rPr lang="en-US" sz="2000" b="0" i="0" u="sng" dirty="0">
                <a:solidFill>
                  <a:srgbClr val="000000"/>
                </a:solidFill>
                <a:effectLst/>
                <a:latin typeface="Times New Roman" panose="02020603050405020304" pitchFamily="18" charset="0"/>
                <a:cs typeface="Times New Roman" panose="02020603050405020304" pitchFamily="18" charset="0"/>
              </a:rPr>
              <a:t>missed trades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p>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continuous learning capability of the AI also means that the system remains relevant and effective, even as market conditions change, thereby supporting </a:t>
            </a:r>
            <a:r>
              <a:rPr lang="en-US" sz="2000" b="0" i="0" u="sng" dirty="0">
                <a:solidFill>
                  <a:srgbClr val="000000"/>
                </a:solidFill>
                <a:effectLst/>
                <a:latin typeface="Times New Roman" panose="02020603050405020304" pitchFamily="18" charset="0"/>
                <a:cs typeface="Times New Roman" panose="02020603050405020304" pitchFamily="18" charset="0"/>
              </a:rPr>
              <a:t>sustained financial growth</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for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5183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028EDE-4DFB-94F3-5010-5DDA0D1585FA}"/>
              </a:ext>
            </a:extLst>
          </p:cNvPr>
          <p:cNvSpPr>
            <a:spLocks noGrp="1"/>
          </p:cNvSpPr>
          <p:nvPr>
            <p:ph type="title"/>
          </p:nvPr>
        </p:nvSpPr>
        <p:spPr/>
        <p:txBody>
          <a:bodyPr>
            <a:normAutofit/>
          </a:bodyPr>
          <a:lstStyle/>
          <a:p>
            <a:r>
              <a:rPr lang="en-US" sz="2400" b="1" i="0" u="none" strike="noStrike" dirty="0">
                <a:solidFill>
                  <a:srgbClr val="000000"/>
                </a:solidFill>
                <a:effectLst/>
                <a:latin typeface="Arial" panose="020B0604020202020204" pitchFamily="34" charset="0"/>
              </a:rPr>
              <a:t>Process Flow Diagram/Use Case Diagram:</a:t>
            </a:r>
            <a:endParaRPr lang="en-IN" sz="4400" dirty="0"/>
          </a:p>
        </p:txBody>
      </p:sp>
      <p:pic>
        <p:nvPicPr>
          <p:cNvPr id="1026" name="Picture 2">
            <a:extLst>
              <a:ext uri="{FF2B5EF4-FFF2-40B4-BE49-F238E27FC236}">
                <a16:creationId xmlns:a16="http://schemas.microsoft.com/office/drawing/2014/main" xmlns="" id="{08F7591C-A620-3B14-F0E6-D2B81041834A}"/>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xmlns="" val="0"/>
              </a:ext>
            </a:extLst>
          </a:blip>
          <a:srcRect r="5482"/>
          <a:stretch/>
        </p:blipFill>
        <p:spPr bwMode="auto">
          <a:xfrm>
            <a:off x="263968" y="1470469"/>
            <a:ext cx="9166359" cy="39170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31506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FFBBDF-3988-EA07-A023-389B203AD69D}"/>
              </a:ext>
            </a:extLst>
          </p:cNvPr>
          <p:cNvSpPr>
            <a:spLocks noGrp="1"/>
          </p:cNvSpPr>
          <p:nvPr>
            <p:ph type="title"/>
          </p:nvPr>
        </p:nvSpPr>
        <p:spPr/>
        <p:txBody>
          <a:bodyPr/>
          <a:lstStyle/>
          <a:p>
            <a:r>
              <a:rPr lang="en-US" b="1" i="0" u="none" strike="noStrike" dirty="0">
                <a:solidFill>
                  <a:srgbClr val="000000"/>
                </a:solidFill>
                <a:effectLst/>
                <a:latin typeface="Times New Roman" panose="02020603050405020304" pitchFamily="18" charset="0"/>
                <a:cs typeface="Times New Roman" panose="02020603050405020304" pitchFamily="18" charset="0"/>
              </a:rPr>
              <a:t>Process Flow Diagram/Use Case Diagram: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2D226FB-3C46-0053-A710-2DA551CE1D53}"/>
              </a:ext>
            </a:extLst>
          </p:cNvPr>
          <p:cNvSpPr>
            <a:spLocks noGrp="1"/>
          </p:cNvSpPr>
          <p:nvPr>
            <p:ph idx="1"/>
          </p:nvPr>
        </p:nvSpPr>
        <p:spPr>
          <a:xfrm>
            <a:off x="677334" y="1560225"/>
            <a:ext cx="8596668" cy="3880773"/>
          </a:xfrm>
        </p:spPr>
        <p:txBody>
          <a:bodyPr>
            <a:noAutofit/>
          </a:bodyPr>
          <a:lstStyle/>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1. </a:t>
            </a:r>
            <a:r>
              <a:rPr lang="en-US" b="1" i="0" u="none" strike="noStrike" dirty="0">
                <a:solidFill>
                  <a:srgbClr val="000000"/>
                </a:solidFill>
                <a:effectLst/>
                <a:latin typeface="Times New Roman" panose="02020603050405020304" pitchFamily="18" charset="0"/>
                <a:cs typeface="Times New Roman" panose="02020603050405020304" pitchFamily="18" charset="0"/>
              </a:rPr>
              <a:t>Data Collection</a:t>
            </a:r>
            <a:r>
              <a:rPr lang="en-US" b="0" i="0" u="none" strike="noStrike" dirty="0">
                <a:solidFill>
                  <a:srgbClr val="000000"/>
                </a:solidFill>
                <a:effectLst/>
                <a:latin typeface="Times New Roman" panose="02020603050405020304" pitchFamily="18" charset="0"/>
                <a:cs typeface="Times New Roman" panose="02020603050405020304" pitchFamily="18" charset="0"/>
              </a:rPr>
              <a:t>: The system gathers historical and real-time stock data from reliable financial data providers.</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2.</a:t>
            </a:r>
            <a:r>
              <a:rPr lang="en-US" b="1" i="0" u="none" strike="noStrike" dirty="0">
                <a:solidFill>
                  <a:srgbClr val="000000"/>
                </a:solidFill>
                <a:effectLst/>
                <a:latin typeface="Times New Roman" panose="02020603050405020304" pitchFamily="18" charset="0"/>
                <a:cs typeface="Times New Roman" panose="02020603050405020304" pitchFamily="18" charset="0"/>
              </a:rPr>
              <a:t> Data Preprocessing</a:t>
            </a:r>
            <a:r>
              <a:rPr lang="en-US" b="0" i="0" u="none" strike="noStrike" dirty="0">
                <a:solidFill>
                  <a:srgbClr val="000000"/>
                </a:solidFill>
                <a:effectLst/>
                <a:latin typeface="Times New Roman" panose="02020603050405020304" pitchFamily="18" charset="0"/>
                <a:cs typeface="Times New Roman" panose="02020603050405020304" pitchFamily="18" charset="0"/>
              </a:rPr>
              <a:t>: The collected data is cleaned, formatted, and stored for analysis.</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3. </a:t>
            </a:r>
            <a:r>
              <a:rPr lang="en-US" b="1" i="0" u="none" strike="noStrike" dirty="0">
                <a:solidFill>
                  <a:srgbClr val="000000"/>
                </a:solidFill>
                <a:effectLst/>
                <a:latin typeface="Times New Roman" panose="02020603050405020304" pitchFamily="18" charset="0"/>
                <a:cs typeface="Times New Roman" panose="02020603050405020304" pitchFamily="18" charset="0"/>
              </a:rPr>
              <a:t>Data Analysis</a:t>
            </a:r>
            <a:r>
              <a:rPr lang="en-US" b="0" i="0" u="none" strike="noStrike" dirty="0">
                <a:solidFill>
                  <a:srgbClr val="000000"/>
                </a:solidFill>
                <a:effectLst/>
                <a:latin typeface="Times New Roman" panose="02020603050405020304" pitchFamily="18" charset="0"/>
                <a:cs typeface="Times New Roman" panose="02020603050405020304" pitchFamily="18" charset="0"/>
              </a:rPr>
              <a:t>: Bollinger Bands and RSI indicators are applied to the preprocessed data to identify trading signals.</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4.</a:t>
            </a:r>
            <a:r>
              <a:rPr lang="en-US" b="1" i="0" u="none" strike="noStrike" dirty="0">
                <a:solidFill>
                  <a:srgbClr val="000000"/>
                </a:solidFill>
                <a:effectLst/>
                <a:latin typeface="Times New Roman" panose="02020603050405020304" pitchFamily="18" charset="0"/>
                <a:cs typeface="Times New Roman" panose="02020603050405020304" pitchFamily="18" charset="0"/>
              </a:rPr>
              <a:t> Pattern Recognition</a:t>
            </a:r>
            <a:r>
              <a:rPr lang="en-US" b="0" i="0" u="none" strike="noStrike" dirty="0">
                <a:solidFill>
                  <a:srgbClr val="000000"/>
                </a:solidFill>
                <a:effectLst/>
                <a:latin typeface="Times New Roman" panose="02020603050405020304" pitchFamily="18" charset="0"/>
                <a:cs typeface="Times New Roman" panose="02020603050405020304" pitchFamily="18" charset="0"/>
              </a:rPr>
              <a:t>: algorithms analyze the data to detect recurring patterns and predict future price movements.</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5. </a:t>
            </a:r>
            <a:r>
              <a:rPr lang="en-US" b="1" i="0" u="none" strike="noStrike" dirty="0">
                <a:solidFill>
                  <a:srgbClr val="000000"/>
                </a:solidFill>
                <a:effectLst/>
                <a:latin typeface="Times New Roman" panose="02020603050405020304" pitchFamily="18" charset="0"/>
                <a:cs typeface="Times New Roman" panose="02020603050405020304" pitchFamily="18" charset="0"/>
              </a:rPr>
              <a:t>Signal Generation</a:t>
            </a:r>
            <a:r>
              <a:rPr lang="en-US" b="0" i="0" u="none" strike="noStrike" dirty="0">
                <a:solidFill>
                  <a:srgbClr val="000000"/>
                </a:solidFill>
                <a:effectLst/>
                <a:latin typeface="Times New Roman" panose="02020603050405020304" pitchFamily="18" charset="0"/>
                <a:cs typeface="Times New Roman" panose="02020603050405020304" pitchFamily="18" charset="0"/>
              </a:rPr>
              <a:t>: Based on the detected patterns and analysis, the system generates trading signals.</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6. </a:t>
            </a:r>
            <a:r>
              <a:rPr lang="en-US" b="1" i="0" u="none" strike="noStrike" dirty="0" err="1">
                <a:solidFill>
                  <a:srgbClr val="000000"/>
                </a:solidFill>
                <a:effectLst/>
                <a:latin typeface="Times New Roman" panose="02020603050405020304" pitchFamily="18" charset="0"/>
                <a:cs typeface="Times New Roman" panose="02020603050405020304" pitchFamily="18" charset="0"/>
              </a:rPr>
              <a:t>Backtesting</a:t>
            </a:r>
            <a:r>
              <a:rPr lang="en-US" b="0" i="0" u="none" strike="noStrike" dirty="0">
                <a:solidFill>
                  <a:srgbClr val="000000"/>
                </a:solidFill>
                <a:effectLst/>
                <a:latin typeface="Times New Roman" panose="02020603050405020304" pitchFamily="18" charset="0"/>
                <a:cs typeface="Times New Roman" panose="02020603050405020304" pitchFamily="18" charset="0"/>
              </a:rPr>
              <a:t>: The system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backtests</a:t>
            </a:r>
            <a:r>
              <a:rPr lang="en-US" b="0" i="0" u="none" strike="noStrike" dirty="0">
                <a:solidFill>
                  <a:srgbClr val="000000"/>
                </a:solidFill>
                <a:effectLst/>
                <a:latin typeface="Times New Roman" panose="02020603050405020304" pitchFamily="18" charset="0"/>
                <a:cs typeface="Times New Roman" panose="02020603050405020304" pitchFamily="18" charset="0"/>
              </a:rPr>
              <a:t> various trading strategies against historical data to evaluate their performance.</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7. </a:t>
            </a:r>
            <a:r>
              <a:rPr lang="en-US" b="1" i="0" u="none" strike="noStrike" dirty="0">
                <a:solidFill>
                  <a:srgbClr val="000000"/>
                </a:solidFill>
                <a:effectLst/>
                <a:latin typeface="Times New Roman" panose="02020603050405020304" pitchFamily="18" charset="0"/>
                <a:cs typeface="Times New Roman" panose="02020603050405020304" pitchFamily="18" charset="0"/>
              </a:rPr>
              <a:t>Profitability Analysis</a:t>
            </a:r>
            <a:r>
              <a:rPr lang="en-US" b="0" i="0" u="none" strike="noStrike" dirty="0">
                <a:solidFill>
                  <a:srgbClr val="000000"/>
                </a:solidFill>
                <a:effectLst/>
                <a:latin typeface="Times New Roman" panose="02020603050405020304" pitchFamily="18" charset="0"/>
                <a:cs typeface="Times New Roman" panose="02020603050405020304" pitchFamily="18" charset="0"/>
              </a:rPr>
              <a:t>: A comprehensive summary and profitability statistics of each strategy are provided to the user.</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8. </a:t>
            </a:r>
            <a:r>
              <a:rPr lang="en-US" b="1" i="0" u="none" strike="noStrike" dirty="0">
                <a:solidFill>
                  <a:srgbClr val="000000"/>
                </a:solidFill>
                <a:effectLst/>
                <a:latin typeface="Times New Roman" panose="02020603050405020304" pitchFamily="18" charset="0"/>
                <a:cs typeface="Times New Roman" panose="02020603050405020304" pitchFamily="18" charset="0"/>
              </a:rPr>
              <a:t>User Notification</a:t>
            </a:r>
            <a:r>
              <a:rPr lang="en-US" b="0" i="0" u="none" strike="noStrike" dirty="0">
                <a:solidFill>
                  <a:srgbClr val="000000"/>
                </a:solidFill>
                <a:effectLst/>
                <a:latin typeface="Times New Roman" panose="02020603050405020304" pitchFamily="18" charset="0"/>
                <a:cs typeface="Times New Roman" panose="02020603050405020304" pitchFamily="18" charset="0"/>
              </a:rPr>
              <a:t>: The system sends real-time alerts to users about potential trading opportunities based on the identified patterns.</a:t>
            </a:r>
            <a:endParaRPr lang="en-US" b="0" dirty="0">
              <a:effectLst/>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632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2AD01-BCD1-6902-1782-4436A9A56897}"/>
              </a:ext>
            </a:extLst>
          </p:cNvPr>
          <p:cNvSpPr>
            <a:spLocks noGrp="1"/>
          </p:cNvSpPr>
          <p:nvPr>
            <p:ph type="title"/>
          </p:nvPr>
        </p:nvSpPr>
        <p:spPr>
          <a:xfrm>
            <a:off x="649625" y="591127"/>
            <a:ext cx="8596668" cy="1320800"/>
          </a:xfrm>
        </p:spPr>
        <p:txBody>
          <a:bodyPr/>
          <a:lstStyle/>
          <a:p>
            <a:r>
              <a:rPr lang="en-US" sz="4400" b="1" i="0" u="none" strike="noStrike" dirty="0">
                <a:solidFill>
                  <a:srgbClr val="000000"/>
                </a:solidFill>
                <a:effectLst/>
                <a:latin typeface="Times New Roman" panose="02020603050405020304" pitchFamily="18" charset="0"/>
                <a:cs typeface="Times New Roman" panose="02020603050405020304" pitchFamily="18" charset="0"/>
              </a:rPr>
              <a:t>Technologies Used:</a:t>
            </a:r>
            <a:r>
              <a:rPr lang="en-US" b="0" dirty="0">
                <a:effectLst/>
                <a:latin typeface="Times New Roman" panose="02020603050405020304" pitchFamily="18" charset="0"/>
                <a:cs typeface="Times New Roman" panose="02020603050405020304" pitchFamily="18" charset="0"/>
              </a:rPr>
              <a:t/>
            </a:r>
            <a:br>
              <a:rPr lang="en-US"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33964B3-A6C8-A7E8-733C-EB73E82AC650}"/>
              </a:ext>
            </a:extLst>
          </p:cNvPr>
          <p:cNvSpPr>
            <a:spLocks noGrp="1"/>
          </p:cNvSpPr>
          <p:nvPr>
            <p:ph idx="1"/>
          </p:nvPr>
        </p:nvSpPr>
        <p:spPr>
          <a:xfrm>
            <a:off x="723516" y="1488613"/>
            <a:ext cx="8522777" cy="4358005"/>
          </a:xfrm>
        </p:spPr>
        <p:txBody>
          <a:bodyPr>
            <a:noAutofit/>
          </a:bodyPr>
          <a:lstStyle/>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The "hack2skill_trading_system" leverages a combination of advanced tools and platforms to deliver its innovative features:</a:t>
            </a:r>
            <a:r>
              <a:rPr lang="en-US" b="0" dirty="0">
                <a:effectLst/>
                <a:latin typeface="Times New Roman" panose="02020603050405020304" pitchFamily="18" charset="0"/>
                <a:cs typeface="Times New Roman" panose="02020603050405020304" pitchFamily="18" charset="0"/>
              </a:rPr>
              <a:t/>
            </a:r>
            <a:br>
              <a:rPr lang="en-US" b="0" dirty="0">
                <a:effectLst/>
                <a:latin typeface="Times New Roman" panose="02020603050405020304" pitchFamily="18" charset="0"/>
                <a:cs typeface="Times New Roman" panose="02020603050405020304" pitchFamily="18" charset="0"/>
              </a:rPr>
            </a:b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Artificial Intelligence</a:t>
            </a:r>
            <a:r>
              <a:rPr lang="en-US" b="0" i="0" u="none" strike="noStrike" dirty="0">
                <a:solidFill>
                  <a:srgbClr val="000000"/>
                </a:solidFill>
                <a:effectLst/>
                <a:latin typeface="Times New Roman" panose="02020603050405020304" pitchFamily="18" charset="0"/>
                <a:cs typeface="Times New Roman" panose="02020603050405020304" pitchFamily="18" charset="0"/>
              </a:rPr>
              <a:t>: Utilized for sophisticated pattern recognition and predictive analysis, enhancing the system’s ability to identify profitable trading opportunities.</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Python</a:t>
            </a:r>
            <a:r>
              <a:rPr lang="en-US" b="0" i="0" u="none" strike="noStrike" dirty="0">
                <a:solidFill>
                  <a:srgbClr val="000000"/>
                </a:solidFill>
                <a:effectLst/>
                <a:latin typeface="Times New Roman" panose="02020603050405020304" pitchFamily="18" charset="0"/>
                <a:cs typeface="Times New Roman" panose="02020603050405020304" pitchFamily="18" charset="0"/>
              </a:rPr>
              <a:t>: The primary programming language for developing the algorithmic trading system.</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pandas</a:t>
            </a:r>
            <a:r>
              <a:rPr lang="en-US" b="0" i="0" u="none" strike="noStrike" dirty="0">
                <a:solidFill>
                  <a:srgbClr val="000000"/>
                </a:solidFill>
                <a:effectLst/>
                <a:latin typeface="Times New Roman" panose="02020603050405020304" pitchFamily="18" charset="0"/>
                <a:cs typeface="Times New Roman" panose="02020603050405020304" pitchFamily="18" charset="0"/>
              </a:rPr>
              <a:t>: A powerful library for data manipulation and analysis, crucial for handling large datasets.</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NumPy</a:t>
            </a:r>
            <a:r>
              <a:rPr lang="en-US" b="0" i="0" u="none" strike="noStrike" dirty="0">
                <a:solidFill>
                  <a:srgbClr val="000000"/>
                </a:solidFill>
                <a:effectLst/>
                <a:latin typeface="Times New Roman" panose="02020603050405020304" pitchFamily="18" charset="0"/>
                <a:cs typeface="Times New Roman" panose="02020603050405020304" pitchFamily="18" charset="0"/>
              </a:rPr>
              <a:t>: Used for numerical computations and efficient data processing.</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err="1">
                <a:solidFill>
                  <a:srgbClr val="000000"/>
                </a:solidFill>
                <a:effectLst/>
                <a:latin typeface="Times New Roman" panose="02020603050405020304" pitchFamily="18" charset="0"/>
                <a:cs typeface="Times New Roman" panose="02020603050405020304" pitchFamily="18" charset="0"/>
              </a:rPr>
              <a:t>Plotl</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y</a:t>
            </a:r>
            <a:r>
              <a:rPr lang="en-US" b="0" i="0" u="none" strike="noStrike" dirty="0">
                <a:solidFill>
                  <a:srgbClr val="000000"/>
                </a:solidFill>
                <a:effectLst/>
                <a:latin typeface="Times New Roman" panose="02020603050405020304" pitchFamily="18" charset="0"/>
                <a:cs typeface="Times New Roman" panose="02020603050405020304" pitchFamily="18" charset="0"/>
              </a:rPr>
              <a:t>: For creating interactive and visually appealing data visualizations to help users understand market trends and patterns.</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pandas-ta</a:t>
            </a:r>
            <a:r>
              <a:rPr lang="en-US" b="0" i="0" u="none" strike="noStrike" dirty="0">
                <a:solidFill>
                  <a:srgbClr val="000000"/>
                </a:solidFill>
                <a:effectLst/>
                <a:latin typeface="Times New Roman" panose="02020603050405020304" pitchFamily="18" charset="0"/>
                <a:cs typeface="Times New Roman" panose="02020603050405020304" pitchFamily="18" charset="0"/>
              </a:rPr>
              <a:t>: A technical analysis library that provides various indicators like Bollinger Bands and RSI.</a:t>
            </a:r>
            <a:endParaRPr lang="en-US" b="0"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backtesting.py</a:t>
            </a:r>
            <a:r>
              <a:rPr lang="en-US" b="0" i="0" u="none" strike="noStrike" dirty="0">
                <a:solidFill>
                  <a:srgbClr val="000000"/>
                </a:solidFill>
                <a:effectLst/>
                <a:latin typeface="Times New Roman" panose="02020603050405020304" pitchFamily="18" charset="0"/>
                <a:cs typeface="Times New Roman" panose="02020603050405020304" pitchFamily="18" charset="0"/>
              </a:rPr>
              <a:t>: A library for strategy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backtesting</a:t>
            </a:r>
            <a:r>
              <a:rPr lang="en-US" b="0" i="0" u="none" strike="noStrike" dirty="0">
                <a:solidFill>
                  <a:srgbClr val="000000"/>
                </a:solidFill>
                <a:effectLst/>
                <a:latin typeface="Times New Roman" panose="02020603050405020304" pitchFamily="18" charset="0"/>
                <a:cs typeface="Times New Roman" panose="02020603050405020304" pitchFamily="18" charset="0"/>
              </a:rPr>
              <a:t> and performance evaluation, enabling users to assess the effectiveness of their trading strategies.</a:t>
            </a:r>
            <a:endParaRPr lang="en-US" b="0" dirty="0">
              <a:effectLst/>
              <a:latin typeface="Times New Roman" panose="02020603050405020304" pitchFamily="18" charset="0"/>
              <a:cs typeface="Times New Roman" panose="02020603050405020304" pitchFamily="18" charset="0"/>
            </a:endParaRPr>
          </a:p>
          <a:p>
            <a:pPr marL="0" indent="0">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AWS/GCP/Azure</a:t>
            </a:r>
            <a:r>
              <a:rPr lang="en-US" b="0" i="0" u="none" strike="noStrike" dirty="0">
                <a:solidFill>
                  <a:srgbClr val="000000"/>
                </a:solidFill>
                <a:effectLst/>
                <a:latin typeface="Times New Roman" panose="02020603050405020304" pitchFamily="18" charset="0"/>
                <a:cs typeface="Times New Roman" panose="02020603050405020304" pitchFamily="18" charset="0"/>
              </a:rPr>
              <a:t>: Cloud platforms used for scalable data processing, storage, and real-time analysis capabilities.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3258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46A1C-0F62-5A4D-3293-992B6F3B86AD}"/>
              </a:ext>
            </a:extLst>
          </p:cNvPr>
          <p:cNvSpPr>
            <a:spLocks noGrp="1"/>
          </p:cNvSpPr>
          <p:nvPr>
            <p:ph type="title"/>
          </p:nvPr>
        </p:nvSpPr>
        <p:spPr/>
        <p:txBody>
          <a:bodyPr>
            <a:normAutofit fontScale="90000"/>
          </a:bodyPr>
          <a:lstStyle/>
          <a:p>
            <a:r>
              <a:rPr lang="en-US" b="0" dirty="0">
                <a:effectLst/>
                <a:latin typeface="Times New Roman" panose="02020603050405020304" pitchFamily="18" charset="0"/>
                <a:cs typeface="Times New Roman" panose="02020603050405020304" pitchFamily="18" charset="0"/>
              </a:rPr>
              <a:t/>
            </a:r>
            <a:br>
              <a:rPr lang="en-US" b="0" dirty="0">
                <a:effectLst/>
                <a:latin typeface="Times New Roman" panose="02020603050405020304" pitchFamily="18" charset="0"/>
                <a:cs typeface="Times New Roman" panose="02020603050405020304" pitchFamily="18" charset="0"/>
              </a:rPr>
            </a:br>
            <a:r>
              <a:rPr lang="en-US" sz="4400" b="1" i="0" u="none" strike="noStrike" dirty="0">
                <a:solidFill>
                  <a:srgbClr val="000000"/>
                </a:solidFill>
                <a:effectLst/>
                <a:latin typeface="Times New Roman" panose="02020603050405020304" pitchFamily="18" charset="0"/>
                <a:cs typeface="Times New Roman" panose="02020603050405020304" pitchFamily="18" charset="0"/>
              </a:rPr>
              <a:t>Conclusion:</a:t>
            </a:r>
            <a:r>
              <a:rPr lang="en-US" b="0" dirty="0">
                <a:effectLst/>
                <a:latin typeface="Times New Roman" panose="02020603050405020304" pitchFamily="18" charset="0"/>
                <a:cs typeface="Times New Roman" panose="02020603050405020304" pitchFamily="18" charset="0"/>
              </a:rPr>
              <a:t/>
            </a:r>
            <a:br>
              <a:rPr lang="en-US"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259B0F5-D42A-3665-617E-A5B259D9E084}"/>
              </a:ext>
            </a:extLst>
          </p:cNvPr>
          <p:cNvSpPr>
            <a:spLocks noGrp="1"/>
          </p:cNvSpPr>
          <p:nvPr>
            <p:ph idx="1"/>
          </p:nvPr>
        </p:nvSpPr>
        <p:spPr/>
        <p:txBody>
          <a:bodyPr>
            <a:normAutofit lnSpcReduction="10000"/>
          </a:bodyPr>
          <a:lstStyle/>
          <a:p>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 "hack2skill_trading_system" is a cutting-edge solution that exemplifies the integration of </a:t>
            </a:r>
            <a:r>
              <a:rPr lang="en-US" sz="2400" dirty="0">
                <a:solidFill>
                  <a:srgbClr val="000000"/>
                </a:solidFill>
                <a:latin typeface="Times New Roman" panose="02020603050405020304" pitchFamily="18" charset="0"/>
                <a:cs typeface="Times New Roman" panose="02020603050405020304" pitchFamily="18" charset="0"/>
              </a:rPr>
              <a:t>technology</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and Finance to push the boundaries of algorithmic trading.</a:t>
            </a:r>
          </a:p>
          <a:p>
            <a:r>
              <a:rPr lang="en-US" sz="2400" dirty="0">
                <a:solidFill>
                  <a:srgbClr val="000000"/>
                </a:solidFill>
                <a:latin typeface="Times New Roman" panose="02020603050405020304" pitchFamily="18" charset="0"/>
                <a:cs typeface="Times New Roman" panose="02020603050405020304" pitchFamily="18" charset="0"/>
              </a:rPr>
              <a:t>W</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e aim to create a innovative trading system that promises to transform trading practices, making advanced </a:t>
            </a:r>
            <a:r>
              <a:rPr lang="en-US" sz="2400" b="0" i="0" u="sng" dirty="0">
                <a:solidFill>
                  <a:srgbClr val="000000"/>
                </a:solidFill>
                <a:effectLst/>
                <a:latin typeface="Times New Roman" panose="02020603050405020304" pitchFamily="18" charset="0"/>
                <a:cs typeface="Times New Roman" panose="02020603050405020304" pitchFamily="18" charset="0"/>
              </a:rPr>
              <a:t>financial tools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accessible to a broader audience and delivering significant financial benefits to its users.</a:t>
            </a:r>
          </a:p>
          <a:p>
            <a:r>
              <a:rPr lang="en-US" sz="2400" b="0" i="0" u="none" strike="noStrike" dirty="0">
                <a:solidFill>
                  <a:srgbClr val="000000"/>
                </a:solidFill>
                <a:effectLst/>
                <a:latin typeface="Times New Roman" panose="02020603050405020304" pitchFamily="18" charset="0"/>
                <a:cs typeface="Times New Roman" panose="02020603050405020304" pitchFamily="18" charset="0"/>
              </a:rPr>
              <a:t>Our system not only enhances trading efficiency but also empowers traders with</a:t>
            </a:r>
            <a:r>
              <a:rPr lang="en-US" sz="2400" b="0" i="0" u="sng" dirty="0">
                <a:solidFill>
                  <a:srgbClr val="000000"/>
                </a:solidFill>
                <a:effectLst/>
                <a:latin typeface="Times New Roman" panose="02020603050405020304" pitchFamily="18" charset="0"/>
                <a:cs typeface="Times New Roman" panose="02020603050405020304" pitchFamily="18" charset="0"/>
              </a:rPr>
              <a:t> data-driven insights</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ensuring they can make</a:t>
            </a:r>
            <a:r>
              <a:rPr lang="en-US" sz="2400" b="0" i="0" u="sng" dirty="0">
                <a:solidFill>
                  <a:srgbClr val="000000"/>
                </a:solidFill>
                <a:effectLst/>
                <a:latin typeface="Times New Roman" panose="02020603050405020304" pitchFamily="18" charset="0"/>
                <a:cs typeface="Times New Roman" panose="02020603050405020304" pitchFamily="18" charset="0"/>
              </a:rPr>
              <a:t> informed decisions</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2400" b="0" i="0" u="sng" dirty="0">
                <a:solidFill>
                  <a:srgbClr val="000000"/>
                </a:solidFill>
                <a:effectLst/>
                <a:latin typeface="Times New Roman" panose="02020603050405020304" pitchFamily="18" charset="0"/>
                <a:cs typeface="Times New Roman" panose="02020603050405020304" pitchFamily="18" charset="0"/>
              </a:rPr>
              <a:t>maximize their profitability</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8115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F7AFEE-637A-8322-D4CC-5282E032DBD1}"/>
              </a:ext>
            </a:extLst>
          </p:cNvPr>
          <p:cNvSpPr>
            <a:spLocks noGrp="1"/>
          </p:cNvSpPr>
          <p:nvPr>
            <p:ph type="title"/>
          </p:nvPr>
        </p:nvSpPr>
        <p:spPr>
          <a:xfrm>
            <a:off x="677334" y="609600"/>
            <a:ext cx="8596668" cy="697992"/>
          </a:xfrm>
          <a:ln>
            <a:solidFill>
              <a:schemeClr val="tx1"/>
            </a:solidFill>
          </a:ln>
        </p:spPr>
        <p:txBody>
          <a:bodyPr/>
          <a:lstStyle/>
          <a:p>
            <a:r>
              <a:rPr lang="en-IN" b="1" dirty="0"/>
              <a:t>SNAPSHOTS:</a:t>
            </a:r>
          </a:p>
        </p:txBody>
      </p:sp>
      <p:pic>
        <p:nvPicPr>
          <p:cNvPr id="2050" name="Picture 2">
            <a:extLst>
              <a:ext uri="{FF2B5EF4-FFF2-40B4-BE49-F238E27FC236}">
                <a16:creationId xmlns:a16="http://schemas.microsoft.com/office/drawing/2014/main" xmlns="" id="{52C1D085-D8F2-9FF0-0072-4A3AC9DEBF9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9257" y="1454006"/>
            <a:ext cx="4504340" cy="479439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A9392588-03CB-515A-F4B6-10BDDE1F418C}"/>
              </a:ext>
            </a:extLst>
          </p:cNvPr>
          <p:cNvSpPr txBox="1"/>
          <p:nvPr/>
        </p:nvSpPr>
        <p:spPr>
          <a:xfrm>
            <a:off x="6169891" y="3666836"/>
            <a:ext cx="2032929" cy="369332"/>
          </a:xfrm>
          <a:prstGeom prst="rect">
            <a:avLst/>
          </a:prstGeom>
          <a:noFill/>
        </p:spPr>
        <p:txBody>
          <a:bodyPr wrap="none" rtlCol="0">
            <a:spAutoFit/>
          </a:bodyPr>
          <a:lstStyle/>
          <a:p>
            <a:r>
              <a:rPr lang="en-IN" dirty="0"/>
              <a:t>1.Backtest results</a:t>
            </a:r>
          </a:p>
        </p:txBody>
      </p:sp>
    </p:spTree>
    <p:extLst>
      <p:ext uri="{BB962C8B-B14F-4D97-AF65-F5344CB8AC3E}">
        <p14:creationId xmlns:p14="http://schemas.microsoft.com/office/powerpoint/2010/main" xmlns="" val="218692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80025-AAFE-C75F-F7C5-98691B29B036}"/>
              </a:ext>
            </a:extLst>
          </p:cNvPr>
          <p:cNvSpPr>
            <a:spLocks noGrp="1"/>
          </p:cNvSpPr>
          <p:nvPr>
            <p:ph type="title"/>
          </p:nvPr>
        </p:nvSpPr>
        <p:spPr/>
        <p:txBody>
          <a:bodyPr/>
          <a:lstStyle/>
          <a:p>
            <a:r>
              <a:rPr lang="en-IN" dirty="0"/>
              <a:t>2.Generated Signals.</a:t>
            </a:r>
          </a:p>
        </p:txBody>
      </p:sp>
      <p:pic>
        <p:nvPicPr>
          <p:cNvPr id="3074" name="Picture 2">
            <a:extLst>
              <a:ext uri="{FF2B5EF4-FFF2-40B4-BE49-F238E27FC236}">
                <a16:creationId xmlns:a16="http://schemas.microsoft.com/office/drawing/2014/main" xmlns="" id="{DF7D2A20-3DFF-B458-B1D9-7C98A8E5D86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7334" y="1338552"/>
            <a:ext cx="8596668" cy="48195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063507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533FD0A-1353-4670-A7E7-2EE8AC87EF25}">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TM02900688[[fn=Facet]]</Template>
  <TotalTime>74</TotalTime>
  <Words>626</Words>
  <Application>Microsoft Office PowerPoint</Application>
  <PresentationFormat>Custom</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Team AnalyticAlliance Idea brief: </vt:lpstr>
      <vt:lpstr>Uniqueness: </vt:lpstr>
      <vt:lpstr>Potential Impact: </vt:lpstr>
      <vt:lpstr>Process Flow Diagram/Use Case Diagram:</vt:lpstr>
      <vt:lpstr>Process Flow Diagram/Use Case Diagram:</vt:lpstr>
      <vt:lpstr>Technologies Used: </vt:lpstr>
      <vt:lpstr> Conclusion: </vt:lpstr>
      <vt:lpstr>SNAPSHOTS:</vt:lpstr>
      <vt:lpstr>2.Generated Signals.</vt:lpstr>
      <vt:lpstr>Buy signals: The purple dot below denotes the buy signal which is generated by analyzing the bollinger bands and RSI by our trading system, at that particular point the user will be notified to buy a stock which can increase his chances of profitability.</vt:lpstr>
      <vt:lpstr>Sell signals: The purple dot above denotes the sell signal which is generated by analyzing the bollinger bands and RSI by our trading system, at that particular point user will be notified to sell a stock which can increase his chances of profitability by shorting(sell first and buy later).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AnalyticAlliance Idea brief: </dc:title>
  <dc:creator>Prajwal A C</dc:creator>
  <cp:lastModifiedBy>ABC</cp:lastModifiedBy>
  <cp:revision>7</cp:revision>
  <dcterms:created xsi:type="dcterms:W3CDTF">2024-06-16T17:32:00Z</dcterms:created>
  <dcterms:modified xsi:type="dcterms:W3CDTF">2024-07-19T17:49:38Z</dcterms:modified>
</cp:coreProperties>
</file>