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56" r:id="rId2"/>
    <p:sldId id="257" r:id="rId3"/>
    <p:sldId id="266" r:id="rId4"/>
    <p:sldId id="270" r:id="rId5"/>
    <p:sldId id="271" r:id="rId6"/>
    <p:sldId id="272" r:id="rId7"/>
    <p:sldId id="273" r:id="rId8"/>
    <p:sldId id="274" r:id="rId9"/>
    <p:sldId id="275" r:id="rId10"/>
    <p:sldId id="276" r:id="rId11"/>
    <p:sldId id="277" r:id="rId12"/>
    <p:sldId id="278" r:id="rId13"/>
    <p:sldId id="286" r:id="rId14"/>
    <p:sldId id="279" r:id="rId15"/>
    <p:sldId id="280" r:id="rId16"/>
    <p:sldId id="285" r:id="rId17"/>
    <p:sldId id="283" r:id="rId18"/>
    <p:sldId id="264" r:id="rId19"/>
    <p:sldId id="282"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55" autoAdjust="0"/>
  </p:normalViewPr>
  <p:slideViewPr>
    <p:cSldViewPr snapToGrid="0">
      <p:cViewPr varScale="1">
        <p:scale>
          <a:sx n="86" d="100"/>
          <a:sy n="86" d="100"/>
        </p:scale>
        <p:origin x="562" y="8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9/26/2022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9/26/2022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dirty="0"/>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9/26/2022</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9/26/2022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9/26/2022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9/26/2022</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9/26/2022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9/26/2022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9/26/2022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9/26/2022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9/26/2022</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hyperlink" Target="https://www.academia.edu/26761124/Enhancing_Higher_Education_Student_Attendance_through_Classroom_Management" TargetMode="External"/><Relationship Id="rId2" Type="http://schemas.openxmlformats.org/officeDocument/2006/relationships/hyperlink" Target="https://papers.ssrn.com/sol3/papers.cfm?abstract_id=3370769" TargetMode="External"/><Relationship Id="rId1" Type="http://schemas.openxmlformats.org/officeDocument/2006/relationships/slideLayout" Target="../slideLayouts/slideLayout10.xml"/><Relationship Id="rId6" Type="http://schemas.openxmlformats.org/officeDocument/2006/relationships/hyperlink" Target="https://www.isrctn.com/ISRCTN15315334" TargetMode="External"/><Relationship Id="rId5" Type="http://schemas.openxmlformats.org/officeDocument/2006/relationships/hyperlink" Target="https://ieeexplore.ieee.org/document/7218103" TargetMode="External"/><Relationship Id="rId4" Type="http://schemas.openxmlformats.org/officeDocument/2006/relationships/hyperlink" Target="http://worldcomp-proceedings.com/proc/p2015/FEC2508.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a:t>MINOR PROJECT-1</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316637" y="4518327"/>
            <a:ext cx="11632707" cy="1172259"/>
          </a:xfrm>
        </p:spPr>
        <p:txBody>
          <a:bodyPr>
            <a:normAutofit/>
          </a:bodyPr>
          <a:lstStyle/>
          <a:p>
            <a:r>
              <a:rPr lang="en-US" sz="3600" dirty="0"/>
              <a:t>Topic: Student Attendance System using QR Scan</a:t>
            </a:r>
          </a:p>
          <a:p>
            <a:endParaRPr lang="en-US" sz="3600" dirty="0"/>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D1C2-4458-89ED-D898-C75FB15D6DB8}"/>
              </a:ext>
            </a:extLst>
          </p:cNvPr>
          <p:cNvSpPr>
            <a:spLocks noGrp="1"/>
          </p:cNvSpPr>
          <p:nvPr>
            <p:ph type="title"/>
          </p:nvPr>
        </p:nvSpPr>
        <p:spPr/>
        <p:txBody>
          <a:bodyPr/>
          <a:lstStyle/>
          <a:p>
            <a:r>
              <a:rPr lang="en-US" dirty="0"/>
              <a:t>TEACHER’S PANEL</a:t>
            </a:r>
            <a:endParaRPr lang="en-IN" dirty="0"/>
          </a:p>
        </p:txBody>
      </p:sp>
      <p:sp>
        <p:nvSpPr>
          <p:cNvPr id="3" name="Content Placeholder 2">
            <a:extLst>
              <a:ext uri="{FF2B5EF4-FFF2-40B4-BE49-F238E27FC236}">
                <a16:creationId xmlns:a16="http://schemas.microsoft.com/office/drawing/2014/main" id="{1F638A4E-AE8D-960F-3305-6F3B284F0ECB}"/>
              </a:ext>
            </a:extLst>
          </p:cNvPr>
          <p:cNvSpPr>
            <a:spLocks noGrp="1"/>
          </p:cNvSpPr>
          <p:nvPr>
            <p:ph sz="half" idx="1"/>
          </p:nvPr>
        </p:nvSpPr>
        <p:spPr>
          <a:xfrm>
            <a:off x="1683223" y="2860656"/>
            <a:ext cx="6596306" cy="3599316"/>
          </a:xfrm>
        </p:spPr>
        <p:txBody>
          <a:bodyPr/>
          <a:lstStyle/>
          <a:p>
            <a:r>
              <a:rPr lang="en-US" dirty="0"/>
              <a:t>In this panel, there will be a login for professor.</a:t>
            </a:r>
            <a:endParaRPr lang="en-IN" dirty="0"/>
          </a:p>
          <a:p>
            <a:r>
              <a:rPr lang="en-IN" dirty="0"/>
              <a:t>This is also a web portal</a:t>
            </a:r>
          </a:p>
          <a:p>
            <a:r>
              <a:rPr lang="en-IN" dirty="0"/>
              <a:t>Professor can generate QR codes for their subjects here.</a:t>
            </a:r>
          </a:p>
          <a:p>
            <a:endParaRPr lang="en-IN" dirty="0"/>
          </a:p>
        </p:txBody>
      </p:sp>
      <p:pic>
        <p:nvPicPr>
          <p:cNvPr id="6" name="Content Placeholder 5">
            <a:extLst>
              <a:ext uri="{FF2B5EF4-FFF2-40B4-BE49-F238E27FC236}">
                <a16:creationId xmlns:a16="http://schemas.microsoft.com/office/drawing/2014/main" id="{E2059C3E-B170-7C2C-27E0-8854B5FDF5A9}"/>
              </a:ext>
            </a:extLst>
          </p:cNvPr>
          <p:cNvPicPr>
            <a:picLocks noGrp="1" noChangeAspect="1"/>
          </p:cNvPicPr>
          <p:nvPr>
            <p:ph sz="half" idx="2"/>
          </p:nvPr>
        </p:nvPicPr>
        <p:blipFill>
          <a:blip r:embed="rId2"/>
          <a:stretch>
            <a:fillRect/>
          </a:stretch>
        </p:blipFill>
        <p:spPr>
          <a:xfrm>
            <a:off x="8448204" y="2620779"/>
            <a:ext cx="2710797" cy="2705823"/>
          </a:xfrm>
        </p:spPr>
      </p:pic>
    </p:spTree>
    <p:extLst>
      <p:ext uri="{BB962C8B-B14F-4D97-AF65-F5344CB8AC3E}">
        <p14:creationId xmlns:p14="http://schemas.microsoft.com/office/powerpoint/2010/main" val="40595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E31F-F3B1-6EAE-F29A-708771EE181B}"/>
              </a:ext>
            </a:extLst>
          </p:cNvPr>
          <p:cNvSpPr>
            <a:spLocks noGrp="1"/>
          </p:cNvSpPr>
          <p:nvPr>
            <p:ph type="title"/>
          </p:nvPr>
        </p:nvSpPr>
        <p:spPr/>
        <p:txBody>
          <a:bodyPr/>
          <a:lstStyle/>
          <a:p>
            <a:r>
              <a:rPr lang="en-US" dirty="0"/>
              <a:t>STUDENT’S PORTAL</a:t>
            </a:r>
            <a:endParaRPr lang="en-IN" dirty="0"/>
          </a:p>
        </p:txBody>
      </p:sp>
      <p:sp>
        <p:nvSpPr>
          <p:cNvPr id="3" name="Content Placeholder 2">
            <a:extLst>
              <a:ext uri="{FF2B5EF4-FFF2-40B4-BE49-F238E27FC236}">
                <a16:creationId xmlns:a16="http://schemas.microsoft.com/office/drawing/2014/main" id="{E4EDF386-3B2E-F057-DC26-F8754DA5C96C}"/>
              </a:ext>
            </a:extLst>
          </p:cNvPr>
          <p:cNvSpPr>
            <a:spLocks noGrp="1"/>
          </p:cNvSpPr>
          <p:nvPr>
            <p:ph sz="half" idx="1"/>
          </p:nvPr>
        </p:nvSpPr>
        <p:spPr>
          <a:xfrm>
            <a:off x="1632143" y="2505456"/>
            <a:ext cx="6395509" cy="3599316"/>
          </a:xfrm>
        </p:spPr>
        <p:txBody>
          <a:bodyPr/>
          <a:lstStyle/>
          <a:p>
            <a:r>
              <a:rPr lang="en-US" dirty="0"/>
              <a:t>This will be a mobile application</a:t>
            </a:r>
          </a:p>
          <a:p>
            <a:r>
              <a:rPr lang="en-US" dirty="0"/>
              <a:t>Students are required to login, and each login will have a unique ID.</a:t>
            </a:r>
          </a:p>
          <a:p>
            <a:r>
              <a:rPr lang="en-US" dirty="0"/>
              <a:t>Students will scan QR code with this app.</a:t>
            </a:r>
          </a:p>
          <a:p>
            <a:r>
              <a:rPr lang="en-US" dirty="0"/>
              <a:t>This app will mark present for only those students who are within the marked location.</a:t>
            </a:r>
            <a:endParaRPr lang="en-IN" dirty="0"/>
          </a:p>
          <a:p>
            <a:endParaRPr lang="en-US" dirty="0"/>
          </a:p>
          <a:p>
            <a:endParaRPr lang="en-IN" dirty="0"/>
          </a:p>
        </p:txBody>
      </p:sp>
      <p:pic>
        <p:nvPicPr>
          <p:cNvPr id="10" name="Content Placeholder 9">
            <a:extLst>
              <a:ext uri="{FF2B5EF4-FFF2-40B4-BE49-F238E27FC236}">
                <a16:creationId xmlns:a16="http://schemas.microsoft.com/office/drawing/2014/main" id="{A4454FED-4269-E72C-2B6D-327C73241B0E}"/>
              </a:ext>
            </a:extLst>
          </p:cNvPr>
          <p:cNvPicPr>
            <a:picLocks noGrp="1" noChangeAspect="1"/>
          </p:cNvPicPr>
          <p:nvPr>
            <p:ph sz="half" idx="2"/>
          </p:nvPr>
        </p:nvPicPr>
        <p:blipFill>
          <a:blip r:embed="rId2"/>
          <a:stretch>
            <a:fillRect/>
          </a:stretch>
        </p:blipFill>
        <p:spPr>
          <a:xfrm>
            <a:off x="8408403" y="2505456"/>
            <a:ext cx="2785635" cy="2785635"/>
          </a:xfrm>
        </p:spPr>
      </p:pic>
    </p:spTree>
    <p:extLst>
      <p:ext uri="{BB962C8B-B14F-4D97-AF65-F5344CB8AC3E}">
        <p14:creationId xmlns:p14="http://schemas.microsoft.com/office/powerpoint/2010/main" val="17994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ADF43-AF78-D70C-B870-C3A3460B579D}"/>
              </a:ext>
            </a:extLst>
          </p:cNvPr>
          <p:cNvSpPr txBox="1"/>
          <p:nvPr/>
        </p:nvSpPr>
        <p:spPr>
          <a:xfrm>
            <a:off x="367243" y="1997606"/>
            <a:ext cx="7537142" cy="3139321"/>
          </a:xfrm>
          <a:prstGeom prst="rect">
            <a:avLst/>
          </a:prstGeom>
          <a:noFill/>
        </p:spPr>
        <p:txBody>
          <a:bodyPr wrap="square" rtlCol="0">
            <a:spAutoFit/>
          </a:bodyPr>
          <a:lstStyle/>
          <a:p>
            <a:pPr marL="0" indent="0">
              <a:buNone/>
            </a:pPr>
            <a:r>
              <a:rPr lang="en-US" dirty="0"/>
              <a:t>●The professor will generate the QR code on the website. While generating the QR,  professors need to enter some data like timing of class, batches and lecture theater number. </a:t>
            </a:r>
          </a:p>
          <a:p>
            <a:pPr marL="0" indent="0">
              <a:buNone/>
            </a:pPr>
            <a:endParaRPr lang="en-US" dirty="0"/>
          </a:p>
          <a:p>
            <a:pPr marL="0" indent="0">
              <a:buNone/>
            </a:pPr>
            <a:r>
              <a:rPr lang="en-US" dirty="0"/>
              <a:t>● When the QR code is scanned on app, the app will check for all this data and if found any data not relevant or location not as per marked area, the attendance won’t be marked. </a:t>
            </a:r>
          </a:p>
          <a:p>
            <a:pPr marL="0" indent="0">
              <a:buNone/>
            </a:pPr>
            <a:endParaRPr lang="en-US" dirty="0"/>
          </a:p>
          <a:p>
            <a:pPr marL="0" indent="0">
              <a:buNone/>
            </a:pPr>
            <a:r>
              <a:rPr lang="en-US" dirty="0"/>
              <a:t>● If the app found all data to be true, then it will send the student’s data to the website.</a:t>
            </a:r>
          </a:p>
          <a:p>
            <a:pPr marL="0" indent="0">
              <a:buNone/>
            </a:pPr>
            <a:endParaRPr lang="en-US" dirty="0"/>
          </a:p>
        </p:txBody>
      </p:sp>
      <p:sp>
        <p:nvSpPr>
          <p:cNvPr id="19" name="Rectangle 18">
            <a:extLst>
              <a:ext uri="{FF2B5EF4-FFF2-40B4-BE49-F238E27FC236}">
                <a16:creationId xmlns:a16="http://schemas.microsoft.com/office/drawing/2014/main" id="{89CD2842-5AA9-2C20-9641-EC0E03D91AAD}"/>
              </a:ext>
            </a:extLst>
          </p:cNvPr>
          <p:cNvSpPr/>
          <p:nvPr/>
        </p:nvSpPr>
        <p:spPr>
          <a:xfrm>
            <a:off x="4282362" y="241890"/>
            <a:ext cx="325441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WORKING</a:t>
            </a:r>
          </a:p>
        </p:txBody>
      </p:sp>
    </p:spTree>
    <p:extLst>
      <p:ext uri="{BB962C8B-B14F-4D97-AF65-F5344CB8AC3E}">
        <p14:creationId xmlns:p14="http://schemas.microsoft.com/office/powerpoint/2010/main" val="333757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74B0E-0BF3-4237-099D-ECD37484C4B2}"/>
              </a:ext>
            </a:extLst>
          </p:cNvPr>
          <p:cNvSpPr txBox="1"/>
          <p:nvPr/>
        </p:nvSpPr>
        <p:spPr>
          <a:xfrm>
            <a:off x="3864746" y="266330"/>
            <a:ext cx="4838330" cy="584775"/>
          </a:xfrm>
          <a:prstGeom prst="rect">
            <a:avLst/>
          </a:prstGeom>
          <a:noFill/>
        </p:spPr>
        <p:txBody>
          <a:bodyPr wrap="square" rtlCol="0">
            <a:spAutoFit/>
          </a:bodyPr>
          <a:lstStyle/>
          <a:p>
            <a:r>
              <a:rPr lang="en-US" sz="3200" dirty="0"/>
              <a:t>BLOCK DIAGRAM</a:t>
            </a:r>
            <a:endParaRPr lang="en-IN" sz="3200" dirty="0"/>
          </a:p>
        </p:txBody>
      </p:sp>
      <p:pic>
        <p:nvPicPr>
          <p:cNvPr id="4" name="Picture 3">
            <a:extLst>
              <a:ext uri="{FF2B5EF4-FFF2-40B4-BE49-F238E27FC236}">
                <a16:creationId xmlns:a16="http://schemas.microsoft.com/office/drawing/2014/main" id="{F99D5F50-88FD-89D7-E2AD-6AF5128938F2}"/>
              </a:ext>
            </a:extLst>
          </p:cNvPr>
          <p:cNvPicPr>
            <a:picLocks noChangeAspect="1"/>
          </p:cNvPicPr>
          <p:nvPr/>
        </p:nvPicPr>
        <p:blipFill>
          <a:blip r:embed="rId2"/>
          <a:stretch>
            <a:fillRect/>
          </a:stretch>
        </p:blipFill>
        <p:spPr>
          <a:xfrm>
            <a:off x="1242874" y="1005339"/>
            <a:ext cx="8637973" cy="5496083"/>
          </a:xfrm>
          <a:prstGeom prst="rect">
            <a:avLst/>
          </a:prstGeom>
        </p:spPr>
      </p:pic>
    </p:spTree>
    <p:extLst>
      <p:ext uri="{BB962C8B-B14F-4D97-AF65-F5344CB8AC3E}">
        <p14:creationId xmlns:p14="http://schemas.microsoft.com/office/powerpoint/2010/main" val="408480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A3DC4-69BD-56D6-EEDA-BF24B41A8985}"/>
              </a:ext>
            </a:extLst>
          </p:cNvPr>
          <p:cNvSpPr txBox="1"/>
          <p:nvPr/>
        </p:nvSpPr>
        <p:spPr>
          <a:xfrm>
            <a:off x="3142696" y="97654"/>
            <a:ext cx="4882718" cy="707886"/>
          </a:xfrm>
          <a:prstGeom prst="rect">
            <a:avLst/>
          </a:prstGeom>
          <a:noFill/>
        </p:spPr>
        <p:txBody>
          <a:bodyPr wrap="square" rtlCol="0">
            <a:spAutoFit/>
          </a:bodyPr>
          <a:lstStyle/>
          <a:p>
            <a:pPr algn="ctr"/>
            <a:r>
              <a:rPr lang="en-IN" sz="4000" dirty="0"/>
              <a:t>ER DIAGRAM</a:t>
            </a:r>
          </a:p>
        </p:txBody>
      </p:sp>
      <p:pic>
        <p:nvPicPr>
          <p:cNvPr id="4" name="Picture 3">
            <a:extLst>
              <a:ext uri="{FF2B5EF4-FFF2-40B4-BE49-F238E27FC236}">
                <a16:creationId xmlns:a16="http://schemas.microsoft.com/office/drawing/2014/main" id="{347B0C4B-6642-81E9-B428-D20FB8AC9D44}"/>
              </a:ext>
            </a:extLst>
          </p:cNvPr>
          <p:cNvPicPr>
            <a:picLocks noChangeAspect="1"/>
          </p:cNvPicPr>
          <p:nvPr/>
        </p:nvPicPr>
        <p:blipFill>
          <a:blip r:embed="rId2"/>
          <a:stretch>
            <a:fillRect/>
          </a:stretch>
        </p:blipFill>
        <p:spPr>
          <a:xfrm>
            <a:off x="1287262" y="958788"/>
            <a:ext cx="9117367" cy="5717219"/>
          </a:xfrm>
          <a:prstGeom prst="rect">
            <a:avLst/>
          </a:prstGeom>
        </p:spPr>
      </p:pic>
    </p:spTree>
    <p:extLst>
      <p:ext uri="{BB962C8B-B14F-4D97-AF65-F5344CB8AC3E}">
        <p14:creationId xmlns:p14="http://schemas.microsoft.com/office/powerpoint/2010/main" val="61334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C35E7-D011-06C0-E095-A11AD6BB1824}"/>
              </a:ext>
            </a:extLst>
          </p:cNvPr>
          <p:cNvSpPr>
            <a:spLocks noGrp="1"/>
          </p:cNvSpPr>
          <p:nvPr>
            <p:ph type="body" sz="quarter" idx="13"/>
          </p:nvPr>
        </p:nvSpPr>
        <p:spPr/>
        <p:txBody>
          <a:bodyPr/>
          <a:lstStyle/>
          <a:p>
            <a:r>
              <a:rPr lang="en-US" dirty="0"/>
              <a:t>Flutter - Dart</a:t>
            </a:r>
            <a:endParaRPr lang="en-IN" dirty="0"/>
          </a:p>
        </p:txBody>
      </p:sp>
      <p:sp>
        <p:nvSpPr>
          <p:cNvPr id="3" name="Title 2">
            <a:extLst>
              <a:ext uri="{FF2B5EF4-FFF2-40B4-BE49-F238E27FC236}">
                <a16:creationId xmlns:a16="http://schemas.microsoft.com/office/drawing/2014/main" id="{253410EE-D585-C05B-3637-BE1C799E4125}"/>
              </a:ext>
            </a:extLst>
          </p:cNvPr>
          <p:cNvSpPr>
            <a:spLocks noGrp="1"/>
          </p:cNvSpPr>
          <p:nvPr>
            <p:ph type="title"/>
          </p:nvPr>
        </p:nvSpPr>
        <p:spPr/>
        <p:txBody>
          <a:bodyPr/>
          <a:lstStyle/>
          <a:p>
            <a:r>
              <a:rPr lang="en-IN" dirty="0"/>
              <a:t>TOOLS AND TECHNOLOGIES USED</a:t>
            </a:r>
          </a:p>
        </p:txBody>
      </p:sp>
      <p:sp>
        <p:nvSpPr>
          <p:cNvPr id="4" name="Text Placeholder 3">
            <a:extLst>
              <a:ext uri="{FF2B5EF4-FFF2-40B4-BE49-F238E27FC236}">
                <a16:creationId xmlns:a16="http://schemas.microsoft.com/office/drawing/2014/main" id="{53226797-9C0D-17C3-D551-39DBE35AA417}"/>
              </a:ext>
            </a:extLst>
          </p:cNvPr>
          <p:cNvSpPr>
            <a:spLocks noGrp="1"/>
          </p:cNvSpPr>
          <p:nvPr>
            <p:ph type="body" sz="quarter" idx="14"/>
          </p:nvPr>
        </p:nvSpPr>
        <p:spPr/>
        <p:txBody>
          <a:bodyPr/>
          <a:lstStyle/>
          <a:p>
            <a:r>
              <a:rPr lang="en-US" dirty="0"/>
              <a:t>HTML, CSS , JAVASCRIPT</a:t>
            </a:r>
            <a:endParaRPr lang="en-IN" dirty="0"/>
          </a:p>
        </p:txBody>
      </p:sp>
      <p:sp>
        <p:nvSpPr>
          <p:cNvPr id="5" name="Text Placeholder 4">
            <a:extLst>
              <a:ext uri="{FF2B5EF4-FFF2-40B4-BE49-F238E27FC236}">
                <a16:creationId xmlns:a16="http://schemas.microsoft.com/office/drawing/2014/main" id="{25013043-3D79-EB8B-CCE6-728E6528D6EB}"/>
              </a:ext>
            </a:extLst>
          </p:cNvPr>
          <p:cNvSpPr>
            <a:spLocks noGrp="1"/>
          </p:cNvSpPr>
          <p:nvPr>
            <p:ph type="body" sz="quarter" idx="15"/>
          </p:nvPr>
        </p:nvSpPr>
        <p:spPr/>
        <p:txBody>
          <a:bodyPr/>
          <a:lstStyle/>
          <a:p>
            <a:r>
              <a:rPr lang="en-US" dirty="0"/>
              <a:t>PHP, MYSQL</a:t>
            </a:r>
            <a:endParaRPr lang="en-IN" dirty="0"/>
          </a:p>
        </p:txBody>
      </p:sp>
      <p:sp>
        <p:nvSpPr>
          <p:cNvPr id="6" name="Text Placeholder 5">
            <a:extLst>
              <a:ext uri="{FF2B5EF4-FFF2-40B4-BE49-F238E27FC236}">
                <a16:creationId xmlns:a16="http://schemas.microsoft.com/office/drawing/2014/main" id="{C8122DFA-1848-A8CA-3FBC-82BB16E9CC9E}"/>
              </a:ext>
            </a:extLst>
          </p:cNvPr>
          <p:cNvSpPr>
            <a:spLocks noGrp="1"/>
          </p:cNvSpPr>
          <p:nvPr>
            <p:ph type="body" sz="quarter" idx="16"/>
          </p:nvPr>
        </p:nvSpPr>
        <p:spPr/>
        <p:txBody>
          <a:bodyPr/>
          <a:lstStyle/>
          <a:p>
            <a:r>
              <a:rPr lang="en-US" dirty="0"/>
              <a:t>FIREBASE</a:t>
            </a:r>
            <a:endParaRPr lang="en-IN" dirty="0"/>
          </a:p>
        </p:txBody>
      </p:sp>
      <p:pic>
        <p:nvPicPr>
          <p:cNvPr id="8" name="Picture 7">
            <a:extLst>
              <a:ext uri="{FF2B5EF4-FFF2-40B4-BE49-F238E27FC236}">
                <a16:creationId xmlns:a16="http://schemas.microsoft.com/office/drawing/2014/main" id="{FE72D1DE-FB7A-1E8F-CF07-A48A95873536}"/>
              </a:ext>
            </a:extLst>
          </p:cNvPr>
          <p:cNvPicPr>
            <a:picLocks noChangeAspect="1"/>
          </p:cNvPicPr>
          <p:nvPr/>
        </p:nvPicPr>
        <p:blipFill>
          <a:blip r:embed="rId2"/>
          <a:stretch>
            <a:fillRect/>
          </a:stretch>
        </p:blipFill>
        <p:spPr>
          <a:xfrm>
            <a:off x="8669124" y="2858610"/>
            <a:ext cx="1408115" cy="1742716"/>
          </a:xfrm>
          <a:prstGeom prst="rect">
            <a:avLst/>
          </a:prstGeom>
        </p:spPr>
      </p:pic>
      <p:pic>
        <p:nvPicPr>
          <p:cNvPr id="10" name="Picture 9">
            <a:extLst>
              <a:ext uri="{FF2B5EF4-FFF2-40B4-BE49-F238E27FC236}">
                <a16:creationId xmlns:a16="http://schemas.microsoft.com/office/drawing/2014/main" id="{5BBCADBD-20C2-C450-5025-3A6DC4AB2403}"/>
              </a:ext>
            </a:extLst>
          </p:cNvPr>
          <p:cNvPicPr>
            <a:picLocks noChangeAspect="1"/>
          </p:cNvPicPr>
          <p:nvPr/>
        </p:nvPicPr>
        <p:blipFill>
          <a:blip r:embed="rId3"/>
          <a:stretch>
            <a:fillRect/>
          </a:stretch>
        </p:blipFill>
        <p:spPr>
          <a:xfrm>
            <a:off x="7516206" y="4423526"/>
            <a:ext cx="2845380" cy="1728963"/>
          </a:xfrm>
          <a:prstGeom prst="rect">
            <a:avLst/>
          </a:prstGeom>
        </p:spPr>
      </p:pic>
      <p:pic>
        <p:nvPicPr>
          <p:cNvPr id="12" name="Picture 11">
            <a:extLst>
              <a:ext uri="{FF2B5EF4-FFF2-40B4-BE49-F238E27FC236}">
                <a16:creationId xmlns:a16="http://schemas.microsoft.com/office/drawing/2014/main" id="{78075CE4-6D8B-3669-F185-8DD2C43BFFBC}"/>
              </a:ext>
            </a:extLst>
          </p:cNvPr>
          <p:cNvPicPr>
            <a:picLocks noChangeAspect="1"/>
          </p:cNvPicPr>
          <p:nvPr/>
        </p:nvPicPr>
        <p:blipFill>
          <a:blip r:embed="rId4"/>
          <a:stretch>
            <a:fillRect/>
          </a:stretch>
        </p:blipFill>
        <p:spPr>
          <a:xfrm>
            <a:off x="10294182" y="4008831"/>
            <a:ext cx="1374375" cy="1374375"/>
          </a:xfrm>
          <a:prstGeom prst="rect">
            <a:avLst/>
          </a:prstGeom>
        </p:spPr>
      </p:pic>
    </p:spTree>
    <p:extLst>
      <p:ext uri="{BB962C8B-B14F-4D97-AF65-F5344CB8AC3E}">
        <p14:creationId xmlns:p14="http://schemas.microsoft.com/office/powerpoint/2010/main" val="168587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0A5D39-AD8D-7401-A422-52EC670D0D57}"/>
              </a:ext>
            </a:extLst>
          </p:cNvPr>
          <p:cNvSpPr/>
          <p:nvPr/>
        </p:nvSpPr>
        <p:spPr>
          <a:xfrm>
            <a:off x="3409730" y="525976"/>
            <a:ext cx="43604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ADVANTAGES</a:t>
            </a:r>
          </a:p>
        </p:txBody>
      </p:sp>
      <p:sp>
        <p:nvSpPr>
          <p:cNvPr id="3" name="TextBox 2">
            <a:extLst>
              <a:ext uri="{FF2B5EF4-FFF2-40B4-BE49-F238E27FC236}">
                <a16:creationId xmlns:a16="http://schemas.microsoft.com/office/drawing/2014/main" id="{12617C09-F217-C611-035A-9B3BD33A7BA8}"/>
              </a:ext>
            </a:extLst>
          </p:cNvPr>
          <p:cNvSpPr txBox="1"/>
          <p:nvPr/>
        </p:nvSpPr>
        <p:spPr>
          <a:xfrm>
            <a:off x="1376039" y="2068497"/>
            <a:ext cx="5282213" cy="3385542"/>
          </a:xfrm>
          <a:prstGeom prst="rect">
            <a:avLst/>
          </a:prstGeom>
          <a:noFill/>
        </p:spPr>
        <p:txBody>
          <a:bodyPr wrap="square" rtlCol="0">
            <a:spAutoFit/>
          </a:bodyPr>
          <a:lstStyle/>
          <a:p>
            <a:pPr marL="514350" indent="-514350">
              <a:buAutoNum type="arabicPeriod"/>
            </a:pPr>
            <a:r>
              <a:rPr lang="en-IN" sz="2800" dirty="0"/>
              <a:t>Saves Time</a:t>
            </a:r>
          </a:p>
          <a:p>
            <a:endParaRPr lang="en-US" sz="2800" dirty="0"/>
          </a:p>
          <a:p>
            <a:r>
              <a:rPr lang="en-US" sz="2800" dirty="0"/>
              <a:t>2. Prevents proxies</a:t>
            </a:r>
          </a:p>
          <a:p>
            <a:endParaRPr lang="en-US" sz="2800" dirty="0"/>
          </a:p>
          <a:p>
            <a:r>
              <a:rPr lang="en-US" sz="2800" dirty="0"/>
              <a:t>3. No paper work</a:t>
            </a:r>
          </a:p>
          <a:p>
            <a:endParaRPr lang="en-US" sz="2800" dirty="0"/>
          </a:p>
          <a:p>
            <a:r>
              <a:rPr lang="en-US" sz="2800" dirty="0"/>
              <a:t>4. More efficient</a:t>
            </a:r>
            <a:endParaRPr lang="en-IN" sz="2800" dirty="0"/>
          </a:p>
          <a:p>
            <a:pPr marL="342900" indent="-342900">
              <a:buAutoNum type="arabicPeriod"/>
            </a:pPr>
            <a:endParaRPr lang="en-IN" dirty="0"/>
          </a:p>
        </p:txBody>
      </p:sp>
    </p:spTree>
    <p:extLst>
      <p:ext uri="{BB962C8B-B14F-4D97-AF65-F5344CB8AC3E}">
        <p14:creationId xmlns:p14="http://schemas.microsoft.com/office/powerpoint/2010/main" val="194413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66B2-2F4E-BF12-5A4A-A8087BF352D2}"/>
              </a:ext>
            </a:extLst>
          </p:cNvPr>
          <p:cNvSpPr>
            <a:spLocks noGrp="1"/>
          </p:cNvSpPr>
          <p:nvPr>
            <p:ph type="title"/>
          </p:nvPr>
        </p:nvSpPr>
        <p:spPr>
          <a:xfrm>
            <a:off x="2757696" y="753228"/>
            <a:ext cx="6803555" cy="1080938"/>
          </a:xfrm>
        </p:spPr>
        <p:txBody>
          <a:bodyPr/>
          <a:lstStyle/>
          <a:p>
            <a:r>
              <a:rPr lang="en-IN" dirty="0"/>
              <a:t>SYSTEM REQUIREMENTS</a:t>
            </a:r>
          </a:p>
        </p:txBody>
      </p:sp>
      <p:sp>
        <p:nvSpPr>
          <p:cNvPr id="3" name="TextBox 2">
            <a:extLst>
              <a:ext uri="{FF2B5EF4-FFF2-40B4-BE49-F238E27FC236}">
                <a16:creationId xmlns:a16="http://schemas.microsoft.com/office/drawing/2014/main" id="{80E0C977-812C-A6BF-216E-EAF87D15424E}"/>
              </a:ext>
            </a:extLst>
          </p:cNvPr>
          <p:cNvSpPr txBox="1"/>
          <p:nvPr/>
        </p:nvSpPr>
        <p:spPr>
          <a:xfrm>
            <a:off x="1464816" y="2547891"/>
            <a:ext cx="3657600" cy="369332"/>
          </a:xfrm>
          <a:prstGeom prst="rect">
            <a:avLst/>
          </a:prstGeom>
          <a:noFill/>
        </p:spPr>
        <p:txBody>
          <a:bodyPr wrap="square" rtlCol="0">
            <a:spAutoFit/>
          </a:bodyPr>
          <a:lstStyle/>
          <a:p>
            <a:r>
              <a:rPr lang="en-US" dirty="0"/>
              <a:t>HARDWARE SPECIFICATIONS</a:t>
            </a:r>
            <a:endParaRPr lang="en-IN" dirty="0"/>
          </a:p>
        </p:txBody>
      </p:sp>
      <p:sp>
        <p:nvSpPr>
          <p:cNvPr id="4" name="TextBox 3">
            <a:extLst>
              <a:ext uri="{FF2B5EF4-FFF2-40B4-BE49-F238E27FC236}">
                <a16:creationId xmlns:a16="http://schemas.microsoft.com/office/drawing/2014/main" id="{596E2787-D94F-C332-2A18-8963748664E4}"/>
              </a:ext>
            </a:extLst>
          </p:cNvPr>
          <p:cNvSpPr txBox="1"/>
          <p:nvPr/>
        </p:nvSpPr>
        <p:spPr>
          <a:xfrm>
            <a:off x="7430610" y="2547891"/>
            <a:ext cx="4030462" cy="369332"/>
          </a:xfrm>
          <a:prstGeom prst="rect">
            <a:avLst/>
          </a:prstGeom>
          <a:noFill/>
        </p:spPr>
        <p:txBody>
          <a:bodyPr wrap="square" rtlCol="0">
            <a:spAutoFit/>
          </a:bodyPr>
          <a:lstStyle/>
          <a:p>
            <a:r>
              <a:rPr lang="en-US" dirty="0"/>
              <a:t>SOFTWARE SPECIFICATIONS</a:t>
            </a:r>
            <a:endParaRPr lang="en-IN" dirty="0"/>
          </a:p>
        </p:txBody>
      </p:sp>
    </p:spTree>
    <p:extLst>
      <p:ext uri="{BB962C8B-B14F-4D97-AF65-F5344CB8AC3E}">
        <p14:creationId xmlns:p14="http://schemas.microsoft.com/office/powerpoint/2010/main" val="180294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a:lstStyle/>
          <a:p>
            <a:r>
              <a:rPr lang="en-US" dirty="0"/>
              <a:t>EXPECTED OUTCOMES AFTER END SEM</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lstStyle/>
          <a:p>
            <a:endParaRPr lang="en-US" dirty="0"/>
          </a:p>
        </p:txBody>
      </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lstStyle/>
          <a:p>
            <a:endParaRPr lang="en-US" dirty="0"/>
          </a:p>
        </p:txBody>
      </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endParaRPr lang="en-US" dirty="0"/>
          </a:p>
        </p:txBody>
      </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endParaRPr lang="en-US" dirty="0"/>
          </a:p>
        </p:txBody>
      </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extLst>
      <p:ext uri="{BB962C8B-B14F-4D97-AF65-F5344CB8AC3E}">
        <p14:creationId xmlns:p14="http://schemas.microsoft.com/office/powerpoint/2010/main" val="408945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29CED-18FF-9308-1278-AEC4060CF6FA}"/>
              </a:ext>
            </a:extLst>
          </p:cNvPr>
          <p:cNvSpPr txBox="1"/>
          <p:nvPr/>
        </p:nvSpPr>
        <p:spPr>
          <a:xfrm>
            <a:off x="3311371" y="399495"/>
            <a:ext cx="4838331" cy="707886"/>
          </a:xfrm>
          <a:prstGeom prst="rect">
            <a:avLst/>
          </a:prstGeom>
          <a:noFill/>
        </p:spPr>
        <p:txBody>
          <a:bodyPr wrap="square" rtlCol="0">
            <a:spAutoFit/>
          </a:bodyPr>
          <a:lstStyle/>
          <a:p>
            <a:pPr algn="ctr"/>
            <a:r>
              <a:rPr lang="en-IN" sz="4000" dirty="0"/>
              <a:t>REFERENCES</a:t>
            </a:r>
          </a:p>
        </p:txBody>
      </p:sp>
      <p:sp>
        <p:nvSpPr>
          <p:cNvPr id="3" name="TextBox 2">
            <a:extLst>
              <a:ext uri="{FF2B5EF4-FFF2-40B4-BE49-F238E27FC236}">
                <a16:creationId xmlns:a16="http://schemas.microsoft.com/office/drawing/2014/main" id="{5B4AEB5E-E79D-086C-F37B-5F197898A674}"/>
              </a:ext>
            </a:extLst>
          </p:cNvPr>
          <p:cNvSpPr txBox="1"/>
          <p:nvPr/>
        </p:nvSpPr>
        <p:spPr>
          <a:xfrm>
            <a:off x="381738" y="1260629"/>
            <a:ext cx="10937290" cy="8125301"/>
          </a:xfrm>
          <a:prstGeom prst="rect">
            <a:avLst/>
          </a:prstGeom>
          <a:noFill/>
        </p:spPr>
        <p:txBody>
          <a:bodyPr wrap="square" rtlCol="0">
            <a:spAutoFit/>
          </a:bodyPr>
          <a:lstStyle/>
          <a:p>
            <a:pPr marL="342900" indent="-342900">
              <a:buAutoNum type="arabicPeriod"/>
            </a:pPr>
            <a:r>
              <a:rPr lang="en-US" b="0" i="1" u="sng" dirty="0">
                <a:solidFill>
                  <a:srgbClr val="505050"/>
                </a:solidFill>
                <a:effectLst/>
                <a:latin typeface="NexusSansWebPro"/>
                <a:hlinkClick r:id="rId2"/>
              </a:rPr>
              <a:t>2nd International Conference on Advances in Science &amp; Technology (ICAST) 2019 on 8th, 9th April 2019 by K J Somaiya Institute of Engineering &amp; Information Technology, Mumbai, India</a:t>
            </a:r>
            <a:endParaRPr lang="en-US" b="0" i="1" u="sng" dirty="0">
              <a:solidFill>
                <a:srgbClr val="505050"/>
              </a:solidFill>
              <a:effectLst/>
              <a:latin typeface="NexusSansWebPro"/>
            </a:endParaRPr>
          </a:p>
          <a:p>
            <a:endParaRPr lang="en-US" b="0" i="1" u="sng" dirty="0">
              <a:solidFill>
                <a:srgbClr val="505050"/>
              </a:solidFill>
              <a:effectLst/>
              <a:latin typeface="NexusSansWebPro"/>
            </a:endParaRPr>
          </a:p>
          <a:p>
            <a:pPr algn="l"/>
            <a:r>
              <a:rPr lang="en-US" dirty="0">
                <a:solidFill>
                  <a:srgbClr val="4A4A4A"/>
                </a:solidFill>
                <a:latin typeface="NexusSansWebPro"/>
              </a:rPr>
              <a:t>2. </a:t>
            </a:r>
            <a:r>
              <a:rPr lang="en-US" b="0" i="0" dirty="0">
                <a:solidFill>
                  <a:srgbClr val="4A4A4A"/>
                </a:solidFill>
                <a:effectLst/>
                <a:latin typeface="NexusSansWebPro"/>
              </a:rPr>
              <a:t>Zaid</a:t>
            </a:r>
          </a:p>
          <a:p>
            <a:pPr algn="l"/>
            <a:r>
              <a:rPr lang="en-US" b="0" i="0" dirty="0">
                <a:solidFill>
                  <a:srgbClr val="4A4A4A"/>
                </a:solidFill>
                <a:effectLst/>
                <a:latin typeface="NexusSansWebPro"/>
              </a:rPr>
              <a:t>    Benefits of using tested attendance system to enhance student    attendancePosted: 2012-05.</a:t>
            </a:r>
          </a:p>
          <a:p>
            <a:pPr algn="l"/>
            <a:r>
              <a:rPr lang="en-US" dirty="0">
                <a:solidFill>
                  <a:srgbClr val="4A4A4A"/>
                </a:solidFill>
                <a:latin typeface="NexusSansWebPro"/>
              </a:rPr>
              <a:t> </a:t>
            </a:r>
            <a:r>
              <a:rPr lang="en-US" dirty="0">
                <a:solidFill>
                  <a:srgbClr val="4A4A4A"/>
                </a:solidFill>
                <a:latin typeface="NexusSansWebPro"/>
                <a:hlinkClick r:id="rId3"/>
              </a:rPr>
              <a:t>https://www.academia.edu/26761124/Enhancing_Higher_Education_Student_Attendance_through_Classroom_Management</a:t>
            </a:r>
            <a:endParaRPr lang="en-US" dirty="0">
              <a:solidFill>
                <a:srgbClr val="4A4A4A"/>
              </a:solidFill>
              <a:latin typeface="NexusSansWebPro"/>
            </a:endParaRPr>
          </a:p>
          <a:p>
            <a:pPr algn="l"/>
            <a:endParaRPr lang="en-US" b="0" i="0" dirty="0">
              <a:solidFill>
                <a:srgbClr val="4A4A4A"/>
              </a:solidFill>
              <a:effectLst/>
              <a:latin typeface="NexusSansWebPro"/>
            </a:endParaRPr>
          </a:p>
          <a:p>
            <a:pPr algn="l"/>
            <a:r>
              <a:rPr lang="en-US" dirty="0">
                <a:solidFill>
                  <a:srgbClr val="4A4A4A"/>
                </a:solidFill>
                <a:latin typeface="NexusSansWebPro"/>
              </a:rPr>
              <a:t>3. </a:t>
            </a:r>
            <a:r>
              <a:rPr lang="en-US" b="0" i="0" dirty="0">
                <a:solidFill>
                  <a:srgbClr val="4A4A4A"/>
                </a:solidFill>
                <a:effectLst/>
                <a:latin typeface="NexusSansWebPro"/>
              </a:rPr>
              <a:t>D Deugo</a:t>
            </a:r>
          </a:p>
          <a:p>
            <a:pPr algn="l"/>
            <a:r>
              <a:rPr lang="en-US" b="0" i="0" dirty="0">
                <a:solidFill>
                  <a:srgbClr val="4A4A4A"/>
                </a:solidFill>
                <a:effectLst/>
                <a:latin typeface="NexusSansWebPro"/>
              </a:rPr>
              <a:t>    Using QR-Codes for Attendance Tracking</a:t>
            </a:r>
          </a:p>
          <a:p>
            <a:pPr algn="l"/>
            <a:r>
              <a:rPr lang="en-US" b="0" i="0" dirty="0">
                <a:solidFill>
                  <a:srgbClr val="4A4A4A"/>
                </a:solidFill>
                <a:effectLst/>
                <a:latin typeface="NexusSansWebPro"/>
              </a:rPr>
              <a:t>    Int'l Conf. Frontiers in Education: CS and CE FECS’15</a:t>
            </a:r>
          </a:p>
          <a:p>
            <a:pPr algn="l"/>
            <a:r>
              <a:rPr lang="en-US" dirty="0">
                <a:solidFill>
                  <a:srgbClr val="4A4A4A"/>
                </a:solidFill>
                <a:latin typeface="NexusSansWebPro"/>
              </a:rPr>
              <a:t>    </a:t>
            </a:r>
            <a:r>
              <a:rPr lang="en-US" dirty="0">
                <a:solidFill>
                  <a:srgbClr val="4A4A4A"/>
                </a:solidFill>
                <a:latin typeface="NexusSansWebPro"/>
                <a:hlinkClick r:id="rId4"/>
              </a:rPr>
              <a:t>http://worldcomp-proceedings.com/proc/p2015/FEC2508.pdf</a:t>
            </a:r>
            <a:endParaRPr lang="en-US" dirty="0">
              <a:solidFill>
                <a:srgbClr val="4A4A4A"/>
              </a:solidFill>
              <a:latin typeface="NexusSansWebPro"/>
            </a:endParaRPr>
          </a:p>
          <a:p>
            <a:pPr algn="l"/>
            <a:endParaRPr lang="en-US" b="0" i="0" dirty="0">
              <a:solidFill>
                <a:srgbClr val="4A4A4A"/>
              </a:solidFill>
              <a:effectLst/>
              <a:latin typeface="NexusSansWebPro"/>
            </a:endParaRPr>
          </a:p>
          <a:p>
            <a:r>
              <a:rPr lang="en-US" dirty="0">
                <a:solidFill>
                  <a:srgbClr val="4A4A4A"/>
                </a:solidFill>
                <a:latin typeface="NexusSansWebPro"/>
              </a:rPr>
              <a:t>4. </a:t>
            </a:r>
            <a:r>
              <a:rPr lang="en-US" b="0" i="0" dirty="0">
                <a:solidFill>
                  <a:srgbClr val="4A4A4A"/>
                </a:solidFill>
                <a:effectLst/>
                <a:latin typeface="NexusSansWebPro"/>
              </a:rPr>
              <a:t>Attendance &amp; Session Tracking. WebPosted: 2015-05-15</a:t>
            </a:r>
          </a:p>
          <a:p>
            <a:r>
              <a:rPr lang="en-US" dirty="0">
                <a:solidFill>
                  <a:srgbClr val="4A4A4A"/>
                </a:solidFill>
                <a:latin typeface="NexusSansWebPro"/>
              </a:rPr>
              <a:t>    </a:t>
            </a:r>
            <a:r>
              <a:rPr lang="en-US" dirty="0">
                <a:solidFill>
                  <a:srgbClr val="4A4A4A"/>
                </a:solidFill>
                <a:latin typeface="NexusSansWebPro"/>
                <a:hlinkClick r:id="rId5"/>
              </a:rPr>
              <a:t>https://ieeexplore.ieee.org/document/7218103</a:t>
            </a:r>
            <a:endParaRPr lang="en-US" dirty="0">
              <a:solidFill>
                <a:srgbClr val="4A4A4A"/>
              </a:solidFill>
              <a:latin typeface="NexusSansWebPro"/>
            </a:endParaRPr>
          </a:p>
          <a:p>
            <a:endParaRPr lang="en-US" dirty="0">
              <a:solidFill>
                <a:srgbClr val="4A4A4A"/>
              </a:solidFill>
              <a:latin typeface="NexusSansWebPro"/>
            </a:endParaRPr>
          </a:p>
          <a:p>
            <a:r>
              <a:rPr lang="en-US" dirty="0">
                <a:solidFill>
                  <a:srgbClr val="4A4A4A"/>
                </a:solidFill>
                <a:latin typeface="NexusSansWebPro"/>
              </a:rPr>
              <a:t>5. </a:t>
            </a:r>
            <a:r>
              <a:rPr lang="en-US" b="0" i="0" dirty="0">
                <a:solidFill>
                  <a:srgbClr val="4A4A4A"/>
                </a:solidFill>
                <a:effectLst/>
                <a:latin typeface="NexusSansWebPro"/>
              </a:rPr>
              <a:t>Smartphone Users Around the World -Statistics and Facts, volume 12Posted: 2014</a:t>
            </a:r>
          </a:p>
          <a:p>
            <a:r>
              <a:rPr lang="en-US" dirty="0">
                <a:solidFill>
                  <a:srgbClr val="4A4A4A"/>
                </a:solidFill>
                <a:latin typeface="NexusSansWebPro"/>
              </a:rPr>
              <a:t>    </a:t>
            </a:r>
            <a:r>
              <a:rPr lang="en-US" dirty="0">
                <a:solidFill>
                  <a:srgbClr val="4A4A4A"/>
                </a:solidFill>
                <a:latin typeface="NexusSansWebPro"/>
                <a:hlinkClick r:id="rId6"/>
              </a:rPr>
              <a:t>https://www.isrctn.com/ISRCTN15315334</a:t>
            </a:r>
            <a:r>
              <a:rPr lang="en-US" dirty="0">
                <a:solidFill>
                  <a:srgbClr val="4A4A4A"/>
                </a:solidFill>
                <a:latin typeface="NexusSansWebPro"/>
              </a:rPr>
              <a:t> </a:t>
            </a:r>
            <a:endParaRPr lang="en-US" b="0" i="0" dirty="0">
              <a:solidFill>
                <a:srgbClr val="4A4A4A"/>
              </a:solidFill>
              <a:effectLst/>
              <a:latin typeface="NexusSansWebPro"/>
            </a:endParaRPr>
          </a:p>
          <a:p>
            <a:endParaRPr lang="en-US" dirty="0">
              <a:solidFill>
                <a:srgbClr val="4A4A4A"/>
              </a:solidFill>
              <a:latin typeface="NexusSansWebPro"/>
            </a:endParaRPr>
          </a:p>
          <a:p>
            <a:endParaRPr lang="en-US" b="0" i="0" dirty="0">
              <a:solidFill>
                <a:srgbClr val="4A4A4A"/>
              </a:solidFill>
              <a:effectLst/>
              <a:latin typeface="NexusSansWebPro"/>
            </a:endParaRPr>
          </a:p>
          <a:p>
            <a:r>
              <a:rPr lang="en-US" dirty="0">
                <a:solidFill>
                  <a:srgbClr val="4A4A4A"/>
                </a:solidFill>
                <a:latin typeface="NexusSansWebPro"/>
              </a:rPr>
              <a:t>    </a:t>
            </a:r>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IN" dirty="0"/>
          </a:p>
        </p:txBody>
      </p:sp>
    </p:spTree>
    <p:extLst>
      <p:ext uri="{BB962C8B-B14F-4D97-AF65-F5344CB8AC3E}">
        <p14:creationId xmlns:p14="http://schemas.microsoft.com/office/powerpoint/2010/main" val="165030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normAutofit/>
          </a:bodyPr>
          <a:lstStyle/>
          <a:p>
            <a:pPr algn="ctr"/>
            <a:r>
              <a:rPr lang="en-US" sz="4000" dirty="0"/>
              <a:t>Project Supervisor</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680322" y="4161149"/>
            <a:ext cx="9613860" cy="1704017"/>
          </a:xfrm>
        </p:spPr>
        <p:txBody>
          <a:bodyPr>
            <a:normAutofit/>
          </a:bodyPr>
          <a:lstStyle/>
          <a:p>
            <a:pPr marL="0" indent="0" algn="ctr">
              <a:buNone/>
            </a:pPr>
            <a:r>
              <a:rPr lang="en-US" sz="2800" dirty="0">
                <a:latin typeface="+mj-lt"/>
              </a:rPr>
              <a:t>Dr. </a:t>
            </a:r>
            <a:r>
              <a:rPr lang="en-US" sz="2800" dirty="0"/>
              <a:t>Nileshkumar</a:t>
            </a:r>
            <a:r>
              <a:rPr lang="en-US" sz="2800" dirty="0">
                <a:latin typeface="+mj-lt"/>
              </a:rPr>
              <a:t> R. Patel</a:t>
            </a:r>
          </a:p>
          <a:p>
            <a:pPr marL="0" indent="0" algn="ctr">
              <a:buNone/>
            </a:pPr>
            <a:r>
              <a:rPr lang="en-US" sz="2800" dirty="0">
                <a:latin typeface="+mj-lt"/>
              </a:rPr>
              <a:t>Faculty Member (CSE)</a:t>
            </a:r>
            <a:endParaRPr lang="en-IN" sz="2800" dirty="0">
              <a:latin typeface="+mj-lt"/>
            </a:endParaRPr>
          </a:p>
          <a:p>
            <a:pPr algn="ctr"/>
            <a:endParaRPr lang="en-US" sz="2400" dirty="0"/>
          </a:p>
          <a:p>
            <a:endParaRPr lang="en-US" sz="2400" dirty="0"/>
          </a:p>
          <a:p>
            <a:endParaRPr lang="en-US" sz="2400" dirty="0"/>
          </a:p>
        </p:txBody>
      </p:sp>
    </p:spTree>
    <p:extLst>
      <p:ext uri="{BB962C8B-B14F-4D97-AF65-F5344CB8AC3E}">
        <p14:creationId xmlns:p14="http://schemas.microsoft.com/office/powerpoint/2010/main" val="274584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C3D850-7A43-187D-D78B-62D9DD98215D}"/>
              </a:ext>
            </a:extLst>
          </p:cNvPr>
          <p:cNvSpPr/>
          <p:nvPr/>
        </p:nvSpPr>
        <p:spPr>
          <a:xfrm>
            <a:off x="2814222" y="2541207"/>
            <a:ext cx="5727908"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THANKYOU</a:t>
            </a:r>
          </a:p>
        </p:txBody>
      </p:sp>
    </p:spTree>
    <p:extLst>
      <p:ext uri="{BB962C8B-B14F-4D97-AF65-F5344CB8AC3E}">
        <p14:creationId xmlns:p14="http://schemas.microsoft.com/office/powerpoint/2010/main" val="82283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a:xfrm>
            <a:off x="1855433" y="793420"/>
            <a:ext cx="9647500" cy="1080938"/>
          </a:xfrm>
        </p:spPr>
        <p:txBody>
          <a:bodyPr/>
          <a:lstStyle/>
          <a:p>
            <a:r>
              <a:rPr lang="en-US" dirty="0"/>
              <a:t>Presented by:</a:t>
            </a:r>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82536" y="2443406"/>
            <a:ext cx="6580227" cy="2279515"/>
          </a:xfrm>
        </p:spPr>
        <p:txBody>
          <a:bodyPr>
            <a:normAutofit/>
          </a:bodyPr>
          <a:lstStyle/>
          <a:p>
            <a:r>
              <a:rPr lang="en-US" dirty="0">
                <a:latin typeface="+mj-lt"/>
              </a:rPr>
              <a:t>Ashutosh </a:t>
            </a:r>
            <a:r>
              <a:rPr lang="en-US" dirty="0"/>
              <a:t>Srivastava</a:t>
            </a:r>
            <a:r>
              <a:rPr lang="en-US" dirty="0">
                <a:latin typeface="+mj-lt"/>
              </a:rPr>
              <a:t>	201B072</a:t>
            </a:r>
          </a:p>
          <a:p>
            <a:r>
              <a:rPr lang="en-US" dirty="0">
                <a:latin typeface="+mj-lt"/>
              </a:rPr>
              <a:t>Pakhi Vashishth               201B171</a:t>
            </a:r>
          </a:p>
          <a:p>
            <a:r>
              <a:rPr lang="en-US" dirty="0">
                <a:latin typeface="+mj-lt"/>
              </a:rPr>
              <a:t>Pampa Ghosh                  201B173</a:t>
            </a:r>
            <a:endParaRPr lang="en-IN" dirty="0">
              <a:latin typeface="+mj-lt"/>
            </a:endParaRPr>
          </a:p>
          <a:p>
            <a:endParaRPr lang="en-US" dirty="0"/>
          </a:p>
          <a:p>
            <a:endParaRPr lang="en-US" dirty="0"/>
          </a:p>
          <a:p>
            <a:endParaRPr lang="en-US" dirty="0"/>
          </a:p>
        </p:txBody>
      </p:sp>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EE51FC-1D9E-9B74-F4CE-142DCC6F0600}"/>
              </a:ext>
            </a:extLst>
          </p:cNvPr>
          <p:cNvSpPr>
            <a:spLocks noGrp="1"/>
          </p:cNvSpPr>
          <p:nvPr>
            <p:ph type="body" sz="quarter" idx="13"/>
          </p:nvPr>
        </p:nvSpPr>
        <p:spPr>
          <a:xfrm>
            <a:off x="812979" y="2237194"/>
            <a:ext cx="4433401" cy="1174010"/>
          </a:xfrm>
        </p:spPr>
        <p:txBody>
          <a:bodyPr>
            <a:normAutofit fontScale="92500" lnSpcReduction="10000"/>
          </a:bodyPr>
          <a:lstStyle/>
          <a:p>
            <a:r>
              <a:rPr lang="en-US" dirty="0"/>
              <a:t>OBJECTIVE</a:t>
            </a:r>
          </a:p>
          <a:p>
            <a:r>
              <a:rPr lang="en-US" dirty="0"/>
              <a:t>SYSTEM BASED ON</a:t>
            </a:r>
          </a:p>
          <a:p>
            <a:r>
              <a:rPr lang="en-IN" dirty="0"/>
              <a:t>NEED OF PROJECT</a:t>
            </a:r>
          </a:p>
        </p:txBody>
      </p:sp>
      <p:sp>
        <p:nvSpPr>
          <p:cNvPr id="3" name="Title 2">
            <a:extLst>
              <a:ext uri="{FF2B5EF4-FFF2-40B4-BE49-F238E27FC236}">
                <a16:creationId xmlns:a16="http://schemas.microsoft.com/office/drawing/2014/main" id="{BF754E3A-30A1-1DC7-5492-54558420EAB5}"/>
              </a:ext>
            </a:extLst>
          </p:cNvPr>
          <p:cNvSpPr>
            <a:spLocks noGrp="1"/>
          </p:cNvSpPr>
          <p:nvPr>
            <p:ph type="title"/>
          </p:nvPr>
        </p:nvSpPr>
        <p:spPr>
          <a:xfrm>
            <a:off x="4053835" y="762106"/>
            <a:ext cx="9613861" cy="1080938"/>
          </a:xfrm>
        </p:spPr>
        <p:txBody>
          <a:bodyPr/>
          <a:lstStyle/>
          <a:p>
            <a:r>
              <a:rPr lang="en-US" dirty="0"/>
              <a:t>CONTENT</a:t>
            </a:r>
            <a:endParaRPr lang="en-IN" dirty="0"/>
          </a:p>
        </p:txBody>
      </p:sp>
      <p:sp>
        <p:nvSpPr>
          <p:cNvPr id="10" name="Text Placeholder 9">
            <a:extLst>
              <a:ext uri="{FF2B5EF4-FFF2-40B4-BE49-F238E27FC236}">
                <a16:creationId xmlns:a16="http://schemas.microsoft.com/office/drawing/2014/main" id="{A3763739-3CCD-E07F-075D-802B7F3CC89A}"/>
              </a:ext>
            </a:extLst>
          </p:cNvPr>
          <p:cNvSpPr>
            <a:spLocks noGrp="1"/>
          </p:cNvSpPr>
          <p:nvPr>
            <p:ph type="body" sz="quarter" idx="14"/>
          </p:nvPr>
        </p:nvSpPr>
        <p:spPr>
          <a:xfrm>
            <a:off x="812979" y="3197623"/>
            <a:ext cx="4291681" cy="735534"/>
          </a:xfrm>
        </p:spPr>
        <p:txBody>
          <a:bodyPr>
            <a:normAutofit/>
          </a:bodyPr>
          <a:lstStyle/>
          <a:p>
            <a:r>
              <a:rPr lang="en-US" sz="2200" dirty="0"/>
              <a:t>STRUCTURE</a:t>
            </a:r>
            <a:endParaRPr lang="en-IN" sz="2200" dirty="0"/>
          </a:p>
        </p:txBody>
      </p:sp>
      <p:sp>
        <p:nvSpPr>
          <p:cNvPr id="14" name="Text Placeholder 13">
            <a:extLst>
              <a:ext uri="{FF2B5EF4-FFF2-40B4-BE49-F238E27FC236}">
                <a16:creationId xmlns:a16="http://schemas.microsoft.com/office/drawing/2014/main" id="{016CBD0F-4EF7-8435-7570-76F9D6A4D16C}"/>
              </a:ext>
            </a:extLst>
          </p:cNvPr>
          <p:cNvSpPr>
            <a:spLocks noGrp="1"/>
          </p:cNvSpPr>
          <p:nvPr>
            <p:ph type="body" sz="quarter" idx="16"/>
          </p:nvPr>
        </p:nvSpPr>
        <p:spPr>
          <a:xfrm>
            <a:off x="812979" y="3335557"/>
            <a:ext cx="4625263" cy="939593"/>
          </a:xfrm>
        </p:spPr>
        <p:txBody>
          <a:bodyPr>
            <a:normAutofit/>
          </a:bodyPr>
          <a:lstStyle/>
          <a:p>
            <a:pPr marL="0" indent="0">
              <a:buNone/>
            </a:pPr>
            <a:endParaRPr lang="en-IN" dirty="0"/>
          </a:p>
          <a:p>
            <a:r>
              <a:rPr lang="en-IN" dirty="0"/>
              <a:t>WORKING</a:t>
            </a:r>
          </a:p>
        </p:txBody>
      </p:sp>
      <p:sp>
        <p:nvSpPr>
          <p:cNvPr id="16" name="Text Placeholder 15">
            <a:extLst>
              <a:ext uri="{FF2B5EF4-FFF2-40B4-BE49-F238E27FC236}">
                <a16:creationId xmlns:a16="http://schemas.microsoft.com/office/drawing/2014/main" id="{A1B2ECDA-8DF4-25EF-4BA4-992A5A176C3A}"/>
              </a:ext>
            </a:extLst>
          </p:cNvPr>
          <p:cNvSpPr>
            <a:spLocks noGrp="1"/>
          </p:cNvSpPr>
          <p:nvPr>
            <p:ph type="body" sz="quarter" idx="15"/>
          </p:nvPr>
        </p:nvSpPr>
        <p:spPr>
          <a:xfrm>
            <a:off x="812979" y="4275150"/>
            <a:ext cx="5283019" cy="2357022"/>
          </a:xfrm>
        </p:spPr>
        <p:txBody>
          <a:bodyPr>
            <a:normAutofit fontScale="92500" lnSpcReduction="10000"/>
          </a:bodyPr>
          <a:lstStyle/>
          <a:p>
            <a:r>
              <a:rPr lang="en-IN" dirty="0"/>
              <a:t>ER DIAGRAM</a:t>
            </a:r>
          </a:p>
          <a:p>
            <a:r>
              <a:rPr lang="en-IN" dirty="0"/>
              <a:t>TOOLS AND TECHNOLOGIES</a:t>
            </a:r>
          </a:p>
          <a:p>
            <a:r>
              <a:rPr lang="en-IN" dirty="0"/>
              <a:t>EXPECTED OUTCOME</a:t>
            </a:r>
          </a:p>
          <a:p>
            <a:r>
              <a:rPr lang="en-IN" dirty="0"/>
              <a:t>ADVANTAGES</a:t>
            </a:r>
          </a:p>
          <a:p>
            <a:r>
              <a:rPr lang="en-IN" dirty="0"/>
              <a:t>SYSTEM REUIREMENTS</a:t>
            </a:r>
          </a:p>
          <a:p>
            <a:r>
              <a:rPr lang="en-IN" dirty="0"/>
              <a:t>REFERENCES</a:t>
            </a:r>
          </a:p>
        </p:txBody>
      </p:sp>
    </p:spTree>
    <p:extLst>
      <p:ext uri="{BB962C8B-B14F-4D97-AF65-F5344CB8AC3E}">
        <p14:creationId xmlns:p14="http://schemas.microsoft.com/office/powerpoint/2010/main" val="101241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E2C8-AB62-810C-47B2-1A85C6D270B1}"/>
              </a:ext>
            </a:extLst>
          </p:cNvPr>
          <p:cNvSpPr>
            <a:spLocks noGrp="1"/>
          </p:cNvSpPr>
          <p:nvPr>
            <p:ph type="ctrTitle"/>
          </p:nvPr>
        </p:nvSpPr>
        <p:spPr>
          <a:xfrm>
            <a:off x="1730638" y="2455084"/>
            <a:ext cx="8494463" cy="1373070"/>
          </a:xfrm>
        </p:spPr>
        <p:txBody>
          <a:bodyPr/>
          <a:lstStyle/>
          <a:p>
            <a:r>
              <a:rPr lang="en-US" dirty="0"/>
              <a:t>OBJECTIVE</a:t>
            </a:r>
            <a:endParaRPr lang="en-IN" dirty="0"/>
          </a:p>
        </p:txBody>
      </p:sp>
      <p:sp>
        <p:nvSpPr>
          <p:cNvPr id="3" name="Subtitle 2">
            <a:extLst>
              <a:ext uri="{FF2B5EF4-FFF2-40B4-BE49-F238E27FC236}">
                <a16:creationId xmlns:a16="http://schemas.microsoft.com/office/drawing/2014/main" id="{4F4A413C-B909-86E0-F356-223B1C388DDC}"/>
              </a:ext>
            </a:extLst>
          </p:cNvPr>
          <p:cNvSpPr>
            <a:spLocks noGrp="1"/>
          </p:cNvSpPr>
          <p:nvPr>
            <p:ph type="subTitle" idx="1"/>
          </p:nvPr>
        </p:nvSpPr>
        <p:spPr>
          <a:xfrm>
            <a:off x="1253231" y="4402916"/>
            <a:ext cx="9685538" cy="1980128"/>
          </a:xfrm>
        </p:spPr>
        <p:txBody>
          <a:bodyPr>
            <a:normAutofit/>
          </a:bodyPr>
          <a:lstStyle/>
          <a:p>
            <a:r>
              <a:rPr lang="en-US" sz="2400" dirty="0">
                <a:latin typeface="+mj-lt"/>
              </a:rPr>
              <a:t>The objective of this project is to ease the attendance marking system for both professors and students. The </a:t>
            </a:r>
            <a:r>
              <a:rPr lang="en-US" sz="2400" dirty="0"/>
              <a:t>developed</a:t>
            </a:r>
            <a:r>
              <a:rPr lang="en-US" sz="2400" dirty="0">
                <a:latin typeface="+mj-lt"/>
              </a:rPr>
              <a:t> system will use QR codes to mark the attendance of students, which will reduce the attendance-taking time and will allow the professor to deliver more useful content in their lectures.</a:t>
            </a:r>
            <a:endParaRPr lang="en-IN" sz="2400" dirty="0">
              <a:latin typeface="+mj-lt"/>
            </a:endParaRPr>
          </a:p>
          <a:p>
            <a:endParaRPr lang="en-IN" dirty="0"/>
          </a:p>
        </p:txBody>
      </p:sp>
    </p:spTree>
    <p:extLst>
      <p:ext uri="{BB962C8B-B14F-4D97-AF65-F5344CB8AC3E}">
        <p14:creationId xmlns:p14="http://schemas.microsoft.com/office/powerpoint/2010/main" val="366067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A674-940B-F94C-9539-731F5EA29E13}"/>
              </a:ext>
            </a:extLst>
          </p:cNvPr>
          <p:cNvSpPr>
            <a:spLocks noGrp="1"/>
          </p:cNvSpPr>
          <p:nvPr>
            <p:ph type="title"/>
          </p:nvPr>
        </p:nvSpPr>
        <p:spPr/>
        <p:txBody>
          <a:bodyPr/>
          <a:lstStyle/>
          <a:p>
            <a:pPr algn="ctr"/>
            <a:r>
              <a:rPr lang="en-US" dirty="0"/>
              <a:t>SYSTEM BASED ON</a:t>
            </a:r>
            <a:endParaRPr lang="en-IN" dirty="0"/>
          </a:p>
        </p:txBody>
      </p:sp>
      <p:pic>
        <p:nvPicPr>
          <p:cNvPr id="6" name="Content Placeholder 5">
            <a:extLst>
              <a:ext uri="{FF2B5EF4-FFF2-40B4-BE49-F238E27FC236}">
                <a16:creationId xmlns:a16="http://schemas.microsoft.com/office/drawing/2014/main" id="{9744FF17-564D-BCF1-01E4-C62A6EA03031}"/>
              </a:ext>
            </a:extLst>
          </p:cNvPr>
          <p:cNvPicPr>
            <a:picLocks noGrp="1" noChangeAspect="1"/>
          </p:cNvPicPr>
          <p:nvPr>
            <p:ph sz="half" idx="1"/>
          </p:nvPr>
        </p:nvPicPr>
        <p:blipFill>
          <a:blip r:embed="rId2"/>
          <a:stretch>
            <a:fillRect/>
          </a:stretch>
        </p:blipFill>
        <p:spPr>
          <a:xfrm>
            <a:off x="3209564" y="2554083"/>
            <a:ext cx="2126298" cy="2126298"/>
          </a:xfrm>
        </p:spPr>
      </p:pic>
      <p:pic>
        <p:nvPicPr>
          <p:cNvPr id="8" name="Content Placeholder 7">
            <a:extLst>
              <a:ext uri="{FF2B5EF4-FFF2-40B4-BE49-F238E27FC236}">
                <a16:creationId xmlns:a16="http://schemas.microsoft.com/office/drawing/2014/main" id="{E881BA98-3F4A-7853-D8DD-BDFD4C3F4D6F}"/>
              </a:ext>
            </a:extLst>
          </p:cNvPr>
          <p:cNvPicPr>
            <a:picLocks noGrp="1" noChangeAspect="1"/>
          </p:cNvPicPr>
          <p:nvPr>
            <p:ph sz="half" idx="2"/>
          </p:nvPr>
        </p:nvPicPr>
        <p:blipFill>
          <a:blip r:embed="rId3"/>
          <a:stretch>
            <a:fillRect/>
          </a:stretch>
        </p:blipFill>
        <p:spPr>
          <a:xfrm>
            <a:off x="7836910" y="2554083"/>
            <a:ext cx="2126298" cy="2126298"/>
          </a:xfrm>
        </p:spPr>
      </p:pic>
      <p:sp>
        <p:nvSpPr>
          <p:cNvPr id="9" name="TextBox 8">
            <a:extLst>
              <a:ext uri="{FF2B5EF4-FFF2-40B4-BE49-F238E27FC236}">
                <a16:creationId xmlns:a16="http://schemas.microsoft.com/office/drawing/2014/main" id="{6C061BB8-ACB5-69EA-3085-255D3C009F61}"/>
              </a:ext>
            </a:extLst>
          </p:cNvPr>
          <p:cNvSpPr txBox="1"/>
          <p:nvPr/>
        </p:nvSpPr>
        <p:spPr>
          <a:xfrm>
            <a:off x="3279263" y="4785049"/>
            <a:ext cx="2299317" cy="461665"/>
          </a:xfrm>
          <a:prstGeom prst="rect">
            <a:avLst/>
          </a:prstGeom>
          <a:noFill/>
        </p:spPr>
        <p:txBody>
          <a:bodyPr wrap="square" rtlCol="0">
            <a:spAutoFit/>
          </a:bodyPr>
          <a:lstStyle/>
          <a:p>
            <a:r>
              <a:rPr lang="en-US" sz="2400" dirty="0"/>
              <a:t>ANDROID APP</a:t>
            </a:r>
            <a:endParaRPr lang="en-IN" sz="2400" dirty="0"/>
          </a:p>
        </p:txBody>
      </p:sp>
      <p:sp>
        <p:nvSpPr>
          <p:cNvPr id="10" name="TextBox 9">
            <a:extLst>
              <a:ext uri="{FF2B5EF4-FFF2-40B4-BE49-F238E27FC236}">
                <a16:creationId xmlns:a16="http://schemas.microsoft.com/office/drawing/2014/main" id="{F07341EA-40F4-09A3-33B5-F1C07B70A5DD}"/>
              </a:ext>
            </a:extLst>
          </p:cNvPr>
          <p:cNvSpPr txBox="1"/>
          <p:nvPr/>
        </p:nvSpPr>
        <p:spPr>
          <a:xfrm>
            <a:off x="7987830" y="4785050"/>
            <a:ext cx="2126298" cy="461665"/>
          </a:xfrm>
          <a:prstGeom prst="rect">
            <a:avLst/>
          </a:prstGeom>
          <a:noFill/>
        </p:spPr>
        <p:txBody>
          <a:bodyPr wrap="square" rtlCol="0">
            <a:spAutoFit/>
          </a:bodyPr>
          <a:lstStyle/>
          <a:p>
            <a:r>
              <a:rPr lang="en-US" sz="2400" dirty="0"/>
              <a:t>WEB PORTAL</a:t>
            </a:r>
            <a:endParaRPr lang="en-IN" sz="2400" dirty="0"/>
          </a:p>
        </p:txBody>
      </p:sp>
    </p:spTree>
    <p:extLst>
      <p:ext uri="{BB962C8B-B14F-4D97-AF65-F5344CB8AC3E}">
        <p14:creationId xmlns:p14="http://schemas.microsoft.com/office/powerpoint/2010/main" val="50715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1B81-68D0-6FCB-4F1D-C82894F8E9BB}"/>
              </a:ext>
            </a:extLst>
          </p:cNvPr>
          <p:cNvSpPr>
            <a:spLocks noGrp="1"/>
          </p:cNvSpPr>
          <p:nvPr>
            <p:ph type="title"/>
          </p:nvPr>
        </p:nvSpPr>
        <p:spPr>
          <a:xfrm>
            <a:off x="3068414" y="762105"/>
            <a:ext cx="9613861" cy="1080938"/>
          </a:xfrm>
        </p:spPr>
        <p:txBody>
          <a:bodyPr/>
          <a:lstStyle/>
          <a:p>
            <a:r>
              <a:rPr lang="en-US" dirty="0"/>
              <a:t>NEED OF PROJECT?</a:t>
            </a:r>
            <a:endParaRPr lang="en-IN" dirty="0"/>
          </a:p>
        </p:txBody>
      </p:sp>
      <p:sp>
        <p:nvSpPr>
          <p:cNvPr id="3" name="TextBox 2">
            <a:extLst>
              <a:ext uri="{FF2B5EF4-FFF2-40B4-BE49-F238E27FC236}">
                <a16:creationId xmlns:a16="http://schemas.microsoft.com/office/drawing/2014/main" id="{D6B9A9FF-862F-34F3-DE16-AA94A85A8F8B}"/>
              </a:ext>
            </a:extLst>
          </p:cNvPr>
          <p:cNvSpPr txBox="1"/>
          <p:nvPr/>
        </p:nvSpPr>
        <p:spPr>
          <a:xfrm>
            <a:off x="2104007" y="2805344"/>
            <a:ext cx="8575829" cy="2585323"/>
          </a:xfrm>
          <a:prstGeom prst="rect">
            <a:avLst/>
          </a:prstGeom>
          <a:noFill/>
        </p:spPr>
        <p:txBody>
          <a:bodyPr wrap="square" rtlCol="0">
            <a:spAutoFit/>
          </a:bodyPr>
          <a:lstStyle/>
          <a:p>
            <a:r>
              <a:rPr lang="en-US" sz="2400" dirty="0"/>
              <a:t>In bigger lecture theaters like LT-5 or classes with 100+ students, marking attendance is a very time-consuming. Daily, almost 10-15 minutes are wasted in this process, so we got the idea of developing this system which will minimize the attendance-marking time by giving the data of scanned QR codes to the professor. </a:t>
            </a:r>
            <a:endParaRPr lang="en-IN" sz="2400" dirty="0"/>
          </a:p>
          <a:p>
            <a:endParaRPr lang="en-IN" dirty="0"/>
          </a:p>
        </p:txBody>
      </p:sp>
      <p:sp>
        <p:nvSpPr>
          <p:cNvPr id="4" name="Arrow: Right 3">
            <a:extLst>
              <a:ext uri="{FF2B5EF4-FFF2-40B4-BE49-F238E27FC236}">
                <a16:creationId xmlns:a16="http://schemas.microsoft.com/office/drawing/2014/main" id="{C2157F47-DEA9-0538-C09A-614031744A58}"/>
              </a:ext>
            </a:extLst>
          </p:cNvPr>
          <p:cNvSpPr/>
          <p:nvPr/>
        </p:nvSpPr>
        <p:spPr>
          <a:xfrm>
            <a:off x="1455938" y="2911876"/>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840B02AE-5BE1-88C5-2EFD-DFC113D603DB}"/>
              </a:ext>
            </a:extLst>
          </p:cNvPr>
          <p:cNvSpPr/>
          <p:nvPr/>
        </p:nvSpPr>
        <p:spPr>
          <a:xfrm>
            <a:off x="1455937" y="3662040"/>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534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3D3D-1417-EFCC-0EAB-67B0152CE0B6}"/>
              </a:ext>
            </a:extLst>
          </p:cNvPr>
          <p:cNvSpPr>
            <a:spLocks noGrp="1"/>
          </p:cNvSpPr>
          <p:nvPr>
            <p:ph type="title"/>
          </p:nvPr>
        </p:nvSpPr>
        <p:spPr>
          <a:xfrm>
            <a:off x="4605639" y="735474"/>
            <a:ext cx="4384067" cy="1080938"/>
          </a:xfrm>
        </p:spPr>
        <p:txBody>
          <a:bodyPr/>
          <a:lstStyle/>
          <a:p>
            <a:r>
              <a:rPr lang="en-US" dirty="0"/>
              <a:t>STRUCTURE</a:t>
            </a:r>
            <a:endParaRPr lang="en-IN" dirty="0"/>
          </a:p>
        </p:txBody>
      </p:sp>
      <p:pic>
        <p:nvPicPr>
          <p:cNvPr id="5" name="Content Placeholder 4">
            <a:extLst>
              <a:ext uri="{FF2B5EF4-FFF2-40B4-BE49-F238E27FC236}">
                <a16:creationId xmlns:a16="http://schemas.microsoft.com/office/drawing/2014/main" id="{868421A1-71E0-012A-0665-F50FCB1A2A0A}"/>
              </a:ext>
            </a:extLst>
          </p:cNvPr>
          <p:cNvPicPr>
            <a:picLocks noGrp="1" noChangeAspect="1"/>
          </p:cNvPicPr>
          <p:nvPr>
            <p:ph idx="1"/>
          </p:nvPr>
        </p:nvPicPr>
        <p:blipFill>
          <a:blip r:embed="rId2"/>
          <a:stretch>
            <a:fillRect/>
          </a:stretch>
        </p:blipFill>
        <p:spPr>
          <a:xfrm>
            <a:off x="2432483" y="2400968"/>
            <a:ext cx="7085610" cy="3742049"/>
          </a:xfrm>
        </p:spPr>
      </p:pic>
      <p:sp>
        <p:nvSpPr>
          <p:cNvPr id="6" name="TextBox 5">
            <a:extLst>
              <a:ext uri="{FF2B5EF4-FFF2-40B4-BE49-F238E27FC236}">
                <a16:creationId xmlns:a16="http://schemas.microsoft.com/office/drawing/2014/main" id="{A9A80C5A-1DC2-2A1D-38E9-949A441299E8}"/>
              </a:ext>
            </a:extLst>
          </p:cNvPr>
          <p:cNvSpPr txBox="1"/>
          <p:nvPr/>
        </p:nvSpPr>
        <p:spPr>
          <a:xfrm>
            <a:off x="9587883" y="3615921"/>
            <a:ext cx="2689935" cy="923330"/>
          </a:xfrm>
          <a:prstGeom prst="rect">
            <a:avLst/>
          </a:prstGeom>
          <a:noFill/>
        </p:spPr>
        <p:txBody>
          <a:bodyPr wrap="square" rtlCol="0">
            <a:spAutoFit/>
          </a:bodyPr>
          <a:lstStyle/>
          <a:p>
            <a:pPr marL="457200" indent="-457200">
              <a:buFont typeface="Arial" panose="020B0604020202020204" pitchFamily="34" charset="0"/>
              <a:buChar char="•"/>
            </a:pPr>
            <a:r>
              <a:rPr lang="en-US" sz="1800"/>
              <a:t>Admin Panel</a:t>
            </a:r>
          </a:p>
          <a:p>
            <a:pPr marL="457200" indent="-457200">
              <a:buFont typeface="Arial" panose="020B0604020202020204" pitchFamily="34" charset="0"/>
              <a:buChar char="•"/>
            </a:pPr>
            <a:r>
              <a:rPr lang="en-US" sz="1800"/>
              <a:t>Teacher’s Panel</a:t>
            </a:r>
          </a:p>
          <a:p>
            <a:pPr marL="457200" indent="-457200">
              <a:buFont typeface="Arial" panose="020B0604020202020204" pitchFamily="34" charset="0"/>
              <a:buChar char="•"/>
            </a:pPr>
            <a:r>
              <a:rPr lang="en-US" sz="1800"/>
              <a:t>Student’s Panel</a:t>
            </a:r>
            <a:endParaRPr lang="en-IN" sz="1800" dirty="0"/>
          </a:p>
        </p:txBody>
      </p:sp>
    </p:spTree>
    <p:extLst>
      <p:ext uri="{BB962C8B-B14F-4D97-AF65-F5344CB8AC3E}">
        <p14:creationId xmlns:p14="http://schemas.microsoft.com/office/powerpoint/2010/main" val="53456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E56B-132D-15E6-B4A0-049812D6115F}"/>
              </a:ext>
            </a:extLst>
          </p:cNvPr>
          <p:cNvSpPr>
            <a:spLocks noGrp="1"/>
          </p:cNvSpPr>
          <p:nvPr>
            <p:ph type="title"/>
          </p:nvPr>
        </p:nvSpPr>
        <p:spPr/>
        <p:txBody>
          <a:bodyPr/>
          <a:lstStyle/>
          <a:p>
            <a:r>
              <a:rPr lang="en-US" dirty="0"/>
              <a:t>ADMIN PORTAL</a:t>
            </a:r>
            <a:endParaRPr lang="en-IN" dirty="0"/>
          </a:p>
        </p:txBody>
      </p:sp>
      <p:sp>
        <p:nvSpPr>
          <p:cNvPr id="3" name="Content Placeholder 2">
            <a:extLst>
              <a:ext uri="{FF2B5EF4-FFF2-40B4-BE49-F238E27FC236}">
                <a16:creationId xmlns:a16="http://schemas.microsoft.com/office/drawing/2014/main" id="{676168F5-9A11-0BE7-7522-34ADF289CE0C}"/>
              </a:ext>
            </a:extLst>
          </p:cNvPr>
          <p:cNvSpPr>
            <a:spLocks noGrp="1"/>
          </p:cNvSpPr>
          <p:nvPr>
            <p:ph sz="half" idx="1"/>
          </p:nvPr>
        </p:nvSpPr>
        <p:spPr>
          <a:xfrm>
            <a:off x="1674490" y="2372384"/>
            <a:ext cx="6395509" cy="3868618"/>
          </a:xfrm>
        </p:spPr>
        <p:txBody>
          <a:bodyPr>
            <a:normAutofit lnSpcReduction="10000"/>
          </a:bodyPr>
          <a:lstStyle/>
          <a:p>
            <a:r>
              <a:rPr lang="en-US" dirty="0"/>
              <a:t>Admin panel is web based and will have a login portal</a:t>
            </a:r>
          </a:p>
          <a:p>
            <a:r>
              <a:rPr lang="en-US" dirty="0"/>
              <a:t>Admin can add departments, courses, and related information.</a:t>
            </a:r>
          </a:p>
          <a:p>
            <a:r>
              <a:rPr lang="en-US" dirty="0"/>
              <a:t>In admin panel, only the admin can add professors and assign courses to them.</a:t>
            </a:r>
          </a:p>
          <a:p>
            <a:r>
              <a:rPr lang="en-US" dirty="0"/>
              <a:t>Admin panel will approve the students registration and also update their information.</a:t>
            </a:r>
          </a:p>
          <a:p>
            <a:r>
              <a:rPr lang="en-US" dirty="0"/>
              <a:t>Admin will assign courses to the students.</a:t>
            </a:r>
            <a:endParaRPr lang="en-IN" dirty="0"/>
          </a:p>
          <a:p>
            <a:endParaRPr lang="en-IN" dirty="0"/>
          </a:p>
        </p:txBody>
      </p:sp>
      <p:pic>
        <p:nvPicPr>
          <p:cNvPr id="6" name="Content Placeholder 5">
            <a:extLst>
              <a:ext uri="{FF2B5EF4-FFF2-40B4-BE49-F238E27FC236}">
                <a16:creationId xmlns:a16="http://schemas.microsoft.com/office/drawing/2014/main" id="{2D37F70B-709D-E619-AA1D-CFCEF6277CC5}"/>
              </a:ext>
            </a:extLst>
          </p:cNvPr>
          <p:cNvPicPr>
            <a:picLocks noGrp="1" noChangeAspect="1"/>
          </p:cNvPicPr>
          <p:nvPr>
            <p:ph sz="half" idx="2"/>
          </p:nvPr>
        </p:nvPicPr>
        <p:blipFill>
          <a:blip r:embed="rId2"/>
          <a:stretch>
            <a:fillRect/>
          </a:stretch>
        </p:blipFill>
        <p:spPr>
          <a:xfrm>
            <a:off x="8584706" y="2733043"/>
            <a:ext cx="2787589" cy="2787589"/>
          </a:xfrm>
        </p:spPr>
      </p:pic>
    </p:spTree>
    <p:extLst>
      <p:ext uri="{BB962C8B-B14F-4D97-AF65-F5344CB8AC3E}">
        <p14:creationId xmlns:p14="http://schemas.microsoft.com/office/powerpoint/2010/main" val="33727947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win32_fixed.potx" id="{FA6E73D7-AB4D-470A-BC20-4A5DAA7F1483}" vid="{121C5919-B768-4EE0-B81A-4F293224E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393</TotalTime>
  <Words>1036</Words>
  <Application>Microsoft Office PowerPoint</Application>
  <PresentationFormat>Widescreen</PresentationFormat>
  <Paragraphs>137</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NexusSansWebPro</vt:lpstr>
      <vt:lpstr>Open Sans Light</vt:lpstr>
      <vt:lpstr>Segoe UI</vt:lpstr>
      <vt:lpstr>Trebuchet MS</vt:lpstr>
      <vt:lpstr>Berlin</vt:lpstr>
      <vt:lpstr>MINOR PROJECT-1</vt:lpstr>
      <vt:lpstr>Project Supervisor</vt:lpstr>
      <vt:lpstr>Presented by:</vt:lpstr>
      <vt:lpstr>CONTENT</vt:lpstr>
      <vt:lpstr>OBJECTIVE</vt:lpstr>
      <vt:lpstr>SYSTEM BASED ON</vt:lpstr>
      <vt:lpstr>NEED OF PROJECT?</vt:lpstr>
      <vt:lpstr>STRUCTURE</vt:lpstr>
      <vt:lpstr>ADMIN PORTAL</vt:lpstr>
      <vt:lpstr>TEACHER’S PANEL</vt:lpstr>
      <vt:lpstr>STUDENT’S PORTAL</vt:lpstr>
      <vt:lpstr>PowerPoint Presentation</vt:lpstr>
      <vt:lpstr>PowerPoint Presentation</vt:lpstr>
      <vt:lpstr>PowerPoint Presentation</vt:lpstr>
      <vt:lpstr>TOOLS AND TECHNOLOGIES USED</vt:lpstr>
      <vt:lpstr>PowerPoint Presentation</vt:lpstr>
      <vt:lpstr>SYSTEM REQUIREMENTS</vt:lpstr>
      <vt:lpstr>EXPECTED OUTCOMES AFTER END SEM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dc:title>
  <dc:creator>PAKHI VASHISHTH</dc:creator>
  <cp:lastModifiedBy>PAKHI VASHISHTH</cp:lastModifiedBy>
  <cp:revision>12</cp:revision>
  <dcterms:created xsi:type="dcterms:W3CDTF">2022-09-25T06:18:38Z</dcterms:created>
  <dcterms:modified xsi:type="dcterms:W3CDTF">2022-09-26T12:50:26Z</dcterms:modified>
</cp:coreProperties>
</file>