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2" roundtripDataSignature="AMtx7miSZNOaEfUFvgcnFVWEfTRhKok3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337bcfdac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337bcfdac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2337bcfdac_0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337bcfdac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337bcfdac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2337bcfdac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337bcfdac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337bcfdac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2337bcfdac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337bcfdac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337bcfdac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2337bcfdac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337bcfdac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337bcfdac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2337bcfdac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4"/>
          <p:cNvSpPr/>
          <p:nvPr/>
        </p:nvSpPr>
        <p:spPr>
          <a:xfrm>
            <a:off x="0" y="3352800"/>
            <a:ext cx="86868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 name="Google Shape;17;p24"/>
          <p:cNvSpPr/>
          <p:nvPr/>
        </p:nvSpPr>
        <p:spPr>
          <a:xfrm>
            <a:off x="2895600" y="609600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24"/>
          <p:cNvSpPr/>
          <p:nvPr/>
        </p:nvSpPr>
        <p:spPr>
          <a:xfrm>
            <a:off x="0" y="609600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24"/>
          <p:cNvSpPr/>
          <p:nvPr/>
        </p:nvSpPr>
        <p:spPr>
          <a:xfrm>
            <a:off x="5791200" y="609600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24"/>
          <p:cNvSpPr txBox="1"/>
          <p:nvPr>
            <p:ph idx="1" type="body"/>
          </p:nvPr>
        </p:nvSpPr>
        <p:spPr>
          <a:xfrm>
            <a:off x="2514600" y="5410200"/>
            <a:ext cx="6019800" cy="5334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lt1"/>
              </a:buClr>
              <a:buSzPts val="1800"/>
              <a:buNone/>
              <a:defRPr sz="1800">
                <a:solidFill>
                  <a:schemeClr val="lt1"/>
                </a:solidFil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24"/>
          <p:cNvSpPr txBox="1"/>
          <p:nvPr>
            <p:ph type="title"/>
          </p:nvPr>
        </p:nvSpPr>
        <p:spPr>
          <a:xfrm>
            <a:off x="2514600" y="3810000"/>
            <a:ext cx="6019800" cy="1524000"/>
          </a:xfrm>
          <a:prstGeom prst="rect">
            <a:avLst/>
          </a:prstGeom>
          <a:noFill/>
          <a:ln>
            <a:noFill/>
          </a:ln>
        </p:spPr>
        <p:txBody>
          <a:bodyPr anchorCtr="0" anchor="ctr" bIns="45700" lIns="91425" spcFirstLastPara="1" rIns="91425" wrap="square" tIns="4570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BITS_university_logo_whitevert.png" id="22" name="Google Shape;22;p24"/>
          <p:cNvPicPr preferRelativeResize="0"/>
          <p:nvPr/>
        </p:nvPicPr>
        <p:blipFill rotWithShape="1">
          <a:blip r:embed="rId3">
            <a:alphaModFix/>
          </a:blip>
          <a:srcRect b="28592" l="0" r="0" t="2"/>
          <a:stretch/>
        </p:blipFill>
        <p:spPr>
          <a:xfrm>
            <a:off x="76200" y="3352800"/>
            <a:ext cx="2057400" cy="1980000"/>
          </a:xfrm>
          <a:prstGeom prst="rect">
            <a:avLst/>
          </a:prstGeom>
          <a:noFill/>
          <a:ln>
            <a:noFill/>
          </a:ln>
        </p:spPr>
      </p:pic>
      <p:sp>
        <p:nvSpPr>
          <p:cNvPr id="23" name="Google Shape;23;p24"/>
          <p:cNvSpPr txBox="1"/>
          <p:nvPr/>
        </p:nvSpPr>
        <p:spPr>
          <a:xfrm>
            <a:off x="-76200" y="5257800"/>
            <a:ext cx="2209800"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cap="none" strike="noStrike">
                <a:solidFill>
                  <a:schemeClr val="lt1"/>
                </a:solidFill>
                <a:latin typeface="Arial"/>
                <a:ea typeface="Arial"/>
                <a:cs typeface="Arial"/>
                <a:sym typeface="Arial"/>
              </a:rPr>
              <a:t>BITS</a:t>
            </a:r>
            <a:r>
              <a:rPr b="0" i="0" lang="en-US" sz="2900" u="none" cap="none" strike="noStrike">
                <a:solidFill>
                  <a:schemeClr val="lt1"/>
                </a:solidFill>
                <a:latin typeface="Arial"/>
                <a:ea typeface="Arial"/>
                <a:cs typeface="Arial"/>
                <a:sym typeface="Arial"/>
              </a:rPr>
              <a:t> Pilani</a:t>
            </a:r>
            <a:endParaRPr b="0" i="0" sz="2900" u="none" cap="none" strike="noStrike">
              <a:solidFill>
                <a:schemeClr val="lt1"/>
              </a:solidFill>
              <a:latin typeface="Arial"/>
              <a:ea typeface="Arial"/>
              <a:cs typeface="Arial"/>
              <a:sym typeface="Arial"/>
            </a:endParaRPr>
          </a:p>
        </p:txBody>
      </p:sp>
      <p:sp>
        <p:nvSpPr>
          <p:cNvPr id="24" name="Google Shape;24;p24"/>
          <p:cNvSpPr txBox="1"/>
          <p:nvPr/>
        </p:nvSpPr>
        <p:spPr>
          <a:xfrm>
            <a:off x="152400" y="5666601"/>
            <a:ext cx="1905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Hyderabad Campus</a:t>
            </a:r>
            <a:endParaRPr b="0" i="0" sz="12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33" name="Shape 133"/>
        <p:cNvGrpSpPr/>
        <p:nvPr/>
      </p:nvGrpSpPr>
      <p:grpSpPr>
        <a:xfrm>
          <a:off x="0" y="0"/>
          <a:ext cx="0" cy="0"/>
          <a:chOff x="0" y="0"/>
          <a:chExt cx="0" cy="0"/>
        </a:xfrm>
      </p:grpSpPr>
      <p:sp>
        <p:nvSpPr>
          <p:cNvPr id="134" name="Google Shape;134;p3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5" name="Google Shape;135;p33"/>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136" name="Google Shape;136;p33"/>
          <p:cNvGrpSpPr/>
          <p:nvPr/>
        </p:nvGrpSpPr>
        <p:grpSpPr>
          <a:xfrm>
            <a:off x="0" y="1295400"/>
            <a:ext cx="7010400" cy="45719"/>
            <a:chOff x="1905000" y="6553200"/>
            <a:chExt cx="7010400" cy="45719"/>
          </a:xfrm>
        </p:grpSpPr>
        <p:sp>
          <p:nvSpPr>
            <p:cNvPr id="137" name="Google Shape;137;p33"/>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3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p33"/>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40" name="Google Shape;140;p33"/>
          <p:cNvGrpSpPr/>
          <p:nvPr/>
        </p:nvGrpSpPr>
        <p:grpSpPr>
          <a:xfrm>
            <a:off x="2133600" y="6553200"/>
            <a:ext cx="7010400" cy="45719"/>
            <a:chOff x="1905000" y="6553200"/>
            <a:chExt cx="7010400" cy="45719"/>
          </a:xfrm>
        </p:grpSpPr>
        <p:sp>
          <p:nvSpPr>
            <p:cNvPr id="141" name="Google Shape;141;p33"/>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 name="Google Shape;142;p3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33"/>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icture 7.png" id="144" name="Google Shape;144;p33"/>
          <p:cNvPicPr preferRelativeResize="0"/>
          <p:nvPr/>
        </p:nvPicPr>
        <p:blipFill rotWithShape="1">
          <a:blip r:embed="rId2">
            <a:alphaModFix/>
          </a:blip>
          <a:srcRect b="5333" l="1923" r="0" t="0"/>
          <a:stretch/>
        </p:blipFill>
        <p:spPr>
          <a:xfrm>
            <a:off x="6629400" y="-1"/>
            <a:ext cx="2193193" cy="692697"/>
          </a:xfrm>
          <a:prstGeom prst="rect">
            <a:avLst/>
          </a:prstGeom>
          <a:noFill/>
          <a:ln>
            <a:noFill/>
          </a:ln>
        </p:spPr>
      </p:pic>
      <p:sp>
        <p:nvSpPr>
          <p:cNvPr id="145" name="Google Shape;145;p33"/>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Hyderabad Campus</a:t>
            </a:r>
            <a:endParaRPr b="0" i="0" sz="1100" u="none" cap="none" strike="noStrike">
              <a:solidFill>
                <a:srgbClr val="10114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46" name="Shape 146"/>
        <p:cNvGrpSpPr/>
        <p:nvPr/>
      </p:nvGrpSpPr>
      <p:grpSpPr>
        <a:xfrm>
          <a:off x="0" y="0"/>
          <a:ext cx="0" cy="0"/>
          <a:chOff x="0" y="0"/>
          <a:chExt cx="0" cy="0"/>
        </a:xfrm>
      </p:grpSpPr>
      <p:sp>
        <p:nvSpPr>
          <p:cNvPr id="147" name="Google Shape;147;p34"/>
          <p:cNvSpPr txBox="1"/>
          <p:nvPr>
            <p:ph idx="1" type="body"/>
          </p:nvPr>
        </p:nvSpPr>
        <p:spPr>
          <a:xfrm rot="5400000">
            <a:off x="1303338" y="296863"/>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8" name="Google Shape;148;p34"/>
          <p:cNvSpPr txBox="1"/>
          <p:nvPr>
            <p:ph idx="2" type="body"/>
          </p:nvPr>
        </p:nvSpPr>
        <p:spPr>
          <a:xfrm rot="5400000">
            <a:off x="5410200" y="2743200"/>
            <a:ext cx="58674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149" name="Google Shape;149;p34"/>
          <p:cNvGrpSpPr/>
          <p:nvPr/>
        </p:nvGrpSpPr>
        <p:grpSpPr>
          <a:xfrm rot="5400000">
            <a:off x="5006340" y="2567940"/>
            <a:ext cx="5181600" cy="45719"/>
            <a:chOff x="1905000" y="6553200"/>
            <a:chExt cx="7010400" cy="45719"/>
          </a:xfrm>
        </p:grpSpPr>
        <p:sp>
          <p:nvSpPr>
            <p:cNvPr id="150" name="Google Shape;150;p34"/>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 name="Google Shape;151;p3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34"/>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icture 7.png" id="153" name="Google Shape;153;p34"/>
          <p:cNvPicPr preferRelativeResize="0"/>
          <p:nvPr/>
        </p:nvPicPr>
        <p:blipFill rotWithShape="1">
          <a:blip r:embed="rId2">
            <a:alphaModFix/>
          </a:blip>
          <a:srcRect b="5333" l="1923" r="0" t="0"/>
          <a:stretch/>
        </p:blipFill>
        <p:spPr>
          <a:xfrm rot="5400000">
            <a:off x="-758715" y="1131248"/>
            <a:ext cx="2193193" cy="692697"/>
          </a:xfrm>
          <a:prstGeom prst="rect">
            <a:avLst/>
          </a:prstGeom>
          <a:noFill/>
          <a:ln>
            <a:noFill/>
          </a:ln>
        </p:spPr>
      </p:pic>
      <p:sp>
        <p:nvSpPr>
          <p:cNvPr id="154" name="Google Shape;154;p34"/>
          <p:cNvSpPr txBox="1"/>
          <p:nvPr/>
        </p:nvSpPr>
        <p:spPr>
          <a:xfrm rot="5400000">
            <a:off x="-2794428" y="3808884"/>
            <a:ext cx="5867400" cy="2308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01141"/>
                </a:solidFill>
                <a:latin typeface="Arial"/>
                <a:ea typeface="Arial"/>
                <a:cs typeface="Arial"/>
                <a:sym typeface="Arial"/>
              </a:rPr>
              <a:t>BITS </a:t>
            </a:r>
            <a:r>
              <a:rPr b="0" i="0" lang="en-US" sz="900" u="none" cap="none" strike="noStrike">
                <a:solidFill>
                  <a:srgbClr val="101141"/>
                </a:solidFill>
                <a:latin typeface="Arial"/>
                <a:ea typeface="Arial"/>
                <a:cs typeface="Arial"/>
                <a:sym typeface="Arial"/>
              </a:rPr>
              <a:t>Pilani, Hyderabad Campus</a:t>
            </a:r>
            <a:endParaRPr b="0" i="0" sz="900" u="none" cap="none" strike="noStrike">
              <a:solidFill>
                <a:srgbClr val="10114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55" name="Shape 155"/>
        <p:cNvGrpSpPr/>
        <p:nvPr/>
      </p:nvGrpSpPr>
      <p:grpSpPr>
        <a:xfrm>
          <a:off x="0" y="0"/>
          <a:ext cx="0" cy="0"/>
          <a:chOff x="0" y="0"/>
          <a:chExt cx="0" cy="0"/>
        </a:xfrm>
      </p:grpSpPr>
      <p:sp>
        <p:nvSpPr>
          <p:cNvPr id="156" name="Google Shape;156;p35"/>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Hyderabad Campus</a:t>
            </a:r>
            <a:endParaRPr b="0" i="0" sz="1400" u="none" cap="none" strike="noStrike">
              <a:solidFill>
                <a:srgbClr val="000000"/>
              </a:solidFill>
              <a:latin typeface="Arial"/>
              <a:ea typeface="Arial"/>
              <a:cs typeface="Arial"/>
              <a:sym typeface="Arial"/>
            </a:endParaRPr>
          </a:p>
        </p:txBody>
      </p:sp>
      <p:grpSp>
        <p:nvGrpSpPr>
          <p:cNvPr id="157" name="Google Shape;157;p35"/>
          <p:cNvGrpSpPr/>
          <p:nvPr/>
        </p:nvGrpSpPr>
        <p:grpSpPr>
          <a:xfrm>
            <a:off x="2084388" y="6550025"/>
            <a:ext cx="7059612" cy="49213"/>
            <a:chOff x="2083888" y="6550671"/>
            <a:chExt cx="7060112" cy="48665"/>
          </a:xfrm>
        </p:grpSpPr>
        <p:sp>
          <p:nvSpPr>
            <p:cNvPr id="158" name="Google Shape;158;p35"/>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p35"/>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35"/>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icture 7.png" id="161" name="Google Shape;161;p35"/>
          <p:cNvPicPr preferRelativeResize="0"/>
          <p:nvPr/>
        </p:nvPicPr>
        <p:blipFill rotWithShape="1">
          <a:blip r:embed="rId2">
            <a:alphaModFix/>
          </a:blip>
          <a:srcRect b="5333" l="1923" r="0" t="0"/>
          <a:stretch/>
        </p:blipFill>
        <p:spPr>
          <a:xfrm>
            <a:off x="6629400" y="0"/>
            <a:ext cx="2193925" cy="692150"/>
          </a:xfrm>
          <a:prstGeom prst="rect">
            <a:avLst/>
          </a:prstGeom>
          <a:noFill/>
          <a:ln>
            <a:noFill/>
          </a:ln>
        </p:spPr>
      </p:pic>
      <p:grpSp>
        <p:nvGrpSpPr>
          <p:cNvPr id="162" name="Google Shape;162;p35"/>
          <p:cNvGrpSpPr/>
          <p:nvPr/>
        </p:nvGrpSpPr>
        <p:grpSpPr>
          <a:xfrm>
            <a:off x="2133600" y="6553200"/>
            <a:ext cx="7010400" cy="46038"/>
            <a:chOff x="1905000" y="6553200"/>
            <a:chExt cx="7010400" cy="45719"/>
          </a:xfrm>
        </p:grpSpPr>
        <p:sp>
          <p:nvSpPr>
            <p:cNvPr id="163" name="Google Shape;163;p35"/>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4" name="Google Shape;164;p35"/>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5" name="Google Shape;165;p35"/>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66" name="Google Shape;166;p35"/>
          <p:cNvGrpSpPr/>
          <p:nvPr/>
        </p:nvGrpSpPr>
        <p:grpSpPr>
          <a:xfrm>
            <a:off x="0" y="1295400"/>
            <a:ext cx="7010400" cy="46038"/>
            <a:chOff x="1905000" y="6553200"/>
            <a:chExt cx="7010400" cy="45719"/>
          </a:xfrm>
        </p:grpSpPr>
        <p:sp>
          <p:nvSpPr>
            <p:cNvPr id="167" name="Google Shape;167;p35"/>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p35"/>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 name="Google Shape;169;p35"/>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70" name="Google Shape;170;p35"/>
          <p:cNvSpPr txBox="1"/>
          <p:nvPr/>
        </p:nvSpPr>
        <p:spPr>
          <a:xfrm>
            <a:off x="393625" y="6588588"/>
            <a:ext cx="2614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lang="en-US" sz="1200">
                <a:solidFill>
                  <a:schemeClr val="dk1"/>
                </a:solidFill>
              </a:rPr>
              <a:t>Secure File Sharing System</a:t>
            </a:r>
            <a:endParaRPr b="0" i="0" sz="1200" u="none" cap="none" strike="noStrike">
              <a:solidFill>
                <a:srgbClr val="000000"/>
              </a:solidFill>
              <a:latin typeface="Arial"/>
              <a:ea typeface="Arial"/>
              <a:cs typeface="Arial"/>
              <a:sym typeface="Arial"/>
            </a:endParaRPr>
          </a:p>
        </p:txBody>
      </p:sp>
      <p:sp>
        <p:nvSpPr>
          <p:cNvPr id="171" name="Google Shape;171;p35"/>
          <p:cNvSpPr txBox="1"/>
          <p:nvPr/>
        </p:nvSpPr>
        <p:spPr>
          <a:xfrm>
            <a:off x="3657600" y="6588588"/>
            <a:ext cx="1828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lang="en-US" sz="1200">
                <a:solidFill>
                  <a:schemeClr val="dk1"/>
                </a:solidFill>
              </a:rPr>
              <a:t>Group#47</a:t>
            </a:r>
            <a:endParaRPr b="0" i="0" sz="1400" u="none" cap="none" strike="noStrike">
              <a:solidFill>
                <a:srgbClr val="000000"/>
              </a:solidFill>
              <a:latin typeface="Arial"/>
              <a:ea typeface="Arial"/>
              <a:cs typeface="Arial"/>
              <a:sym typeface="Arial"/>
            </a:endParaRPr>
          </a:p>
        </p:txBody>
      </p:sp>
      <p:sp>
        <p:nvSpPr>
          <p:cNvPr id="172" name="Google Shape;172;p35"/>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3" name="Google Shape;173;p35"/>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74" name="Shape 174"/>
        <p:cNvGrpSpPr/>
        <p:nvPr/>
      </p:nvGrpSpPr>
      <p:grpSpPr>
        <a:xfrm>
          <a:off x="0" y="0"/>
          <a:ext cx="0" cy="0"/>
          <a:chOff x="0" y="0"/>
          <a:chExt cx="0" cy="0"/>
        </a:xfrm>
      </p:grpSpPr>
      <p:sp>
        <p:nvSpPr>
          <p:cNvPr id="175" name="Google Shape;175;p36"/>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Hyderabad Campus</a:t>
            </a:r>
            <a:endParaRPr b="0" i="0" sz="1400" u="none" cap="none" strike="noStrike">
              <a:solidFill>
                <a:srgbClr val="000000"/>
              </a:solidFill>
              <a:latin typeface="Arial"/>
              <a:ea typeface="Arial"/>
              <a:cs typeface="Arial"/>
              <a:sym typeface="Arial"/>
            </a:endParaRPr>
          </a:p>
        </p:txBody>
      </p:sp>
      <p:grpSp>
        <p:nvGrpSpPr>
          <p:cNvPr id="176" name="Google Shape;176;p36"/>
          <p:cNvGrpSpPr/>
          <p:nvPr/>
        </p:nvGrpSpPr>
        <p:grpSpPr>
          <a:xfrm>
            <a:off x="2084388" y="6550025"/>
            <a:ext cx="7059612" cy="49213"/>
            <a:chOff x="2083888" y="6550671"/>
            <a:chExt cx="7060112" cy="48665"/>
          </a:xfrm>
        </p:grpSpPr>
        <p:sp>
          <p:nvSpPr>
            <p:cNvPr id="177" name="Google Shape;177;p36"/>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p36"/>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36"/>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icture 7.png" id="180" name="Google Shape;180;p36"/>
          <p:cNvPicPr preferRelativeResize="0"/>
          <p:nvPr/>
        </p:nvPicPr>
        <p:blipFill rotWithShape="1">
          <a:blip r:embed="rId2">
            <a:alphaModFix/>
          </a:blip>
          <a:srcRect b="5333" l="1923" r="0" t="0"/>
          <a:stretch/>
        </p:blipFill>
        <p:spPr>
          <a:xfrm>
            <a:off x="6629400" y="0"/>
            <a:ext cx="2193925" cy="692150"/>
          </a:xfrm>
          <a:prstGeom prst="rect">
            <a:avLst/>
          </a:prstGeom>
          <a:noFill/>
          <a:ln>
            <a:noFill/>
          </a:ln>
        </p:spPr>
      </p:pic>
      <p:grpSp>
        <p:nvGrpSpPr>
          <p:cNvPr id="181" name="Google Shape;181;p36"/>
          <p:cNvGrpSpPr/>
          <p:nvPr/>
        </p:nvGrpSpPr>
        <p:grpSpPr>
          <a:xfrm>
            <a:off x="2133600" y="6553200"/>
            <a:ext cx="7010400" cy="46038"/>
            <a:chOff x="1905000" y="6553200"/>
            <a:chExt cx="7010400" cy="45719"/>
          </a:xfrm>
        </p:grpSpPr>
        <p:sp>
          <p:nvSpPr>
            <p:cNvPr id="182" name="Google Shape;182;p36"/>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3" name="Google Shape;183;p3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4" name="Google Shape;184;p36"/>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85" name="Google Shape;185;p36"/>
          <p:cNvGrpSpPr/>
          <p:nvPr/>
        </p:nvGrpSpPr>
        <p:grpSpPr>
          <a:xfrm>
            <a:off x="0" y="1295400"/>
            <a:ext cx="7010400" cy="46038"/>
            <a:chOff x="1905000" y="6553200"/>
            <a:chExt cx="7010400" cy="45719"/>
          </a:xfrm>
        </p:grpSpPr>
        <p:sp>
          <p:nvSpPr>
            <p:cNvPr id="186" name="Google Shape;186;p36"/>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p3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p36"/>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89" name="Google Shape;189;p36"/>
          <p:cNvSpPr txBox="1"/>
          <p:nvPr/>
        </p:nvSpPr>
        <p:spPr>
          <a:xfrm>
            <a:off x="469425" y="6550275"/>
            <a:ext cx="23622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200"/>
              <a:buFont typeface="Arial"/>
              <a:buNone/>
            </a:pPr>
            <a:r>
              <a:rPr lang="en-US" sz="1200">
                <a:solidFill>
                  <a:schemeClr val="dk1"/>
                </a:solidFill>
              </a:rPr>
              <a:t>Secure File Sharing System</a:t>
            </a:r>
            <a:endParaRPr sz="1200">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sz="1200">
              <a:solidFill>
                <a:schemeClr val="dk1"/>
              </a:solidFill>
            </a:endParaRPr>
          </a:p>
        </p:txBody>
      </p:sp>
      <p:sp>
        <p:nvSpPr>
          <p:cNvPr id="190" name="Google Shape;190;p36"/>
          <p:cNvSpPr txBox="1"/>
          <p:nvPr/>
        </p:nvSpPr>
        <p:spPr>
          <a:xfrm>
            <a:off x="3657600" y="6588575"/>
            <a:ext cx="1828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lang="en-US" sz="1200">
                <a:solidFill>
                  <a:schemeClr val="dk1"/>
                </a:solidFill>
              </a:rPr>
              <a:t>Group#47</a:t>
            </a:r>
            <a:endParaRPr b="0" i="0" sz="1400" u="none" cap="none" strike="noStrike">
              <a:solidFill>
                <a:srgbClr val="000000"/>
              </a:solidFill>
              <a:latin typeface="Arial"/>
              <a:ea typeface="Arial"/>
              <a:cs typeface="Arial"/>
              <a:sym typeface="Arial"/>
            </a:endParaRPr>
          </a:p>
        </p:txBody>
      </p:sp>
      <p:sp>
        <p:nvSpPr>
          <p:cNvPr id="191" name="Google Shape;191;p36"/>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2" name="Google Shape;192;p36"/>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93" name="Shape 193"/>
        <p:cNvGrpSpPr/>
        <p:nvPr/>
      </p:nvGrpSpPr>
      <p:grpSpPr>
        <a:xfrm>
          <a:off x="0" y="0"/>
          <a:ext cx="0" cy="0"/>
          <a:chOff x="0" y="0"/>
          <a:chExt cx="0" cy="0"/>
        </a:xfrm>
      </p:grpSpPr>
      <p:sp>
        <p:nvSpPr>
          <p:cNvPr id="194" name="Google Shape;194;p37"/>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Hyderabad Campus</a:t>
            </a:r>
            <a:endParaRPr b="0" i="0" sz="1400" u="none" cap="none" strike="noStrike">
              <a:solidFill>
                <a:srgbClr val="000000"/>
              </a:solidFill>
              <a:latin typeface="Arial"/>
              <a:ea typeface="Arial"/>
              <a:cs typeface="Arial"/>
              <a:sym typeface="Arial"/>
            </a:endParaRPr>
          </a:p>
        </p:txBody>
      </p:sp>
      <p:grpSp>
        <p:nvGrpSpPr>
          <p:cNvPr id="195" name="Google Shape;195;p37"/>
          <p:cNvGrpSpPr/>
          <p:nvPr/>
        </p:nvGrpSpPr>
        <p:grpSpPr>
          <a:xfrm>
            <a:off x="2084388" y="6550025"/>
            <a:ext cx="7059612" cy="49213"/>
            <a:chOff x="2083888" y="6550671"/>
            <a:chExt cx="7060112" cy="48665"/>
          </a:xfrm>
        </p:grpSpPr>
        <p:sp>
          <p:nvSpPr>
            <p:cNvPr id="196" name="Google Shape;196;p37"/>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7" name="Google Shape;197;p37"/>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8" name="Google Shape;198;p37"/>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icture 7.png" id="199" name="Google Shape;199;p37"/>
          <p:cNvPicPr preferRelativeResize="0"/>
          <p:nvPr/>
        </p:nvPicPr>
        <p:blipFill rotWithShape="1">
          <a:blip r:embed="rId2">
            <a:alphaModFix/>
          </a:blip>
          <a:srcRect b="5333" l="1923" r="0" t="0"/>
          <a:stretch/>
        </p:blipFill>
        <p:spPr>
          <a:xfrm>
            <a:off x="6629400" y="0"/>
            <a:ext cx="2193925" cy="692150"/>
          </a:xfrm>
          <a:prstGeom prst="rect">
            <a:avLst/>
          </a:prstGeom>
          <a:noFill/>
          <a:ln>
            <a:noFill/>
          </a:ln>
        </p:spPr>
      </p:pic>
      <p:grpSp>
        <p:nvGrpSpPr>
          <p:cNvPr id="200" name="Google Shape;200;p37"/>
          <p:cNvGrpSpPr/>
          <p:nvPr/>
        </p:nvGrpSpPr>
        <p:grpSpPr>
          <a:xfrm>
            <a:off x="2133600" y="6553200"/>
            <a:ext cx="7010400" cy="46038"/>
            <a:chOff x="1905000" y="6553200"/>
            <a:chExt cx="7010400" cy="45719"/>
          </a:xfrm>
        </p:grpSpPr>
        <p:sp>
          <p:nvSpPr>
            <p:cNvPr id="201" name="Google Shape;201;p3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 name="Google Shape;202;p3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3" name="Google Shape;203;p3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04" name="Google Shape;204;p37"/>
          <p:cNvGrpSpPr/>
          <p:nvPr/>
        </p:nvGrpSpPr>
        <p:grpSpPr>
          <a:xfrm>
            <a:off x="0" y="1295400"/>
            <a:ext cx="7010400" cy="46038"/>
            <a:chOff x="1905000" y="6553200"/>
            <a:chExt cx="7010400" cy="45719"/>
          </a:xfrm>
        </p:grpSpPr>
        <p:sp>
          <p:nvSpPr>
            <p:cNvPr id="205" name="Google Shape;205;p3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6" name="Google Shape;206;p3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7" name="Google Shape;207;p3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08" name="Google Shape;208;p37"/>
          <p:cNvSpPr txBox="1"/>
          <p:nvPr/>
        </p:nvSpPr>
        <p:spPr>
          <a:xfrm>
            <a:off x="304800" y="6550275"/>
            <a:ext cx="24126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lang="en-US" sz="1200">
                <a:solidFill>
                  <a:schemeClr val="dk1"/>
                </a:solidFill>
              </a:rPr>
              <a:t>Secure File Sharing System</a:t>
            </a:r>
            <a:endParaRPr b="0" i="0" sz="1200" u="none" cap="none" strike="noStrike">
              <a:solidFill>
                <a:srgbClr val="000000"/>
              </a:solidFill>
              <a:latin typeface="Arial"/>
              <a:ea typeface="Arial"/>
              <a:cs typeface="Arial"/>
              <a:sym typeface="Arial"/>
            </a:endParaRPr>
          </a:p>
        </p:txBody>
      </p:sp>
      <p:sp>
        <p:nvSpPr>
          <p:cNvPr id="209" name="Google Shape;209;p37"/>
          <p:cNvSpPr txBox="1"/>
          <p:nvPr/>
        </p:nvSpPr>
        <p:spPr>
          <a:xfrm>
            <a:off x="3505200" y="6588575"/>
            <a:ext cx="1828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lang="en-US" sz="1200">
                <a:solidFill>
                  <a:schemeClr val="dk1"/>
                </a:solidFill>
              </a:rPr>
              <a:t>Group#47</a:t>
            </a:r>
            <a:endParaRPr b="0" i="0" sz="1400" u="none" cap="none" strike="noStrike">
              <a:solidFill>
                <a:srgbClr val="000000"/>
              </a:solidFill>
              <a:latin typeface="Arial"/>
              <a:ea typeface="Arial"/>
              <a:cs typeface="Arial"/>
              <a:sym typeface="Arial"/>
            </a:endParaRPr>
          </a:p>
        </p:txBody>
      </p:sp>
      <p:sp>
        <p:nvSpPr>
          <p:cNvPr id="210" name="Google Shape;210;p37"/>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1" name="Google Shape;211;p37"/>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25"/>
          <p:cNvSpPr txBox="1"/>
          <p:nvPr>
            <p:ph idx="1" type="body"/>
          </p:nvPr>
        </p:nvSpPr>
        <p:spPr>
          <a:xfrm>
            <a:off x="304800" y="838200"/>
            <a:ext cx="8229600" cy="5562599"/>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Comic Sans MS"/>
                <a:ea typeface="Comic Sans MS"/>
                <a:cs typeface="Comic Sans MS"/>
                <a:sym typeface="Comic Sans MS"/>
              </a:defRPr>
            </a:lvl1pPr>
            <a:lvl2pPr indent="-330200" lvl="1" marL="914400" marR="0" algn="l">
              <a:lnSpc>
                <a:spcPct val="100000"/>
              </a:lnSpc>
              <a:spcBef>
                <a:spcPts val="320"/>
              </a:spcBef>
              <a:spcAft>
                <a:spcPts val="0"/>
              </a:spcAft>
              <a:buClr>
                <a:schemeClr val="dk1"/>
              </a:buClr>
              <a:buSzPts val="1600"/>
              <a:buFont typeface="Arial"/>
              <a:buChar char="–"/>
              <a:defRPr sz="1600">
                <a:latin typeface="Comic Sans MS"/>
                <a:ea typeface="Comic Sans MS"/>
                <a:cs typeface="Comic Sans MS"/>
                <a:sym typeface="Comic Sans MS"/>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 name="Google Shape;27;p25"/>
          <p:cNvSpPr txBox="1"/>
          <p:nvPr/>
        </p:nvSpPr>
        <p:spPr>
          <a:xfrm>
            <a:off x="363331" y="6618402"/>
            <a:ext cx="31242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i="1" lang="en-US" sz="1000">
                <a:solidFill>
                  <a:srgbClr val="101141"/>
                </a:solidFill>
              </a:rPr>
              <a:t>File Sharing System</a:t>
            </a:r>
            <a:endParaRPr b="0" i="1" sz="1000" u="none" cap="none" strike="noStrike">
              <a:solidFill>
                <a:srgbClr val="E36C09"/>
              </a:solidFill>
              <a:latin typeface="Arial"/>
              <a:ea typeface="Arial"/>
              <a:cs typeface="Arial"/>
              <a:sym typeface="Arial"/>
            </a:endParaRPr>
          </a:p>
        </p:txBody>
      </p:sp>
      <p:grpSp>
        <p:nvGrpSpPr>
          <p:cNvPr id="28" name="Google Shape;28;p25"/>
          <p:cNvGrpSpPr/>
          <p:nvPr/>
        </p:nvGrpSpPr>
        <p:grpSpPr>
          <a:xfrm>
            <a:off x="2083888" y="6550671"/>
            <a:ext cx="7060112" cy="48665"/>
            <a:chOff x="2083888" y="6550671"/>
            <a:chExt cx="7060112" cy="48665"/>
          </a:xfrm>
        </p:grpSpPr>
        <p:sp>
          <p:nvSpPr>
            <p:cNvPr id="29" name="Google Shape;29;p25"/>
            <p:cNvSpPr/>
            <p:nvPr/>
          </p:nvSpPr>
          <p:spPr>
            <a:xfrm>
              <a:off x="4630476" y="6550672"/>
              <a:ext cx="2328591" cy="48664"/>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 name="Google Shape;30;p25"/>
            <p:cNvSpPr/>
            <p:nvPr/>
          </p:nvSpPr>
          <p:spPr>
            <a:xfrm>
              <a:off x="6907874" y="6550671"/>
              <a:ext cx="2236126" cy="45719"/>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 name="Google Shape;31;p25"/>
            <p:cNvSpPr/>
            <p:nvPr/>
          </p:nvSpPr>
          <p:spPr>
            <a:xfrm>
              <a:off x="2083888" y="6550672"/>
              <a:ext cx="2580680" cy="48664"/>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icture 7.png" id="32" name="Google Shape;32;p25"/>
          <p:cNvPicPr preferRelativeResize="0"/>
          <p:nvPr/>
        </p:nvPicPr>
        <p:blipFill rotWithShape="1">
          <a:blip r:embed="rId2">
            <a:alphaModFix/>
          </a:blip>
          <a:srcRect b="5333" l="1923" r="0" t="0"/>
          <a:stretch/>
        </p:blipFill>
        <p:spPr>
          <a:xfrm>
            <a:off x="6629400" y="-1"/>
            <a:ext cx="2193193" cy="692697"/>
          </a:xfrm>
          <a:prstGeom prst="rect">
            <a:avLst/>
          </a:prstGeom>
          <a:noFill/>
          <a:ln>
            <a:noFill/>
          </a:ln>
        </p:spPr>
      </p:pic>
      <p:grpSp>
        <p:nvGrpSpPr>
          <p:cNvPr id="33" name="Google Shape;33;p25"/>
          <p:cNvGrpSpPr/>
          <p:nvPr/>
        </p:nvGrpSpPr>
        <p:grpSpPr>
          <a:xfrm>
            <a:off x="2133600" y="6553200"/>
            <a:ext cx="7010400" cy="45719"/>
            <a:chOff x="1905000" y="6553200"/>
            <a:chExt cx="7010400" cy="45719"/>
          </a:xfrm>
        </p:grpSpPr>
        <p:sp>
          <p:nvSpPr>
            <p:cNvPr id="34" name="Google Shape;34;p25"/>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25"/>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 name="Google Shape;36;p25"/>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7" name="Google Shape;37;p25"/>
          <p:cNvGrpSpPr/>
          <p:nvPr/>
        </p:nvGrpSpPr>
        <p:grpSpPr>
          <a:xfrm>
            <a:off x="0" y="685800"/>
            <a:ext cx="7010400" cy="45719"/>
            <a:chOff x="1905000" y="6553200"/>
            <a:chExt cx="7010400" cy="45719"/>
          </a:xfrm>
        </p:grpSpPr>
        <p:sp>
          <p:nvSpPr>
            <p:cNvPr id="38" name="Google Shape;38;p25"/>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 name="Google Shape;39;p25"/>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 name="Google Shape;40;p25"/>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1" name="Google Shape;41;p25"/>
          <p:cNvSpPr txBox="1"/>
          <p:nvPr/>
        </p:nvSpPr>
        <p:spPr>
          <a:xfrm>
            <a:off x="3733800" y="6616812"/>
            <a:ext cx="2895600" cy="38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i="1" lang="en-US" sz="1000">
                <a:solidFill>
                  <a:srgbClr val="E36C09"/>
                </a:solidFill>
              </a:rPr>
              <a:t>Group #47</a:t>
            </a:r>
            <a:endParaRPr i="1" sz="1000">
              <a:solidFill>
                <a:srgbClr val="E36C09"/>
              </a:solidFill>
            </a:endParaRPr>
          </a:p>
          <a:p>
            <a:pPr indent="0" lvl="0" marL="0" marR="0" rtl="0" algn="l">
              <a:lnSpc>
                <a:spcPct val="100000"/>
              </a:lnSpc>
              <a:spcBef>
                <a:spcPts val="0"/>
              </a:spcBef>
              <a:spcAft>
                <a:spcPts val="0"/>
              </a:spcAft>
              <a:buClr>
                <a:srgbClr val="000000"/>
              </a:buClr>
              <a:buSzPts val="900"/>
              <a:buFont typeface="Arial"/>
              <a:buNone/>
            </a:pPr>
            <a:r>
              <a:t/>
            </a:r>
            <a:endParaRPr i="1" sz="900">
              <a:solidFill>
                <a:srgbClr val="E36C09"/>
              </a:solidFill>
            </a:endParaRPr>
          </a:p>
        </p:txBody>
      </p:sp>
      <p:sp>
        <p:nvSpPr>
          <p:cNvPr id="42" name="Google Shape;42;p25"/>
          <p:cNvSpPr txBox="1"/>
          <p:nvPr/>
        </p:nvSpPr>
        <p:spPr>
          <a:xfrm>
            <a:off x="8686800" y="6618404"/>
            <a:ext cx="426308"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rgbClr val="E36C09"/>
                </a:solidFill>
                <a:latin typeface="Arial"/>
                <a:ea typeface="Arial"/>
                <a:cs typeface="Arial"/>
                <a:sym typeface="Arial"/>
              </a:rPr>
              <a:t>‹#›</a:t>
            </a:fld>
            <a:endParaRPr b="0" i="1" sz="1100" u="none" cap="none" strike="noStrike">
              <a:solidFill>
                <a:srgbClr val="E36C09"/>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26"/>
          <p:cNvSpPr/>
          <p:nvPr/>
        </p:nvSpPr>
        <p:spPr>
          <a:xfrm>
            <a:off x="0" y="3352800"/>
            <a:ext cx="86868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26"/>
          <p:cNvSpPr/>
          <p:nvPr/>
        </p:nvSpPr>
        <p:spPr>
          <a:xfrm>
            <a:off x="2895600" y="609600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 name="Google Shape;46;p26"/>
          <p:cNvSpPr/>
          <p:nvPr/>
        </p:nvSpPr>
        <p:spPr>
          <a:xfrm>
            <a:off x="0" y="609600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 name="Google Shape;47;p26"/>
          <p:cNvSpPr/>
          <p:nvPr/>
        </p:nvSpPr>
        <p:spPr>
          <a:xfrm>
            <a:off x="5791200" y="609600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BITS_university_logo_whitevert.png" id="48" name="Google Shape;48;p26"/>
          <p:cNvPicPr preferRelativeResize="0"/>
          <p:nvPr/>
        </p:nvPicPr>
        <p:blipFill rotWithShape="1">
          <a:blip r:embed="rId3">
            <a:alphaModFix/>
          </a:blip>
          <a:srcRect b="28592" l="0" r="0" t="2"/>
          <a:stretch/>
        </p:blipFill>
        <p:spPr>
          <a:xfrm>
            <a:off x="76200" y="3352800"/>
            <a:ext cx="2057400" cy="1980000"/>
          </a:xfrm>
          <a:prstGeom prst="rect">
            <a:avLst/>
          </a:prstGeom>
          <a:noFill/>
          <a:ln>
            <a:noFill/>
          </a:ln>
        </p:spPr>
      </p:pic>
      <p:sp>
        <p:nvSpPr>
          <p:cNvPr id="49" name="Google Shape;49;p26"/>
          <p:cNvSpPr txBox="1"/>
          <p:nvPr/>
        </p:nvSpPr>
        <p:spPr>
          <a:xfrm>
            <a:off x="-76200" y="5257800"/>
            <a:ext cx="2209800"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cap="none" strike="noStrike">
                <a:solidFill>
                  <a:schemeClr val="lt1"/>
                </a:solidFill>
                <a:latin typeface="Arial"/>
                <a:ea typeface="Arial"/>
                <a:cs typeface="Arial"/>
                <a:sym typeface="Arial"/>
              </a:rPr>
              <a:t>BITS</a:t>
            </a:r>
            <a:r>
              <a:rPr b="0" i="0" lang="en-US" sz="2900" u="none" cap="none" strike="noStrike">
                <a:solidFill>
                  <a:schemeClr val="lt1"/>
                </a:solidFill>
                <a:latin typeface="Arial"/>
                <a:ea typeface="Arial"/>
                <a:cs typeface="Arial"/>
                <a:sym typeface="Arial"/>
              </a:rPr>
              <a:t> Pilani</a:t>
            </a:r>
            <a:endParaRPr b="0" i="0" sz="2900" u="none" cap="none" strike="noStrike">
              <a:solidFill>
                <a:schemeClr val="lt1"/>
              </a:solidFill>
              <a:latin typeface="Arial"/>
              <a:ea typeface="Arial"/>
              <a:cs typeface="Arial"/>
              <a:sym typeface="Arial"/>
            </a:endParaRPr>
          </a:p>
        </p:txBody>
      </p:sp>
      <p:sp>
        <p:nvSpPr>
          <p:cNvPr id="50" name="Google Shape;50;p26"/>
          <p:cNvSpPr txBox="1"/>
          <p:nvPr/>
        </p:nvSpPr>
        <p:spPr>
          <a:xfrm>
            <a:off x="152400" y="5666601"/>
            <a:ext cx="1905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Hyderabad Campus</a:t>
            </a:r>
            <a:endParaRPr b="0" i="0" sz="1200" u="none" cap="none" strike="noStrike">
              <a:solidFill>
                <a:srgbClr val="FFFFFF"/>
              </a:solidFill>
              <a:latin typeface="Arial"/>
              <a:ea typeface="Arial"/>
              <a:cs typeface="Arial"/>
              <a:sym typeface="Arial"/>
            </a:endParaRPr>
          </a:p>
        </p:txBody>
      </p:sp>
      <p:sp>
        <p:nvSpPr>
          <p:cNvPr id="51" name="Google Shape;51;p26"/>
          <p:cNvSpPr txBox="1"/>
          <p:nvPr>
            <p:ph type="title"/>
          </p:nvPr>
        </p:nvSpPr>
        <p:spPr>
          <a:xfrm>
            <a:off x="2514600" y="3810000"/>
            <a:ext cx="6019800" cy="1524000"/>
          </a:xfrm>
          <a:prstGeom prst="rect">
            <a:avLst/>
          </a:prstGeom>
          <a:noFill/>
          <a:ln>
            <a:noFill/>
          </a:ln>
        </p:spPr>
        <p:txBody>
          <a:bodyPr anchorCtr="0" anchor="ctr" bIns="45700" lIns="91425" spcFirstLastPara="1" rIns="91425" wrap="square" tIns="4570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2" name="Shape 52"/>
        <p:cNvGrpSpPr/>
        <p:nvPr/>
      </p:nvGrpSpPr>
      <p:grpSpPr>
        <a:xfrm>
          <a:off x="0" y="0"/>
          <a:ext cx="0" cy="0"/>
          <a:chOff x="0" y="0"/>
          <a:chExt cx="0" cy="0"/>
        </a:xfrm>
      </p:grpSpPr>
      <p:pic>
        <p:nvPicPr>
          <p:cNvPr descr="\\Server\D\jyoti\FI023_BITS_v1\styleguide img\IMG_5627_b.jpg" id="53" name="Google Shape;53;p2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54" name="Google Shape;54;p27"/>
          <p:cNvSpPr/>
          <p:nvPr/>
        </p:nvSpPr>
        <p:spPr>
          <a:xfrm>
            <a:off x="0" y="4282182"/>
            <a:ext cx="9144000" cy="2575818"/>
          </a:xfrm>
          <a:prstGeom prst="rect">
            <a:avLst/>
          </a:prstGeom>
          <a:solidFill>
            <a:schemeClr val="lt1"/>
          </a:solidFill>
          <a:ln cap="flat" cmpd="sng" w="9525">
            <a:solidFill>
              <a:srgbClr val="4A7DBA"/>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Picture 7.png" id="55" name="Google Shape;55;p27"/>
          <p:cNvPicPr preferRelativeResize="0"/>
          <p:nvPr/>
        </p:nvPicPr>
        <p:blipFill rotWithShape="1">
          <a:blip r:embed="rId3">
            <a:alphaModFix/>
          </a:blip>
          <a:srcRect b="5333" l="1923" r="0" t="0"/>
          <a:stretch/>
        </p:blipFill>
        <p:spPr>
          <a:xfrm>
            <a:off x="6629400" y="-1"/>
            <a:ext cx="2193193" cy="692697"/>
          </a:xfrm>
          <a:prstGeom prst="rect">
            <a:avLst/>
          </a:prstGeom>
          <a:noFill/>
          <a:ln>
            <a:noFill/>
          </a:ln>
        </p:spPr>
      </p:pic>
      <p:sp>
        <p:nvSpPr>
          <p:cNvPr id="56" name="Google Shape;56;p27"/>
          <p:cNvSpPr txBox="1"/>
          <p:nvPr>
            <p:ph idx="1" type="body"/>
          </p:nvPr>
        </p:nvSpPr>
        <p:spPr>
          <a:xfrm>
            <a:off x="304800" y="4648200"/>
            <a:ext cx="8458200" cy="1600200"/>
          </a:xfrm>
          <a:prstGeom prst="rect">
            <a:avLst/>
          </a:prstGeom>
          <a:noFill/>
          <a:ln>
            <a:noFill/>
          </a:ln>
        </p:spPr>
        <p:txBody>
          <a:bodyPr anchorCtr="0" anchor="t" bIns="45700" lIns="91425" spcFirstLastPara="1" rIns="91425" wrap="square" tIns="45700">
            <a:noAutofit/>
          </a:bodyPr>
          <a:lstStyle>
            <a:lvl1pPr indent="-228600" lvl="0" marL="457200" algn="l">
              <a:lnSpc>
                <a:spcPct val="104999"/>
              </a:lnSpc>
              <a:spcBef>
                <a:spcPts val="0"/>
              </a:spcBef>
              <a:spcAft>
                <a:spcPts val="0"/>
              </a:spcAft>
              <a:buClr>
                <a:schemeClr val="dk1"/>
              </a:buClr>
              <a:buSzPts val="4000"/>
              <a:buNone/>
              <a:defRPr b="1" sz="40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 name="Google Shape;57;p27"/>
          <p:cNvSpPr/>
          <p:nvPr/>
        </p:nvSpPr>
        <p:spPr>
          <a:xfrm>
            <a:off x="2882900" y="677545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 name="Google Shape;58;p27"/>
          <p:cNvSpPr/>
          <p:nvPr/>
        </p:nvSpPr>
        <p:spPr>
          <a:xfrm>
            <a:off x="-12700" y="677545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 name="Google Shape;59;p27"/>
          <p:cNvSpPr/>
          <p:nvPr/>
        </p:nvSpPr>
        <p:spPr>
          <a:xfrm>
            <a:off x="5778500" y="677545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 name="Google Shape;60;p27"/>
          <p:cNvSpPr txBox="1"/>
          <p:nvPr/>
        </p:nvSpPr>
        <p:spPr>
          <a:xfrm>
            <a:off x="6858000" y="762000"/>
            <a:ext cx="2209800"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cap="none" strike="noStrike">
                <a:solidFill>
                  <a:schemeClr val="lt1"/>
                </a:solidFill>
                <a:latin typeface="Arial"/>
                <a:ea typeface="Arial"/>
                <a:cs typeface="Arial"/>
                <a:sym typeface="Arial"/>
              </a:rPr>
              <a:t>BITS</a:t>
            </a:r>
            <a:r>
              <a:rPr b="0" i="0" lang="en-US" sz="2900" u="none" cap="none" strike="noStrike">
                <a:solidFill>
                  <a:schemeClr val="lt1"/>
                </a:solidFill>
                <a:latin typeface="Arial"/>
                <a:ea typeface="Arial"/>
                <a:cs typeface="Arial"/>
                <a:sym typeface="Arial"/>
              </a:rPr>
              <a:t> Pilani</a:t>
            </a:r>
            <a:endParaRPr b="0" i="0" sz="2900" u="none" cap="none" strike="noStrike">
              <a:solidFill>
                <a:schemeClr val="lt1"/>
              </a:solidFill>
              <a:latin typeface="Arial"/>
              <a:ea typeface="Arial"/>
              <a:cs typeface="Arial"/>
              <a:sym typeface="Arial"/>
            </a:endParaRPr>
          </a:p>
        </p:txBody>
      </p:sp>
      <p:sp>
        <p:nvSpPr>
          <p:cNvPr id="61" name="Google Shape;61;p27"/>
          <p:cNvSpPr txBox="1"/>
          <p:nvPr/>
        </p:nvSpPr>
        <p:spPr>
          <a:xfrm>
            <a:off x="7086600" y="1170801"/>
            <a:ext cx="1905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Hyderabad Campus</a:t>
            </a:r>
            <a:endParaRPr b="0" i="0" sz="12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2" name="Shape 62"/>
        <p:cNvGrpSpPr/>
        <p:nvPr/>
      </p:nvGrpSpPr>
      <p:grpSpPr>
        <a:xfrm>
          <a:off x="0" y="0"/>
          <a:ext cx="0" cy="0"/>
          <a:chOff x="0" y="0"/>
          <a:chExt cx="0" cy="0"/>
        </a:xfrm>
      </p:grpSpPr>
      <p:pic>
        <p:nvPicPr>
          <p:cNvPr descr="Picture 7.png" id="63" name="Google Shape;63;p28"/>
          <p:cNvPicPr preferRelativeResize="0"/>
          <p:nvPr/>
        </p:nvPicPr>
        <p:blipFill rotWithShape="1">
          <a:blip r:embed="rId2">
            <a:alphaModFix/>
          </a:blip>
          <a:srcRect b="5333" l="1923" r="0" t="0"/>
          <a:stretch/>
        </p:blipFill>
        <p:spPr>
          <a:xfrm>
            <a:off x="6629400" y="-1"/>
            <a:ext cx="2193193" cy="692697"/>
          </a:xfrm>
          <a:prstGeom prst="rect">
            <a:avLst/>
          </a:prstGeom>
          <a:noFill/>
          <a:ln>
            <a:noFill/>
          </a:ln>
        </p:spPr>
      </p:pic>
      <p:sp>
        <p:nvSpPr>
          <p:cNvPr id="64" name="Google Shape;64;p2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560"/>
              </a:spcBef>
              <a:spcAft>
                <a:spcPts val="0"/>
              </a:spcAft>
              <a:buClr>
                <a:srgbClr val="101141"/>
              </a:buClr>
              <a:buSzPts val="2800"/>
              <a:buFont typeface="Arial"/>
              <a:buNone/>
              <a:defRPr sz="2800"/>
            </a:lvl1pPr>
            <a:lvl2pPr indent="-330200" lvl="1" marL="914400" marR="0" algn="l">
              <a:lnSpc>
                <a:spcPct val="100000"/>
              </a:lnSpc>
              <a:spcBef>
                <a:spcPts val="320"/>
              </a:spcBef>
              <a:spcAft>
                <a:spcPts val="0"/>
              </a:spcAft>
              <a:buClr>
                <a:schemeClr val="dk1"/>
              </a:buClr>
              <a:buSzPts val="1600"/>
              <a:buFont typeface="Arial"/>
              <a:buChar char="–"/>
              <a:defRPr sz="16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5" name="Google Shape;65;p28"/>
          <p:cNvSpPr txBox="1"/>
          <p:nvPr>
            <p:ph idx="2" type="body"/>
          </p:nvPr>
        </p:nvSpPr>
        <p:spPr>
          <a:xfrm>
            <a:off x="4953000" y="1600200"/>
            <a:ext cx="40386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560"/>
              </a:spcBef>
              <a:spcAft>
                <a:spcPts val="0"/>
              </a:spcAft>
              <a:buClr>
                <a:srgbClr val="101141"/>
              </a:buClr>
              <a:buSzPts val="2800"/>
              <a:buFont typeface="Arial"/>
              <a:buNone/>
              <a:defRPr sz="2800"/>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6" name="Google Shape;66;p28"/>
          <p:cNvSpPr txBox="1"/>
          <p:nvPr>
            <p:ph idx="3"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67" name="Google Shape;67;p28"/>
          <p:cNvGrpSpPr/>
          <p:nvPr/>
        </p:nvGrpSpPr>
        <p:grpSpPr>
          <a:xfrm>
            <a:off x="0" y="1295400"/>
            <a:ext cx="7010400" cy="45719"/>
            <a:chOff x="1905000" y="6553200"/>
            <a:chExt cx="7010400" cy="45719"/>
          </a:xfrm>
        </p:grpSpPr>
        <p:sp>
          <p:nvSpPr>
            <p:cNvPr id="68" name="Google Shape;68;p28"/>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 name="Google Shape;69;p2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 name="Google Shape;70;p28"/>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71" name="Google Shape;71;p28"/>
          <p:cNvGrpSpPr/>
          <p:nvPr/>
        </p:nvGrpSpPr>
        <p:grpSpPr>
          <a:xfrm>
            <a:off x="2133600" y="6553200"/>
            <a:ext cx="7010400" cy="45719"/>
            <a:chOff x="1905000" y="6553200"/>
            <a:chExt cx="7010400" cy="45719"/>
          </a:xfrm>
        </p:grpSpPr>
        <p:sp>
          <p:nvSpPr>
            <p:cNvPr id="72" name="Google Shape;72;p28"/>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p2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 name="Google Shape;74;p28"/>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75" name="Google Shape;75;p28"/>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Hyderabad Campus</a:t>
            </a:r>
            <a:endParaRPr b="0" i="0" sz="1100" u="none" cap="none" strike="noStrike">
              <a:solidFill>
                <a:srgbClr val="10114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6" name="Shape 76"/>
        <p:cNvGrpSpPr/>
        <p:nvPr/>
      </p:nvGrpSpPr>
      <p:grpSpPr>
        <a:xfrm>
          <a:off x="0" y="0"/>
          <a:ext cx="0" cy="0"/>
          <a:chOff x="0" y="0"/>
          <a:chExt cx="0" cy="0"/>
        </a:xfrm>
      </p:grpSpPr>
      <p:sp>
        <p:nvSpPr>
          <p:cNvPr id="77" name="Google Shape;77;p29"/>
          <p:cNvSpPr txBox="1"/>
          <p:nvPr>
            <p:ph idx="1" type="body"/>
          </p:nvPr>
        </p:nvSpPr>
        <p:spPr>
          <a:xfrm>
            <a:off x="457200" y="1535112"/>
            <a:ext cx="4040188" cy="8270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78" name="Google Shape;78;p29"/>
          <p:cNvSpPr txBox="1"/>
          <p:nvPr>
            <p:ph idx="2" type="body"/>
          </p:nvPr>
        </p:nvSpPr>
        <p:spPr>
          <a:xfrm>
            <a:off x="457200" y="2362199"/>
            <a:ext cx="4040188" cy="3763963"/>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79" name="Google Shape;79;p29"/>
          <p:cNvSpPr txBox="1"/>
          <p:nvPr>
            <p:ph idx="3" type="body"/>
          </p:nvPr>
        </p:nvSpPr>
        <p:spPr>
          <a:xfrm>
            <a:off x="4645025" y="1535112"/>
            <a:ext cx="4041775" cy="8270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80" name="Google Shape;80;p29"/>
          <p:cNvSpPr txBox="1"/>
          <p:nvPr>
            <p:ph idx="4" type="body"/>
          </p:nvPr>
        </p:nvSpPr>
        <p:spPr>
          <a:xfrm>
            <a:off x="4645025" y="2362199"/>
            <a:ext cx="4041775" cy="3763963"/>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81" name="Google Shape;81;p29"/>
          <p:cNvSpPr txBox="1"/>
          <p:nvPr>
            <p:ph idx="5"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82" name="Google Shape;82;p29"/>
          <p:cNvGrpSpPr/>
          <p:nvPr/>
        </p:nvGrpSpPr>
        <p:grpSpPr>
          <a:xfrm>
            <a:off x="0" y="1295400"/>
            <a:ext cx="7010400" cy="45719"/>
            <a:chOff x="1905000" y="6553200"/>
            <a:chExt cx="7010400" cy="45719"/>
          </a:xfrm>
        </p:grpSpPr>
        <p:sp>
          <p:nvSpPr>
            <p:cNvPr id="83" name="Google Shape;83;p29"/>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 name="Google Shape;84;p2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29"/>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86" name="Google Shape;86;p29"/>
          <p:cNvGrpSpPr/>
          <p:nvPr/>
        </p:nvGrpSpPr>
        <p:grpSpPr>
          <a:xfrm>
            <a:off x="2133600" y="6553200"/>
            <a:ext cx="7010400" cy="45719"/>
            <a:chOff x="1905000" y="6553200"/>
            <a:chExt cx="7010400" cy="45719"/>
          </a:xfrm>
        </p:grpSpPr>
        <p:sp>
          <p:nvSpPr>
            <p:cNvPr id="87" name="Google Shape;87;p29"/>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2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29"/>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icture 7.png" id="90" name="Google Shape;90;p29"/>
          <p:cNvPicPr preferRelativeResize="0"/>
          <p:nvPr/>
        </p:nvPicPr>
        <p:blipFill rotWithShape="1">
          <a:blip r:embed="rId2">
            <a:alphaModFix/>
          </a:blip>
          <a:srcRect b="5333" l="1923" r="0" t="0"/>
          <a:stretch/>
        </p:blipFill>
        <p:spPr>
          <a:xfrm>
            <a:off x="6629400" y="-1"/>
            <a:ext cx="2193193" cy="692697"/>
          </a:xfrm>
          <a:prstGeom prst="rect">
            <a:avLst/>
          </a:prstGeom>
          <a:noFill/>
          <a:ln>
            <a:noFill/>
          </a:ln>
        </p:spPr>
      </p:pic>
      <p:sp>
        <p:nvSpPr>
          <p:cNvPr id="91" name="Google Shape;91;p29"/>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Hyderabad Campus</a:t>
            </a:r>
            <a:endParaRPr b="0" i="0" sz="1100" u="none" cap="none" strike="noStrike">
              <a:solidFill>
                <a:srgbClr val="10114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2" name="Shape 92"/>
        <p:cNvGrpSpPr/>
        <p:nvPr/>
      </p:nvGrpSpPr>
      <p:grpSpPr>
        <a:xfrm>
          <a:off x="0" y="0"/>
          <a:ext cx="0" cy="0"/>
          <a:chOff x="0" y="0"/>
          <a:chExt cx="0" cy="0"/>
        </a:xfrm>
      </p:grpSpPr>
      <p:sp>
        <p:nvSpPr>
          <p:cNvPr id="93" name="Google Shape;93;p30"/>
          <p:cNvSpPr txBox="1"/>
          <p:nvPr>
            <p:ph idx="1" type="body"/>
          </p:nvPr>
        </p:nvSpPr>
        <p:spPr>
          <a:xfrm>
            <a:off x="304800" y="152400"/>
            <a:ext cx="5791200" cy="457200"/>
          </a:xfrm>
          <a:prstGeom prst="rect">
            <a:avLst/>
          </a:prstGeom>
          <a:noFill/>
          <a:ln>
            <a:noFill/>
          </a:ln>
        </p:spPr>
        <p:txBody>
          <a:bodyPr anchorCtr="0" anchor="ctr" bIns="0" lIns="0" spcFirstLastPara="1" rIns="0" wrap="square" tIns="0">
            <a:noAutofit/>
          </a:bodyPr>
          <a:lstStyle>
            <a:lvl1pPr indent="-228600" lvl="0" marL="457200" algn="l">
              <a:lnSpc>
                <a:spcPct val="150000"/>
              </a:lnSpc>
              <a:spcBef>
                <a:spcPts val="0"/>
              </a:spcBef>
              <a:spcAft>
                <a:spcPts val="0"/>
              </a:spcAft>
              <a:buClr>
                <a:srgbClr val="FF0000"/>
              </a:buClr>
              <a:buSzPts val="2400"/>
              <a:buNone/>
              <a:defRPr b="1" sz="2400">
                <a:solidFill>
                  <a:srgbClr val="FF0000"/>
                </a:solidFill>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94" name="Google Shape;94;p30"/>
          <p:cNvGrpSpPr/>
          <p:nvPr/>
        </p:nvGrpSpPr>
        <p:grpSpPr>
          <a:xfrm>
            <a:off x="0" y="685800"/>
            <a:ext cx="7010400" cy="45719"/>
            <a:chOff x="1905000" y="6553200"/>
            <a:chExt cx="7010400" cy="45719"/>
          </a:xfrm>
        </p:grpSpPr>
        <p:sp>
          <p:nvSpPr>
            <p:cNvPr id="95" name="Google Shape;95;p30"/>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3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30"/>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98" name="Google Shape;98;p30"/>
          <p:cNvGrpSpPr/>
          <p:nvPr/>
        </p:nvGrpSpPr>
        <p:grpSpPr>
          <a:xfrm>
            <a:off x="2133600" y="6553200"/>
            <a:ext cx="7010400" cy="45719"/>
            <a:chOff x="1905000" y="6553200"/>
            <a:chExt cx="7010400" cy="45719"/>
          </a:xfrm>
        </p:grpSpPr>
        <p:sp>
          <p:nvSpPr>
            <p:cNvPr id="99" name="Google Shape;99;p30"/>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3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30"/>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icture 7.png" id="102" name="Google Shape;102;p30"/>
          <p:cNvPicPr preferRelativeResize="0"/>
          <p:nvPr/>
        </p:nvPicPr>
        <p:blipFill rotWithShape="1">
          <a:blip r:embed="rId2">
            <a:alphaModFix/>
          </a:blip>
          <a:srcRect b="5333" l="1923" r="0" t="0"/>
          <a:stretch/>
        </p:blipFill>
        <p:spPr>
          <a:xfrm>
            <a:off x="6629400" y="-1"/>
            <a:ext cx="2193193" cy="692697"/>
          </a:xfrm>
          <a:prstGeom prst="rect">
            <a:avLst/>
          </a:prstGeom>
          <a:noFill/>
          <a:ln>
            <a:noFill/>
          </a:ln>
        </p:spPr>
      </p:pic>
      <p:sp>
        <p:nvSpPr>
          <p:cNvPr id="103" name="Google Shape;103;p30"/>
          <p:cNvSpPr txBox="1"/>
          <p:nvPr/>
        </p:nvSpPr>
        <p:spPr>
          <a:xfrm>
            <a:off x="304800" y="6596400"/>
            <a:ext cx="8839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en-US" sz="1100">
                <a:solidFill>
                  <a:srgbClr val="101141"/>
                </a:solidFill>
              </a:rPr>
              <a:t>Secure File Sharing System				         Group#47  		 </a:t>
            </a:r>
            <a:r>
              <a:rPr b="0" i="1" lang="en-US" sz="1100" u="none" cap="none" strike="noStrike">
                <a:solidFill>
                  <a:srgbClr val="E36C09"/>
                </a:solidFill>
                <a:latin typeface="Arial"/>
                <a:ea typeface="Arial"/>
                <a:cs typeface="Arial"/>
                <a:sym typeface="Arial"/>
              </a:rPr>
              <a:t>                                        </a:t>
            </a:r>
            <a:r>
              <a:rPr b="0" i="0" lang="en-US" sz="1100" u="none" cap="none" strike="noStrike">
                <a:solidFill>
                  <a:srgbClr val="101141"/>
                </a:solidFill>
                <a:latin typeface="Arial"/>
                <a:ea typeface="Arial"/>
                <a:cs typeface="Arial"/>
                <a:sym typeface="Arial"/>
              </a:rPr>
              <a:t>BITS Pilani, Hyderabad Campus</a:t>
            </a:r>
            <a:endParaRPr b="0" i="0" sz="1100" u="none" cap="none" strike="noStrike">
              <a:solidFill>
                <a:srgbClr val="10114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04" name="Shape 104"/>
        <p:cNvGrpSpPr/>
        <p:nvPr/>
      </p:nvGrpSpPr>
      <p:grpSpPr>
        <a:xfrm>
          <a:off x="0" y="0"/>
          <a:ext cx="0" cy="0"/>
          <a:chOff x="0" y="0"/>
          <a:chExt cx="0" cy="0"/>
        </a:xfrm>
      </p:grpSpPr>
      <p:sp>
        <p:nvSpPr>
          <p:cNvPr id="105" name="Google Shape;105;p31"/>
          <p:cNvSpPr txBox="1"/>
          <p:nvPr>
            <p:ph idx="1" type="body"/>
          </p:nvPr>
        </p:nvSpPr>
        <p:spPr>
          <a:xfrm>
            <a:off x="3575050" y="1600200"/>
            <a:ext cx="5111750" cy="452596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06" name="Google Shape;106;p31"/>
          <p:cNvSpPr txBox="1"/>
          <p:nvPr>
            <p:ph idx="2" type="body"/>
          </p:nvPr>
        </p:nvSpPr>
        <p:spPr>
          <a:xfrm>
            <a:off x="457200" y="1600200"/>
            <a:ext cx="3008313" cy="45259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07" name="Google Shape;107;p31"/>
          <p:cNvSpPr txBox="1"/>
          <p:nvPr>
            <p:ph idx="3"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108" name="Google Shape;108;p31"/>
          <p:cNvGrpSpPr/>
          <p:nvPr/>
        </p:nvGrpSpPr>
        <p:grpSpPr>
          <a:xfrm>
            <a:off x="0" y="1295400"/>
            <a:ext cx="7010400" cy="45719"/>
            <a:chOff x="1905000" y="6553200"/>
            <a:chExt cx="7010400" cy="45719"/>
          </a:xfrm>
        </p:grpSpPr>
        <p:sp>
          <p:nvSpPr>
            <p:cNvPr id="109" name="Google Shape;109;p31"/>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31"/>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31"/>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12" name="Google Shape;112;p31"/>
          <p:cNvGrpSpPr/>
          <p:nvPr/>
        </p:nvGrpSpPr>
        <p:grpSpPr>
          <a:xfrm>
            <a:off x="2133600" y="6553200"/>
            <a:ext cx="7010400" cy="45719"/>
            <a:chOff x="1905000" y="6553200"/>
            <a:chExt cx="7010400" cy="45719"/>
          </a:xfrm>
        </p:grpSpPr>
        <p:sp>
          <p:nvSpPr>
            <p:cNvPr id="113" name="Google Shape;113;p31"/>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31"/>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31"/>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icture 7.png" id="116" name="Google Shape;116;p31"/>
          <p:cNvPicPr preferRelativeResize="0"/>
          <p:nvPr/>
        </p:nvPicPr>
        <p:blipFill rotWithShape="1">
          <a:blip r:embed="rId2">
            <a:alphaModFix/>
          </a:blip>
          <a:srcRect b="5333" l="1923" r="0" t="0"/>
          <a:stretch/>
        </p:blipFill>
        <p:spPr>
          <a:xfrm>
            <a:off x="6629400" y="-1"/>
            <a:ext cx="2193193" cy="692697"/>
          </a:xfrm>
          <a:prstGeom prst="rect">
            <a:avLst/>
          </a:prstGeom>
          <a:noFill/>
          <a:ln>
            <a:noFill/>
          </a:ln>
        </p:spPr>
      </p:pic>
      <p:sp>
        <p:nvSpPr>
          <p:cNvPr id="117" name="Google Shape;117;p31"/>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Hyderabad Campus</a:t>
            </a:r>
            <a:endParaRPr b="0" i="0" sz="1100" u="none" cap="none" strike="noStrike">
              <a:solidFill>
                <a:srgbClr val="10114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18" name="Shape 118"/>
        <p:cNvGrpSpPr/>
        <p:nvPr/>
      </p:nvGrpSpPr>
      <p:grpSpPr>
        <a:xfrm>
          <a:off x="0" y="0"/>
          <a:ext cx="0" cy="0"/>
          <a:chOff x="0" y="0"/>
          <a:chExt cx="0" cy="0"/>
        </a:xfrm>
      </p:grpSpPr>
      <p:sp>
        <p:nvSpPr>
          <p:cNvPr id="119" name="Google Shape;119;p32"/>
          <p:cNvSpPr txBox="1"/>
          <p:nvPr>
            <p:ph type="title"/>
          </p:nvPr>
        </p:nvSpPr>
        <p:spPr>
          <a:xfrm>
            <a:off x="1792288" y="5407025"/>
            <a:ext cx="5486400" cy="304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0000"/>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2"/>
          <p:cNvSpPr/>
          <p:nvPr>
            <p:ph idx="2" type="pic"/>
          </p:nvPr>
        </p:nvSpPr>
        <p:spPr>
          <a:xfrm>
            <a:off x="1792288" y="1828800"/>
            <a:ext cx="5486400" cy="3429000"/>
          </a:xfrm>
          <a:prstGeom prst="rect">
            <a:avLst/>
          </a:prstGeom>
          <a:solidFill>
            <a:schemeClr val="lt1"/>
          </a:solidFill>
          <a:ln cap="flat" cmpd="sng" w="57150">
            <a:solidFill>
              <a:srgbClr val="DAE5F1"/>
            </a:solidFill>
            <a:prstDash val="solid"/>
            <a:round/>
            <a:headEnd len="sm" w="sm" type="none"/>
            <a:tailEnd len="sm" w="sm" type="none"/>
          </a:ln>
        </p:spPr>
      </p:sp>
      <p:sp>
        <p:nvSpPr>
          <p:cNvPr id="121" name="Google Shape;121;p32"/>
          <p:cNvSpPr txBox="1"/>
          <p:nvPr>
            <p:ph idx="1" type="body"/>
          </p:nvPr>
        </p:nvSpPr>
        <p:spPr>
          <a:xfrm>
            <a:off x="1792288" y="5711825"/>
            <a:ext cx="5486400" cy="304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Clr>
                <a:schemeClr val="dk1"/>
              </a:buClr>
              <a:buSzPts val="1600"/>
              <a:buNone/>
              <a:defRPr sz="16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22" name="Google Shape;122;p32"/>
          <p:cNvSpPr txBox="1"/>
          <p:nvPr>
            <p:ph idx="3"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123" name="Google Shape;123;p32"/>
          <p:cNvGrpSpPr/>
          <p:nvPr/>
        </p:nvGrpSpPr>
        <p:grpSpPr>
          <a:xfrm>
            <a:off x="0" y="1295400"/>
            <a:ext cx="7010400" cy="45719"/>
            <a:chOff x="1905000" y="6553200"/>
            <a:chExt cx="7010400" cy="45719"/>
          </a:xfrm>
        </p:grpSpPr>
        <p:sp>
          <p:nvSpPr>
            <p:cNvPr id="124" name="Google Shape;124;p32"/>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p3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p32"/>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27" name="Google Shape;127;p32"/>
          <p:cNvGrpSpPr/>
          <p:nvPr/>
        </p:nvGrpSpPr>
        <p:grpSpPr>
          <a:xfrm>
            <a:off x="2133600" y="6553200"/>
            <a:ext cx="7010400" cy="45719"/>
            <a:chOff x="1905000" y="6553200"/>
            <a:chExt cx="7010400" cy="45719"/>
          </a:xfrm>
        </p:grpSpPr>
        <p:sp>
          <p:nvSpPr>
            <p:cNvPr id="128" name="Google Shape;128;p32"/>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3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32"/>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Picture 7.png" id="131" name="Google Shape;131;p32"/>
          <p:cNvPicPr preferRelativeResize="0"/>
          <p:nvPr/>
        </p:nvPicPr>
        <p:blipFill rotWithShape="1">
          <a:blip r:embed="rId2">
            <a:alphaModFix/>
          </a:blip>
          <a:srcRect b="5333" l="1923" r="0" t="0"/>
          <a:stretch/>
        </p:blipFill>
        <p:spPr>
          <a:xfrm>
            <a:off x="6629400" y="-1"/>
            <a:ext cx="2193193" cy="692697"/>
          </a:xfrm>
          <a:prstGeom prst="rect">
            <a:avLst/>
          </a:prstGeom>
          <a:noFill/>
          <a:ln>
            <a:noFill/>
          </a:ln>
        </p:spPr>
      </p:pic>
      <p:sp>
        <p:nvSpPr>
          <p:cNvPr id="132" name="Google Shape;132;p32"/>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Hyderabad Campus</a:t>
            </a:r>
            <a:endParaRPr b="0" i="0" sz="1100" u="none" cap="none" strike="noStrike">
              <a:solidFill>
                <a:srgbClr val="10114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FF0000"/>
              </a:buClr>
              <a:buSzPts val="4000"/>
              <a:buFont typeface="Arial"/>
              <a:buNone/>
              <a:defRPr b="1" i="0" sz="4000" u="none" cap="none" strike="noStrike">
                <a:solidFill>
                  <a:srgbClr val="FF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
          <p:cNvSpPr txBox="1"/>
          <p:nvPr>
            <p:ph type="title"/>
          </p:nvPr>
        </p:nvSpPr>
        <p:spPr>
          <a:xfrm>
            <a:off x="2514600" y="3886200"/>
            <a:ext cx="6019800" cy="1524000"/>
          </a:xfrm>
          <a:prstGeom prst="rect">
            <a:avLst/>
          </a:prstGeom>
          <a:noFill/>
          <a:ln>
            <a:noFill/>
          </a:ln>
        </p:spPr>
        <p:txBody>
          <a:bodyPr anchorCtr="0" anchor="ctr" bIns="45700" lIns="91425" spcFirstLastPara="1" rIns="91425" wrap="square" tIns="45700">
            <a:noAutofit/>
          </a:bodyPr>
          <a:lstStyle/>
          <a:p>
            <a:pPr indent="0" lvl="0" marL="0" rtl="0" algn="ctr">
              <a:lnSpc>
                <a:spcPct val="90909"/>
              </a:lnSpc>
              <a:spcBef>
                <a:spcPts val="0"/>
              </a:spcBef>
              <a:spcAft>
                <a:spcPts val="0"/>
              </a:spcAft>
              <a:buClr>
                <a:srgbClr val="DAEEF3"/>
              </a:buClr>
              <a:buSzPts val="4400"/>
              <a:buFont typeface="Arial"/>
              <a:buNone/>
            </a:pPr>
            <a:r>
              <a:rPr lang="en-US">
                <a:solidFill>
                  <a:srgbClr val="DAEEF3"/>
                </a:solidFill>
              </a:rPr>
              <a:t>Blockchain Based </a:t>
            </a:r>
            <a:br>
              <a:rPr lang="en-US">
                <a:solidFill>
                  <a:srgbClr val="DAEEF3"/>
                </a:solidFill>
              </a:rPr>
            </a:br>
            <a:r>
              <a:rPr lang="en-US">
                <a:solidFill>
                  <a:srgbClr val="DAEEF3"/>
                </a:solidFill>
              </a:rPr>
              <a:t>Secure File Sharing System</a:t>
            </a:r>
            <a:endParaRPr>
              <a:solidFill>
                <a:srgbClr val="DAEEF3"/>
              </a:solidFill>
            </a:endParaRPr>
          </a:p>
        </p:txBody>
      </p:sp>
      <p:sp>
        <p:nvSpPr>
          <p:cNvPr id="217" name="Google Shape;217;p1"/>
          <p:cNvSpPr txBox="1"/>
          <p:nvPr>
            <p:ph idx="1" type="body"/>
          </p:nvPr>
        </p:nvSpPr>
        <p:spPr>
          <a:xfrm>
            <a:off x="2636825" y="5559575"/>
            <a:ext cx="6019800" cy="533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lt1"/>
              </a:buClr>
              <a:buSzPts val="1800"/>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2337bcfdac_0_44"/>
          <p:cNvSpPr txBox="1"/>
          <p:nvPr>
            <p:ph idx="1" type="body"/>
          </p:nvPr>
        </p:nvSpPr>
        <p:spPr>
          <a:xfrm>
            <a:off x="2514600" y="4500475"/>
            <a:ext cx="6019800" cy="14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Sumit Agarwal 	  - 2020AAPS2109H</a:t>
            </a:r>
            <a:endParaRPr/>
          </a:p>
          <a:p>
            <a:pPr indent="0" lvl="0" marL="0" rtl="0" algn="l">
              <a:spcBef>
                <a:spcPts val="0"/>
              </a:spcBef>
              <a:spcAft>
                <a:spcPts val="0"/>
              </a:spcAft>
              <a:buNone/>
            </a:pPr>
            <a:r>
              <a:rPr lang="en-US"/>
              <a:t>Nishant Sahoo 	  - 2020AAPS2097H</a:t>
            </a:r>
            <a:endParaRPr/>
          </a:p>
          <a:p>
            <a:pPr indent="0" lvl="0" marL="0" rtl="0" algn="l">
              <a:spcBef>
                <a:spcPts val="0"/>
              </a:spcBef>
              <a:spcAft>
                <a:spcPts val="0"/>
              </a:spcAft>
              <a:buNone/>
            </a:pPr>
            <a:r>
              <a:rPr lang="en-US"/>
              <a:t>Faizal Shaikh   	  - 2020AAPS2107H</a:t>
            </a:r>
            <a:endParaRPr/>
          </a:p>
          <a:p>
            <a:pPr indent="0" lvl="0" marL="0" rtl="0" algn="l">
              <a:spcBef>
                <a:spcPts val="0"/>
              </a:spcBef>
              <a:spcAft>
                <a:spcPts val="0"/>
              </a:spcAft>
              <a:buNone/>
            </a:pPr>
            <a:r>
              <a:rPr lang="en-US"/>
              <a:t>Abhishek Shah	  - 2020A3PS0536H</a:t>
            </a:r>
            <a:endParaRPr/>
          </a:p>
          <a:p>
            <a:pPr indent="0" lvl="0" marL="0" rtl="0" algn="l">
              <a:spcBef>
                <a:spcPts val="0"/>
              </a:spcBef>
              <a:spcAft>
                <a:spcPts val="0"/>
              </a:spcAft>
              <a:buNone/>
            </a:pPr>
            <a:r>
              <a:rPr lang="en-US"/>
              <a:t>Shashank Gautam - 2020B5A32378H</a:t>
            </a:r>
            <a:endParaRPr/>
          </a:p>
        </p:txBody>
      </p:sp>
      <p:sp>
        <p:nvSpPr>
          <p:cNvPr id="224" name="Google Shape;224;g22337bcfdac_0_44"/>
          <p:cNvSpPr txBox="1"/>
          <p:nvPr>
            <p:ph type="title"/>
          </p:nvPr>
        </p:nvSpPr>
        <p:spPr>
          <a:xfrm>
            <a:off x="2514600" y="3320375"/>
            <a:ext cx="6019800" cy="152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Group #47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2337bcfdac_0_12"/>
          <p:cNvSpPr txBox="1"/>
          <p:nvPr>
            <p:ph idx="1" type="body"/>
          </p:nvPr>
        </p:nvSpPr>
        <p:spPr>
          <a:xfrm>
            <a:off x="304800" y="1493837"/>
            <a:ext cx="8229600" cy="4526100"/>
          </a:xfrm>
          <a:prstGeom prst="rect">
            <a:avLst/>
          </a:prstGeom>
        </p:spPr>
        <p:txBody>
          <a:bodyPr anchorCtr="0" anchor="t" bIns="45700" lIns="91425" spcFirstLastPara="1" rIns="91425" wrap="square" tIns="45700">
            <a:noAutofit/>
          </a:bodyPr>
          <a:lstStyle/>
          <a:p>
            <a:pPr indent="0" lvl="0" marL="0" rtl="0" algn="just">
              <a:lnSpc>
                <a:spcPct val="90000"/>
              </a:lnSpc>
              <a:spcBef>
                <a:spcPts val="480"/>
              </a:spcBef>
              <a:spcAft>
                <a:spcPts val="0"/>
              </a:spcAft>
              <a:buClr>
                <a:schemeClr val="dk1"/>
              </a:buClr>
              <a:buSzPts val="523"/>
              <a:buFont typeface="Arial"/>
              <a:buNone/>
            </a:pPr>
            <a:r>
              <a:rPr lang="en-US" sz="1240"/>
              <a:t>In today's digital age, file sharing has become an essential part of our personal and professional lives. Whether it's for sharing photos with friends and family, collaborating on projects with colleagues, or exchanging sensitive information with clients, we rely on file sharing systems to help us manage and transfer files quickly and easily.</a:t>
            </a:r>
            <a:endParaRPr sz="1240"/>
          </a:p>
          <a:p>
            <a:pPr indent="0" lvl="0" marL="0" rtl="0" algn="just">
              <a:lnSpc>
                <a:spcPct val="90000"/>
              </a:lnSpc>
              <a:spcBef>
                <a:spcPts val="480"/>
              </a:spcBef>
              <a:spcAft>
                <a:spcPts val="0"/>
              </a:spcAft>
              <a:buClr>
                <a:schemeClr val="dk1"/>
              </a:buClr>
              <a:buSzPts val="523"/>
              <a:buFont typeface="Arial"/>
              <a:buNone/>
            </a:pPr>
            <a:r>
              <a:t/>
            </a:r>
            <a:endParaRPr sz="1240"/>
          </a:p>
          <a:p>
            <a:pPr indent="0" lvl="0" marL="0" rtl="0" algn="just">
              <a:lnSpc>
                <a:spcPct val="90000"/>
              </a:lnSpc>
              <a:spcBef>
                <a:spcPts val="480"/>
              </a:spcBef>
              <a:spcAft>
                <a:spcPts val="0"/>
              </a:spcAft>
              <a:buClr>
                <a:schemeClr val="dk1"/>
              </a:buClr>
              <a:buSzPts val="523"/>
              <a:buFont typeface="Arial"/>
              <a:buNone/>
            </a:pPr>
            <a:r>
              <a:rPr lang="en-US" sz="1240"/>
              <a:t>However, with the convenience of file sharing comes the risk of security breaches. Hackers, cybercriminals, and other unauthorized users can gain access to confidential and sensitive information through unsecured file sharing systems. This can lead to data breaches, identity theft, financial losses, legal issues, and damage to an individual's or organization's reputation.</a:t>
            </a:r>
            <a:endParaRPr sz="1240"/>
          </a:p>
          <a:p>
            <a:pPr indent="0" lvl="0" marL="0" rtl="0" algn="just">
              <a:lnSpc>
                <a:spcPct val="90000"/>
              </a:lnSpc>
              <a:spcBef>
                <a:spcPts val="480"/>
              </a:spcBef>
              <a:spcAft>
                <a:spcPts val="0"/>
              </a:spcAft>
              <a:buClr>
                <a:schemeClr val="dk1"/>
              </a:buClr>
              <a:buSzPts val="523"/>
              <a:buFont typeface="Arial"/>
              <a:buNone/>
            </a:pPr>
            <a:r>
              <a:t/>
            </a:r>
            <a:endParaRPr sz="1240"/>
          </a:p>
          <a:p>
            <a:pPr indent="0" lvl="0" marL="0" rtl="0" algn="just">
              <a:lnSpc>
                <a:spcPct val="90000"/>
              </a:lnSpc>
              <a:spcBef>
                <a:spcPts val="480"/>
              </a:spcBef>
              <a:spcAft>
                <a:spcPts val="0"/>
              </a:spcAft>
              <a:buClr>
                <a:schemeClr val="dk1"/>
              </a:buClr>
              <a:buSzPts val="523"/>
              <a:buFont typeface="Arial"/>
              <a:buNone/>
            </a:pPr>
            <a:r>
              <a:rPr lang="en-US" sz="1240"/>
              <a:t>Therefore, there is a growing need for a secure file sharing system that can protect against such threats. A secure file sharing system uses various security protocols and measures, such as encryption, firewalls, access controls, and user authentication, to safeguard files and data from unauthorized access, theft, or misuse.</a:t>
            </a:r>
            <a:endParaRPr sz="1240"/>
          </a:p>
          <a:p>
            <a:pPr indent="0" lvl="0" marL="0" rtl="0" algn="just">
              <a:lnSpc>
                <a:spcPct val="90000"/>
              </a:lnSpc>
              <a:spcBef>
                <a:spcPts val="480"/>
              </a:spcBef>
              <a:spcAft>
                <a:spcPts val="0"/>
              </a:spcAft>
              <a:buClr>
                <a:schemeClr val="dk1"/>
              </a:buClr>
              <a:buSzPts val="523"/>
              <a:buFont typeface="Arial"/>
              <a:buNone/>
            </a:pPr>
            <a:r>
              <a:t/>
            </a:r>
            <a:endParaRPr sz="1240"/>
          </a:p>
          <a:p>
            <a:pPr indent="0" lvl="0" marL="0" rtl="0" algn="just">
              <a:lnSpc>
                <a:spcPct val="90000"/>
              </a:lnSpc>
              <a:spcBef>
                <a:spcPts val="480"/>
              </a:spcBef>
              <a:spcAft>
                <a:spcPts val="0"/>
              </a:spcAft>
              <a:buClr>
                <a:schemeClr val="dk1"/>
              </a:buClr>
              <a:buSzPts val="523"/>
              <a:buFont typeface="Arial"/>
              <a:buNone/>
            </a:pPr>
            <a:r>
              <a:rPr lang="en-US" sz="1240"/>
              <a:t>Implementing a secure file sharing system provides numerous benefits. It ensures that confidential and sensitive information remains protected, reduces the risk of data breaches and cyber attacks, and helps to comply with industry regulations and legal requirements. Additionally, it enhances trust and confidence among clients and stakeholders, which can be crucial in today's competitive environment.</a:t>
            </a:r>
            <a:endParaRPr sz="1240"/>
          </a:p>
          <a:p>
            <a:pPr indent="0" lvl="0" marL="0" rtl="0" algn="just">
              <a:lnSpc>
                <a:spcPct val="90000"/>
              </a:lnSpc>
              <a:spcBef>
                <a:spcPts val="480"/>
              </a:spcBef>
              <a:spcAft>
                <a:spcPts val="0"/>
              </a:spcAft>
              <a:buClr>
                <a:schemeClr val="dk1"/>
              </a:buClr>
              <a:buSzPts val="523"/>
              <a:buFont typeface="Arial"/>
              <a:buNone/>
            </a:pPr>
            <a:r>
              <a:t/>
            </a:r>
            <a:endParaRPr sz="1240"/>
          </a:p>
          <a:p>
            <a:pPr indent="0" lvl="0" marL="0" rtl="0" algn="just">
              <a:lnSpc>
                <a:spcPct val="90000"/>
              </a:lnSpc>
              <a:spcBef>
                <a:spcPts val="480"/>
              </a:spcBef>
              <a:spcAft>
                <a:spcPts val="0"/>
              </a:spcAft>
              <a:buClr>
                <a:schemeClr val="dk1"/>
              </a:buClr>
              <a:buSzPts val="523"/>
              <a:buFont typeface="Arial"/>
              <a:buNone/>
            </a:pPr>
            <a:r>
              <a:rPr lang="en-US" sz="1240"/>
              <a:t>In summary, a secure file sharing system is essential to maintain the privacy, confidentiality, and security of files and data shared online. It provides a reliable and trustworthy platform for individuals and organizations to share and collaborate on sensitive information, while protecting against potential threats and ensuring compliance with legal and regulatory requirements.</a:t>
            </a:r>
            <a:endParaRPr sz="1240"/>
          </a:p>
          <a:p>
            <a:pPr indent="0" lvl="0" marL="0" rtl="0" algn="l">
              <a:lnSpc>
                <a:spcPct val="90000"/>
              </a:lnSpc>
              <a:spcBef>
                <a:spcPts val="480"/>
              </a:spcBef>
              <a:spcAft>
                <a:spcPts val="0"/>
              </a:spcAft>
              <a:buSzPts val="523"/>
              <a:buNone/>
            </a:pPr>
            <a:r>
              <a:t/>
            </a:r>
            <a:endParaRPr sz="1140"/>
          </a:p>
        </p:txBody>
      </p:sp>
      <p:sp>
        <p:nvSpPr>
          <p:cNvPr id="231" name="Google Shape;231;g22337bcfdac_0_12"/>
          <p:cNvSpPr txBox="1"/>
          <p:nvPr>
            <p:ph idx="2"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Identification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2337bcfdac_0_18"/>
          <p:cNvSpPr txBox="1"/>
          <p:nvPr>
            <p:ph idx="1" type="body"/>
          </p:nvPr>
        </p:nvSpPr>
        <p:spPr>
          <a:xfrm>
            <a:off x="152400" y="1363300"/>
            <a:ext cx="8839200" cy="5247300"/>
          </a:xfrm>
          <a:prstGeom prst="rect">
            <a:avLst/>
          </a:prstGeom>
        </p:spPr>
        <p:txBody>
          <a:bodyPr anchorCtr="0" anchor="t" bIns="45700" lIns="91425" spcFirstLastPara="1" rIns="91425" wrap="square" tIns="45700">
            <a:normAutofit fontScale="40000" lnSpcReduction="10000"/>
          </a:bodyPr>
          <a:lstStyle/>
          <a:p>
            <a:pPr indent="0" lvl="0" marL="0" rtl="0" algn="just">
              <a:spcBef>
                <a:spcPts val="480"/>
              </a:spcBef>
              <a:spcAft>
                <a:spcPts val="0"/>
              </a:spcAft>
              <a:buClr>
                <a:schemeClr val="dk1"/>
              </a:buClr>
              <a:buSzPct val="35818"/>
              <a:buFont typeface="Arial"/>
              <a:buNone/>
            </a:pPr>
            <a:r>
              <a:rPr lang="en-US" sz="3071"/>
              <a:t>We plan to tackle the aforementioned problem with the help of a Blockchain based Secure File Sharing System. </a:t>
            </a:r>
            <a:br>
              <a:rPr lang="en-US" sz="3071"/>
            </a:br>
            <a:r>
              <a:rPr lang="en-US" sz="3071"/>
              <a:t>File sharing mechanism in a blockchain-based secure file sharing system involves the use of distributed ledger technology to store and share files in a decentralized manner. This allows for greater security, transparency, and accountability in the file sharing process.</a:t>
            </a:r>
            <a:endParaRPr sz="3071"/>
          </a:p>
          <a:p>
            <a:pPr indent="0" lvl="0" marL="0" rtl="0" algn="just">
              <a:spcBef>
                <a:spcPts val="480"/>
              </a:spcBef>
              <a:spcAft>
                <a:spcPts val="0"/>
              </a:spcAft>
              <a:buClr>
                <a:schemeClr val="dk1"/>
              </a:buClr>
              <a:buSzPct val="35818"/>
              <a:buFont typeface="Arial"/>
              <a:buNone/>
            </a:pPr>
            <a:r>
              <a:t/>
            </a:r>
            <a:endParaRPr sz="3071"/>
          </a:p>
          <a:p>
            <a:pPr indent="0" lvl="0" marL="0" rtl="0" algn="just">
              <a:spcBef>
                <a:spcPts val="480"/>
              </a:spcBef>
              <a:spcAft>
                <a:spcPts val="0"/>
              </a:spcAft>
              <a:buClr>
                <a:schemeClr val="dk1"/>
              </a:buClr>
              <a:buSzPct val="35818"/>
              <a:buFont typeface="Arial"/>
              <a:buNone/>
            </a:pPr>
            <a:r>
              <a:rPr lang="en-US" sz="3071"/>
              <a:t>Some key features the system include:</a:t>
            </a:r>
            <a:endParaRPr sz="3071"/>
          </a:p>
          <a:p>
            <a:pPr indent="0" lvl="0" marL="0" rtl="0" algn="just">
              <a:spcBef>
                <a:spcPts val="480"/>
              </a:spcBef>
              <a:spcAft>
                <a:spcPts val="0"/>
              </a:spcAft>
              <a:buClr>
                <a:schemeClr val="dk1"/>
              </a:buClr>
              <a:buSzPct val="35818"/>
              <a:buFont typeface="Arial"/>
              <a:buNone/>
            </a:pPr>
            <a:r>
              <a:t/>
            </a:r>
            <a:endParaRPr sz="3071"/>
          </a:p>
          <a:p>
            <a:pPr indent="-306604" lvl="0" marL="457200" rtl="0" algn="just">
              <a:spcBef>
                <a:spcPts val="480"/>
              </a:spcBef>
              <a:spcAft>
                <a:spcPts val="0"/>
              </a:spcAft>
              <a:buSzPct val="100000"/>
              <a:buChar char="●"/>
            </a:pPr>
            <a:r>
              <a:rPr b="1" lang="en-US" sz="3071"/>
              <a:t>Encryption</a:t>
            </a:r>
            <a:r>
              <a:rPr lang="en-US" sz="3071"/>
              <a:t>: Files can be encrypted to ensure that only authorized users have access to them. This helps to prevent unauthorized access and protects the privacy of the data.</a:t>
            </a:r>
            <a:endParaRPr sz="3071"/>
          </a:p>
          <a:p>
            <a:pPr indent="0" lvl="0" marL="457200" rtl="0" algn="just">
              <a:spcBef>
                <a:spcPts val="480"/>
              </a:spcBef>
              <a:spcAft>
                <a:spcPts val="0"/>
              </a:spcAft>
              <a:buNone/>
            </a:pPr>
            <a:r>
              <a:t/>
            </a:r>
            <a:endParaRPr sz="3071"/>
          </a:p>
          <a:p>
            <a:pPr indent="-306604" lvl="0" marL="457200" rtl="0" algn="just">
              <a:spcBef>
                <a:spcPts val="480"/>
              </a:spcBef>
              <a:spcAft>
                <a:spcPts val="0"/>
              </a:spcAft>
              <a:buSzPct val="100000"/>
              <a:buChar char="●"/>
            </a:pPr>
            <a:r>
              <a:rPr b="1" lang="en-US" sz="3071"/>
              <a:t>Decentralized storage:</a:t>
            </a:r>
            <a:r>
              <a:rPr lang="en-US" sz="3071"/>
              <a:t> Files are stored on a distributed network of nodes, which means that there is no central point of failure or vulnerability.</a:t>
            </a:r>
            <a:endParaRPr sz="3071"/>
          </a:p>
          <a:p>
            <a:pPr indent="0" lvl="0" marL="457200" rtl="0" algn="just">
              <a:spcBef>
                <a:spcPts val="480"/>
              </a:spcBef>
              <a:spcAft>
                <a:spcPts val="0"/>
              </a:spcAft>
              <a:buNone/>
            </a:pPr>
            <a:r>
              <a:t/>
            </a:r>
            <a:endParaRPr sz="3071"/>
          </a:p>
          <a:p>
            <a:pPr indent="-306604" lvl="0" marL="457200" rtl="0" algn="just">
              <a:spcBef>
                <a:spcPts val="480"/>
              </a:spcBef>
              <a:spcAft>
                <a:spcPts val="0"/>
              </a:spcAft>
              <a:buSzPct val="100000"/>
              <a:buChar char="●"/>
            </a:pPr>
            <a:r>
              <a:rPr b="1" lang="en-US" sz="3071"/>
              <a:t>Smart Contracts:</a:t>
            </a:r>
            <a:r>
              <a:rPr lang="en-US" sz="3071"/>
              <a:t> Smart contracts can be used to enforce rules and automate processes related to file sharing, such as access control and payment mechanisms.</a:t>
            </a:r>
            <a:endParaRPr sz="3071"/>
          </a:p>
          <a:p>
            <a:pPr indent="0" lvl="0" marL="457200" rtl="0" algn="just">
              <a:spcBef>
                <a:spcPts val="480"/>
              </a:spcBef>
              <a:spcAft>
                <a:spcPts val="0"/>
              </a:spcAft>
              <a:buNone/>
            </a:pPr>
            <a:r>
              <a:t/>
            </a:r>
            <a:endParaRPr sz="3071"/>
          </a:p>
          <a:p>
            <a:pPr indent="-306604" lvl="0" marL="457200" rtl="0" algn="just">
              <a:spcBef>
                <a:spcPts val="480"/>
              </a:spcBef>
              <a:spcAft>
                <a:spcPts val="0"/>
              </a:spcAft>
              <a:buSzPct val="100000"/>
              <a:buChar char="●"/>
            </a:pPr>
            <a:r>
              <a:rPr b="1" lang="en-US" sz="3071"/>
              <a:t>Access Control:</a:t>
            </a:r>
            <a:r>
              <a:rPr lang="en-US" sz="3071"/>
              <a:t> Access to files can be controlled through the use of digital signatures and public key cryptography, which ensures that only authorized users can access the data.</a:t>
            </a:r>
            <a:endParaRPr sz="3071"/>
          </a:p>
          <a:p>
            <a:pPr indent="0" lvl="0" marL="457200" rtl="0" algn="just">
              <a:spcBef>
                <a:spcPts val="480"/>
              </a:spcBef>
              <a:spcAft>
                <a:spcPts val="0"/>
              </a:spcAft>
              <a:buNone/>
            </a:pPr>
            <a:r>
              <a:t/>
            </a:r>
            <a:endParaRPr sz="3071"/>
          </a:p>
          <a:p>
            <a:pPr indent="-306604" lvl="0" marL="457200" rtl="0" algn="just">
              <a:spcBef>
                <a:spcPts val="480"/>
              </a:spcBef>
              <a:spcAft>
                <a:spcPts val="0"/>
              </a:spcAft>
              <a:buSzPct val="100000"/>
              <a:buChar char="●"/>
            </a:pPr>
            <a:r>
              <a:rPr b="1" lang="en-US" sz="3071"/>
              <a:t>Immutable Audit Trail: </a:t>
            </a:r>
            <a:r>
              <a:rPr lang="en-US" sz="3071"/>
              <a:t>Blockchain technology provides an immutable audit trail of all file sharing activities, which helps to ensure transparency and accountability.</a:t>
            </a:r>
            <a:endParaRPr sz="3071"/>
          </a:p>
          <a:p>
            <a:pPr indent="0" lvl="0" marL="457200" rtl="0" algn="just">
              <a:spcBef>
                <a:spcPts val="480"/>
              </a:spcBef>
              <a:spcAft>
                <a:spcPts val="0"/>
              </a:spcAft>
              <a:buNone/>
            </a:pPr>
            <a:r>
              <a:t/>
            </a:r>
            <a:endParaRPr sz="3071"/>
          </a:p>
          <a:p>
            <a:pPr indent="0" lvl="0" marL="0" rtl="0" algn="just">
              <a:spcBef>
                <a:spcPts val="480"/>
              </a:spcBef>
              <a:spcAft>
                <a:spcPts val="0"/>
              </a:spcAft>
              <a:buNone/>
            </a:pPr>
            <a:r>
              <a:rPr lang="en-US" sz="3071"/>
              <a:t>Overall, a blockchain-based secure file sharing system offers many advantages over traditional centralized file sharing systems, including improved security, privacy, and efficiency.</a:t>
            </a:r>
            <a:endParaRPr sz="3071"/>
          </a:p>
          <a:p>
            <a:pPr indent="0" lvl="0" marL="0" rtl="0" algn="just">
              <a:spcBef>
                <a:spcPts val="480"/>
              </a:spcBef>
              <a:spcAft>
                <a:spcPts val="0"/>
              </a:spcAft>
              <a:buNone/>
            </a:pPr>
            <a:r>
              <a:t/>
            </a:r>
            <a:endParaRPr/>
          </a:p>
        </p:txBody>
      </p:sp>
      <p:sp>
        <p:nvSpPr>
          <p:cNvPr id="238" name="Google Shape;238;g22337bcfdac_0_18"/>
          <p:cNvSpPr txBox="1"/>
          <p:nvPr>
            <p:ph idx="2"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2337bcfdac_0_30"/>
          <p:cNvSpPr txBox="1"/>
          <p:nvPr>
            <p:ph idx="1" type="body"/>
          </p:nvPr>
        </p:nvSpPr>
        <p:spPr>
          <a:xfrm>
            <a:off x="304800" y="1493837"/>
            <a:ext cx="8229600" cy="4526100"/>
          </a:xfrm>
          <a:prstGeom prst="rect">
            <a:avLst/>
          </a:prstGeom>
        </p:spPr>
        <p:txBody>
          <a:bodyPr anchorCtr="0" anchor="t" bIns="45700" lIns="91425" spcFirstLastPara="1" rIns="91425" wrap="square" tIns="45700">
            <a:normAutofit fontScale="92500" lnSpcReduction="10000"/>
          </a:bodyPr>
          <a:lstStyle/>
          <a:p>
            <a:pPr indent="0" lvl="0" marL="0" rtl="0" algn="l">
              <a:spcBef>
                <a:spcPts val="480"/>
              </a:spcBef>
              <a:spcAft>
                <a:spcPts val="0"/>
              </a:spcAft>
              <a:buNone/>
            </a:pPr>
            <a:r>
              <a:rPr lang="en-US"/>
              <a:t>The Following Functionalities will be Implemented : </a:t>
            </a:r>
            <a:endParaRPr/>
          </a:p>
          <a:p>
            <a:pPr indent="0" lvl="0" marL="0" rtl="0" algn="l">
              <a:spcBef>
                <a:spcPts val="480"/>
              </a:spcBef>
              <a:spcAft>
                <a:spcPts val="0"/>
              </a:spcAft>
              <a:buNone/>
            </a:pPr>
            <a:r>
              <a:t/>
            </a:r>
            <a:endParaRPr/>
          </a:p>
          <a:p>
            <a:pPr indent="-369570" lvl="0" marL="457200" rtl="0" algn="l">
              <a:spcBef>
                <a:spcPts val="480"/>
              </a:spcBef>
              <a:spcAft>
                <a:spcPts val="0"/>
              </a:spcAft>
              <a:buSzPct val="100000"/>
              <a:buAutoNum type="arabicParenR"/>
            </a:pPr>
            <a:r>
              <a:rPr b="1" lang="en-US"/>
              <a:t>MetaMask </a:t>
            </a:r>
            <a:r>
              <a:rPr lang="en-US"/>
              <a:t>: This Consists of a Unique Address for Every User that will help in the transfer of Data.</a:t>
            </a:r>
            <a:br>
              <a:rPr lang="en-US"/>
            </a:br>
            <a:endParaRPr/>
          </a:p>
          <a:p>
            <a:pPr indent="-369570" lvl="0" marL="457200" rtl="0" algn="l">
              <a:spcBef>
                <a:spcPts val="0"/>
              </a:spcBef>
              <a:spcAft>
                <a:spcPts val="0"/>
              </a:spcAft>
              <a:buSzPct val="100000"/>
              <a:buAutoNum type="arabicParenR"/>
            </a:pPr>
            <a:r>
              <a:rPr b="1" lang="en-US"/>
              <a:t>Transaction Receipt</a:t>
            </a:r>
            <a:r>
              <a:rPr lang="en-US"/>
              <a:t> : In this case </a:t>
            </a:r>
            <a:r>
              <a:rPr lang="en-US"/>
              <a:t>transaction is the exchange of data between users , after every successful transaction of data , a digital receipt will be generated as a proof of Work .</a:t>
            </a:r>
            <a:br>
              <a:rPr lang="en-US"/>
            </a:br>
            <a:endParaRPr/>
          </a:p>
          <a:p>
            <a:pPr indent="-369570" lvl="0" marL="457200" rtl="0" algn="l">
              <a:spcBef>
                <a:spcPts val="0"/>
              </a:spcBef>
              <a:spcAft>
                <a:spcPts val="0"/>
              </a:spcAft>
              <a:buSzPct val="100000"/>
              <a:buAutoNum type="arabicParenR"/>
            </a:pPr>
            <a:r>
              <a:rPr b="1" lang="en-US"/>
              <a:t>Authentication </a:t>
            </a:r>
            <a:r>
              <a:rPr lang="en-US"/>
              <a:t>: Users will be able to upload/download data into their systems using a unique address of the user from which they would like to establish connection , provided the other user has given us permission to access .  </a:t>
            </a:r>
            <a:endParaRPr/>
          </a:p>
        </p:txBody>
      </p:sp>
      <p:sp>
        <p:nvSpPr>
          <p:cNvPr id="245" name="Google Shape;245;g22337bcfdac_0_30"/>
          <p:cNvSpPr txBox="1"/>
          <p:nvPr>
            <p:ph idx="2"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Functionalities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2337bcfdac_0_36"/>
          <p:cNvSpPr txBox="1"/>
          <p:nvPr>
            <p:ph idx="1" type="body"/>
          </p:nvPr>
        </p:nvSpPr>
        <p:spPr>
          <a:xfrm>
            <a:off x="304800" y="152400"/>
            <a:ext cx="57912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52" name="Google Shape;252;g22337bcfdac_0_36"/>
          <p:cNvSpPr txBox="1"/>
          <p:nvPr/>
        </p:nvSpPr>
        <p:spPr>
          <a:xfrm>
            <a:off x="260250" y="2690250"/>
            <a:ext cx="86235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9600"/>
              <a:t>Thank You</a:t>
            </a:r>
            <a:endParaRPr sz="9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2011-09-14T09:42:05Z</dcterms:created>
  <dc:creator>Admin</dc:creator>
</cp:coreProperties>
</file>