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73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69" r:id="rId12"/>
    <p:sldId id="270" r:id="rId13"/>
    <p:sldId id="271" r:id="rId14"/>
    <p:sldId id="274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B0B20-4B29-44AF-926B-96B97C220E61}" v="336" dt="2020-10-22T05:16:13.141"/>
    <p1510:client id="{62201780-C1EC-4D15-B095-0942F33D71AD}" v="647" dt="2020-10-22T05:16:39.342"/>
    <p1510:client id="{8292A379-E8CC-4AD2-B828-D009BCC69259}" v="1538" dt="2020-10-22T05:23:06.132"/>
    <p1510:client id="{9A8A9856-E4F6-424F-8AE5-900D32B53E23}" v="2" dt="2020-10-22T05:08:5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A4411-0F07-49E8-B092-71C9270B99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C788B9C-C483-4398-B947-3BC62A075417}">
      <dgm:prSet/>
      <dgm:spPr/>
      <dgm:t>
        <a:bodyPr/>
        <a:lstStyle/>
        <a:p>
          <a:r>
            <a:rPr lang="zh-CN"/>
            <a:t>问题的形式化：房间为有限的二维平面，使用直角坐标系表示位置，给定猴子、箱子、香蕉的坐标</a:t>
          </a:r>
          <a:r>
            <a:rPr lang="en-US"/>
            <a:t>A</a:t>
          </a:r>
          <a:r>
            <a:rPr lang="zh-CN"/>
            <a:t>、</a:t>
          </a:r>
          <a:r>
            <a:rPr lang="en-US"/>
            <a:t>B</a:t>
          </a:r>
          <a:r>
            <a:rPr lang="zh-CN"/>
            <a:t>、</a:t>
          </a:r>
          <a:r>
            <a:rPr lang="en-US"/>
            <a:t>C</a:t>
          </a:r>
          <a:r>
            <a:rPr lang="zh-CN"/>
            <a:t>，需要找到一条起点为</a:t>
          </a:r>
          <a:r>
            <a:rPr lang="en-US"/>
            <a:t>A</a:t>
          </a:r>
          <a:r>
            <a:rPr lang="zh-CN"/>
            <a:t>，经过</a:t>
          </a:r>
          <a:r>
            <a:rPr lang="en-US"/>
            <a:t>B</a:t>
          </a:r>
          <a:r>
            <a:rPr lang="zh-CN"/>
            <a:t>，终点为</a:t>
          </a:r>
          <a:r>
            <a:rPr lang="en-US"/>
            <a:t>C</a:t>
          </a:r>
          <a:r>
            <a:rPr lang="zh-CN"/>
            <a:t>的最短路径。</a:t>
          </a:r>
        </a:p>
      </dgm:t>
    </dgm:pt>
    <dgm:pt modelId="{7F356979-1213-41D4-A95C-D1D630870280}" type="parTrans" cxnId="{D97754AE-3E0E-4A2A-A5A8-9DB1688B8CEE}">
      <dgm:prSet/>
      <dgm:spPr/>
      <dgm:t>
        <a:bodyPr/>
        <a:lstStyle/>
        <a:p>
          <a:endParaRPr lang="zh-CN" altLang="en-US"/>
        </a:p>
      </dgm:t>
    </dgm:pt>
    <dgm:pt modelId="{E06E065B-213F-492B-A0AC-713DAA6612B2}" type="sibTrans" cxnId="{D97754AE-3E0E-4A2A-A5A8-9DB1688B8CEE}">
      <dgm:prSet/>
      <dgm:spPr/>
      <dgm:t>
        <a:bodyPr/>
        <a:lstStyle/>
        <a:p>
          <a:endParaRPr lang="zh-CN" altLang="en-US"/>
        </a:p>
      </dgm:t>
    </dgm:pt>
    <dgm:pt modelId="{49143B10-1C0A-48BE-9826-493EFB1BC84F}">
      <dgm:prSet/>
      <dgm:spPr/>
      <dgm:t>
        <a:bodyPr/>
        <a:lstStyle/>
        <a:p>
          <a:r>
            <a:rPr lang="zh-CN"/>
            <a:t>解决方案介绍：使用</a:t>
          </a:r>
          <a:r>
            <a:rPr lang="en-US"/>
            <a:t>Best-First</a:t>
          </a:r>
          <a:r>
            <a:rPr lang="zh-CN"/>
            <a:t>搜索算法寻找下一步的取值，循环执行算法直到猴子到达目的地为止。</a:t>
          </a:r>
        </a:p>
      </dgm:t>
    </dgm:pt>
    <dgm:pt modelId="{37B4BF44-7F51-49B3-A524-CE0769084734}" type="parTrans" cxnId="{EE5021E9-B4BF-4070-8507-FEBFA5F615C7}">
      <dgm:prSet/>
      <dgm:spPr/>
      <dgm:t>
        <a:bodyPr/>
        <a:lstStyle/>
        <a:p>
          <a:endParaRPr lang="zh-CN" altLang="en-US"/>
        </a:p>
      </dgm:t>
    </dgm:pt>
    <dgm:pt modelId="{B4C61BA2-4524-4455-A0F5-E565DD99D1F5}" type="sibTrans" cxnId="{EE5021E9-B4BF-4070-8507-FEBFA5F615C7}">
      <dgm:prSet/>
      <dgm:spPr/>
      <dgm:t>
        <a:bodyPr/>
        <a:lstStyle/>
        <a:p>
          <a:endParaRPr lang="zh-CN" altLang="en-US"/>
        </a:p>
      </dgm:t>
    </dgm:pt>
    <dgm:pt modelId="{2A941295-F66D-43C6-AD47-0ABC4A278C0F}">
      <dgm:prSet/>
      <dgm:spPr/>
      <dgm:t>
        <a:bodyPr/>
        <a:lstStyle/>
        <a:p>
          <a:r>
            <a:rPr lang="zh-CN"/>
            <a:t>实验总结：实验算法本身没有太高的难度，问题的主要难点是使用人工智能课程中的相关知识表达问题，对问题进行适当的约束。</a:t>
          </a:r>
        </a:p>
      </dgm:t>
    </dgm:pt>
    <dgm:pt modelId="{6FFA4B61-3621-4FC6-AED0-DF27BB153EC7}" type="parTrans" cxnId="{C5DDD00B-992A-4BF8-8363-50CE2BECE9FC}">
      <dgm:prSet/>
      <dgm:spPr/>
      <dgm:t>
        <a:bodyPr/>
        <a:lstStyle/>
        <a:p>
          <a:endParaRPr lang="zh-CN" altLang="en-US"/>
        </a:p>
      </dgm:t>
    </dgm:pt>
    <dgm:pt modelId="{99A5BF3C-7416-42FA-BE91-5EC04D7C4A18}" type="sibTrans" cxnId="{C5DDD00B-992A-4BF8-8363-50CE2BECE9FC}">
      <dgm:prSet/>
      <dgm:spPr/>
      <dgm:t>
        <a:bodyPr/>
        <a:lstStyle/>
        <a:p>
          <a:endParaRPr lang="zh-CN" altLang="en-US"/>
        </a:p>
      </dgm:t>
    </dgm:pt>
    <dgm:pt modelId="{7BD903A2-7643-4851-B8AB-2DF468AB90AC}" type="pres">
      <dgm:prSet presAssocID="{465A4411-0F07-49E8-B092-71C9270B990D}" presName="linear" presStyleCnt="0">
        <dgm:presLayoutVars>
          <dgm:animLvl val="lvl"/>
          <dgm:resizeHandles val="exact"/>
        </dgm:presLayoutVars>
      </dgm:prSet>
      <dgm:spPr/>
    </dgm:pt>
    <dgm:pt modelId="{9D80FDCF-82B9-4451-887C-873C3CB09F24}" type="pres">
      <dgm:prSet presAssocID="{EC788B9C-C483-4398-B947-3BC62A0754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E89C20-187B-49C3-924A-2C79353B05CC}" type="pres">
      <dgm:prSet presAssocID="{E06E065B-213F-492B-A0AC-713DAA6612B2}" presName="spacer" presStyleCnt="0"/>
      <dgm:spPr/>
    </dgm:pt>
    <dgm:pt modelId="{005EAC6E-4BFC-446D-A63E-4BA13620F91B}" type="pres">
      <dgm:prSet presAssocID="{49143B10-1C0A-48BE-9826-493EFB1BC8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1B6D77-99E2-4BFD-A2D4-6D3D302C7345}" type="pres">
      <dgm:prSet presAssocID="{B4C61BA2-4524-4455-A0F5-E565DD99D1F5}" presName="spacer" presStyleCnt="0"/>
      <dgm:spPr/>
    </dgm:pt>
    <dgm:pt modelId="{B26BDC42-1BD5-4836-B510-9DE3FEA00BE6}" type="pres">
      <dgm:prSet presAssocID="{2A941295-F66D-43C6-AD47-0ABC4A278C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5DA708-6DE4-44B1-9485-9E74B2937E50}" type="presOf" srcId="{49143B10-1C0A-48BE-9826-493EFB1BC84F}" destId="{005EAC6E-4BFC-446D-A63E-4BA13620F91B}" srcOrd="0" destOrd="0" presId="urn:microsoft.com/office/officeart/2005/8/layout/vList2"/>
    <dgm:cxn modelId="{6FB0DD09-7AFF-418E-BF10-8A8632A01DC9}" type="presOf" srcId="{EC788B9C-C483-4398-B947-3BC62A075417}" destId="{9D80FDCF-82B9-4451-887C-873C3CB09F24}" srcOrd="0" destOrd="0" presId="urn:microsoft.com/office/officeart/2005/8/layout/vList2"/>
    <dgm:cxn modelId="{C5DDD00B-992A-4BF8-8363-50CE2BECE9FC}" srcId="{465A4411-0F07-49E8-B092-71C9270B990D}" destId="{2A941295-F66D-43C6-AD47-0ABC4A278C0F}" srcOrd="2" destOrd="0" parTransId="{6FFA4B61-3621-4FC6-AED0-DF27BB153EC7}" sibTransId="{99A5BF3C-7416-42FA-BE91-5EC04D7C4A18}"/>
    <dgm:cxn modelId="{4D392D7E-C2D9-4CBB-80E7-F1E927339ECE}" type="presOf" srcId="{2A941295-F66D-43C6-AD47-0ABC4A278C0F}" destId="{B26BDC42-1BD5-4836-B510-9DE3FEA00BE6}" srcOrd="0" destOrd="0" presId="urn:microsoft.com/office/officeart/2005/8/layout/vList2"/>
    <dgm:cxn modelId="{408AF3A9-3370-4E75-B8C0-17E7A51C83C6}" type="presOf" srcId="{465A4411-0F07-49E8-B092-71C9270B990D}" destId="{7BD903A2-7643-4851-B8AB-2DF468AB90AC}" srcOrd="0" destOrd="0" presId="urn:microsoft.com/office/officeart/2005/8/layout/vList2"/>
    <dgm:cxn modelId="{D97754AE-3E0E-4A2A-A5A8-9DB1688B8CEE}" srcId="{465A4411-0F07-49E8-B092-71C9270B990D}" destId="{EC788B9C-C483-4398-B947-3BC62A075417}" srcOrd="0" destOrd="0" parTransId="{7F356979-1213-41D4-A95C-D1D630870280}" sibTransId="{E06E065B-213F-492B-A0AC-713DAA6612B2}"/>
    <dgm:cxn modelId="{EE5021E9-B4BF-4070-8507-FEBFA5F615C7}" srcId="{465A4411-0F07-49E8-B092-71C9270B990D}" destId="{49143B10-1C0A-48BE-9826-493EFB1BC84F}" srcOrd="1" destOrd="0" parTransId="{37B4BF44-7F51-49B3-A524-CE0769084734}" sibTransId="{B4C61BA2-4524-4455-A0F5-E565DD99D1F5}"/>
    <dgm:cxn modelId="{DBB08175-FF7B-4696-BF35-0AC8EB10FEDE}" type="presParOf" srcId="{7BD903A2-7643-4851-B8AB-2DF468AB90AC}" destId="{9D80FDCF-82B9-4451-887C-873C3CB09F24}" srcOrd="0" destOrd="0" presId="urn:microsoft.com/office/officeart/2005/8/layout/vList2"/>
    <dgm:cxn modelId="{806E1F4E-C071-4DAD-BDCE-D66054F8D93C}" type="presParOf" srcId="{7BD903A2-7643-4851-B8AB-2DF468AB90AC}" destId="{25E89C20-187B-49C3-924A-2C79353B05CC}" srcOrd="1" destOrd="0" presId="urn:microsoft.com/office/officeart/2005/8/layout/vList2"/>
    <dgm:cxn modelId="{A1316E7C-65AD-4F9C-9CCB-16D5EEA7919B}" type="presParOf" srcId="{7BD903A2-7643-4851-B8AB-2DF468AB90AC}" destId="{005EAC6E-4BFC-446D-A63E-4BA13620F91B}" srcOrd="2" destOrd="0" presId="urn:microsoft.com/office/officeart/2005/8/layout/vList2"/>
    <dgm:cxn modelId="{EDCE0CED-55DA-4942-A594-0F639786702B}" type="presParOf" srcId="{7BD903A2-7643-4851-B8AB-2DF468AB90AC}" destId="{B01B6D77-99E2-4BFD-A2D4-6D3D302C7345}" srcOrd="3" destOrd="0" presId="urn:microsoft.com/office/officeart/2005/8/layout/vList2"/>
    <dgm:cxn modelId="{353AD4EC-98DA-4401-B5C3-5C65393B8F40}" type="presParOf" srcId="{7BD903A2-7643-4851-B8AB-2DF468AB90AC}" destId="{B26BDC42-1BD5-4836-B510-9DE3FEA00B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0FDCF-82B9-4451-887C-873C3CB09F24}">
      <dsp:nvSpPr>
        <dsp:cNvPr id="0" name=""/>
        <dsp:cNvSpPr/>
      </dsp:nvSpPr>
      <dsp:spPr>
        <a:xfrm>
          <a:off x="0" y="537552"/>
          <a:ext cx="10058399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问题的形式化：房间为有限的二维平面，使用直角坐标系表示位置，给定猴子、箱子、香蕉的坐标</a:t>
          </a:r>
          <a:r>
            <a:rPr lang="en-US" sz="2100" kern="1200"/>
            <a:t>A</a:t>
          </a:r>
          <a:r>
            <a:rPr lang="zh-CN" sz="2100" kern="1200"/>
            <a:t>、</a:t>
          </a:r>
          <a:r>
            <a:rPr lang="en-US" sz="2100" kern="1200"/>
            <a:t>B</a:t>
          </a:r>
          <a:r>
            <a:rPr lang="zh-CN" sz="2100" kern="1200"/>
            <a:t>、</a:t>
          </a:r>
          <a:r>
            <a:rPr lang="en-US" sz="2100" kern="1200"/>
            <a:t>C</a:t>
          </a:r>
          <a:r>
            <a:rPr lang="zh-CN" sz="2100" kern="1200"/>
            <a:t>，需要找到一条起点为</a:t>
          </a:r>
          <a:r>
            <a:rPr lang="en-US" sz="2100" kern="1200"/>
            <a:t>A</a:t>
          </a:r>
          <a:r>
            <a:rPr lang="zh-CN" sz="2100" kern="1200"/>
            <a:t>，经过</a:t>
          </a:r>
          <a:r>
            <a:rPr lang="en-US" sz="2100" kern="1200"/>
            <a:t>B</a:t>
          </a:r>
          <a:r>
            <a:rPr lang="zh-CN" sz="2100" kern="1200"/>
            <a:t>，终点为</a:t>
          </a:r>
          <a:r>
            <a:rPr lang="en-US" sz="2100" kern="1200"/>
            <a:t>C</a:t>
          </a:r>
          <a:r>
            <a:rPr lang="zh-CN" sz="2100" kern="1200"/>
            <a:t>的最短路径。</a:t>
          </a:r>
        </a:p>
      </dsp:txBody>
      <dsp:txXfrm>
        <a:off x="43179" y="580731"/>
        <a:ext cx="9972041" cy="798161"/>
      </dsp:txXfrm>
    </dsp:sp>
    <dsp:sp modelId="{005EAC6E-4BFC-446D-A63E-4BA13620F91B}">
      <dsp:nvSpPr>
        <dsp:cNvPr id="0" name=""/>
        <dsp:cNvSpPr/>
      </dsp:nvSpPr>
      <dsp:spPr>
        <a:xfrm>
          <a:off x="0" y="1482552"/>
          <a:ext cx="10058399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解决方案介绍：使用</a:t>
          </a:r>
          <a:r>
            <a:rPr lang="en-US" sz="2100" kern="1200"/>
            <a:t>Best-First</a:t>
          </a:r>
          <a:r>
            <a:rPr lang="zh-CN" sz="2100" kern="1200"/>
            <a:t>搜索算法寻找下一步的取值，循环执行算法直到猴子到达目的地为止。</a:t>
          </a:r>
        </a:p>
      </dsp:txBody>
      <dsp:txXfrm>
        <a:off x="43179" y="1525731"/>
        <a:ext cx="9972041" cy="798161"/>
      </dsp:txXfrm>
    </dsp:sp>
    <dsp:sp modelId="{B26BDC42-1BD5-4836-B510-9DE3FEA00BE6}">
      <dsp:nvSpPr>
        <dsp:cNvPr id="0" name=""/>
        <dsp:cNvSpPr/>
      </dsp:nvSpPr>
      <dsp:spPr>
        <a:xfrm>
          <a:off x="0" y="2427551"/>
          <a:ext cx="10058399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实验总结：实验算法本身没有太高的难度，问题的主要难点是使用人工智能课程中的相关知识表达问题，对问题进行适当的约束。</a:t>
          </a:r>
        </a:p>
      </dsp:txBody>
      <dsp:txXfrm>
        <a:off x="43179" y="2470730"/>
        <a:ext cx="9972041" cy="798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2020/10/22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2020/10/22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2020/10/22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2020/10/22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2020/10/22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人工智能实验展示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28412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小组</a:t>
            </a:r>
            <a:endParaRPr lang="en-US" altLang="zh-CN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成员：张文韬 胡聪 李瑞吉 李乐航</a:t>
            </a:r>
            <a:endParaRPr lang="en-US" altLang="zh-CN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Q5</a:t>
            </a:r>
            <a:r>
              <a:rPr lang="zh-CN" altLang="en-US"/>
              <a:t>：找到所有的角落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zh-CN" sz="2000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首先，构造一个新的结构，每一个节点的后继包括三个元素</a:t>
            </a:r>
            <a:endParaRPr lang="zh-CN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第一个元素是一个六元元组，里面包含了x,y，表示自己的坐标。剩下四个元素包含了四个0,1变量，表示是否吃到对应的四个角落的豆。</a:t>
            </a:r>
            <a:endParaRPr lang="zh-CN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第二个元素是一个字符串，South，North等，表示走的方向，用于返回action</a:t>
            </a:r>
            <a:endParaRPr lang="zh-CN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第三个元素是这步操作的花费。一般为1</a:t>
            </a:r>
            <a:r>
              <a:rPr lang="zh-CN" altLang="en-US" sz="2000">
                <a:latin typeface="Microsoft YaHei UI"/>
                <a:ea typeface="Microsoft YaHei UI"/>
              </a:rPr>
              <a:t>。</a:t>
            </a:r>
            <a:endParaRPr lang="zh-CN"/>
          </a:p>
          <a:p>
            <a:pPr>
              <a:buClr>
                <a:srgbClr val="262626"/>
              </a:buClr>
            </a:pPr>
            <a:endParaRPr lang="zh-CN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角落问题的核心在于如何取后继节点。我的解决方法如下：</a:t>
            </a:r>
            <a:endParaRPr lang="zh-CN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将后继节点的坐标算出来，如果该节点不是墙，就根据节点的坐标判断是否吃到某个豆子，如果吃到了就更改六元元组里对应的表示是否吃到豆子的元素。最后返回所有的后继节点</a:t>
            </a:r>
            <a:r>
              <a:rPr lang="zh-CN" altLang="en-US" sz="2000">
                <a:latin typeface="Microsoft YaHei UI"/>
                <a:ea typeface="Microsoft YaHei UI"/>
              </a:rPr>
              <a:t>。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Q6</a:t>
            </a:r>
            <a:r>
              <a:rPr lang="zh-CN" altLang="en-US"/>
              <a:t>：角落问题（启发式）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>
                <a:latin typeface="Microsoft YaHei UI"/>
                <a:ea typeface="Microsoft YaHei UI"/>
              </a:rPr>
              <a:t>问题介绍：构造启发式函数，结合AStar算法解决问题5.</a:t>
            </a:r>
            <a:endParaRPr lang="zh-CN" altLang="en-US" sz="2000"/>
          </a:p>
          <a:p>
            <a:pPr>
              <a:buClr>
                <a:srgbClr val="262626"/>
              </a:buClr>
            </a:pPr>
            <a:r>
              <a:rPr lang="zh-CN" altLang="en-US" sz="2000">
                <a:latin typeface="Microsoft YaHei UI"/>
                <a:ea typeface="Microsoft YaHei UI"/>
              </a:rPr>
              <a:t>启发式函数：当前位置到所有没吃到的豆子位置的曼哈顿距离之和，因为有墙存在，启发函数值一定比实际的代价小。</a:t>
            </a:r>
          </a:p>
          <a:p>
            <a:pPr>
              <a:buClr>
                <a:srgbClr val="262626"/>
              </a:buClr>
            </a:pPr>
            <a:endParaRPr lang="zh-CN" altLang="en-US" sz="20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Q7</a:t>
            </a:r>
            <a:r>
              <a:rPr lang="zh-CN" altLang="en-US"/>
              <a:t>：吃掉所有的豆子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问题介绍：本问题需要我们使用尽可能少的步数吃掉所有的豆子。在该问题中，由于</a:t>
            </a:r>
            <a:r>
              <a:rPr lang="en-US" altLang="zh-CN" sz="2000" dirty="0"/>
              <a:t>Search Agent</a:t>
            </a:r>
            <a:r>
              <a:rPr lang="zh-CN" altLang="en-US" sz="2000" dirty="0"/>
              <a:t>已经提供算法框架，因此我们只需要提供合适的启发函数即可。</a:t>
            </a:r>
            <a:endParaRPr lang="en-US" altLang="zh-CN" sz="2000" dirty="0"/>
          </a:p>
          <a:p>
            <a:r>
              <a:rPr lang="zh-CN" altLang="en-US" sz="2000" dirty="0"/>
              <a:t>我们定义的启发函数基于</a:t>
            </a:r>
            <a:r>
              <a:rPr lang="en-US" altLang="zh-CN" sz="2000" dirty="0"/>
              <a:t>Search Agent</a:t>
            </a:r>
            <a:r>
              <a:rPr lang="zh-CN" altLang="en-US" sz="2000" dirty="0"/>
              <a:t>中内置的</a:t>
            </a:r>
            <a:r>
              <a:rPr lang="en-US" altLang="zh-CN" sz="2000" dirty="0"/>
              <a:t>Maze Distance</a:t>
            </a:r>
            <a:r>
              <a:rPr lang="zh-CN" altLang="en-US" sz="2000" dirty="0"/>
              <a:t>方法，其利用</a:t>
            </a:r>
            <a:r>
              <a:rPr lang="en-US" altLang="zh-CN" sz="2000" dirty="0"/>
              <a:t>BFS</a:t>
            </a:r>
            <a:r>
              <a:rPr lang="zh-CN" altLang="en-US" sz="2000" dirty="0"/>
              <a:t>搜索返回迷宫中两个点相隔的实际步数。我们定义当前状态与迷宫中所有未被吃到的食物中</a:t>
            </a:r>
            <a:r>
              <a:rPr lang="en-US" altLang="zh-CN" sz="2000" dirty="0"/>
              <a:t>Maze Distance</a:t>
            </a:r>
            <a:r>
              <a:rPr lang="zh-CN" altLang="en-US" sz="2000" dirty="0"/>
              <a:t>最大的一个作为启发值，而这个函数是满足启发函数的判定的。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A7235-8ACA-4972-9BF0-75F00F031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87"/>
          <a:stretch/>
        </p:blipFill>
        <p:spPr>
          <a:xfrm>
            <a:off x="3236775" y="4239620"/>
            <a:ext cx="5255682" cy="19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Q8</a:t>
            </a:r>
            <a:r>
              <a:rPr lang="zh-CN" altLang="en-US"/>
              <a:t>：次最优搜索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问题介绍：定义一个优先吃最近的豆子函数是提高搜索速度的一个好的办法。也就是说我们需要吃到最近的豆子。想要吃到最近的豆子，可以直接调用</a:t>
            </a:r>
            <a:r>
              <a:rPr lang="en-US" altLang="zh-CN" sz="2000"/>
              <a:t>BFS</a:t>
            </a:r>
            <a:r>
              <a:rPr lang="zh-CN" altLang="en-US" sz="2000"/>
              <a:t>。题目中已经定义好：</a:t>
            </a:r>
            <a:r>
              <a:rPr lang="en-US" altLang="zh-CN" sz="2000"/>
              <a:t>problem = </a:t>
            </a:r>
            <a:r>
              <a:rPr lang="en-US" altLang="zh-CN" sz="2000" err="1"/>
              <a:t>AnyFoodSearchProblem</a:t>
            </a:r>
            <a:r>
              <a:rPr lang="en-US" altLang="zh-CN" sz="2000"/>
              <a:t>(</a:t>
            </a:r>
            <a:r>
              <a:rPr lang="en-US" altLang="zh-CN" sz="2000" err="1"/>
              <a:t>gameState</a:t>
            </a:r>
            <a:r>
              <a:rPr lang="en-US" altLang="zh-CN" sz="2000"/>
              <a:t>)</a:t>
            </a:r>
          </a:p>
          <a:p>
            <a:r>
              <a:rPr lang="zh-CN" altLang="en-US" sz="2000"/>
              <a:t>我们只需调用</a:t>
            </a:r>
            <a:r>
              <a:rPr lang="en-US" altLang="zh-CN" sz="2000"/>
              <a:t>BFS</a:t>
            </a:r>
            <a:r>
              <a:rPr lang="zh-CN" altLang="en-US" sz="2000"/>
              <a:t>即可找到最近点：</a:t>
            </a:r>
            <a:r>
              <a:rPr lang="en-US" altLang="zh-CN" sz="2000"/>
              <a:t>return </a:t>
            </a:r>
            <a:r>
              <a:rPr lang="en-US" altLang="zh-CN" sz="2000" err="1"/>
              <a:t>search.breadthFirstSearch</a:t>
            </a:r>
            <a:r>
              <a:rPr lang="en-US" altLang="zh-CN" sz="2000"/>
              <a:t>(problem)</a:t>
            </a:r>
          </a:p>
          <a:p>
            <a:r>
              <a:rPr lang="zh-CN" altLang="en-US" sz="2000"/>
              <a:t>广度优先搜索相当于从近往远搜索，这样找到的第一个点就是最近的点。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7BE0D-FFF2-4D1F-90D1-438B3216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63" y="4424029"/>
            <a:ext cx="7249673" cy="16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5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zh-CN" altLang="en-US"/>
              <a:t>感谢倾听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D8CF0C-1648-4C5A-A660-5ECE946BF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altLang="zh-CN"/>
              <a:t>Thanks for listening!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ADAFFC6-B8B2-4463-A11C-7D5270B6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/>
          <a:p>
            <a:pPr>
              <a:spcAft>
                <a:spcPts val="600"/>
              </a:spcAft>
            </a:pPr>
            <a:fld id="{F0FFF072-75C7-44FC-8C73-D7DEB070128D}" type="datetime1">
              <a:rPr lang="zh-CN" altLang="en-US" smtClean="0"/>
              <a:pPr>
                <a:spcAft>
                  <a:spcPts val="600"/>
                </a:spcAft>
              </a:pPr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7F5B5-0AA5-43ED-A4F2-8A756E26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实验一：猴子摘香蕉问题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92673CA-BFE9-43E8-A6AE-CC710ADF5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7976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1C247-3DD0-4612-BF67-AD5418CF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1C247-3DD0-4612-BF67-AD5418CF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5FF74F06-2FC3-44F0-8F85-6EF6BF03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3" y="481959"/>
            <a:ext cx="8638673" cy="5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实验二：吃豆人问题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问题介绍：本实验基于经典游戏“吃豆人”（</a:t>
            </a:r>
            <a:r>
              <a:rPr lang="en-US" altLang="zh-CN" sz="2000"/>
              <a:t>Pacman</a:t>
            </a:r>
            <a:r>
              <a:rPr lang="zh-CN" altLang="en-US" sz="2000"/>
              <a:t>），将游戏抽象为八个子问题，需要我们灵活使用基于人工智能的不同搜索算法解决问题。</a:t>
            </a:r>
            <a:endParaRPr lang="en-US" altLang="zh-CN" sz="2000"/>
          </a:p>
          <a:p>
            <a:r>
              <a:rPr lang="zh-CN" altLang="en-US" sz="1400"/>
              <a:t>问题</a:t>
            </a:r>
            <a:r>
              <a:rPr lang="en-US" altLang="zh-CN" sz="1400"/>
              <a:t>1</a:t>
            </a:r>
            <a:r>
              <a:rPr lang="zh-CN" altLang="en-US" sz="1400"/>
              <a:t>：应用深度优先算法找到一个特定的位置的豆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2</a:t>
            </a:r>
            <a:r>
              <a:rPr lang="zh-CN" altLang="en-US" sz="1400"/>
              <a:t>：宽度优先算法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3</a:t>
            </a:r>
            <a:r>
              <a:rPr lang="zh-CN" altLang="en-US" sz="1400"/>
              <a:t>：代价一致算法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4</a:t>
            </a:r>
            <a:r>
              <a:rPr lang="zh-CN" altLang="en-US" sz="1400"/>
              <a:t>：</a:t>
            </a:r>
            <a:r>
              <a:rPr lang="en-US" altLang="zh-CN" sz="1400"/>
              <a:t>A* </a:t>
            </a:r>
            <a:r>
              <a:rPr lang="zh-CN" altLang="en-US" sz="1400"/>
              <a:t>算法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5</a:t>
            </a:r>
            <a:r>
              <a:rPr lang="zh-CN" altLang="en-US" sz="1400"/>
              <a:t>：找到所有的角落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6</a:t>
            </a:r>
            <a:r>
              <a:rPr lang="zh-CN" altLang="en-US" sz="1400"/>
              <a:t>：角落问题（启发式）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7</a:t>
            </a:r>
            <a:r>
              <a:rPr lang="zh-CN" altLang="en-US" sz="1400"/>
              <a:t>：吃掉所有的豆子</a:t>
            </a:r>
            <a:endParaRPr lang="en-US" altLang="zh-CN" sz="1400"/>
          </a:p>
          <a:p>
            <a:r>
              <a:rPr lang="zh-CN" altLang="en-US" sz="1400"/>
              <a:t>问题</a:t>
            </a:r>
            <a:r>
              <a:rPr lang="en-US" altLang="zh-CN" sz="1400"/>
              <a:t>8</a:t>
            </a:r>
            <a:r>
              <a:rPr lang="zh-CN" altLang="en-US" sz="1400"/>
              <a:t>：次最优搜索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Q1</a:t>
            </a:r>
            <a:r>
              <a:rPr lang="zh-CN" altLang="en-US"/>
              <a:t>：深度优先算法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latin typeface="Microsoft YaHei UI"/>
                <a:ea typeface="Microsoft YaHei UI"/>
              </a:rPr>
              <a:t>问题介绍：深度优先搜索</a:t>
            </a:r>
            <a:r>
              <a:rPr lang="en-US" altLang="zh-CN" sz="2000" dirty="0">
                <a:latin typeface="Microsoft YaHei UI"/>
                <a:ea typeface="Microsoft YaHei UI"/>
              </a:rPr>
              <a:t>DFS</a:t>
            </a:r>
            <a:r>
              <a:rPr lang="zh-CN" altLang="en-US" sz="2000" dirty="0">
                <a:latin typeface="Microsoft YaHei UI"/>
                <a:ea typeface="Microsoft YaHei UI"/>
              </a:rPr>
              <a:t>总是选择距离起始节点最深的边缘节点来进行扩展。</a:t>
            </a:r>
          </a:p>
          <a:p>
            <a:pPr>
              <a:buClr>
                <a:srgbClr val="262626"/>
              </a:buClr>
            </a:pPr>
            <a:r>
              <a:rPr lang="zh-CN" altLang="en-US" sz="2000">
                <a:latin typeface="Microsoft YaHei UI"/>
                <a:ea typeface="Microsoft YaHei UI"/>
              </a:rPr>
              <a:t>由于扩展节点时不方便设置指向前驱的指针，在扩展时直接将所走的方向存入栈中，找到终点后直接在栈顶找到actions返回。</a:t>
            </a: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1D2E37-0537-4500-BB0F-CC99C72DF7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2094" y="3753823"/>
            <a:ext cx="4479883" cy="2646977"/>
          </a:xfrm>
          <a:prstGeom prst="rect">
            <a:avLst/>
          </a:prstGeom>
        </p:spPr>
      </p:pic>
      <p:pic>
        <p:nvPicPr>
          <p:cNvPr id="5" name="图片 5" descr="文本&#10;&#10;已自动生成说明">
            <a:extLst>
              <a:ext uri="{FF2B5EF4-FFF2-40B4-BE49-F238E27FC236}">
                <a16:creationId xmlns:a16="http://schemas.microsoft.com/office/drawing/2014/main" id="{FFE40AF8-241C-4637-8B5F-EDEEF72F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8" y="3608496"/>
            <a:ext cx="7836568" cy="17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Q2</a:t>
            </a:r>
            <a:r>
              <a:rPr lang="zh-CN" altLang="en-US"/>
              <a:t>：宽度优先算法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sz="2000"/>
          </a:p>
          <a:p>
            <a:pPr>
              <a:buClr>
                <a:srgbClr val="262626"/>
              </a:buClr>
            </a:pPr>
            <a:r>
              <a:rPr lang="zh-CN" sz="2000">
                <a:latin typeface="Microsoft YaHei UI"/>
                <a:ea typeface="Microsoft YaHei UI"/>
              </a:rPr>
              <a:t>宽度优先搜索算法（又称广度优先搜索）是最简便的图的搜索算法之一，这一算法也是很多重要的图的算法的原型。Dijkstra单源最短路径算法和Prim最小生成树算法都采用了和宽度优先搜索类似的思想。其别名又叫BFS，属于一种盲目搜寻法，目的是系统地展开并检查图中的所有节点，以找寻结果。换句话说，它并不考虑结果的可能位置，彻底地搜索整张图，直到找到结果为止。</a:t>
            </a:r>
            <a:endParaRPr lang="en-US" altLang="zh-CN" sz="2000">
              <a:latin typeface="Microsoft YaHei UI"/>
              <a:ea typeface="Microsoft YaHei UI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4FD1EF-B17A-4783-8BF8-D425F0F7AB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7160" y="4005812"/>
            <a:ext cx="4217970" cy="2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Q3</a:t>
            </a:r>
            <a:r>
              <a:rPr lang="zh-CN" altLang="en-US"/>
              <a:t>：代价一致算法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问题介绍：一致代价搜索总是选择距离起始节点代价最小的边缘节点来扩展。为了表示</a:t>
            </a:r>
            <a:r>
              <a:rPr lang="en-US" altLang="zh-CN" sz="2000"/>
              <a:t>UCS</a:t>
            </a:r>
            <a:r>
              <a:rPr lang="zh-CN" altLang="en-US" sz="2000"/>
              <a:t>的边缘，我们选择基于堆的优先队列，将优先队列中当前消耗最小的头结点单出，对其进行扩展标记，判断当前结点是否为目标结点，如果不是，将该节点的后继结点入队列，并记录其前继结点，后继结点的消耗等于当前结点的消耗加上当前结点到它的代价。如果当前结点位目标节点，则输出路线和路径的总耗散。</a:t>
            </a:r>
            <a:endParaRPr lang="en-US" altLang="zh-CN" sz="2000"/>
          </a:p>
          <a:p>
            <a:r>
              <a:rPr lang="zh-CN" altLang="en-US" sz="2000"/>
              <a:t>完备性：一致代价搜索是完备的。如果存在一个目标状态，它一定有一些有限长度最短路径；因此，</a:t>
            </a:r>
            <a:r>
              <a:rPr lang="en-US" altLang="zh-CN" sz="2000"/>
              <a:t>UCS</a:t>
            </a:r>
            <a:r>
              <a:rPr lang="zh-CN" altLang="en-US" sz="2000"/>
              <a:t>最终一定能找到这条长度最短路径。</a:t>
            </a:r>
            <a:endParaRPr lang="en-US" altLang="zh-CN" sz="20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7E55E2-6D33-4DCD-9716-12764079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1947" y="4191000"/>
            <a:ext cx="431691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D92012D-C14D-4894-979F-394E9F6C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18" y="430306"/>
            <a:ext cx="8010759" cy="2090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A33997-92C3-47C9-B5E4-DAB635AE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18" y="2644589"/>
            <a:ext cx="8944375" cy="18169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437D9A-3D52-4CED-9F98-5565921F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18" y="4585065"/>
            <a:ext cx="8975420" cy="18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A9-026C-4AB6-9C72-143A3ED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Q4</a:t>
            </a:r>
            <a:r>
              <a:rPr lang="zh-CN" altLang="en-US"/>
              <a:t>：</a:t>
            </a:r>
            <a:r>
              <a:rPr lang="en-US" altLang="zh-CN"/>
              <a:t>A* 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2B131-AD78-4DB5-B5AE-C40459B6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416"/>
            <a:ext cx="10058400" cy="384962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Microsoft YaHei UI"/>
                <a:ea typeface="Microsoft YaHei UI"/>
              </a:rPr>
              <a:t>问题介绍：</a:t>
            </a:r>
            <a:r>
              <a:rPr lang="en-US" altLang="zh-CN" sz="2000" dirty="0">
                <a:latin typeface="Microsoft YaHei UI"/>
                <a:ea typeface="Microsoft YaHei UI"/>
              </a:rPr>
              <a:t>A</a:t>
            </a:r>
            <a:r>
              <a:rPr lang="zh-CN" altLang="en-US" sz="2000" dirty="0">
                <a:latin typeface="Microsoft YaHei UI"/>
                <a:ea typeface="Microsoft YaHei UI"/>
              </a:rPr>
              <a:t>*算法是一种启发式搜索算法。它使用启发函数</a:t>
            </a:r>
            <a:r>
              <a:rPr lang="en-US" altLang="zh-CN" sz="2000" dirty="0">
                <a:latin typeface="Microsoft YaHei UI"/>
                <a:ea typeface="Microsoft YaHei UI"/>
              </a:rPr>
              <a:t>(h(n))</a:t>
            </a:r>
            <a:r>
              <a:rPr lang="zh-CN" altLang="en-US" sz="2000" dirty="0">
                <a:latin typeface="Microsoft YaHei UI"/>
                <a:ea typeface="Microsoft YaHei UI"/>
              </a:rPr>
              <a:t>估计从当前状态（和可能的后继状态）到目标状态的代价，并将它与起始状态到当前状态的代价</a:t>
            </a:r>
            <a:r>
              <a:rPr lang="en-US" altLang="zh-CN" sz="2000" dirty="0">
                <a:latin typeface="Microsoft YaHei UI"/>
                <a:ea typeface="Microsoft YaHei UI"/>
              </a:rPr>
              <a:t>(g(n))</a:t>
            </a:r>
            <a:r>
              <a:rPr lang="zh-CN" altLang="en-US" sz="2000" dirty="0">
                <a:latin typeface="Microsoft YaHei UI"/>
                <a:ea typeface="Microsoft YaHei UI"/>
              </a:rPr>
              <a:t>相加得到总代价</a:t>
            </a:r>
            <a:r>
              <a:rPr lang="en-US" altLang="zh-CN" sz="2000" dirty="0">
                <a:latin typeface="Microsoft YaHei UI"/>
                <a:ea typeface="Microsoft YaHei UI"/>
              </a:rPr>
              <a:t>(f(n))</a:t>
            </a:r>
            <a:r>
              <a:rPr lang="zh-CN" altLang="en-US" sz="2000" dirty="0">
                <a:latin typeface="Microsoft YaHei UI"/>
                <a:ea typeface="Microsoft YaHei UI"/>
              </a:rPr>
              <a:t>，每次选择最低估计总代价的边缘节点进行扩展。</a:t>
            </a:r>
            <a:endParaRPr lang="en-US" altLang="zh-CN" sz="2000" dirty="0">
              <a:latin typeface="Microsoft YaHei UI"/>
              <a:ea typeface="Microsoft YaHei UI"/>
            </a:endParaRPr>
          </a:p>
          <a:p>
            <a:r>
              <a:rPr lang="zh-CN" altLang="en-US" sz="2000" dirty="0">
                <a:latin typeface="Microsoft YaHei UI"/>
                <a:ea typeface="Microsoft YaHei UI"/>
              </a:rPr>
              <a:t>在本子问题中，我们定义</a:t>
            </a:r>
            <a:r>
              <a:rPr lang="en-US" altLang="zh-CN" sz="2000" dirty="0">
                <a:latin typeface="Microsoft YaHei UI"/>
                <a:ea typeface="Microsoft YaHei UI"/>
              </a:rPr>
              <a:t>h(n)</a:t>
            </a:r>
            <a:r>
              <a:rPr lang="zh-CN" altLang="en-US" sz="2000" dirty="0">
                <a:latin typeface="Microsoft YaHei UI"/>
                <a:ea typeface="Microsoft YaHei UI"/>
              </a:rPr>
              <a:t>为吃豆人当前位置和目标状态的曼哈顿距离。</a:t>
            </a:r>
            <a:endParaRPr lang="en-US" altLang="zh-CN" sz="2000" dirty="0">
              <a:latin typeface="Microsoft YaHei UI"/>
              <a:ea typeface="Microsoft YaHei UI"/>
            </a:endParaRPr>
          </a:p>
          <a:p>
            <a:endParaRPr lang="zh-CN" altLang="en-US" sz="2000" dirty="0">
              <a:latin typeface="Microsoft YaHei UI"/>
              <a:ea typeface="Microsoft YaHei UI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757D-F389-4515-BED4-70A17AC7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2020/10/22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E3F3A-88B8-45F8-9891-114302679AA9}"/>
              </a:ext>
            </a:extLst>
          </p:cNvPr>
          <p:cNvPicPr/>
          <p:nvPr/>
        </p:nvPicPr>
        <p:blipFill rotWithShape="1">
          <a:blip r:embed="rId2"/>
          <a:srcRect t="36495"/>
          <a:stretch/>
        </p:blipFill>
        <p:spPr>
          <a:xfrm>
            <a:off x="2143442" y="3922664"/>
            <a:ext cx="7905115" cy="21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1122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Calibri</vt:lpstr>
      <vt:lpstr>Century Gothic</vt:lpstr>
      <vt:lpstr>Garamond</vt:lpstr>
      <vt:lpstr>SavonVTI</vt:lpstr>
      <vt:lpstr>人工智能实验展示</vt:lpstr>
      <vt:lpstr>实验一：猴子摘香蕉问题</vt:lpstr>
      <vt:lpstr>PowerPoint 演示文稿</vt:lpstr>
      <vt:lpstr>实验二：吃豆人问题</vt:lpstr>
      <vt:lpstr>Q1：深度优先算法</vt:lpstr>
      <vt:lpstr>Q2：宽度优先算法</vt:lpstr>
      <vt:lpstr>Q3：代价一致算法</vt:lpstr>
      <vt:lpstr>PowerPoint 演示文稿</vt:lpstr>
      <vt:lpstr>Q4：A* 算法</vt:lpstr>
      <vt:lpstr>Q5：找到所有的角落</vt:lpstr>
      <vt:lpstr>Q6：角落问题（启发式）</vt:lpstr>
      <vt:lpstr>Q7：吃掉所有的豆子</vt:lpstr>
      <vt:lpstr>Q8：次最优搜索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人工智能实验展示</dc:title>
  <dc:creator>Hu Fred</dc:creator>
  <cp:lastModifiedBy>张 文韬</cp:lastModifiedBy>
  <cp:revision>2</cp:revision>
  <dcterms:created xsi:type="dcterms:W3CDTF">2020-10-22T05:03:02Z</dcterms:created>
  <dcterms:modified xsi:type="dcterms:W3CDTF">2020-10-22T06:17:27Z</dcterms:modified>
</cp:coreProperties>
</file>