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15" r:id="rId2"/>
    <p:sldId id="335" r:id="rId3"/>
    <p:sldId id="259" r:id="rId4"/>
    <p:sldId id="297" r:id="rId5"/>
    <p:sldId id="333" r:id="rId6"/>
    <p:sldId id="320" r:id="rId7"/>
    <p:sldId id="317" r:id="rId8"/>
    <p:sldId id="321" r:id="rId9"/>
    <p:sldId id="313" r:id="rId10"/>
    <p:sldId id="323" r:id="rId11"/>
    <p:sldId id="312" r:id="rId12"/>
    <p:sldId id="324" r:id="rId13"/>
    <p:sldId id="314" r:id="rId14"/>
    <p:sldId id="325" r:id="rId15"/>
    <p:sldId id="326" r:id="rId16"/>
    <p:sldId id="327" r:id="rId17"/>
    <p:sldId id="328" r:id="rId18"/>
    <p:sldId id="329" r:id="rId19"/>
    <p:sldId id="318" r:id="rId20"/>
    <p:sldId id="334" r:id="rId21"/>
    <p:sldId id="299" r:id="rId22"/>
    <p:sldId id="279" r:id="rId23"/>
  </p:sldIdLst>
  <p:sldSz cx="12192000" cy="6858000"/>
  <p:notesSz cx="6797675" cy="9928225"/>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C"/>
    <a:srgbClr val="357F8B"/>
    <a:srgbClr val="1F4E79"/>
    <a:srgbClr val="3D7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241" autoAdjust="0"/>
  </p:normalViewPr>
  <p:slideViewPr>
    <p:cSldViewPr snapToGrid="0">
      <p:cViewPr varScale="1">
        <p:scale>
          <a:sx n="61" d="100"/>
          <a:sy n="61" d="100"/>
        </p:scale>
        <p:origin x="8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34135618-9EF3-4F7F-B92F-CE08023E4148}" type="datetimeFigureOut">
              <a:rPr lang="zh-CN" altLang="en-US" smtClean="0"/>
              <a:t>2020/11/13</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B51EA25-E0FC-4650-AFFE-4025D8A9BB5D}" type="slidenum">
              <a:rPr lang="zh-CN" altLang="en-US" smtClean="0"/>
              <a:t>‹#›</a:t>
            </a:fld>
            <a:endParaRPr lang="zh-CN" altLang="en-US"/>
          </a:p>
        </p:txBody>
      </p:sp>
    </p:spTree>
    <p:extLst>
      <p:ext uri="{BB962C8B-B14F-4D97-AF65-F5344CB8AC3E}">
        <p14:creationId xmlns:p14="http://schemas.microsoft.com/office/powerpoint/2010/main" val="1032691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extLst>
      <p:ext uri="{BB962C8B-B14F-4D97-AF65-F5344CB8AC3E}">
        <p14:creationId xmlns:p14="http://schemas.microsoft.com/office/powerpoint/2010/main" val="172412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extLst>
      <p:ext uri="{BB962C8B-B14F-4D97-AF65-F5344CB8AC3E}">
        <p14:creationId xmlns:p14="http://schemas.microsoft.com/office/powerpoint/2010/main" val="241337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11</a:t>
            </a:fld>
            <a:endParaRPr lang="zh-CN" altLang="en-US"/>
          </a:p>
        </p:txBody>
      </p:sp>
    </p:spTree>
    <p:extLst>
      <p:ext uri="{BB962C8B-B14F-4D97-AF65-F5344CB8AC3E}">
        <p14:creationId xmlns:p14="http://schemas.microsoft.com/office/powerpoint/2010/main" val="18632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12</a:t>
            </a:fld>
            <a:endParaRPr lang="zh-CN" altLang="en-US"/>
          </a:p>
        </p:txBody>
      </p:sp>
    </p:spTree>
    <p:extLst>
      <p:ext uri="{BB962C8B-B14F-4D97-AF65-F5344CB8AC3E}">
        <p14:creationId xmlns:p14="http://schemas.microsoft.com/office/powerpoint/2010/main" val="156338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13</a:t>
            </a:fld>
            <a:endParaRPr lang="zh-CN" altLang="en-US"/>
          </a:p>
        </p:txBody>
      </p:sp>
    </p:spTree>
    <p:extLst>
      <p:ext uri="{BB962C8B-B14F-4D97-AF65-F5344CB8AC3E}">
        <p14:creationId xmlns:p14="http://schemas.microsoft.com/office/powerpoint/2010/main" val="225843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14</a:t>
            </a:fld>
            <a:endParaRPr lang="zh-CN" altLang="en-US"/>
          </a:p>
        </p:txBody>
      </p:sp>
    </p:spTree>
    <p:extLst>
      <p:ext uri="{BB962C8B-B14F-4D97-AF65-F5344CB8AC3E}">
        <p14:creationId xmlns:p14="http://schemas.microsoft.com/office/powerpoint/2010/main" val="153731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15</a:t>
            </a:fld>
            <a:endParaRPr lang="zh-CN" altLang="en-US"/>
          </a:p>
        </p:txBody>
      </p:sp>
    </p:spTree>
    <p:extLst>
      <p:ext uri="{BB962C8B-B14F-4D97-AF65-F5344CB8AC3E}">
        <p14:creationId xmlns:p14="http://schemas.microsoft.com/office/powerpoint/2010/main" val="313335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16</a:t>
            </a:fld>
            <a:endParaRPr lang="zh-CN" altLang="en-US"/>
          </a:p>
        </p:txBody>
      </p:sp>
    </p:spTree>
    <p:extLst>
      <p:ext uri="{BB962C8B-B14F-4D97-AF65-F5344CB8AC3E}">
        <p14:creationId xmlns:p14="http://schemas.microsoft.com/office/powerpoint/2010/main" val="206572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17</a:t>
            </a:fld>
            <a:endParaRPr lang="zh-CN" altLang="en-US"/>
          </a:p>
        </p:txBody>
      </p:sp>
    </p:spTree>
    <p:extLst>
      <p:ext uri="{BB962C8B-B14F-4D97-AF65-F5344CB8AC3E}">
        <p14:creationId xmlns:p14="http://schemas.microsoft.com/office/powerpoint/2010/main" val="3442420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18</a:t>
            </a:fld>
            <a:endParaRPr lang="zh-CN" altLang="en-US"/>
          </a:p>
        </p:txBody>
      </p:sp>
    </p:spTree>
    <p:extLst>
      <p:ext uri="{BB962C8B-B14F-4D97-AF65-F5344CB8AC3E}">
        <p14:creationId xmlns:p14="http://schemas.microsoft.com/office/powerpoint/2010/main" val="3623915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19</a:t>
            </a:fld>
            <a:endParaRPr lang="zh-CN" altLang="en-US"/>
          </a:p>
        </p:txBody>
      </p:sp>
    </p:spTree>
    <p:extLst>
      <p:ext uri="{BB962C8B-B14F-4D97-AF65-F5344CB8AC3E}">
        <p14:creationId xmlns:p14="http://schemas.microsoft.com/office/powerpoint/2010/main" val="173686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extLst>
      <p:ext uri="{BB962C8B-B14F-4D97-AF65-F5344CB8AC3E}">
        <p14:creationId xmlns:p14="http://schemas.microsoft.com/office/powerpoint/2010/main" val="1502476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20</a:t>
            </a:fld>
            <a:endParaRPr lang="zh-CN" altLang="en-US"/>
          </a:p>
        </p:txBody>
      </p:sp>
    </p:spTree>
    <p:extLst>
      <p:ext uri="{BB962C8B-B14F-4D97-AF65-F5344CB8AC3E}">
        <p14:creationId xmlns:p14="http://schemas.microsoft.com/office/powerpoint/2010/main" val="416630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21</a:t>
            </a:fld>
            <a:endParaRPr lang="zh-CN" altLang="en-US"/>
          </a:p>
        </p:txBody>
      </p:sp>
    </p:spTree>
    <p:extLst>
      <p:ext uri="{BB962C8B-B14F-4D97-AF65-F5344CB8AC3E}">
        <p14:creationId xmlns:p14="http://schemas.microsoft.com/office/powerpoint/2010/main" val="272062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22</a:t>
            </a:fld>
            <a:endParaRPr lang="zh-CN" altLang="en-US"/>
          </a:p>
        </p:txBody>
      </p:sp>
    </p:spTree>
    <p:extLst>
      <p:ext uri="{BB962C8B-B14F-4D97-AF65-F5344CB8AC3E}">
        <p14:creationId xmlns:p14="http://schemas.microsoft.com/office/powerpoint/2010/main" val="338169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同学们下午好，今天下午是我们密码学第一次实验课程，上午蒋老师已经说过我们这个成绩的分布，密码学的实验课时比较多，我们的实验占比是</a:t>
            </a:r>
            <a:r>
              <a:rPr lang="en-US" altLang="zh-CN" dirty="0"/>
              <a:t>30%</a:t>
            </a:r>
            <a:r>
              <a:rPr lang="zh-CN" altLang="en-US" dirty="0"/>
              <a:t>。</a:t>
            </a:r>
            <a:endParaRPr lang="en-US" altLang="zh-CN" dirty="0"/>
          </a:p>
          <a:p>
            <a:r>
              <a:rPr lang="zh-CN" altLang="en-US" dirty="0"/>
              <a:t>上午蒋老师的一个调研报告中我看有一项是问大家希望通过这门课程学习到什么，密码算法的内部结构这个占比很多，那么我们实验课程的目的就是希望通过编码来让大家一个个实现经典的密码算法。对于密码分析的内容，今天的古典密码实验部分就有，但是后面的实验课程因为课时的原因会比较少，部分会作为附加的内容，大家有时间和精力的可以研究，这样也不会影响大家的整体得分。</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3</a:t>
            </a:fld>
            <a:endParaRPr lang="zh-CN" altLang="en-US"/>
          </a:p>
        </p:txBody>
      </p:sp>
    </p:spTree>
    <p:extLst>
      <p:ext uri="{BB962C8B-B14F-4D97-AF65-F5344CB8AC3E}">
        <p14:creationId xmlns:p14="http://schemas.microsoft.com/office/powerpoint/2010/main" val="9751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4</a:t>
            </a:fld>
            <a:endParaRPr lang="zh-CN" altLang="en-US"/>
          </a:p>
        </p:txBody>
      </p:sp>
    </p:spTree>
    <p:extLst>
      <p:ext uri="{BB962C8B-B14F-4D97-AF65-F5344CB8AC3E}">
        <p14:creationId xmlns:p14="http://schemas.microsoft.com/office/powerpoint/2010/main" val="196217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5</a:t>
            </a:fld>
            <a:endParaRPr lang="zh-CN" altLang="en-US"/>
          </a:p>
        </p:txBody>
      </p:sp>
    </p:spTree>
    <p:extLst>
      <p:ext uri="{BB962C8B-B14F-4D97-AF65-F5344CB8AC3E}">
        <p14:creationId xmlns:p14="http://schemas.microsoft.com/office/powerpoint/2010/main" val="3610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6</a:t>
            </a:fld>
            <a:endParaRPr lang="zh-CN" altLang="en-US"/>
          </a:p>
        </p:txBody>
      </p:sp>
    </p:spTree>
    <p:extLst>
      <p:ext uri="{BB962C8B-B14F-4D97-AF65-F5344CB8AC3E}">
        <p14:creationId xmlns:p14="http://schemas.microsoft.com/office/powerpoint/2010/main" val="322979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7</a:t>
            </a:fld>
            <a:endParaRPr lang="zh-CN" altLang="en-US"/>
          </a:p>
        </p:txBody>
      </p:sp>
    </p:spTree>
    <p:extLst>
      <p:ext uri="{BB962C8B-B14F-4D97-AF65-F5344CB8AC3E}">
        <p14:creationId xmlns:p14="http://schemas.microsoft.com/office/powerpoint/2010/main" val="15488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8</a:t>
            </a:fld>
            <a:endParaRPr lang="zh-CN" altLang="en-US"/>
          </a:p>
        </p:txBody>
      </p:sp>
    </p:spTree>
    <p:extLst>
      <p:ext uri="{BB962C8B-B14F-4D97-AF65-F5344CB8AC3E}">
        <p14:creationId xmlns:p14="http://schemas.microsoft.com/office/powerpoint/2010/main" val="168069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int row = index / 16;   //</a:t>
            </a:r>
            <a:r>
              <a:rPr lang="zh-CN" altLang="en-US" dirty="0"/>
              <a:t>高</a:t>
            </a:r>
            <a:r>
              <a:rPr lang="en-US" altLang="zh-CN" dirty="0"/>
              <a:t>4</a:t>
            </a:r>
            <a:r>
              <a:rPr lang="zh-CN" altLang="en-US" dirty="0"/>
              <a:t>位为行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r>
              <a:rPr lang="en-US" altLang="zh-CN" dirty="0"/>
              <a:t>int col = index % 16;   //</a:t>
            </a:r>
            <a:r>
              <a:rPr lang="zh-CN" altLang="en-US" dirty="0"/>
              <a:t>低四位为列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9</a:t>
            </a:fld>
            <a:endParaRPr lang="zh-CN" altLang="en-US"/>
          </a:p>
        </p:txBody>
      </p:sp>
    </p:spTree>
    <p:extLst>
      <p:ext uri="{BB962C8B-B14F-4D97-AF65-F5344CB8AC3E}">
        <p14:creationId xmlns:p14="http://schemas.microsoft.com/office/powerpoint/2010/main" val="424348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2020/11/13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2.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1.png"/></Relationships>
</file>

<file path=ppt/slides/_rels/slide1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1.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7.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7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10.249.182.83:8000/#/logi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177897"/>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773010" y="2984482"/>
            <a:ext cx="5491541" cy="830997"/>
          </a:xfrm>
          <a:prstGeom prst="rect">
            <a:avLst/>
          </a:prstGeom>
          <a:noFill/>
        </p:spPr>
        <p:txBody>
          <a:bodyPr wrap="square" rtlCol="0">
            <a:spAutoFit/>
          </a:bodyPr>
          <a:lstStyle/>
          <a:p>
            <a:r>
              <a:rPr lang="en-US" altLang="zh-CN" sz="4800" b="1" dirty="0">
                <a:solidFill>
                  <a:schemeClr val="accent1">
                    <a:lumMod val="50000"/>
                  </a:schemeClr>
                </a:solidFill>
                <a:latin typeface="微软雅黑" pitchFamily="34" charset="-122"/>
                <a:ea typeface="微软雅黑" pitchFamily="34" charset="-122"/>
              </a:rPr>
              <a:t>AES</a:t>
            </a:r>
            <a:r>
              <a:rPr lang="zh-CN" altLang="en-US" sz="4800" b="1" dirty="0">
                <a:solidFill>
                  <a:schemeClr val="accent1">
                    <a:lumMod val="50000"/>
                  </a:schemeClr>
                </a:solidFill>
                <a:latin typeface="微软雅黑" pitchFamily="34" charset="-122"/>
                <a:ea typeface="微软雅黑" pitchFamily="34" charset="-122"/>
              </a:rPr>
              <a:t>密码算法实验</a:t>
            </a:r>
          </a:p>
        </p:txBody>
      </p:sp>
      <p:pic>
        <p:nvPicPr>
          <p:cNvPr id="7" name="图片 6">
            <a:extLst>
              <a:ext uri="{FF2B5EF4-FFF2-40B4-BE49-F238E27FC236}">
                <a16:creationId xmlns:a16="http://schemas.microsoft.com/office/drawing/2014/main" id="{C810187E-BA0C-48AE-A68E-68AE7CED842E}"/>
              </a:ext>
            </a:extLst>
          </p:cNvPr>
          <p:cNvPicPr>
            <a:picLocks noChangeAspect="1"/>
          </p:cNvPicPr>
          <p:nvPr/>
        </p:nvPicPr>
        <p:blipFill>
          <a:blip r:embed="rId19"/>
          <a:stretch>
            <a:fillRect/>
          </a:stretch>
        </p:blipFill>
        <p:spPr>
          <a:xfrm>
            <a:off x="155542" y="143670"/>
            <a:ext cx="5019675" cy="1276350"/>
          </a:xfrm>
          <a:prstGeom prst="rect">
            <a:avLst/>
          </a:prstGeom>
        </p:spPr>
      </p:pic>
      <p:sp>
        <p:nvSpPr>
          <p:cNvPr id="23" name="PA_淘宝网chenying0907出品 23">
            <a:extLst>
              <a:ext uri="{FF2B5EF4-FFF2-40B4-BE49-F238E27FC236}">
                <a16:creationId xmlns:a16="http://schemas.microsoft.com/office/drawing/2014/main" id="{986531DD-0171-41E9-8C6B-78810677FEDA}"/>
              </a:ext>
            </a:extLst>
          </p:cNvPr>
          <p:cNvSpPr txBox="1"/>
          <p:nvPr>
            <p:custDataLst>
              <p:tags r:id="rId16"/>
            </p:custDataLst>
          </p:nvPr>
        </p:nvSpPr>
        <p:spPr>
          <a:xfrm>
            <a:off x="4345235" y="4233540"/>
            <a:ext cx="2634860" cy="874407"/>
          </a:xfrm>
          <a:prstGeom prst="rect">
            <a:avLst/>
          </a:prstGeom>
          <a:noFill/>
        </p:spPr>
        <p:txBody>
          <a:bodyPr wrap="square" rtlCol="0">
            <a:spAutoFit/>
          </a:bodyPr>
          <a:lstStyle/>
          <a:p>
            <a:pPr>
              <a:lnSpc>
                <a:spcPct val="150000"/>
              </a:lnSpc>
            </a:pPr>
            <a:r>
              <a:rPr lang="zh-CN" altLang="en-US" b="1" dirty="0">
                <a:latin typeface="微软雅黑" pitchFamily="34" charset="-122"/>
                <a:ea typeface="微软雅黑" pitchFamily="34" charset="-122"/>
              </a:rPr>
              <a:t>主讲教师：蒋琳      </a:t>
            </a:r>
            <a:endParaRPr lang="en-US" altLang="zh-CN" b="1"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实验教师：苏婷</a:t>
            </a:r>
            <a:endParaRPr lang="zh-CN" altLang="en-US" sz="1600" b="1" dirty="0">
              <a:latin typeface="微软雅黑" pitchFamily="34" charset="-122"/>
              <a:ea typeface="微软雅黑" pitchFamily="34" charset="-122"/>
            </a:endParaRPr>
          </a:p>
        </p:txBody>
      </p:sp>
      <p:sp>
        <p:nvSpPr>
          <p:cNvPr id="2" name="日期占位符 1">
            <a:extLst>
              <a:ext uri="{FF2B5EF4-FFF2-40B4-BE49-F238E27FC236}">
                <a16:creationId xmlns:a16="http://schemas.microsoft.com/office/drawing/2014/main" id="{787B7EF4-B7E1-461A-9464-BD15E19A401E}"/>
              </a:ext>
            </a:extLst>
          </p:cNvPr>
          <p:cNvSpPr>
            <a:spLocks noGrp="1"/>
          </p:cNvSpPr>
          <p:nvPr>
            <p:ph type="dt" sz="half" idx="10"/>
          </p:nvPr>
        </p:nvSpPr>
        <p:spPr>
          <a:xfrm>
            <a:off x="636570" y="6390404"/>
            <a:ext cx="2743200" cy="365125"/>
          </a:xfrm>
        </p:spPr>
        <p:txBody>
          <a:bodyPr/>
          <a:lstStyle/>
          <a:p>
            <a:fld id="{20A8272F-F355-41BB-B0B5-AF4D613490B6}" type="datetime3">
              <a:rPr lang="zh-CN" altLang="en-US" smtClean="0"/>
              <a:t>2020年11月13日星期五</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位作为列号，查找逆</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盒中对应行列交叉点的元素作为输出。</a:t>
            </a:r>
            <a:endParaRPr lang="en-US" altLang="zh-CN"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1BD3F55-0348-4B0F-BD4C-3FD77592C2F3}"/>
              </a:ext>
            </a:extLst>
          </p:cNvPr>
          <p:cNvSpPr/>
          <p:nvPr/>
        </p:nvSpPr>
        <p:spPr>
          <a:xfrm>
            <a:off x="1589723" y="2359197"/>
            <a:ext cx="2135521"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rPr>
              <a:t>2a</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95</a:t>
            </a:r>
            <a:endParaRPr lang="zh-CN" altLang="en-US" dirty="0"/>
          </a:p>
        </p:txBody>
      </p:sp>
      <p:grpSp>
        <p:nvGrpSpPr>
          <p:cNvPr id="21" name="组合 20">
            <a:extLst>
              <a:ext uri="{FF2B5EF4-FFF2-40B4-BE49-F238E27FC236}">
                <a16:creationId xmlns:a16="http://schemas.microsoft.com/office/drawing/2014/main" id="{AA61264D-C94D-4741-A5EE-36E475B1136E}"/>
              </a:ext>
            </a:extLst>
          </p:cNvPr>
          <p:cNvGrpSpPr/>
          <p:nvPr/>
        </p:nvGrpSpPr>
        <p:grpSpPr>
          <a:xfrm>
            <a:off x="4618204" y="1881063"/>
            <a:ext cx="6336036" cy="4712616"/>
            <a:chOff x="4700334" y="2570128"/>
            <a:chExt cx="6336036" cy="4712616"/>
          </a:xfrm>
        </p:grpSpPr>
        <p:sp>
          <p:nvSpPr>
            <p:cNvPr id="11" name="矩形: 圆角 10">
              <a:extLst>
                <a:ext uri="{FF2B5EF4-FFF2-40B4-BE49-F238E27FC236}">
                  <a16:creationId xmlns:a16="http://schemas.microsoft.com/office/drawing/2014/main" id="{A86F1BDE-3D5C-46E5-AE20-9F792C47085B}"/>
                </a:ext>
              </a:extLst>
            </p:cNvPr>
            <p:cNvSpPr/>
            <p:nvPr/>
          </p:nvSpPr>
          <p:spPr>
            <a:xfrm>
              <a:off x="4702078" y="3418952"/>
              <a:ext cx="6334292" cy="280346"/>
            </a:xfrm>
            <a:prstGeom prst="roundRect">
              <a:avLst/>
            </a:prstGeom>
            <a:solidFill>
              <a:srgbClr val="FFC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FE0FAC33-3AFC-44E8-859E-66FAD873981F}"/>
                </a:ext>
              </a:extLst>
            </p:cNvPr>
            <p:cNvSpPr/>
            <p:nvPr/>
          </p:nvSpPr>
          <p:spPr>
            <a:xfrm rot="5400000">
              <a:off x="8400690" y="2955991"/>
              <a:ext cx="1125169" cy="361450"/>
            </a:xfrm>
            <a:prstGeom prst="roundRect">
              <a:avLst>
                <a:gd name="adj" fmla="val 0"/>
              </a:avLst>
            </a:prstGeom>
            <a:solidFill>
              <a:srgbClr val="FFC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89D46FF-45AE-49D1-A95B-694D78A7844C}"/>
                </a:ext>
              </a:extLst>
            </p:cNvPr>
            <p:cNvPicPr>
              <a:picLocks noChangeAspect="1"/>
            </p:cNvPicPr>
            <p:nvPr/>
          </p:nvPicPr>
          <p:blipFill>
            <a:blip r:embed="rId4"/>
            <a:stretch>
              <a:fillRect/>
            </a:stretch>
          </p:blipFill>
          <p:spPr>
            <a:xfrm>
              <a:off x="4700334" y="2570128"/>
              <a:ext cx="6334293" cy="4712616"/>
            </a:xfrm>
            <a:prstGeom prst="rect">
              <a:avLst/>
            </a:prstGeom>
          </p:spPr>
        </p:pic>
      </p:grpSp>
    </p:spTree>
    <p:extLst>
      <p:ext uri="{BB962C8B-B14F-4D97-AF65-F5344CB8AC3E}">
        <p14:creationId xmlns:p14="http://schemas.microsoft.com/office/powerpoint/2010/main" val="2034777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行移位</a:t>
            </a:r>
            <a:endParaRPr lang="en-US" altLang="zh-CN" sz="2400"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F54E72E0-9724-40E9-BAB5-E8837A23E323}"/>
              </a:ext>
            </a:extLst>
          </p:cNvPr>
          <p:cNvPicPr>
            <a:picLocks noChangeAspect="1"/>
          </p:cNvPicPr>
          <p:nvPr/>
        </p:nvPicPr>
        <p:blipFill>
          <a:blip r:embed="rId4"/>
          <a:stretch>
            <a:fillRect/>
          </a:stretch>
        </p:blipFill>
        <p:spPr>
          <a:xfrm>
            <a:off x="2023936" y="3514712"/>
            <a:ext cx="2593706" cy="2536701"/>
          </a:xfrm>
          <a:prstGeom prst="rect">
            <a:avLst/>
          </a:prstGeom>
        </p:spPr>
      </p:pic>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95410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446FA68-B602-4AC1-8678-21363EDFD5CB}"/>
              </a:ext>
            </a:extLst>
          </p:cNvPr>
          <p:cNvPicPr>
            <a:picLocks noChangeAspect="1"/>
          </p:cNvPicPr>
          <p:nvPr/>
        </p:nvPicPr>
        <p:blipFill>
          <a:blip r:embed="rId5"/>
          <a:stretch>
            <a:fillRect/>
          </a:stretch>
        </p:blipFill>
        <p:spPr>
          <a:xfrm>
            <a:off x="7167886" y="3508748"/>
            <a:ext cx="2687941" cy="679370"/>
          </a:xfrm>
          <a:prstGeom prst="rect">
            <a:avLst/>
          </a:prstGeom>
        </p:spPr>
      </p:pic>
      <p:pic>
        <p:nvPicPr>
          <p:cNvPr id="8" name="图片 7">
            <a:extLst>
              <a:ext uri="{FF2B5EF4-FFF2-40B4-BE49-F238E27FC236}">
                <a16:creationId xmlns:a16="http://schemas.microsoft.com/office/drawing/2014/main" id="{838C605F-1647-4CF4-AD38-45705BEA7E61}"/>
              </a:ext>
            </a:extLst>
          </p:cNvPr>
          <p:cNvPicPr>
            <a:picLocks noChangeAspect="1"/>
          </p:cNvPicPr>
          <p:nvPr/>
        </p:nvPicPr>
        <p:blipFill>
          <a:blip r:embed="rId6"/>
          <a:stretch>
            <a:fillRect/>
          </a:stretch>
        </p:blipFill>
        <p:spPr>
          <a:xfrm>
            <a:off x="7167928" y="4175055"/>
            <a:ext cx="2687920" cy="679365"/>
          </a:xfrm>
          <a:prstGeom prst="rect">
            <a:avLst/>
          </a:prstGeom>
        </p:spPr>
      </p:pic>
      <p:pic>
        <p:nvPicPr>
          <p:cNvPr id="11" name="图片 10">
            <a:extLst>
              <a:ext uri="{FF2B5EF4-FFF2-40B4-BE49-F238E27FC236}">
                <a16:creationId xmlns:a16="http://schemas.microsoft.com/office/drawing/2014/main" id="{DAAB7A24-C366-4505-92CC-5780E89143B2}"/>
              </a:ext>
            </a:extLst>
          </p:cNvPr>
          <p:cNvPicPr>
            <a:picLocks noChangeAspect="1"/>
          </p:cNvPicPr>
          <p:nvPr/>
        </p:nvPicPr>
        <p:blipFill>
          <a:blip r:embed="rId7"/>
          <a:stretch>
            <a:fillRect/>
          </a:stretch>
        </p:blipFill>
        <p:spPr>
          <a:xfrm>
            <a:off x="7167907" y="4833275"/>
            <a:ext cx="2687920" cy="679366"/>
          </a:xfrm>
          <a:prstGeom prst="rect">
            <a:avLst/>
          </a:prstGeom>
        </p:spPr>
      </p:pic>
      <p:pic>
        <p:nvPicPr>
          <p:cNvPr id="14" name="图片 13">
            <a:extLst>
              <a:ext uri="{FF2B5EF4-FFF2-40B4-BE49-F238E27FC236}">
                <a16:creationId xmlns:a16="http://schemas.microsoft.com/office/drawing/2014/main" id="{D29F50E1-5F10-47B5-978A-73E1F9FF6BB9}"/>
              </a:ext>
            </a:extLst>
          </p:cNvPr>
          <p:cNvPicPr>
            <a:picLocks noChangeAspect="1"/>
          </p:cNvPicPr>
          <p:nvPr/>
        </p:nvPicPr>
        <p:blipFill>
          <a:blip r:embed="rId8"/>
          <a:stretch>
            <a:fillRect/>
          </a:stretch>
        </p:blipFill>
        <p:spPr>
          <a:xfrm>
            <a:off x="7167886" y="5499578"/>
            <a:ext cx="2687941" cy="679370"/>
          </a:xfrm>
          <a:prstGeom prst="rect">
            <a:avLst/>
          </a:prstGeom>
        </p:spPr>
      </p:pic>
      <p:sp>
        <p:nvSpPr>
          <p:cNvPr id="15" name="矩形 14">
            <a:extLst>
              <a:ext uri="{FF2B5EF4-FFF2-40B4-BE49-F238E27FC236}">
                <a16:creationId xmlns:a16="http://schemas.microsoft.com/office/drawing/2014/main" id="{21DDFCD7-C6A2-43E2-B056-2397CD118E15}"/>
              </a:ext>
            </a:extLst>
          </p:cNvPr>
          <p:cNvSpPr/>
          <p:nvPr/>
        </p:nvSpPr>
        <p:spPr>
          <a:xfrm>
            <a:off x="1569642" y="2757199"/>
            <a:ext cx="6096000" cy="499624"/>
          </a:xfrm>
          <a:prstGeom prst="rect">
            <a:avLst/>
          </a:prstGeom>
        </p:spPr>
        <p:txBody>
          <a:bodyPr>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每一列的四个字节被扩散到</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个不同的列</a:t>
            </a: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961289"/>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行循环左移一个字节，第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行循环左移</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行循环左移</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个字节</a:t>
            </a:r>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DA482D4-C22E-4C2E-AAD0-144ED3D75DA3}"/>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sp>
        <p:nvSpPr>
          <p:cNvPr id="18" name="文本框 17">
            <a:extLst>
              <a:ext uri="{FF2B5EF4-FFF2-40B4-BE49-F238E27FC236}">
                <a16:creationId xmlns:a16="http://schemas.microsoft.com/office/drawing/2014/main" id="{CEAF6151-5808-44D6-ADF3-D91D3E7DC8D7}"/>
              </a:ext>
            </a:extLst>
          </p:cNvPr>
          <p:cNvSpPr txBox="1"/>
          <p:nvPr/>
        </p:nvSpPr>
        <p:spPr>
          <a:xfrm>
            <a:off x="7891838" y="6273309"/>
            <a:ext cx="95261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输出</a:t>
            </a:r>
          </a:p>
        </p:txBody>
      </p:sp>
    </p:spTree>
    <p:extLst>
      <p:ext uri="{BB962C8B-B14F-4D97-AF65-F5344CB8AC3E}">
        <p14:creationId xmlns:p14="http://schemas.microsoft.com/office/powerpoint/2010/main" val="104439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7" grpId="0"/>
      <p:bldP spid="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逆行移位</a:t>
            </a:r>
            <a:endParaRPr lang="en-US" altLang="zh-CN" sz="2400" b="1"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121058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逆行移位</a:t>
            </a:r>
            <a:endParaRPr lang="en-US" altLang="zh-CN" sz="20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961289"/>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行循环右移一个字节，第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行循环右移</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行循环右移</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个字节</a:t>
            </a:r>
            <a:endParaRPr lang="en-US" altLang="zh-CN" sz="20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02CBB8F-ACF6-4A90-906A-F760779548EC}"/>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pic>
        <p:nvPicPr>
          <p:cNvPr id="7" name="图片 6">
            <a:extLst>
              <a:ext uri="{FF2B5EF4-FFF2-40B4-BE49-F238E27FC236}">
                <a16:creationId xmlns:a16="http://schemas.microsoft.com/office/drawing/2014/main" id="{2AF44A7B-E75D-4E4F-B36E-015E3A09B224}"/>
              </a:ext>
            </a:extLst>
          </p:cNvPr>
          <p:cNvPicPr>
            <a:picLocks noChangeAspect="1"/>
          </p:cNvPicPr>
          <p:nvPr/>
        </p:nvPicPr>
        <p:blipFill>
          <a:blip r:embed="rId4"/>
          <a:stretch>
            <a:fillRect/>
          </a:stretch>
        </p:blipFill>
        <p:spPr>
          <a:xfrm>
            <a:off x="1957661" y="3429000"/>
            <a:ext cx="2726255" cy="2568212"/>
          </a:xfrm>
          <a:prstGeom prst="rect">
            <a:avLst/>
          </a:prstGeom>
        </p:spPr>
      </p:pic>
      <p:pic>
        <p:nvPicPr>
          <p:cNvPr id="12" name="图片 11">
            <a:extLst>
              <a:ext uri="{FF2B5EF4-FFF2-40B4-BE49-F238E27FC236}">
                <a16:creationId xmlns:a16="http://schemas.microsoft.com/office/drawing/2014/main" id="{C8671D0B-CAED-4271-B016-1B8F8ADC9158}"/>
              </a:ext>
            </a:extLst>
          </p:cNvPr>
          <p:cNvPicPr>
            <a:picLocks noChangeAspect="1"/>
          </p:cNvPicPr>
          <p:nvPr/>
        </p:nvPicPr>
        <p:blipFill>
          <a:blip r:embed="rId5"/>
          <a:stretch>
            <a:fillRect/>
          </a:stretch>
        </p:blipFill>
        <p:spPr>
          <a:xfrm>
            <a:off x="7174241" y="3459760"/>
            <a:ext cx="2726254" cy="2568211"/>
          </a:xfrm>
          <a:prstGeom prst="rect">
            <a:avLst/>
          </a:prstGeom>
        </p:spPr>
      </p:pic>
      <p:sp>
        <p:nvSpPr>
          <p:cNvPr id="22" name="文本框 21">
            <a:extLst>
              <a:ext uri="{FF2B5EF4-FFF2-40B4-BE49-F238E27FC236}">
                <a16:creationId xmlns:a16="http://schemas.microsoft.com/office/drawing/2014/main" id="{13586A04-6C6E-4875-B8E3-0A5778CDBA8C}"/>
              </a:ext>
            </a:extLst>
          </p:cNvPr>
          <p:cNvSpPr txBox="1"/>
          <p:nvPr/>
        </p:nvSpPr>
        <p:spPr>
          <a:xfrm>
            <a:off x="8018826" y="618573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输出</a:t>
            </a:r>
          </a:p>
        </p:txBody>
      </p:sp>
    </p:spTree>
    <p:extLst>
      <p:ext uri="{BB962C8B-B14F-4D97-AF65-F5344CB8AC3E}">
        <p14:creationId xmlns:p14="http://schemas.microsoft.com/office/powerpoint/2010/main" val="2876007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P spid="17" grpId="0"/>
      <p:bldP spid="18"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列混淆</a:t>
            </a:r>
            <a:r>
              <a:rPr lang="en-US" altLang="zh-CN" sz="2400"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左乘一个矩阵</a:t>
            </a:r>
            <a:endParaRPr lang="en-US" altLang="zh-CN" b="1"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2580824"/>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3313351"/>
            <a:ext cx="338554" cy="461665"/>
          </a:xfrm>
          <a:prstGeom prst="rect">
            <a:avLst/>
          </a:prstGeom>
          <a:noFill/>
        </p:spPr>
        <p:txBody>
          <a:bodyPr wrap="non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2580824"/>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CE50922-0686-48AD-9BD3-9935AD6B82BD}"/>
                  </a:ext>
                </a:extLst>
              </p:cNvPr>
              <p:cNvSpPr/>
              <p:nvPr/>
            </p:nvSpPr>
            <p:spPr>
              <a:xfrm>
                <a:off x="0" y="4644256"/>
                <a:ext cx="7692252" cy="2034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2∙</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2,</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3,</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3∙</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8CE50922-0686-48AD-9BD3-9935AD6B82BD}"/>
                  </a:ext>
                </a:extLst>
              </p:cNvPr>
              <p:cNvSpPr>
                <a:spLocks noRot="1" noChangeAspect="1" noMove="1" noResize="1" noEditPoints="1" noAdjustHandles="1" noChangeArrowheads="1" noChangeShapeType="1" noTextEdit="1"/>
              </p:cNvSpPr>
              <p:nvPr/>
            </p:nvSpPr>
            <p:spPr>
              <a:xfrm>
                <a:off x="0" y="4644256"/>
                <a:ext cx="7692252" cy="2034147"/>
              </a:xfrm>
              <a:prstGeom prst="rect">
                <a:avLst/>
              </a:prstGeom>
              <a:blipFill>
                <a:blip r:embed="rId6"/>
                <a:stretch>
                  <a:fillRect b="-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3BAD57E-6AB4-4739-9D1F-658E45CB7E33}"/>
                  </a:ext>
                </a:extLst>
              </p:cNvPr>
              <p:cNvSpPr/>
              <p:nvPr/>
            </p:nvSpPr>
            <p:spPr>
              <a:xfrm>
                <a:off x="6508647" y="4931793"/>
                <a:ext cx="5290458" cy="146116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这里∙表示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GF(</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乘法，⨁表示异或操作。</a:t>
                </a:r>
                <a:endParaRPr lang="en-US" altLang="zh-CN" sz="20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a:rPr lang="en-US" altLang="zh-CN" sz="2400" i="1" baseline="-2500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=(02</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 (02</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endParaRPr lang="zh-CN" altLang="en-US" sz="2400" dirty="0"/>
              </a:p>
              <a:p>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6" name="矩形 15">
                <a:extLst>
                  <a:ext uri="{FF2B5EF4-FFF2-40B4-BE49-F238E27FC236}">
                    <a16:creationId xmlns:a16="http://schemas.microsoft.com/office/drawing/2014/main" id="{A3BAD57E-6AB4-4739-9D1F-658E45CB7E33}"/>
                  </a:ext>
                </a:extLst>
              </p:cNvPr>
              <p:cNvSpPr>
                <a:spLocks noRot="1" noChangeAspect="1" noMove="1" noResize="1" noEditPoints="1" noAdjustHandles="1" noChangeArrowheads="1" noChangeShapeType="1" noTextEdit="1"/>
              </p:cNvSpPr>
              <p:nvPr/>
            </p:nvSpPr>
            <p:spPr>
              <a:xfrm>
                <a:off x="6508647" y="4931793"/>
                <a:ext cx="5290458" cy="1461169"/>
              </a:xfrm>
              <a:prstGeom prst="rect">
                <a:avLst/>
              </a:prstGeom>
              <a:blipFill>
                <a:blip r:embed="rId7"/>
                <a:stretch>
                  <a:fillRect l="-1267" r="-1152"/>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8305F3C1-67BC-44C0-BD99-2F063B608AB7}"/>
              </a:ext>
            </a:extLst>
          </p:cNvPr>
          <p:cNvGrpSpPr/>
          <p:nvPr/>
        </p:nvGrpSpPr>
        <p:grpSpPr>
          <a:xfrm>
            <a:off x="4949037" y="2580824"/>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solidFill>
                                  <a:srgbClr val="C00000"/>
                                </a:solidFill>
                                <a:latin typeface="Cambria Math" panose="02040503050406030204" pitchFamily="18" charset="0"/>
                              </a:rPr>
                            </m:ctrlPr>
                          </m:eqArrPr>
                          <m:e>
                            <m:r>
                              <a:rPr lang="en-US" altLang="zh-CN" sz="2400" i="1">
                                <a:solidFill>
                                  <a:srgbClr val="C00000"/>
                                </a:solidFill>
                                <a:latin typeface="Cambria Math" panose="02040503050406030204" pitchFamily="18" charset="0"/>
                              </a:rPr>
                              <m:t>02 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03 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01 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01</m:t>
                            </m:r>
                          </m:e>
                          <m:e>
                            <m:r>
                              <a:rPr lang="en-US" altLang="zh-CN" sz="2400" i="1">
                                <a:solidFill>
                                  <a:srgbClr val="C00000"/>
                                </a:solidFill>
                                <a:latin typeface="Cambria Math" panose="02040503050406030204" pitchFamily="18" charset="0"/>
                              </a:rPr>
                              <m:t>01 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02 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03 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01</m:t>
                            </m:r>
                          </m:e>
                          <m:e>
                            <m:r>
                              <a:rPr lang="en-US" altLang="zh-CN" sz="2400" i="1">
                                <a:solidFill>
                                  <a:srgbClr val="C00000"/>
                                </a:solidFill>
                                <a:latin typeface="Cambria Math" panose="02040503050406030204" pitchFamily="18" charset="0"/>
                              </a:rPr>
                              <m:t>01</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 01</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 02</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 03</m:t>
                            </m:r>
                          </m:e>
                          <m:e>
                            <m:r>
                              <a:rPr lang="en-US" altLang="zh-CN" sz="2400" i="1">
                                <a:solidFill>
                                  <a:srgbClr val="C00000"/>
                                </a:solidFill>
                                <a:latin typeface="Cambria Math" panose="02040503050406030204" pitchFamily="18" charset="0"/>
                              </a:rPr>
                              <m:t>03</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 01</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 01 </m:t>
                            </m:r>
                            <m:r>
                              <a:rPr lang="en-US" altLang="zh-CN" sz="2400" b="0" i="1" smtClean="0">
                                <a:solidFill>
                                  <a:srgbClr val="C00000"/>
                                </a:solidFill>
                                <a:latin typeface="Cambria Math" panose="02040503050406030204" pitchFamily="18" charset="0"/>
                              </a:rPr>
                              <m:t> </m:t>
                            </m:r>
                            <m:r>
                              <a:rPr lang="en-US" altLang="zh-CN" sz="2400" i="1">
                                <a:solidFill>
                                  <a:srgbClr val="C00000"/>
                                </a:solidFill>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9" name="矩形 8">
            <a:extLst>
              <a:ext uri="{FF2B5EF4-FFF2-40B4-BE49-F238E27FC236}">
                <a16:creationId xmlns:a16="http://schemas.microsoft.com/office/drawing/2014/main" id="{76CC0113-DABD-4BB9-8309-EB61E4DFAC6A}"/>
              </a:ext>
            </a:extLst>
          </p:cNvPr>
          <p:cNvSpPr/>
          <p:nvPr/>
        </p:nvSpPr>
        <p:spPr>
          <a:xfrm>
            <a:off x="1014092" y="1376926"/>
            <a:ext cx="8484198"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以列为单位，使得输出的每一个字节和输入的四个字节都有关。</a:t>
            </a:r>
            <a:endParaRPr lang="en-US" altLang="zh-CN" sz="20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843F7DC-CE56-4C96-BEC5-EAEBBFA1AA84}"/>
              </a:ext>
            </a:extLst>
          </p:cNvPr>
          <p:cNvSpPr/>
          <p:nvPr/>
        </p:nvSpPr>
        <p:spPr>
          <a:xfrm>
            <a:off x="1014092" y="1752069"/>
            <a:ext cx="813978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上的乘法，模不可约多项式</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的乘法运算。</a:t>
            </a:r>
          </a:p>
        </p:txBody>
      </p:sp>
      <p:sp>
        <p:nvSpPr>
          <p:cNvPr id="15" name="文本框 14">
            <a:extLst>
              <a:ext uri="{FF2B5EF4-FFF2-40B4-BE49-F238E27FC236}">
                <a16:creationId xmlns:a16="http://schemas.microsoft.com/office/drawing/2014/main" id="{8BA4402A-CC76-44E6-A285-45D04541E13E}"/>
              </a:ext>
            </a:extLst>
          </p:cNvPr>
          <p:cNvSpPr txBox="1"/>
          <p:nvPr/>
        </p:nvSpPr>
        <p:spPr>
          <a:xfrm>
            <a:off x="7841645" y="430056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83D1BD54-9C04-4A62-96F4-374BF7242B12}"/>
              </a:ext>
            </a:extLst>
          </p:cNvPr>
          <p:cNvSpPr txBox="1"/>
          <p:nvPr/>
        </p:nvSpPr>
        <p:spPr>
          <a:xfrm>
            <a:off x="2612918" y="4325370"/>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输出</a:t>
            </a:r>
          </a:p>
        </p:txBody>
      </p:sp>
    </p:spTree>
    <p:extLst>
      <p:ext uri="{BB962C8B-B14F-4D97-AF65-F5344CB8AC3E}">
        <p14:creationId xmlns:p14="http://schemas.microsoft.com/office/powerpoint/2010/main" val="20106825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6" grpId="0"/>
      <p:bldP spid="9" grpId="0"/>
      <p:bldP spid="12" grpId="0"/>
      <p:bldP spid="1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86895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逆列混淆</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找到逆列混淆的左乘矩阵</a:t>
            </a:r>
            <a:endParaRPr lang="en-US" altLang="zh-CN" sz="2000"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4527960"/>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5260487"/>
            <a:ext cx="338554" cy="461665"/>
          </a:xfrm>
          <a:prstGeom prst="rect">
            <a:avLst/>
          </a:prstGeom>
          <a:noFill/>
        </p:spPr>
        <p:txBody>
          <a:bodyPr wrap="squar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4527960"/>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26" name="组合 25">
            <a:extLst>
              <a:ext uri="{FF2B5EF4-FFF2-40B4-BE49-F238E27FC236}">
                <a16:creationId xmlns:a16="http://schemas.microsoft.com/office/drawing/2014/main" id="{8305F3C1-67BC-44C0-BD99-2F063B608AB7}"/>
              </a:ext>
            </a:extLst>
          </p:cNvPr>
          <p:cNvGrpSpPr/>
          <p:nvPr/>
        </p:nvGrpSpPr>
        <p:grpSpPr>
          <a:xfrm>
            <a:off x="4949037" y="4527960"/>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31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solidFill>
                                  <a:srgbClr val="C00000"/>
                                </a:solidFill>
                                <a:latin typeface="Cambria Math" panose="02040503050406030204" pitchFamily="18" charset="0"/>
                              </a:rPr>
                            </m:ctrlPr>
                          </m:eqArrPr>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m:t>
                            </m:r>
                          </m:e>
                          <m:e>
                            <m:r>
                              <m:rPr>
                                <m:nor/>
                              </m:rPr>
                              <a:rPr lang="en-US" altLang="zh-CN" sz="2400">
                                <a:solidFill>
                                  <a:srgbClr val="C00000"/>
                                </a:solidFill>
                                <a:latin typeface="Times New Roman" panose="02020603050405020304" pitchFamily="18" charset="0"/>
                                <a:cs typeface="Times New Roman" panose="02020603050405020304" pitchFamily="18" charset="0"/>
                              </a:rPr>
                              <m:t>09 0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e>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 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e>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 0</m:t>
                            </m:r>
                            <m:r>
                              <m:rPr>
                                <m:nor/>
                              </m:rPr>
                              <a:rPr lang="en-US" altLang="zh-CN" sz="2400">
                                <a:solidFill>
                                  <a:srgbClr val="C00000"/>
                                </a:solidFill>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31995"/>
                </a:xfrm>
                <a:prstGeom prst="rect">
                  <a:avLst/>
                </a:prstGeom>
                <a:blipFill>
                  <a:blip r:embed="rId6"/>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23" name="文本框 22">
            <a:extLst>
              <a:ext uri="{FF2B5EF4-FFF2-40B4-BE49-F238E27FC236}">
                <a16:creationId xmlns:a16="http://schemas.microsoft.com/office/drawing/2014/main" id="{6BD55F09-CB66-43DF-9CD6-8D7EFF931780}"/>
              </a:ext>
            </a:extLst>
          </p:cNvPr>
          <p:cNvSpPr txBox="1"/>
          <p:nvPr/>
        </p:nvSpPr>
        <p:spPr>
          <a:xfrm>
            <a:off x="7841645" y="6247703"/>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EBA21AC0-0E57-4D30-A620-2EA945962786}"/>
              </a:ext>
            </a:extLst>
          </p:cNvPr>
          <p:cNvSpPr txBox="1"/>
          <p:nvPr/>
        </p:nvSpPr>
        <p:spPr>
          <a:xfrm>
            <a:off x="2612918" y="6272506"/>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输出</a:t>
            </a:r>
          </a:p>
        </p:txBody>
      </p:sp>
      <p:sp>
        <p:nvSpPr>
          <p:cNvPr id="9" name="矩形 8">
            <a:extLst>
              <a:ext uri="{FF2B5EF4-FFF2-40B4-BE49-F238E27FC236}">
                <a16:creationId xmlns:a16="http://schemas.microsoft.com/office/drawing/2014/main" id="{7F1D5497-CF43-435C-B6AF-32DCC3C60BB3}"/>
              </a:ext>
            </a:extLst>
          </p:cNvPr>
          <p:cNvSpPr/>
          <p:nvPr/>
        </p:nvSpPr>
        <p:spPr>
          <a:xfrm>
            <a:off x="941051" y="1912434"/>
            <a:ext cx="978432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逆向列混淆中左乘矩阵与正向列混淆的正向列混淆的左乘矩阵互为逆矩阵</a:t>
            </a:r>
            <a:endParaRPr lang="en-US" altLang="zh-CN" sz="2000" dirty="0">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70225839-ED89-4E42-9F77-6F28BFA64F94}"/>
              </a:ext>
            </a:extLst>
          </p:cNvPr>
          <p:cNvGrpSpPr/>
          <p:nvPr/>
        </p:nvGrpSpPr>
        <p:grpSpPr>
          <a:xfrm>
            <a:off x="7175746" y="2537505"/>
            <a:ext cx="1806889" cy="1692327"/>
            <a:chOff x="4511970" y="2503100"/>
            <a:chExt cx="2011733" cy="1877313"/>
          </a:xfrm>
        </p:grpSpPr>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2B773F25-DACC-4C98-AED9-915F38AE95D9}"/>
                    </a:ext>
                  </a:extLst>
                </p:cNvPr>
                <p:cNvSpPr/>
                <p:nvPr/>
              </p:nvSpPr>
              <p:spPr>
                <a:xfrm>
                  <a:off x="4511970" y="2727636"/>
                  <a:ext cx="2011733" cy="15885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solidFill>
                                  <a:srgbClr val="C00000"/>
                                </a:solidFill>
                                <a:latin typeface="Cambria Math" panose="02040503050406030204" pitchFamily="18" charset="0"/>
                              </a:rPr>
                            </m:ctrlPr>
                          </m:eqArrPr>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m:t>
                            </m:r>
                          </m:e>
                          <m:e>
                            <m:r>
                              <m:rPr>
                                <m:nor/>
                              </m:rPr>
                              <a:rPr lang="en-US" altLang="zh-CN" sz="2400">
                                <a:solidFill>
                                  <a:srgbClr val="C00000"/>
                                </a:solidFill>
                                <a:latin typeface="Times New Roman" panose="02020603050405020304" pitchFamily="18" charset="0"/>
                                <a:cs typeface="Times New Roman" panose="02020603050405020304" pitchFamily="18" charset="0"/>
                              </a:rPr>
                              <m:t>09 0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e>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 0</m:t>
                            </m:r>
                            <m:r>
                              <m:rPr>
                                <m:nor/>
                              </m:rPr>
                              <a:rPr lang="en-US" altLang="zh-CN" sz="2400">
                                <a:solidFill>
                                  <a:srgbClr val="C00000"/>
                                </a:solidFill>
                                <a:latin typeface="Times New Roman" panose="02020603050405020304" pitchFamily="18" charset="0"/>
                                <a:cs typeface="Times New Roman" panose="02020603050405020304" pitchFamily="18" charset="0"/>
                              </a:rPr>
                              <m:t>E</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B</m:t>
                            </m:r>
                          </m:e>
                          <m:e>
                            <m:r>
                              <m:rPr>
                                <m:nor/>
                              </m:rPr>
                              <a:rPr lang="en-US" altLang="zh-CN" sz="2400">
                                <a:solidFill>
                                  <a:srgbClr val="C00000"/>
                                </a:solidFill>
                                <a:latin typeface="Times New Roman" panose="02020603050405020304" pitchFamily="18" charset="0"/>
                                <a:cs typeface="Times New Roman" panose="02020603050405020304" pitchFamily="18" charset="0"/>
                              </a:rPr>
                              <m:t>0</m:t>
                            </m:r>
                            <m:r>
                              <m:rPr>
                                <m:nor/>
                              </m:rPr>
                              <a:rPr lang="en-US" altLang="zh-CN" sz="2400">
                                <a:solidFill>
                                  <a:srgbClr val="C00000"/>
                                </a:solidFill>
                                <a:latin typeface="Times New Roman" panose="02020603050405020304" pitchFamily="18" charset="0"/>
                                <a:cs typeface="Times New Roman" panose="02020603050405020304" pitchFamily="18" charset="0"/>
                              </a:rPr>
                              <m:t>B</m:t>
                            </m:r>
                            <m:r>
                              <m:rPr>
                                <m:nor/>
                              </m:rPr>
                              <a:rPr lang="en-US" altLang="zh-CN" sz="2400">
                                <a:solidFill>
                                  <a:srgbClr val="C00000"/>
                                </a:solidFill>
                                <a:latin typeface="Times New Roman" panose="02020603050405020304" pitchFamily="18" charset="0"/>
                                <a:cs typeface="Times New Roman" panose="02020603050405020304" pitchFamily="18" charset="0"/>
                              </a:rPr>
                              <m:t> 0</m:t>
                            </m:r>
                            <m:r>
                              <m:rPr>
                                <m:nor/>
                              </m:rPr>
                              <a:rPr lang="en-US" altLang="zh-CN" sz="2400">
                                <a:solidFill>
                                  <a:srgbClr val="C00000"/>
                                </a:solidFill>
                                <a:latin typeface="Times New Roman" panose="02020603050405020304" pitchFamily="18" charset="0"/>
                                <a:cs typeface="Times New Roman" panose="02020603050405020304" pitchFamily="18" charset="0"/>
                              </a:rPr>
                              <m:t>D</m:t>
                            </m:r>
                            <m:r>
                              <m:rPr>
                                <m:nor/>
                              </m:rPr>
                              <a:rPr lang="en-US" altLang="zh-CN" sz="2400">
                                <a:solidFill>
                                  <a:srgbClr val="C00000"/>
                                </a:solidFill>
                                <a:latin typeface="Times New Roman" panose="02020603050405020304" pitchFamily="18" charset="0"/>
                                <a:cs typeface="Times New Roman" panose="02020603050405020304" pitchFamily="18" charset="0"/>
                              </a:rPr>
                              <m:t> 09 0</m:t>
                            </m:r>
                            <m:r>
                              <m:rPr>
                                <m:nor/>
                              </m:rPr>
                              <a:rPr lang="en-US" altLang="zh-CN" sz="2400">
                                <a:solidFill>
                                  <a:srgbClr val="C00000"/>
                                </a:solidFill>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31" name="矩形 30">
                  <a:extLst>
                    <a:ext uri="{FF2B5EF4-FFF2-40B4-BE49-F238E27FC236}">
                      <a16:creationId xmlns:a16="http://schemas.microsoft.com/office/drawing/2014/main" id="{2B773F25-DACC-4C98-AED9-915F38AE95D9}"/>
                    </a:ext>
                  </a:extLst>
                </p:cNvPr>
                <p:cNvSpPr>
                  <a:spLocks noRot="1" noChangeAspect="1" noMove="1" noResize="1" noEditPoints="1" noAdjustHandles="1" noChangeArrowheads="1" noChangeShapeType="1" noTextEdit="1"/>
                </p:cNvSpPr>
                <p:nvPr/>
              </p:nvSpPr>
              <p:spPr>
                <a:xfrm>
                  <a:off x="4511970" y="2727636"/>
                  <a:ext cx="2011733" cy="1588524"/>
                </a:xfrm>
                <a:prstGeom prst="rect">
                  <a:avLst/>
                </a:prstGeom>
                <a:blipFill>
                  <a:blip r:embed="rId7"/>
                  <a:stretch>
                    <a:fillRect/>
                  </a:stretch>
                </a:blipFill>
              </p:spPr>
              <p:txBody>
                <a:bodyPr/>
                <a:lstStyle/>
                <a:p>
                  <a:r>
                    <a:rPr lang="zh-CN" altLang="en-US">
                      <a:noFill/>
                    </a:rPr>
                    <a:t> </a:t>
                  </a:r>
                </a:p>
              </p:txBody>
            </p:sp>
          </mc:Fallback>
        </mc:AlternateContent>
        <p:sp>
          <p:nvSpPr>
            <p:cNvPr id="32" name="左中括号 31">
              <a:extLst>
                <a:ext uri="{FF2B5EF4-FFF2-40B4-BE49-F238E27FC236}">
                  <a16:creationId xmlns:a16="http://schemas.microsoft.com/office/drawing/2014/main" id="{81B3AED2-5D9C-42F2-9F2E-712189B56F92}"/>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3" name="左中括号 32">
              <a:extLst>
                <a:ext uri="{FF2B5EF4-FFF2-40B4-BE49-F238E27FC236}">
                  <a16:creationId xmlns:a16="http://schemas.microsoft.com/office/drawing/2014/main" id="{01A5A888-3E43-487D-B984-515BE23D954D}"/>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34" name="组合 33">
            <a:extLst>
              <a:ext uri="{FF2B5EF4-FFF2-40B4-BE49-F238E27FC236}">
                <a16:creationId xmlns:a16="http://schemas.microsoft.com/office/drawing/2014/main" id="{3A36678A-B15F-499C-B630-8EB31664CC66}"/>
              </a:ext>
            </a:extLst>
          </p:cNvPr>
          <p:cNvGrpSpPr/>
          <p:nvPr/>
        </p:nvGrpSpPr>
        <p:grpSpPr>
          <a:xfrm>
            <a:off x="4949037" y="2580824"/>
            <a:ext cx="1940656" cy="1692327"/>
            <a:chOff x="4511970" y="2503100"/>
            <a:chExt cx="2011733" cy="1877313"/>
          </a:xfrm>
        </p:grpSpPr>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3A2622EE-0B33-4529-9C58-A8871C42730D}"/>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02</m:t>
                            </m:r>
                            <m:r>
                              <a:rPr lang="en-US" altLang="zh-CN" sz="2400" b="0" i="1" smtClean="0">
                                <a:latin typeface="Cambria Math" panose="02040503050406030204" pitchFamily="18" charset="0"/>
                              </a:rPr>
                              <m:t> </m:t>
                            </m:r>
                            <m:r>
                              <a:rPr lang="en-US" altLang="zh-CN" sz="2400" i="1">
                                <a:latin typeface="Cambria Math" panose="02040503050406030204" pitchFamily="18" charset="0"/>
                              </a:rPr>
                              <m:t> 03</m:t>
                            </m:r>
                          </m:e>
                          <m:e>
                            <m:r>
                              <a:rPr lang="en-US" altLang="zh-CN" sz="2400" i="1">
                                <a:latin typeface="Cambria Math" panose="02040503050406030204" pitchFamily="18" charset="0"/>
                              </a:rPr>
                              <m:t>03</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01 </m:t>
                            </m:r>
                            <m:r>
                              <a:rPr lang="en-US" altLang="zh-CN" sz="2400" b="0" i="1" smtClean="0">
                                <a:latin typeface="Cambria Math" panose="02040503050406030204" pitchFamily="18" charset="0"/>
                              </a:rPr>
                              <m:t> </m:t>
                            </m:r>
                            <m:r>
                              <a:rPr lang="en-US" altLang="zh-CN" sz="2400" i="1">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36" name="左中括号 35">
              <a:extLst>
                <a:ext uri="{FF2B5EF4-FFF2-40B4-BE49-F238E27FC236}">
                  <a16:creationId xmlns:a16="http://schemas.microsoft.com/office/drawing/2014/main" id="{C0B65935-A713-4F8F-9A29-01341123E851}"/>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7" name="左中括号 36">
              <a:extLst>
                <a:ext uri="{FF2B5EF4-FFF2-40B4-BE49-F238E27FC236}">
                  <a16:creationId xmlns:a16="http://schemas.microsoft.com/office/drawing/2014/main" id="{53A6A7CE-3A28-48B9-9823-F782C211BA1A}"/>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A6A6E261-9F36-4944-AFD2-BC4EC7101A9E}"/>
                  </a:ext>
                </a:extLst>
              </p:cNvPr>
              <p:cNvSpPr/>
              <p:nvPr/>
            </p:nvSpPr>
            <p:spPr>
              <a:xfrm>
                <a:off x="2168165" y="2744989"/>
                <a:ext cx="1940656"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1</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i="1"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1</m:t>
                          </m:r>
                        </m:e>
                      </m:eqArr>
                    </m:oMath>
                  </m:oMathPara>
                </a14:m>
                <a:endParaRPr lang="zh-CN" altLang="en-US" sz="2400" dirty="0"/>
              </a:p>
            </p:txBody>
          </p:sp>
        </mc:Choice>
        <mc:Fallback xmlns="">
          <p:sp>
            <p:nvSpPr>
              <p:cNvPr id="39" name="矩形 38">
                <a:extLst>
                  <a:ext uri="{FF2B5EF4-FFF2-40B4-BE49-F238E27FC236}">
                    <a16:creationId xmlns:a16="http://schemas.microsoft.com/office/drawing/2014/main" id="{A6A6E261-9F36-4944-AFD2-BC4EC7101A9E}"/>
                  </a:ext>
                </a:extLst>
              </p:cNvPr>
              <p:cNvSpPr>
                <a:spLocks noRot="1" noChangeAspect="1" noMove="1" noResize="1" noEditPoints="1" noAdjustHandles="1" noChangeArrowheads="1" noChangeShapeType="1" noTextEdit="1"/>
              </p:cNvSpPr>
              <p:nvPr/>
            </p:nvSpPr>
            <p:spPr>
              <a:xfrm>
                <a:off x="2168165" y="2744989"/>
                <a:ext cx="1940656" cy="1429750"/>
              </a:xfrm>
              <a:prstGeom prst="rect">
                <a:avLst/>
              </a:prstGeom>
              <a:blipFill>
                <a:blip r:embed="rId9"/>
                <a:stretch>
                  <a:fillRect/>
                </a:stretch>
              </a:blipFill>
            </p:spPr>
            <p:txBody>
              <a:bodyPr/>
              <a:lstStyle/>
              <a:p>
                <a:r>
                  <a:rPr lang="zh-CN" altLang="en-US">
                    <a:noFill/>
                  </a:rPr>
                  <a:t> </a:t>
                </a:r>
              </a:p>
            </p:txBody>
          </p:sp>
        </mc:Fallback>
      </mc:AlternateContent>
      <p:sp>
        <p:nvSpPr>
          <p:cNvPr id="40" name="左中括号 39">
            <a:extLst>
              <a:ext uri="{FF2B5EF4-FFF2-40B4-BE49-F238E27FC236}">
                <a16:creationId xmlns:a16="http://schemas.microsoft.com/office/drawing/2014/main" id="{F8F12622-1DC4-47D9-8D2B-A3C70DA93E42}"/>
              </a:ext>
            </a:extLst>
          </p:cNvPr>
          <p:cNvSpPr/>
          <p:nvPr/>
        </p:nvSpPr>
        <p:spPr>
          <a:xfrm>
            <a:off x="2368496" y="2563878"/>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左中括号 40">
            <a:extLst>
              <a:ext uri="{FF2B5EF4-FFF2-40B4-BE49-F238E27FC236}">
                <a16:creationId xmlns:a16="http://schemas.microsoft.com/office/drawing/2014/main" id="{514E7577-8324-4C5E-A954-D226693E1822}"/>
              </a:ext>
            </a:extLst>
          </p:cNvPr>
          <p:cNvSpPr/>
          <p:nvPr/>
        </p:nvSpPr>
        <p:spPr>
          <a:xfrm rot="10800000">
            <a:off x="3569088" y="2601306"/>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2" name="文本框 41">
            <a:extLst>
              <a:ext uri="{FF2B5EF4-FFF2-40B4-BE49-F238E27FC236}">
                <a16:creationId xmlns:a16="http://schemas.microsoft.com/office/drawing/2014/main" id="{1B04F4AD-0577-4857-BCC3-D1C9DA858185}"/>
              </a:ext>
            </a:extLst>
          </p:cNvPr>
          <p:cNvSpPr txBox="1"/>
          <p:nvPr/>
        </p:nvSpPr>
        <p:spPr>
          <a:xfrm>
            <a:off x="4312816" y="3204746"/>
            <a:ext cx="304081" cy="461665"/>
          </a:xfrm>
          <a:prstGeom prst="rect">
            <a:avLst/>
          </a:prstGeom>
          <a:noFill/>
        </p:spPr>
        <p:txBody>
          <a:bodyPr wrap="square" rtlCol="0">
            <a:spAutoFit/>
          </a:bodyPr>
          <a:lstStyle/>
          <a:p>
            <a:r>
              <a:rPr lang="en-US" altLang="zh-CN" sz="2400" dirty="0"/>
              <a:t>=</a:t>
            </a:r>
            <a:endParaRPr lang="zh-CN" altLang="en-US" sz="2400" dirty="0"/>
          </a:p>
        </p:txBody>
      </p:sp>
    </p:spTree>
    <p:extLst>
      <p:ext uri="{BB962C8B-B14F-4D97-AF65-F5344CB8AC3E}">
        <p14:creationId xmlns:p14="http://schemas.microsoft.com/office/powerpoint/2010/main" val="38442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23" grpId="0"/>
      <p:bldP spid="29" grpId="0"/>
      <p:bldP spid="9" grpId="0"/>
      <p:bldP spid="39" grpId="0"/>
      <p:bldP spid="40" grpId="0" animBg="1"/>
      <p:bldP spid="41" grpId="0" animBg="1"/>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a:extLst>
              <a:ext uri="{FF2B5EF4-FFF2-40B4-BE49-F238E27FC236}">
                <a16:creationId xmlns:a16="http://schemas.microsoft.com/office/drawing/2014/main" id="{C7D7CAC5-AA4D-4742-B947-3719BF567F52}"/>
              </a:ext>
            </a:extLst>
          </p:cNvPr>
          <p:cNvGrpSpPr/>
          <p:nvPr/>
        </p:nvGrpSpPr>
        <p:grpSpPr>
          <a:xfrm>
            <a:off x="3849624" y="686957"/>
            <a:ext cx="8751385" cy="6052171"/>
            <a:chOff x="3849624" y="686957"/>
            <a:chExt cx="8751385" cy="6052171"/>
          </a:xfrm>
        </p:grpSpPr>
        <p:pic>
          <p:nvPicPr>
            <p:cNvPr id="7" name="图片 6"/>
            <p:cNvPicPr>
              <a:picLocks noChangeAspect="1"/>
            </p:cNvPicPr>
            <p:nvPr/>
          </p:nvPicPr>
          <p:blipFill>
            <a:blip r:embed="rId4"/>
            <a:stretch>
              <a:fillRect/>
            </a:stretch>
          </p:blipFill>
          <p:spPr>
            <a:xfrm>
              <a:off x="6418639" y="1156272"/>
              <a:ext cx="5016241" cy="5582856"/>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3849624" y="686957"/>
              <a:ext cx="8751385" cy="596076"/>
            </a:xfrm>
            <a:prstGeom prst="rect">
              <a:avLst/>
            </a:prstGeom>
            <a:noFill/>
          </p:spPr>
          <p:txBody>
            <a:bodyPr wrap="square" rtlCol="0">
              <a:spAutoFit/>
            </a:bodyPr>
            <a:lstStyle/>
            <a:p>
              <a:pPr algn="ctr">
                <a:lnSpc>
                  <a:spcPct val="15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加密                                   解密</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grpSp>
      <p:sp>
        <p:nvSpPr>
          <p:cNvPr id="127" name="矩形 126"/>
          <p:cNvSpPr/>
          <p:nvPr/>
        </p:nvSpPr>
        <p:spPr>
          <a:xfrm>
            <a:off x="8229600" y="1156272"/>
            <a:ext cx="1463040" cy="53542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1F4FBAA-AB59-412F-9562-1C034E3EA8C6}"/>
              </a:ext>
            </a:extLst>
          </p:cNvPr>
          <p:cNvSpPr/>
          <p:nvPr/>
        </p:nvSpPr>
        <p:spPr>
          <a:xfrm>
            <a:off x="7110805" y="1861073"/>
            <a:ext cx="849854" cy="1398494"/>
          </a:xfrm>
          <a:prstGeom prst="rect">
            <a:avLst/>
          </a:prstGeom>
          <a:noFill/>
          <a:ln w="3175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38">
            <a:extLst>
              <a:ext uri="{FF2B5EF4-FFF2-40B4-BE49-F238E27FC236}">
                <a16:creationId xmlns:a16="http://schemas.microsoft.com/office/drawing/2014/main" id="{B9C23E29-36AA-43B2-9013-D25F489CB529}"/>
              </a:ext>
            </a:extLst>
          </p:cNvPr>
          <p:cNvGraphicFramePr>
            <a:graphicFrameLocks noGrp="1"/>
          </p:cNvGraphicFramePr>
          <p:nvPr>
            <p:extLst>
              <p:ext uri="{D42A27DB-BD31-4B8C-83A1-F6EECF244321}">
                <p14:modId xmlns:p14="http://schemas.microsoft.com/office/powerpoint/2010/main" val="2806258748"/>
              </p:ext>
            </p:extLst>
          </p:nvPr>
        </p:nvGraphicFramePr>
        <p:xfrm>
          <a:off x="2632238" y="2813109"/>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53044961"/>
                  </a:ext>
                </a:extLst>
              </a:tr>
            </a:tbl>
          </a:graphicData>
        </a:graphic>
      </p:graphicFrame>
      <p:sp>
        <p:nvSpPr>
          <p:cNvPr id="9" name="矩形 8">
            <a:extLst>
              <a:ext uri="{FF2B5EF4-FFF2-40B4-BE49-F238E27FC236}">
                <a16:creationId xmlns:a16="http://schemas.microsoft.com/office/drawing/2014/main" id="{46043BB8-B7AA-458B-8DAC-F639873A9101}"/>
              </a:ext>
            </a:extLst>
          </p:cNvPr>
          <p:cNvSpPr/>
          <p:nvPr/>
        </p:nvSpPr>
        <p:spPr>
          <a:xfrm>
            <a:off x="999388" y="1098367"/>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8" name="表格 38">
            <a:extLst>
              <a:ext uri="{FF2B5EF4-FFF2-40B4-BE49-F238E27FC236}">
                <a16:creationId xmlns:a16="http://schemas.microsoft.com/office/drawing/2014/main" id="{A57F2738-A767-4DE5-BB59-119E13674571}"/>
              </a:ext>
            </a:extLst>
          </p:cNvPr>
          <p:cNvGraphicFramePr>
            <a:graphicFrameLocks noGrp="1"/>
          </p:cNvGraphicFramePr>
          <p:nvPr>
            <p:extLst>
              <p:ext uri="{D42A27DB-BD31-4B8C-83A1-F6EECF244321}">
                <p14:modId xmlns:p14="http://schemas.microsoft.com/office/powerpoint/2010/main" val="3118864880"/>
              </p:ext>
            </p:extLst>
          </p:nvPr>
        </p:nvGraphicFramePr>
        <p:xfrm>
          <a:off x="2632238" y="4869720"/>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15" name="直接箭头连接符 14">
            <a:extLst>
              <a:ext uri="{FF2B5EF4-FFF2-40B4-BE49-F238E27FC236}">
                <a16:creationId xmlns:a16="http://schemas.microsoft.com/office/drawing/2014/main" id="{8096F658-8000-49BF-995D-8439C6DDCE2D}"/>
              </a:ext>
            </a:extLst>
          </p:cNvPr>
          <p:cNvCxnSpPr>
            <a:cxnSpLocks/>
          </p:cNvCxnSpPr>
          <p:nvPr/>
        </p:nvCxnSpPr>
        <p:spPr>
          <a:xfrm>
            <a:off x="2920005"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62BA8B7-AF77-49DE-BD6D-8BE57170FB34}"/>
              </a:ext>
            </a:extLst>
          </p:cNvPr>
          <p:cNvCxnSpPr>
            <a:cxnSpLocks/>
          </p:cNvCxnSpPr>
          <p:nvPr/>
        </p:nvCxnSpPr>
        <p:spPr>
          <a:xfrm>
            <a:off x="3487498"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C8D1640-4073-4806-A798-CB3F487D1BC8}"/>
              </a:ext>
            </a:extLst>
          </p:cNvPr>
          <p:cNvCxnSpPr>
            <a:cxnSpLocks/>
          </p:cNvCxnSpPr>
          <p:nvPr/>
        </p:nvCxnSpPr>
        <p:spPr>
          <a:xfrm>
            <a:off x="4054991"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7802D5F-D821-4156-B2D2-2053980D89A6}"/>
              </a:ext>
            </a:extLst>
          </p:cNvPr>
          <p:cNvCxnSpPr>
            <a:cxnSpLocks/>
          </p:cNvCxnSpPr>
          <p:nvPr/>
        </p:nvCxnSpPr>
        <p:spPr>
          <a:xfrm>
            <a:off x="4622484"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E38FB16-6F43-4834-8E4D-58424C72C257}"/>
              </a:ext>
            </a:extLst>
          </p:cNvPr>
          <p:cNvSpPr txBox="1"/>
          <p:nvPr/>
        </p:nvSpPr>
        <p:spPr>
          <a:xfrm>
            <a:off x="396073" y="4871228"/>
            <a:ext cx="115768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子密钥</a:t>
            </a:r>
            <a:r>
              <a:rPr lang="en-US" altLang="zh-CN" dirty="0">
                <a:latin typeface="微软雅黑" panose="020B0503020204020204" pitchFamily="34" charset="-122"/>
                <a:ea typeface="微软雅黑" panose="020B0503020204020204" pitchFamily="34" charset="-122"/>
              </a:rPr>
              <a:t>K0</a:t>
            </a:r>
            <a:endParaRPr lang="zh-CN" altLang="en-US"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F1C0A7CA-A470-47D8-ACA6-1C90E26DDA0B}"/>
              </a:ext>
            </a:extLst>
          </p:cNvPr>
          <p:cNvCxnSpPr>
            <a:cxnSpLocks/>
            <a:endCxn id="16" idx="3"/>
          </p:cNvCxnSpPr>
          <p:nvPr/>
        </p:nvCxnSpPr>
        <p:spPr>
          <a:xfrm flipH="1">
            <a:off x="1553762" y="5055894"/>
            <a:ext cx="9455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3EE0607-FBE1-4FF9-9AB5-AFB5DDE714B7}"/>
              </a:ext>
            </a:extLst>
          </p:cNvPr>
          <p:cNvSpPr txBox="1"/>
          <p:nvPr/>
        </p:nvSpPr>
        <p:spPr>
          <a:xfrm>
            <a:off x="1666240" y="4727480"/>
            <a:ext cx="81945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位</a:t>
            </a:r>
          </a:p>
        </p:txBody>
      </p:sp>
      <p:sp>
        <p:nvSpPr>
          <p:cNvPr id="29" name="文本框 28">
            <a:extLst>
              <a:ext uri="{FF2B5EF4-FFF2-40B4-BE49-F238E27FC236}">
                <a16:creationId xmlns:a16="http://schemas.microsoft.com/office/drawing/2014/main" id="{545C6C07-141A-4658-A013-E2B1128B3E84}"/>
              </a:ext>
            </a:extLst>
          </p:cNvPr>
          <p:cNvSpPr txBox="1"/>
          <p:nvPr/>
        </p:nvSpPr>
        <p:spPr>
          <a:xfrm>
            <a:off x="4701106" y="4383728"/>
            <a:ext cx="68480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p>
        </p:txBody>
      </p:sp>
      <p:sp>
        <p:nvSpPr>
          <p:cNvPr id="26" name="矩形 25">
            <a:extLst>
              <a:ext uri="{FF2B5EF4-FFF2-40B4-BE49-F238E27FC236}">
                <a16:creationId xmlns:a16="http://schemas.microsoft.com/office/drawing/2014/main" id="{133255C4-9FA6-4D89-875C-D7E0BC1AD457}"/>
              </a:ext>
            </a:extLst>
          </p:cNvPr>
          <p:cNvSpPr/>
          <p:nvPr/>
        </p:nvSpPr>
        <p:spPr>
          <a:xfrm>
            <a:off x="1385635" y="1671285"/>
            <a:ext cx="4121085" cy="646331"/>
          </a:xfrm>
          <a:prstGeom prst="rect">
            <a:avLst/>
          </a:prstGeom>
        </p:spPr>
        <p:txBody>
          <a:bodyPr wrap="square">
            <a:spAutoFit/>
          </a:bodyPr>
          <a:lstStyle/>
          <a:p>
            <a:pPr marL="285750" indent="-285750">
              <a:buFont typeface="Wingdings" panose="05000000000000000000" pitchFamily="2" charset="2"/>
              <a:buChar char="u"/>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由</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字的种子密钥，生成一个</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字的一维线性数组。</a:t>
            </a:r>
            <a:endParaRPr lang="zh-CN" altLang="en-US" dirty="0">
              <a:latin typeface="微软雅黑" panose="020B0503020204020204" pitchFamily="34" charset="-122"/>
              <a:ea typeface="微软雅黑" panose="020B0503020204020204" pitchFamily="34" charset="-122"/>
            </a:endParaRPr>
          </a:p>
        </p:txBody>
      </p:sp>
      <p:graphicFrame>
        <p:nvGraphicFramePr>
          <p:cNvPr id="33" name="表格 38">
            <a:extLst>
              <a:ext uri="{FF2B5EF4-FFF2-40B4-BE49-F238E27FC236}">
                <a16:creationId xmlns:a16="http://schemas.microsoft.com/office/drawing/2014/main" id="{B907615F-7FB3-45B5-B004-AA8DB91A47A3}"/>
              </a:ext>
            </a:extLst>
          </p:cNvPr>
          <p:cNvGraphicFramePr>
            <a:graphicFrameLocks noGrp="1"/>
          </p:cNvGraphicFramePr>
          <p:nvPr>
            <p:extLst>
              <p:ext uri="{D42A27DB-BD31-4B8C-83A1-F6EECF244321}">
                <p14:modId xmlns:p14="http://schemas.microsoft.com/office/powerpoint/2010/main" val="3038010921"/>
              </p:ext>
            </p:extLst>
          </p:nvPr>
        </p:nvGraphicFramePr>
        <p:xfrm>
          <a:off x="2633388" y="5944021"/>
          <a:ext cx="2619120" cy="370840"/>
        </p:xfrm>
        <a:graphic>
          <a:graphicData uri="http://schemas.openxmlformats.org/drawingml/2006/table">
            <a:tbl>
              <a:tblPr firstRow="1" bandRow="1">
                <a:tableStyleId>{5C22544A-7EE6-4342-B048-85BDC9FD1C3A}</a:tableStyleId>
              </a:tblPr>
              <a:tblGrid>
                <a:gridCol w="654780">
                  <a:extLst>
                    <a:ext uri="{9D8B030D-6E8A-4147-A177-3AD203B41FA5}">
                      <a16:colId xmlns:a16="http://schemas.microsoft.com/office/drawing/2014/main" val="4287415202"/>
                    </a:ext>
                  </a:extLst>
                </a:gridCol>
                <a:gridCol w="654780">
                  <a:extLst>
                    <a:ext uri="{9D8B030D-6E8A-4147-A177-3AD203B41FA5}">
                      <a16:colId xmlns:a16="http://schemas.microsoft.com/office/drawing/2014/main" val="2281853368"/>
                    </a:ext>
                  </a:extLst>
                </a:gridCol>
                <a:gridCol w="654780">
                  <a:extLst>
                    <a:ext uri="{9D8B030D-6E8A-4147-A177-3AD203B41FA5}">
                      <a16:colId xmlns:a16="http://schemas.microsoft.com/office/drawing/2014/main" val="323554032"/>
                    </a:ext>
                  </a:extLst>
                </a:gridCol>
                <a:gridCol w="654780">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sp>
        <p:nvSpPr>
          <p:cNvPr id="27" name="文本框 26">
            <a:extLst>
              <a:ext uri="{FF2B5EF4-FFF2-40B4-BE49-F238E27FC236}">
                <a16:creationId xmlns:a16="http://schemas.microsoft.com/office/drawing/2014/main" id="{1444311F-F5B7-4C6C-AE8A-FAC4786E9630}"/>
              </a:ext>
            </a:extLst>
          </p:cNvPr>
          <p:cNvSpPr txBox="1"/>
          <p:nvPr/>
        </p:nvSpPr>
        <p:spPr>
          <a:xfrm>
            <a:off x="3849624" y="5362586"/>
            <a:ext cx="129538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系列扩展</a:t>
            </a:r>
          </a:p>
        </p:txBody>
      </p:sp>
      <p:cxnSp>
        <p:nvCxnSpPr>
          <p:cNvPr id="40" name="直接箭头连接符 39">
            <a:extLst>
              <a:ext uri="{FF2B5EF4-FFF2-40B4-BE49-F238E27FC236}">
                <a16:creationId xmlns:a16="http://schemas.microsoft.com/office/drawing/2014/main" id="{9202A4AE-31CC-486C-BFDA-8CFAF6864272}"/>
              </a:ext>
            </a:extLst>
          </p:cNvPr>
          <p:cNvCxnSpPr>
            <a:cxnSpLocks/>
          </p:cNvCxnSpPr>
          <p:nvPr/>
        </p:nvCxnSpPr>
        <p:spPr>
          <a:xfrm flipH="1">
            <a:off x="3789910" y="5341566"/>
            <a:ext cx="19326" cy="479360"/>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3271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27" presetClass="emph" presetSubtype="0" fill="remove" grpId="1" nodeType="withEffect">
                                  <p:stCondLst>
                                    <p:cond delay="0"/>
                                  </p:stCondLst>
                                  <p:childTnLst>
                                    <p:animClr clrSpc="rgb" dir="cw">
                                      <p:cBhvr override="childStyle">
                                        <p:cTn id="8" dur="250" autoRev="1" fill="remove"/>
                                        <p:tgtEl>
                                          <p:spTgt spid="3"/>
                                        </p:tgtEl>
                                        <p:attrNameLst>
                                          <p:attrName>style.color</p:attrName>
                                        </p:attrNameLst>
                                      </p:cBhvr>
                                      <p:to>
                                        <a:schemeClr val="bg1"/>
                                      </p:to>
                                    </p:animClr>
                                    <p:animClr clrSpc="rgb" dir="cw">
                                      <p:cBhvr>
                                        <p:cTn id="9" dur="250" autoRev="1" fill="remove"/>
                                        <p:tgtEl>
                                          <p:spTgt spid="3"/>
                                        </p:tgtEl>
                                        <p:attrNameLst>
                                          <p:attrName>fillcolor</p:attrName>
                                        </p:attrNameLst>
                                      </p:cBhvr>
                                      <p:to>
                                        <a:schemeClr val="bg1"/>
                                      </p:to>
                                    </p:animClr>
                                    <p:set>
                                      <p:cBhvr>
                                        <p:cTn id="10" dur="250" autoRev="1" fill="remove"/>
                                        <p:tgtEl>
                                          <p:spTgt spid="3"/>
                                        </p:tgtEl>
                                        <p:attrNameLst>
                                          <p:attrName>fill.type</p:attrName>
                                        </p:attrNameLst>
                                      </p:cBhvr>
                                      <p:to>
                                        <p:strVal val="solid"/>
                                      </p:to>
                                    </p:set>
                                    <p:set>
                                      <p:cBhvr>
                                        <p:cTn id="11" dur="250" autoRev="1" fill="remove"/>
                                        <p:tgtEl>
                                          <p:spTgt spid="3"/>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127"/>
                                        </p:tgtEl>
                                      </p:cBhvr>
                                    </p:animEffect>
                                    <p:animScale>
                                      <p:cBhvr>
                                        <p:cTn id="18" dur="250" autoRev="1" fill="hold"/>
                                        <p:tgtEl>
                                          <p:spTgt spid="12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7" grpId="1" animBg="1"/>
      <p:bldP spid="3" grpId="0" animBg="1"/>
      <p:bldP spid="3" grpId="1" animBg="1"/>
      <p:bldP spid="9" grpId="0"/>
      <p:bldP spid="16" grpId="0"/>
      <p:bldP spid="24" grpId="0"/>
      <p:bldP spid="29"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sp>
        <p:nvSpPr>
          <p:cNvPr id="2" name="矩形 1">
            <a:extLst>
              <a:ext uri="{FF2B5EF4-FFF2-40B4-BE49-F238E27FC236}">
                <a16:creationId xmlns:a16="http://schemas.microsoft.com/office/drawing/2014/main" id="{889E99EB-8F4C-4777-858B-3791EA07207C}"/>
              </a:ext>
            </a:extLst>
          </p:cNvPr>
          <p:cNvSpPr/>
          <p:nvPr/>
        </p:nvSpPr>
        <p:spPr>
          <a:xfrm>
            <a:off x="680720" y="1501600"/>
            <a:ext cx="6096000" cy="1990097"/>
          </a:xfrm>
          <a:prstGeom prst="rect">
            <a:avLst/>
          </a:prstGeom>
        </p:spPr>
        <p:txBody>
          <a:bodyPr>
            <a:spAutoFit/>
          </a:bodyPr>
          <a:lstStyle/>
          <a:p>
            <a:pPr marL="285750" indent="-285750">
              <a:lnSpc>
                <a:spcPct val="150000"/>
              </a:lnSpc>
              <a:spcAft>
                <a:spcPts val="600"/>
              </a:spcAft>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&lt;4</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W[0]=(k</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W[1]=(k</a:t>
            </a:r>
            <a:r>
              <a:rPr lang="en-US" altLang="zh-CN"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8</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W[2]=(k</a:t>
            </a:r>
            <a:r>
              <a:rPr lang="en-US" altLang="zh-CN" baseline="-25000" dirty="0">
                <a:latin typeface="微软雅黑" panose="020B0503020204020204" pitchFamily="34" charset="-122"/>
                <a:ea typeface="微软雅黑" panose="020B0503020204020204" pitchFamily="34" charset="-122"/>
              </a:rPr>
              <a:t>9</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12</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W[3]=(k</a:t>
            </a:r>
            <a:r>
              <a:rPr lang="en-US" altLang="zh-CN" baseline="-25000" dirty="0">
                <a:latin typeface="微软雅黑" panose="020B0503020204020204" pitchFamily="34" charset="-122"/>
                <a:ea typeface="微软雅黑" panose="020B0503020204020204" pitchFamily="34" charset="-122"/>
              </a:rPr>
              <a:t>13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14</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16</a:t>
            </a:r>
            <a:r>
              <a:rPr lang="en-US" altLang="zh-CN"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5E82CEB-DDAC-4185-B63D-E05BC99D0554}"/>
                  </a:ext>
                </a:extLst>
              </p:cNvPr>
              <p:cNvSpPr/>
              <p:nvPr/>
            </p:nvSpPr>
            <p:spPr>
              <a:xfrm>
                <a:off x="680720" y="3280481"/>
                <a:ext cx="6746240" cy="2816156"/>
              </a:xfrm>
              <a:prstGeom prst="rect">
                <a:avLst/>
              </a:prstGeom>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&gt;=4</a:t>
                </a:r>
                <a:r>
                  <a:rPr lang="zh-CN" altLang="en-US" dirty="0">
                    <a:latin typeface="微软雅黑" panose="020B0503020204020204" pitchFamily="34" charset="-122"/>
                    <a:ea typeface="微软雅黑" panose="020B0503020204020204" pitchFamily="34" charset="-122"/>
                  </a:rPr>
                  <a:t>时，其中</a:t>
                </a:r>
                <a:r>
                  <a:rPr lang="en-US" altLang="zh-CN" dirty="0" err="1"/>
                  <a:t>N</a:t>
                </a:r>
                <a:r>
                  <a:rPr lang="en-US" altLang="zh-CN" baseline="-25000" dirty="0" err="1"/>
                  <a:t>k</a:t>
                </a:r>
                <a:r>
                  <a:rPr lang="en-US" altLang="zh-CN" dirty="0"/>
                  <a:t> =4</a:t>
                </a:r>
                <a:endParaRPr lang="zh-CN" altLang="en-US" baseline="-25000" dirty="0"/>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temp</a:t>
                </a:r>
                <a:r>
                  <a:rPr lang="en-US" altLang="zh-CN" dirty="0">
                    <a:latin typeface="微软雅黑" panose="020B0503020204020204" pitchFamily="34" charset="-122"/>
                    <a:ea typeface="微软雅黑" panose="020B0503020204020204" pitchFamily="34" charset="-122"/>
                  </a:rPr>
                  <a:t>=</a:t>
                </a:r>
                <a:r>
                  <a:rPr lang="en-US" altLang="zh-CN" dirty="0" err="1">
                    <a:solidFill>
                      <a:srgbClr val="1F4E79"/>
                    </a:solidFill>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W</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 </m:t>
                    </m:r>
                  </m:oMath>
                </a14:m>
                <a:r>
                  <a:rPr lang="en-US" altLang="zh-CN" dirty="0">
                    <a:solidFill>
                      <a:srgbClr val="FF0000"/>
                    </a:solidFill>
                    <a:latin typeface="微软雅黑" panose="020B0503020204020204" pitchFamily="34" charset="-122"/>
                    <a:ea typeface="微软雅黑" panose="020B0503020204020204" pitchFamily="34" charset="-122"/>
                  </a:rPr>
                  <a:t>Rcon[j] </a:t>
                </a:r>
                <a:endParaRPr lang="zh-CN"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表示循环左移一个字节；</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盒的字节代换；</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Rcon</a:t>
                </a:r>
                <a:r>
                  <a:rPr lang="en-US" altLang="zh-CN" dirty="0">
                    <a:latin typeface="微软雅黑" panose="020B0503020204020204" pitchFamily="34" charset="-122"/>
                    <a:ea typeface="微软雅黑" panose="020B0503020204020204" pitchFamily="34" charset="-122"/>
                  </a:rPr>
                  <a:t>[j]</a:t>
                </a:r>
                <a:r>
                  <a:rPr lang="zh-CN" altLang="zh-CN" dirty="0">
                    <a:latin typeface="微软雅黑" panose="020B0503020204020204" pitchFamily="34" charset="-122"/>
                    <a:ea typeface="微软雅黑" panose="020B0503020204020204" pitchFamily="34" charset="-122"/>
                  </a:rPr>
                  <a:t>为轮常数</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是轮数。</a:t>
                </a:r>
                <a:endParaRPr lang="zh-CN" altLang="zh-CN"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95E82CEB-DDAC-4185-B63D-E05BC99D0554}"/>
                  </a:ext>
                </a:extLst>
              </p:cNvPr>
              <p:cNvSpPr>
                <a:spLocks noRot="1" noChangeAspect="1" noMove="1" noResize="1" noEditPoints="1" noAdjustHandles="1" noChangeArrowheads="1" noChangeShapeType="1" noTextEdit="1"/>
              </p:cNvSpPr>
              <p:nvPr/>
            </p:nvSpPr>
            <p:spPr>
              <a:xfrm>
                <a:off x="680720" y="3280481"/>
                <a:ext cx="6746240" cy="2816156"/>
              </a:xfrm>
              <a:prstGeom prst="rect">
                <a:avLst/>
              </a:prstGeom>
              <a:blipFill>
                <a:blip r:embed="rId5"/>
                <a:stretch>
                  <a:fillRect l="-633" b="-2597"/>
                </a:stretch>
              </a:blipFill>
            </p:spPr>
            <p:txBody>
              <a:bodyPr/>
              <a:lstStyle/>
              <a:p>
                <a:r>
                  <a:rPr lang="zh-CN" altLang="en-US">
                    <a:noFill/>
                  </a:rPr>
                  <a:t> </a:t>
                </a:r>
              </a:p>
            </p:txBody>
          </p:sp>
        </mc:Fallback>
      </mc:AlternateContent>
      <p:graphicFrame>
        <p:nvGraphicFramePr>
          <p:cNvPr id="8" name="Object 4">
            <a:extLst>
              <a:ext uri="{FF2B5EF4-FFF2-40B4-BE49-F238E27FC236}">
                <a16:creationId xmlns:a16="http://schemas.microsoft.com/office/drawing/2014/main" id="{433B905F-911C-4A54-9E14-B0D3026BA002}"/>
              </a:ext>
            </a:extLst>
          </p:cNvPr>
          <p:cNvGraphicFramePr>
            <a:graphicFrameLocks noChangeAspect="1"/>
          </p:cNvGraphicFramePr>
          <p:nvPr>
            <p:extLst>
              <p:ext uri="{D42A27DB-BD31-4B8C-83A1-F6EECF244321}">
                <p14:modId xmlns:p14="http://schemas.microsoft.com/office/powerpoint/2010/main" val="3931677634"/>
              </p:ext>
            </p:extLst>
          </p:nvPr>
        </p:nvGraphicFramePr>
        <p:xfrm>
          <a:off x="905028" y="3987681"/>
          <a:ext cx="4260850" cy="655638"/>
        </p:xfrm>
        <a:graphic>
          <a:graphicData uri="http://schemas.openxmlformats.org/presentationml/2006/ole">
            <mc:AlternateContent xmlns:mc="http://schemas.openxmlformats.org/markup-compatibility/2006">
              <mc:Choice xmlns:v="urn:schemas-microsoft-com:vml" Requires="v">
                <p:oleObj spid="_x0000_s3162" name="公式" r:id="rId6" imgW="2730500" imgH="419100" progId="Equation.3">
                  <p:embed/>
                </p:oleObj>
              </mc:Choice>
              <mc:Fallback>
                <p:oleObj name="公式" r:id="rId6" imgW="2730500" imgH="419100" progId="Equation.3">
                  <p:embed/>
                  <p:pic>
                    <p:nvPicPr>
                      <p:cNvPr id="12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28" y="3987681"/>
                        <a:ext cx="4260850" cy="655638"/>
                      </a:xfrm>
                      <a:prstGeom prst="rect">
                        <a:avLst/>
                      </a:prstGeom>
                      <a:noFill/>
                      <a:ln>
                        <a:noFill/>
                      </a:ln>
                    </p:spPr>
                  </p:pic>
                </p:oleObj>
              </mc:Fallback>
            </mc:AlternateContent>
          </a:graphicData>
        </a:graphic>
      </p:graphicFrame>
      <p:pic>
        <p:nvPicPr>
          <p:cNvPr id="10" name="图片 4">
            <a:extLst>
              <a:ext uri="{FF2B5EF4-FFF2-40B4-BE49-F238E27FC236}">
                <a16:creationId xmlns:a16="http://schemas.microsoft.com/office/drawing/2014/main" id="{9677D9AD-E093-4EF6-BD08-DE0884C7219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55512" y="2445795"/>
            <a:ext cx="7596821" cy="380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7FFAA391-300F-4FDB-8B60-28A5FEF72E79}"/>
              </a:ext>
            </a:extLst>
          </p:cNvPr>
          <p:cNvSpPr/>
          <p:nvPr/>
        </p:nvSpPr>
        <p:spPr>
          <a:xfrm>
            <a:off x="7182768" y="3413368"/>
            <a:ext cx="5009231"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428AD3DB-53B9-4248-A9B2-7F7195D043C3}"/>
              </a:ext>
            </a:extLst>
          </p:cNvPr>
          <p:cNvSpPr/>
          <p:nvPr/>
        </p:nvSpPr>
        <p:spPr>
          <a:xfrm>
            <a:off x="6948739" y="5313266"/>
            <a:ext cx="218475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D299B17-2FC3-4876-AF77-89A0084337B8}"/>
              </a:ext>
            </a:extLst>
          </p:cNvPr>
          <p:cNvSpPr txBox="1"/>
          <p:nvPr/>
        </p:nvSpPr>
        <p:spPr>
          <a:xfrm>
            <a:off x="6319654" y="1146394"/>
            <a:ext cx="4879862" cy="1477328"/>
          </a:xfrm>
          <a:prstGeom prst="rect">
            <a:avLst/>
          </a:prstGeom>
          <a:noFill/>
        </p:spPr>
        <p:txBody>
          <a:bodyPr wrap="none" rtlCol="0">
            <a:spAutoFit/>
          </a:bodyPr>
          <a:lstStyle/>
          <a:p>
            <a:r>
              <a:rPr lang="en-US" altLang="zh-CN" dirty="0"/>
              <a:t>/***********************************</a:t>
            </a:r>
          </a:p>
          <a:p>
            <a:r>
              <a:rPr lang="en-US" altLang="zh-CN" dirty="0" err="1"/>
              <a:t>Nk</a:t>
            </a:r>
            <a:r>
              <a:rPr lang="en-US" altLang="zh-CN" dirty="0"/>
              <a:t>: 10</a:t>
            </a:r>
            <a:r>
              <a:rPr lang="zh-CN" altLang="en-US" dirty="0"/>
              <a:t>轮的密钥取</a:t>
            </a:r>
            <a:r>
              <a:rPr lang="en-US" altLang="zh-CN" dirty="0"/>
              <a:t>4</a:t>
            </a:r>
            <a:r>
              <a:rPr lang="zh-CN" altLang="en-US" dirty="0"/>
              <a:t>，</a:t>
            </a:r>
            <a:r>
              <a:rPr lang="en-US" altLang="zh-CN" dirty="0"/>
              <a:t>12</a:t>
            </a:r>
            <a:r>
              <a:rPr lang="zh-CN" altLang="en-US" dirty="0"/>
              <a:t>轮取</a:t>
            </a:r>
            <a:r>
              <a:rPr lang="en-US" altLang="zh-CN" dirty="0"/>
              <a:t>6</a:t>
            </a:r>
            <a:endParaRPr lang="zh-CN" altLang="en-US" dirty="0"/>
          </a:p>
          <a:p>
            <a:r>
              <a:rPr lang="en-US" altLang="zh-CN" dirty="0" err="1"/>
              <a:t>Nb</a:t>
            </a:r>
            <a:r>
              <a:rPr lang="en-US" altLang="zh-CN" dirty="0"/>
              <a:t>:    </a:t>
            </a:r>
            <a:r>
              <a:rPr lang="zh-CN" altLang="en-US" dirty="0"/>
              <a:t>一轮密钥字长度（字位单位），这里取</a:t>
            </a:r>
            <a:r>
              <a:rPr lang="en-US" altLang="zh-CN" dirty="0"/>
              <a:t>4</a:t>
            </a:r>
            <a:endParaRPr lang="zh-CN" altLang="en-US" dirty="0"/>
          </a:p>
          <a:p>
            <a:r>
              <a:rPr lang="en-US" altLang="zh-CN" dirty="0"/>
              <a:t>Nr:   </a:t>
            </a:r>
            <a:r>
              <a:rPr lang="zh-CN" altLang="en-US" dirty="0"/>
              <a:t>轮数，这里取</a:t>
            </a:r>
            <a:r>
              <a:rPr lang="en-US" altLang="zh-CN" dirty="0"/>
              <a:t>10</a:t>
            </a:r>
            <a:endParaRPr lang="zh-CN" altLang="en-US" dirty="0"/>
          </a:p>
          <a:p>
            <a:r>
              <a:rPr lang="zh-CN" altLang="en-US" dirty="0"/>
              <a:t> ************************************</a:t>
            </a:r>
            <a:r>
              <a:rPr lang="en-US" altLang="zh-CN" dirty="0"/>
              <a:t>/</a:t>
            </a:r>
            <a:endParaRPr lang="zh-CN" altLang="en-US" dirty="0"/>
          </a:p>
        </p:txBody>
      </p:sp>
      <p:sp>
        <p:nvSpPr>
          <p:cNvPr id="15" name="矩形: 圆角 14">
            <a:extLst>
              <a:ext uri="{FF2B5EF4-FFF2-40B4-BE49-F238E27FC236}">
                <a16:creationId xmlns:a16="http://schemas.microsoft.com/office/drawing/2014/main" id="{F43B1EB1-16AB-4324-B66B-ED8840D9515F}"/>
              </a:ext>
            </a:extLst>
          </p:cNvPr>
          <p:cNvSpPr/>
          <p:nvPr/>
        </p:nvSpPr>
        <p:spPr>
          <a:xfrm>
            <a:off x="7516300" y="4964733"/>
            <a:ext cx="390144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DDDC09F3-7D94-4BD5-9933-8024F2E083AB}"/>
              </a:ext>
            </a:extLst>
          </p:cNvPr>
          <p:cNvPicPr/>
          <p:nvPr/>
        </p:nvPicPr>
        <p:blipFill>
          <a:blip r:embed="rId9"/>
          <a:stretch>
            <a:fillRect/>
          </a:stretch>
        </p:blipFill>
        <p:spPr>
          <a:xfrm>
            <a:off x="998408" y="6051414"/>
            <a:ext cx="4957104" cy="593760"/>
          </a:xfrm>
          <a:prstGeom prst="rect">
            <a:avLst/>
          </a:prstGeom>
        </p:spPr>
      </p:pic>
    </p:spTree>
    <p:extLst>
      <p:ext uri="{BB962C8B-B14F-4D97-AF65-F5344CB8AC3E}">
        <p14:creationId xmlns:p14="http://schemas.microsoft.com/office/powerpoint/2010/main" val="561001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6" name="表格 38">
            <a:extLst>
              <a:ext uri="{FF2B5EF4-FFF2-40B4-BE49-F238E27FC236}">
                <a16:creationId xmlns:a16="http://schemas.microsoft.com/office/drawing/2014/main" id="{9EC5F84F-4D04-4C8C-B7EB-70EBF40EE6D2}"/>
              </a:ext>
            </a:extLst>
          </p:cNvPr>
          <p:cNvGraphicFramePr>
            <a:graphicFrameLocks noGrp="1"/>
          </p:cNvGraphicFramePr>
          <p:nvPr>
            <p:extLst>
              <p:ext uri="{D42A27DB-BD31-4B8C-83A1-F6EECF244321}">
                <p14:modId xmlns:p14="http://schemas.microsoft.com/office/powerpoint/2010/main" val="4268393662"/>
              </p:ext>
            </p:extLst>
          </p:nvPr>
        </p:nvGraphicFramePr>
        <p:xfrm>
          <a:off x="120462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graphicFrame>
        <p:nvGraphicFramePr>
          <p:cNvPr id="20" name="表格 38">
            <a:extLst>
              <a:ext uri="{FF2B5EF4-FFF2-40B4-BE49-F238E27FC236}">
                <a16:creationId xmlns:a16="http://schemas.microsoft.com/office/drawing/2014/main" id="{599968B3-3B27-490A-B7B6-9D51C526C683}"/>
              </a:ext>
            </a:extLst>
          </p:cNvPr>
          <p:cNvGraphicFramePr>
            <a:graphicFrameLocks noGrp="1"/>
          </p:cNvGraphicFramePr>
          <p:nvPr>
            <p:extLst>
              <p:ext uri="{D42A27DB-BD31-4B8C-83A1-F6EECF244321}">
                <p14:modId xmlns:p14="http://schemas.microsoft.com/office/powerpoint/2010/main" val="2197410166"/>
              </p:ext>
            </p:extLst>
          </p:nvPr>
        </p:nvGraphicFramePr>
        <p:xfrm>
          <a:off x="508574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22" name="直接箭头连接符 21">
            <a:extLst>
              <a:ext uri="{FF2B5EF4-FFF2-40B4-BE49-F238E27FC236}">
                <a16:creationId xmlns:a16="http://schemas.microsoft.com/office/drawing/2014/main" id="{05D65237-7C69-40DC-AF99-A237180B09C9}"/>
              </a:ext>
            </a:extLst>
          </p:cNvPr>
          <p:cNvCxnSpPr/>
          <p:nvPr/>
        </p:nvCxnSpPr>
        <p:spPr>
          <a:xfrm>
            <a:off x="3779520" y="1772718"/>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A8E3DAA-8674-4FED-8543-764E4CFA41FB}"/>
              </a:ext>
            </a:extLst>
          </p:cNvPr>
          <p:cNvSpPr/>
          <p:nvPr/>
        </p:nvSpPr>
        <p:spPr>
          <a:xfrm>
            <a:off x="-217040" y="2171650"/>
            <a:ext cx="10527688" cy="369332"/>
          </a:xfrm>
          <a:prstGeom prst="rect">
            <a:avLst/>
          </a:prstGeom>
        </p:spPr>
        <p:txBody>
          <a:bodyPr wrap="square">
            <a:spAutoFit/>
          </a:bodyPr>
          <a:lstStyle/>
          <a:p>
            <a:pPr indent="1333500" algn="just">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举个例子，种子密钥</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K= 06 07 08 09 0A 0B 0C 0D 0E 0F 00 01 02 03 04 05</a:t>
            </a:r>
            <a:endPar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1D0CD26C-0310-4EF0-B992-F6F7DD972AD3}"/>
              </a:ext>
            </a:extLst>
          </p:cNvPr>
          <p:cNvSpPr/>
          <p:nvPr/>
        </p:nvSpPr>
        <p:spPr>
          <a:xfrm>
            <a:off x="1121228" y="2576215"/>
            <a:ext cx="3125653" cy="1200329"/>
          </a:xfrm>
          <a:prstGeom prst="rect">
            <a:avLst/>
          </a:prstGeom>
          <a:ln>
            <a:solidFill>
              <a:schemeClr val="accent1">
                <a:lumMod val="50000"/>
              </a:schemeClr>
            </a:solidFill>
          </a:ln>
        </p:spPr>
        <p:txBody>
          <a:bodyPr wrap="square">
            <a:spAutoFit/>
          </a:bodyPr>
          <a:lstStyle/>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0</a:t>
            </a:r>
            <a:r>
              <a:rPr lang="en-US" altLang="zh-CN" kern="100" dirty="0">
                <a:latin typeface="Calibri" panose="020F0502020204030204" pitchFamily="34" charset="0"/>
                <a:cs typeface="Times New Roman" panose="02020603050405020304" pitchFamily="18" charset="0"/>
              </a:rPr>
              <a:t> = 06 07 08 09</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A</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B</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C</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D</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2</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E</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F </a:t>
            </a:r>
            <a:r>
              <a:rPr lang="en-US" altLang="zh-CN" kern="100" dirty="0">
                <a:latin typeface="Calibri" panose="020F0502020204030204" pitchFamily="34" charset="0"/>
                <a:cs typeface="Times New Roman" panose="02020603050405020304" pitchFamily="18" charset="0"/>
              </a:rPr>
              <a:t>00 01</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3</a:t>
            </a:r>
            <a:r>
              <a:rPr lang="en-US" altLang="zh-CN" kern="100" dirty="0">
                <a:latin typeface="Calibri" panose="020F0502020204030204" pitchFamily="34" charset="0"/>
                <a:cs typeface="Times New Roman" panose="02020603050405020304" pitchFamily="18" charset="0"/>
              </a:rPr>
              <a:t> = 02 03 04 05</a:t>
            </a:r>
            <a:endParaRPr lang="zh-CN" altLang="zh-CN" kern="100" dirty="0">
              <a:latin typeface="Calibri" panose="020F0502020204030204" pitchFamily="34" charset="0"/>
              <a:cs typeface="Times New Roman" panose="02020603050405020304" pitchFamily="18" charset="0"/>
            </a:endParaRPr>
          </a:p>
        </p:txBody>
      </p:sp>
      <p:sp>
        <p:nvSpPr>
          <p:cNvPr id="26" name="矩形 25">
            <a:extLst>
              <a:ext uri="{FF2B5EF4-FFF2-40B4-BE49-F238E27FC236}">
                <a16:creationId xmlns:a16="http://schemas.microsoft.com/office/drawing/2014/main" id="{BF1815BE-145B-4580-927B-17AD266608FB}"/>
              </a:ext>
            </a:extLst>
          </p:cNvPr>
          <p:cNvSpPr/>
          <p:nvPr/>
        </p:nvSpPr>
        <p:spPr>
          <a:xfrm>
            <a:off x="1088569" y="3824841"/>
            <a:ext cx="5884613" cy="2955489"/>
          </a:xfrm>
          <a:prstGeom prst="rect">
            <a:avLst/>
          </a:prstGeom>
          <a:ln>
            <a:solidFill>
              <a:schemeClr val="accent1">
                <a:lumMod val="50000"/>
              </a:schemeClr>
            </a:solidFill>
          </a:ln>
        </p:spPr>
        <p:txBody>
          <a:bodyPr wrap="square">
            <a:spAutoFit/>
          </a:bodyPr>
          <a:lstStyle/>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RotByte</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 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(03 04 05 02)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(01 00 00 00)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(06 07 08 09)</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a:t>
            </a:r>
            <a:r>
              <a:rPr lang="en-US" altLang="zh-CN" b="1" i="1" kern="100" dirty="0">
                <a:latin typeface="Calibri" panose="020F0502020204030204" pitchFamily="34" charset="0"/>
                <a:cs typeface="Times New Roman" panose="02020603050405020304" pitchFamily="18" charset="0"/>
              </a:rPr>
              <a:t> </a:t>
            </a:r>
            <a:r>
              <a:rPr lang="en-US" altLang="zh-CN" b="1" kern="100" dirty="0">
                <a:latin typeface="Calibri" panose="020F0502020204030204" pitchFamily="34" charset="0"/>
                <a:cs typeface="Times New Roman" panose="02020603050405020304" pitchFamily="18" charset="0"/>
              </a:rPr>
              <a:t>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1</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D</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2</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00 01)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7</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(02 03 04 05)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 = 7</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a:t>
            </a:r>
            <a:endParaRPr lang="zh-CN" altLang="zh-CN" kern="100" dirty="0">
              <a:latin typeface="Calibri" panose="020F0502020204030204" pitchFamily="34" charset="0"/>
              <a:cs typeface="Times New Roman" panose="02020603050405020304" pitchFamily="18" charset="0"/>
            </a:endParaRPr>
          </a:p>
        </p:txBody>
      </p:sp>
      <p:sp>
        <p:nvSpPr>
          <p:cNvPr id="27" name="Rectangle 2">
            <a:extLst>
              <a:ext uri="{FF2B5EF4-FFF2-40B4-BE49-F238E27FC236}">
                <a16:creationId xmlns:a16="http://schemas.microsoft.com/office/drawing/2014/main" id="{36F6F479-EFE2-48D3-AFB5-F3CF2EDA09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5">
            <a:extLst>
              <a:ext uri="{FF2B5EF4-FFF2-40B4-BE49-F238E27FC236}">
                <a16:creationId xmlns:a16="http://schemas.microsoft.com/office/drawing/2014/main" id="{8F9B38E8-099C-4C84-B1C8-061D837AD0C1}"/>
              </a:ext>
            </a:extLst>
          </p:cNvPr>
          <p:cNvSpPr>
            <a:spLocks noChangeArrowheads="1"/>
          </p:cNvSpPr>
          <p:nvPr/>
        </p:nvSpPr>
        <p:spPr bwMode="auto">
          <a:xfrm>
            <a:off x="5666155" y="2770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06B47BD8-09FA-4AF5-B13E-312BFE104E82}"/>
              </a:ext>
            </a:extLst>
          </p:cNvPr>
          <p:cNvGraphicFramePr>
            <a:graphicFrameLocks noChangeAspect="1"/>
          </p:cNvGraphicFramePr>
          <p:nvPr>
            <p:extLst>
              <p:ext uri="{D42A27DB-BD31-4B8C-83A1-F6EECF244321}">
                <p14:modId xmlns:p14="http://schemas.microsoft.com/office/powerpoint/2010/main" val="2825589986"/>
              </p:ext>
            </p:extLst>
          </p:nvPr>
        </p:nvGraphicFramePr>
        <p:xfrm>
          <a:off x="7945120" y="2534435"/>
          <a:ext cx="3584722" cy="1124146"/>
        </p:xfrm>
        <a:graphic>
          <a:graphicData uri="http://schemas.openxmlformats.org/presentationml/2006/ole">
            <mc:AlternateContent xmlns:mc="http://schemas.openxmlformats.org/markup-compatibility/2006">
              <mc:Choice xmlns:v="urn:schemas-microsoft-com:vml" Requires="v">
                <p:oleObj spid="_x0000_s4256" r:id="rId5" imgW="2717800" imgH="914400" progId="Equation.3">
                  <p:embed/>
                </p:oleObj>
              </mc:Choice>
              <mc:Fallback>
                <p:oleObj r:id="rId5" imgW="27178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5120" y="2534435"/>
                        <a:ext cx="3584722" cy="1124146"/>
                      </a:xfrm>
                      <a:prstGeom prst="rect">
                        <a:avLst/>
                      </a:prstGeom>
                      <a:noFill/>
                      <a:ln>
                        <a:solidFill>
                          <a:schemeClr val="accent1">
                            <a:lumMod val="50000"/>
                          </a:schemeClr>
                        </a:solidFill>
                      </a:ln>
                    </p:spPr>
                  </p:pic>
                </p:oleObj>
              </mc:Fallback>
            </mc:AlternateContent>
          </a:graphicData>
        </a:graphic>
      </p:graphicFrame>
      <p:sp>
        <p:nvSpPr>
          <p:cNvPr id="31" name="Rectangle 7">
            <a:extLst>
              <a:ext uri="{FF2B5EF4-FFF2-40B4-BE49-F238E27FC236}">
                <a16:creationId xmlns:a16="http://schemas.microsoft.com/office/drawing/2014/main" id="{1F08DC10-ABD6-4B4E-A9CA-B0AE2DDC944F}"/>
              </a:ext>
            </a:extLst>
          </p:cNvPr>
          <p:cNvSpPr>
            <a:spLocks noChangeArrowheads="1"/>
          </p:cNvSpPr>
          <p:nvPr/>
        </p:nvSpPr>
        <p:spPr bwMode="auto">
          <a:xfrm>
            <a:off x="8019393" y="4708030"/>
            <a:ext cx="139600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38AA19A0-95D7-4F50-AAA3-4A9C57569748}"/>
              </a:ext>
            </a:extLst>
          </p:cNvPr>
          <p:cNvGraphicFramePr>
            <a:graphicFrameLocks noChangeAspect="1"/>
          </p:cNvGraphicFramePr>
          <p:nvPr>
            <p:extLst>
              <p:ext uri="{D42A27DB-BD31-4B8C-83A1-F6EECF244321}">
                <p14:modId xmlns:p14="http://schemas.microsoft.com/office/powerpoint/2010/main" val="3335936963"/>
              </p:ext>
            </p:extLst>
          </p:nvPr>
        </p:nvGraphicFramePr>
        <p:xfrm>
          <a:off x="8019393" y="4681179"/>
          <a:ext cx="3780217" cy="1242811"/>
        </p:xfrm>
        <a:graphic>
          <a:graphicData uri="http://schemas.openxmlformats.org/presentationml/2006/ole">
            <mc:AlternateContent xmlns:mc="http://schemas.openxmlformats.org/markup-compatibility/2006">
              <mc:Choice xmlns:v="urn:schemas-microsoft-com:vml" Requires="v">
                <p:oleObj spid="_x0000_s4257" r:id="rId7" imgW="2781300" imgH="914400" progId="Equation.3">
                  <p:embed/>
                </p:oleObj>
              </mc:Choice>
              <mc:Fallback>
                <p:oleObj r:id="rId7" imgW="27813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9393" y="4681179"/>
                        <a:ext cx="3780217" cy="1242811"/>
                      </a:xfrm>
                      <a:prstGeom prst="rect">
                        <a:avLst/>
                      </a:prstGeom>
                      <a:noFill/>
                      <a:ln>
                        <a:solidFill>
                          <a:schemeClr val="accent1">
                            <a:lumMod val="50000"/>
                          </a:schemeClr>
                        </a:solidFill>
                      </a:ln>
                    </p:spPr>
                  </p:pic>
                </p:oleObj>
              </mc:Fallback>
            </mc:AlternateContent>
          </a:graphicData>
        </a:graphic>
      </p:graphicFrame>
      <p:cxnSp>
        <p:nvCxnSpPr>
          <p:cNvPr id="33" name="直接箭头连接符 32">
            <a:extLst>
              <a:ext uri="{FF2B5EF4-FFF2-40B4-BE49-F238E27FC236}">
                <a16:creationId xmlns:a16="http://schemas.microsoft.com/office/drawing/2014/main" id="{3894DBA6-63A1-4B88-8A78-CCAFB8A4177E}"/>
              </a:ext>
            </a:extLst>
          </p:cNvPr>
          <p:cNvCxnSpPr>
            <a:cxnSpLocks/>
          </p:cNvCxnSpPr>
          <p:nvPr/>
        </p:nvCxnSpPr>
        <p:spPr>
          <a:xfrm>
            <a:off x="10516300" y="3758446"/>
            <a:ext cx="0" cy="89338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C26E5A1-400B-464C-99BD-0784D0F87E18}"/>
              </a:ext>
            </a:extLst>
          </p:cNvPr>
          <p:cNvCxnSpPr/>
          <p:nvPr/>
        </p:nvCxnSpPr>
        <p:spPr>
          <a:xfrm>
            <a:off x="5127675" y="3102277"/>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2E793F-F83F-49FA-B0F4-9D0877E1D97D}"/>
              </a:ext>
            </a:extLst>
          </p:cNvPr>
          <p:cNvCxnSpPr>
            <a:cxnSpLocks/>
          </p:cNvCxnSpPr>
          <p:nvPr/>
        </p:nvCxnSpPr>
        <p:spPr>
          <a:xfrm>
            <a:off x="7062247" y="5302584"/>
            <a:ext cx="882873"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32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3ADDAE58-9097-4E2B-99B7-952445694631}"/>
              </a:ext>
            </a:extLst>
          </p:cNvPr>
          <p:cNvSpPr txBox="1"/>
          <p:nvPr/>
        </p:nvSpPr>
        <p:spPr>
          <a:xfrm>
            <a:off x="1058091" y="969239"/>
            <a:ext cx="6244046" cy="581057"/>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盒构造方式：</a:t>
            </a:r>
            <a:endParaRPr lang="zh-CN" altLang="en-US" sz="2000"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A8C33948-2EA0-4BAD-A88C-CB4362FDC153}"/>
              </a:ext>
            </a:extLst>
          </p:cNvPr>
          <p:cNvGrpSpPr/>
          <p:nvPr/>
        </p:nvGrpSpPr>
        <p:grpSpPr>
          <a:xfrm>
            <a:off x="1922069" y="1946833"/>
            <a:ext cx="8989407" cy="951498"/>
            <a:chOff x="1060222" y="1961046"/>
            <a:chExt cx="8989407" cy="951498"/>
          </a:xfrm>
        </p:grpSpPr>
        <p:sp>
          <p:nvSpPr>
            <p:cNvPr id="18" name="圆角淘宝网chenying0907出品 27">
              <a:extLst>
                <a:ext uri="{FF2B5EF4-FFF2-40B4-BE49-F238E27FC236}">
                  <a16:creationId xmlns:a16="http://schemas.microsoft.com/office/drawing/2014/main" id="{918B9867-2737-4B8F-BB5F-BD236C6E0C98}"/>
                </a:ext>
              </a:extLst>
            </p:cNvPr>
            <p:cNvSpPr/>
            <p:nvPr/>
          </p:nvSpPr>
          <p:spPr>
            <a:xfrm>
              <a:off x="1060222" y="1964159"/>
              <a:ext cx="1714505"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lumMod val="50000"/>
                    </a:schemeClr>
                  </a:solidFill>
                </a:rPr>
                <a:t>初始化数据</a:t>
              </a:r>
            </a:p>
          </p:txBody>
        </p:sp>
        <p:sp>
          <p:nvSpPr>
            <p:cNvPr id="25" name="圆角淘宝网chenying0907出品 28">
              <a:extLst>
                <a:ext uri="{FF2B5EF4-FFF2-40B4-BE49-F238E27FC236}">
                  <a16:creationId xmlns:a16="http://schemas.microsoft.com/office/drawing/2014/main" id="{694E618A-6710-40C9-97D0-B062F9FA0032}"/>
                </a:ext>
              </a:extLst>
            </p:cNvPr>
            <p:cNvSpPr/>
            <p:nvPr/>
          </p:nvSpPr>
          <p:spPr>
            <a:xfrm>
              <a:off x="3368551" y="1971556"/>
              <a:ext cx="1948377"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lumMod val="50000"/>
                    </a:schemeClr>
                  </a:solidFill>
                </a:rPr>
                <a:t>在</a:t>
              </a:r>
              <a:r>
                <a:rPr lang="en-US" altLang="zh-CN" dirty="0">
                  <a:solidFill>
                    <a:schemeClr val="accent1">
                      <a:lumMod val="50000"/>
                    </a:schemeClr>
                  </a:solidFill>
                </a:rPr>
                <a:t>GF(2</a:t>
              </a:r>
              <a:r>
                <a:rPr lang="en-US" altLang="zh-CN" baseline="30000" dirty="0">
                  <a:solidFill>
                    <a:schemeClr val="accent1">
                      <a:lumMod val="50000"/>
                    </a:schemeClr>
                  </a:solidFill>
                </a:rPr>
                <a:t>8</a:t>
              </a:r>
              <a:r>
                <a:rPr lang="en-US" altLang="zh-CN" dirty="0">
                  <a:solidFill>
                    <a:schemeClr val="accent1">
                      <a:lumMod val="50000"/>
                    </a:schemeClr>
                  </a:solidFill>
                </a:rPr>
                <a:t>)</a:t>
              </a:r>
              <a:r>
                <a:rPr lang="zh-CN" altLang="en-US" dirty="0">
                  <a:solidFill>
                    <a:schemeClr val="accent1">
                      <a:lumMod val="50000"/>
                    </a:schemeClr>
                  </a:solidFill>
                </a:rPr>
                <a:t>中，对每个字节求逆元</a:t>
              </a:r>
              <a:endParaRPr lang="en-US" altLang="zh-CN" dirty="0">
                <a:solidFill>
                  <a:schemeClr val="accent1">
                    <a:lumMod val="50000"/>
                  </a:schemeClr>
                </a:solidFill>
              </a:endParaRPr>
            </a:p>
          </p:txBody>
        </p:sp>
        <p:sp>
          <p:nvSpPr>
            <p:cNvPr id="26" name="圆角淘宝网chenying0907出品 29">
              <a:extLst>
                <a:ext uri="{FF2B5EF4-FFF2-40B4-BE49-F238E27FC236}">
                  <a16:creationId xmlns:a16="http://schemas.microsoft.com/office/drawing/2014/main" id="{A1B2F7FC-4DE7-4B5C-A4E4-D161E8E87A24}"/>
                </a:ext>
              </a:extLst>
            </p:cNvPr>
            <p:cNvSpPr/>
            <p:nvPr/>
          </p:nvSpPr>
          <p:spPr>
            <a:xfrm>
              <a:off x="5928319" y="1961046"/>
              <a:ext cx="1745932"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lumMod val="50000"/>
                    </a:schemeClr>
                  </a:solidFill>
                </a:rPr>
                <a:t>仿射变换</a:t>
              </a:r>
            </a:p>
          </p:txBody>
        </p:sp>
        <p:sp>
          <p:nvSpPr>
            <p:cNvPr id="27" name="圆角淘宝网chenying0907出品 29">
              <a:extLst>
                <a:ext uri="{FF2B5EF4-FFF2-40B4-BE49-F238E27FC236}">
                  <a16:creationId xmlns:a16="http://schemas.microsoft.com/office/drawing/2014/main" id="{13F1A222-4AD7-4AB8-8620-A97BB3119BF1}"/>
                </a:ext>
              </a:extLst>
            </p:cNvPr>
            <p:cNvSpPr/>
            <p:nvPr/>
          </p:nvSpPr>
          <p:spPr>
            <a:xfrm>
              <a:off x="8303697" y="1964159"/>
              <a:ext cx="1745932" cy="940988"/>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S</a:t>
              </a:r>
              <a:r>
                <a:rPr lang="zh-CN" altLang="en-US" dirty="0">
                  <a:solidFill>
                    <a:schemeClr val="accent1">
                      <a:lumMod val="50000"/>
                    </a:schemeClr>
                  </a:solidFill>
                </a:rPr>
                <a:t>盒生成</a:t>
              </a:r>
            </a:p>
          </p:txBody>
        </p:sp>
        <p:cxnSp>
          <p:nvCxnSpPr>
            <p:cNvPr id="11" name="直接箭头连接符 10">
              <a:extLst>
                <a:ext uri="{FF2B5EF4-FFF2-40B4-BE49-F238E27FC236}">
                  <a16:creationId xmlns:a16="http://schemas.microsoft.com/office/drawing/2014/main" id="{5D431165-44EF-48EE-B44B-2DD9371420E6}"/>
                </a:ext>
              </a:extLst>
            </p:cNvPr>
            <p:cNvCxnSpPr>
              <a:stCxn id="18" idx="3"/>
              <a:endCxn id="25" idx="1"/>
            </p:cNvCxnSpPr>
            <p:nvPr/>
          </p:nvCxnSpPr>
          <p:spPr>
            <a:xfrm>
              <a:off x="2774727" y="2434653"/>
              <a:ext cx="593824" cy="7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16C1178-2483-4628-8A01-B6213DA5FF25}"/>
                </a:ext>
              </a:extLst>
            </p:cNvPr>
            <p:cNvCxnSpPr/>
            <p:nvPr/>
          </p:nvCxnSpPr>
          <p:spPr>
            <a:xfrm>
              <a:off x="5334495" y="2477128"/>
              <a:ext cx="593824" cy="7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FACB905-3A9C-4029-B11B-C0C4AC1CB75C}"/>
                </a:ext>
              </a:extLst>
            </p:cNvPr>
            <p:cNvCxnSpPr/>
            <p:nvPr/>
          </p:nvCxnSpPr>
          <p:spPr>
            <a:xfrm>
              <a:off x="7668370" y="2443020"/>
              <a:ext cx="593824" cy="7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89D7A79A-2738-44B3-9E7D-B60B541B20FA}"/>
              </a:ext>
            </a:extLst>
          </p:cNvPr>
          <p:cNvSpPr/>
          <p:nvPr/>
        </p:nvSpPr>
        <p:spPr>
          <a:xfrm>
            <a:off x="4014951" y="1660634"/>
            <a:ext cx="4803227" cy="1531013"/>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30">
            <a:extLst>
              <a:ext uri="{FF2B5EF4-FFF2-40B4-BE49-F238E27FC236}">
                <a16:creationId xmlns:a16="http://schemas.microsoft.com/office/drawing/2014/main" id="{385124A7-C012-4407-A26C-DC033A481D9B}"/>
              </a:ext>
            </a:extLst>
          </p:cNvPr>
          <p:cNvGraphicFramePr>
            <a:graphicFrameLocks noGrp="1"/>
          </p:cNvGraphicFramePr>
          <p:nvPr>
            <p:extLst>
              <p:ext uri="{D42A27DB-BD31-4B8C-83A1-F6EECF244321}">
                <p14:modId xmlns:p14="http://schemas.microsoft.com/office/powerpoint/2010/main" val="436661112"/>
              </p:ext>
            </p:extLst>
          </p:nvPr>
        </p:nvGraphicFramePr>
        <p:xfrm>
          <a:off x="1292771" y="3768475"/>
          <a:ext cx="2480440" cy="2043745"/>
        </p:xfrm>
        <a:graphic>
          <a:graphicData uri="http://schemas.openxmlformats.org/drawingml/2006/table">
            <a:tbl>
              <a:tblPr firstRow="1" bandRow="1">
                <a:tableStyleId>{5C22544A-7EE6-4342-B048-85BDC9FD1C3A}</a:tableStyleId>
              </a:tblPr>
              <a:tblGrid>
                <a:gridCol w="496088">
                  <a:extLst>
                    <a:ext uri="{9D8B030D-6E8A-4147-A177-3AD203B41FA5}">
                      <a16:colId xmlns:a16="http://schemas.microsoft.com/office/drawing/2014/main" val="2755019580"/>
                    </a:ext>
                  </a:extLst>
                </a:gridCol>
                <a:gridCol w="496088">
                  <a:extLst>
                    <a:ext uri="{9D8B030D-6E8A-4147-A177-3AD203B41FA5}">
                      <a16:colId xmlns:a16="http://schemas.microsoft.com/office/drawing/2014/main" val="3796135925"/>
                    </a:ext>
                  </a:extLst>
                </a:gridCol>
                <a:gridCol w="496088">
                  <a:extLst>
                    <a:ext uri="{9D8B030D-6E8A-4147-A177-3AD203B41FA5}">
                      <a16:colId xmlns:a16="http://schemas.microsoft.com/office/drawing/2014/main" val="1267377184"/>
                    </a:ext>
                  </a:extLst>
                </a:gridCol>
                <a:gridCol w="496088">
                  <a:extLst>
                    <a:ext uri="{9D8B030D-6E8A-4147-A177-3AD203B41FA5}">
                      <a16:colId xmlns:a16="http://schemas.microsoft.com/office/drawing/2014/main" val="1626347924"/>
                    </a:ext>
                  </a:extLst>
                </a:gridCol>
                <a:gridCol w="496088">
                  <a:extLst>
                    <a:ext uri="{9D8B030D-6E8A-4147-A177-3AD203B41FA5}">
                      <a16:colId xmlns:a16="http://schemas.microsoft.com/office/drawing/2014/main" val="3110819830"/>
                    </a:ext>
                  </a:extLst>
                </a:gridCol>
              </a:tblGrid>
              <a:tr h="408749">
                <a:tc>
                  <a:txBody>
                    <a:bodyPr/>
                    <a:lstStyle/>
                    <a:p>
                      <a:r>
                        <a:rPr lang="en-US" altLang="zh-CN" dirty="0">
                          <a:solidFill>
                            <a:schemeClr val="tx1"/>
                          </a:solidFill>
                        </a:rPr>
                        <a:t>00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01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0e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0f</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797158717"/>
                  </a:ext>
                </a:extLst>
              </a:tr>
              <a:tr h="408749">
                <a:tc>
                  <a:txBody>
                    <a:bodyPr/>
                    <a:lstStyle/>
                    <a:p>
                      <a:r>
                        <a:rPr lang="en-US" altLang="zh-CN" dirty="0">
                          <a:solidFill>
                            <a:schemeClr val="tx1"/>
                          </a:solidFill>
                        </a:rPr>
                        <a:t>10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1f</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2231657928"/>
                  </a:ext>
                </a:extLst>
              </a:tr>
              <a:tr h="408749">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4179139304"/>
                  </a:ext>
                </a:extLst>
              </a:tr>
              <a:tr h="408749">
                <a:tc>
                  <a:txBody>
                    <a:bodyPr/>
                    <a:lstStyle/>
                    <a:p>
                      <a:r>
                        <a:rPr lang="en-US" altLang="zh-CN" dirty="0">
                          <a:solidFill>
                            <a:schemeClr val="tx1"/>
                          </a:solidFill>
                        </a:rPr>
                        <a:t>e0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e1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err="1">
                          <a:solidFill>
                            <a:schemeClr val="tx1"/>
                          </a:solidFill>
                        </a:rPr>
                        <a:t>ee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err="1">
                          <a:solidFill>
                            <a:schemeClr val="tx1"/>
                          </a:solidFill>
                        </a:rPr>
                        <a:t>ef</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428567175"/>
                  </a:ext>
                </a:extLst>
              </a:tr>
              <a:tr h="408749">
                <a:tc>
                  <a:txBody>
                    <a:bodyPr/>
                    <a:lstStyle/>
                    <a:p>
                      <a:r>
                        <a:rPr lang="en-US" altLang="zh-CN" dirty="0">
                          <a:solidFill>
                            <a:schemeClr val="tx1"/>
                          </a:solidFill>
                        </a:rPr>
                        <a:t>f0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f1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err="1">
                          <a:solidFill>
                            <a:schemeClr val="tx1"/>
                          </a:solidFill>
                        </a:rPr>
                        <a:t>fe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ff</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593808100"/>
                  </a:ext>
                </a:extLst>
              </a:tr>
            </a:tbl>
          </a:graphicData>
        </a:graphic>
      </p:graphicFrame>
      <p:sp>
        <p:nvSpPr>
          <p:cNvPr id="32" name="文本框 31">
            <a:extLst>
              <a:ext uri="{FF2B5EF4-FFF2-40B4-BE49-F238E27FC236}">
                <a16:creationId xmlns:a16="http://schemas.microsoft.com/office/drawing/2014/main" id="{9B5FC882-8A1A-412C-A0A2-EF297E67755B}"/>
              </a:ext>
            </a:extLst>
          </p:cNvPr>
          <p:cNvSpPr txBox="1"/>
          <p:nvPr/>
        </p:nvSpPr>
        <p:spPr>
          <a:xfrm>
            <a:off x="294289" y="3768475"/>
            <a:ext cx="10398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行  </a:t>
            </a:r>
            <a:r>
              <a:rPr lang="en-US" altLang="zh-CN" dirty="0">
                <a:latin typeface="微软雅黑" panose="020B0503020204020204" pitchFamily="34" charset="-122"/>
                <a:ea typeface="微软雅黑" panose="020B0503020204020204" pitchFamily="34" charset="-122"/>
              </a:rPr>
              <a:t>0-f</a:t>
            </a:r>
            <a:endParaRPr lang="zh-CN" altLang="en-US"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05D83BA-4601-4C22-8A5B-71E22134AEB8}"/>
              </a:ext>
            </a:extLst>
          </p:cNvPr>
          <p:cNvSpPr txBox="1"/>
          <p:nvPr/>
        </p:nvSpPr>
        <p:spPr>
          <a:xfrm>
            <a:off x="1292771" y="3270042"/>
            <a:ext cx="79861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列 </a:t>
            </a:r>
            <a:r>
              <a:rPr lang="en-US" altLang="zh-CN" dirty="0">
                <a:latin typeface="微软雅黑" panose="020B0503020204020204" pitchFamily="34" charset="-122"/>
                <a:ea typeface="微软雅黑" panose="020B0503020204020204" pitchFamily="34" charset="-122"/>
              </a:rPr>
              <a:t>0-f</a:t>
            </a:r>
            <a:endParaRPr lang="zh-CN" altLang="en-US" dirty="0">
              <a:latin typeface="微软雅黑" panose="020B0503020204020204" pitchFamily="34" charset="-122"/>
              <a:ea typeface="微软雅黑" panose="020B0503020204020204" pitchFamily="34" charset="-122"/>
            </a:endParaRPr>
          </a:p>
        </p:txBody>
      </p:sp>
      <p:graphicFrame>
        <p:nvGraphicFramePr>
          <p:cNvPr id="34" name="表格 30">
            <a:extLst>
              <a:ext uri="{FF2B5EF4-FFF2-40B4-BE49-F238E27FC236}">
                <a16:creationId xmlns:a16="http://schemas.microsoft.com/office/drawing/2014/main" id="{FE8A9D5A-3F44-4A80-BCDB-D9E5B7BF02A1}"/>
              </a:ext>
            </a:extLst>
          </p:cNvPr>
          <p:cNvGraphicFramePr>
            <a:graphicFrameLocks noGrp="1"/>
          </p:cNvGraphicFramePr>
          <p:nvPr>
            <p:extLst>
              <p:ext uri="{D42A27DB-BD31-4B8C-83A1-F6EECF244321}">
                <p14:modId xmlns:p14="http://schemas.microsoft.com/office/powerpoint/2010/main" val="3927092052"/>
              </p:ext>
            </p:extLst>
          </p:nvPr>
        </p:nvGraphicFramePr>
        <p:xfrm>
          <a:off x="4012814" y="3768474"/>
          <a:ext cx="2480440" cy="2043745"/>
        </p:xfrm>
        <a:graphic>
          <a:graphicData uri="http://schemas.openxmlformats.org/drawingml/2006/table">
            <a:tbl>
              <a:tblPr firstRow="1" bandRow="1">
                <a:tableStyleId>{5C22544A-7EE6-4342-B048-85BDC9FD1C3A}</a:tableStyleId>
              </a:tblPr>
              <a:tblGrid>
                <a:gridCol w="496088">
                  <a:extLst>
                    <a:ext uri="{9D8B030D-6E8A-4147-A177-3AD203B41FA5}">
                      <a16:colId xmlns:a16="http://schemas.microsoft.com/office/drawing/2014/main" val="2755019580"/>
                    </a:ext>
                  </a:extLst>
                </a:gridCol>
                <a:gridCol w="496088">
                  <a:extLst>
                    <a:ext uri="{9D8B030D-6E8A-4147-A177-3AD203B41FA5}">
                      <a16:colId xmlns:a16="http://schemas.microsoft.com/office/drawing/2014/main" val="3796135925"/>
                    </a:ext>
                  </a:extLst>
                </a:gridCol>
                <a:gridCol w="496088">
                  <a:extLst>
                    <a:ext uri="{9D8B030D-6E8A-4147-A177-3AD203B41FA5}">
                      <a16:colId xmlns:a16="http://schemas.microsoft.com/office/drawing/2014/main" val="1267377184"/>
                    </a:ext>
                  </a:extLst>
                </a:gridCol>
                <a:gridCol w="496088">
                  <a:extLst>
                    <a:ext uri="{9D8B030D-6E8A-4147-A177-3AD203B41FA5}">
                      <a16:colId xmlns:a16="http://schemas.microsoft.com/office/drawing/2014/main" val="1626347924"/>
                    </a:ext>
                  </a:extLst>
                </a:gridCol>
                <a:gridCol w="496088">
                  <a:extLst>
                    <a:ext uri="{9D8B030D-6E8A-4147-A177-3AD203B41FA5}">
                      <a16:colId xmlns:a16="http://schemas.microsoft.com/office/drawing/2014/main" val="3110819830"/>
                    </a:ext>
                  </a:extLst>
                </a:gridCol>
              </a:tblGrid>
              <a:tr h="408749">
                <a:tc>
                  <a:txBody>
                    <a:bodyPr/>
                    <a:lstStyle/>
                    <a:p>
                      <a:r>
                        <a:rPr lang="en-US" altLang="zh-CN" dirty="0">
                          <a:solidFill>
                            <a:schemeClr val="tx1"/>
                          </a:solidFill>
                        </a:rPr>
                        <a:t>00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01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e5</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c7</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797158717"/>
                  </a:ext>
                </a:extLst>
              </a:tr>
              <a:tr h="408749">
                <a:tc>
                  <a:txBody>
                    <a:bodyPr/>
                    <a:lstStyle/>
                    <a:p>
                      <a:r>
                        <a:rPr lang="en-US" altLang="zh-CN" dirty="0">
                          <a:solidFill>
                            <a:schemeClr val="tx1"/>
                          </a:solidFill>
                        </a:rPr>
                        <a:t>74</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b4</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err="1">
                          <a:solidFill>
                            <a:schemeClr val="tx1"/>
                          </a:solidFill>
                        </a:rPr>
                        <a:t>ee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b2</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2231657928"/>
                  </a:ext>
                </a:extLst>
              </a:tr>
              <a:tr h="408749">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4179139304"/>
                  </a:ext>
                </a:extLst>
              </a:tr>
              <a:tr h="408749">
                <a:tc>
                  <a:txBody>
                    <a:bodyPr/>
                    <a:lstStyle/>
                    <a:p>
                      <a:r>
                        <a:rPr lang="en-US" altLang="zh-CN" dirty="0">
                          <a:solidFill>
                            <a:schemeClr val="tx1"/>
                          </a:solidFill>
                        </a:rPr>
                        <a:t>b1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1e</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b3</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428567175"/>
                  </a:ext>
                </a:extLst>
              </a:tr>
              <a:tr h="408749">
                <a:tc>
                  <a:txBody>
                    <a:bodyPr/>
                    <a:lstStyle/>
                    <a:p>
                      <a:r>
                        <a:rPr lang="en-US" altLang="zh-CN" dirty="0">
                          <a:solidFill>
                            <a:schemeClr val="tx1"/>
                          </a:solidFill>
                        </a:rPr>
                        <a:t>5b</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23</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41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1c</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593808100"/>
                  </a:ext>
                </a:extLst>
              </a:tr>
            </a:tbl>
          </a:graphicData>
        </a:graphic>
      </p:graphicFrame>
      <p:cxnSp>
        <p:nvCxnSpPr>
          <p:cNvPr id="35" name="直接箭头连接符 34">
            <a:extLst>
              <a:ext uri="{FF2B5EF4-FFF2-40B4-BE49-F238E27FC236}">
                <a16:creationId xmlns:a16="http://schemas.microsoft.com/office/drawing/2014/main" id="{E6BC2CA5-0166-48D3-BDA1-0FDA5EA993DC}"/>
              </a:ext>
            </a:extLst>
          </p:cNvPr>
          <p:cNvCxnSpPr>
            <a:cxnSpLocks/>
          </p:cNvCxnSpPr>
          <p:nvPr/>
        </p:nvCxnSpPr>
        <p:spPr>
          <a:xfrm>
            <a:off x="2609599" y="2974428"/>
            <a:ext cx="0" cy="79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BA5FFB1-6789-4D3F-89D5-B4BCF988CC75}"/>
              </a:ext>
            </a:extLst>
          </p:cNvPr>
          <p:cNvCxnSpPr>
            <a:cxnSpLocks/>
          </p:cNvCxnSpPr>
          <p:nvPr/>
        </p:nvCxnSpPr>
        <p:spPr>
          <a:xfrm>
            <a:off x="5204586" y="2950881"/>
            <a:ext cx="0" cy="79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C0D671C-E0EE-4394-B99B-BD12C6E768BA}"/>
              </a:ext>
            </a:extLst>
          </p:cNvPr>
          <p:cNvCxnSpPr>
            <a:cxnSpLocks/>
          </p:cNvCxnSpPr>
          <p:nvPr/>
        </p:nvCxnSpPr>
        <p:spPr>
          <a:xfrm>
            <a:off x="7663132" y="2900087"/>
            <a:ext cx="0" cy="79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表格 30">
            <a:extLst>
              <a:ext uri="{FF2B5EF4-FFF2-40B4-BE49-F238E27FC236}">
                <a16:creationId xmlns:a16="http://schemas.microsoft.com/office/drawing/2014/main" id="{77A9F9A2-5A95-4953-9965-149CC18B1F8A}"/>
              </a:ext>
            </a:extLst>
          </p:cNvPr>
          <p:cNvGraphicFramePr>
            <a:graphicFrameLocks noGrp="1"/>
          </p:cNvGraphicFramePr>
          <p:nvPr>
            <p:extLst>
              <p:ext uri="{D42A27DB-BD31-4B8C-83A1-F6EECF244321}">
                <p14:modId xmlns:p14="http://schemas.microsoft.com/office/powerpoint/2010/main" val="871460692"/>
              </p:ext>
            </p:extLst>
          </p:nvPr>
        </p:nvGraphicFramePr>
        <p:xfrm>
          <a:off x="6685104" y="3762951"/>
          <a:ext cx="2480440" cy="2043745"/>
        </p:xfrm>
        <a:graphic>
          <a:graphicData uri="http://schemas.openxmlformats.org/drawingml/2006/table">
            <a:tbl>
              <a:tblPr firstRow="1" bandRow="1">
                <a:tableStyleId>{5C22544A-7EE6-4342-B048-85BDC9FD1C3A}</a:tableStyleId>
              </a:tblPr>
              <a:tblGrid>
                <a:gridCol w="496088">
                  <a:extLst>
                    <a:ext uri="{9D8B030D-6E8A-4147-A177-3AD203B41FA5}">
                      <a16:colId xmlns:a16="http://schemas.microsoft.com/office/drawing/2014/main" val="2755019580"/>
                    </a:ext>
                  </a:extLst>
                </a:gridCol>
                <a:gridCol w="496088">
                  <a:extLst>
                    <a:ext uri="{9D8B030D-6E8A-4147-A177-3AD203B41FA5}">
                      <a16:colId xmlns:a16="http://schemas.microsoft.com/office/drawing/2014/main" val="3796135925"/>
                    </a:ext>
                  </a:extLst>
                </a:gridCol>
                <a:gridCol w="496088">
                  <a:extLst>
                    <a:ext uri="{9D8B030D-6E8A-4147-A177-3AD203B41FA5}">
                      <a16:colId xmlns:a16="http://schemas.microsoft.com/office/drawing/2014/main" val="1267377184"/>
                    </a:ext>
                  </a:extLst>
                </a:gridCol>
                <a:gridCol w="496088">
                  <a:extLst>
                    <a:ext uri="{9D8B030D-6E8A-4147-A177-3AD203B41FA5}">
                      <a16:colId xmlns:a16="http://schemas.microsoft.com/office/drawing/2014/main" val="1626347924"/>
                    </a:ext>
                  </a:extLst>
                </a:gridCol>
                <a:gridCol w="496088">
                  <a:extLst>
                    <a:ext uri="{9D8B030D-6E8A-4147-A177-3AD203B41FA5}">
                      <a16:colId xmlns:a16="http://schemas.microsoft.com/office/drawing/2014/main" val="3110819830"/>
                    </a:ext>
                  </a:extLst>
                </a:gridCol>
              </a:tblGrid>
              <a:tr h="408749">
                <a:tc>
                  <a:txBody>
                    <a:bodyPr/>
                    <a:lstStyle/>
                    <a:p>
                      <a:r>
                        <a:rPr lang="en-US" altLang="zh-CN" dirty="0">
                          <a:solidFill>
                            <a:schemeClr val="tx1"/>
                          </a:solidFill>
                        </a:rPr>
                        <a:t>63</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7c</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ab</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76</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797158717"/>
                  </a:ext>
                </a:extLst>
              </a:tr>
              <a:tr h="408749">
                <a:tc>
                  <a:txBody>
                    <a:bodyPr/>
                    <a:lstStyle/>
                    <a:p>
                      <a:r>
                        <a:rPr lang="en-US" altLang="zh-CN" dirty="0">
                          <a:solidFill>
                            <a:schemeClr val="tx1"/>
                          </a:solidFill>
                        </a:rPr>
                        <a:t>ca</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82</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72</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c0</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2231657928"/>
                  </a:ext>
                </a:extLst>
              </a:tr>
              <a:tr h="408749">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4179139304"/>
                  </a:ext>
                </a:extLst>
              </a:tr>
              <a:tr h="408749">
                <a:tc>
                  <a:txBody>
                    <a:bodyPr/>
                    <a:lstStyle/>
                    <a:p>
                      <a:r>
                        <a:rPr lang="en-US" altLang="zh-CN" dirty="0">
                          <a:solidFill>
                            <a:schemeClr val="tx1"/>
                          </a:solidFill>
                        </a:rPr>
                        <a:t>e1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f8</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28</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df</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428567175"/>
                  </a:ext>
                </a:extLst>
              </a:tr>
              <a:tr h="408749">
                <a:tc>
                  <a:txBody>
                    <a:bodyPr/>
                    <a:lstStyle/>
                    <a:p>
                      <a:r>
                        <a:rPr lang="en-US" altLang="zh-CN" dirty="0">
                          <a:solidFill>
                            <a:schemeClr val="tx1"/>
                          </a:solidFill>
                        </a:rPr>
                        <a:t>8c</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a1</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rgbClr val="C00000"/>
                          </a:solidFill>
                        </a:rPr>
                        <a:t>…..</a:t>
                      </a:r>
                      <a:endParaRPr lang="zh-CN" altLang="en-US" dirty="0">
                        <a:solidFill>
                          <a:srgbClr val="C00000"/>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bb</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3593808100"/>
                  </a:ext>
                </a:extLst>
              </a:tr>
            </a:tbl>
          </a:graphicData>
        </a:graphic>
      </p:graphicFrame>
      <p:cxnSp>
        <p:nvCxnSpPr>
          <p:cNvPr id="42" name="直接连接符 41">
            <a:extLst>
              <a:ext uri="{FF2B5EF4-FFF2-40B4-BE49-F238E27FC236}">
                <a16:creationId xmlns:a16="http://schemas.microsoft.com/office/drawing/2014/main" id="{E117FF0E-2EB9-419F-98A0-A98DE4935E46}"/>
              </a:ext>
            </a:extLst>
          </p:cNvPr>
          <p:cNvCxnSpPr/>
          <p:nvPr/>
        </p:nvCxnSpPr>
        <p:spPr>
          <a:xfrm>
            <a:off x="9259613" y="4691805"/>
            <a:ext cx="777765"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D5C3EAC-0750-4167-B3DF-E770C4444499}"/>
              </a:ext>
            </a:extLst>
          </p:cNvPr>
          <p:cNvCxnSpPr>
            <a:cxnSpLocks/>
          </p:cNvCxnSpPr>
          <p:nvPr/>
        </p:nvCxnSpPr>
        <p:spPr>
          <a:xfrm flipH="1" flipV="1">
            <a:off x="10026868" y="3191647"/>
            <a:ext cx="16857" cy="15001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4979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3ADDAE58-9097-4E2B-99B7-952445694631}"/>
              </a:ext>
            </a:extLst>
          </p:cNvPr>
          <p:cNvSpPr txBox="1"/>
          <p:nvPr/>
        </p:nvSpPr>
        <p:spPr>
          <a:xfrm>
            <a:off x="1058091" y="1145354"/>
            <a:ext cx="6244046" cy="1515287"/>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盒构造方式：</a:t>
            </a:r>
            <a:endParaRPr lang="en-US" altLang="zh-CN" sz="2400" b="1" dirty="0">
              <a:latin typeface="微软雅黑" panose="020B0503020204020204" pitchFamily="34" charset="-122"/>
              <a:ea typeface="微软雅黑" panose="020B0503020204020204" pitchFamily="34" charset="-122"/>
            </a:endParaRPr>
          </a:p>
          <a:p>
            <a:pPr lvl="1">
              <a:lnSpc>
                <a:spcPct val="150000"/>
              </a:lnSpc>
            </a:pPr>
            <a:endParaRPr lang="en-US" altLang="zh-CN" sz="2000" dirty="0">
              <a:latin typeface="微软雅黑" panose="020B0503020204020204" pitchFamily="34" charset="-122"/>
              <a:ea typeface="微软雅黑" panose="020B0503020204020204" pitchFamily="34" charset="-122"/>
            </a:endParaRPr>
          </a:p>
          <a:p>
            <a:pPr lvl="1">
              <a:lnSpc>
                <a:spcPct val="150000"/>
              </a:lnSpc>
            </a:pPr>
            <a:endParaRPr lang="zh-CN" altLang="en-US" sz="2000"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94A502E9-5A8F-4A43-A808-56D786E65EC7}"/>
              </a:ext>
            </a:extLst>
          </p:cNvPr>
          <p:cNvGrpSpPr/>
          <p:nvPr/>
        </p:nvGrpSpPr>
        <p:grpSpPr>
          <a:xfrm>
            <a:off x="1389264" y="3351761"/>
            <a:ext cx="4805216" cy="3028325"/>
            <a:chOff x="1763962" y="4169708"/>
            <a:chExt cx="4508897" cy="2248804"/>
          </a:xfrm>
        </p:grpSpPr>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6B148F4C-F589-4181-BF75-04084D759D5E}"/>
                    </a:ext>
                  </a:extLst>
                </p:cNvPr>
                <p:cNvSpPr/>
                <p:nvPr/>
              </p:nvSpPr>
              <p:spPr>
                <a:xfrm>
                  <a:off x="1763962" y="4239133"/>
                  <a:ext cx="3920625" cy="2179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y</m:t>
                                    </m:r>
                                    <m:r>
                                      <m:rPr>
                                        <m:nor/>
                                      </m:rPr>
                                      <a:rPr lang="en-US" altLang="zh-CN" kern="0" baseline="-2500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y</m:t>
                                    </m:r>
                                    <m:r>
                                      <m:rPr>
                                        <m:nor/>
                                      </m:rPr>
                                      <a:rPr lang="en-US" altLang="zh-CN" kern="0" baseline="-25000">
                                        <a:latin typeface="Times New Roman" panose="02020603050405020304" pitchFamily="18" charset="0"/>
                                        <a:cs typeface="Times New Roman" panose="02020603050405020304" pitchFamily="18" charset="0"/>
                                      </a:rPr>
                                      <m:t>1</m:t>
                                    </m:r>
                                  </m:e>
                                </m:eqAr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2</m:t>
                                </m: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3</m:t>
                                </m: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4</m:t>
                                </m: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5</m:t>
                                </m: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6</m:t>
                                </m:r>
                              </m:e>
                              <m:e>
                                <m:r>
                                  <m:rPr>
                                    <m:nor/>
                                  </m:rPr>
                                  <a:rPr lang="en-US" altLang="zh-CN">
                                    <a:latin typeface="Times New Roman" panose="02020603050405020304" pitchFamily="18" charset="0"/>
                                    <a:cs typeface="Times New Roman" panose="02020603050405020304" pitchFamily="18" charset="0"/>
                                  </a:rPr>
                                  <m:t>y</m:t>
                                </m:r>
                                <m:r>
                                  <m:rPr>
                                    <m:nor/>
                                  </m:rPr>
                                  <a:rPr lang="en-US" altLang="zh-CN" baseline="-25000">
                                    <a:latin typeface="Times New Roman" panose="02020603050405020304" pitchFamily="18" charset="0"/>
                                    <a:cs typeface="Times New Roman" panose="02020603050405020304" pitchFamily="18" charset="0"/>
                                  </a:rPr>
                                  <m:t>7</m:t>
                                </m:r>
                              </m:e>
                            </m:eqArr>
                          </m:e>
                        </m:d>
                        <m:r>
                          <m:rPr>
                            <m:nor/>
                          </m:rPr>
                          <a:rPr lang="en-US" altLang="zh-CN" b="1" kern="0">
                            <a:latin typeface="Times New Roman" panose="02020603050405020304" pitchFamily="18" charset="0"/>
                            <a:cs typeface="Times New Roman" panose="02020603050405020304" pitchFamily="18" charset="0"/>
                          </a:rPr>
                          <m:t>=</m:t>
                        </m:r>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1 0</m:t>
                                </m:r>
                                <m:r>
                                  <m:rPr>
                                    <m:nor/>
                                  </m:rPr>
                                  <a:rPr lang="en-US" altLang="zh-CN" b="1" kern="0">
                                    <a:latin typeface="Times New Roman" panose="02020603050405020304" pitchFamily="18" charset="0"/>
                                    <a:cs typeface="Times New Roman" panose="02020603050405020304" pitchFamily="18" charset="0"/>
                                  </a:rPr>
                                  <m:t> </m:t>
                                </m:r>
                                <m:r>
                                  <m:rPr>
                                    <m:nor/>
                                  </m:rPr>
                                  <a:rPr lang="en-US" altLang="zh-CN" kern="0">
                                    <a:latin typeface="Times New Roman" panose="02020603050405020304" pitchFamily="18" charset="0"/>
                                    <a:cs typeface="Times New Roman" panose="02020603050405020304" pitchFamily="18" charset="0"/>
                                  </a:rPr>
                                  <m:t>0 0 1 1 1 1</m:t>
                                </m:r>
                              </m:e>
                              <m:e>
                                <m:r>
                                  <m:rPr>
                                    <m:nor/>
                                  </m:rPr>
                                  <a:rPr lang="en-US" altLang="zh-CN" kern="0">
                                    <a:latin typeface="Times New Roman" panose="02020603050405020304" pitchFamily="18" charset="0"/>
                                    <a:cs typeface="Times New Roman" panose="02020603050405020304" pitchFamily="18" charset="0"/>
                                  </a:rPr>
                                  <m:t>1 1 0 0 0 1 1 1</m:t>
                                </m:r>
                              </m:e>
                              <m:e>
                                <m:r>
                                  <m:rPr>
                                    <m:nor/>
                                  </m:rPr>
                                  <a:rPr lang="en-US" altLang="zh-CN" kern="0">
                                    <a:latin typeface="Times New Roman" panose="02020603050405020304" pitchFamily="18" charset="0"/>
                                    <a:cs typeface="Times New Roman" panose="02020603050405020304" pitchFamily="18" charset="0"/>
                                  </a:rPr>
                                  <m:t>1 1 1 0 0 0 1 1</m:t>
                                </m:r>
                              </m:e>
                              <m:e>
                                <m:r>
                                  <m:rPr>
                                    <m:nor/>
                                  </m:rPr>
                                  <a:rPr lang="en-US" altLang="zh-CN" kern="0">
                                    <a:latin typeface="Times New Roman" panose="02020603050405020304" pitchFamily="18" charset="0"/>
                                    <a:cs typeface="Times New Roman" panose="02020603050405020304" pitchFamily="18" charset="0"/>
                                  </a:rPr>
                                  <m:t>1 1 1 1 0 0 0 1</m:t>
                                </m:r>
                              </m:e>
                              <m:e>
                                <m:r>
                                  <m:rPr>
                                    <m:nor/>
                                  </m:rPr>
                                  <a:rPr lang="en-US" altLang="zh-CN" kern="0">
                                    <a:latin typeface="Times New Roman" panose="02020603050405020304" pitchFamily="18" charset="0"/>
                                    <a:cs typeface="Times New Roman" panose="02020603050405020304" pitchFamily="18" charset="0"/>
                                  </a:rPr>
                                  <m:t>1 1 1 1 1 0 0 0</m:t>
                                </m:r>
                              </m:e>
                              <m:e>
                                <m:r>
                                  <m:rPr>
                                    <m:nor/>
                                  </m:rPr>
                                  <a:rPr lang="en-US" altLang="zh-CN" kern="0">
                                    <a:latin typeface="Times New Roman" panose="02020603050405020304" pitchFamily="18" charset="0"/>
                                    <a:cs typeface="Times New Roman" panose="02020603050405020304" pitchFamily="18" charset="0"/>
                                  </a:rPr>
                                  <m:t>0 1 1 1 1 1 0 0</m:t>
                                </m:r>
                              </m:e>
                              <m:e>
                                <m:r>
                                  <m:rPr>
                                    <m:nor/>
                                  </m:rPr>
                                  <a:rPr lang="en-US" altLang="zh-CN" kern="0">
                                    <a:latin typeface="Times New Roman" panose="02020603050405020304" pitchFamily="18" charset="0"/>
                                    <a:cs typeface="Times New Roman" panose="02020603050405020304" pitchFamily="18" charset="0"/>
                                  </a:rPr>
                                  <m:t>0 0 1 1 1 1 1 0</m:t>
                                </m:r>
                              </m:e>
                              <m:e>
                                <m:r>
                                  <m:rPr>
                                    <m:nor/>
                                  </m:rPr>
                                  <a:rPr lang="en-US" altLang="zh-CN" kern="0">
                                    <a:latin typeface="Times New Roman" panose="02020603050405020304" pitchFamily="18" charset="0"/>
                                    <a:cs typeface="Times New Roman" panose="02020603050405020304" pitchFamily="18" charset="0"/>
                                  </a:rPr>
                                  <m:t>0 0 0 1 1 1 1 1</m:t>
                                </m:r>
                              </m:e>
                            </m:eqArr>
                          </m:e>
                        </m:d>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2</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3</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4</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5</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6</m:t>
                                </m:r>
                              </m:e>
                              <m:e>
                                <m:r>
                                  <m:rPr>
                                    <m:nor/>
                                  </m:rPr>
                                  <a:rPr lang="en-US" altLang="zh-CN" kern="0">
                                    <a:latin typeface="Times New Roman" panose="02020603050405020304" pitchFamily="18" charset="0"/>
                                    <a:cs typeface="Times New Roman" panose="02020603050405020304" pitchFamily="18" charset="0"/>
                                  </a:rPr>
                                  <m:t>x</m:t>
                                </m:r>
                                <m:r>
                                  <m:rPr>
                                    <m:nor/>
                                  </m:rPr>
                                  <a:rPr lang="en-US" altLang="zh-CN" kern="0" baseline="-25000">
                                    <a:latin typeface="Times New Roman" panose="02020603050405020304" pitchFamily="18" charset="0"/>
                                    <a:cs typeface="Times New Roman" panose="02020603050405020304" pitchFamily="18" charset="0"/>
                                  </a:rPr>
                                  <m:t>7</m:t>
                                </m:r>
                              </m:e>
                            </m:eqArr>
                          </m:e>
                        </m:d>
                        <m:r>
                          <m:rPr>
                            <m:nor/>
                          </m:rPr>
                          <a:rPr lang="en-US" altLang="zh-CN" b="1" kern="0">
                            <a:latin typeface="Times New Roman" panose="02020603050405020304" pitchFamily="18" charset="0"/>
                            <a:cs typeface="Times New Roman" panose="02020603050405020304" pitchFamily="18" charset="0"/>
                          </a:rPr>
                          <m:t>+</m:t>
                        </m:r>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qArr>
                          </m:e>
                        </m:d>
                      </m:oMath>
                    </m:oMathPara>
                  </a14:m>
                  <a:endParaRPr lang="zh-CN" altLang="en-US" dirty="0"/>
                </a:p>
              </p:txBody>
            </p:sp>
          </mc:Choice>
          <mc:Fallback xmlns="">
            <p:sp>
              <p:nvSpPr>
                <p:cNvPr id="17" name="矩形 16">
                  <a:extLst>
                    <a:ext uri="{FF2B5EF4-FFF2-40B4-BE49-F238E27FC236}">
                      <a16:creationId xmlns:a16="http://schemas.microsoft.com/office/drawing/2014/main" id="{6B148F4C-F589-4181-BF75-04084D759D5E}"/>
                    </a:ext>
                  </a:extLst>
                </p:cNvPr>
                <p:cNvSpPr>
                  <a:spLocks noRot="1" noChangeAspect="1" noMove="1" noResize="1" noEditPoints="1" noAdjustHandles="1" noChangeArrowheads="1" noChangeShapeType="1" noTextEdit="1"/>
                </p:cNvSpPr>
                <p:nvPr/>
              </p:nvSpPr>
              <p:spPr>
                <a:xfrm>
                  <a:off x="1763962" y="4239133"/>
                  <a:ext cx="3920625" cy="2179379"/>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CB80E7FD-F619-47BD-989D-FD7503161684}"/>
                </a:ext>
              </a:extLst>
            </p:cNvPr>
            <p:cNvCxnSpPr>
              <a:cxnSpLocks/>
            </p:cNvCxnSpPr>
            <p:nvPr/>
          </p:nvCxnSpPr>
          <p:spPr>
            <a:xfrm flipV="1">
              <a:off x="5839097" y="4239134"/>
              <a:ext cx="0" cy="161274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0" name="文本框 19">
              <a:extLst>
                <a:ext uri="{FF2B5EF4-FFF2-40B4-BE49-F238E27FC236}">
                  <a16:creationId xmlns:a16="http://schemas.microsoft.com/office/drawing/2014/main" id="{ECF4ABB6-C9A3-45E8-BCB4-1206A99218B0}"/>
                </a:ext>
              </a:extLst>
            </p:cNvPr>
            <p:cNvSpPr txBox="1"/>
            <p:nvPr/>
          </p:nvSpPr>
          <p:spPr>
            <a:xfrm>
              <a:off x="5810058" y="5972977"/>
              <a:ext cx="44114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高</a:t>
              </a:r>
            </a:p>
          </p:txBody>
        </p:sp>
        <p:sp>
          <p:nvSpPr>
            <p:cNvPr id="22" name="文本框 21">
              <a:extLst>
                <a:ext uri="{FF2B5EF4-FFF2-40B4-BE49-F238E27FC236}">
                  <a16:creationId xmlns:a16="http://schemas.microsoft.com/office/drawing/2014/main" id="{01813056-7C8C-44CD-A14D-7F3030F75E4B}"/>
                </a:ext>
              </a:extLst>
            </p:cNvPr>
            <p:cNvSpPr txBox="1"/>
            <p:nvPr/>
          </p:nvSpPr>
          <p:spPr>
            <a:xfrm>
              <a:off x="5831713" y="4169708"/>
              <a:ext cx="44114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低</a:t>
              </a:r>
            </a:p>
          </p:txBody>
        </p:sp>
        <p:sp>
          <p:nvSpPr>
            <p:cNvPr id="21" name="文本框 20">
              <a:extLst>
                <a:ext uri="{FF2B5EF4-FFF2-40B4-BE49-F238E27FC236}">
                  <a16:creationId xmlns:a16="http://schemas.microsoft.com/office/drawing/2014/main" id="{1CD6D3A9-8888-4F0B-9CC3-1F2E9B028600}"/>
                </a:ext>
              </a:extLst>
            </p:cNvPr>
            <p:cNvSpPr txBox="1"/>
            <p:nvPr/>
          </p:nvSpPr>
          <p:spPr>
            <a:xfrm>
              <a:off x="5033464" y="5920526"/>
              <a:ext cx="418704" cy="369332"/>
            </a:xfrm>
            <a:prstGeom prst="rect">
              <a:avLst/>
            </a:prstGeom>
            <a:noFill/>
          </p:spPr>
          <p:txBody>
            <a:bodyPr wrap="none" rtlCol="0">
              <a:spAutoFit/>
            </a:bodyPr>
            <a:lstStyle/>
            <a:p>
              <a:r>
                <a:rPr lang="en-US" altLang="zh-CN" dirty="0">
                  <a:solidFill>
                    <a:srgbClr val="C00000"/>
                  </a:solidFill>
                </a:rPr>
                <a:t>63</a:t>
              </a:r>
              <a:endParaRPr lang="zh-CN" altLang="en-US" dirty="0">
                <a:solidFill>
                  <a:srgbClr val="C00000"/>
                </a:solidFill>
              </a:endParaRPr>
            </a:p>
          </p:txBody>
        </p:sp>
        <p:sp>
          <p:nvSpPr>
            <p:cNvPr id="24" name="文本框 23">
              <a:extLst>
                <a:ext uri="{FF2B5EF4-FFF2-40B4-BE49-F238E27FC236}">
                  <a16:creationId xmlns:a16="http://schemas.microsoft.com/office/drawing/2014/main" id="{63E43E2B-8236-4919-9698-AE1754957B0D}"/>
                </a:ext>
              </a:extLst>
            </p:cNvPr>
            <p:cNvSpPr txBox="1"/>
            <p:nvPr/>
          </p:nvSpPr>
          <p:spPr>
            <a:xfrm>
              <a:off x="4266886" y="5910338"/>
              <a:ext cx="430489" cy="27426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x</a:t>
              </a:r>
              <a:r>
                <a:rPr lang="en-US" altLang="zh-CN" baseline="30000" dirty="0">
                  <a:solidFill>
                    <a:srgbClr val="C00000"/>
                  </a:solidFill>
                  <a:latin typeface="微软雅黑" panose="020B0503020204020204" pitchFamily="34" charset="-122"/>
                  <a:ea typeface="微软雅黑" panose="020B0503020204020204" pitchFamily="34" charset="-122"/>
                </a:rPr>
                <a:t>-1</a:t>
              </a:r>
              <a:endParaRPr lang="zh-CN" altLang="en-US" dirty="0">
                <a:solidFill>
                  <a:srgbClr val="C00000"/>
                </a:solidFill>
              </a:endParaRPr>
            </a:p>
          </p:txBody>
        </p:sp>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FB2F0AA-3905-4A51-92BB-6D06D8349075}"/>
                  </a:ext>
                </a:extLst>
              </p:cNvPr>
              <p:cNvSpPr/>
              <p:nvPr/>
            </p:nvSpPr>
            <p:spPr>
              <a:xfrm>
                <a:off x="1058091" y="1699823"/>
                <a:ext cx="6096000" cy="961289"/>
              </a:xfrm>
              <a:prstGeom prst="rect">
                <a:avLst/>
              </a:prstGeom>
            </p:spPr>
            <p:txBody>
              <a:bodyPr>
                <a:spAutoFit/>
              </a:bodyPr>
              <a:lstStyle/>
              <a:p>
                <a:pPr marL="800100" lvl="1"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中，对</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盒中的每个字节</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求逆</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-1</a:t>
                </a:r>
              </a:p>
              <a:p>
                <a:pPr lvl="1">
                  <a:lnSpc>
                    <a:spcPct val="150000"/>
                  </a:lnSpc>
                </a:pPr>
                <a:r>
                  <a:rPr lang="en-US" altLang="zh-CN" sz="2000" baseline="30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smtClean="0">
                        <a:latin typeface="Cambria Math" panose="02040503050406030204" pitchFamily="18" charset="0"/>
                      </a:rPr>
                      <m:t>𝑥</m:t>
                    </m:r>
                    <m:r>
                      <a:rPr lang="en-US" altLang="zh-CN" sz="2000" i="1" smtClean="0">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rPr>
                          <m:t>𝑥</m:t>
                        </m:r>
                      </m:e>
                      <m:sup>
                        <m:r>
                          <a:rPr lang="en-US" altLang="zh-CN" sz="2000" i="1" smtClean="0">
                            <a:latin typeface="Cambria Math" panose="02040503050406030204" pitchFamily="18" charset="0"/>
                          </a:rPr>
                          <m:t>−1</m:t>
                        </m:r>
                      </m:sup>
                    </m:sSup>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𝑚𝑜𝑑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r>
                      <a:rPr lang="en-US" altLang="zh-CN" sz="2000" b="0" i="1" baseline="30000"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baseline="30000" smtClean="0">
                        <a:latin typeface="Cambria Math" panose="02040503050406030204" pitchFamily="18" charset="0"/>
                      </a:rPr>
                      <m:t>4</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baseline="30000" smtClean="0">
                        <a:latin typeface="Cambria Math" panose="02040503050406030204" pitchFamily="18" charset="0"/>
                      </a:rPr>
                      <m:t>3</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oMath>
                </a14:m>
                <a:endParaRPr lang="en-US" altLang="zh-CN" sz="2000" baseline="30000" dirty="0">
                  <a:latin typeface="微软雅黑" panose="020B0503020204020204" pitchFamily="34" charset="-122"/>
                  <a:ea typeface="微软雅黑" panose="020B0503020204020204" pitchFamily="34" charset="-122"/>
                </a:endParaRPr>
              </a:p>
            </p:txBody>
          </p:sp>
        </mc:Choice>
        <mc:Fallback xmlns="">
          <p:sp>
            <p:nvSpPr>
              <p:cNvPr id="7" name="矩形 6">
                <a:extLst>
                  <a:ext uri="{FF2B5EF4-FFF2-40B4-BE49-F238E27FC236}">
                    <a16:creationId xmlns:a16="http://schemas.microsoft.com/office/drawing/2014/main" id="{1FB2F0AA-3905-4A51-92BB-6D06D8349075}"/>
                  </a:ext>
                </a:extLst>
              </p:cNvPr>
              <p:cNvSpPr>
                <a:spLocks noRot="1" noChangeAspect="1" noMove="1" noResize="1" noEditPoints="1" noAdjustHandles="1" noChangeArrowheads="1" noChangeShapeType="1" noTextEdit="1"/>
              </p:cNvSpPr>
              <p:nvPr/>
            </p:nvSpPr>
            <p:spPr>
              <a:xfrm>
                <a:off x="1058091" y="1699823"/>
                <a:ext cx="6096000" cy="961289"/>
              </a:xfrm>
              <a:prstGeom prst="rect">
                <a:avLst/>
              </a:prstGeom>
              <a:blipFill>
                <a:blip r:embed="rId6"/>
                <a:stretch>
                  <a:fillRect b="-5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F001CA8-BFBA-425C-A175-4129BB6D48CA}"/>
                  </a:ext>
                </a:extLst>
              </p:cNvPr>
              <p:cNvSpPr/>
              <p:nvPr/>
            </p:nvSpPr>
            <p:spPr>
              <a:xfrm>
                <a:off x="1058091" y="2618642"/>
                <a:ext cx="4968668" cy="499111"/>
              </a:xfrm>
              <a:prstGeom prst="rect">
                <a:avLst/>
              </a:prstGeom>
            </p:spPr>
            <p:txBody>
              <a:bodyPr wrap="none">
                <a:spAutoFit/>
              </a:bodyPr>
              <a:lstStyle/>
              <a:p>
                <a:pPr marL="800100" lvl="1"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上对每个</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rPr>
                          <m:t>𝑥</m:t>
                        </m:r>
                      </m:e>
                      <m:sup>
                        <m:r>
                          <a:rPr lang="en-US" altLang="zh-CN" sz="2000" i="1" smtClean="0">
                            <a:latin typeface="Cambria Math" panose="02040503050406030204" pitchFamily="18" charset="0"/>
                          </a:rPr>
                          <m:t>−1</m:t>
                        </m:r>
                      </m:sup>
                    </m:sSup>
                  </m:oMath>
                </a14:m>
                <a:r>
                  <a:rPr lang="zh-CN" altLang="en-US" sz="2000" dirty="0">
                    <a:latin typeface="微软雅黑" panose="020B0503020204020204" pitchFamily="34" charset="-122"/>
                    <a:ea typeface="微软雅黑" panose="020B0503020204020204" pitchFamily="34" charset="-122"/>
                  </a:rPr>
                  <a:t>进行</a:t>
                </a:r>
                <a:r>
                  <a:rPr lang="zh-CN" altLang="en-US" sz="2000" dirty="0">
                    <a:solidFill>
                      <a:srgbClr val="C00000"/>
                    </a:solidFill>
                    <a:latin typeface="微软雅黑" panose="020B0503020204020204" pitchFamily="34" charset="-122"/>
                    <a:ea typeface="微软雅黑" panose="020B0503020204020204" pitchFamily="34" charset="-122"/>
                  </a:rPr>
                  <a:t>仿射变换</a:t>
                </a:r>
                <a:endParaRPr lang="en-US" altLang="zh-CN" sz="200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8" name="矩形 7">
                <a:extLst>
                  <a:ext uri="{FF2B5EF4-FFF2-40B4-BE49-F238E27FC236}">
                    <a16:creationId xmlns:a16="http://schemas.microsoft.com/office/drawing/2014/main" id="{AF001CA8-BFBA-425C-A175-4129BB6D48CA}"/>
                  </a:ext>
                </a:extLst>
              </p:cNvPr>
              <p:cNvSpPr>
                <a:spLocks noRot="1" noChangeAspect="1" noMove="1" noResize="1" noEditPoints="1" noAdjustHandles="1" noChangeArrowheads="1" noChangeShapeType="1" noTextEdit="1"/>
              </p:cNvSpPr>
              <p:nvPr/>
            </p:nvSpPr>
            <p:spPr>
              <a:xfrm>
                <a:off x="1058091" y="2618642"/>
                <a:ext cx="4968668" cy="499111"/>
              </a:xfrm>
              <a:prstGeom prst="rect">
                <a:avLst/>
              </a:prstGeom>
              <a:blipFill>
                <a:blip r:embed="rId7"/>
                <a:stretch>
                  <a:fillRect r="-613" b="-22222"/>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841F20B3-5FA5-437B-B0BD-21E77283290D}"/>
              </a:ext>
            </a:extLst>
          </p:cNvPr>
          <p:cNvSpPr/>
          <p:nvPr/>
        </p:nvSpPr>
        <p:spPr>
          <a:xfrm>
            <a:off x="7302137" y="1800287"/>
            <a:ext cx="160813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以输入</a:t>
            </a:r>
            <a:r>
              <a:rPr lang="en-US" altLang="zh-CN" dirty="0">
                <a:latin typeface="微软雅黑" panose="020B0503020204020204" pitchFamily="34" charset="-122"/>
                <a:ea typeface="微软雅黑" panose="020B0503020204020204" pitchFamily="34" charset="-122"/>
              </a:rPr>
              <a:t>95</a:t>
            </a:r>
            <a:r>
              <a:rPr lang="zh-CN" altLang="en-US" dirty="0">
                <a:latin typeface="微软雅黑" panose="020B0503020204020204" pitchFamily="34" charset="-122"/>
                <a:ea typeface="微软雅黑" panose="020B0503020204020204" pitchFamily="34" charset="-122"/>
              </a:rPr>
              <a:t>为例</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132985B-31D7-44FA-B8D6-043DE475AF11}"/>
                  </a:ext>
                </a:extLst>
              </p:cNvPr>
              <p:cNvSpPr txBox="1"/>
              <p:nvPr/>
            </p:nvSpPr>
            <p:spPr>
              <a:xfrm>
                <a:off x="7535832" y="2262423"/>
                <a:ext cx="1044388" cy="276999"/>
              </a:xfrm>
              <a:prstGeom prst="rect">
                <a:avLst/>
              </a:prstGeom>
              <a:noFill/>
            </p:spPr>
            <p:txBody>
              <a:bodyPr wrap="none" lIns="0" tIns="0" rIns="0" bIns="0" rtlCol="0">
                <a:spAutoFit/>
              </a:bodyPr>
              <a:lstStyle/>
              <a:p>
                <a14:m>
                  <m:oMath xmlns:m="http://schemas.openxmlformats.org/officeDocument/2006/math">
                    <m:d>
                      <m:dPr>
                        <m:begChr m:val="{"/>
                        <m:endChr m:val="}"/>
                        <m:ctrlPr>
                          <a:rPr lang="zh-CN" altLang="en-US" i="1" smtClean="0">
                            <a:latin typeface="Cambria Math" panose="02040503050406030204" pitchFamily="18" charset="0"/>
                          </a:rPr>
                        </m:ctrlPr>
                      </m:dPr>
                      <m:e>
                        <m:r>
                          <a:rPr lang="zh-CN" altLang="en-US">
                            <a:latin typeface="Cambria Math" panose="02040503050406030204" pitchFamily="18" charset="0"/>
                          </a:rPr>
                          <m:t>95</m:t>
                        </m:r>
                      </m:e>
                    </m:d>
                    <m:r>
                      <a:rPr lang="en-US" altLang="zh-CN" i="1" baseline="30000" smtClean="0">
                        <a:latin typeface="Cambria Math" panose="02040503050406030204" pitchFamily="18" charset="0"/>
                      </a:rPr>
                      <m:t>−</m:t>
                    </m:r>
                  </m:oMath>
                </a14:m>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=8A</a:t>
                </a:r>
                <a:endParaRPr lang="zh-CN" altLang="en-US"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5132985B-31D7-44FA-B8D6-043DE475AF11}"/>
                  </a:ext>
                </a:extLst>
              </p:cNvPr>
              <p:cNvSpPr txBox="1">
                <a:spLocks noRot="1" noChangeAspect="1" noMove="1" noResize="1" noEditPoints="1" noAdjustHandles="1" noChangeArrowheads="1" noChangeShapeType="1" noTextEdit="1"/>
              </p:cNvSpPr>
              <p:nvPr/>
            </p:nvSpPr>
            <p:spPr>
              <a:xfrm>
                <a:off x="7535832" y="2262423"/>
                <a:ext cx="1044388" cy="276999"/>
              </a:xfrm>
              <a:prstGeom prst="rect">
                <a:avLst/>
              </a:prstGeom>
              <a:blipFill>
                <a:blip r:embed="rId8"/>
                <a:stretch>
                  <a:fillRect t="-28261" r="-24419" b="-50000"/>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A1C2CC46-B124-40A4-AE39-E8004771B9AF}"/>
              </a:ext>
            </a:extLst>
          </p:cNvPr>
          <p:cNvGrpSpPr/>
          <p:nvPr/>
        </p:nvGrpSpPr>
        <p:grpSpPr>
          <a:xfrm>
            <a:off x="6986970" y="3238152"/>
            <a:ext cx="5063246" cy="2699607"/>
            <a:chOff x="7323301" y="3244830"/>
            <a:chExt cx="5063246" cy="2699607"/>
          </a:xfrm>
        </p:grpSpPr>
        <p:grpSp>
          <p:nvGrpSpPr>
            <p:cNvPr id="32" name="组合 31">
              <a:extLst>
                <a:ext uri="{FF2B5EF4-FFF2-40B4-BE49-F238E27FC236}">
                  <a16:creationId xmlns:a16="http://schemas.microsoft.com/office/drawing/2014/main" id="{8B10220E-5830-4CB7-85BF-D07C3E19211F}"/>
                </a:ext>
              </a:extLst>
            </p:cNvPr>
            <p:cNvGrpSpPr/>
            <p:nvPr/>
          </p:nvGrpSpPr>
          <p:grpSpPr>
            <a:xfrm>
              <a:off x="7323301" y="3244830"/>
              <a:ext cx="5063246" cy="2699607"/>
              <a:chOff x="1763962" y="4239133"/>
              <a:chExt cx="4751015" cy="2004701"/>
            </a:xfrm>
          </p:grpSpPr>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B10EEBF1-DA7C-4E4D-BB19-D878A74950E3}"/>
                      </a:ext>
                    </a:extLst>
                  </p:cNvPr>
                  <p:cNvSpPr/>
                  <p:nvPr/>
                </p:nvSpPr>
                <p:spPr>
                  <a:xfrm>
                    <a:off x="1763962" y="4239133"/>
                    <a:ext cx="4751015" cy="1635859"/>
                  </a:xfrm>
                  <a:prstGeom prst="rect">
                    <a:avLst/>
                  </a:prstGeom>
                </p:spPr>
                <p:txBody>
                  <a:bodyPr wrap="none">
                    <a:spAutoFit/>
                  </a:bodyPr>
                  <a:lstStyle/>
                  <a:p>
                    <a14:m>
                      <m:oMath xmlns:m="http://schemas.openxmlformats.org/officeDocument/2006/math">
                        <m:d>
                          <m:dPr>
                            <m:ctrlPr>
                              <a:rPr lang="en-US" altLang="zh-CN" b="1" i="1" kern="0" smtClea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1 0</m:t>
                                </m:r>
                                <m:r>
                                  <m:rPr>
                                    <m:nor/>
                                  </m:rPr>
                                  <a:rPr lang="en-US" altLang="zh-CN" b="1" kern="0">
                                    <a:latin typeface="Times New Roman" panose="02020603050405020304" pitchFamily="18" charset="0"/>
                                    <a:cs typeface="Times New Roman" panose="02020603050405020304" pitchFamily="18" charset="0"/>
                                  </a:rPr>
                                  <m:t> </m:t>
                                </m:r>
                                <m:r>
                                  <m:rPr>
                                    <m:nor/>
                                  </m:rPr>
                                  <a:rPr lang="en-US" altLang="zh-CN" kern="0">
                                    <a:latin typeface="Times New Roman" panose="02020603050405020304" pitchFamily="18" charset="0"/>
                                    <a:cs typeface="Times New Roman" panose="02020603050405020304" pitchFamily="18" charset="0"/>
                                  </a:rPr>
                                  <m:t>0 0 1 1 1 1</m:t>
                                </m:r>
                              </m:e>
                              <m:e>
                                <m:r>
                                  <m:rPr>
                                    <m:nor/>
                                  </m:rPr>
                                  <a:rPr lang="en-US" altLang="zh-CN" kern="0">
                                    <a:latin typeface="Times New Roman" panose="02020603050405020304" pitchFamily="18" charset="0"/>
                                    <a:cs typeface="Times New Roman" panose="02020603050405020304" pitchFamily="18" charset="0"/>
                                  </a:rPr>
                                  <m:t>1 1 0 0 0 1 1 1</m:t>
                                </m:r>
                              </m:e>
                              <m:e>
                                <m:r>
                                  <m:rPr>
                                    <m:nor/>
                                  </m:rPr>
                                  <a:rPr lang="en-US" altLang="zh-CN" kern="0">
                                    <a:latin typeface="Times New Roman" panose="02020603050405020304" pitchFamily="18" charset="0"/>
                                    <a:cs typeface="Times New Roman" panose="02020603050405020304" pitchFamily="18" charset="0"/>
                                  </a:rPr>
                                  <m:t>1 1 1 0 0 0 1 1</m:t>
                                </m:r>
                              </m:e>
                              <m:e>
                                <m:r>
                                  <m:rPr>
                                    <m:nor/>
                                  </m:rPr>
                                  <a:rPr lang="en-US" altLang="zh-CN" kern="0">
                                    <a:latin typeface="Times New Roman" panose="02020603050405020304" pitchFamily="18" charset="0"/>
                                    <a:cs typeface="Times New Roman" panose="02020603050405020304" pitchFamily="18" charset="0"/>
                                  </a:rPr>
                                  <m:t>1 1 1 1 0 0 0 1</m:t>
                                </m:r>
                              </m:e>
                              <m:e>
                                <m:r>
                                  <m:rPr>
                                    <m:nor/>
                                  </m:rPr>
                                  <a:rPr lang="en-US" altLang="zh-CN" kern="0">
                                    <a:latin typeface="Times New Roman" panose="02020603050405020304" pitchFamily="18" charset="0"/>
                                    <a:cs typeface="Times New Roman" panose="02020603050405020304" pitchFamily="18" charset="0"/>
                                  </a:rPr>
                                  <m:t>1 1 1 1 1 0 0 0</m:t>
                                </m:r>
                              </m:e>
                              <m:e>
                                <m:r>
                                  <m:rPr>
                                    <m:nor/>
                                  </m:rPr>
                                  <a:rPr lang="en-US" altLang="zh-CN" kern="0">
                                    <a:latin typeface="Times New Roman" panose="02020603050405020304" pitchFamily="18" charset="0"/>
                                    <a:cs typeface="Times New Roman" panose="02020603050405020304" pitchFamily="18" charset="0"/>
                                  </a:rPr>
                                  <m:t>0 1 1 1 1 1 0 0</m:t>
                                </m:r>
                              </m:e>
                              <m:e>
                                <m:r>
                                  <m:rPr>
                                    <m:nor/>
                                  </m:rPr>
                                  <a:rPr lang="en-US" altLang="zh-CN" kern="0">
                                    <a:latin typeface="Times New Roman" panose="02020603050405020304" pitchFamily="18" charset="0"/>
                                    <a:cs typeface="Times New Roman" panose="02020603050405020304" pitchFamily="18" charset="0"/>
                                  </a:rPr>
                                  <m:t>0 0 1 1 1 1 1 0</m:t>
                                </m:r>
                              </m:e>
                              <m:e>
                                <m:r>
                                  <m:rPr>
                                    <m:nor/>
                                  </m:rPr>
                                  <a:rPr lang="en-US" altLang="zh-CN" kern="0">
                                    <a:latin typeface="Times New Roman" panose="02020603050405020304" pitchFamily="18" charset="0"/>
                                    <a:cs typeface="Times New Roman" panose="02020603050405020304" pitchFamily="18" charset="0"/>
                                  </a:rPr>
                                  <m:t>0 0 0 1 1 1 1 1</m:t>
                                </m:r>
                              </m:e>
                            </m:eqArr>
                          </m:e>
                        </m:d>
                        <m:d>
                          <m:dPr>
                            <m:ctrlPr>
                              <a:rPr lang="en-US" altLang="zh-CN" b="1" i="1" kern="0">
                                <a:latin typeface="Cambria Math" panose="02040503050406030204" pitchFamily="18" charset="0"/>
                              </a:rPr>
                            </m:ctrlPr>
                          </m:dPr>
                          <m:e>
                            <m:eqArr>
                              <m:eqArrPr>
                                <m:ctrlPr>
                                  <a:rPr lang="en-US" altLang="zh-CN" b="1" i="1" kern="0">
                                    <a:latin typeface="Cambria Math" panose="02040503050406030204" pitchFamily="18" charset="0"/>
                                  </a:rPr>
                                </m:ctrlPr>
                              </m:eqArrPr>
                              <m:e>
                                <m:r>
                                  <a:rPr lang="en-US" altLang="zh-CN" b="1" i="1" kern="0">
                                    <a:latin typeface="Cambria Math" panose="02040503050406030204" pitchFamily="18" charset="0"/>
                                  </a:rPr>
                                  <m:t>0</m:t>
                                </m:r>
                              </m:e>
                              <m:e>
                                <m:r>
                                  <a:rPr lang="en-US" altLang="zh-CN" b="1" i="1" kern="0">
                                    <a:latin typeface="Cambria Math" panose="02040503050406030204" pitchFamily="18" charset="0"/>
                                  </a:rPr>
                                  <m:t>1</m:t>
                                </m:r>
                              </m:e>
                              <m:e>
                                <m:r>
                                  <a:rPr lang="en-US" altLang="zh-CN" b="1" i="1" kern="0">
                                    <a:latin typeface="Cambria Math" panose="02040503050406030204" pitchFamily="18" charset="0"/>
                                  </a:rPr>
                                  <m:t>0</m:t>
                                </m:r>
                              </m:e>
                              <m:e>
                                <m:r>
                                  <a:rPr lang="en-US" altLang="zh-CN" b="1" i="1" kern="0">
                                    <a:latin typeface="Cambria Math" panose="02040503050406030204" pitchFamily="18" charset="0"/>
                                  </a:rPr>
                                  <m:t>1</m:t>
                                </m:r>
                              </m:e>
                              <m:e>
                                <m:r>
                                  <a:rPr lang="en-US" altLang="zh-CN" b="1" i="1" kern="0">
                                    <a:latin typeface="Cambria Math" panose="02040503050406030204" pitchFamily="18" charset="0"/>
                                  </a:rPr>
                                  <m:t>0</m:t>
                                </m:r>
                              </m:e>
                              <m:e>
                                <m:r>
                                  <a:rPr lang="en-US" altLang="zh-CN" b="1" i="1" kern="0">
                                    <a:latin typeface="Cambria Math" panose="02040503050406030204" pitchFamily="18" charset="0"/>
                                  </a:rPr>
                                  <m:t>0</m:t>
                                </m:r>
                              </m:e>
                              <m:e>
                                <m:r>
                                  <a:rPr lang="en-US" altLang="zh-CN" b="1" i="1" kern="0">
                                    <a:latin typeface="Cambria Math" panose="02040503050406030204" pitchFamily="18" charset="0"/>
                                  </a:rPr>
                                  <m:t>0</m:t>
                                </m:r>
                              </m:e>
                              <m:e>
                                <m:r>
                                  <a:rPr lang="en-US" altLang="zh-CN" b="1" i="1" kern="0">
                                    <a:latin typeface="Cambria Math" panose="02040503050406030204" pitchFamily="18" charset="0"/>
                                  </a:rPr>
                                  <m:t>1</m:t>
                                </m:r>
                              </m:e>
                            </m:eqArr>
                          </m:e>
                        </m:d>
                        <m:r>
                          <m:rPr>
                            <m:nor/>
                          </m:rPr>
                          <a:rPr lang="en-US" altLang="zh-CN" b="1" kern="0">
                            <a:latin typeface="Times New Roman" panose="02020603050405020304" pitchFamily="18" charset="0"/>
                            <a:cs typeface="Times New Roman" panose="02020603050405020304" pitchFamily="18" charset="0"/>
                          </a:rPr>
                          <m:t>+</m:t>
                        </m:r>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qArr>
                          </m:e>
                        </m:d>
                      </m:oMath>
                    </a14:m>
                    <a:r>
                      <a:rPr lang="en-US" altLang="zh-CN" dirty="0"/>
                      <a:t>=</a:t>
                    </a:r>
                    <a:r>
                      <a:rPr lang="en-US" altLang="zh-CN" b="1" kern="0" dirty="0"/>
                      <a:t> </a:t>
                    </a:r>
                    <a14:m>
                      <m:oMath xmlns:m="http://schemas.openxmlformats.org/officeDocument/2006/math">
                        <m:d>
                          <m:dPr>
                            <m:ctrlPr>
                              <a:rPr lang="en-US" altLang="zh-CN" b="1" i="1" kern="0">
                                <a:latin typeface="Cambria Math" panose="02040503050406030204" pitchFamily="18" charset="0"/>
                              </a:rPr>
                            </m:ctrlPr>
                          </m:dPr>
                          <m:e>
                            <m:eqArr>
                              <m:eqArrPr>
                                <m:ctrlPr>
                                  <a:rPr lang="en-US" altLang="zh-CN" b="1" i="1" kern="0" smtClean="0">
                                    <a:latin typeface="Cambria Math" panose="02040503050406030204" pitchFamily="18" charset="0"/>
                                  </a:rPr>
                                </m:ctrlPr>
                              </m:eqArrPr>
                              <m:e>
                                <m:r>
                                  <a:rPr lang="en-US" altLang="zh-CN" b="1" i="1" kern="0" smtClean="0">
                                    <a:latin typeface="Cambria Math" panose="02040503050406030204" pitchFamily="18" charset="0"/>
                                  </a:rPr>
                                  <m:t>1</m:t>
                                </m:r>
                              </m:e>
                              <m:e>
                                <m:r>
                                  <a:rPr lang="en-US" altLang="zh-CN" b="1" i="1" kern="0">
                                    <a:latin typeface="Cambria Math" panose="02040503050406030204" pitchFamily="18" charset="0"/>
                                  </a:rPr>
                                  <m:t>0</m:t>
                                </m:r>
                              </m:e>
                              <m:e>
                                <m:r>
                                  <a:rPr lang="en-US" altLang="zh-CN" b="1" i="1" kern="0" smtClean="0">
                                    <a:latin typeface="Cambria Math" panose="02040503050406030204" pitchFamily="18" charset="0"/>
                                  </a:rPr>
                                  <m:t>0</m:t>
                                </m:r>
                              </m:e>
                              <m:e>
                                <m:r>
                                  <a:rPr lang="en-US" altLang="zh-CN" b="1" i="1" kern="0">
                                    <a:latin typeface="Cambria Math" panose="02040503050406030204" pitchFamily="18" charset="0"/>
                                  </a:rPr>
                                  <m:t>1</m:t>
                                </m:r>
                              </m:e>
                              <m:e>
                                <m:r>
                                  <a:rPr lang="en-US" altLang="zh-CN" b="1" i="1" kern="0" smtClean="0">
                                    <a:latin typeface="Cambria Math" panose="02040503050406030204" pitchFamily="18" charset="0"/>
                                  </a:rPr>
                                  <m:t>0</m:t>
                                </m:r>
                              </m:e>
                              <m:e>
                                <m:r>
                                  <a:rPr lang="en-US" altLang="zh-CN" b="1" i="1" kern="0">
                                    <a:latin typeface="Cambria Math" panose="02040503050406030204" pitchFamily="18" charset="0"/>
                                  </a:rPr>
                                  <m:t>0</m:t>
                                </m:r>
                              </m:e>
                              <m:e>
                                <m:r>
                                  <a:rPr lang="en-US" altLang="zh-CN" b="1" i="1" kern="0" smtClean="0">
                                    <a:latin typeface="Cambria Math" panose="02040503050406030204" pitchFamily="18" charset="0"/>
                                  </a:rPr>
                                  <m:t>1</m:t>
                                </m:r>
                              </m:e>
                              <m:e>
                                <m:r>
                                  <a:rPr lang="en-US" altLang="zh-CN" b="1" i="1" kern="0">
                                    <a:latin typeface="Cambria Math" panose="02040503050406030204" pitchFamily="18" charset="0"/>
                                  </a:rPr>
                                  <m:t>0</m:t>
                                </m:r>
                              </m:e>
                            </m:eqArr>
                          </m:e>
                        </m:d>
                      </m:oMath>
                    </a14:m>
                    <a:r>
                      <a:rPr lang="en-US" altLang="zh-CN" dirty="0"/>
                      <a:t>+</a:t>
                    </a:r>
                    <a:r>
                      <a:rPr lang="en-US" altLang="zh-CN" b="1" kern="0" dirty="0"/>
                      <a:t> </a:t>
                    </a:r>
                    <a14:m>
                      <m:oMath xmlns:m="http://schemas.openxmlformats.org/officeDocument/2006/math">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qArr>
                          </m:e>
                        </m:d>
                      </m:oMath>
                    </a14:m>
                    <a:r>
                      <a:rPr lang="en-US" altLang="zh-CN" dirty="0"/>
                      <a:t>=</a:t>
                    </a:r>
                    <a:r>
                      <a:rPr lang="en-US" altLang="zh-CN" b="1" kern="0" dirty="0"/>
                      <a:t> </a:t>
                    </a:r>
                    <a14:m>
                      <m:oMath xmlns:m="http://schemas.openxmlformats.org/officeDocument/2006/math">
                        <m:d>
                          <m:dPr>
                            <m:ctrlPr>
                              <a:rPr lang="en-US" altLang="zh-CN" b="1" i="1" kern="0">
                                <a:latin typeface="Cambria Math" panose="02040503050406030204" pitchFamily="18" charset="0"/>
                              </a:rPr>
                            </m:ctrlPr>
                          </m:dPr>
                          <m:e>
                            <m:eqArr>
                              <m:eqArrPr>
                                <m:ctrlPr>
                                  <a:rPr lang="en-US" altLang="zh-CN" i="1" kern="0">
                                    <a:latin typeface="Cambria Math" panose="02040503050406030204" pitchFamily="18" charset="0"/>
                                  </a:rPr>
                                </m:ctrlPr>
                              </m:eqArrPr>
                              <m:e>
                                <m:r>
                                  <a:rPr lang="en-US" altLang="zh-CN" i="1" kern="0">
                                    <a:latin typeface="Cambria Math" panose="02040503050406030204" pitchFamily="18" charset="0"/>
                                  </a:rPr>
                                  <m:t>0</m:t>
                                </m:r>
                              </m:e>
                              <m:e>
                                <m:r>
                                  <m:rPr>
                                    <m:nor/>
                                  </m:rPr>
                                  <a:rPr lang="en-US" altLang="zh-CN" kern="0">
                                    <a:latin typeface="Times New Roman" panose="02020603050405020304" pitchFamily="18" charset="0"/>
                                    <a:cs typeface="Times New Roman" panose="02020603050405020304" pitchFamily="18" charset="0"/>
                                  </a:rPr>
                                  <m:t>1</m:t>
                                </m:r>
                              </m:e>
                              <m:e>
                                <m:r>
                                  <a:rPr lang="en-US" altLang="zh-CN" i="1" kern="0">
                                    <a:latin typeface="Cambria Math" panose="02040503050406030204" pitchFamily="18" charset="0"/>
                                    <a:cs typeface="Times New Roman" panose="02020603050405020304" pitchFamily="18" charset="0"/>
                                  </a:rPr>
                                  <m:t>0</m:t>
                                </m:r>
                              </m:e>
                              <m:e>
                                <m:r>
                                  <a:rPr lang="en-US" altLang="zh-CN" i="1" kern="0">
                                    <a:latin typeface="Cambria Math" panose="02040503050406030204" pitchFamily="18" charset="0"/>
                                    <a:cs typeface="Times New Roman" panose="02020603050405020304" pitchFamily="18" charset="0"/>
                                  </a:rPr>
                                  <m:t>1</m:t>
                                </m:r>
                              </m:e>
                              <m:e>
                                <m:r>
                                  <m:rPr>
                                    <m:nor/>
                                  </m:rPr>
                                  <a:rPr lang="en-US" altLang="zh-CN" kern="0">
                                    <a:latin typeface="Times New Roman" panose="020206030504050203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1</m:t>
                                </m:r>
                              </m:e>
                              <m:e>
                                <m:r>
                                  <a:rPr lang="en-US" altLang="zh-CN" i="1" kern="0">
                                    <a:latin typeface="Cambria Math" panose="02040503050406030204" pitchFamily="18" charset="0"/>
                                    <a:cs typeface="Times New Roman" panose="02020603050405020304" pitchFamily="18" charset="0"/>
                                  </a:rPr>
                                  <m:t>0</m:t>
                                </m:r>
                              </m:e>
                              <m:e>
                                <m:r>
                                  <m:rPr>
                                    <m:nor/>
                                  </m:rPr>
                                  <a:rPr lang="en-US" altLang="zh-CN" kern="0">
                                    <a:latin typeface="Times New Roman" panose="02020603050405020304" pitchFamily="18" charset="0"/>
                                    <a:cs typeface="Times New Roman" panose="02020603050405020304" pitchFamily="18" charset="0"/>
                                  </a:rPr>
                                  <m:t>0</m:t>
                                </m:r>
                              </m:e>
                            </m:eqArr>
                          </m:e>
                        </m:d>
                      </m:oMath>
                    </a14:m>
                    <a:endParaRPr lang="zh-CN" altLang="en-US" dirty="0"/>
                  </a:p>
                </p:txBody>
              </p:sp>
            </mc:Choice>
            <mc:Fallback xmlns="">
              <p:sp>
                <p:nvSpPr>
                  <p:cNvPr id="33" name="矩形 32">
                    <a:extLst>
                      <a:ext uri="{FF2B5EF4-FFF2-40B4-BE49-F238E27FC236}">
                        <a16:creationId xmlns:a16="http://schemas.microsoft.com/office/drawing/2014/main" id="{B10EEBF1-DA7C-4E4D-BB19-D878A74950E3}"/>
                      </a:ext>
                    </a:extLst>
                  </p:cNvPr>
                  <p:cNvSpPr>
                    <a:spLocks noRot="1" noChangeAspect="1" noMove="1" noResize="1" noEditPoints="1" noAdjustHandles="1" noChangeArrowheads="1" noChangeShapeType="1" noTextEdit="1"/>
                  </p:cNvSpPr>
                  <p:nvPr/>
                </p:nvSpPr>
                <p:spPr>
                  <a:xfrm>
                    <a:off x="1763962" y="4239133"/>
                    <a:ext cx="4751015" cy="1635859"/>
                  </a:xfrm>
                  <a:prstGeom prst="rect">
                    <a:avLst/>
                  </a:prstGeom>
                  <a:blipFill>
                    <a:blip r:embed="rId9"/>
                    <a:stretch>
                      <a:fillRect/>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55F4DF6A-F954-4CB0-942A-215F3B6933D9}"/>
                  </a:ext>
                </a:extLst>
              </p:cNvPr>
              <p:cNvSpPr txBox="1"/>
              <p:nvPr/>
            </p:nvSpPr>
            <p:spPr>
              <a:xfrm>
                <a:off x="4136650" y="5874502"/>
                <a:ext cx="418704" cy="369332"/>
              </a:xfrm>
              <a:prstGeom prst="rect">
                <a:avLst/>
              </a:prstGeom>
              <a:noFill/>
            </p:spPr>
            <p:txBody>
              <a:bodyPr wrap="none" rtlCol="0">
                <a:spAutoFit/>
              </a:bodyPr>
              <a:lstStyle/>
              <a:p>
                <a:r>
                  <a:rPr lang="en-US" altLang="zh-CN" dirty="0">
                    <a:solidFill>
                      <a:srgbClr val="C00000"/>
                    </a:solidFill>
                  </a:rPr>
                  <a:t>63</a:t>
                </a:r>
                <a:endParaRPr lang="zh-CN" altLang="en-US" dirty="0">
                  <a:solidFill>
                    <a:srgbClr val="C00000"/>
                  </a:solidFill>
                </a:endParaRPr>
              </a:p>
            </p:txBody>
          </p:sp>
          <p:sp>
            <p:nvSpPr>
              <p:cNvPr id="38" name="文本框 37">
                <a:extLst>
                  <a:ext uri="{FF2B5EF4-FFF2-40B4-BE49-F238E27FC236}">
                    <a16:creationId xmlns:a16="http://schemas.microsoft.com/office/drawing/2014/main" id="{40AE6311-8410-454B-8EDA-A56F378951E2}"/>
                  </a:ext>
                </a:extLst>
              </p:cNvPr>
              <p:cNvSpPr txBox="1"/>
              <p:nvPr/>
            </p:nvSpPr>
            <p:spPr>
              <a:xfrm>
                <a:off x="3440194" y="5874992"/>
                <a:ext cx="451547" cy="27426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8A</a:t>
                </a:r>
                <a:endParaRPr lang="zh-CN" altLang="en-US" dirty="0">
                  <a:solidFill>
                    <a:srgbClr val="C00000"/>
                  </a:solidFill>
                </a:endParaRPr>
              </a:p>
            </p:txBody>
          </p:sp>
        </p:grpSp>
        <p:sp>
          <p:nvSpPr>
            <p:cNvPr id="39" name="文本框 38">
              <a:extLst>
                <a:ext uri="{FF2B5EF4-FFF2-40B4-BE49-F238E27FC236}">
                  <a16:creationId xmlns:a16="http://schemas.microsoft.com/office/drawing/2014/main" id="{05C7963F-9D69-4392-A1D7-58F37A720B69}"/>
                </a:ext>
              </a:extLst>
            </p:cNvPr>
            <p:cNvSpPr txBox="1"/>
            <p:nvPr/>
          </p:nvSpPr>
          <p:spPr>
            <a:xfrm>
              <a:off x="11638311" y="5447740"/>
              <a:ext cx="481222" cy="369332"/>
            </a:xfrm>
            <a:prstGeom prst="rect">
              <a:avLst/>
            </a:prstGeom>
            <a:noFill/>
          </p:spPr>
          <p:txBody>
            <a:bodyPr wrap="non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2A</a:t>
              </a:r>
              <a:endParaRPr lang="zh-CN" altLang="en-US" dirty="0">
                <a:solidFill>
                  <a:srgbClr val="C00000"/>
                </a:solidFill>
              </a:endParaRPr>
            </a:p>
          </p:txBody>
        </p:sp>
      </p:grpSp>
      <p:sp>
        <p:nvSpPr>
          <p:cNvPr id="3" name="矩形 2">
            <a:extLst>
              <a:ext uri="{FF2B5EF4-FFF2-40B4-BE49-F238E27FC236}">
                <a16:creationId xmlns:a16="http://schemas.microsoft.com/office/drawing/2014/main" id="{640EAF3F-A164-4E57-A6AA-51518E271CC5}"/>
              </a:ext>
            </a:extLst>
          </p:cNvPr>
          <p:cNvSpPr/>
          <p:nvPr/>
        </p:nvSpPr>
        <p:spPr>
          <a:xfrm>
            <a:off x="7297745" y="1819092"/>
            <a:ext cx="2440953" cy="818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90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4289785"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实验课程时间</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8" name="图片 7">
            <a:extLst>
              <a:ext uri="{FF2B5EF4-FFF2-40B4-BE49-F238E27FC236}">
                <a16:creationId xmlns:a16="http://schemas.microsoft.com/office/drawing/2014/main" id="{0BEF03DE-ED54-4B82-8DF9-627D10C85B3D}"/>
              </a:ext>
            </a:extLst>
          </p:cNvPr>
          <p:cNvPicPr>
            <a:picLocks noChangeAspect="1"/>
          </p:cNvPicPr>
          <p:nvPr/>
        </p:nvPicPr>
        <p:blipFill>
          <a:blip r:embed="rId4"/>
          <a:stretch>
            <a:fillRect/>
          </a:stretch>
        </p:blipFill>
        <p:spPr>
          <a:xfrm>
            <a:off x="1932495" y="1583615"/>
            <a:ext cx="7742300" cy="3620975"/>
          </a:xfrm>
          <a:prstGeom prst="rect">
            <a:avLst/>
          </a:prstGeom>
        </p:spPr>
      </p:pic>
    </p:spTree>
    <p:extLst>
      <p:ext uri="{BB962C8B-B14F-4D97-AF65-F5344CB8AC3E}">
        <p14:creationId xmlns:p14="http://schemas.microsoft.com/office/powerpoint/2010/main" val="791276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实验内容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3" name="文本框 2">
            <a:extLst>
              <a:ext uri="{FF2B5EF4-FFF2-40B4-BE49-F238E27FC236}">
                <a16:creationId xmlns:a16="http://schemas.microsoft.com/office/drawing/2014/main" id="{B654E6B5-1120-41D2-9F47-C44A96658A5E}"/>
              </a:ext>
            </a:extLst>
          </p:cNvPr>
          <p:cNvSpPr txBox="1"/>
          <p:nvPr/>
        </p:nvSpPr>
        <p:spPr>
          <a:xfrm>
            <a:off x="1197204" y="1385770"/>
            <a:ext cx="9104387" cy="2807948"/>
          </a:xfrm>
          <a:prstGeom prst="rect">
            <a:avLst/>
          </a:prstGeom>
          <a:noFill/>
        </p:spPr>
        <p:txBody>
          <a:bodyPr wrap="square" rtlCol="0">
            <a:spAutoFit/>
          </a:bodyPr>
          <a:lstStyle/>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、请参考</a:t>
            </a:r>
            <a:r>
              <a:rPr lang="en-US" altLang="zh-CN" sz="2000" b="1" dirty="0" err="1">
                <a:latin typeface="微软雅黑" panose="020B0503020204020204" pitchFamily="34" charset="-122"/>
                <a:ea typeface="微软雅黑" panose="020B0503020204020204" pitchFamily="34" charset="-122"/>
              </a:rPr>
              <a:t>aes-demo.c</a:t>
            </a:r>
            <a:r>
              <a:rPr lang="zh-CN" altLang="en-US" sz="2000" b="1" dirty="0">
                <a:latin typeface="微软雅黑" panose="020B0503020204020204" pitchFamily="34" charset="-122"/>
                <a:ea typeface="微软雅黑" panose="020B0503020204020204" pitchFamily="34" charset="-122"/>
              </a:rPr>
              <a:t>中代码框架，编写程序完成</a:t>
            </a:r>
            <a:r>
              <a:rPr lang="en-US" altLang="zh-CN" sz="2000" b="1" dirty="0">
                <a:latin typeface="微软雅黑" panose="020B0503020204020204" pitchFamily="34" charset="-122"/>
                <a:ea typeface="微软雅黑" panose="020B0503020204020204" pitchFamily="34" charset="-122"/>
              </a:rPr>
              <a:t>AES-128</a:t>
            </a:r>
            <a:r>
              <a:rPr lang="zh-CN" altLang="en-US" sz="2000" b="1" dirty="0">
                <a:latin typeface="微软雅黑" panose="020B0503020204020204" pitchFamily="34" charset="-122"/>
                <a:ea typeface="微软雅黑" panose="020B0503020204020204" pitchFamily="34" charset="-122"/>
              </a:rPr>
              <a:t>算法的加密和解密算法，也可输入</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个字符的</a:t>
            </a:r>
            <a:r>
              <a:rPr lang="en-US" altLang="zh-CN" sz="2000" b="1" dirty="0">
                <a:latin typeface="微软雅黑" panose="020B0503020204020204" pitchFamily="34" charset="-122"/>
                <a:ea typeface="微软雅黑" panose="020B0503020204020204" pitchFamily="34" charset="-122"/>
              </a:rPr>
              <a:t>ASCII</a:t>
            </a:r>
            <a:r>
              <a:rPr lang="zh-CN" altLang="en-US" sz="2000" b="1" dirty="0">
                <a:latin typeface="微软雅黑" panose="020B0503020204020204" pitchFamily="34" charset="-122"/>
                <a:ea typeface="微软雅黑" panose="020B0503020204020204" pitchFamily="34" charset="-122"/>
              </a:rPr>
              <a:t>码或者</a:t>
            </a:r>
            <a:r>
              <a:rPr lang="en-US" altLang="zh-CN" sz="2000" b="1">
                <a:latin typeface="微软雅黑" panose="020B0503020204020204" pitchFamily="34" charset="-122"/>
                <a:ea typeface="微软雅黑" panose="020B0503020204020204" pitchFamily="34" charset="-122"/>
              </a:rPr>
              <a:t>32</a:t>
            </a:r>
            <a:r>
              <a:rPr lang="zh-CN" altLang="en-US" sz="2000" b="1">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字符的</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、过程输出</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轮</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的值，要求输出</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进制格式；</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、扩展：编码实现</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盒和逆</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盒。（选做）</a:t>
            </a:r>
            <a:endParaRPr lang="en-US" altLang="zh-CN" sz="2000" b="1" dirty="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691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实验要求</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文本框 8">
            <a:extLst>
              <a:ext uri="{FF2B5EF4-FFF2-40B4-BE49-F238E27FC236}">
                <a16:creationId xmlns:a16="http://schemas.microsoft.com/office/drawing/2014/main" id="{B6D2E25D-47BE-4215-9500-5C3BFBD8A162}"/>
              </a:ext>
            </a:extLst>
          </p:cNvPr>
          <p:cNvSpPr txBox="1"/>
          <p:nvPr/>
        </p:nvSpPr>
        <p:spPr>
          <a:xfrm>
            <a:off x="1234963" y="1678208"/>
            <a:ext cx="6106510" cy="1169551"/>
          </a:xfrm>
          <a:prstGeom prst="rect">
            <a:avLst/>
          </a:prstGeom>
          <a:noFill/>
        </p:spPr>
        <p:txBody>
          <a:bodyPr wrap="square">
            <a:spAutoFit/>
          </a:bodyPr>
          <a:lstStyle/>
          <a:p>
            <a:pPr marL="342900" indent="-342900">
              <a:lnSpc>
                <a:spcPct val="100000"/>
              </a:lnSpc>
              <a:spcBef>
                <a:spcPts val="600"/>
              </a:spcBef>
              <a:buFont typeface="Wingdings" panose="05000000000000000000" pitchFamily="2" charset="2"/>
              <a:buChar char="Ø"/>
            </a:pPr>
            <a:r>
              <a:rPr lang="zh-CN" altLang="en-US" sz="2400" b="1" dirty="0">
                <a:latin typeface="微软雅黑" pitchFamily="34" charset="-122"/>
                <a:ea typeface="微软雅黑" pitchFamily="34" charset="-122"/>
              </a:rPr>
              <a:t>截止时间</a:t>
            </a:r>
            <a:endParaRPr lang="en-US" altLang="zh-CN" sz="2400" b="1" dirty="0">
              <a:latin typeface="微软雅黑" pitchFamily="34" charset="-122"/>
              <a:ea typeface="微软雅黑" pitchFamily="34" charset="-122"/>
            </a:endParaRPr>
          </a:p>
          <a:p>
            <a:pPr marL="457200" indent="-457200">
              <a:lnSpc>
                <a:spcPct val="100000"/>
              </a:lnSpc>
              <a:spcBef>
                <a:spcPts val="600"/>
              </a:spcBef>
              <a:buFont typeface="+mj-ea"/>
              <a:buAutoNum type="circleNumDbPlain"/>
            </a:pPr>
            <a:r>
              <a:rPr lang="zh-CN" altLang="en-US" dirty="0">
                <a:solidFill>
                  <a:srgbClr val="FF0000"/>
                </a:solidFill>
                <a:latin typeface="微软雅黑" pitchFamily="34" charset="-122"/>
                <a:ea typeface="微软雅黑" pitchFamily="34" charset="-122"/>
              </a:rPr>
              <a:t>两</a:t>
            </a:r>
            <a:r>
              <a:rPr lang="zh-CN" altLang="en-US" sz="1800" dirty="0">
                <a:solidFill>
                  <a:srgbClr val="FF0000"/>
                </a:solidFill>
                <a:latin typeface="微软雅黑" pitchFamily="34" charset="-122"/>
                <a:ea typeface="微软雅黑" pitchFamily="34" charset="-122"/>
              </a:rPr>
              <a:t>周时间内</a:t>
            </a:r>
            <a:r>
              <a:rPr lang="zh-CN" altLang="en-US" sz="1800" dirty="0">
                <a:latin typeface="微软雅黑" pitchFamily="34" charset="-122"/>
                <a:ea typeface="微软雅黑" pitchFamily="34" charset="-122"/>
              </a:rPr>
              <a:t>提交（</a:t>
            </a:r>
            <a:r>
              <a:rPr lang="en-US" altLang="zh-CN" b="1" i="0" dirty="0">
                <a:effectLst/>
                <a:latin typeface="Roboto"/>
              </a:rPr>
              <a:t>2020-11-27 00:00</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marL="457200" indent="-457200">
              <a:lnSpc>
                <a:spcPct val="100000"/>
              </a:lnSpc>
              <a:spcBef>
                <a:spcPts val="600"/>
              </a:spcBef>
              <a:buFont typeface="+mj-ea"/>
              <a:buAutoNum type="circleNumDbPlain"/>
            </a:pPr>
            <a:r>
              <a:rPr lang="zh-CN" altLang="en-US" sz="1800" dirty="0">
                <a:latin typeface="微软雅黑" pitchFamily="34" charset="-122"/>
                <a:ea typeface="微软雅黑" pitchFamily="34" charset="-122"/>
              </a:rPr>
              <a:t>平台链接 </a:t>
            </a:r>
            <a:r>
              <a:rPr lang="en-US" altLang="zh-CN" sz="1800" dirty="0">
                <a:solidFill>
                  <a:srgbClr val="FF0000"/>
                </a:solidFill>
                <a:latin typeface="微软雅黑" pitchFamily="34" charset="-122"/>
                <a:ea typeface="微软雅黑" pitchFamily="34" charset="-122"/>
                <a:hlinkClick r:id="rId4"/>
              </a:rPr>
              <a:t>http://10.249.182.83:8000/#/login</a:t>
            </a:r>
            <a:r>
              <a:rPr lang="en-US" altLang="zh-CN" sz="1800" dirty="0">
                <a:solidFill>
                  <a:srgbClr val="FF0000"/>
                </a:solidFill>
                <a:latin typeface="微软雅黑" pitchFamily="34" charset="-122"/>
                <a:ea typeface="微软雅黑" pitchFamily="34" charset="-122"/>
              </a:rPr>
              <a:t>     </a:t>
            </a:r>
          </a:p>
        </p:txBody>
      </p:sp>
      <p:sp>
        <p:nvSpPr>
          <p:cNvPr id="8" name="对话气泡: 矩形 7">
            <a:extLst>
              <a:ext uri="{FF2B5EF4-FFF2-40B4-BE49-F238E27FC236}">
                <a16:creationId xmlns:a16="http://schemas.microsoft.com/office/drawing/2014/main" id="{D776B1F0-C7C3-4B63-A175-859A9ECE9E83}"/>
              </a:ext>
            </a:extLst>
          </p:cNvPr>
          <p:cNvSpPr/>
          <p:nvPr/>
        </p:nvSpPr>
        <p:spPr>
          <a:xfrm>
            <a:off x="6889525" y="1402483"/>
            <a:ext cx="3083489" cy="943033"/>
          </a:xfrm>
          <a:prstGeom prst="wedgeRectCallout">
            <a:avLst>
              <a:gd name="adj1" fmla="val -74059"/>
              <a:gd name="adj2" fmla="val 587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rPr>
              <a:t>用户名</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密码：学号</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学号</a:t>
            </a:r>
            <a:endParaRPr lang="en-US" altLang="zh-CN" sz="18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初次登录，请修改密码！</a:t>
            </a:r>
          </a:p>
          <a:p>
            <a:pPr algn="ctr"/>
            <a:endParaRPr lang="zh-CN" altLang="en-US" dirty="0"/>
          </a:p>
        </p:txBody>
      </p:sp>
      <p:sp>
        <p:nvSpPr>
          <p:cNvPr id="13" name="文本框 12">
            <a:extLst>
              <a:ext uri="{FF2B5EF4-FFF2-40B4-BE49-F238E27FC236}">
                <a16:creationId xmlns:a16="http://schemas.microsoft.com/office/drawing/2014/main" id="{532370F8-10AC-42B1-8568-997C3A434CEC}"/>
              </a:ext>
            </a:extLst>
          </p:cNvPr>
          <p:cNvSpPr txBox="1"/>
          <p:nvPr/>
        </p:nvSpPr>
        <p:spPr>
          <a:xfrm>
            <a:off x="1234963" y="2971861"/>
            <a:ext cx="6106510" cy="1169551"/>
          </a:xfrm>
          <a:prstGeom prst="rect">
            <a:avLst/>
          </a:prstGeom>
          <a:noFill/>
        </p:spPr>
        <p:txBody>
          <a:bodyPr wrap="square">
            <a:spAutoFit/>
          </a:bodyPr>
          <a:lstStyle/>
          <a:p>
            <a:pPr marL="342900" indent="-342900">
              <a:lnSpc>
                <a:spcPct val="100000"/>
              </a:lnSpc>
              <a:spcBef>
                <a:spcPts val="600"/>
              </a:spcBef>
              <a:buFont typeface="Wingdings" panose="05000000000000000000" pitchFamily="2" charset="2"/>
              <a:buChar char="Ø"/>
            </a:pPr>
            <a:r>
              <a:rPr lang="zh-CN" altLang="en-US" sz="2400" b="1" dirty="0">
                <a:latin typeface="微软雅黑" pitchFamily="34" charset="-122"/>
                <a:ea typeface="微软雅黑" pitchFamily="34" charset="-122"/>
              </a:rPr>
              <a:t>提交内容</a:t>
            </a:r>
            <a:endParaRPr lang="en-US" altLang="zh-CN" sz="2400" b="1" dirty="0">
              <a:latin typeface="微软雅黑" pitchFamily="34" charset="-122"/>
              <a:ea typeface="微软雅黑" pitchFamily="34" charset="-122"/>
            </a:endParaRPr>
          </a:p>
          <a:p>
            <a:pPr marL="457200" indent="-457200">
              <a:lnSpc>
                <a:spcPct val="100000"/>
              </a:lnSpc>
              <a:spcBef>
                <a:spcPts val="600"/>
              </a:spcBef>
              <a:buFont typeface="+mj-ea"/>
              <a:buAutoNum type="circleNumDbPlain"/>
            </a:pPr>
            <a:r>
              <a:rPr lang="zh-CN" altLang="en-US" dirty="0">
                <a:latin typeface="微软雅黑" pitchFamily="34" charset="-122"/>
                <a:ea typeface="微软雅黑" pitchFamily="34" charset="-122"/>
              </a:rPr>
              <a:t>将</a:t>
            </a:r>
            <a:r>
              <a:rPr lang="zh-CN" altLang="en-US" dirty="0">
                <a:solidFill>
                  <a:srgbClr val="FF0000"/>
                </a:solidFill>
                <a:latin typeface="微软雅黑" pitchFamily="34" charset="-122"/>
                <a:ea typeface="微软雅黑" pitchFamily="34" charset="-122"/>
              </a:rPr>
              <a:t>源码和截图文件</a:t>
            </a:r>
            <a:r>
              <a:rPr lang="zh-CN" altLang="en-US" dirty="0">
                <a:latin typeface="微软雅黑" pitchFamily="34" charset="-122"/>
                <a:ea typeface="微软雅黑" pitchFamily="34" charset="-122"/>
              </a:rPr>
              <a:t>打车</a:t>
            </a:r>
            <a:r>
              <a:rPr lang="en-US" altLang="zh-CN" dirty="0">
                <a:latin typeface="微软雅黑" pitchFamily="34" charset="-122"/>
                <a:ea typeface="微软雅黑" pitchFamily="34" charset="-122"/>
              </a:rPr>
              <a:t>zip</a:t>
            </a:r>
            <a:r>
              <a:rPr lang="zh-CN" altLang="en-US" dirty="0">
                <a:latin typeface="微软雅黑" pitchFamily="34" charset="-122"/>
                <a:ea typeface="微软雅黑" pitchFamily="34" charset="-122"/>
              </a:rPr>
              <a:t>包上传</a:t>
            </a:r>
            <a:endParaRPr lang="en-US" altLang="zh-CN" dirty="0">
              <a:latin typeface="微软雅黑" pitchFamily="34" charset="-122"/>
              <a:ea typeface="微软雅黑" pitchFamily="34" charset="-122"/>
            </a:endParaRPr>
          </a:p>
          <a:p>
            <a:pPr marL="457200" indent="-457200">
              <a:lnSpc>
                <a:spcPct val="100000"/>
              </a:lnSpc>
              <a:spcBef>
                <a:spcPts val="600"/>
              </a:spcBef>
              <a:buFont typeface="+mj-ea"/>
              <a:buAutoNum type="circleNumDbPlain"/>
            </a:pPr>
            <a:r>
              <a:rPr lang="zh-CN" altLang="en-US" dirty="0">
                <a:latin typeface="微软雅黑" pitchFamily="34" charset="-122"/>
                <a:ea typeface="微软雅黑" pitchFamily="34" charset="-122"/>
              </a:rPr>
              <a:t>以</a:t>
            </a:r>
            <a:r>
              <a:rPr lang="zh-CN" altLang="en-US" dirty="0">
                <a:solidFill>
                  <a:srgbClr val="FF0000"/>
                </a:solidFill>
                <a:latin typeface="微软雅黑" pitchFamily="34" charset="-122"/>
                <a:ea typeface="微软雅黑" pitchFamily="34" charset="-122"/>
              </a:rPr>
              <a:t>学号</a:t>
            </a:r>
            <a:r>
              <a:rPr lang="en-US" altLang="zh-CN" dirty="0">
                <a:solidFill>
                  <a:srgbClr val="FF0000"/>
                </a:solidFill>
                <a:latin typeface="微软雅黑" pitchFamily="34" charset="-122"/>
                <a:ea typeface="微软雅黑" pitchFamily="34" charset="-122"/>
              </a:rPr>
              <a:t>_</a:t>
            </a:r>
            <a:r>
              <a:rPr lang="zh-CN" altLang="en-US" dirty="0">
                <a:solidFill>
                  <a:srgbClr val="FF0000"/>
                </a:solidFill>
                <a:latin typeface="微软雅黑" pitchFamily="34" charset="-122"/>
                <a:ea typeface="微软雅黑" pitchFamily="34" charset="-122"/>
              </a:rPr>
              <a:t>姓名</a:t>
            </a:r>
            <a:r>
              <a:rPr lang="zh-CN" altLang="en-US" dirty="0">
                <a:latin typeface="微软雅黑" pitchFamily="34" charset="-122"/>
                <a:ea typeface="微软雅黑" pitchFamily="34" charset="-122"/>
              </a:rPr>
              <a:t>命名</a:t>
            </a:r>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2583904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2903463" y="2959400"/>
            <a:ext cx="3008137" cy="1200329"/>
          </a:xfrm>
          <a:prstGeom prst="rect">
            <a:avLst/>
          </a:prstGeom>
          <a:noFill/>
        </p:spPr>
        <p:txBody>
          <a:bodyPr wrap="square" rtlCol="0">
            <a:spAutoFit/>
          </a:bodyPr>
          <a:lstStyle/>
          <a:p>
            <a:r>
              <a:rPr lang="zh-CN" altLang="en-US" sz="7200" b="1" dirty="0">
                <a:solidFill>
                  <a:schemeClr val="accent1">
                    <a:lumMod val="50000"/>
                  </a:schemeClr>
                </a:solidFill>
                <a:latin typeface="微软雅黑" pitchFamily="34" charset="-122"/>
                <a:ea typeface="微软雅黑" pitchFamily="34" charset="-122"/>
              </a:rPr>
              <a:t>谢谢</a:t>
            </a: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4289785"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实验课程安排与考核标准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aphicFrame>
        <p:nvGraphicFramePr>
          <p:cNvPr id="2" name="表格 1">
            <a:extLst>
              <a:ext uri="{FF2B5EF4-FFF2-40B4-BE49-F238E27FC236}">
                <a16:creationId xmlns:a16="http://schemas.microsoft.com/office/drawing/2014/main" id="{8118F695-06E5-4303-ABAE-D8BA0962C691}"/>
              </a:ext>
            </a:extLst>
          </p:cNvPr>
          <p:cNvGraphicFramePr>
            <a:graphicFrameLocks noGrp="1"/>
          </p:cNvGraphicFramePr>
          <p:nvPr/>
        </p:nvGraphicFramePr>
        <p:xfrm>
          <a:off x="1266990" y="2107370"/>
          <a:ext cx="9658019" cy="2380695"/>
        </p:xfrm>
        <a:graphic>
          <a:graphicData uri="http://schemas.openxmlformats.org/drawingml/2006/table">
            <a:tbl>
              <a:tblPr firstRow="1" bandRow="1">
                <a:tableStyleId>{3B4B98B0-60AC-42C2-AFA5-B58CD77FA1E5}</a:tableStyleId>
              </a:tblPr>
              <a:tblGrid>
                <a:gridCol w="1379717">
                  <a:extLst>
                    <a:ext uri="{9D8B030D-6E8A-4147-A177-3AD203B41FA5}">
                      <a16:colId xmlns:a16="http://schemas.microsoft.com/office/drawing/2014/main" val="3751585374"/>
                    </a:ext>
                  </a:extLst>
                </a:gridCol>
                <a:gridCol w="1379717">
                  <a:extLst>
                    <a:ext uri="{9D8B030D-6E8A-4147-A177-3AD203B41FA5}">
                      <a16:colId xmlns:a16="http://schemas.microsoft.com/office/drawing/2014/main" val="3935082108"/>
                    </a:ext>
                  </a:extLst>
                </a:gridCol>
                <a:gridCol w="1379717">
                  <a:extLst>
                    <a:ext uri="{9D8B030D-6E8A-4147-A177-3AD203B41FA5}">
                      <a16:colId xmlns:a16="http://schemas.microsoft.com/office/drawing/2014/main" val="1672393236"/>
                    </a:ext>
                  </a:extLst>
                </a:gridCol>
                <a:gridCol w="1379717">
                  <a:extLst>
                    <a:ext uri="{9D8B030D-6E8A-4147-A177-3AD203B41FA5}">
                      <a16:colId xmlns:a16="http://schemas.microsoft.com/office/drawing/2014/main" val="1840975616"/>
                    </a:ext>
                  </a:extLst>
                </a:gridCol>
                <a:gridCol w="1379717">
                  <a:extLst>
                    <a:ext uri="{9D8B030D-6E8A-4147-A177-3AD203B41FA5}">
                      <a16:colId xmlns:a16="http://schemas.microsoft.com/office/drawing/2014/main" val="525067727"/>
                    </a:ext>
                  </a:extLst>
                </a:gridCol>
                <a:gridCol w="1379717">
                  <a:extLst>
                    <a:ext uri="{9D8B030D-6E8A-4147-A177-3AD203B41FA5}">
                      <a16:colId xmlns:a16="http://schemas.microsoft.com/office/drawing/2014/main" val="1134747708"/>
                    </a:ext>
                  </a:extLst>
                </a:gridCol>
                <a:gridCol w="1379717">
                  <a:extLst>
                    <a:ext uri="{9D8B030D-6E8A-4147-A177-3AD203B41FA5}">
                      <a16:colId xmlns:a16="http://schemas.microsoft.com/office/drawing/2014/main" val="4201510075"/>
                    </a:ext>
                  </a:extLst>
                </a:gridCol>
              </a:tblGrid>
              <a:tr h="344855">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项目编号</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实验一</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实验二</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实验三</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实验四</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实验五</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a:t>
                      </a:r>
                      <a:r>
                        <a:rPr lang="en-US" altLang="zh-CN"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606438460"/>
                  </a:ext>
                </a:extLst>
              </a:tr>
              <a:tr h="374238">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学时数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251176481"/>
                  </a:ext>
                </a:extLst>
              </a:tr>
              <a:tr h="978873">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实验项目</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古典密码算法实验</a:t>
                      </a:r>
                      <a:endPar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DES</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密码算法实验</a:t>
                      </a:r>
                      <a:endPar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AES</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密码算法实验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分组模式</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RSA</a:t>
                      </a:r>
                      <a:r>
                        <a:rPr lang="zh-CN" altLang="en-US" sz="1800" b="1">
                          <a:solidFill>
                            <a:srgbClr val="010101"/>
                          </a:solidFill>
                          <a:latin typeface="微软雅黑" panose="020B0503020204020204" pitchFamily="34" charset="-122"/>
                          <a:ea typeface="微软雅黑" panose="020B0503020204020204" pitchFamily="34" charset="-122"/>
                          <a:cs typeface="宋体" panose="02010600030101010101" pitchFamily="2" charset="-122"/>
                        </a:rPr>
                        <a:t>加密算法</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p>
                      <a:pPr indent="0" algn="ctr">
                        <a:buNone/>
                      </a:pP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SHA-1/MD5</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算法实验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数字签名算法实验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53508575"/>
                  </a:ext>
                </a:extLst>
              </a:tr>
              <a:tr h="564322">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分数</a:t>
                      </a:r>
                      <a:r>
                        <a:rPr 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3</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4</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5</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532950180"/>
                  </a:ext>
                </a:extLst>
              </a:tr>
            </a:tbl>
          </a:graphicData>
        </a:graphic>
      </p:graphicFrame>
      <p:sp>
        <p:nvSpPr>
          <p:cNvPr id="13" name="圆角淘宝网chenying0907出品 1">
            <a:extLst>
              <a:ext uri="{FF2B5EF4-FFF2-40B4-BE49-F238E27FC236}">
                <a16:creationId xmlns:a16="http://schemas.microsoft.com/office/drawing/2014/main" id="{CC476586-4514-4AC5-8B43-0CF9823287D0}"/>
              </a:ext>
            </a:extLst>
          </p:cNvPr>
          <p:cNvSpPr/>
          <p:nvPr/>
        </p:nvSpPr>
        <p:spPr>
          <a:xfrm>
            <a:off x="1037869" y="1078434"/>
            <a:ext cx="10259505" cy="60102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itchFamily="34" charset="-122"/>
                <a:ea typeface="微软雅黑" pitchFamily="34" charset="-122"/>
              </a:rPr>
              <a:t>实验课程共</a:t>
            </a:r>
            <a:r>
              <a:rPr lang="en-US" altLang="zh-CN" sz="2400" b="1" dirty="0">
                <a:solidFill>
                  <a:srgbClr val="FF0000"/>
                </a:solidFill>
                <a:latin typeface="微软雅黑" pitchFamily="34" charset="-122"/>
                <a:ea typeface="微软雅黑" pitchFamily="34" charset="-122"/>
              </a:rPr>
              <a:t>16</a:t>
            </a:r>
            <a:r>
              <a:rPr lang="zh-CN" altLang="en-US" sz="2400" b="1" dirty="0">
                <a:latin typeface="微软雅黑" pitchFamily="34" charset="-122"/>
                <a:ea typeface="微软雅黑" pitchFamily="34" charset="-122"/>
              </a:rPr>
              <a:t>个学时，</a:t>
            </a:r>
            <a:r>
              <a:rPr lang="en-US" altLang="zh-CN" sz="2400" b="1" dirty="0">
                <a:solidFill>
                  <a:srgbClr val="FF0000"/>
                </a:solidFill>
                <a:latin typeface="微软雅黑" pitchFamily="34" charset="-122"/>
                <a:ea typeface="微软雅黑" pitchFamily="34" charset="-122"/>
              </a:rPr>
              <a:t>7</a:t>
            </a:r>
            <a:r>
              <a:rPr lang="zh-CN" altLang="en-US" sz="2400" b="1" dirty="0">
                <a:latin typeface="微软雅黑" pitchFamily="34" charset="-122"/>
                <a:ea typeface="微软雅黑" pitchFamily="34" charset="-122"/>
              </a:rPr>
              <a:t>个实验项目，总成绩为</a:t>
            </a:r>
            <a:r>
              <a:rPr lang="en-US" altLang="zh-CN" sz="2400" b="1" dirty="0">
                <a:solidFill>
                  <a:srgbClr val="FF0000"/>
                </a:solidFill>
                <a:latin typeface="微软雅黑" pitchFamily="34" charset="-122"/>
                <a:ea typeface="微软雅黑" pitchFamily="34" charset="-122"/>
              </a:rPr>
              <a:t>30</a:t>
            </a:r>
            <a:r>
              <a:rPr lang="zh-CN" altLang="en-US" sz="2400" b="1" dirty="0">
                <a:latin typeface="微软雅黑" pitchFamily="34" charset="-122"/>
                <a:ea typeface="微软雅黑" pitchFamily="34" charset="-122"/>
              </a:rPr>
              <a:t>分（</a:t>
            </a:r>
            <a:r>
              <a:rPr lang="en-US" altLang="zh-CN" sz="2400" b="1" dirty="0">
                <a:latin typeface="微软雅黑" pitchFamily="34" charset="-122"/>
                <a:ea typeface="微软雅黑" pitchFamily="34" charset="-122"/>
              </a:rPr>
              <a:t>30%</a:t>
            </a:r>
            <a:r>
              <a:rPr lang="zh-CN" altLang="en-US" sz="2400" b="1" dirty="0">
                <a:latin typeface="微软雅黑" pitchFamily="34" charset="-122"/>
                <a:ea typeface="微软雅黑" pitchFamily="34" charset="-122"/>
              </a:rPr>
              <a:t>）。</a:t>
            </a:r>
          </a:p>
        </p:txBody>
      </p:sp>
      <p:sp>
        <p:nvSpPr>
          <p:cNvPr id="17" name="圆角淘宝网chenying0907出品 8">
            <a:extLst>
              <a:ext uri="{FF2B5EF4-FFF2-40B4-BE49-F238E27FC236}">
                <a16:creationId xmlns:a16="http://schemas.microsoft.com/office/drawing/2014/main" id="{F8B4A613-4D6D-4C0C-A105-B452C0A600AE}"/>
              </a:ext>
            </a:extLst>
          </p:cNvPr>
          <p:cNvSpPr/>
          <p:nvPr/>
        </p:nvSpPr>
        <p:spPr>
          <a:xfrm>
            <a:off x="1266990" y="4606733"/>
            <a:ext cx="10030384" cy="180228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源代码和结果截图</a:t>
            </a:r>
            <a:r>
              <a:rPr lang="en-US" altLang="zh-CN"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a:solidFill>
                  <a:schemeClr val="accent1">
                    <a:lumMod val="50000"/>
                  </a:schemeClr>
                </a:solidFill>
                <a:latin typeface="微软雅黑" panose="020B0503020204020204" pitchFamily="34" charset="-122"/>
                <a:ea typeface="微软雅黑" panose="020B0503020204020204" pitchFamily="34" charset="-122"/>
              </a:rPr>
              <a:t>每次课程均需提交实验程序源代码，以及程序的运行结果截图。</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实验报告</a:t>
            </a:r>
            <a:r>
              <a:rPr lang="en-US" altLang="zh-CN" dirty="0">
                <a:solidFill>
                  <a:schemeClr val="accent1">
                    <a:lumMod val="50000"/>
                  </a:schemeClr>
                </a:solidFill>
                <a:latin typeface="微软雅黑" panose="020B0503020204020204" pitchFamily="34" charset="-122"/>
                <a:ea typeface="微软雅黑" panose="020B0503020204020204" pitchFamily="34" charset="-122"/>
              </a:rPr>
              <a:t>(3</a:t>
            </a:r>
            <a:r>
              <a:rPr lang="zh-CN" altLang="en-US" dirty="0">
                <a:solidFill>
                  <a:schemeClr val="accent1">
                    <a:lumMod val="50000"/>
                  </a:schemeClr>
                </a:solidFill>
                <a:latin typeface="微软雅黑" panose="020B0503020204020204" pitchFamily="34" charset="-122"/>
                <a:ea typeface="微软雅黑" panose="020B0503020204020204" pitchFamily="34" charset="-122"/>
              </a:rPr>
              <a:t>分</a:t>
            </a:r>
            <a:r>
              <a:rPr lang="en-US" altLang="zh-CN" dirty="0">
                <a:solidFill>
                  <a:schemeClr val="accent1">
                    <a:lumMod val="50000"/>
                  </a:schemeClr>
                </a:solidFill>
                <a:latin typeface="微软雅黑" panose="020B0503020204020204" pitchFamily="34" charset="-122"/>
                <a:ea typeface="微软雅黑" panose="020B0503020204020204" pitchFamily="34" charset="-122"/>
              </a:rPr>
              <a:t>)</a:t>
            </a:r>
            <a:r>
              <a:rPr lang="zh-CN" altLang="en-US" dirty="0">
                <a:solidFill>
                  <a:schemeClr val="accent1">
                    <a:lumMod val="50000"/>
                  </a:schemeClr>
                </a:solidFill>
                <a:latin typeface="微软雅黑" panose="020B0503020204020204" pitchFamily="34" charset="-122"/>
                <a:ea typeface="微软雅黑" panose="020B0503020204020204" pitchFamily="34" charset="-122"/>
              </a:rPr>
              <a:t>：最后一次课程需提交实验报告，参照提供的报告模板，于实验课结束一周内提交电子版实验报告。</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附加题累加到总分中计算，</a:t>
            </a:r>
            <a:r>
              <a:rPr lang="en-US" altLang="zh-CN" dirty="0">
                <a:solidFill>
                  <a:schemeClr val="accent1">
                    <a:lumMod val="50000"/>
                  </a:schemeClr>
                </a:solidFill>
                <a:latin typeface="微软雅黑" panose="020B0503020204020204" pitchFamily="34" charset="-122"/>
                <a:ea typeface="微软雅黑" panose="020B0503020204020204" pitchFamily="34" charset="-122"/>
              </a:rPr>
              <a:t>1-2</a:t>
            </a:r>
            <a:r>
              <a:rPr lang="zh-CN" altLang="en-US" dirty="0">
                <a:solidFill>
                  <a:schemeClr val="accent1">
                    <a:lumMod val="50000"/>
                  </a:schemeClr>
                </a:solidFill>
                <a:latin typeface="微软雅黑" panose="020B0503020204020204" pitchFamily="34" charset="-122"/>
                <a:ea typeface="微软雅黑" panose="020B0503020204020204" pitchFamily="34" charset="-122"/>
              </a:rPr>
              <a:t>分不等。</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09D5C2F-97ED-436E-95D3-2F6186695C73}"/>
              </a:ext>
            </a:extLst>
          </p:cNvPr>
          <p:cNvSpPr/>
          <p:nvPr/>
        </p:nvSpPr>
        <p:spPr>
          <a:xfrm>
            <a:off x="780174" y="2281516"/>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实验项目</a:t>
            </a:r>
            <a:endParaRPr lang="zh-CN" altLang="en-US" sz="2000" dirty="0"/>
          </a:p>
        </p:txBody>
      </p:sp>
      <p:sp>
        <p:nvSpPr>
          <p:cNvPr id="3" name="文本框 2">
            <a:extLst>
              <a:ext uri="{FF2B5EF4-FFF2-40B4-BE49-F238E27FC236}">
                <a16:creationId xmlns:a16="http://schemas.microsoft.com/office/drawing/2014/main" id="{454AD172-0578-4CCF-B889-6F877BFFCAF3}"/>
              </a:ext>
            </a:extLst>
          </p:cNvPr>
          <p:cNvSpPr txBox="1"/>
          <p:nvPr/>
        </p:nvSpPr>
        <p:spPr>
          <a:xfrm>
            <a:off x="3589543" y="6409013"/>
            <a:ext cx="5012911" cy="369332"/>
          </a:xfrm>
          <a:prstGeom prst="rect">
            <a:avLst/>
          </a:prstGeom>
          <a:noFill/>
        </p:spPr>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 禁止抄袭，发现雷同，本次实验双方都是</a:t>
            </a:r>
            <a:r>
              <a:rPr lang="en-US" altLang="zh-CN" b="1" dirty="0">
                <a:solidFill>
                  <a:srgbClr val="C00000"/>
                </a:solidFill>
                <a:latin typeface="微软雅黑" panose="020B0503020204020204" pitchFamily="34" charset="-122"/>
                <a:ea typeface="微软雅黑" panose="020B0503020204020204" pitchFamily="34" charset="-122"/>
              </a:rPr>
              <a:t>0</a:t>
            </a:r>
            <a:r>
              <a:rPr lang="zh-CN" altLang="en-US" b="1" dirty="0">
                <a:solidFill>
                  <a:srgbClr val="C00000"/>
                </a:solidFill>
                <a:latin typeface="微软雅黑" panose="020B0503020204020204" pitchFamily="34" charset="-122"/>
                <a:ea typeface="微软雅黑" panose="020B0503020204020204" pitchFamily="34" charset="-122"/>
              </a:rPr>
              <a:t>分。</a:t>
            </a:r>
            <a:endParaRPr lang="zh-CN" altLang="en-US" dirty="0"/>
          </a:p>
        </p:txBody>
      </p:sp>
      <p:sp>
        <p:nvSpPr>
          <p:cNvPr id="10" name="矩形 9">
            <a:extLst>
              <a:ext uri="{FF2B5EF4-FFF2-40B4-BE49-F238E27FC236}">
                <a16:creationId xmlns:a16="http://schemas.microsoft.com/office/drawing/2014/main" id="{3B11796C-CAAC-412C-9267-DEAD6904EB7B}"/>
              </a:ext>
            </a:extLst>
          </p:cNvPr>
          <p:cNvSpPr/>
          <p:nvPr/>
        </p:nvSpPr>
        <p:spPr>
          <a:xfrm>
            <a:off x="774547" y="4821240"/>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考核方式</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实验目的</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1473677" y="1594128"/>
            <a:ext cx="9244645" cy="2704715"/>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 </a:t>
            </a:r>
            <a:r>
              <a:rPr lang="en-US" altLang="zh-CN" sz="2400" b="1" dirty="0">
                <a:latin typeface="微软雅黑" panose="020B0503020204020204" pitchFamily="34" charset="-122"/>
                <a:ea typeface="微软雅黑" panose="020B0503020204020204" pitchFamily="34" charset="-122"/>
              </a:rPr>
              <a:t>AES </a:t>
            </a:r>
            <a:r>
              <a:rPr lang="zh-CN" altLang="en-US" sz="2400" b="1" dirty="0">
                <a:latin typeface="微软雅黑" panose="020B0503020204020204" pitchFamily="34" charset="-122"/>
                <a:ea typeface="微软雅黑" panose="020B0503020204020204" pitchFamily="34" charset="-122"/>
              </a:rPr>
              <a:t>算法加密和解密原理</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密钥扩展算法</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了解</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密码算法</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盒的构造方式</a:t>
            </a:r>
            <a:endParaRPr lang="en-US" altLang="zh-CN" sz="24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867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实验内容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3" name="文本框 2">
            <a:extLst>
              <a:ext uri="{FF2B5EF4-FFF2-40B4-BE49-F238E27FC236}">
                <a16:creationId xmlns:a16="http://schemas.microsoft.com/office/drawing/2014/main" id="{B654E6B5-1120-41D2-9F47-C44A96658A5E}"/>
              </a:ext>
            </a:extLst>
          </p:cNvPr>
          <p:cNvSpPr txBox="1"/>
          <p:nvPr/>
        </p:nvSpPr>
        <p:spPr>
          <a:xfrm>
            <a:off x="1197204" y="1385770"/>
            <a:ext cx="9104387" cy="2807948"/>
          </a:xfrm>
          <a:prstGeom prst="rect">
            <a:avLst/>
          </a:prstGeom>
          <a:noFill/>
        </p:spPr>
        <p:txBody>
          <a:bodyPr wrap="square" rtlCol="0">
            <a:spAutoFit/>
          </a:bodyPr>
          <a:lstStyle/>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、请参考</a:t>
            </a:r>
            <a:r>
              <a:rPr lang="en-US" altLang="zh-CN" sz="2000" b="1" dirty="0" err="1">
                <a:latin typeface="微软雅黑" panose="020B0503020204020204" pitchFamily="34" charset="-122"/>
                <a:ea typeface="微软雅黑" panose="020B0503020204020204" pitchFamily="34" charset="-122"/>
              </a:rPr>
              <a:t>aes-demo.c</a:t>
            </a:r>
            <a:r>
              <a:rPr lang="zh-CN" altLang="en-US" sz="2000" b="1" dirty="0">
                <a:latin typeface="微软雅黑" panose="020B0503020204020204" pitchFamily="34" charset="-122"/>
                <a:ea typeface="微软雅黑" panose="020B0503020204020204" pitchFamily="34" charset="-122"/>
              </a:rPr>
              <a:t>中代码框架，编写程序完成</a:t>
            </a:r>
            <a:r>
              <a:rPr lang="en-US" altLang="zh-CN" sz="2000" b="1" dirty="0">
                <a:latin typeface="微软雅黑" panose="020B0503020204020204" pitchFamily="34" charset="-122"/>
                <a:ea typeface="微软雅黑" panose="020B0503020204020204" pitchFamily="34" charset="-122"/>
              </a:rPr>
              <a:t>AES-128</a:t>
            </a:r>
            <a:r>
              <a:rPr lang="zh-CN" altLang="en-US" sz="2000" b="1" dirty="0">
                <a:latin typeface="微软雅黑" panose="020B0503020204020204" pitchFamily="34" charset="-122"/>
                <a:ea typeface="微软雅黑" panose="020B0503020204020204" pitchFamily="34" charset="-122"/>
              </a:rPr>
              <a:t>算法的加密和解密算法，也可输入</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个字符的</a:t>
            </a:r>
            <a:r>
              <a:rPr lang="en-US" altLang="zh-CN" sz="2000" b="1" dirty="0">
                <a:latin typeface="微软雅黑" panose="020B0503020204020204" pitchFamily="34" charset="-122"/>
                <a:ea typeface="微软雅黑" panose="020B0503020204020204" pitchFamily="34" charset="-122"/>
              </a:rPr>
              <a:t>ASCII</a:t>
            </a:r>
            <a:r>
              <a:rPr lang="zh-CN" altLang="en-US" sz="2000" b="1" dirty="0">
                <a:latin typeface="微软雅黑" panose="020B0503020204020204" pitchFamily="34" charset="-122"/>
                <a:ea typeface="微软雅黑" panose="020B0503020204020204" pitchFamily="34" charset="-122"/>
              </a:rPr>
              <a:t>码或者</a:t>
            </a:r>
            <a:r>
              <a:rPr lang="en-US" altLang="zh-CN" sz="2000" b="1">
                <a:latin typeface="微软雅黑" panose="020B0503020204020204" pitchFamily="34" charset="-122"/>
                <a:ea typeface="微软雅黑" panose="020B0503020204020204" pitchFamily="34" charset="-122"/>
              </a:rPr>
              <a:t>32</a:t>
            </a:r>
            <a:r>
              <a:rPr lang="zh-CN" altLang="en-US" sz="2000" b="1">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字符的</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、过程输出</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轮</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的值，要求输出</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进制格式；</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、扩展：编码实现</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盒和逆</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盒。（选做）</a:t>
            </a:r>
            <a:endParaRPr lang="en-US" altLang="zh-CN" sz="2000" b="1" dirty="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120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6" name="文本框 15">
            <a:extLst>
              <a:ext uri="{FF2B5EF4-FFF2-40B4-BE49-F238E27FC236}">
                <a16:creationId xmlns:a16="http://schemas.microsoft.com/office/drawing/2014/main" id="{70CB0CC9-7F6A-4C2E-8AC7-984E39650B0F}"/>
              </a:ext>
            </a:extLst>
          </p:cNvPr>
          <p:cNvSpPr txBox="1"/>
          <p:nvPr/>
        </p:nvSpPr>
        <p:spPr>
          <a:xfrm>
            <a:off x="403995" y="1070909"/>
            <a:ext cx="5845803" cy="2900281"/>
          </a:xfrm>
          <a:prstGeom prst="rect">
            <a:avLst/>
          </a:prstGeom>
          <a:noFill/>
        </p:spPr>
        <p:txBody>
          <a:bodyPr wrap="square" rtlCol="0">
            <a:spAutoFit/>
          </a:bodyPr>
          <a:lstStyle/>
          <a:p>
            <a:pPr lvl="1">
              <a:lnSpc>
                <a:spcPct val="150000"/>
              </a:lnSpc>
            </a:pP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算法主要有四种运算：</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字节替换</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列混淆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轮密钥加</a:t>
            </a:r>
            <a:endParaRPr lang="en-US" altLang="zh-CN" sz="2000" b="1" dirty="0">
              <a:latin typeface="微软雅黑" panose="020B0503020204020204" pitchFamily="34" charset="-122"/>
              <a:ea typeface="微软雅黑" panose="020B0503020204020204" pitchFamily="34" charset="-122"/>
            </a:endParaRPr>
          </a:p>
          <a:p>
            <a:pPr lvl="1">
              <a:lnSpc>
                <a:spcPct val="150000"/>
              </a:lnSpc>
            </a:pPr>
            <a:endParaRPr lang="en-US" altLang="zh-CN" sz="20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9EB1E7E-8CD0-46CD-AEDC-1578CFC77957}"/>
              </a:ext>
            </a:extLst>
          </p:cNvPr>
          <p:cNvSpPr/>
          <p:nvPr/>
        </p:nvSpPr>
        <p:spPr>
          <a:xfrm>
            <a:off x="303695" y="4922830"/>
            <a:ext cx="6096000" cy="961289"/>
          </a:xfrm>
          <a:prstGeom prst="rect">
            <a:avLst/>
          </a:prstGeom>
        </p:spPr>
        <p:txBody>
          <a:bodyPr>
            <a:spAutoFit/>
          </a:bodyPr>
          <a:lstStyle/>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在轮处理开始前进行了轮密钥加处理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最后一轮比前面</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轮少了列混淆处理</a:t>
            </a:r>
            <a:endParaRPr lang="en-US" altLang="zh-CN" sz="2000" b="1"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F4D6D5AE-3800-46E9-A4E1-FEADE5D9FF54}"/>
              </a:ext>
            </a:extLst>
          </p:cNvPr>
          <p:cNvPicPr/>
          <p:nvPr/>
        </p:nvPicPr>
        <p:blipFill>
          <a:blip r:embed="rId4"/>
          <a:stretch>
            <a:fillRect/>
          </a:stretch>
        </p:blipFill>
        <p:spPr>
          <a:xfrm>
            <a:off x="6249798" y="825634"/>
            <a:ext cx="5274310" cy="5859145"/>
          </a:xfrm>
          <a:prstGeom prst="rect">
            <a:avLst/>
          </a:prstGeom>
        </p:spPr>
      </p:pic>
    </p:spTree>
    <p:extLst>
      <p:ext uri="{BB962C8B-B14F-4D97-AF65-F5344CB8AC3E}">
        <p14:creationId xmlns:p14="http://schemas.microsoft.com/office/powerpoint/2010/main" val="87742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454244" cy="581057"/>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初始化</a:t>
            </a:r>
            <a:endParaRPr lang="en-US" altLang="zh-CN" sz="2400" b="1" dirty="0">
              <a:latin typeface="微软雅黑" panose="020B0503020204020204" pitchFamily="34" charset="-122"/>
              <a:ea typeface="微软雅黑" panose="020B0503020204020204" pitchFamily="34" charset="-122"/>
            </a:endParaRPr>
          </a:p>
        </p:txBody>
      </p:sp>
      <p:sp>
        <p:nvSpPr>
          <p:cNvPr id="8" name="箭头: 下 7">
            <a:extLst>
              <a:ext uri="{FF2B5EF4-FFF2-40B4-BE49-F238E27FC236}">
                <a16:creationId xmlns:a16="http://schemas.microsoft.com/office/drawing/2014/main" id="{BAC7768C-EEB7-4B04-8732-E024813A02BB}"/>
              </a:ext>
            </a:extLst>
          </p:cNvPr>
          <p:cNvSpPr/>
          <p:nvPr/>
        </p:nvSpPr>
        <p:spPr>
          <a:xfrm>
            <a:off x="7708979" y="3429000"/>
            <a:ext cx="259364" cy="148336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表格 34">
            <a:extLst>
              <a:ext uri="{FF2B5EF4-FFF2-40B4-BE49-F238E27FC236}">
                <a16:creationId xmlns:a16="http://schemas.microsoft.com/office/drawing/2014/main" id="{230DC99B-D440-4BE8-BFD1-09E52A8C6B59}"/>
              </a:ext>
            </a:extLst>
          </p:cNvPr>
          <p:cNvGraphicFramePr>
            <a:graphicFrameLocks noGrp="1"/>
          </p:cNvGraphicFramePr>
          <p:nvPr>
            <p:extLst>
              <p:ext uri="{D42A27DB-BD31-4B8C-83A1-F6EECF244321}">
                <p14:modId xmlns:p14="http://schemas.microsoft.com/office/powerpoint/2010/main" val="836528675"/>
              </p:ext>
            </p:extLst>
          </p:nvPr>
        </p:nvGraphicFramePr>
        <p:xfrm>
          <a:off x="1037869" y="1932050"/>
          <a:ext cx="9039392" cy="396240"/>
        </p:xfrm>
        <a:graphic>
          <a:graphicData uri="http://schemas.openxmlformats.org/drawingml/2006/table">
            <a:tbl>
              <a:tblPr firstRow="1" bandRow="1">
                <a:tableStyleId>{5C22544A-7EE6-4342-B048-85BDC9FD1C3A}</a:tableStyleId>
              </a:tblPr>
              <a:tblGrid>
                <a:gridCol w="564962">
                  <a:extLst>
                    <a:ext uri="{9D8B030D-6E8A-4147-A177-3AD203B41FA5}">
                      <a16:colId xmlns:a16="http://schemas.microsoft.com/office/drawing/2014/main" val="3789589256"/>
                    </a:ext>
                  </a:extLst>
                </a:gridCol>
                <a:gridCol w="564962">
                  <a:extLst>
                    <a:ext uri="{9D8B030D-6E8A-4147-A177-3AD203B41FA5}">
                      <a16:colId xmlns:a16="http://schemas.microsoft.com/office/drawing/2014/main" val="1164796825"/>
                    </a:ext>
                  </a:extLst>
                </a:gridCol>
                <a:gridCol w="564962">
                  <a:extLst>
                    <a:ext uri="{9D8B030D-6E8A-4147-A177-3AD203B41FA5}">
                      <a16:colId xmlns:a16="http://schemas.microsoft.com/office/drawing/2014/main" val="1279535610"/>
                    </a:ext>
                  </a:extLst>
                </a:gridCol>
                <a:gridCol w="564962">
                  <a:extLst>
                    <a:ext uri="{9D8B030D-6E8A-4147-A177-3AD203B41FA5}">
                      <a16:colId xmlns:a16="http://schemas.microsoft.com/office/drawing/2014/main" val="1883860634"/>
                    </a:ext>
                  </a:extLst>
                </a:gridCol>
                <a:gridCol w="564962">
                  <a:extLst>
                    <a:ext uri="{9D8B030D-6E8A-4147-A177-3AD203B41FA5}">
                      <a16:colId xmlns:a16="http://schemas.microsoft.com/office/drawing/2014/main" val="2586855170"/>
                    </a:ext>
                  </a:extLst>
                </a:gridCol>
                <a:gridCol w="564962">
                  <a:extLst>
                    <a:ext uri="{9D8B030D-6E8A-4147-A177-3AD203B41FA5}">
                      <a16:colId xmlns:a16="http://schemas.microsoft.com/office/drawing/2014/main" val="1147773941"/>
                    </a:ext>
                  </a:extLst>
                </a:gridCol>
                <a:gridCol w="564962">
                  <a:extLst>
                    <a:ext uri="{9D8B030D-6E8A-4147-A177-3AD203B41FA5}">
                      <a16:colId xmlns:a16="http://schemas.microsoft.com/office/drawing/2014/main" val="3487083862"/>
                    </a:ext>
                  </a:extLst>
                </a:gridCol>
                <a:gridCol w="564962">
                  <a:extLst>
                    <a:ext uri="{9D8B030D-6E8A-4147-A177-3AD203B41FA5}">
                      <a16:colId xmlns:a16="http://schemas.microsoft.com/office/drawing/2014/main" val="4001903388"/>
                    </a:ext>
                  </a:extLst>
                </a:gridCol>
                <a:gridCol w="564962">
                  <a:extLst>
                    <a:ext uri="{9D8B030D-6E8A-4147-A177-3AD203B41FA5}">
                      <a16:colId xmlns:a16="http://schemas.microsoft.com/office/drawing/2014/main" val="4122013461"/>
                    </a:ext>
                  </a:extLst>
                </a:gridCol>
                <a:gridCol w="564962">
                  <a:extLst>
                    <a:ext uri="{9D8B030D-6E8A-4147-A177-3AD203B41FA5}">
                      <a16:colId xmlns:a16="http://schemas.microsoft.com/office/drawing/2014/main" val="4290736293"/>
                    </a:ext>
                  </a:extLst>
                </a:gridCol>
                <a:gridCol w="564962">
                  <a:extLst>
                    <a:ext uri="{9D8B030D-6E8A-4147-A177-3AD203B41FA5}">
                      <a16:colId xmlns:a16="http://schemas.microsoft.com/office/drawing/2014/main" val="1702390297"/>
                    </a:ext>
                  </a:extLst>
                </a:gridCol>
                <a:gridCol w="564962">
                  <a:extLst>
                    <a:ext uri="{9D8B030D-6E8A-4147-A177-3AD203B41FA5}">
                      <a16:colId xmlns:a16="http://schemas.microsoft.com/office/drawing/2014/main" val="626392545"/>
                    </a:ext>
                  </a:extLst>
                </a:gridCol>
                <a:gridCol w="564962">
                  <a:extLst>
                    <a:ext uri="{9D8B030D-6E8A-4147-A177-3AD203B41FA5}">
                      <a16:colId xmlns:a16="http://schemas.microsoft.com/office/drawing/2014/main" val="1680127597"/>
                    </a:ext>
                  </a:extLst>
                </a:gridCol>
                <a:gridCol w="564962">
                  <a:extLst>
                    <a:ext uri="{9D8B030D-6E8A-4147-A177-3AD203B41FA5}">
                      <a16:colId xmlns:a16="http://schemas.microsoft.com/office/drawing/2014/main" val="1361437004"/>
                    </a:ext>
                  </a:extLst>
                </a:gridCol>
                <a:gridCol w="564962">
                  <a:extLst>
                    <a:ext uri="{9D8B030D-6E8A-4147-A177-3AD203B41FA5}">
                      <a16:colId xmlns:a16="http://schemas.microsoft.com/office/drawing/2014/main" val="3237209161"/>
                    </a:ext>
                  </a:extLst>
                </a:gridCol>
                <a:gridCol w="564962">
                  <a:extLst>
                    <a:ext uri="{9D8B030D-6E8A-4147-A177-3AD203B41FA5}">
                      <a16:colId xmlns:a16="http://schemas.microsoft.com/office/drawing/2014/main" val="1843366056"/>
                    </a:ext>
                  </a:extLst>
                </a:gridCol>
              </a:tblGrid>
              <a:tr h="280555">
                <a:tc>
                  <a:txBody>
                    <a:bodyPr/>
                    <a:lstStyle/>
                    <a:p>
                      <a:r>
                        <a:rPr lang="en-US" altLang="zh-CN" sz="2000" dirty="0">
                          <a:solidFill>
                            <a:schemeClr val="tx1"/>
                          </a:solidFill>
                          <a:latin typeface="微软雅黑" panose="020B0503020204020204" pitchFamily="34" charset="-122"/>
                          <a:ea typeface="微软雅黑" panose="020B0503020204020204" pitchFamily="34" charset="-122"/>
                        </a:rPr>
                        <a:t>P</a:t>
                      </a:r>
                      <a:r>
                        <a:rPr lang="en-US" altLang="zh-CN" sz="2000" baseline="-25000" dirty="0">
                          <a:solidFill>
                            <a:schemeClr val="tx1"/>
                          </a:solidFill>
                          <a:latin typeface="微软雅黑" panose="020B0503020204020204" pitchFamily="34" charset="-122"/>
                          <a:ea typeface="微软雅黑" panose="020B0503020204020204" pitchFamily="34" charset="-122"/>
                        </a:rPr>
                        <a:t>1</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2</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3</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36" name="文本框 35">
            <a:extLst>
              <a:ext uri="{FF2B5EF4-FFF2-40B4-BE49-F238E27FC236}">
                <a16:creationId xmlns:a16="http://schemas.microsoft.com/office/drawing/2014/main" id="{E7978F81-BBC1-4E7A-99C1-A94528EE8579}"/>
              </a:ext>
            </a:extLst>
          </p:cNvPr>
          <p:cNvSpPr txBox="1"/>
          <p:nvPr/>
        </p:nvSpPr>
        <p:spPr>
          <a:xfrm>
            <a:off x="249264" y="1905407"/>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a:t>
            </a:r>
          </a:p>
        </p:txBody>
      </p:sp>
      <p:graphicFrame>
        <p:nvGraphicFramePr>
          <p:cNvPr id="37" name="表格 34">
            <a:extLst>
              <a:ext uri="{FF2B5EF4-FFF2-40B4-BE49-F238E27FC236}">
                <a16:creationId xmlns:a16="http://schemas.microsoft.com/office/drawing/2014/main" id="{4B85EA1D-FCED-4796-AACF-937E2E48F506}"/>
              </a:ext>
            </a:extLst>
          </p:cNvPr>
          <p:cNvGraphicFramePr>
            <a:graphicFrameLocks noGrp="1"/>
          </p:cNvGraphicFramePr>
          <p:nvPr>
            <p:extLst>
              <p:ext uri="{D42A27DB-BD31-4B8C-83A1-F6EECF244321}">
                <p14:modId xmlns:p14="http://schemas.microsoft.com/office/powerpoint/2010/main" val="1990080514"/>
              </p:ext>
            </p:extLst>
          </p:nvPr>
        </p:nvGraphicFramePr>
        <p:xfrm>
          <a:off x="2846895" y="2957051"/>
          <a:ext cx="8597584" cy="365760"/>
        </p:xfrm>
        <a:graphic>
          <a:graphicData uri="http://schemas.openxmlformats.org/drawingml/2006/table">
            <a:tbl>
              <a:tblPr firstRow="1" bandRow="1">
                <a:tableStyleId>{5C22544A-7EE6-4342-B048-85BDC9FD1C3A}</a:tableStyleId>
              </a:tblPr>
              <a:tblGrid>
                <a:gridCol w="537349">
                  <a:extLst>
                    <a:ext uri="{9D8B030D-6E8A-4147-A177-3AD203B41FA5}">
                      <a16:colId xmlns:a16="http://schemas.microsoft.com/office/drawing/2014/main" val="3789589256"/>
                    </a:ext>
                  </a:extLst>
                </a:gridCol>
                <a:gridCol w="537349">
                  <a:extLst>
                    <a:ext uri="{9D8B030D-6E8A-4147-A177-3AD203B41FA5}">
                      <a16:colId xmlns:a16="http://schemas.microsoft.com/office/drawing/2014/main" val="1164796825"/>
                    </a:ext>
                  </a:extLst>
                </a:gridCol>
                <a:gridCol w="537349">
                  <a:extLst>
                    <a:ext uri="{9D8B030D-6E8A-4147-A177-3AD203B41FA5}">
                      <a16:colId xmlns:a16="http://schemas.microsoft.com/office/drawing/2014/main" val="1279535610"/>
                    </a:ext>
                  </a:extLst>
                </a:gridCol>
                <a:gridCol w="537349">
                  <a:extLst>
                    <a:ext uri="{9D8B030D-6E8A-4147-A177-3AD203B41FA5}">
                      <a16:colId xmlns:a16="http://schemas.microsoft.com/office/drawing/2014/main" val="1883860634"/>
                    </a:ext>
                  </a:extLst>
                </a:gridCol>
                <a:gridCol w="537349">
                  <a:extLst>
                    <a:ext uri="{9D8B030D-6E8A-4147-A177-3AD203B41FA5}">
                      <a16:colId xmlns:a16="http://schemas.microsoft.com/office/drawing/2014/main" val="2586855170"/>
                    </a:ext>
                  </a:extLst>
                </a:gridCol>
                <a:gridCol w="537349">
                  <a:extLst>
                    <a:ext uri="{9D8B030D-6E8A-4147-A177-3AD203B41FA5}">
                      <a16:colId xmlns:a16="http://schemas.microsoft.com/office/drawing/2014/main" val="1147773941"/>
                    </a:ext>
                  </a:extLst>
                </a:gridCol>
                <a:gridCol w="537349">
                  <a:extLst>
                    <a:ext uri="{9D8B030D-6E8A-4147-A177-3AD203B41FA5}">
                      <a16:colId xmlns:a16="http://schemas.microsoft.com/office/drawing/2014/main" val="3487083862"/>
                    </a:ext>
                  </a:extLst>
                </a:gridCol>
                <a:gridCol w="537349">
                  <a:extLst>
                    <a:ext uri="{9D8B030D-6E8A-4147-A177-3AD203B41FA5}">
                      <a16:colId xmlns:a16="http://schemas.microsoft.com/office/drawing/2014/main" val="4001903388"/>
                    </a:ext>
                  </a:extLst>
                </a:gridCol>
                <a:gridCol w="537349">
                  <a:extLst>
                    <a:ext uri="{9D8B030D-6E8A-4147-A177-3AD203B41FA5}">
                      <a16:colId xmlns:a16="http://schemas.microsoft.com/office/drawing/2014/main" val="4122013461"/>
                    </a:ext>
                  </a:extLst>
                </a:gridCol>
                <a:gridCol w="537349">
                  <a:extLst>
                    <a:ext uri="{9D8B030D-6E8A-4147-A177-3AD203B41FA5}">
                      <a16:colId xmlns:a16="http://schemas.microsoft.com/office/drawing/2014/main" val="4290736293"/>
                    </a:ext>
                  </a:extLst>
                </a:gridCol>
                <a:gridCol w="537349">
                  <a:extLst>
                    <a:ext uri="{9D8B030D-6E8A-4147-A177-3AD203B41FA5}">
                      <a16:colId xmlns:a16="http://schemas.microsoft.com/office/drawing/2014/main" val="1702390297"/>
                    </a:ext>
                  </a:extLst>
                </a:gridCol>
                <a:gridCol w="537349">
                  <a:extLst>
                    <a:ext uri="{9D8B030D-6E8A-4147-A177-3AD203B41FA5}">
                      <a16:colId xmlns:a16="http://schemas.microsoft.com/office/drawing/2014/main" val="626392545"/>
                    </a:ext>
                  </a:extLst>
                </a:gridCol>
                <a:gridCol w="537349">
                  <a:extLst>
                    <a:ext uri="{9D8B030D-6E8A-4147-A177-3AD203B41FA5}">
                      <a16:colId xmlns:a16="http://schemas.microsoft.com/office/drawing/2014/main" val="1680127597"/>
                    </a:ext>
                  </a:extLst>
                </a:gridCol>
                <a:gridCol w="537349">
                  <a:extLst>
                    <a:ext uri="{9D8B030D-6E8A-4147-A177-3AD203B41FA5}">
                      <a16:colId xmlns:a16="http://schemas.microsoft.com/office/drawing/2014/main" val="1361437004"/>
                    </a:ext>
                  </a:extLst>
                </a:gridCol>
                <a:gridCol w="537349">
                  <a:extLst>
                    <a:ext uri="{9D8B030D-6E8A-4147-A177-3AD203B41FA5}">
                      <a16:colId xmlns:a16="http://schemas.microsoft.com/office/drawing/2014/main" val="3237209161"/>
                    </a:ext>
                  </a:extLst>
                </a:gridCol>
                <a:gridCol w="537349">
                  <a:extLst>
                    <a:ext uri="{9D8B030D-6E8A-4147-A177-3AD203B41FA5}">
                      <a16:colId xmlns:a16="http://schemas.microsoft.com/office/drawing/2014/main" val="1843366056"/>
                    </a:ext>
                  </a:extLst>
                </a:gridCol>
              </a:tblGrid>
              <a:tr h="260681">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1</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2</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3</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40" name="箭头: 下 39">
            <a:extLst>
              <a:ext uri="{FF2B5EF4-FFF2-40B4-BE49-F238E27FC236}">
                <a16:creationId xmlns:a16="http://schemas.microsoft.com/office/drawing/2014/main" id="{42DA6C3C-39E8-43C7-AFCD-7B7CFCE442CE}"/>
              </a:ext>
            </a:extLst>
          </p:cNvPr>
          <p:cNvSpPr/>
          <p:nvPr/>
        </p:nvSpPr>
        <p:spPr>
          <a:xfrm>
            <a:off x="2022449" y="2366144"/>
            <a:ext cx="259364" cy="148336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CE29ED7F-66A7-4C6E-A3DA-DAE4A6A2F658}"/>
              </a:ext>
            </a:extLst>
          </p:cNvPr>
          <p:cNvSpPr txBox="1"/>
          <p:nvPr/>
        </p:nvSpPr>
        <p:spPr>
          <a:xfrm>
            <a:off x="11444465" y="2957051"/>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密钥</a:t>
            </a:r>
          </a:p>
        </p:txBody>
      </p:sp>
      <p:graphicFrame>
        <p:nvGraphicFramePr>
          <p:cNvPr id="42" name="表格 38">
            <a:extLst>
              <a:ext uri="{FF2B5EF4-FFF2-40B4-BE49-F238E27FC236}">
                <a16:creationId xmlns:a16="http://schemas.microsoft.com/office/drawing/2014/main" id="{3C15A5EB-5571-427C-AA18-D40EBD7D1039}"/>
              </a:ext>
            </a:extLst>
          </p:cNvPr>
          <p:cNvGraphicFramePr>
            <a:graphicFrameLocks noGrp="1"/>
          </p:cNvGraphicFramePr>
          <p:nvPr>
            <p:extLst>
              <p:ext uri="{D42A27DB-BD31-4B8C-83A1-F6EECF244321}">
                <p14:modId xmlns:p14="http://schemas.microsoft.com/office/powerpoint/2010/main" val="2447298223"/>
              </p:ext>
            </p:extLst>
          </p:nvPr>
        </p:nvGraphicFramePr>
        <p:xfrm>
          <a:off x="6830644" y="5016483"/>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graphicFrame>
        <p:nvGraphicFramePr>
          <p:cNvPr id="43" name="表格 38">
            <a:extLst>
              <a:ext uri="{FF2B5EF4-FFF2-40B4-BE49-F238E27FC236}">
                <a16:creationId xmlns:a16="http://schemas.microsoft.com/office/drawing/2014/main" id="{E4D92BAA-CBAC-4D45-B098-35E5B548928A}"/>
              </a:ext>
            </a:extLst>
          </p:cNvPr>
          <p:cNvGraphicFramePr>
            <a:graphicFrameLocks noGrp="1"/>
          </p:cNvGraphicFramePr>
          <p:nvPr>
            <p:extLst>
              <p:ext uri="{D42A27DB-BD31-4B8C-83A1-F6EECF244321}">
                <p14:modId xmlns:p14="http://schemas.microsoft.com/office/powerpoint/2010/main" val="911297339"/>
              </p:ext>
            </p:extLst>
          </p:nvPr>
        </p:nvGraphicFramePr>
        <p:xfrm>
          <a:off x="1153574" y="3970867"/>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5" name="矩形: 圆角 44">
            <a:extLst>
              <a:ext uri="{FF2B5EF4-FFF2-40B4-BE49-F238E27FC236}">
                <a16:creationId xmlns:a16="http://schemas.microsoft.com/office/drawing/2014/main" id="{7DEB2A05-0F19-422E-8E0A-F32D85099FA2}"/>
              </a:ext>
            </a:extLst>
          </p:cNvPr>
          <p:cNvSpPr/>
          <p:nvPr/>
        </p:nvSpPr>
        <p:spPr>
          <a:xfrm>
            <a:off x="6819361" y="5016483"/>
            <a:ext cx="617851" cy="147828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 name="表格 38">
            <a:extLst>
              <a:ext uri="{FF2B5EF4-FFF2-40B4-BE49-F238E27FC236}">
                <a16:creationId xmlns:a16="http://schemas.microsoft.com/office/drawing/2014/main" id="{D495A80F-5BEC-414E-B13F-077EFA7B5E30}"/>
              </a:ext>
            </a:extLst>
          </p:cNvPr>
          <p:cNvGraphicFramePr>
            <a:graphicFrameLocks noGrp="1"/>
          </p:cNvGraphicFramePr>
          <p:nvPr>
            <p:extLst>
              <p:ext uri="{D42A27DB-BD31-4B8C-83A1-F6EECF244321}">
                <p14:modId xmlns:p14="http://schemas.microsoft.com/office/powerpoint/2010/main" val="3616443276"/>
              </p:ext>
            </p:extLst>
          </p:nvPr>
        </p:nvGraphicFramePr>
        <p:xfrm>
          <a:off x="1160149" y="3964969"/>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4" name="矩形: 圆角 43">
            <a:extLst>
              <a:ext uri="{FF2B5EF4-FFF2-40B4-BE49-F238E27FC236}">
                <a16:creationId xmlns:a16="http://schemas.microsoft.com/office/drawing/2014/main" id="{D6136370-1A81-4AE6-9F6C-77A325600604}"/>
              </a:ext>
            </a:extLst>
          </p:cNvPr>
          <p:cNvSpPr/>
          <p:nvPr/>
        </p:nvSpPr>
        <p:spPr>
          <a:xfrm>
            <a:off x="1160149" y="3970867"/>
            <a:ext cx="617851" cy="158496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a:extLst>
              <a:ext uri="{FF2B5EF4-FFF2-40B4-BE49-F238E27FC236}">
                <a16:creationId xmlns:a16="http://schemas.microsoft.com/office/drawing/2014/main" id="{F5EBEFB6-510D-4162-88BD-E2BF2378CD06}"/>
              </a:ext>
            </a:extLst>
          </p:cNvPr>
          <p:cNvCxnSpPr>
            <a:cxnSpLocks/>
          </p:cNvCxnSpPr>
          <p:nvPr/>
        </p:nvCxnSpPr>
        <p:spPr>
          <a:xfrm>
            <a:off x="1419838" y="3720662"/>
            <a:ext cx="30591" cy="182926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C13F430-4356-4961-B57A-06EB5B4A9963}"/>
              </a:ext>
            </a:extLst>
          </p:cNvPr>
          <p:cNvCxnSpPr>
            <a:cxnSpLocks/>
            <a:stCxn id="40" idx="1"/>
          </p:cNvCxnSpPr>
          <p:nvPr/>
        </p:nvCxnSpPr>
        <p:spPr>
          <a:xfrm>
            <a:off x="2022449" y="3719822"/>
            <a:ext cx="33229" cy="18389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AD2E5A6-3BA9-4BD7-93B0-2403B1631341}"/>
              </a:ext>
            </a:extLst>
          </p:cNvPr>
          <p:cNvCxnSpPr>
            <a:cxnSpLocks/>
          </p:cNvCxnSpPr>
          <p:nvPr/>
        </p:nvCxnSpPr>
        <p:spPr>
          <a:xfrm flipH="1">
            <a:off x="2724948" y="3719822"/>
            <a:ext cx="7389" cy="184190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FA0F8C3-B299-429A-A24E-9D1A194DE783}"/>
              </a:ext>
            </a:extLst>
          </p:cNvPr>
          <p:cNvCxnSpPr>
            <a:cxnSpLocks/>
          </p:cNvCxnSpPr>
          <p:nvPr/>
        </p:nvCxnSpPr>
        <p:spPr>
          <a:xfrm>
            <a:off x="3343077" y="3719822"/>
            <a:ext cx="5776" cy="183010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714A670-0CD7-4687-B5C2-6390A58F2B37}"/>
              </a:ext>
            </a:extLst>
          </p:cNvPr>
          <p:cNvCxnSpPr>
            <a:cxnSpLocks/>
            <a:endCxn id="45" idx="2"/>
          </p:cNvCxnSpPr>
          <p:nvPr/>
        </p:nvCxnSpPr>
        <p:spPr>
          <a:xfrm flipH="1">
            <a:off x="7128287" y="4772194"/>
            <a:ext cx="20692" cy="172256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B094D5E-20AD-411C-AF05-40B8BDC8E53E}"/>
              </a:ext>
            </a:extLst>
          </p:cNvPr>
          <p:cNvCxnSpPr>
            <a:cxnSpLocks/>
          </p:cNvCxnSpPr>
          <p:nvPr/>
        </p:nvCxnSpPr>
        <p:spPr>
          <a:xfrm>
            <a:off x="7583661" y="4772194"/>
            <a:ext cx="47753" cy="172256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5BDB570-989C-436C-A196-C2AC0EAC7387}"/>
              </a:ext>
            </a:extLst>
          </p:cNvPr>
          <p:cNvCxnSpPr>
            <a:cxnSpLocks/>
          </p:cNvCxnSpPr>
          <p:nvPr/>
        </p:nvCxnSpPr>
        <p:spPr>
          <a:xfrm>
            <a:off x="8254056" y="4772194"/>
            <a:ext cx="1374" cy="172256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A3B56D7-455F-4397-86C1-71AA5753D015}"/>
              </a:ext>
            </a:extLst>
          </p:cNvPr>
          <p:cNvCxnSpPr>
            <a:cxnSpLocks/>
          </p:cNvCxnSpPr>
          <p:nvPr/>
        </p:nvCxnSpPr>
        <p:spPr>
          <a:xfrm>
            <a:off x="8888770" y="4772193"/>
            <a:ext cx="0" cy="172257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19EB2CA-8E0D-4EF8-AA9E-B0DB45DB4C6A}"/>
              </a:ext>
            </a:extLst>
          </p:cNvPr>
          <p:cNvCxnSpPr>
            <a:cxnSpLocks/>
            <a:endCxn id="40" idx="1"/>
          </p:cNvCxnSpPr>
          <p:nvPr/>
        </p:nvCxnSpPr>
        <p:spPr>
          <a:xfrm flipV="1">
            <a:off x="1451436" y="3719822"/>
            <a:ext cx="571013" cy="181831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B2C602D-CF5E-42E6-9152-FD80EC6008CB}"/>
              </a:ext>
            </a:extLst>
          </p:cNvPr>
          <p:cNvCxnSpPr>
            <a:cxnSpLocks/>
          </p:cNvCxnSpPr>
          <p:nvPr/>
        </p:nvCxnSpPr>
        <p:spPr>
          <a:xfrm flipV="1">
            <a:off x="2053292" y="3719822"/>
            <a:ext cx="660568" cy="178783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1D0ED32-24BC-4DDB-A491-925EB7B8841F}"/>
              </a:ext>
            </a:extLst>
          </p:cNvPr>
          <p:cNvCxnSpPr>
            <a:cxnSpLocks/>
          </p:cNvCxnSpPr>
          <p:nvPr/>
        </p:nvCxnSpPr>
        <p:spPr>
          <a:xfrm flipV="1">
            <a:off x="2723184" y="3720662"/>
            <a:ext cx="613318" cy="181747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6354E65-A389-4177-BE98-649DFA8D1920}"/>
              </a:ext>
            </a:extLst>
          </p:cNvPr>
          <p:cNvCxnSpPr>
            <a:cxnSpLocks/>
          </p:cNvCxnSpPr>
          <p:nvPr/>
        </p:nvCxnSpPr>
        <p:spPr>
          <a:xfrm flipV="1">
            <a:off x="7145687" y="4772194"/>
            <a:ext cx="437974" cy="172257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D087D03-1774-48E1-B544-F2A9B08A6B28}"/>
              </a:ext>
            </a:extLst>
          </p:cNvPr>
          <p:cNvCxnSpPr>
            <a:cxnSpLocks/>
          </p:cNvCxnSpPr>
          <p:nvPr/>
        </p:nvCxnSpPr>
        <p:spPr>
          <a:xfrm flipV="1">
            <a:off x="7688491" y="4772194"/>
            <a:ext cx="556241" cy="1607586"/>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7F2614E-F4BD-42D9-9AEF-2C4F9670D60F}"/>
              </a:ext>
            </a:extLst>
          </p:cNvPr>
          <p:cNvCxnSpPr>
            <a:cxnSpLocks/>
          </p:cNvCxnSpPr>
          <p:nvPr/>
        </p:nvCxnSpPr>
        <p:spPr>
          <a:xfrm flipV="1">
            <a:off x="8254056" y="4772193"/>
            <a:ext cx="617889" cy="171923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65656DE-3E1F-45D2-ADEF-DD282607395D}"/>
              </a:ext>
            </a:extLst>
          </p:cNvPr>
          <p:cNvSpPr txBox="1"/>
          <p:nvPr/>
        </p:nvSpPr>
        <p:spPr>
          <a:xfrm>
            <a:off x="1066721" y="5674241"/>
            <a:ext cx="272382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信息按此顺序放入和读出</a:t>
            </a:r>
          </a:p>
        </p:txBody>
      </p:sp>
      <p:sp>
        <p:nvSpPr>
          <p:cNvPr id="60" name="文本框 59">
            <a:extLst>
              <a:ext uri="{FF2B5EF4-FFF2-40B4-BE49-F238E27FC236}">
                <a16:creationId xmlns:a16="http://schemas.microsoft.com/office/drawing/2014/main" id="{0ECFCD27-7C23-4511-86A6-7391E55583F4}"/>
              </a:ext>
            </a:extLst>
          </p:cNvPr>
          <p:cNvSpPr txBox="1"/>
          <p:nvPr/>
        </p:nvSpPr>
        <p:spPr>
          <a:xfrm>
            <a:off x="9331089" y="5783184"/>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密钥按此顺序放入</a:t>
            </a:r>
          </a:p>
        </p:txBody>
      </p:sp>
    </p:spTree>
    <p:extLst>
      <p:ext uri="{BB962C8B-B14F-4D97-AF65-F5344CB8AC3E}">
        <p14:creationId xmlns:p14="http://schemas.microsoft.com/office/powerpoint/2010/main" val="3114109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762021" cy="581057"/>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轮密钥加</a:t>
            </a:r>
            <a:endParaRPr lang="en-US" altLang="zh-CN" sz="2400" b="1"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E7978F81-BBC1-4E7A-99C1-A94528EE8579}"/>
              </a:ext>
            </a:extLst>
          </p:cNvPr>
          <p:cNvSpPr txBox="1"/>
          <p:nvPr/>
        </p:nvSpPr>
        <p:spPr>
          <a:xfrm>
            <a:off x="2511939" y="1702065"/>
            <a:ext cx="129322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明文矩阵</a:t>
            </a:r>
          </a:p>
        </p:txBody>
      </p:sp>
      <p:sp>
        <p:nvSpPr>
          <p:cNvPr id="41" name="文本框 40">
            <a:extLst>
              <a:ext uri="{FF2B5EF4-FFF2-40B4-BE49-F238E27FC236}">
                <a16:creationId xmlns:a16="http://schemas.microsoft.com/office/drawing/2014/main" id="{CE29ED7F-66A7-4C6E-A3DA-DAE4A6A2F658}"/>
              </a:ext>
            </a:extLst>
          </p:cNvPr>
          <p:cNvSpPr txBox="1"/>
          <p:nvPr/>
        </p:nvSpPr>
        <p:spPr>
          <a:xfrm>
            <a:off x="7565195" y="1702065"/>
            <a:ext cx="146910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子密钥矩阵</a:t>
            </a:r>
          </a:p>
        </p:txBody>
      </p:sp>
      <p:sp>
        <p:nvSpPr>
          <p:cNvPr id="2" name="流程图: 或者 1">
            <a:extLst>
              <a:ext uri="{FF2B5EF4-FFF2-40B4-BE49-F238E27FC236}">
                <a16:creationId xmlns:a16="http://schemas.microsoft.com/office/drawing/2014/main" id="{475C1F75-3FC8-4A47-91EB-80D4914A9C85}"/>
              </a:ext>
            </a:extLst>
          </p:cNvPr>
          <p:cNvSpPr/>
          <p:nvPr/>
        </p:nvSpPr>
        <p:spPr>
          <a:xfrm>
            <a:off x="5368066" y="2994771"/>
            <a:ext cx="871369" cy="871363"/>
          </a:xfrm>
          <a:prstGeom prst="flowChartOr">
            <a:avLst/>
          </a:prstGeom>
          <a:solidFill>
            <a:schemeClr val="accent1"/>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553BD11-7825-4D76-B17C-85258D6A9894}"/>
              </a:ext>
            </a:extLst>
          </p:cNvPr>
          <p:cNvSpPr txBox="1"/>
          <p:nvPr/>
        </p:nvSpPr>
        <p:spPr>
          <a:xfrm>
            <a:off x="1477108" y="5154125"/>
            <a:ext cx="4926349" cy="961289"/>
          </a:xfrm>
          <a:prstGeom prst="rect">
            <a:avLst/>
          </a:prstGeom>
          <a:noFill/>
        </p:spPr>
        <p:txBody>
          <a:bodyPr wrap="none" rtlCol="0">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注：将字符转换为</a:t>
            </a:r>
            <a:r>
              <a:rPr lang="en-US" altLang="zh-CN" sz="2000" dirty="0" err="1">
                <a:solidFill>
                  <a:srgbClr val="C00000"/>
                </a:solidFill>
                <a:latin typeface="微软雅黑" panose="020B0503020204020204" pitchFamily="34" charset="-122"/>
                <a:ea typeface="微软雅黑" panose="020B0503020204020204" pitchFamily="34" charset="-122"/>
              </a:rPr>
              <a:t>ASCii</a:t>
            </a:r>
            <a:r>
              <a:rPr lang="zh-CN" altLang="en-US" sz="2000" dirty="0">
                <a:solidFill>
                  <a:srgbClr val="C00000"/>
                </a:solidFill>
                <a:latin typeface="微软雅黑" panose="020B0503020204020204" pitchFamily="34" charset="-122"/>
                <a:ea typeface="微软雅黑" panose="020B0503020204020204" pitchFamily="34" charset="-122"/>
              </a:rPr>
              <a:t>码按字节进行异或</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异或的结果再进行异或就是异或的逆</a:t>
            </a:r>
          </a:p>
        </p:txBody>
      </p:sp>
      <p:graphicFrame>
        <p:nvGraphicFramePr>
          <p:cNvPr id="19" name="表格 38">
            <a:extLst>
              <a:ext uri="{FF2B5EF4-FFF2-40B4-BE49-F238E27FC236}">
                <a16:creationId xmlns:a16="http://schemas.microsoft.com/office/drawing/2014/main" id="{0F318FC5-9012-40CB-A1F9-00E4F13ABD6C}"/>
              </a:ext>
            </a:extLst>
          </p:cNvPr>
          <p:cNvGraphicFramePr>
            <a:graphicFrameLocks noGrp="1"/>
          </p:cNvGraphicFramePr>
          <p:nvPr>
            <p:extLst>
              <p:ext uri="{D42A27DB-BD31-4B8C-83A1-F6EECF244321}">
                <p14:modId xmlns:p14="http://schemas.microsoft.com/office/powerpoint/2010/main" val="1594185708"/>
              </p:ext>
            </p:extLst>
          </p:nvPr>
        </p:nvGraphicFramePr>
        <p:xfrm>
          <a:off x="1662540" y="2528397"/>
          <a:ext cx="3105652" cy="2104048"/>
        </p:xfrm>
        <a:graphic>
          <a:graphicData uri="http://schemas.openxmlformats.org/drawingml/2006/table">
            <a:tbl>
              <a:tblPr firstRow="1" bandRow="1">
                <a:tableStyleId>{5C22544A-7EE6-4342-B048-85BDC9FD1C3A}</a:tableStyleId>
              </a:tblPr>
              <a:tblGrid>
                <a:gridCol w="776413">
                  <a:extLst>
                    <a:ext uri="{9D8B030D-6E8A-4147-A177-3AD203B41FA5}">
                      <a16:colId xmlns:a16="http://schemas.microsoft.com/office/drawing/2014/main" val="4287415202"/>
                    </a:ext>
                  </a:extLst>
                </a:gridCol>
                <a:gridCol w="776413">
                  <a:extLst>
                    <a:ext uri="{9D8B030D-6E8A-4147-A177-3AD203B41FA5}">
                      <a16:colId xmlns:a16="http://schemas.microsoft.com/office/drawing/2014/main" val="2281853368"/>
                    </a:ext>
                  </a:extLst>
                </a:gridCol>
                <a:gridCol w="776413">
                  <a:extLst>
                    <a:ext uri="{9D8B030D-6E8A-4147-A177-3AD203B41FA5}">
                      <a16:colId xmlns:a16="http://schemas.microsoft.com/office/drawing/2014/main" val="323554032"/>
                    </a:ext>
                  </a:extLst>
                </a:gridCol>
                <a:gridCol w="776413">
                  <a:extLst>
                    <a:ext uri="{9D8B030D-6E8A-4147-A177-3AD203B41FA5}">
                      <a16:colId xmlns:a16="http://schemas.microsoft.com/office/drawing/2014/main" val="569224941"/>
                    </a:ext>
                  </a:extLst>
                </a:gridCol>
              </a:tblGrid>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graphicFrame>
        <p:nvGraphicFramePr>
          <p:cNvPr id="20" name="表格 38">
            <a:extLst>
              <a:ext uri="{FF2B5EF4-FFF2-40B4-BE49-F238E27FC236}">
                <a16:creationId xmlns:a16="http://schemas.microsoft.com/office/drawing/2014/main" id="{E6790500-3EDB-4B42-A656-23852905EA9D}"/>
              </a:ext>
            </a:extLst>
          </p:cNvPr>
          <p:cNvGraphicFramePr>
            <a:graphicFrameLocks noGrp="1"/>
          </p:cNvGraphicFramePr>
          <p:nvPr>
            <p:extLst>
              <p:ext uri="{D42A27DB-BD31-4B8C-83A1-F6EECF244321}">
                <p14:modId xmlns:p14="http://schemas.microsoft.com/office/powerpoint/2010/main" val="1152330554"/>
              </p:ext>
            </p:extLst>
          </p:nvPr>
        </p:nvGraphicFramePr>
        <p:xfrm>
          <a:off x="6680298" y="2528396"/>
          <a:ext cx="2880260" cy="2104046"/>
        </p:xfrm>
        <a:graphic>
          <a:graphicData uri="http://schemas.openxmlformats.org/drawingml/2006/table">
            <a:tbl>
              <a:tblPr firstRow="1" bandRow="1">
                <a:tableStyleId>{5C22544A-7EE6-4342-B048-85BDC9FD1C3A}</a:tableStyleId>
              </a:tblPr>
              <a:tblGrid>
                <a:gridCol w="720065">
                  <a:extLst>
                    <a:ext uri="{9D8B030D-6E8A-4147-A177-3AD203B41FA5}">
                      <a16:colId xmlns:a16="http://schemas.microsoft.com/office/drawing/2014/main" val="4287415202"/>
                    </a:ext>
                  </a:extLst>
                </a:gridCol>
                <a:gridCol w="720065">
                  <a:extLst>
                    <a:ext uri="{9D8B030D-6E8A-4147-A177-3AD203B41FA5}">
                      <a16:colId xmlns:a16="http://schemas.microsoft.com/office/drawing/2014/main" val="2281853368"/>
                    </a:ext>
                  </a:extLst>
                </a:gridCol>
                <a:gridCol w="720065">
                  <a:extLst>
                    <a:ext uri="{9D8B030D-6E8A-4147-A177-3AD203B41FA5}">
                      <a16:colId xmlns:a16="http://schemas.microsoft.com/office/drawing/2014/main" val="323554032"/>
                    </a:ext>
                  </a:extLst>
                </a:gridCol>
                <a:gridCol w="720065">
                  <a:extLst>
                    <a:ext uri="{9D8B030D-6E8A-4147-A177-3AD203B41FA5}">
                      <a16:colId xmlns:a16="http://schemas.microsoft.com/office/drawing/2014/main" val="569224941"/>
                    </a:ext>
                  </a:extLst>
                </a:gridCol>
              </a:tblGrid>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520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spTree>
    <p:extLst>
      <p:ext uri="{BB962C8B-B14F-4D97-AF65-F5344CB8AC3E}">
        <p14:creationId xmlns:p14="http://schemas.microsoft.com/office/powerpoint/2010/main" val="619743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tint val="20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盒中对应行列交叉点的元素作为输出。</a:t>
            </a:r>
            <a:endParaRPr lang="en-US" altLang="zh-CN"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1BD3F55-0348-4B0F-BD4C-3FD77592C2F3}"/>
              </a:ext>
            </a:extLst>
          </p:cNvPr>
          <p:cNvSpPr/>
          <p:nvPr/>
        </p:nvSpPr>
        <p:spPr>
          <a:xfrm>
            <a:off x="1157373" y="2385462"/>
            <a:ext cx="28969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例如：</a:t>
            </a:r>
            <a:r>
              <a:rPr lang="en-US" altLang="zh-CN" dirty="0">
                <a:latin typeface="微软雅黑" panose="020B0503020204020204" pitchFamily="34" charset="-122"/>
                <a:ea typeface="微软雅黑" panose="020B0503020204020204" pitchFamily="34" charset="-122"/>
              </a:rPr>
              <a:t>95</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2a</a:t>
            </a:r>
            <a:endParaRPr lang="zh-CN" altLang="en-US" dirty="0"/>
          </a:p>
        </p:txBody>
      </p:sp>
      <p:pic>
        <p:nvPicPr>
          <p:cNvPr id="27" name="图片 26">
            <a:extLst>
              <a:ext uri="{FF2B5EF4-FFF2-40B4-BE49-F238E27FC236}">
                <a16:creationId xmlns:a16="http://schemas.microsoft.com/office/drawing/2014/main" id="{0EFC1473-32FC-4F79-BE30-98AC341F87EC}"/>
              </a:ext>
            </a:extLst>
          </p:cNvPr>
          <p:cNvPicPr>
            <a:picLocks noChangeAspect="1"/>
          </p:cNvPicPr>
          <p:nvPr/>
        </p:nvPicPr>
        <p:blipFill>
          <a:blip r:embed="rId4"/>
          <a:stretch>
            <a:fillRect/>
          </a:stretch>
        </p:blipFill>
        <p:spPr>
          <a:xfrm>
            <a:off x="4371033" y="2044641"/>
            <a:ext cx="6515865" cy="4730320"/>
          </a:xfrm>
          <a:prstGeom prst="rect">
            <a:avLst/>
          </a:prstGeom>
        </p:spPr>
      </p:pic>
      <p:sp>
        <p:nvSpPr>
          <p:cNvPr id="29" name="矩形: 圆角 28">
            <a:extLst>
              <a:ext uri="{FF2B5EF4-FFF2-40B4-BE49-F238E27FC236}">
                <a16:creationId xmlns:a16="http://schemas.microsoft.com/office/drawing/2014/main" id="{70B5F0CC-FCAA-4B3B-8100-B6EEBB585BDA}"/>
              </a:ext>
            </a:extLst>
          </p:cNvPr>
          <p:cNvSpPr/>
          <p:nvPr/>
        </p:nvSpPr>
        <p:spPr>
          <a:xfrm>
            <a:off x="4371033" y="4772967"/>
            <a:ext cx="6515865" cy="301451"/>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A0640245-88E4-4E48-BA0F-CAFB2125E700}"/>
              </a:ext>
            </a:extLst>
          </p:cNvPr>
          <p:cNvSpPr/>
          <p:nvPr/>
        </p:nvSpPr>
        <p:spPr>
          <a:xfrm rot="5400000">
            <a:off x="5348135" y="3368613"/>
            <a:ext cx="3029777" cy="381838"/>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8646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16499</TotalTime>
  <Words>2137</Words>
  <Application>Microsoft Office PowerPoint</Application>
  <PresentationFormat>宽屏</PresentationFormat>
  <Paragraphs>464</Paragraphs>
  <Slides>22</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3" baseType="lpstr">
      <vt:lpstr>Roboto</vt:lpstr>
      <vt:lpstr>微软雅黑</vt:lpstr>
      <vt:lpstr>Arial</vt:lpstr>
      <vt:lpstr>Calibri</vt:lpstr>
      <vt:lpstr>Calibri Light</vt:lpstr>
      <vt:lpstr>Cambria Math</vt:lpstr>
      <vt:lpstr>Times New Roman</vt:lpstr>
      <vt:lpstr>Wingdings</vt:lpstr>
      <vt:lpstr>Office 主题</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su ting</cp:lastModifiedBy>
  <cp:revision>565</cp:revision>
  <cp:lastPrinted>2019-05-06T11:49:03Z</cp:lastPrinted>
  <dcterms:created xsi:type="dcterms:W3CDTF">2016-04-09T13:02:00Z</dcterms:created>
  <dcterms:modified xsi:type="dcterms:W3CDTF">2020-11-13T06:26:46Z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