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 Slab"/>
      <p:regular r:id="rId20"/>
      <p:bold r:id="rId21"/>
    </p:embeddedFon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regular.fntdata"/><Relationship Id="rId22" Type="http://schemas.openxmlformats.org/officeDocument/2006/relationships/font" Target="fonts/Roboto-regular.fntdata"/><Relationship Id="rId21" Type="http://schemas.openxmlformats.org/officeDocument/2006/relationships/font" Target="fonts/RobotoSlab-bold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0b6f7f52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30b6f7f52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0526820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30526820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0526820a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0526820a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0b6f7f52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30b6f7f52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0b6f7f529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30b6f7f529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30b6f7f52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30b6f7f52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0b6f7f52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30b6f7f52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0b6f7f529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30b6f7f52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0b6f7f52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0b6f7f52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0b6f7f52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0b6f7f52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0b6f7f52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0b6f7f52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0526820a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30526820a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0b6f7f52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30b6f7f52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0" y="1188925"/>
            <a:ext cx="66681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Impact of Social Backgrounds on Student Alcohol Consumption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Boyang Meng, Ding Sun, Leanne Ye,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Manyi Liu, Sheng Horng, Yu-Han Lai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4013" y="1744325"/>
            <a:ext cx="3895725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Model: SVM</a:t>
            </a:r>
            <a:endParaRPr/>
          </a:p>
        </p:txBody>
      </p:sp>
      <p:cxnSp>
        <p:nvCxnSpPr>
          <p:cNvPr id="135" name="Google Shape;135;p22"/>
          <p:cNvCxnSpPr/>
          <p:nvPr/>
        </p:nvCxnSpPr>
        <p:spPr>
          <a:xfrm>
            <a:off x="7496025" y="3678500"/>
            <a:ext cx="352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87900" y="1341250"/>
            <a:ext cx="3999900" cy="4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Selected Features</a:t>
            </a:r>
            <a:endParaRPr sz="1600"/>
          </a:p>
        </p:txBody>
      </p:sp>
      <p:sp>
        <p:nvSpPr>
          <p:cNvPr id="137" name="Google Shape;137;p22"/>
          <p:cNvSpPr txBox="1"/>
          <p:nvPr>
            <p:ph idx="2" type="body"/>
          </p:nvPr>
        </p:nvSpPr>
        <p:spPr>
          <a:xfrm>
            <a:off x="4791925" y="1383700"/>
            <a:ext cx="39999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All Features</a:t>
            </a:r>
            <a:endParaRPr sz="1600"/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025" y="1749088"/>
            <a:ext cx="3914775" cy="2257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22"/>
          <p:cNvCxnSpPr/>
          <p:nvPr/>
        </p:nvCxnSpPr>
        <p:spPr>
          <a:xfrm>
            <a:off x="3074175" y="3678500"/>
            <a:ext cx="352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/>
          <p:nvPr/>
        </p:nvSpPr>
        <p:spPr>
          <a:xfrm>
            <a:off x="4854775" y="641600"/>
            <a:ext cx="4202400" cy="440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</a:t>
            </a:r>
            <a:endParaRPr/>
          </a:p>
        </p:txBody>
      </p:sp>
      <p:sp>
        <p:nvSpPr>
          <p:cNvPr id="146" name="Google Shape;146;p23"/>
          <p:cNvSpPr txBox="1"/>
          <p:nvPr/>
        </p:nvSpPr>
        <p:spPr>
          <a:xfrm>
            <a:off x="3218700" y="1283200"/>
            <a:ext cx="10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3300" y="724477"/>
            <a:ext cx="3953975" cy="424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87900" y="2098275"/>
            <a:ext cx="4246200" cy="12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Color indicates the value of the feature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Groups on the right: Positive impact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Groups on the left: Negative impact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 of Team members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Boyang Meng: Coding, Presentation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Ding Sun: Presentation, Report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Leanne Ye: Demo, Report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Manyi Liu: Report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Sheng Horng: Coding, Presentation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Yu-Han Lai: Report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Bergh, Adrienne. “A Machine Learning Approach to Predicting Alcohol Consumption in Adolescents from Historical Text Messaging Data.” </a:t>
            </a: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Chapman University Digital Commons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, https://digitalcommons.chapman.edu/cads_theses/2/.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Bi, J., Sun, J., Wu, Y., Tennen, H., &amp; Armeli, S. “A machine learning approach to college drinking prediction and risk factor identification.” ACM Transactions on Intelligent Systems and Technology (TIST), 4(4), 1-24. 2013. https://dl.acm.org/doi/10.1145/2508037.2508053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Collins, Susan E. “Associations Between Socioeconomic Factors and Alcohol Outcomes.” Alcohol research : current reviews vol. 38,1 (2016): 83-94. https://www.ncbi.nlm.nih.gov/pmc/articles/PMC4872618/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Lorant, V., Nicaise, P., Soto, V.E. et al. Alcohol drinking among college students: college responsibility for personal troubles. BMC Public Health 13, 615 (2013). https://doi.org/10.1186/1471-2458-13-615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280975" y="1454250"/>
            <a:ext cx="8368200" cy="32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Problem: Serious alcohol abuse in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U.S. college campus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Our project intends find the relationship between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18288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the students' family situation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18288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academic situation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18288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alcohol use.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Goal: </a:t>
            </a:r>
            <a:endParaRPr sz="1700"/>
          </a:p>
          <a:p>
            <a:pPr indent="-336550" lvl="1" marL="18288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Classification model that predicts the student's overall alcohol consumption level</a:t>
            </a:r>
            <a:endParaRPr sz="1700"/>
          </a:p>
          <a:p>
            <a:pPr indent="-336550" lvl="1" marL="18288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Important element that impacts </a:t>
            </a:r>
            <a:r>
              <a:rPr lang="en" sz="1700"/>
              <a:t>student's overall alcohol consumption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79999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College students with higher socioeconomic status (SES)  are most likely to consume more alcohol than those with lower SES, because they have a higher purchasing power.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79999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ollege students with lower SES are more likely to be burdened with negative alcohol-related consequences than those with higher SES.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79999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lcohol consumption is encouraged through role models, peer attitudes, mass media, and the community's attitude in general. 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Description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10625"/>
            <a:ext cx="8368200" cy="9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dataset has a total number of 1044 samples, and</a:t>
            </a:r>
            <a:r>
              <a:rPr lang="en"/>
              <a:t> a total of 33 attributes, of which Dalc and Walc are the ones we want to predict.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664150" y="2295025"/>
            <a:ext cx="369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387900" y="2014325"/>
            <a:ext cx="4032300" cy="26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 alcohol consumption level on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working days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ranges from 1 to 5: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Level 1— 727 samples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Level 2 – 196 samples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Level 3 – 69 samples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Level 4 – 26 samples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Level 5 – 26 samples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4845000" y="2014325"/>
            <a:ext cx="3911100" cy="26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The alcohol consumption level on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weekend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ranges from 1 to 5: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Level 1 – 398 samples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Level 2 – 235 samples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Level 3 – 200 samples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Level 4 – 138 samples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Level 5 – 73 samples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Selection: Alc and Oversampling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87900" y="1429600"/>
            <a:ext cx="8368200" cy="19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Targets the Overall alcohol consumption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Combine the Dalc and Walc into Alc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Oversampling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Uneven observations across different level of alcohol consumptions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Oversample the dataset to make the model unbiased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4250" y="1182475"/>
            <a:ext cx="2050925" cy="184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4250" y="3029315"/>
            <a:ext cx="2050925" cy="2017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87900" y="2099425"/>
            <a:ext cx="4184100" cy="18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R</a:t>
            </a:r>
            <a:r>
              <a:rPr lang="en" sz="1600"/>
              <a:t>emoved G1, G2, and keeps G3 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High correlation between G1, G2, and G3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High-correlated attributes will impact the model as we use RBF kernel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Using Randomforest Model to sort the importance of each features, select the features above the average importance</a:t>
            </a:r>
            <a:endParaRPr sz="1600"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025" y="1765650"/>
            <a:ext cx="4372300" cy="270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Selection: Random Forest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220325"/>
            <a:ext cx="8314644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Model: Logistic Regression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87900" y="1809750"/>
            <a:ext cx="3999900" cy="15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Logistic model performed badly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Possible reason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Non-linearity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Need models that can capture non-linear relationships</a:t>
            </a:r>
            <a:endParaRPr sz="1600"/>
          </a:p>
        </p:txBody>
      </p:sp>
      <p:sp>
        <p:nvSpPr>
          <p:cNvPr id="113" name="Google Shape;113;p20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7325" y="1891025"/>
            <a:ext cx="3857625" cy="2276475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5" name="Google Shape;115;p20"/>
          <p:cNvSpPr/>
          <p:nvPr/>
        </p:nvSpPr>
        <p:spPr>
          <a:xfrm>
            <a:off x="7442900" y="3693125"/>
            <a:ext cx="396000" cy="162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Model: Random Forest</a:t>
            </a:r>
            <a:endParaRPr/>
          </a:p>
        </p:txBody>
      </p:sp>
      <p:cxnSp>
        <p:nvCxnSpPr>
          <p:cNvPr id="121" name="Google Shape;121;p21"/>
          <p:cNvCxnSpPr/>
          <p:nvPr/>
        </p:nvCxnSpPr>
        <p:spPr>
          <a:xfrm>
            <a:off x="7393875" y="3630700"/>
            <a:ext cx="3957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87900" y="1294675"/>
            <a:ext cx="39999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Selected Features</a:t>
            </a:r>
            <a:endParaRPr sz="1600"/>
          </a:p>
        </p:txBody>
      </p:sp>
      <p:sp>
        <p:nvSpPr>
          <p:cNvPr id="123" name="Google Shape;123;p21"/>
          <p:cNvSpPr txBox="1"/>
          <p:nvPr>
            <p:ph idx="2" type="body"/>
          </p:nvPr>
        </p:nvSpPr>
        <p:spPr>
          <a:xfrm>
            <a:off x="4756200" y="1325125"/>
            <a:ext cx="3999900" cy="4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All features</a:t>
            </a:r>
            <a:endParaRPr sz="1600"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375" y="1694875"/>
            <a:ext cx="3790950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3463" y="1694875"/>
            <a:ext cx="3800475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/>
        </p:nvSpPr>
        <p:spPr>
          <a:xfrm>
            <a:off x="-311300" y="3353525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7" name="Google Shape;127;p21"/>
          <p:cNvCxnSpPr/>
          <p:nvPr/>
        </p:nvCxnSpPr>
        <p:spPr>
          <a:xfrm>
            <a:off x="7436775" y="3630700"/>
            <a:ext cx="352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21"/>
          <p:cNvCxnSpPr/>
          <p:nvPr/>
        </p:nvCxnSpPr>
        <p:spPr>
          <a:xfrm>
            <a:off x="3099225" y="3630700"/>
            <a:ext cx="352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