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66FF"/>
    <a:srgbClr val="CC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09181E-44FB-474A-865E-930E1EE005B0}" type="datetimeFigureOut">
              <a:rPr lang="en-US" smtClean="0"/>
              <a:t>26/6/2023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121378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9181E-44FB-474A-865E-930E1EE005B0}" type="datetimeFigureOut">
              <a:rPr lang="en-US" smtClean="0"/>
              <a:t>26/6/2023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13644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9181E-44FB-474A-865E-930E1EE005B0}" type="datetimeFigureOut">
              <a:rPr lang="en-US" smtClean="0"/>
              <a:t>26/6/2023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280010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09181E-44FB-474A-865E-930E1EE005B0}" type="datetimeFigureOut">
              <a:rPr lang="en-US" smtClean="0"/>
              <a:t>26/6/2023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299035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09181E-44FB-474A-865E-930E1EE005B0}" type="datetimeFigureOut">
              <a:rPr lang="en-US" smtClean="0"/>
              <a:t>26/6/2023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82796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09181E-44FB-474A-865E-930E1EE005B0}" type="datetimeFigureOut">
              <a:rPr lang="en-US" smtClean="0"/>
              <a:t>26/6/2023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19452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09181E-44FB-474A-865E-930E1EE005B0}" type="datetimeFigureOut">
              <a:rPr lang="en-US" smtClean="0"/>
              <a:t>26/6/2023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116986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09181E-44FB-474A-865E-930E1EE005B0}" type="datetimeFigureOut">
              <a:rPr lang="en-US" smtClean="0"/>
              <a:t>26/6/2023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45898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181E-44FB-474A-865E-930E1EE005B0}" type="datetimeFigureOut">
              <a:rPr lang="en-US" smtClean="0"/>
              <a:t>26/6/2023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71564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09181E-44FB-474A-865E-930E1EE005B0}" type="datetimeFigureOut">
              <a:rPr lang="en-US" smtClean="0"/>
              <a:t>26/6/2023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342166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09181E-44FB-474A-865E-930E1EE005B0}" type="datetimeFigureOut">
              <a:rPr lang="en-US" smtClean="0"/>
              <a:t>26/6/2023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7FD54-D489-4C22-B9DE-F496C437A6F7}" type="slidenum">
              <a:rPr lang="en-US" smtClean="0"/>
              <a:t>‹#›</a:t>
            </a:fld>
            <a:endParaRPr lang="en-US"/>
          </a:p>
        </p:txBody>
      </p:sp>
    </p:spTree>
    <p:extLst>
      <p:ext uri="{BB962C8B-B14F-4D97-AF65-F5344CB8AC3E}">
        <p14:creationId xmlns:p14="http://schemas.microsoft.com/office/powerpoint/2010/main" val="351644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9181E-44FB-474A-865E-930E1EE005B0}" type="datetimeFigureOut">
              <a:rPr lang="en-US" smtClean="0"/>
              <a:t>26/6/2023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7FD54-D489-4C22-B9DE-F496C437A6F7}" type="slidenum">
              <a:rPr lang="en-US" smtClean="0"/>
              <a:t>‹#›</a:t>
            </a:fld>
            <a:endParaRPr lang="en-US"/>
          </a:p>
        </p:txBody>
      </p:sp>
    </p:spTree>
    <p:extLst>
      <p:ext uri="{BB962C8B-B14F-4D97-AF65-F5344CB8AC3E}">
        <p14:creationId xmlns:p14="http://schemas.microsoft.com/office/powerpoint/2010/main" val="182409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998616"/>
          </a:xfrm>
          <a:prstGeom prst="rect">
            <a:avLst/>
          </a:prstGeom>
          <a:gradFill>
            <a:gsLst>
              <a:gs pos="100000">
                <a:schemeClr val="accent1">
                  <a:lumMod val="5000"/>
                  <a:lumOff val="95000"/>
                </a:schemeClr>
              </a:gs>
              <a:gs pos="88000">
                <a:schemeClr val="accent1">
                  <a:lumMod val="60000"/>
                  <a:lumOff val="40000"/>
                </a:schemeClr>
              </a:gs>
              <a:gs pos="47000">
                <a:schemeClr val="accent1">
                  <a:lumMod val="75000"/>
                </a:schemeClr>
              </a:gs>
              <a:gs pos="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1726471" y="1998616"/>
            <a:ext cx="8739053" cy="1716315"/>
          </a:xfrm>
        </p:spPr>
        <p:txBody>
          <a:bodyPr>
            <a:normAutofit fontScale="90000"/>
          </a:bodyPr>
          <a:lstStyle/>
          <a:p>
            <a:r>
              <a:rPr lang="en-US" b="1" smtClean="0">
                <a:solidFill>
                  <a:srgbClr val="FF3399"/>
                </a:solidFill>
              </a:rPr>
              <a:t>BASIC ELECTRONICS PROJECT</a:t>
            </a:r>
            <a:br>
              <a:rPr lang="en-US" b="1" smtClean="0">
                <a:solidFill>
                  <a:srgbClr val="FF3399"/>
                </a:solidFill>
              </a:rPr>
            </a:br>
            <a:r>
              <a:rPr lang="en-US" b="1" smtClean="0">
                <a:solidFill>
                  <a:srgbClr val="FF3399"/>
                </a:solidFill>
              </a:rPr>
              <a:t>AUTONOMOUS CAR MODEL</a:t>
            </a:r>
            <a:endParaRPr lang="en-US" b="1">
              <a:solidFill>
                <a:srgbClr val="FF3399"/>
              </a:solidFill>
            </a:endParaRPr>
          </a:p>
        </p:txBody>
      </p:sp>
      <p:sp>
        <p:nvSpPr>
          <p:cNvPr id="6" name="Subtitle 2"/>
          <p:cNvSpPr>
            <a:spLocks noGrp="1"/>
          </p:cNvSpPr>
          <p:nvPr>
            <p:ph type="subTitle" idx="1"/>
          </p:nvPr>
        </p:nvSpPr>
        <p:spPr>
          <a:xfrm>
            <a:off x="7063738" y="4027004"/>
            <a:ext cx="4262846" cy="1655762"/>
          </a:xfrm>
        </p:spPr>
        <p:txBody>
          <a:bodyPr/>
          <a:lstStyle/>
          <a:p>
            <a:r>
              <a:rPr lang="en-US" smtClean="0"/>
              <a:t>Student: Nguyen Thien Quang</a:t>
            </a:r>
            <a:endParaRPr lang="en-US"/>
          </a:p>
        </p:txBody>
      </p:sp>
      <p:sp>
        <p:nvSpPr>
          <p:cNvPr id="7" name="TextBox 6"/>
          <p:cNvSpPr txBox="1"/>
          <p:nvPr/>
        </p:nvSpPr>
        <p:spPr>
          <a:xfrm>
            <a:off x="2386143" y="960926"/>
            <a:ext cx="7419703" cy="584775"/>
          </a:xfrm>
          <a:prstGeom prst="rect">
            <a:avLst/>
          </a:prstGeom>
          <a:noFill/>
        </p:spPr>
        <p:txBody>
          <a:bodyPr wrap="square" rtlCol="0">
            <a:spAutoFit/>
          </a:bodyPr>
          <a:lstStyle/>
          <a:p>
            <a:pPr algn="ctr"/>
            <a:r>
              <a:rPr lang="en-US" sz="3200" smtClean="0">
                <a:solidFill>
                  <a:schemeClr val="bg1"/>
                </a:solidFill>
              </a:rPr>
              <a:t>Work Report</a:t>
            </a:r>
            <a:endParaRPr lang="en-US" sz="320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17" y="248195"/>
            <a:ext cx="1580606" cy="1580606"/>
          </a:xfrm>
          <a:prstGeom prst="rect">
            <a:avLst/>
          </a:prstGeom>
        </p:spPr>
      </p:pic>
      <p:sp>
        <p:nvSpPr>
          <p:cNvPr id="9" name="TextBox 8"/>
          <p:cNvSpPr txBox="1"/>
          <p:nvPr/>
        </p:nvSpPr>
        <p:spPr>
          <a:xfrm>
            <a:off x="2386144" y="248195"/>
            <a:ext cx="7419703" cy="584775"/>
          </a:xfrm>
          <a:prstGeom prst="rect">
            <a:avLst/>
          </a:prstGeom>
          <a:noFill/>
        </p:spPr>
        <p:txBody>
          <a:bodyPr wrap="square" rtlCol="0">
            <a:spAutoFit/>
          </a:bodyPr>
          <a:lstStyle/>
          <a:p>
            <a:pPr algn="ctr"/>
            <a:r>
              <a:rPr lang="en-US" sz="3200" smtClean="0">
                <a:solidFill>
                  <a:schemeClr val="bg1"/>
                </a:solidFill>
              </a:rPr>
              <a:t>COLLEGE OF ENGINEERING</a:t>
            </a:r>
            <a:endParaRPr lang="en-US" sz="3200">
              <a:solidFill>
                <a:schemeClr val="bg1"/>
              </a:solidFill>
            </a:endParaRPr>
          </a:p>
        </p:txBody>
      </p:sp>
      <p:sp>
        <p:nvSpPr>
          <p:cNvPr id="10" name="Subtitle 2"/>
          <p:cNvSpPr txBox="1">
            <a:spLocks/>
          </p:cNvSpPr>
          <p:nvPr/>
        </p:nvSpPr>
        <p:spPr>
          <a:xfrm>
            <a:off x="525778" y="4008854"/>
            <a:ext cx="48158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Instructor: M.s. Tran Le Trung Chanh</a:t>
            </a:r>
            <a:endParaRPr lang="en-US"/>
          </a:p>
        </p:txBody>
      </p:sp>
      <p:sp>
        <p:nvSpPr>
          <p:cNvPr id="11" name="Rectangle 10"/>
          <p:cNvSpPr/>
          <p:nvPr/>
        </p:nvSpPr>
        <p:spPr>
          <a:xfrm>
            <a:off x="0" y="4859384"/>
            <a:ext cx="12192000" cy="1998616"/>
          </a:xfrm>
          <a:prstGeom prst="rect">
            <a:avLst/>
          </a:prstGeom>
          <a:gradFill>
            <a:gsLst>
              <a:gs pos="0">
                <a:schemeClr val="accent1">
                  <a:lumMod val="5000"/>
                  <a:lumOff val="95000"/>
                </a:schemeClr>
              </a:gs>
              <a:gs pos="35000">
                <a:schemeClr val="accent1">
                  <a:lumMod val="40000"/>
                  <a:lumOff val="60000"/>
                </a:schemeClr>
              </a:gs>
              <a:gs pos="47000">
                <a:schemeClr val="accent1">
                  <a:lumMod val="60000"/>
                  <a:lumOff val="40000"/>
                </a:schemeClr>
              </a:gs>
              <a:gs pos="9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944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6">
                <a:lumMod val="20000"/>
                <a:lumOff val="80000"/>
              </a:schemeClr>
            </a:gs>
            <a:gs pos="71000">
              <a:schemeClr val="accent6">
                <a:lumMod val="40000"/>
                <a:lumOff val="60000"/>
              </a:schemeClr>
            </a:gs>
            <a:gs pos="94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PID implementation</a:t>
            </a:r>
            <a:endParaRPr lang="en-US" sz="2000" b="1"/>
          </a:p>
        </p:txBody>
      </p:sp>
    </p:spTree>
    <p:extLst>
      <p:ext uri="{BB962C8B-B14F-4D97-AF65-F5344CB8AC3E}">
        <p14:creationId xmlns:p14="http://schemas.microsoft.com/office/powerpoint/2010/main" val="1821986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5000">
              <a:schemeClr val="bg1">
                <a:lumMod val="95000"/>
              </a:schemeClr>
            </a:gs>
            <a:gs pos="71000">
              <a:schemeClr val="bg1">
                <a:lumMod val="85000"/>
              </a:schemeClr>
            </a:gs>
            <a:gs pos="94000">
              <a:schemeClr val="bg1">
                <a:lumMod val="7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Summary</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Process Achieved</a:t>
            </a:r>
            <a:endParaRPr lang="en-US" sz="2000" b="1"/>
          </a:p>
        </p:txBody>
      </p:sp>
      <p:sp>
        <p:nvSpPr>
          <p:cNvPr id="6" name="TextBox 5"/>
          <p:cNvSpPr txBox="1"/>
          <p:nvPr/>
        </p:nvSpPr>
        <p:spPr>
          <a:xfrm>
            <a:off x="838200" y="2363592"/>
            <a:ext cx="9861452" cy="1477328"/>
          </a:xfrm>
          <a:prstGeom prst="rect">
            <a:avLst/>
          </a:prstGeom>
          <a:noFill/>
        </p:spPr>
        <p:txBody>
          <a:bodyPr wrap="square" rtlCol="0">
            <a:spAutoFit/>
          </a:bodyPr>
          <a:lstStyle/>
          <a:p>
            <a:pPr marL="285750" indent="-285750" algn="just">
              <a:buFont typeface="Wingdings" panose="05000000000000000000" pitchFamily="2" charset="2"/>
              <a:buChar char="ü"/>
            </a:pPr>
            <a:r>
              <a:rPr lang="en-US"/>
              <a:t>Design an autonomous car model ( 4 wheels).</a:t>
            </a:r>
            <a:endParaRPr lang="vi-VN"/>
          </a:p>
          <a:p>
            <a:pPr marL="285750" indent="-285750" algn="just">
              <a:buFont typeface="Wingdings" panose="05000000000000000000" pitchFamily="2" charset="2"/>
              <a:buChar char="ü"/>
            </a:pPr>
            <a:r>
              <a:rPr lang="en-US"/>
              <a:t>The wheels are omni wheels.</a:t>
            </a:r>
          </a:p>
          <a:p>
            <a:pPr marL="285750" indent="-285750" algn="just">
              <a:buFont typeface="Wingdings" panose="05000000000000000000" pitchFamily="2" charset="2"/>
              <a:buChar char="ü"/>
            </a:pPr>
            <a:r>
              <a:rPr lang="en-US"/>
              <a:t>Using encoder motors and an obstacle detection sensor.</a:t>
            </a:r>
            <a:endParaRPr lang="vi-VN"/>
          </a:p>
          <a:p>
            <a:pPr marL="285750" indent="-285750" algn="just">
              <a:buFont typeface="Wingdings" panose="05000000000000000000" pitchFamily="2" charset="2"/>
              <a:buChar char="ü"/>
            </a:pPr>
            <a:r>
              <a:rPr lang="en-US"/>
              <a:t>The car can be controlled by a wireless controller.</a:t>
            </a:r>
            <a:endParaRPr lang="vi-VN"/>
          </a:p>
          <a:p>
            <a:pPr marL="285750" indent="-285750" algn="just">
              <a:buFont typeface="Wingdings" panose="05000000000000000000" pitchFamily="2" charset="2"/>
              <a:buChar char="ü"/>
            </a:pPr>
            <a:r>
              <a:rPr lang="en-US"/>
              <a:t>Using microcontrollers except for Arduino ecosystem.</a:t>
            </a:r>
            <a:endParaRPr lang="vi-VN"/>
          </a:p>
        </p:txBody>
      </p:sp>
    </p:spTree>
    <p:extLst>
      <p:ext uri="{BB962C8B-B14F-4D97-AF65-F5344CB8AC3E}">
        <p14:creationId xmlns:p14="http://schemas.microsoft.com/office/powerpoint/2010/main" val="9203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bg1">
                <a:lumMod val="95000"/>
              </a:schemeClr>
            </a:gs>
            <a:gs pos="71000">
              <a:schemeClr val="bg1">
                <a:lumMod val="85000"/>
              </a:schemeClr>
            </a:gs>
            <a:gs pos="94000">
              <a:schemeClr val="bg1">
                <a:lumMod val="75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Summary</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Advantage</a:t>
            </a:r>
            <a:endParaRPr lang="en-US" sz="2000" b="1"/>
          </a:p>
        </p:txBody>
      </p:sp>
      <p:sp>
        <p:nvSpPr>
          <p:cNvPr id="6" name="TextBox 5"/>
          <p:cNvSpPr txBox="1"/>
          <p:nvPr/>
        </p:nvSpPr>
        <p:spPr>
          <a:xfrm>
            <a:off x="838200" y="2363592"/>
            <a:ext cx="9861452" cy="369332"/>
          </a:xfrm>
          <a:prstGeom prst="rect">
            <a:avLst/>
          </a:prstGeom>
          <a:noFill/>
        </p:spPr>
        <p:txBody>
          <a:bodyPr wrap="square" rtlCol="0">
            <a:spAutoFit/>
          </a:bodyPr>
          <a:lstStyle/>
          <a:p>
            <a:pPr algn="just"/>
            <a:r>
              <a:rPr lang="en-US" smtClean="0"/>
              <a:t>The car operated well and can control in 2 modes with low latency response</a:t>
            </a:r>
            <a:endParaRPr lang="en-US" smtClean="0"/>
          </a:p>
        </p:txBody>
      </p:sp>
      <p:sp>
        <p:nvSpPr>
          <p:cNvPr id="7" name="TextBox 6"/>
          <p:cNvSpPr txBox="1"/>
          <p:nvPr/>
        </p:nvSpPr>
        <p:spPr>
          <a:xfrm>
            <a:off x="838200" y="4155214"/>
            <a:ext cx="9861452" cy="400110"/>
          </a:xfrm>
          <a:prstGeom prst="rect">
            <a:avLst/>
          </a:prstGeom>
          <a:noFill/>
        </p:spPr>
        <p:txBody>
          <a:bodyPr wrap="square" rtlCol="0">
            <a:spAutoFit/>
          </a:bodyPr>
          <a:lstStyle/>
          <a:p>
            <a:r>
              <a:rPr lang="en-US" sz="2000" b="1" smtClean="0"/>
              <a:t>Downside</a:t>
            </a:r>
            <a:endParaRPr lang="en-US" sz="2000" b="1"/>
          </a:p>
        </p:txBody>
      </p:sp>
      <p:sp>
        <p:nvSpPr>
          <p:cNvPr id="8" name="TextBox 7"/>
          <p:cNvSpPr txBox="1"/>
          <p:nvPr/>
        </p:nvSpPr>
        <p:spPr>
          <a:xfrm>
            <a:off x="838200" y="4788929"/>
            <a:ext cx="9861452" cy="1200329"/>
          </a:xfrm>
          <a:prstGeom prst="rect">
            <a:avLst/>
          </a:prstGeom>
          <a:noFill/>
        </p:spPr>
        <p:txBody>
          <a:bodyPr wrap="square" rtlCol="0">
            <a:spAutoFit/>
          </a:bodyPr>
          <a:lstStyle/>
          <a:p>
            <a:pPr algn="just"/>
            <a:r>
              <a:rPr lang="en-US" smtClean="0"/>
              <a:t>Values that got from sensor is not so accurate because of the distortion when the car operates.</a:t>
            </a:r>
          </a:p>
          <a:p>
            <a:pPr algn="just"/>
            <a:r>
              <a:rPr lang="en-US" smtClean="0"/>
              <a:t>With PID implementation increased the accuracy when moving forward but the parameters to tune and rectify is still not close to get the car moves straight line completely.</a:t>
            </a:r>
          </a:p>
          <a:p>
            <a:pPr algn="just"/>
            <a:r>
              <a:rPr lang="en-US"/>
              <a:t>The </a:t>
            </a:r>
            <a:r>
              <a:rPr lang="en-US"/>
              <a:t>exterior </a:t>
            </a:r>
            <a:r>
              <a:rPr lang="en-US" smtClean="0"/>
              <a:t>design of the car still not so decent.</a:t>
            </a:r>
            <a:endParaRPr lang="en-US" smtClean="0"/>
          </a:p>
        </p:txBody>
      </p:sp>
    </p:spTree>
    <p:extLst>
      <p:ext uri="{BB962C8B-B14F-4D97-AF65-F5344CB8AC3E}">
        <p14:creationId xmlns:p14="http://schemas.microsoft.com/office/powerpoint/2010/main" val="4195700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bg1">
                <a:lumMod val="95000"/>
              </a:schemeClr>
            </a:gs>
            <a:gs pos="71000">
              <a:schemeClr val="bg1">
                <a:lumMod val="85000"/>
              </a:schemeClr>
            </a:gs>
            <a:gs pos="94000">
              <a:schemeClr val="bg1">
                <a:lumMod val="75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Summary</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Expansion and development</a:t>
            </a:r>
            <a:endParaRPr lang="en-US" sz="2000" b="1"/>
          </a:p>
        </p:txBody>
      </p:sp>
      <p:sp>
        <p:nvSpPr>
          <p:cNvPr id="6" name="TextBox 5"/>
          <p:cNvSpPr txBox="1"/>
          <p:nvPr/>
        </p:nvSpPr>
        <p:spPr>
          <a:xfrm>
            <a:off x="838200" y="2363592"/>
            <a:ext cx="10515600" cy="1200329"/>
          </a:xfrm>
          <a:prstGeom prst="rect">
            <a:avLst/>
          </a:prstGeom>
          <a:noFill/>
        </p:spPr>
        <p:txBody>
          <a:bodyPr wrap="square" rtlCol="0">
            <a:spAutoFit/>
          </a:bodyPr>
          <a:lstStyle/>
          <a:p>
            <a:pPr algn="just"/>
            <a:r>
              <a:rPr lang="en-US" smtClean="0"/>
              <a:t>Using computer vision and machine learning is a good alternative way to replace sonicwave sensor in the car.</a:t>
            </a:r>
          </a:p>
          <a:p>
            <a:pPr algn="just"/>
            <a:r>
              <a:rPr lang="en-US" smtClean="0"/>
              <a:t>Add more batteries so the car will be able to run in more time.</a:t>
            </a:r>
          </a:p>
          <a:p>
            <a:pPr algn="just"/>
            <a:r>
              <a:rPr lang="en-US" smtClean="0"/>
              <a:t>Learn and calibrate about PID algorithm so the car will have better moving.</a:t>
            </a:r>
            <a:endParaRPr lang="en-US" smtClean="0"/>
          </a:p>
          <a:p>
            <a:pPr algn="just"/>
            <a:endParaRPr lang="en-US"/>
          </a:p>
        </p:txBody>
      </p:sp>
    </p:spTree>
    <p:extLst>
      <p:ext uri="{BB962C8B-B14F-4D97-AF65-F5344CB8AC3E}">
        <p14:creationId xmlns:p14="http://schemas.microsoft.com/office/powerpoint/2010/main" val="391648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Resources and references</a:t>
            </a:r>
            <a:endParaRPr lang="en-US"/>
          </a:p>
        </p:txBody>
      </p:sp>
    </p:spTree>
    <p:extLst>
      <p:ext uri="{BB962C8B-B14F-4D97-AF65-F5344CB8AC3E}">
        <p14:creationId xmlns:p14="http://schemas.microsoft.com/office/powerpoint/2010/main" val="916898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756633"/>
            <a:ext cx="10515600" cy="1325563"/>
          </a:xfrm>
        </p:spPr>
        <p:txBody>
          <a:bodyPr/>
          <a:lstStyle/>
          <a:p>
            <a:pPr algn="ctr"/>
            <a:r>
              <a:rPr lang="en-US" b="1" smtClean="0"/>
              <a:t>END OF PRESENTATION</a:t>
            </a:r>
            <a:endParaRPr lang="en-US" b="1"/>
          </a:p>
        </p:txBody>
      </p:sp>
    </p:spTree>
    <p:extLst>
      <p:ext uri="{BB962C8B-B14F-4D97-AF65-F5344CB8AC3E}">
        <p14:creationId xmlns:p14="http://schemas.microsoft.com/office/powerpoint/2010/main" val="4156298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9000">
              <a:schemeClr val="accent1">
                <a:lumMod val="40000"/>
                <a:lumOff val="60000"/>
              </a:schemeClr>
            </a:gs>
            <a:gs pos="63000">
              <a:schemeClr val="accent1">
                <a:lumMod val="60000"/>
                <a:lumOff val="40000"/>
              </a:schemeClr>
            </a:gs>
            <a:gs pos="96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Final Week</a:t>
            </a:r>
            <a:endParaRPr lang="en-US"/>
          </a:p>
        </p:txBody>
      </p:sp>
      <p:sp>
        <p:nvSpPr>
          <p:cNvPr id="5" name="Content Placeholder 2"/>
          <p:cNvSpPr>
            <a:spLocks noGrp="1"/>
          </p:cNvSpPr>
          <p:nvPr>
            <p:ph idx="1"/>
          </p:nvPr>
        </p:nvSpPr>
        <p:spPr>
          <a:xfrm>
            <a:off x="838200" y="1825625"/>
            <a:ext cx="10515600" cy="4351338"/>
          </a:xfrm>
        </p:spPr>
        <p:txBody>
          <a:bodyPr/>
          <a:lstStyle/>
          <a:p>
            <a:pPr marL="0" indent="0">
              <a:buNone/>
            </a:pPr>
            <a:r>
              <a:rPr lang="en-US" b="1" smtClean="0"/>
              <a:t>Work </a:t>
            </a:r>
            <a:endParaRPr lang="en-US" b="1"/>
          </a:p>
        </p:txBody>
      </p:sp>
      <p:sp>
        <p:nvSpPr>
          <p:cNvPr id="6" name="TextBox 5"/>
          <p:cNvSpPr txBox="1"/>
          <p:nvPr/>
        </p:nvSpPr>
        <p:spPr>
          <a:xfrm>
            <a:off x="992777" y="2547257"/>
            <a:ext cx="10019212" cy="461665"/>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smtClean="0"/>
              <a:t>Complete the code for autonomous car</a:t>
            </a:r>
          </a:p>
        </p:txBody>
      </p:sp>
    </p:spTree>
    <p:extLst>
      <p:ext uri="{BB962C8B-B14F-4D97-AF65-F5344CB8AC3E}">
        <p14:creationId xmlns:p14="http://schemas.microsoft.com/office/powerpoint/2010/main" val="2019432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2">
                <a:lumMod val="20000"/>
                <a:lumOff val="80000"/>
              </a:schemeClr>
            </a:gs>
            <a:gs pos="85000">
              <a:schemeClr val="accent2">
                <a:lumMod val="40000"/>
                <a:lumOff val="60000"/>
              </a:schemeClr>
            </a:gs>
            <a:gs pos="9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2520682"/>
            <a:ext cx="9861452" cy="646331"/>
          </a:xfrm>
          <a:prstGeom prst="rect">
            <a:avLst/>
          </a:prstGeom>
          <a:noFill/>
        </p:spPr>
        <p:txBody>
          <a:bodyPr wrap="square" rtlCol="0">
            <a:spAutoFit/>
          </a:bodyPr>
          <a:lstStyle/>
          <a:p>
            <a:pPr algn="just"/>
            <a:r>
              <a:rPr lang="en-US" smtClean="0"/>
              <a:t>As the target before, the car will operate in 2 modes, one is the mode in which the car will be controlled by joystick and the other is it will run automatically with detecting and evading obstacles</a:t>
            </a:r>
            <a:endParaRPr lang="en-US"/>
          </a:p>
        </p:txBody>
      </p:sp>
      <p:sp>
        <p:nvSpPr>
          <p:cNvPr id="6" name="TextBox 5"/>
          <p:cNvSpPr txBox="1"/>
          <p:nvPr/>
        </p:nvSpPr>
        <p:spPr>
          <a:xfrm>
            <a:off x="838200" y="1690688"/>
            <a:ext cx="9861452" cy="400110"/>
          </a:xfrm>
          <a:prstGeom prst="rect">
            <a:avLst/>
          </a:prstGeom>
          <a:noFill/>
        </p:spPr>
        <p:txBody>
          <a:bodyPr wrap="square" rtlCol="0">
            <a:spAutoFit/>
          </a:bodyPr>
          <a:lstStyle/>
          <a:p>
            <a:r>
              <a:rPr lang="en-US" sz="2000" b="1" smtClean="0"/>
              <a:t>Idea</a:t>
            </a:r>
            <a:endParaRPr lang="en-US" sz="2000" b="1"/>
          </a:p>
        </p:txBody>
      </p:sp>
    </p:spTree>
    <p:extLst>
      <p:ext uri="{BB962C8B-B14F-4D97-AF65-F5344CB8AC3E}">
        <p14:creationId xmlns:p14="http://schemas.microsoft.com/office/powerpoint/2010/main" val="3222315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2">
                <a:lumMod val="20000"/>
                <a:lumOff val="80000"/>
              </a:schemeClr>
            </a:gs>
            <a:gs pos="85000">
              <a:schemeClr val="accent2">
                <a:lumMod val="40000"/>
                <a:lumOff val="60000"/>
              </a:schemeClr>
            </a:gs>
            <a:gs pos="9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7" name="TextBox 6"/>
          <p:cNvSpPr txBox="1"/>
          <p:nvPr/>
        </p:nvSpPr>
        <p:spPr>
          <a:xfrm>
            <a:off x="838200" y="1690688"/>
            <a:ext cx="9861452" cy="400110"/>
          </a:xfrm>
          <a:prstGeom prst="rect">
            <a:avLst/>
          </a:prstGeom>
          <a:noFill/>
        </p:spPr>
        <p:txBody>
          <a:bodyPr wrap="square" rtlCol="0">
            <a:spAutoFit/>
          </a:bodyPr>
          <a:lstStyle/>
          <a:p>
            <a:r>
              <a:rPr lang="en-US" sz="2000" b="1" smtClean="0"/>
              <a:t>Flow chart for autonomous car</a:t>
            </a:r>
            <a:endParaRPr lang="en-US" sz="2000" b="1"/>
          </a:p>
        </p:txBody>
      </p:sp>
      <p:sp>
        <p:nvSpPr>
          <p:cNvPr id="8" name="TextBox 7"/>
          <p:cNvSpPr txBox="1"/>
          <p:nvPr/>
        </p:nvSpPr>
        <p:spPr>
          <a:xfrm>
            <a:off x="838200" y="2363592"/>
            <a:ext cx="9861452" cy="369332"/>
          </a:xfrm>
          <a:prstGeom prst="rect">
            <a:avLst/>
          </a:prstGeom>
          <a:noFill/>
        </p:spPr>
        <p:txBody>
          <a:bodyPr wrap="square" rtlCol="0">
            <a:spAutoFit/>
          </a:bodyPr>
          <a:lstStyle/>
          <a:p>
            <a:pPr algn="just"/>
            <a:r>
              <a:rPr lang="en-US" smtClean="0"/>
              <a:t>See more in DiagramForCar.drawio file</a:t>
            </a:r>
            <a:endParaRPr lang="en-US"/>
          </a:p>
        </p:txBody>
      </p:sp>
    </p:spTree>
    <p:extLst>
      <p:ext uri="{BB962C8B-B14F-4D97-AF65-F5344CB8AC3E}">
        <p14:creationId xmlns:p14="http://schemas.microsoft.com/office/powerpoint/2010/main" val="1911010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2">
                <a:lumMod val="20000"/>
                <a:lumOff val="80000"/>
              </a:schemeClr>
            </a:gs>
            <a:gs pos="85000">
              <a:schemeClr val="accent2">
                <a:lumMod val="40000"/>
                <a:lumOff val="60000"/>
              </a:schemeClr>
            </a:gs>
            <a:gs pos="9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Code implementation</a:t>
            </a:r>
            <a:endParaRPr lang="en-US" sz="2000" b="1"/>
          </a:p>
        </p:txBody>
      </p:sp>
      <p:sp>
        <p:nvSpPr>
          <p:cNvPr id="6" name="TextBox 5"/>
          <p:cNvSpPr txBox="1"/>
          <p:nvPr/>
        </p:nvSpPr>
        <p:spPr>
          <a:xfrm>
            <a:off x="838200" y="2363592"/>
            <a:ext cx="9861452" cy="369332"/>
          </a:xfrm>
          <a:prstGeom prst="rect">
            <a:avLst/>
          </a:prstGeom>
          <a:noFill/>
        </p:spPr>
        <p:txBody>
          <a:bodyPr wrap="square" rtlCol="0">
            <a:spAutoFit/>
          </a:bodyPr>
          <a:lstStyle/>
          <a:p>
            <a:pPr algn="just"/>
            <a:r>
              <a:rPr lang="en-US" smtClean="0"/>
              <a:t>See more in AutonomousCarNew folder</a:t>
            </a:r>
            <a:endParaRPr lang="en-US"/>
          </a:p>
        </p:txBody>
      </p:sp>
    </p:spTree>
    <p:extLst>
      <p:ext uri="{BB962C8B-B14F-4D97-AF65-F5344CB8AC3E}">
        <p14:creationId xmlns:p14="http://schemas.microsoft.com/office/powerpoint/2010/main" val="79563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2">
                <a:lumMod val="20000"/>
                <a:lumOff val="80000"/>
              </a:schemeClr>
            </a:gs>
            <a:gs pos="85000">
              <a:schemeClr val="accent2">
                <a:lumMod val="40000"/>
                <a:lumOff val="60000"/>
              </a:schemeClr>
            </a:gs>
            <a:gs pos="9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Demo</a:t>
            </a:r>
            <a:endParaRPr lang="en-US" sz="2000" b="1"/>
          </a:p>
        </p:txBody>
      </p:sp>
    </p:spTree>
    <p:extLst>
      <p:ext uri="{BB962C8B-B14F-4D97-AF65-F5344CB8AC3E}">
        <p14:creationId xmlns:p14="http://schemas.microsoft.com/office/powerpoint/2010/main" val="3754249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4">
                <a:lumMod val="20000"/>
                <a:lumOff val="80000"/>
              </a:schemeClr>
            </a:gs>
            <a:gs pos="71000">
              <a:schemeClr val="accent4">
                <a:lumMod val="40000"/>
                <a:lumOff val="60000"/>
              </a:schemeClr>
            </a:gs>
            <a:gs pos="94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Problem</a:t>
            </a:r>
            <a:endParaRPr lang="en-US" sz="2000" b="1"/>
          </a:p>
        </p:txBody>
      </p:sp>
      <p:sp>
        <p:nvSpPr>
          <p:cNvPr id="7" name="TextBox 6"/>
          <p:cNvSpPr txBox="1"/>
          <p:nvPr/>
        </p:nvSpPr>
        <p:spPr>
          <a:xfrm>
            <a:off x="838200" y="2363592"/>
            <a:ext cx="9861452" cy="923330"/>
          </a:xfrm>
          <a:prstGeom prst="rect">
            <a:avLst/>
          </a:prstGeom>
          <a:noFill/>
        </p:spPr>
        <p:txBody>
          <a:bodyPr wrap="square" rtlCol="0">
            <a:spAutoFit/>
          </a:bodyPr>
          <a:lstStyle/>
          <a:p>
            <a:pPr algn="just"/>
            <a:r>
              <a:rPr lang="en-US" smtClean="0"/>
              <a:t>The car is able to run and the algorithm operated pretty well but the problem that emerges when testing the car’s direction moving is the car didn’t run in a straight line but run in a curve line when moving forward</a:t>
            </a:r>
            <a:endParaRPr lang="en-US"/>
          </a:p>
        </p:txBody>
      </p:sp>
      <p:sp>
        <p:nvSpPr>
          <p:cNvPr id="8" name="TextBox 7"/>
          <p:cNvSpPr txBox="1"/>
          <p:nvPr/>
        </p:nvSpPr>
        <p:spPr>
          <a:xfrm>
            <a:off x="838200" y="3527483"/>
            <a:ext cx="9861452" cy="400110"/>
          </a:xfrm>
          <a:prstGeom prst="rect">
            <a:avLst/>
          </a:prstGeom>
          <a:noFill/>
        </p:spPr>
        <p:txBody>
          <a:bodyPr wrap="square" rtlCol="0">
            <a:spAutoFit/>
          </a:bodyPr>
          <a:lstStyle/>
          <a:p>
            <a:r>
              <a:rPr lang="en-US" sz="2000" b="1" smtClean="0"/>
              <a:t>Analyze</a:t>
            </a:r>
            <a:endParaRPr lang="en-US" sz="2000" b="1"/>
          </a:p>
        </p:txBody>
      </p:sp>
      <p:sp>
        <p:nvSpPr>
          <p:cNvPr id="9" name="TextBox 8"/>
          <p:cNvSpPr txBox="1"/>
          <p:nvPr/>
        </p:nvSpPr>
        <p:spPr>
          <a:xfrm>
            <a:off x="838200" y="4200387"/>
            <a:ext cx="9861452" cy="923330"/>
          </a:xfrm>
          <a:prstGeom prst="rect">
            <a:avLst/>
          </a:prstGeom>
          <a:noFill/>
        </p:spPr>
        <p:txBody>
          <a:bodyPr wrap="square" rtlCol="0">
            <a:spAutoFit/>
          </a:bodyPr>
          <a:lstStyle/>
          <a:p>
            <a:pPr algn="just"/>
            <a:r>
              <a:rPr lang="en-US" smtClean="0"/>
              <a:t>The cause of this problem is fairly easy to find. It turns out the motor on the right side of the car works with lesser performance than the leftside, then it will rotate slower and the result is the car was not moving to forward with a straight line but a curve line.</a:t>
            </a:r>
            <a:endParaRPr lang="en-US"/>
          </a:p>
        </p:txBody>
      </p:sp>
    </p:spTree>
    <p:extLst>
      <p:ext uri="{BB962C8B-B14F-4D97-AF65-F5344CB8AC3E}">
        <p14:creationId xmlns:p14="http://schemas.microsoft.com/office/powerpoint/2010/main" val="4270802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4">
                <a:lumMod val="20000"/>
                <a:lumOff val="80000"/>
              </a:schemeClr>
            </a:gs>
            <a:gs pos="71000">
              <a:schemeClr val="accent4">
                <a:lumMod val="40000"/>
                <a:lumOff val="60000"/>
              </a:schemeClr>
            </a:gs>
            <a:gs pos="94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Solution</a:t>
            </a:r>
            <a:endParaRPr lang="en-US" sz="2000" b="1"/>
          </a:p>
        </p:txBody>
      </p:sp>
      <p:sp>
        <p:nvSpPr>
          <p:cNvPr id="6" name="TextBox 5"/>
          <p:cNvSpPr txBox="1"/>
          <p:nvPr/>
        </p:nvSpPr>
        <p:spPr>
          <a:xfrm>
            <a:off x="838200" y="2363592"/>
            <a:ext cx="9861452" cy="923330"/>
          </a:xfrm>
          <a:prstGeom prst="rect">
            <a:avLst/>
          </a:prstGeom>
          <a:noFill/>
        </p:spPr>
        <p:txBody>
          <a:bodyPr wrap="square" rtlCol="0">
            <a:spAutoFit/>
          </a:bodyPr>
          <a:lstStyle/>
          <a:p>
            <a:pPr algn="just"/>
            <a:r>
              <a:rPr lang="en-US" smtClean="0"/>
              <a:t>As the requirement of the instructor before about adding encoder to the motor, they can use as a feedback of the motor’s rotation. So combine these encoder modules and using PID algoritm to control the speed of 2 motors the problem that emerge above can be solved.</a:t>
            </a:r>
            <a:endParaRPr lang="en-US"/>
          </a:p>
        </p:txBody>
      </p:sp>
    </p:spTree>
    <p:extLst>
      <p:ext uri="{BB962C8B-B14F-4D97-AF65-F5344CB8AC3E}">
        <p14:creationId xmlns:p14="http://schemas.microsoft.com/office/powerpoint/2010/main" val="1004679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5000">
              <a:schemeClr val="accent6">
                <a:lumMod val="20000"/>
                <a:lumOff val="80000"/>
              </a:schemeClr>
            </a:gs>
            <a:gs pos="71000">
              <a:schemeClr val="accent6">
                <a:lumMod val="40000"/>
                <a:lumOff val="60000"/>
              </a:schemeClr>
            </a:gs>
            <a:gs pos="94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smtClean="0"/>
              <a:t>Complete the code for autonomous car</a:t>
            </a:r>
            <a:endParaRPr lang="en-US"/>
          </a:p>
        </p:txBody>
      </p:sp>
      <p:sp>
        <p:nvSpPr>
          <p:cNvPr id="5" name="TextBox 4"/>
          <p:cNvSpPr txBox="1"/>
          <p:nvPr/>
        </p:nvSpPr>
        <p:spPr>
          <a:xfrm>
            <a:off x="838200" y="1690688"/>
            <a:ext cx="9861452" cy="400110"/>
          </a:xfrm>
          <a:prstGeom prst="rect">
            <a:avLst/>
          </a:prstGeom>
          <a:noFill/>
        </p:spPr>
        <p:txBody>
          <a:bodyPr wrap="square" rtlCol="0">
            <a:spAutoFit/>
          </a:bodyPr>
          <a:lstStyle/>
          <a:p>
            <a:r>
              <a:rPr lang="en-US" sz="2000" b="1" smtClean="0"/>
              <a:t>About PID algorithm</a:t>
            </a:r>
            <a:endParaRPr lang="en-US" sz="2000" b="1"/>
          </a:p>
        </p:txBody>
      </p:sp>
      <p:sp>
        <p:nvSpPr>
          <p:cNvPr id="6" name="Rectangle 5"/>
          <p:cNvSpPr/>
          <p:nvPr/>
        </p:nvSpPr>
        <p:spPr>
          <a:xfrm>
            <a:off x="838199" y="2293093"/>
            <a:ext cx="6620691" cy="3970318"/>
          </a:xfrm>
          <a:prstGeom prst="rect">
            <a:avLst/>
          </a:prstGeom>
        </p:spPr>
        <p:txBody>
          <a:bodyPr wrap="square">
            <a:spAutoFit/>
          </a:bodyPr>
          <a:lstStyle/>
          <a:p>
            <a:pPr algn="just"/>
            <a:r>
              <a:rPr lang="en-US"/>
              <a:t>The PID algorithm is a widely used control algorithm that is used to regulate a process by adjusting a control variable. It stands for Proportional-Integral-Derivative, and it works by calculating an error signal that represents the difference between the desired setpoint and the current process variable, and then adjusting the control variable based on this error signal</a:t>
            </a:r>
            <a:r>
              <a:rPr lang="en-US" smtClean="0"/>
              <a:t>. By adjusting the gains of the proportional, integral, and derivative terms, the controller can be tuned to provide the desired response to changes in the process variable. The proportional gain determines the strength of the controller's response to the current error, the integral gain determines the strength of the controller's response to the accumulated error, and the derivative gain determines the strength of the controller's response to the rate of change of the error.</a:t>
            </a:r>
          </a:p>
          <a:p>
            <a:endParaRPr lang="en-US"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352" y="2293093"/>
            <a:ext cx="3720654" cy="2265844"/>
          </a:xfrm>
          <a:prstGeom prst="rect">
            <a:avLst/>
          </a:prstGeom>
        </p:spPr>
      </p:pic>
    </p:spTree>
    <p:extLst>
      <p:ext uri="{BB962C8B-B14F-4D97-AF65-F5344CB8AC3E}">
        <p14:creationId xmlns:p14="http://schemas.microsoft.com/office/powerpoint/2010/main" val="4139753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627</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BASIC ELECTRONICS PROJECT AUTONOMOUS CAR MODEL</vt:lpstr>
      <vt:lpstr>Final Week</vt:lpstr>
      <vt:lpstr>Complete the code for autonomous car</vt:lpstr>
      <vt:lpstr>Complete the code for autonomous car</vt:lpstr>
      <vt:lpstr>Complete the code for autonomous car</vt:lpstr>
      <vt:lpstr>Complete the code for autonomous car</vt:lpstr>
      <vt:lpstr>Complete the code for autonomous car</vt:lpstr>
      <vt:lpstr>Complete the code for autonomous car</vt:lpstr>
      <vt:lpstr>Complete the code for autonomous car</vt:lpstr>
      <vt:lpstr>Complete the code for autonomous car</vt:lpstr>
      <vt:lpstr>Summary</vt:lpstr>
      <vt:lpstr>Summary</vt:lpstr>
      <vt:lpstr>Summary</vt:lpstr>
      <vt:lpstr>Resources and references</vt:lpstr>
      <vt:lpstr>END OF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ELECTRONICS PROJECT AUTONOMOUS CAR MODEL</dc:title>
  <dc:creator>Admin</dc:creator>
  <cp:lastModifiedBy>Admin</cp:lastModifiedBy>
  <cp:revision>10</cp:revision>
  <dcterms:created xsi:type="dcterms:W3CDTF">2023-06-25T16:44:19Z</dcterms:created>
  <dcterms:modified xsi:type="dcterms:W3CDTF">2023-06-26T06:25:11Z</dcterms:modified>
</cp:coreProperties>
</file>