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F664AF-0E1B-4FD0-9FC1-31340E2524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16231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664AF-0E1B-4FD0-9FC1-31340E2524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94889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664AF-0E1B-4FD0-9FC1-31340E2524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268480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664AF-0E1B-4FD0-9FC1-31340E2524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64297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F664AF-0E1B-4FD0-9FC1-31340E2524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113383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F664AF-0E1B-4FD0-9FC1-31340E25240F}"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273218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F664AF-0E1B-4FD0-9FC1-31340E25240F}"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277742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F664AF-0E1B-4FD0-9FC1-31340E25240F}"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191980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664AF-0E1B-4FD0-9FC1-31340E25240F}"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385428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F664AF-0E1B-4FD0-9FC1-31340E25240F}"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25970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F664AF-0E1B-4FD0-9FC1-31340E25240F}"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FA8F-E566-404E-B6DD-2B45C19E4323}" type="slidenum">
              <a:rPr lang="en-US" smtClean="0"/>
              <a:t>‹#›</a:t>
            </a:fld>
            <a:endParaRPr lang="en-US"/>
          </a:p>
        </p:txBody>
      </p:sp>
    </p:spTree>
    <p:extLst>
      <p:ext uri="{BB962C8B-B14F-4D97-AF65-F5344CB8AC3E}">
        <p14:creationId xmlns:p14="http://schemas.microsoft.com/office/powerpoint/2010/main" val="135340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664AF-0E1B-4FD0-9FC1-31340E25240F}" type="datetimeFigureOut">
              <a:rPr lang="en-US" smtClean="0"/>
              <a:t>8/6/2023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FFA8F-E566-404E-B6DD-2B45C19E4323}" type="slidenum">
              <a:rPr lang="en-US" smtClean="0"/>
              <a:t>‹#›</a:t>
            </a:fld>
            <a:endParaRPr lang="en-US"/>
          </a:p>
        </p:txBody>
      </p:sp>
    </p:spTree>
    <p:extLst>
      <p:ext uri="{BB962C8B-B14F-4D97-AF65-F5344CB8AC3E}">
        <p14:creationId xmlns:p14="http://schemas.microsoft.com/office/powerpoint/2010/main" val="246093604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0" y="0"/>
            <a:ext cx="12192000" cy="19986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26471" y="1998616"/>
            <a:ext cx="8739053" cy="1716315"/>
          </a:xfrm>
        </p:spPr>
        <p:txBody>
          <a:bodyPr>
            <a:normAutofit fontScale="90000"/>
          </a:bodyPr>
          <a:lstStyle/>
          <a:p>
            <a:r>
              <a:rPr lang="en-US" b="1" smtClean="0">
                <a:solidFill>
                  <a:srgbClr val="FFC000"/>
                </a:solidFill>
              </a:rPr>
              <a:t>Basic Electronics Project</a:t>
            </a:r>
            <a:br>
              <a:rPr lang="en-US" b="1" smtClean="0">
                <a:solidFill>
                  <a:srgbClr val="FFC000"/>
                </a:solidFill>
              </a:rPr>
            </a:br>
            <a:r>
              <a:rPr lang="en-US" b="1" smtClean="0">
                <a:solidFill>
                  <a:srgbClr val="FFC000"/>
                </a:solidFill>
              </a:rPr>
              <a:t>Autonomous car model</a:t>
            </a:r>
            <a:endParaRPr lang="en-US" b="1">
              <a:solidFill>
                <a:srgbClr val="FFC000"/>
              </a:solidFill>
            </a:endParaRPr>
          </a:p>
        </p:txBody>
      </p:sp>
      <p:sp>
        <p:nvSpPr>
          <p:cNvPr id="3" name="Subtitle 2"/>
          <p:cNvSpPr>
            <a:spLocks noGrp="1"/>
          </p:cNvSpPr>
          <p:nvPr>
            <p:ph type="subTitle" idx="1"/>
          </p:nvPr>
        </p:nvSpPr>
        <p:spPr>
          <a:xfrm>
            <a:off x="7063738" y="4027004"/>
            <a:ext cx="4262846" cy="1655762"/>
          </a:xfrm>
        </p:spPr>
        <p:txBody>
          <a:bodyPr/>
          <a:lstStyle/>
          <a:p>
            <a:r>
              <a:rPr lang="en-US" smtClean="0"/>
              <a:t>Student: Nguyen Thien Quang</a:t>
            </a:r>
            <a:endParaRPr lang="en-US"/>
          </a:p>
        </p:txBody>
      </p:sp>
      <p:sp>
        <p:nvSpPr>
          <p:cNvPr id="4" name="TextBox 3"/>
          <p:cNvSpPr txBox="1"/>
          <p:nvPr/>
        </p:nvSpPr>
        <p:spPr>
          <a:xfrm>
            <a:off x="2386145" y="1299754"/>
            <a:ext cx="7419703" cy="584775"/>
          </a:xfrm>
          <a:prstGeom prst="rect">
            <a:avLst/>
          </a:prstGeom>
          <a:noFill/>
        </p:spPr>
        <p:txBody>
          <a:bodyPr wrap="square" rtlCol="0">
            <a:spAutoFit/>
          </a:bodyPr>
          <a:lstStyle/>
          <a:p>
            <a:pPr algn="ctr"/>
            <a:r>
              <a:rPr lang="en-US" sz="3200" smtClean="0">
                <a:solidFill>
                  <a:schemeClr val="bg1"/>
                </a:solidFill>
              </a:rPr>
              <a:t>Work Report</a:t>
            </a:r>
            <a:endParaRPr lang="en-US" sz="3200">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17" y="248195"/>
            <a:ext cx="1580606" cy="1580606"/>
          </a:xfrm>
          <a:prstGeom prst="rect">
            <a:avLst/>
          </a:prstGeom>
        </p:spPr>
      </p:pic>
      <p:sp>
        <p:nvSpPr>
          <p:cNvPr id="10" name="TextBox 9"/>
          <p:cNvSpPr txBox="1"/>
          <p:nvPr/>
        </p:nvSpPr>
        <p:spPr>
          <a:xfrm>
            <a:off x="2386145" y="453723"/>
            <a:ext cx="7419703" cy="584775"/>
          </a:xfrm>
          <a:prstGeom prst="rect">
            <a:avLst/>
          </a:prstGeom>
          <a:noFill/>
        </p:spPr>
        <p:txBody>
          <a:bodyPr wrap="square" rtlCol="0">
            <a:spAutoFit/>
          </a:bodyPr>
          <a:lstStyle/>
          <a:p>
            <a:pPr algn="ctr"/>
            <a:r>
              <a:rPr lang="en-US" sz="3200" smtClean="0">
                <a:solidFill>
                  <a:schemeClr val="bg1"/>
                </a:solidFill>
              </a:rPr>
              <a:t>COLLEGE OF ENGINEERING</a:t>
            </a:r>
            <a:endParaRPr lang="en-US" sz="3200">
              <a:solidFill>
                <a:schemeClr val="bg1"/>
              </a:solidFill>
            </a:endParaRPr>
          </a:p>
        </p:txBody>
      </p:sp>
      <p:sp>
        <p:nvSpPr>
          <p:cNvPr id="5" name="Subtitle 2"/>
          <p:cNvSpPr txBox="1">
            <a:spLocks/>
          </p:cNvSpPr>
          <p:nvPr/>
        </p:nvSpPr>
        <p:spPr>
          <a:xfrm>
            <a:off x="525778" y="4008854"/>
            <a:ext cx="48158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Instructor: M.s Tran Le Trung Chanh</a:t>
            </a:r>
            <a:endParaRPr lang="en-US"/>
          </a:p>
        </p:txBody>
      </p:sp>
      <p:sp>
        <p:nvSpPr>
          <p:cNvPr id="16" name="Rectangle 15"/>
          <p:cNvSpPr/>
          <p:nvPr/>
        </p:nvSpPr>
        <p:spPr>
          <a:xfrm>
            <a:off x="0" y="4859384"/>
            <a:ext cx="12192000" cy="19986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84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Materials and components</a:t>
            </a:r>
            <a:endParaRPr lang="en-US"/>
          </a:p>
        </p:txBody>
      </p:sp>
      <p:sp>
        <p:nvSpPr>
          <p:cNvPr id="6" name="TextBox 5"/>
          <p:cNvSpPr txBox="1"/>
          <p:nvPr/>
        </p:nvSpPr>
        <p:spPr>
          <a:xfrm>
            <a:off x="838200" y="1540689"/>
            <a:ext cx="3461657" cy="400110"/>
          </a:xfrm>
          <a:prstGeom prst="rect">
            <a:avLst/>
          </a:prstGeom>
          <a:noFill/>
        </p:spPr>
        <p:txBody>
          <a:bodyPr wrap="square" rtlCol="0">
            <a:spAutoFit/>
          </a:bodyPr>
          <a:lstStyle/>
          <a:p>
            <a:r>
              <a:rPr lang="en-US" sz="2000" smtClean="0"/>
              <a:t>nRF24l01 module</a:t>
            </a:r>
            <a:endParaRPr lang="en-US" sz="2000"/>
          </a:p>
        </p:txBody>
      </p:sp>
      <p:sp>
        <p:nvSpPr>
          <p:cNvPr id="7" name="TextBox 6"/>
          <p:cNvSpPr txBox="1"/>
          <p:nvPr/>
        </p:nvSpPr>
        <p:spPr>
          <a:xfrm>
            <a:off x="6727371" y="1540689"/>
            <a:ext cx="3461657" cy="400110"/>
          </a:xfrm>
          <a:prstGeom prst="rect">
            <a:avLst/>
          </a:prstGeom>
          <a:noFill/>
        </p:spPr>
        <p:txBody>
          <a:bodyPr wrap="square" rtlCol="0">
            <a:spAutoFit/>
          </a:bodyPr>
          <a:lstStyle/>
          <a:p>
            <a:r>
              <a:rPr lang="en-US" sz="2000" smtClean="0"/>
              <a:t>Joystick</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9354"/>
            <a:ext cx="2143125" cy="214312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371" y="2129354"/>
            <a:ext cx="2143125" cy="2143125"/>
          </a:xfrm>
          <a:prstGeom prst="rect">
            <a:avLst/>
          </a:prstGeom>
        </p:spPr>
      </p:pic>
      <p:sp>
        <p:nvSpPr>
          <p:cNvPr id="13" name="TextBox 12"/>
          <p:cNvSpPr txBox="1"/>
          <p:nvPr/>
        </p:nvSpPr>
        <p:spPr>
          <a:xfrm>
            <a:off x="838200" y="4457145"/>
            <a:ext cx="5464629" cy="2031325"/>
          </a:xfrm>
          <a:prstGeom prst="rect">
            <a:avLst/>
          </a:prstGeom>
          <a:noFill/>
        </p:spPr>
        <p:txBody>
          <a:bodyPr wrap="square" rtlCol="0">
            <a:spAutoFit/>
          </a:bodyPr>
          <a:lstStyle/>
          <a:p>
            <a:r>
              <a:rPr lang="en-US" b="1" smtClean="0"/>
              <a:t>Brief Description:</a:t>
            </a:r>
          </a:p>
          <a:p>
            <a:pPr algn="just"/>
            <a:r>
              <a:rPr lang="en-US"/>
              <a:t>The nRF24L01 is a single chip 2.4GHz transceiver with an embedded baseband protocol engine (Enhanced ShockBurst™), designed for ultra low power wireless applications. The nRF24L01 is designed for operation in the world wide ISM frequency band at 2.400 - 2.4835GHz.</a:t>
            </a:r>
            <a:endParaRPr lang="en-US">
              <a:latin typeface="Calibri" panose="020F0502020204030204" pitchFamily="34" charset="0"/>
              <a:cs typeface="Calibri" panose="020F0502020204030204" pitchFamily="34" charset="0"/>
            </a:endParaRPr>
          </a:p>
        </p:txBody>
      </p:sp>
      <p:sp>
        <p:nvSpPr>
          <p:cNvPr id="14" name="TextBox 13"/>
          <p:cNvSpPr txBox="1"/>
          <p:nvPr/>
        </p:nvSpPr>
        <p:spPr>
          <a:xfrm>
            <a:off x="6727371" y="4272677"/>
            <a:ext cx="5464629" cy="2585323"/>
          </a:xfrm>
          <a:prstGeom prst="rect">
            <a:avLst/>
          </a:prstGeom>
          <a:noFill/>
        </p:spPr>
        <p:txBody>
          <a:bodyPr wrap="square" rtlCol="0">
            <a:spAutoFit/>
          </a:bodyPr>
          <a:lstStyle/>
          <a:p>
            <a:r>
              <a:rPr lang="en-US" b="1" smtClean="0"/>
              <a:t>Brief Description:</a:t>
            </a:r>
          </a:p>
          <a:p>
            <a:pPr algn="just"/>
            <a:r>
              <a:rPr lang="en-US" smtClean="0"/>
              <a:t>Power Supply：5V</a:t>
            </a:r>
            <a:endParaRPr lang="en-US"/>
          </a:p>
          <a:p>
            <a:pPr algn="just"/>
            <a:r>
              <a:rPr lang="en-US" smtClean="0"/>
              <a:t>Analog output：X</a:t>
            </a:r>
            <a:r>
              <a:rPr lang="en-US"/>
              <a:t>, Y, 2 Axis analog output</a:t>
            </a:r>
          </a:p>
          <a:p>
            <a:pPr algn="just"/>
            <a:r>
              <a:rPr lang="en-US" smtClean="0"/>
              <a:t>Digital output：Z</a:t>
            </a:r>
            <a:r>
              <a:rPr lang="en-US"/>
              <a:t>, digital key output</a:t>
            </a:r>
          </a:p>
          <a:p>
            <a:pPr algn="just"/>
            <a:r>
              <a:rPr lang="en-US" smtClean="0"/>
              <a:t>The </a:t>
            </a:r>
            <a:r>
              <a:rPr lang="en-US"/>
              <a:t>X and Y readings in the original state have a voltage of 2.5 V. When pressed in the direction of the arrow, the voltage increases to a maximum of 5 V. In the opposite direction of the arrow, the voltage value decreases to a minimum of 0 V.</a:t>
            </a:r>
          </a:p>
        </p:txBody>
      </p:sp>
    </p:spTree>
    <p:extLst>
      <p:ext uri="{BB962C8B-B14F-4D97-AF65-F5344CB8AC3E}">
        <p14:creationId xmlns:p14="http://schemas.microsoft.com/office/powerpoint/2010/main" val="1091635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Materials and components</a:t>
            </a:r>
            <a:endParaRPr lang="en-US"/>
          </a:p>
        </p:txBody>
      </p:sp>
      <p:sp>
        <p:nvSpPr>
          <p:cNvPr id="5" name="TextBox 4"/>
          <p:cNvSpPr txBox="1"/>
          <p:nvPr/>
        </p:nvSpPr>
        <p:spPr>
          <a:xfrm>
            <a:off x="666206" y="1613673"/>
            <a:ext cx="3461657" cy="400110"/>
          </a:xfrm>
          <a:prstGeom prst="rect">
            <a:avLst/>
          </a:prstGeom>
          <a:noFill/>
        </p:spPr>
        <p:txBody>
          <a:bodyPr wrap="square" rtlCol="0">
            <a:spAutoFit/>
          </a:bodyPr>
          <a:lstStyle/>
          <a:p>
            <a:r>
              <a:rPr lang="en-US" sz="2000" smtClean="0"/>
              <a:t>Sg90 Servo motor</a:t>
            </a:r>
            <a:endParaRPr lang="en-US" sz="2000"/>
          </a:p>
        </p:txBody>
      </p:sp>
      <p:sp>
        <p:nvSpPr>
          <p:cNvPr id="8" name="TextBox 7"/>
          <p:cNvSpPr txBox="1"/>
          <p:nvPr/>
        </p:nvSpPr>
        <p:spPr>
          <a:xfrm>
            <a:off x="6433456" y="1690881"/>
            <a:ext cx="3461657" cy="400110"/>
          </a:xfrm>
          <a:prstGeom prst="rect">
            <a:avLst/>
          </a:prstGeom>
          <a:noFill/>
        </p:spPr>
        <p:txBody>
          <a:bodyPr wrap="square" rtlCol="0">
            <a:spAutoFit/>
          </a:bodyPr>
          <a:lstStyle/>
          <a:p>
            <a:r>
              <a:rPr lang="en-US" sz="2000" smtClean="0"/>
              <a:t>TP4056 battery charger</a:t>
            </a:r>
            <a:endParaRPr lang="en-US" sz="200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206" y="2097831"/>
            <a:ext cx="2060020" cy="20600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456" y="2129552"/>
            <a:ext cx="2143125" cy="2028299"/>
          </a:xfrm>
          <a:prstGeom prst="rect">
            <a:avLst/>
          </a:prstGeom>
        </p:spPr>
      </p:pic>
      <p:sp>
        <p:nvSpPr>
          <p:cNvPr id="12" name="TextBox 11"/>
          <p:cNvSpPr txBox="1"/>
          <p:nvPr/>
        </p:nvSpPr>
        <p:spPr>
          <a:xfrm>
            <a:off x="666206" y="4272677"/>
            <a:ext cx="5464629" cy="2031325"/>
          </a:xfrm>
          <a:prstGeom prst="rect">
            <a:avLst/>
          </a:prstGeom>
          <a:noFill/>
        </p:spPr>
        <p:txBody>
          <a:bodyPr wrap="square" rtlCol="0">
            <a:spAutoFit/>
          </a:bodyPr>
          <a:lstStyle/>
          <a:p>
            <a:r>
              <a:rPr lang="en-US" b="1" smtClean="0"/>
              <a:t>Brief Description:</a:t>
            </a:r>
          </a:p>
          <a:p>
            <a:pPr algn="just"/>
            <a:r>
              <a:rPr lang="en-US" smtClean="0"/>
              <a:t>SG90 is a popular micro servo motor commonly used in hobbyist and DIY projects. It is a small, low-cost servo motor that can rotate 180 degrees with a maximum torque of 1.8 kg-cm. It operates at 4.8-6V and has a weight of approximately 9 grams, making it ideal for small-scale robotics and model control applications.</a:t>
            </a:r>
            <a:endParaRPr lang="en-US">
              <a:latin typeface="Calibri" panose="020F0502020204030204" pitchFamily="34" charset="0"/>
              <a:cs typeface="Calibri" panose="020F0502020204030204" pitchFamily="34" charset="0"/>
            </a:endParaRPr>
          </a:p>
        </p:txBody>
      </p:sp>
      <p:sp>
        <p:nvSpPr>
          <p:cNvPr id="14" name="TextBox 13"/>
          <p:cNvSpPr txBox="1"/>
          <p:nvPr/>
        </p:nvSpPr>
        <p:spPr>
          <a:xfrm>
            <a:off x="6433456" y="4272677"/>
            <a:ext cx="5464629" cy="2031325"/>
          </a:xfrm>
          <a:prstGeom prst="rect">
            <a:avLst/>
          </a:prstGeom>
          <a:noFill/>
        </p:spPr>
        <p:txBody>
          <a:bodyPr wrap="square" rtlCol="0">
            <a:spAutoFit/>
          </a:bodyPr>
          <a:lstStyle/>
          <a:p>
            <a:r>
              <a:rPr lang="en-US" b="1" smtClean="0"/>
              <a:t>Brief Description:</a:t>
            </a:r>
          </a:p>
          <a:p>
            <a:pPr algn="just"/>
            <a:r>
              <a:rPr lang="en-US"/>
              <a:t>The TP4056 is a complete constant-current/constant-voltage linear charger for single cell lithium-ion batteries. Its SOP package and low external component count make the TP4056 ideally suited for portable applications. Furthermore, the TP4056 can work within USB and wall adapter.</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4817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 and references</a:t>
            </a:r>
            <a:endParaRPr lang="en-US"/>
          </a:p>
        </p:txBody>
      </p:sp>
    </p:spTree>
    <p:extLst>
      <p:ext uri="{BB962C8B-B14F-4D97-AF65-F5344CB8AC3E}">
        <p14:creationId xmlns:p14="http://schemas.microsoft.com/office/powerpoint/2010/main" val="2517081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4470" y="2756633"/>
            <a:ext cx="10515600" cy="1325563"/>
          </a:xfrm>
        </p:spPr>
        <p:txBody>
          <a:bodyPr/>
          <a:lstStyle/>
          <a:p>
            <a:pPr algn="ctr"/>
            <a:r>
              <a:rPr lang="en-US" b="1" smtClean="0"/>
              <a:t>END OF PRESENTATION</a:t>
            </a:r>
            <a:endParaRPr lang="en-US" b="1"/>
          </a:p>
        </p:txBody>
      </p:sp>
    </p:spTree>
    <p:extLst>
      <p:ext uri="{BB962C8B-B14F-4D97-AF65-F5344CB8AC3E}">
        <p14:creationId xmlns:p14="http://schemas.microsoft.com/office/powerpoint/2010/main" val="4254095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Week 3</a:t>
            </a:r>
            <a:endParaRPr lang="en-US"/>
          </a:p>
        </p:txBody>
      </p:sp>
      <p:sp>
        <p:nvSpPr>
          <p:cNvPr id="3" name="Content Placeholder 2"/>
          <p:cNvSpPr>
            <a:spLocks noGrp="1"/>
          </p:cNvSpPr>
          <p:nvPr>
            <p:ph idx="1"/>
          </p:nvPr>
        </p:nvSpPr>
        <p:spPr/>
        <p:txBody>
          <a:bodyPr/>
          <a:lstStyle/>
          <a:p>
            <a:pPr marL="0" indent="0">
              <a:buNone/>
            </a:pPr>
            <a:r>
              <a:rPr lang="en-US" b="1" smtClean="0"/>
              <a:t>Introduction</a:t>
            </a:r>
            <a:endParaRPr lang="en-US" b="1"/>
          </a:p>
        </p:txBody>
      </p:sp>
      <p:sp>
        <p:nvSpPr>
          <p:cNvPr id="4" name="TextBox 3"/>
          <p:cNvSpPr txBox="1"/>
          <p:nvPr/>
        </p:nvSpPr>
        <p:spPr>
          <a:xfrm>
            <a:off x="992777" y="2547257"/>
            <a:ext cx="10019212" cy="2677656"/>
          </a:xfrm>
          <a:prstGeom prst="rect">
            <a:avLst/>
          </a:prstGeom>
          <a:noFill/>
        </p:spPr>
        <p:txBody>
          <a:bodyPr wrap="square" rtlCol="0">
            <a:spAutoFit/>
          </a:bodyPr>
          <a:lstStyle/>
          <a:p>
            <a:pPr algn="just"/>
            <a:r>
              <a:rPr lang="en-US" sz="2400" smtClean="0"/>
              <a:t>In recent years, the outbreak of technology has brought humans into a new era, enormous amount of vehicles, and machines have been manufactured to assist and work for humans to increase productivity, and quality and minimize the risk for labor. Along with that development, automation vehicles are a field that has expanded at all speeds. Some typical representative vehicles such as drones, UAVs, and cars have been developed to fully control by themselves and restrict human control.</a:t>
            </a:r>
            <a:endParaRPr lang="en-US" sz="2400"/>
          </a:p>
        </p:txBody>
      </p:sp>
    </p:spTree>
    <p:extLst>
      <p:ext uri="{BB962C8B-B14F-4D97-AF65-F5344CB8AC3E}">
        <p14:creationId xmlns:p14="http://schemas.microsoft.com/office/powerpoint/2010/main" val="616055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2808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lstStyle/>
          <a:p>
            <a:r>
              <a:rPr lang="en-US" smtClean="0"/>
              <a:t>Autonomous car</a:t>
            </a:r>
            <a:endParaRPr lang="en-US"/>
          </a:p>
        </p:txBody>
      </p:sp>
      <p:sp>
        <p:nvSpPr>
          <p:cNvPr id="3" name="Content Placeholder 2"/>
          <p:cNvSpPr>
            <a:spLocks noGrp="1"/>
          </p:cNvSpPr>
          <p:nvPr>
            <p:ph idx="1"/>
          </p:nvPr>
        </p:nvSpPr>
        <p:spPr>
          <a:xfrm>
            <a:off x="838200" y="1072469"/>
            <a:ext cx="10515600" cy="1736045"/>
          </a:xfrm>
        </p:spPr>
        <p:txBody>
          <a:bodyPr>
            <a:normAutofit lnSpcReduction="10000"/>
          </a:bodyPr>
          <a:lstStyle/>
          <a:p>
            <a:pPr marL="0" indent="0" algn="just">
              <a:buNone/>
            </a:pPr>
            <a:r>
              <a:rPr lang="en-US" sz="2400" smtClean="0"/>
              <a:t>An autonomous car is a vehicle capable of sensing its environment and operating with restriction or without human involvement. A human passenger may not be required to take control of the vehicle. An autonomous car can go anywhere a traditional car goes and can do almost things that an experienced human driver does</a:t>
            </a:r>
            <a:r>
              <a:rPr lang="en-US" sz="1800" smtClean="0"/>
              <a:t>.</a:t>
            </a:r>
            <a:endParaRPr lang="en-US" sz="1800"/>
          </a:p>
        </p:txBody>
      </p:sp>
      <p:sp>
        <p:nvSpPr>
          <p:cNvPr id="6" name="Rectangle 5"/>
          <p:cNvSpPr/>
          <p:nvPr/>
        </p:nvSpPr>
        <p:spPr>
          <a:xfrm>
            <a:off x="0" y="5847805"/>
            <a:ext cx="12192000" cy="10101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7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Instructor’s request</a:t>
            </a:r>
            <a:endParaRPr lang="en-US"/>
          </a:p>
        </p:txBody>
      </p:sp>
      <p:sp>
        <p:nvSpPr>
          <p:cNvPr id="3" name="Content Placeholder 2"/>
          <p:cNvSpPr>
            <a:spLocks noGrp="1"/>
          </p:cNvSpPr>
          <p:nvPr>
            <p:ph idx="1"/>
          </p:nvPr>
        </p:nvSpPr>
        <p:spPr/>
        <p:txBody>
          <a:bodyPr>
            <a:normAutofit/>
          </a:bodyPr>
          <a:lstStyle/>
          <a:p>
            <a:pPr marL="0" indent="0">
              <a:buNone/>
            </a:pPr>
            <a:r>
              <a:rPr lang="en-US" b="1" smtClean="0"/>
              <a:t>Content:</a:t>
            </a:r>
            <a:endParaRPr lang="vi-VN" b="1"/>
          </a:p>
          <a:p>
            <a:pPr algn="just">
              <a:buFontTx/>
              <a:buChar char="-"/>
            </a:pPr>
            <a:r>
              <a:rPr lang="en-US" smtClean="0"/>
              <a:t>Design an autonomous car model ( 4 wheels).</a:t>
            </a:r>
            <a:endParaRPr lang="vi-VN"/>
          </a:p>
          <a:p>
            <a:pPr algn="just">
              <a:buFontTx/>
              <a:buChar char="-"/>
            </a:pPr>
            <a:r>
              <a:rPr lang="en-US" smtClean="0"/>
              <a:t>The wheels are omni wheels.</a:t>
            </a:r>
          </a:p>
          <a:p>
            <a:pPr algn="just">
              <a:buFontTx/>
              <a:buChar char="-"/>
            </a:pPr>
            <a:r>
              <a:rPr lang="en-US" smtClean="0"/>
              <a:t>Using encoder motors and an obstacle detection sensor.</a:t>
            </a:r>
            <a:endParaRPr lang="vi-VN"/>
          </a:p>
          <a:p>
            <a:pPr algn="just">
              <a:buFontTx/>
              <a:buChar char="-"/>
            </a:pPr>
            <a:r>
              <a:rPr lang="en-US" smtClean="0"/>
              <a:t>The car can be controlled by a wireless controller.</a:t>
            </a:r>
            <a:endParaRPr lang="vi-VN"/>
          </a:p>
          <a:p>
            <a:pPr algn="just">
              <a:buFontTx/>
              <a:buChar char="-"/>
            </a:pPr>
            <a:r>
              <a:rPr lang="en-US" smtClean="0"/>
              <a:t>Using microcontrollers except for Arduino ecosystem.</a:t>
            </a:r>
            <a:endParaRPr lang="vi-VN"/>
          </a:p>
          <a:p>
            <a:pPr marL="0" indent="0">
              <a:buNone/>
            </a:pPr>
            <a:endParaRPr lang="en-US"/>
          </a:p>
        </p:txBody>
      </p:sp>
    </p:spTree>
    <p:extLst>
      <p:ext uri="{BB962C8B-B14F-4D97-AF65-F5344CB8AC3E}">
        <p14:creationId xmlns:p14="http://schemas.microsoft.com/office/powerpoint/2010/main" val="376706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Idea</a:t>
            </a:r>
            <a:endParaRPr lang="en-US"/>
          </a:p>
        </p:txBody>
      </p:sp>
      <p:sp>
        <p:nvSpPr>
          <p:cNvPr id="4" name="Rectangle 3"/>
          <p:cNvSpPr/>
          <p:nvPr/>
        </p:nvSpPr>
        <p:spPr>
          <a:xfrm>
            <a:off x="5621382" y="3101164"/>
            <a:ext cx="6096000" cy="2031325"/>
          </a:xfrm>
          <a:prstGeom prst="rect">
            <a:avLst/>
          </a:prstGeom>
        </p:spPr>
        <p:txBody>
          <a:bodyPr>
            <a:spAutoFit/>
          </a:bodyPr>
          <a:lstStyle/>
          <a:p>
            <a:pPr marL="285750" indent="-285750" algn="just">
              <a:buFont typeface="Wingdings" panose="05000000000000000000" pitchFamily="2" charset="2"/>
              <a:buChar char="§"/>
            </a:pPr>
            <a:r>
              <a:rPr lang="en-US" smtClean="0"/>
              <a:t>TP4056 Battery charger to charge the pins.</a:t>
            </a:r>
          </a:p>
          <a:p>
            <a:pPr marL="285750" indent="-285750" algn="just">
              <a:buFont typeface="Wingdings" panose="05000000000000000000" pitchFamily="2" charset="2"/>
              <a:buChar char="§"/>
            </a:pPr>
            <a:r>
              <a:rPr lang="en-US" smtClean="0"/>
              <a:t>Micontrollers are stm32f103c8t6 (for controller) and stm32f411CEU6 (for car)</a:t>
            </a:r>
          </a:p>
          <a:p>
            <a:pPr marL="285750" indent="-285750" algn="just">
              <a:buFont typeface="Wingdings" panose="05000000000000000000" pitchFamily="2" charset="2"/>
              <a:buChar char="§"/>
            </a:pPr>
            <a:r>
              <a:rPr lang="en-US" smtClean="0"/>
              <a:t>Transceivers are 2 nRF24l01 module with one module is transmitter and the other is receiver.</a:t>
            </a:r>
          </a:p>
          <a:p>
            <a:pPr marL="285750" indent="-285750" algn="just">
              <a:buFont typeface="Wingdings" panose="05000000000000000000" pitchFamily="2" charset="2"/>
              <a:buChar char="§"/>
            </a:pPr>
            <a:r>
              <a:rPr lang="en-US" smtClean="0"/>
              <a:t>Joystick to control the directions of the car.</a:t>
            </a:r>
          </a:p>
          <a:p>
            <a:pPr marL="285750" indent="-285750" algn="just">
              <a:buFont typeface="Wingdings" panose="05000000000000000000" pitchFamily="2" charset="2"/>
              <a:buChar char="§"/>
            </a:pPr>
            <a:r>
              <a:rPr lang="en-US" smtClean="0"/>
              <a:t>Sg90 servo to help the obstacle sensor collect data.</a:t>
            </a:r>
            <a:endParaRPr lang="en-US" smtClean="0"/>
          </a:p>
        </p:txBody>
      </p:sp>
      <p:sp>
        <p:nvSpPr>
          <p:cNvPr id="5" name="Rectangle 4"/>
          <p:cNvSpPr/>
          <p:nvPr/>
        </p:nvSpPr>
        <p:spPr>
          <a:xfrm>
            <a:off x="838199" y="1598354"/>
            <a:ext cx="11153503" cy="830997"/>
          </a:xfrm>
          <a:prstGeom prst="rect">
            <a:avLst/>
          </a:prstGeom>
        </p:spPr>
        <p:txBody>
          <a:bodyPr wrap="square">
            <a:spAutoFit/>
          </a:bodyPr>
          <a:lstStyle/>
          <a:p>
            <a:r>
              <a:rPr lang="en-US" sz="2400" b="1" smtClean="0"/>
              <a:t>With the requires above, the autonomous car model can be designed and implemented as follow:</a:t>
            </a:r>
            <a:endParaRPr lang="en-US" sz="2400" b="1" smtClean="0"/>
          </a:p>
        </p:txBody>
      </p:sp>
      <p:sp>
        <p:nvSpPr>
          <p:cNvPr id="6" name="Rectangle 5"/>
          <p:cNvSpPr/>
          <p:nvPr/>
        </p:nvSpPr>
        <p:spPr>
          <a:xfrm>
            <a:off x="838200" y="2626758"/>
            <a:ext cx="4961709" cy="2308324"/>
          </a:xfrm>
          <a:prstGeom prst="rect">
            <a:avLst/>
          </a:prstGeom>
        </p:spPr>
        <p:txBody>
          <a:bodyPr wrap="square">
            <a:spAutoFit/>
          </a:bodyPr>
          <a:lstStyle/>
          <a:p>
            <a:r>
              <a:rPr lang="en-US" b="1" smtClean="0">
                <a:solidFill>
                  <a:schemeClr val="tx1">
                    <a:lumMod val="50000"/>
                    <a:lumOff val="50000"/>
                  </a:schemeClr>
                </a:solidFill>
              </a:rPr>
              <a:t>About the material and components</a:t>
            </a:r>
          </a:p>
          <a:p>
            <a:endParaRPr lang="en-US" smtClean="0"/>
          </a:p>
          <a:p>
            <a:pPr marL="285750" indent="-285750" algn="just">
              <a:buFont typeface="Wingdings" panose="05000000000000000000" pitchFamily="2" charset="2"/>
              <a:buChar char="§"/>
            </a:pPr>
            <a:r>
              <a:rPr lang="en-US" smtClean="0"/>
              <a:t>The frame is made from acrylic sheets.</a:t>
            </a:r>
          </a:p>
          <a:p>
            <a:pPr marL="285750" indent="-285750" algn="just">
              <a:buFont typeface="Wingdings" panose="05000000000000000000" pitchFamily="2" charset="2"/>
              <a:buChar char="§"/>
            </a:pPr>
            <a:r>
              <a:rPr lang="en-US" smtClean="0"/>
              <a:t>Obstacle detection sensor is HC-SR04.</a:t>
            </a:r>
          </a:p>
          <a:p>
            <a:pPr marL="285750" indent="-285750" algn="just">
              <a:buFont typeface="Wingdings" panose="05000000000000000000" pitchFamily="2" charset="2"/>
              <a:buChar char="§"/>
            </a:pPr>
            <a:r>
              <a:rPr lang="en-US" smtClean="0"/>
              <a:t>Wheels are omni wheels.</a:t>
            </a:r>
          </a:p>
          <a:p>
            <a:pPr marL="285750" indent="-285750" algn="just">
              <a:buFont typeface="Wingdings" panose="05000000000000000000" pitchFamily="2" charset="2"/>
              <a:buChar char="§"/>
            </a:pPr>
            <a:r>
              <a:rPr lang="en-US" smtClean="0"/>
              <a:t>Motors are DC 180 motor 5v.</a:t>
            </a:r>
          </a:p>
          <a:p>
            <a:pPr marL="285750" indent="-285750" algn="just">
              <a:buFont typeface="Wingdings" panose="05000000000000000000" pitchFamily="2" charset="2"/>
              <a:buChar char="§"/>
            </a:pPr>
            <a:r>
              <a:rPr lang="en-US" smtClean="0"/>
              <a:t>Using TH119 encoder.</a:t>
            </a:r>
          </a:p>
          <a:p>
            <a:pPr marL="285750" indent="-285750" algn="just">
              <a:buFont typeface="Wingdings" panose="05000000000000000000" pitchFamily="2" charset="2"/>
              <a:buChar char="§"/>
            </a:pPr>
            <a:r>
              <a:rPr lang="en-US" smtClean="0"/>
              <a:t>Power source is 2 18650 batteries.</a:t>
            </a:r>
          </a:p>
        </p:txBody>
      </p:sp>
      <p:sp>
        <p:nvSpPr>
          <p:cNvPr id="7" name="Rectangle 6"/>
          <p:cNvSpPr/>
          <p:nvPr/>
        </p:nvSpPr>
        <p:spPr>
          <a:xfrm>
            <a:off x="838200" y="5190543"/>
            <a:ext cx="6096000" cy="1200329"/>
          </a:xfrm>
          <a:prstGeom prst="rect">
            <a:avLst/>
          </a:prstGeom>
        </p:spPr>
        <p:txBody>
          <a:bodyPr>
            <a:spAutoFit/>
          </a:bodyPr>
          <a:lstStyle/>
          <a:p>
            <a:r>
              <a:rPr lang="en-US" b="1" smtClean="0">
                <a:solidFill>
                  <a:schemeClr val="tx1">
                    <a:lumMod val="50000"/>
                    <a:lumOff val="50000"/>
                  </a:schemeClr>
                </a:solidFill>
              </a:rPr>
              <a:t>About the function</a:t>
            </a:r>
          </a:p>
          <a:p>
            <a:endParaRPr lang="en-US" smtClean="0"/>
          </a:p>
          <a:p>
            <a:pPr marL="285750" indent="-285750" algn="just">
              <a:buFont typeface="Arial" panose="020B0604020202020204" pitchFamily="34" charset="0"/>
              <a:buChar char="•"/>
            </a:pPr>
            <a:r>
              <a:rPr lang="en-US" smtClean="0"/>
              <a:t>The car can be controlled by controller to drive the car or can be operated and obstacle objects automatically.</a:t>
            </a:r>
            <a:endParaRPr lang="en-US"/>
          </a:p>
        </p:txBody>
      </p:sp>
    </p:spTree>
    <p:extLst>
      <p:ext uri="{BB962C8B-B14F-4D97-AF65-F5344CB8AC3E}">
        <p14:creationId xmlns:p14="http://schemas.microsoft.com/office/powerpoint/2010/main" val="1819715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Sketch</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715798" cy="36390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998" y="1690688"/>
            <a:ext cx="3718562" cy="18751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998" y="3565806"/>
            <a:ext cx="3718562" cy="1763940"/>
          </a:xfrm>
          <a:prstGeom prst="rect">
            <a:avLst/>
          </a:prstGeom>
        </p:spPr>
      </p:pic>
      <p:sp>
        <p:nvSpPr>
          <p:cNvPr id="7" name="TextBox 6"/>
          <p:cNvSpPr txBox="1"/>
          <p:nvPr/>
        </p:nvSpPr>
        <p:spPr>
          <a:xfrm>
            <a:off x="4979924" y="5603967"/>
            <a:ext cx="3148148" cy="369332"/>
          </a:xfrm>
          <a:prstGeom prst="rect">
            <a:avLst/>
          </a:prstGeom>
          <a:noFill/>
        </p:spPr>
        <p:txBody>
          <a:bodyPr wrap="square" rtlCol="0">
            <a:spAutoFit/>
          </a:bodyPr>
          <a:lstStyle/>
          <a:p>
            <a:r>
              <a:rPr lang="en-US" smtClean="0"/>
              <a:t>Designed by TinkerCAD</a:t>
            </a:r>
            <a:endParaRPr lang="en-US"/>
          </a:p>
        </p:txBody>
      </p:sp>
    </p:spTree>
    <p:extLst>
      <p:ext uri="{BB962C8B-B14F-4D97-AF65-F5344CB8AC3E}">
        <p14:creationId xmlns:p14="http://schemas.microsoft.com/office/powerpoint/2010/main" val="2660187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Materials and components</a:t>
            </a:r>
            <a:endParaRPr lang="en-US"/>
          </a:p>
        </p:txBody>
      </p:sp>
      <p:sp>
        <p:nvSpPr>
          <p:cNvPr id="6" name="TextBox 5"/>
          <p:cNvSpPr txBox="1"/>
          <p:nvPr/>
        </p:nvSpPr>
        <p:spPr>
          <a:xfrm>
            <a:off x="1018902" y="1474227"/>
            <a:ext cx="3461657" cy="400110"/>
          </a:xfrm>
          <a:prstGeom prst="rect">
            <a:avLst/>
          </a:prstGeom>
          <a:noFill/>
        </p:spPr>
        <p:txBody>
          <a:bodyPr wrap="square" rtlCol="0">
            <a:spAutoFit/>
          </a:bodyPr>
          <a:lstStyle/>
          <a:p>
            <a:r>
              <a:rPr lang="en-US" sz="2000" smtClean="0"/>
              <a:t>Acrylic sheet</a:t>
            </a:r>
            <a:endParaRPr lang="en-US" sz="2000"/>
          </a:p>
        </p:txBody>
      </p:sp>
      <p:sp>
        <p:nvSpPr>
          <p:cNvPr id="7" name="TextBox 6"/>
          <p:cNvSpPr txBox="1"/>
          <p:nvPr/>
        </p:nvSpPr>
        <p:spPr>
          <a:xfrm>
            <a:off x="7461067" y="1474227"/>
            <a:ext cx="3461657" cy="400110"/>
          </a:xfrm>
          <a:prstGeom prst="rect">
            <a:avLst/>
          </a:prstGeom>
          <a:noFill/>
        </p:spPr>
        <p:txBody>
          <a:bodyPr wrap="square" rtlCol="0">
            <a:spAutoFit/>
          </a:bodyPr>
          <a:lstStyle/>
          <a:p>
            <a:r>
              <a:rPr lang="en-US" sz="2000" smtClean="0"/>
              <a:t>HC-SR04 sensor</a:t>
            </a:r>
            <a:endParaRPr lang="en-US" sz="200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902" y="1972114"/>
            <a:ext cx="2508861" cy="241477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067" y="2151473"/>
            <a:ext cx="2414779" cy="2414779"/>
          </a:xfrm>
          <a:prstGeom prst="rect">
            <a:avLst/>
          </a:prstGeom>
        </p:spPr>
      </p:pic>
      <p:sp>
        <p:nvSpPr>
          <p:cNvPr id="12" name="TextBox 11"/>
          <p:cNvSpPr txBox="1"/>
          <p:nvPr/>
        </p:nvSpPr>
        <p:spPr>
          <a:xfrm>
            <a:off x="7461067" y="4874166"/>
            <a:ext cx="4349932" cy="1477328"/>
          </a:xfrm>
          <a:prstGeom prst="rect">
            <a:avLst/>
          </a:prstGeom>
          <a:noFill/>
        </p:spPr>
        <p:txBody>
          <a:bodyPr wrap="square" rtlCol="0">
            <a:spAutoFit/>
          </a:bodyPr>
          <a:lstStyle/>
          <a:p>
            <a:r>
              <a:rPr lang="en-US" b="1" smtClean="0"/>
              <a:t>Brief Description:</a:t>
            </a:r>
          </a:p>
          <a:p>
            <a:pPr algn="just"/>
            <a:r>
              <a:rPr lang="en-US"/>
              <a:t>The HC-SR04 Ultrasonic Distance Sensor is a sensor used for detecting the distance to an object using sonar. It's ideal for any robotics </a:t>
            </a:r>
            <a:r>
              <a:rPr lang="en-US"/>
              <a:t>projects </a:t>
            </a:r>
            <a:r>
              <a:rPr lang="en-US" smtClean="0"/>
              <a:t>which </a:t>
            </a:r>
            <a:r>
              <a:rPr lang="en-US"/>
              <a:t>require </a:t>
            </a:r>
            <a:r>
              <a:rPr lang="en-US" smtClean="0"/>
              <a:t>avoid objects.</a:t>
            </a:r>
            <a:endParaRPr lang="en-US"/>
          </a:p>
        </p:txBody>
      </p:sp>
      <p:sp>
        <p:nvSpPr>
          <p:cNvPr id="13" name="TextBox 12"/>
          <p:cNvSpPr txBox="1"/>
          <p:nvPr/>
        </p:nvSpPr>
        <p:spPr>
          <a:xfrm>
            <a:off x="1018902" y="4826675"/>
            <a:ext cx="4349932" cy="2031325"/>
          </a:xfrm>
          <a:prstGeom prst="rect">
            <a:avLst/>
          </a:prstGeom>
          <a:noFill/>
        </p:spPr>
        <p:txBody>
          <a:bodyPr wrap="square" rtlCol="0">
            <a:spAutoFit/>
          </a:bodyPr>
          <a:lstStyle/>
          <a:p>
            <a:r>
              <a:rPr lang="en-US" b="1" smtClean="0"/>
              <a:t>Brief Description:</a:t>
            </a:r>
          </a:p>
          <a:p>
            <a:pPr algn="just"/>
            <a:r>
              <a:rPr lang="en-US"/>
              <a:t>Acrylic is a transparent plastic material with outstanding strength, stiffness, and optical clarity. Acrylic sheet is easy to fabricate, bonds well with adhesives and solvents, and is easy to thermoform.</a:t>
            </a:r>
            <a:endParaRPr lang="en-US" smtClean="0"/>
          </a:p>
          <a:p>
            <a:endParaRPr lang="en-US"/>
          </a:p>
        </p:txBody>
      </p:sp>
    </p:spTree>
    <p:extLst>
      <p:ext uri="{BB962C8B-B14F-4D97-AF65-F5344CB8AC3E}">
        <p14:creationId xmlns:p14="http://schemas.microsoft.com/office/powerpoint/2010/main" val="216499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701039" y="1582618"/>
            <a:ext cx="3461657" cy="400110"/>
          </a:xfrm>
          <a:prstGeom prst="rect">
            <a:avLst/>
          </a:prstGeom>
          <a:noFill/>
        </p:spPr>
        <p:txBody>
          <a:bodyPr wrap="square" rtlCol="0">
            <a:spAutoFit/>
          </a:bodyPr>
          <a:lstStyle/>
          <a:p>
            <a:r>
              <a:rPr lang="en-US" sz="2000" smtClean="0"/>
              <a:t>Omni wheel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14" y="2138996"/>
            <a:ext cx="3526972" cy="2414779"/>
          </a:xfrm>
          <a:prstGeom prst="rect">
            <a:avLst/>
          </a:prstGeom>
        </p:spPr>
      </p:pic>
      <p:sp>
        <p:nvSpPr>
          <p:cNvPr id="6" name="TextBox 5"/>
          <p:cNvSpPr txBox="1"/>
          <p:nvPr/>
        </p:nvSpPr>
        <p:spPr>
          <a:xfrm>
            <a:off x="701039" y="4676693"/>
            <a:ext cx="5569132" cy="2031325"/>
          </a:xfrm>
          <a:prstGeom prst="rect">
            <a:avLst/>
          </a:prstGeom>
          <a:noFill/>
        </p:spPr>
        <p:txBody>
          <a:bodyPr wrap="square" rtlCol="0">
            <a:spAutoFit/>
          </a:bodyPr>
          <a:lstStyle/>
          <a:p>
            <a:r>
              <a:rPr lang="en-US" b="1" smtClean="0"/>
              <a:t>Brief Description:</a:t>
            </a:r>
          </a:p>
          <a:p>
            <a:pPr algn="just"/>
            <a:r>
              <a:rPr lang="en-US"/>
              <a:t>Omni wheels</a:t>
            </a:r>
            <a:r>
              <a:rPr lang="en-US"/>
              <a:t> </a:t>
            </a:r>
            <a:r>
              <a:rPr lang="en-US" smtClean="0"/>
              <a:t>are</a:t>
            </a:r>
            <a:r>
              <a:rPr lang="en-US"/>
              <a:t> wheels with small discs (called rollers</a:t>
            </a:r>
            <a:r>
              <a:rPr lang="en-US"/>
              <a:t>) </a:t>
            </a:r>
            <a:r>
              <a:rPr lang="en-US" smtClean="0"/>
              <a:t>around the</a:t>
            </a:r>
            <a:r>
              <a:rPr lang="en-US"/>
              <a:t> circumference which are perpendicular to the turning direction. The effect is that the wheel can be driven with full force, but will also slide laterally with great ease. These wheels are often employed in holonomic drive systems.</a:t>
            </a:r>
          </a:p>
        </p:txBody>
      </p:sp>
      <p:sp>
        <p:nvSpPr>
          <p:cNvPr id="7" name="TextBox 6"/>
          <p:cNvSpPr txBox="1"/>
          <p:nvPr/>
        </p:nvSpPr>
        <p:spPr>
          <a:xfrm>
            <a:off x="7694023" y="1582618"/>
            <a:ext cx="3461657" cy="400110"/>
          </a:xfrm>
          <a:prstGeom prst="rect">
            <a:avLst/>
          </a:prstGeom>
          <a:noFill/>
        </p:spPr>
        <p:txBody>
          <a:bodyPr wrap="square" rtlCol="0">
            <a:spAutoFit/>
          </a:bodyPr>
          <a:lstStyle/>
          <a:p>
            <a:r>
              <a:rPr lang="en-US" sz="2000" smtClean="0"/>
              <a:t>180 DC motor</a:t>
            </a:r>
            <a:endParaRPr lang="en-US" sz="200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023" y="2138996"/>
            <a:ext cx="2533189" cy="2414779"/>
          </a:xfrm>
          <a:prstGeom prst="rect">
            <a:avLst/>
          </a:prstGeom>
        </p:spPr>
      </p:pic>
      <p:sp>
        <p:nvSpPr>
          <p:cNvPr id="9" name="TextBox 8"/>
          <p:cNvSpPr txBox="1"/>
          <p:nvPr/>
        </p:nvSpPr>
        <p:spPr>
          <a:xfrm>
            <a:off x="7694023" y="4729135"/>
            <a:ext cx="4349932" cy="2031325"/>
          </a:xfrm>
          <a:prstGeom prst="rect">
            <a:avLst/>
          </a:prstGeom>
          <a:noFill/>
        </p:spPr>
        <p:txBody>
          <a:bodyPr wrap="square" rtlCol="0">
            <a:spAutoFit/>
          </a:bodyPr>
          <a:lstStyle/>
          <a:p>
            <a:r>
              <a:rPr lang="en-US" b="1" smtClean="0"/>
              <a:t>Brief Description:</a:t>
            </a:r>
            <a:endParaRPr lang="en-US" smtClean="0"/>
          </a:p>
          <a:p>
            <a:pPr algn="just"/>
            <a:r>
              <a:rPr lang="vi-VN" smtClean="0">
                <a:latin typeface="Calibri" panose="020F0502020204030204" pitchFamily="34" charset="0"/>
                <a:cs typeface="Calibri" panose="020F0502020204030204" pitchFamily="34" charset="0"/>
              </a:rPr>
              <a:t>15,5 * 20,3 MM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Height</a:t>
            </a:r>
            <a:r>
              <a:rPr lang="vi-VN" smtClean="0">
                <a:latin typeface="Calibri" panose="020F0502020204030204" pitchFamily="34" charset="0"/>
                <a:cs typeface="Calibri" panose="020F0502020204030204" pitchFamily="34" charset="0"/>
              </a:rPr>
              <a:t>: 32 mm</a:t>
            </a:r>
            <a:r>
              <a:rPr lang="en-US" smtClean="0">
                <a:latin typeface="Calibri" panose="020F0502020204030204" pitchFamily="34" charset="0"/>
                <a:cs typeface="Calibri" panose="020F0502020204030204" pitchFamily="34" charset="0"/>
              </a:rPr>
              <a:t>, shaft</a:t>
            </a:r>
            <a:r>
              <a:rPr lang="vi-VN" smtClean="0">
                <a:latin typeface="Calibri" panose="020F0502020204030204" pitchFamily="34" charset="0"/>
                <a:cs typeface="Calibri" panose="020F0502020204030204" pitchFamily="34" charset="0"/>
              </a:rPr>
              <a:t>: 2,0 MM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Length of shaft</a:t>
            </a:r>
            <a:r>
              <a:rPr lang="vi-VN" smtClean="0">
                <a:latin typeface="Calibri" panose="020F0502020204030204" pitchFamily="34" charset="0"/>
                <a:cs typeface="Calibri" panose="020F0502020204030204" pitchFamily="34" charset="0"/>
              </a:rPr>
              <a:t>: 11,5 MM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Voltage: </a:t>
            </a:r>
            <a:r>
              <a:rPr lang="vi-VN" smtClean="0">
                <a:latin typeface="Calibri" panose="020F0502020204030204" pitchFamily="34" charset="0"/>
                <a:cs typeface="Calibri" panose="020F0502020204030204" pitchFamily="34" charset="0"/>
              </a:rPr>
              <a:t>6 V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Current</a:t>
            </a:r>
            <a:r>
              <a:rPr lang="vi-VN" smtClean="0">
                <a:latin typeface="Calibri" panose="020F0502020204030204" pitchFamily="34" charset="0"/>
                <a:cs typeface="Calibri" panose="020F0502020204030204" pitchFamily="34" charset="0"/>
              </a:rPr>
              <a:t>: 0.5A (</a:t>
            </a:r>
            <a:r>
              <a:rPr lang="en-US" smtClean="0">
                <a:latin typeface="Calibri" panose="020F0502020204030204" pitchFamily="34" charset="0"/>
                <a:cs typeface="Calibri" panose="020F0502020204030204" pitchFamily="34" charset="0"/>
              </a:rPr>
              <a:t>no load</a:t>
            </a:r>
            <a:r>
              <a:rPr lang="vi-VN" smtClean="0">
                <a:latin typeface="Calibri" panose="020F0502020204030204" pitchFamily="34" charset="0"/>
                <a:cs typeface="Calibri" panose="020F0502020204030204" pitchFamily="34" charset="0"/>
              </a:rPr>
              <a:t>)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Speed</a:t>
            </a:r>
            <a:r>
              <a:rPr lang="vi-VN" smtClean="0">
                <a:latin typeface="Calibri" panose="020F0502020204030204" pitchFamily="34" charset="0"/>
                <a:cs typeface="Calibri" panose="020F0502020204030204" pitchFamily="34" charset="0"/>
              </a:rPr>
              <a:t>: 25000 </a:t>
            </a:r>
            <a:r>
              <a:rPr lang="en-US" smtClean="0">
                <a:latin typeface="Calibri" panose="020F0502020204030204" pitchFamily="34" charset="0"/>
                <a:cs typeface="Calibri" panose="020F0502020204030204" pitchFamily="34" charset="0"/>
              </a:rPr>
              <a:t>rpm</a:t>
            </a:r>
            <a:endParaRPr lang="en-US">
              <a:latin typeface="Calibri" panose="020F0502020204030204" pitchFamily="34" charset="0"/>
              <a:cs typeface="Calibri" panose="020F0502020204030204" pitchFamily="34" charset="0"/>
            </a:endParaRPr>
          </a:p>
        </p:txBody>
      </p:sp>
      <p:sp>
        <p:nvSpPr>
          <p:cNvPr id="11" name="Title 1"/>
          <p:cNvSpPr>
            <a:spLocks noGrp="1"/>
          </p:cNvSpPr>
          <p:nvPr>
            <p:ph type="title"/>
          </p:nvPr>
        </p:nvSpPr>
        <p:spPr/>
        <p:txBody>
          <a:bodyPr/>
          <a:lstStyle/>
          <a:p>
            <a:r>
              <a:rPr lang="en-US" smtClean="0"/>
              <a:t>Materials and components</a:t>
            </a:r>
            <a:endParaRPr lang="en-US"/>
          </a:p>
        </p:txBody>
      </p:sp>
    </p:spTree>
    <p:extLst>
      <p:ext uri="{BB962C8B-B14F-4D97-AF65-F5344CB8AC3E}">
        <p14:creationId xmlns:p14="http://schemas.microsoft.com/office/powerpoint/2010/main" val="3353067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Materials and components</a:t>
            </a:r>
            <a:endParaRPr lang="en-US"/>
          </a:p>
        </p:txBody>
      </p:sp>
      <p:sp>
        <p:nvSpPr>
          <p:cNvPr id="6" name="TextBox 5"/>
          <p:cNvSpPr txBox="1"/>
          <p:nvPr/>
        </p:nvSpPr>
        <p:spPr>
          <a:xfrm>
            <a:off x="6141311" y="1690688"/>
            <a:ext cx="3461657" cy="400110"/>
          </a:xfrm>
          <a:prstGeom prst="rect">
            <a:avLst/>
          </a:prstGeom>
          <a:noFill/>
        </p:spPr>
        <p:txBody>
          <a:bodyPr wrap="square" rtlCol="0">
            <a:spAutoFit/>
          </a:bodyPr>
          <a:lstStyle/>
          <a:p>
            <a:r>
              <a:rPr lang="en-US" sz="2000" smtClean="0"/>
              <a:t>TH119 encoder</a:t>
            </a:r>
            <a:endParaRPr lang="en-US" sz="2000"/>
          </a:p>
        </p:txBody>
      </p:sp>
      <p:sp>
        <p:nvSpPr>
          <p:cNvPr id="7" name="TextBox 6"/>
          <p:cNvSpPr txBox="1"/>
          <p:nvPr/>
        </p:nvSpPr>
        <p:spPr>
          <a:xfrm>
            <a:off x="9098279" y="1690688"/>
            <a:ext cx="3461657" cy="400110"/>
          </a:xfrm>
          <a:prstGeom prst="rect">
            <a:avLst/>
          </a:prstGeom>
          <a:noFill/>
        </p:spPr>
        <p:txBody>
          <a:bodyPr wrap="square" rtlCol="0">
            <a:spAutoFit/>
          </a:bodyPr>
          <a:lstStyle/>
          <a:p>
            <a:r>
              <a:rPr lang="en-US" sz="2000" smtClean="0"/>
              <a:t>18650 battery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311" y="2090798"/>
            <a:ext cx="2143125" cy="214312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280" y="2090798"/>
            <a:ext cx="2577906" cy="2112347"/>
          </a:xfrm>
          <a:prstGeom prst="rect">
            <a:avLst/>
          </a:prstGeom>
        </p:spPr>
      </p:pic>
      <p:sp>
        <p:nvSpPr>
          <p:cNvPr id="12" name="TextBox 11"/>
          <p:cNvSpPr txBox="1"/>
          <p:nvPr/>
        </p:nvSpPr>
        <p:spPr>
          <a:xfrm>
            <a:off x="6117362" y="4272677"/>
            <a:ext cx="2722246" cy="2585323"/>
          </a:xfrm>
          <a:prstGeom prst="rect">
            <a:avLst/>
          </a:prstGeom>
          <a:noFill/>
        </p:spPr>
        <p:txBody>
          <a:bodyPr wrap="square" rtlCol="0">
            <a:spAutoFit/>
          </a:bodyPr>
          <a:lstStyle/>
          <a:p>
            <a:r>
              <a:rPr lang="en-US" b="1" smtClean="0"/>
              <a:t>Brief Description:</a:t>
            </a:r>
          </a:p>
          <a:p>
            <a:pPr algn="just"/>
            <a:r>
              <a:rPr lang="en-US" smtClean="0">
                <a:latin typeface="Calibri" panose="020F0502020204030204" pitchFamily="34" charset="0"/>
                <a:cs typeface="Calibri" panose="020F0502020204030204" pitchFamily="34" charset="0"/>
              </a:rPr>
              <a:t>Trench width: </a:t>
            </a:r>
            <a:r>
              <a:rPr lang="vi-VN" smtClean="0">
                <a:latin typeface="Calibri" panose="020F0502020204030204" pitchFamily="34" charset="0"/>
                <a:cs typeface="Calibri" panose="020F0502020204030204" pitchFamily="34" charset="0"/>
              </a:rPr>
              <a:t>5mm </a:t>
            </a:r>
            <a:endParaRPr lang="en-US" smtClean="0">
              <a:latin typeface="Calibri" panose="020F0502020204030204" pitchFamily="34" charset="0"/>
              <a:cs typeface="Calibri" panose="020F0502020204030204" pitchFamily="34" charset="0"/>
            </a:endParaRPr>
          </a:p>
          <a:p>
            <a:pPr algn="just"/>
            <a:r>
              <a:rPr lang="vi-VN" smtClean="0">
                <a:latin typeface="Calibri" panose="020F0502020204030204" pitchFamily="34" charset="0"/>
                <a:cs typeface="Calibri" panose="020F0502020204030204" pitchFamily="34" charset="0"/>
              </a:rPr>
              <a:t>Led</a:t>
            </a:r>
            <a:r>
              <a:rPr lang="en-US" smtClean="0">
                <a:latin typeface="Calibri" panose="020F0502020204030204" pitchFamily="34" charset="0"/>
                <a:cs typeface="Calibri" panose="020F0502020204030204" pitchFamily="34" charset="0"/>
              </a:rPr>
              <a:t> show the reading state</a:t>
            </a:r>
          </a:p>
          <a:p>
            <a:pPr algn="just"/>
            <a:r>
              <a:rPr lang="vi-VN" smtClean="0">
                <a:latin typeface="Calibri" panose="020F0502020204030204" pitchFamily="34" charset="0"/>
                <a:cs typeface="Calibri" panose="020F0502020204030204" pitchFamily="34" charset="0"/>
              </a:rPr>
              <a:t>HIGH</a:t>
            </a:r>
            <a:r>
              <a:rPr lang="en-US" smtClean="0">
                <a:latin typeface="Calibri" panose="020F0502020204030204" pitchFamily="34" charset="0"/>
                <a:cs typeface="Calibri" panose="020F0502020204030204" pitchFamily="34" charset="0"/>
              </a:rPr>
              <a:t> output when be covered</a:t>
            </a:r>
            <a:r>
              <a:rPr lang="vi-VN" smtClean="0">
                <a:latin typeface="Calibri" panose="020F0502020204030204" pitchFamily="34" charset="0"/>
                <a:cs typeface="Calibri" panose="020F0502020204030204" pitchFamily="34" charset="0"/>
              </a:rPr>
              <a:t>, LOW</a:t>
            </a:r>
            <a:r>
              <a:rPr lang="en-US" smtClean="0">
                <a:latin typeface="Calibri" panose="020F0502020204030204" pitchFamily="34" charset="0"/>
                <a:cs typeface="Calibri" panose="020F0502020204030204" pitchFamily="34" charset="0"/>
              </a:rPr>
              <a:t> when not be covered</a:t>
            </a:r>
          </a:p>
          <a:p>
            <a:pPr algn="just"/>
            <a:r>
              <a:rPr lang="en-US" smtClean="0">
                <a:latin typeface="Calibri" panose="020F0502020204030204" pitchFamily="34" charset="0"/>
                <a:cs typeface="Calibri" panose="020F0502020204030204" pitchFamily="34" charset="0"/>
              </a:rPr>
              <a:t>Current </a:t>
            </a:r>
            <a:r>
              <a:rPr lang="vi-VN" smtClean="0">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15mA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Operation voltage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3.3V-5V </a:t>
            </a:r>
            <a:endParaRPr lang="en-US" smtClean="0">
              <a:latin typeface="Calibri" panose="020F0502020204030204" pitchFamily="34" charset="0"/>
              <a:cs typeface="Calibri" panose="020F0502020204030204" pitchFamily="34" charset="0"/>
            </a:endParaRPr>
          </a:p>
          <a:p>
            <a:pPr algn="just"/>
            <a:r>
              <a:rPr lang="en-US" smtClean="0">
                <a:latin typeface="Calibri" panose="020F0502020204030204" pitchFamily="34" charset="0"/>
                <a:cs typeface="Calibri" panose="020F0502020204030204" pitchFamily="34" charset="0"/>
              </a:rPr>
              <a:t>Size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3.2cm x 1.4cm</a:t>
            </a:r>
            <a:endParaRPr lang="en-US">
              <a:latin typeface="Calibri" panose="020F0502020204030204" pitchFamily="34" charset="0"/>
              <a:cs typeface="Calibri" panose="020F0502020204030204" pitchFamily="34" charset="0"/>
            </a:endParaRPr>
          </a:p>
        </p:txBody>
      </p:sp>
      <p:sp>
        <p:nvSpPr>
          <p:cNvPr id="13" name="TextBox 12"/>
          <p:cNvSpPr txBox="1"/>
          <p:nvPr/>
        </p:nvSpPr>
        <p:spPr>
          <a:xfrm>
            <a:off x="9035141" y="4346641"/>
            <a:ext cx="4349932" cy="1754326"/>
          </a:xfrm>
          <a:prstGeom prst="rect">
            <a:avLst/>
          </a:prstGeom>
          <a:noFill/>
        </p:spPr>
        <p:txBody>
          <a:bodyPr wrap="square" rtlCol="0">
            <a:spAutoFit/>
          </a:bodyPr>
          <a:lstStyle/>
          <a:p>
            <a:r>
              <a:rPr lang="en-US" b="1" smtClean="0"/>
              <a:t>Brief Description:</a:t>
            </a:r>
          </a:p>
          <a:p>
            <a:pPr algn="just" fontAlgn="base"/>
            <a:r>
              <a:rPr lang="en-US" smtClean="0"/>
              <a:t>Model :18650</a:t>
            </a:r>
            <a:endParaRPr lang="en-US"/>
          </a:p>
          <a:p>
            <a:pPr algn="just" fontAlgn="base"/>
            <a:r>
              <a:rPr lang="en-US" smtClean="0"/>
              <a:t>Capacity :1200mAh </a:t>
            </a:r>
            <a:r>
              <a:rPr lang="en-US"/>
              <a:t>- 3500mAh</a:t>
            </a:r>
          </a:p>
          <a:p>
            <a:pPr algn="just" fontAlgn="base"/>
            <a:r>
              <a:rPr lang="en-US"/>
              <a:t>Nominal </a:t>
            </a:r>
            <a:r>
              <a:rPr lang="en-US" smtClean="0"/>
              <a:t>Voltage :3.7V</a:t>
            </a:r>
            <a:endParaRPr lang="en-US"/>
          </a:p>
          <a:p>
            <a:pPr algn="just" fontAlgn="base"/>
            <a:r>
              <a:rPr lang="en-US"/>
              <a:t>Weight (</a:t>
            </a:r>
            <a:r>
              <a:rPr lang="en-US"/>
              <a:t>battery </a:t>
            </a:r>
            <a:r>
              <a:rPr lang="en-US" smtClean="0"/>
              <a:t>cell) :approx 48g</a:t>
            </a:r>
            <a:endParaRPr lang="en-US"/>
          </a:p>
          <a:p>
            <a:pPr algn="just" fontAlgn="base"/>
            <a:r>
              <a:rPr lang="en-US"/>
              <a:t>Cycle </a:t>
            </a:r>
            <a:r>
              <a:rPr lang="en-US" smtClean="0"/>
              <a:t>life :500 </a:t>
            </a:r>
            <a:r>
              <a:rPr lang="en-US"/>
              <a:t>times</a:t>
            </a:r>
          </a:p>
        </p:txBody>
      </p:sp>
      <p:sp>
        <p:nvSpPr>
          <p:cNvPr id="16" name="TextBox 15"/>
          <p:cNvSpPr txBox="1"/>
          <p:nvPr/>
        </p:nvSpPr>
        <p:spPr>
          <a:xfrm>
            <a:off x="457200" y="1690688"/>
            <a:ext cx="3461657" cy="400110"/>
          </a:xfrm>
          <a:prstGeom prst="rect">
            <a:avLst/>
          </a:prstGeom>
          <a:noFill/>
        </p:spPr>
        <p:txBody>
          <a:bodyPr wrap="square" rtlCol="0">
            <a:spAutoFit/>
          </a:bodyPr>
          <a:lstStyle/>
          <a:p>
            <a:r>
              <a:rPr lang="en-US" sz="2000" smtClean="0"/>
              <a:t>STM32 controllers</a:t>
            </a:r>
            <a:endParaRPr lang="en-US" sz="200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060020"/>
            <a:ext cx="2143125" cy="2143125"/>
          </a:xfrm>
          <a:prstGeom prst="rect">
            <a:avLst/>
          </a:prstGeom>
        </p:spPr>
      </p:pic>
      <p:sp>
        <p:nvSpPr>
          <p:cNvPr id="18" name="TextBox 17"/>
          <p:cNvSpPr txBox="1"/>
          <p:nvPr/>
        </p:nvSpPr>
        <p:spPr>
          <a:xfrm>
            <a:off x="457200" y="4272677"/>
            <a:ext cx="5464629" cy="2585323"/>
          </a:xfrm>
          <a:prstGeom prst="rect">
            <a:avLst/>
          </a:prstGeom>
          <a:noFill/>
        </p:spPr>
        <p:txBody>
          <a:bodyPr wrap="square" rtlCol="0">
            <a:spAutoFit/>
          </a:bodyPr>
          <a:lstStyle/>
          <a:p>
            <a:r>
              <a:rPr lang="en-US" b="1" smtClean="0"/>
              <a:t>Brief Description:</a:t>
            </a:r>
          </a:p>
          <a:p>
            <a:pPr algn="just"/>
            <a:r>
              <a:rPr lang="en-US"/>
              <a:t>STM32 is a family of 32-bit microcontroller integrated circuits by STMicroelectronics. The STM32 chips are grouped into related series that are based around the same 32-bit ARM processor core: Cortex-M0, Cortex-M0+, Cortex-M3, Cortex-M4, Cortex-M7, Cortex-M33. Internally, each microcontroller consists of ARM processor core(s), flash memory, static RAM, debugging interface, and various </a:t>
            </a:r>
            <a:r>
              <a:rPr lang="en-US"/>
              <a:t>peripherals</a:t>
            </a:r>
            <a:r>
              <a:rPr lang="en-US" smtClean="0"/>
              <a:t>.</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0586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962</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Basic Electronics Project Autonomous car model</vt:lpstr>
      <vt:lpstr>Week 3</vt:lpstr>
      <vt:lpstr>Autonomous car</vt:lpstr>
      <vt:lpstr>Instructor’s request</vt:lpstr>
      <vt:lpstr>Idea</vt:lpstr>
      <vt:lpstr>Sketch</vt:lpstr>
      <vt:lpstr>Materials and components</vt:lpstr>
      <vt:lpstr>Materials and components</vt:lpstr>
      <vt:lpstr>Materials and components</vt:lpstr>
      <vt:lpstr>Materials and components</vt:lpstr>
      <vt:lpstr>Materials and components</vt:lpstr>
      <vt:lpstr>Resources and references</vt:lpstr>
      <vt:lpstr>END OF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2023-06-08T12:24:29Z</dcterms:created>
  <dcterms:modified xsi:type="dcterms:W3CDTF">2023-06-08T18:18:39Z</dcterms:modified>
</cp:coreProperties>
</file>