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73" r:id="rId17"/>
    <p:sldId id="274" r:id="rId18"/>
    <p:sldId id="275" r:id="rId19"/>
    <p:sldId id="269"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D26864-6E6C-47D7-9089-1C35248152EA}"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7CF3E-F71D-441C-88C3-8D8A57E45309}" type="slidenum">
              <a:rPr lang="en-US" smtClean="0"/>
              <a:t>‹#›</a:t>
            </a:fld>
            <a:endParaRPr lang="en-US"/>
          </a:p>
        </p:txBody>
      </p:sp>
    </p:spTree>
    <p:extLst>
      <p:ext uri="{BB962C8B-B14F-4D97-AF65-F5344CB8AC3E}">
        <p14:creationId xmlns:p14="http://schemas.microsoft.com/office/powerpoint/2010/main" val="1672460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D26864-6E6C-47D7-9089-1C35248152EA}"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7CF3E-F71D-441C-88C3-8D8A57E45309}" type="slidenum">
              <a:rPr lang="en-US" smtClean="0"/>
              <a:t>‹#›</a:t>
            </a:fld>
            <a:endParaRPr lang="en-US"/>
          </a:p>
        </p:txBody>
      </p:sp>
    </p:spTree>
    <p:extLst>
      <p:ext uri="{BB962C8B-B14F-4D97-AF65-F5344CB8AC3E}">
        <p14:creationId xmlns:p14="http://schemas.microsoft.com/office/powerpoint/2010/main" val="3986946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D26864-6E6C-47D7-9089-1C35248152EA}"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7CF3E-F71D-441C-88C3-8D8A57E45309}" type="slidenum">
              <a:rPr lang="en-US" smtClean="0"/>
              <a:t>‹#›</a:t>
            </a:fld>
            <a:endParaRPr lang="en-US"/>
          </a:p>
        </p:txBody>
      </p:sp>
    </p:spTree>
    <p:extLst>
      <p:ext uri="{BB962C8B-B14F-4D97-AF65-F5344CB8AC3E}">
        <p14:creationId xmlns:p14="http://schemas.microsoft.com/office/powerpoint/2010/main" val="4190687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D26864-6E6C-47D7-9089-1C35248152EA}"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7CF3E-F71D-441C-88C3-8D8A57E45309}" type="slidenum">
              <a:rPr lang="en-US" smtClean="0"/>
              <a:t>‹#›</a:t>
            </a:fld>
            <a:endParaRPr lang="en-US"/>
          </a:p>
        </p:txBody>
      </p:sp>
    </p:spTree>
    <p:extLst>
      <p:ext uri="{BB962C8B-B14F-4D97-AF65-F5344CB8AC3E}">
        <p14:creationId xmlns:p14="http://schemas.microsoft.com/office/powerpoint/2010/main" val="876687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D26864-6E6C-47D7-9089-1C35248152EA}"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7CF3E-F71D-441C-88C3-8D8A57E45309}" type="slidenum">
              <a:rPr lang="en-US" smtClean="0"/>
              <a:t>‹#›</a:t>
            </a:fld>
            <a:endParaRPr lang="en-US"/>
          </a:p>
        </p:txBody>
      </p:sp>
    </p:spTree>
    <p:extLst>
      <p:ext uri="{BB962C8B-B14F-4D97-AF65-F5344CB8AC3E}">
        <p14:creationId xmlns:p14="http://schemas.microsoft.com/office/powerpoint/2010/main" val="342265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D26864-6E6C-47D7-9089-1C35248152EA}"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7CF3E-F71D-441C-88C3-8D8A57E45309}" type="slidenum">
              <a:rPr lang="en-US" smtClean="0"/>
              <a:t>‹#›</a:t>
            </a:fld>
            <a:endParaRPr lang="en-US"/>
          </a:p>
        </p:txBody>
      </p:sp>
    </p:spTree>
    <p:extLst>
      <p:ext uri="{BB962C8B-B14F-4D97-AF65-F5344CB8AC3E}">
        <p14:creationId xmlns:p14="http://schemas.microsoft.com/office/powerpoint/2010/main" val="1214354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D26864-6E6C-47D7-9089-1C35248152EA}" type="datetimeFigureOut">
              <a:rPr lang="en-US" smtClean="0"/>
              <a:t>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37CF3E-F71D-441C-88C3-8D8A57E45309}" type="slidenum">
              <a:rPr lang="en-US" smtClean="0"/>
              <a:t>‹#›</a:t>
            </a:fld>
            <a:endParaRPr lang="en-US"/>
          </a:p>
        </p:txBody>
      </p:sp>
    </p:spTree>
    <p:extLst>
      <p:ext uri="{BB962C8B-B14F-4D97-AF65-F5344CB8AC3E}">
        <p14:creationId xmlns:p14="http://schemas.microsoft.com/office/powerpoint/2010/main" val="4161544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D26864-6E6C-47D7-9089-1C35248152EA}" type="datetimeFigureOut">
              <a:rPr lang="en-US" smtClean="0"/>
              <a:t>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37CF3E-F71D-441C-88C3-8D8A57E45309}" type="slidenum">
              <a:rPr lang="en-US" smtClean="0"/>
              <a:t>‹#›</a:t>
            </a:fld>
            <a:endParaRPr lang="en-US"/>
          </a:p>
        </p:txBody>
      </p:sp>
    </p:spTree>
    <p:extLst>
      <p:ext uri="{BB962C8B-B14F-4D97-AF65-F5344CB8AC3E}">
        <p14:creationId xmlns:p14="http://schemas.microsoft.com/office/powerpoint/2010/main" val="3415184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D26864-6E6C-47D7-9089-1C35248152EA}" type="datetimeFigureOut">
              <a:rPr lang="en-US" smtClean="0"/>
              <a:t>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37CF3E-F71D-441C-88C3-8D8A57E45309}" type="slidenum">
              <a:rPr lang="en-US" smtClean="0"/>
              <a:t>‹#›</a:t>
            </a:fld>
            <a:endParaRPr lang="en-US"/>
          </a:p>
        </p:txBody>
      </p:sp>
    </p:spTree>
    <p:extLst>
      <p:ext uri="{BB962C8B-B14F-4D97-AF65-F5344CB8AC3E}">
        <p14:creationId xmlns:p14="http://schemas.microsoft.com/office/powerpoint/2010/main" val="3020893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D26864-6E6C-47D7-9089-1C35248152EA}"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7CF3E-F71D-441C-88C3-8D8A57E45309}" type="slidenum">
              <a:rPr lang="en-US" smtClean="0"/>
              <a:t>‹#›</a:t>
            </a:fld>
            <a:endParaRPr lang="en-US"/>
          </a:p>
        </p:txBody>
      </p:sp>
    </p:spTree>
    <p:extLst>
      <p:ext uri="{BB962C8B-B14F-4D97-AF65-F5344CB8AC3E}">
        <p14:creationId xmlns:p14="http://schemas.microsoft.com/office/powerpoint/2010/main" val="2795181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D26864-6E6C-47D7-9089-1C35248152EA}"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7CF3E-F71D-441C-88C3-8D8A57E45309}" type="slidenum">
              <a:rPr lang="en-US" smtClean="0"/>
              <a:t>‹#›</a:t>
            </a:fld>
            <a:endParaRPr lang="en-US"/>
          </a:p>
        </p:txBody>
      </p:sp>
    </p:spTree>
    <p:extLst>
      <p:ext uri="{BB962C8B-B14F-4D97-AF65-F5344CB8AC3E}">
        <p14:creationId xmlns:p14="http://schemas.microsoft.com/office/powerpoint/2010/main" val="4077371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D26864-6E6C-47D7-9089-1C35248152EA}" type="datetimeFigureOut">
              <a:rPr lang="en-US" smtClean="0"/>
              <a:t>21/6/2023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37CF3E-F71D-441C-88C3-8D8A57E45309}" type="slidenum">
              <a:rPr lang="en-US" smtClean="0"/>
              <a:t>‹#›</a:t>
            </a:fld>
            <a:endParaRPr lang="en-US"/>
          </a:p>
        </p:txBody>
      </p:sp>
    </p:spTree>
    <p:extLst>
      <p:ext uri="{BB962C8B-B14F-4D97-AF65-F5344CB8AC3E}">
        <p14:creationId xmlns:p14="http://schemas.microsoft.com/office/powerpoint/2010/main" val="1475286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998616"/>
          </a:xfrm>
          <a:prstGeom prst="rect">
            <a:avLst/>
          </a:prstGeom>
          <a:gradFill>
            <a:gsLst>
              <a:gs pos="100000">
                <a:schemeClr val="accent1">
                  <a:lumMod val="5000"/>
                  <a:lumOff val="95000"/>
                </a:schemeClr>
              </a:gs>
              <a:gs pos="88000">
                <a:schemeClr val="accent1">
                  <a:lumMod val="60000"/>
                  <a:lumOff val="40000"/>
                </a:schemeClr>
              </a:gs>
              <a:gs pos="47000">
                <a:schemeClr val="accent1">
                  <a:lumMod val="75000"/>
                </a:schemeClr>
              </a:gs>
              <a:gs pos="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1726471" y="1998616"/>
            <a:ext cx="8739053" cy="1716315"/>
          </a:xfrm>
        </p:spPr>
        <p:txBody>
          <a:bodyPr>
            <a:normAutofit fontScale="90000"/>
          </a:bodyPr>
          <a:lstStyle/>
          <a:p>
            <a:r>
              <a:rPr lang="en-US" b="1" smtClean="0">
                <a:solidFill>
                  <a:srgbClr val="FFC000"/>
                </a:solidFill>
              </a:rPr>
              <a:t>BASIC ELECTRONICS PROJECT</a:t>
            </a:r>
            <a:br>
              <a:rPr lang="en-US" b="1" smtClean="0">
                <a:solidFill>
                  <a:srgbClr val="FFC000"/>
                </a:solidFill>
              </a:rPr>
            </a:br>
            <a:r>
              <a:rPr lang="en-US" b="1" smtClean="0">
                <a:solidFill>
                  <a:srgbClr val="FFC000"/>
                </a:solidFill>
              </a:rPr>
              <a:t>AUTONOMOUS CAR MODEL</a:t>
            </a:r>
            <a:endParaRPr lang="en-US" b="1">
              <a:solidFill>
                <a:srgbClr val="FFC000"/>
              </a:solidFill>
            </a:endParaRPr>
          </a:p>
        </p:txBody>
      </p:sp>
      <p:sp>
        <p:nvSpPr>
          <p:cNvPr id="6" name="Subtitle 2"/>
          <p:cNvSpPr>
            <a:spLocks noGrp="1"/>
          </p:cNvSpPr>
          <p:nvPr>
            <p:ph type="subTitle" idx="1"/>
          </p:nvPr>
        </p:nvSpPr>
        <p:spPr>
          <a:xfrm>
            <a:off x="7063738" y="4027004"/>
            <a:ext cx="4262846" cy="1655762"/>
          </a:xfrm>
        </p:spPr>
        <p:txBody>
          <a:bodyPr/>
          <a:lstStyle/>
          <a:p>
            <a:r>
              <a:rPr lang="en-US" smtClean="0"/>
              <a:t>Student: Nguyen Thien Quang</a:t>
            </a:r>
            <a:endParaRPr lang="en-US"/>
          </a:p>
        </p:txBody>
      </p:sp>
      <p:sp>
        <p:nvSpPr>
          <p:cNvPr id="7" name="TextBox 6"/>
          <p:cNvSpPr txBox="1"/>
          <p:nvPr/>
        </p:nvSpPr>
        <p:spPr>
          <a:xfrm>
            <a:off x="2386143" y="960926"/>
            <a:ext cx="7419703" cy="584775"/>
          </a:xfrm>
          <a:prstGeom prst="rect">
            <a:avLst/>
          </a:prstGeom>
          <a:noFill/>
        </p:spPr>
        <p:txBody>
          <a:bodyPr wrap="square" rtlCol="0">
            <a:spAutoFit/>
          </a:bodyPr>
          <a:lstStyle/>
          <a:p>
            <a:pPr algn="ctr"/>
            <a:r>
              <a:rPr lang="en-US" sz="3200" smtClean="0">
                <a:solidFill>
                  <a:schemeClr val="bg1"/>
                </a:solidFill>
              </a:rPr>
              <a:t>Work Report</a:t>
            </a:r>
            <a:endParaRPr lang="en-US" sz="3200">
              <a:solidFill>
                <a:schemeClr val="bg1"/>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017" y="248195"/>
            <a:ext cx="1580606" cy="1580606"/>
          </a:xfrm>
          <a:prstGeom prst="rect">
            <a:avLst/>
          </a:prstGeom>
        </p:spPr>
      </p:pic>
      <p:sp>
        <p:nvSpPr>
          <p:cNvPr id="9" name="TextBox 8"/>
          <p:cNvSpPr txBox="1"/>
          <p:nvPr/>
        </p:nvSpPr>
        <p:spPr>
          <a:xfrm>
            <a:off x="2386144" y="248195"/>
            <a:ext cx="7419703" cy="584775"/>
          </a:xfrm>
          <a:prstGeom prst="rect">
            <a:avLst/>
          </a:prstGeom>
          <a:noFill/>
        </p:spPr>
        <p:txBody>
          <a:bodyPr wrap="square" rtlCol="0">
            <a:spAutoFit/>
          </a:bodyPr>
          <a:lstStyle/>
          <a:p>
            <a:pPr algn="ctr"/>
            <a:r>
              <a:rPr lang="en-US" sz="3200" smtClean="0">
                <a:solidFill>
                  <a:schemeClr val="bg1"/>
                </a:solidFill>
              </a:rPr>
              <a:t>COLLEGE OF ENGINEERING</a:t>
            </a:r>
            <a:endParaRPr lang="en-US" sz="3200">
              <a:solidFill>
                <a:schemeClr val="bg1"/>
              </a:solidFill>
            </a:endParaRPr>
          </a:p>
        </p:txBody>
      </p:sp>
      <p:sp>
        <p:nvSpPr>
          <p:cNvPr id="10" name="Subtitle 2"/>
          <p:cNvSpPr txBox="1">
            <a:spLocks/>
          </p:cNvSpPr>
          <p:nvPr/>
        </p:nvSpPr>
        <p:spPr>
          <a:xfrm>
            <a:off x="525778" y="4008854"/>
            <a:ext cx="481584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mtClean="0"/>
              <a:t>Instructor: M.s. Tran Le Trung Chanh</a:t>
            </a:r>
            <a:endParaRPr lang="en-US"/>
          </a:p>
        </p:txBody>
      </p:sp>
      <p:sp>
        <p:nvSpPr>
          <p:cNvPr id="11" name="Rectangle 10"/>
          <p:cNvSpPr/>
          <p:nvPr/>
        </p:nvSpPr>
        <p:spPr>
          <a:xfrm>
            <a:off x="0" y="4859384"/>
            <a:ext cx="12192000" cy="1998616"/>
          </a:xfrm>
          <a:prstGeom prst="rect">
            <a:avLst/>
          </a:prstGeom>
          <a:gradFill>
            <a:gsLst>
              <a:gs pos="0">
                <a:schemeClr val="accent1">
                  <a:lumMod val="5000"/>
                  <a:lumOff val="95000"/>
                </a:schemeClr>
              </a:gs>
              <a:gs pos="35000">
                <a:schemeClr val="accent1">
                  <a:lumMod val="40000"/>
                  <a:lumOff val="60000"/>
                </a:schemeClr>
              </a:gs>
              <a:gs pos="47000">
                <a:schemeClr val="accent1">
                  <a:lumMod val="60000"/>
                  <a:lumOff val="40000"/>
                </a:schemeClr>
              </a:gs>
              <a:gs pos="90000">
                <a:schemeClr val="accent1">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89968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smtClean="0"/>
              <a:t>Program for wireless controller</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719" y="2512117"/>
            <a:ext cx="3197246" cy="378016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921" y="2512117"/>
            <a:ext cx="3373840" cy="378016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5446" y="2512117"/>
            <a:ext cx="3668354" cy="3780160"/>
          </a:xfrm>
          <a:prstGeom prst="rect">
            <a:avLst/>
          </a:prstGeom>
        </p:spPr>
      </p:pic>
    </p:spTree>
    <p:extLst>
      <p:ext uri="{BB962C8B-B14F-4D97-AF65-F5344CB8AC3E}">
        <p14:creationId xmlns:p14="http://schemas.microsoft.com/office/powerpoint/2010/main" val="336017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10515600" cy="1325563"/>
          </a:xfrm>
        </p:spPr>
        <p:txBody>
          <a:bodyPr/>
          <a:lstStyle/>
          <a:p>
            <a:r>
              <a:rPr lang="en-US" smtClean="0"/>
              <a:t>Program for wireless controller</a:t>
            </a:r>
            <a:endParaRPr lang="en-US"/>
          </a:p>
        </p:txBody>
      </p:sp>
      <p:sp>
        <p:nvSpPr>
          <p:cNvPr id="6" name="TextBox 5"/>
          <p:cNvSpPr txBox="1"/>
          <p:nvPr/>
        </p:nvSpPr>
        <p:spPr>
          <a:xfrm>
            <a:off x="838200" y="1690688"/>
            <a:ext cx="9861452" cy="400110"/>
          </a:xfrm>
          <a:prstGeom prst="rect">
            <a:avLst/>
          </a:prstGeom>
          <a:noFill/>
        </p:spPr>
        <p:txBody>
          <a:bodyPr wrap="square" rtlCol="0">
            <a:spAutoFit/>
          </a:bodyPr>
          <a:lstStyle/>
          <a:p>
            <a:r>
              <a:rPr lang="en-US" sz="2000" b="1" smtClean="0"/>
              <a:t>Programing</a:t>
            </a:r>
            <a:endParaRPr lang="en-US" sz="2000" b="1"/>
          </a:p>
        </p:txBody>
      </p:sp>
      <p:sp>
        <p:nvSpPr>
          <p:cNvPr id="7" name="TextBox 6"/>
          <p:cNvSpPr txBox="1"/>
          <p:nvPr/>
        </p:nvSpPr>
        <p:spPr>
          <a:xfrm>
            <a:off x="838200" y="2335457"/>
            <a:ext cx="5548532" cy="646331"/>
          </a:xfrm>
          <a:prstGeom prst="rect">
            <a:avLst/>
          </a:prstGeom>
          <a:noFill/>
        </p:spPr>
        <p:txBody>
          <a:bodyPr wrap="square" rtlCol="0">
            <a:spAutoFit/>
          </a:bodyPr>
          <a:lstStyle/>
          <a:p>
            <a:pPr algn="just"/>
            <a:r>
              <a:rPr lang="en-US" smtClean="0"/>
              <a:t>The toolchain to program the microcontrollers include STM32CubeMX, ARM none eabi compiler, keil u Vision 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3586" y="1875354"/>
            <a:ext cx="2051085" cy="4540044"/>
          </a:xfrm>
          <a:prstGeom prst="rect">
            <a:avLst/>
          </a:prstGeom>
        </p:spPr>
      </p:pic>
    </p:spTree>
    <p:extLst>
      <p:ext uri="{BB962C8B-B14F-4D97-AF65-F5344CB8AC3E}">
        <p14:creationId xmlns:p14="http://schemas.microsoft.com/office/powerpoint/2010/main" val="1480197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smtClean="0"/>
              <a:t>Program for wireless controller</a:t>
            </a:r>
            <a:endParaRPr lang="en-US"/>
          </a:p>
        </p:txBody>
      </p:sp>
      <p:sp>
        <p:nvSpPr>
          <p:cNvPr id="5" name="TextBox 4"/>
          <p:cNvSpPr txBox="1"/>
          <p:nvPr/>
        </p:nvSpPr>
        <p:spPr>
          <a:xfrm>
            <a:off x="838200" y="1690688"/>
            <a:ext cx="9861452" cy="400110"/>
          </a:xfrm>
          <a:prstGeom prst="rect">
            <a:avLst/>
          </a:prstGeom>
          <a:noFill/>
        </p:spPr>
        <p:txBody>
          <a:bodyPr wrap="square" rtlCol="0">
            <a:spAutoFit/>
          </a:bodyPr>
          <a:lstStyle/>
          <a:p>
            <a:r>
              <a:rPr lang="en-US" sz="2000" b="1" smtClean="0"/>
              <a:t>Source code for wireless controller</a:t>
            </a:r>
            <a:endParaRPr lang="en-US" sz="2000" b="1"/>
          </a:p>
        </p:txBody>
      </p:sp>
    </p:spTree>
    <p:extLst>
      <p:ext uri="{BB962C8B-B14F-4D97-AF65-F5344CB8AC3E}">
        <p14:creationId xmlns:p14="http://schemas.microsoft.com/office/powerpoint/2010/main" val="3684975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smtClean="0"/>
              <a:t>Program for wireless controller</a:t>
            </a:r>
            <a:endParaRPr lang="en-US"/>
          </a:p>
        </p:txBody>
      </p:sp>
      <p:sp>
        <p:nvSpPr>
          <p:cNvPr id="5" name="TextBox 4"/>
          <p:cNvSpPr txBox="1"/>
          <p:nvPr/>
        </p:nvSpPr>
        <p:spPr>
          <a:xfrm>
            <a:off x="838200" y="1690688"/>
            <a:ext cx="9861452" cy="400110"/>
          </a:xfrm>
          <a:prstGeom prst="rect">
            <a:avLst/>
          </a:prstGeom>
          <a:noFill/>
        </p:spPr>
        <p:txBody>
          <a:bodyPr wrap="square" rtlCol="0">
            <a:spAutoFit/>
          </a:bodyPr>
          <a:lstStyle/>
          <a:p>
            <a:r>
              <a:rPr lang="en-US" sz="2000" b="1" smtClean="0"/>
              <a:t>Demo</a:t>
            </a:r>
            <a:endParaRPr lang="en-US" sz="2000" b="1"/>
          </a:p>
        </p:txBody>
      </p:sp>
    </p:spTree>
    <p:extLst>
      <p:ext uri="{BB962C8B-B14F-4D97-AF65-F5344CB8AC3E}">
        <p14:creationId xmlns:p14="http://schemas.microsoft.com/office/powerpoint/2010/main" val="2792890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838200" y="365125"/>
            <a:ext cx="10515600" cy="1325563"/>
          </a:xfrm>
        </p:spPr>
        <p:txBody>
          <a:bodyPr/>
          <a:lstStyle/>
          <a:p>
            <a:r>
              <a:rPr lang="en-US" smtClean="0"/>
              <a:t>Program for modules and actuators</a:t>
            </a:r>
            <a:endParaRPr lang="en-US"/>
          </a:p>
        </p:txBody>
      </p:sp>
      <p:sp>
        <p:nvSpPr>
          <p:cNvPr id="7" name="TextBox 6"/>
          <p:cNvSpPr txBox="1"/>
          <p:nvPr/>
        </p:nvSpPr>
        <p:spPr>
          <a:xfrm>
            <a:off x="838200" y="2335457"/>
            <a:ext cx="5548532" cy="830997"/>
          </a:xfrm>
          <a:prstGeom prst="rect">
            <a:avLst/>
          </a:prstGeom>
          <a:noFill/>
        </p:spPr>
        <p:txBody>
          <a:bodyPr wrap="square" rtlCol="0">
            <a:spAutoFit/>
          </a:bodyPr>
          <a:lstStyle/>
          <a:p>
            <a:pPr marL="342900" indent="-342900">
              <a:buFont typeface="Wingdings" panose="05000000000000000000" pitchFamily="2" charset="2"/>
              <a:buChar char="§"/>
            </a:pPr>
            <a:r>
              <a:rPr lang="en-US" sz="2400" smtClean="0"/>
              <a:t>Module: nrf24l01</a:t>
            </a:r>
          </a:p>
          <a:p>
            <a:pPr marL="342900" indent="-342900">
              <a:buFont typeface="Wingdings" panose="05000000000000000000" pitchFamily="2" charset="2"/>
              <a:buChar char="§"/>
            </a:pPr>
            <a:r>
              <a:rPr lang="en-US" sz="2400" smtClean="0"/>
              <a:t>Actuator: Servo Sg90</a:t>
            </a:r>
          </a:p>
        </p:txBody>
      </p:sp>
    </p:spTree>
    <p:extLst>
      <p:ext uri="{BB962C8B-B14F-4D97-AF65-F5344CB8AC3E}">
        <p14:creationId xmlns:p14="http://schemas.microsoft.com/office/powerpoint/2010/main" val="1822591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smtClean="0"/>
              <a:t>Program for modules and actuators</a:t>
            </a:r>
            <a:endParaRPr lang="en-US"/>
          </a:p>
        </p:txBody>
      </p:sp>
      <p:sp>
        <p:nvSpPr>
          <p:cNvPr id="5" name="Rectangle 4"/>
          <p:cNvSpPr/>
          <p:nvPr/>
        </p:nvSpPr>
        <p:spPr>
          <a:xfrm>
            <a:off x="838200" y="2118919"/>
            <a:ext cx="3438378" cy="400110"/>
          </a:xfrm>
          <a:prstGeom prst="rect">
            <a:avLst/>
          </a:prstGeom>
        </p:spPr>
        <p:txBody>
          <a:bodyPr wrap="square">
            <a:spAutoFit/>
          </a:bodyPr>
          <a:lstStyle/>
          <a:p>
            <a:r>
              <a:rPr lang="en-US" sz="2000" b="1" smtClean="0"/>
              <a:t>For module nrf24l01</a:t>
            </a:r>
          </a:p>
        </p:txBody>
      </p:sp>
      <p:sp>
        <p:nvSpPr>
          <p:cNvPr id="6" name="Rectangle 5"/>
          <p:cNvSpPr/>
          <p:nvPr/>
        </p:nvSpPr>
        <p:spPr>
          <a:xfrm>
            <a:off x="838199" y="2731816"/>
            <a:ext cx="4127696" cy="1477328"/>
          </a:xfrm>
          <a:prstGeom prst="rect">
            <a:avLst/>
          </a:prstGeom>
        </p:spPr>
        <p:txBody>
          <a:bodyPr wrap="square">
            <a:spAutoFit/>
          </a:bodyPr>
          <a:lstStyle/>
          <a:p>
            <a:pPr algn="just"/>
            <a:r>
              <a:rPr lang="en-US" smtClean="0"/>
              <a:t>The module can be programmed by using datasheet attach to and using the other code examples (the datasheet didn’t instruct the configuration for specific mode).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3518" y="1690688"/>
            <a:ext cx="4134427" cy="4953691"/>
          </a:xfrm>
          <a:prstGeom prst="rect">
            <a:avLst/>
          </a:prstGeom>
        </p:spPr>
      </p:pic>
    </p:spTree>
    <p:extLst>
      <p:ext uri="{BB962C8B-B14F-4D97-AF65-F5344CB8AC3E}">
        <p14:creationId xmlns:p14="http://schemas.microsoft.com/office/powerpoint/2010/main" val="120288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4" name="TextBox 3"/>
          <p:cNvSpPr txBox="1"/>
          <p:nvPr/>
        </p:nvSpPr>
        <p:spPr>
          <a:xfrm>
            <a:off x="838200" y="1690688"/>
            <a:ext cx="9861452" cy="400110"/>
          </a:xfrm>
          <a:prstGeom prst="rect">
            <a:avLst/>
          </a:prstGeom>
          <a:noFill/>
        </p:spPr>
        <p:txBody>
          <a:bodyPr wrap="square" rtlCol="0">
            <a:spAutoFit/>
          </a:bodyPr>
          <a:lstStyle/>
          <a:p>
            <a:r>
              <a:rPr lang="en-US" sz="2000" b="1" smtClean="0"/>
              <a:t>Source code for nrf24l01</a:t>
            </a:r>
            <a:endParaRPr lang="en-US" sz="2000" b="1"/>
          </a:p>
        </p:txBody>
      </p:sp>
      <p:sp>
        <p:nvSpPr>
          <p:cNvPr id="5" name="Title 1"/>
          <p:cNvSpPr>
            <a:spLocks noGrp="1"/>
          </p:cNvSpPr>
          <p:nvPr>
            <p:ph type="title"/>
          </p:nvPr>
        </p:nvSpPr>
        <p:spPr>
          <a:xfrm>
            <a:off x="838200" y="365125"/>
            <a:ext cx="10515600" cy="1325563"/>
          </a:xfrm>
        </p:spPr>
        <p:txBody>
          <a:bodyPr/>
          <a:lstStyle/>
          <a:p>
            <a:r>
              <a:rPr lang="en-US" smtClean="0"/>
              <a:t>Program for modules and actuators</a:t>
            </a:r>
            <a:endParaRPr lang="en-US"/>
          </a:p>
        </p:txBody>
      </p:sp>
    </p:spTree>
    <p:extLst>
      <p:ext uri="{BB962C8B-B14F-4D97-AF65-F5344CB8AC3E}">
        <p14:creationId xmlns:p14="http://schemas.microsoft.com/office/powerpoint/2010/main" val="19152390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4" name="TextBox 3"/>
          <p:cNvSpPr txBox="1"/>
          <p:nvPr/>
        </p:nvSpPr>
        <p:spPr>
          <a:xfrm>
            <a:off x="838200" y="1690688"/>
            <a:ext cx="9861452" cy="400110"/>
          </a:xfrm>
          <a:prstGeom prst="rect">
            <a:avLst/>
          </a:prstGeom>
          <a:noFill/>
        </p:spPr>
        <p:txBody>
          <a:bodyPr wrap="square" rtlCol="0">
            <a:spAutoFit/>
          </a:bodyPr>
          <a:lstStyle/>
          <a:p>
            <a:r>
              <a:rPr lang="en-US" sz="2000" b="1" smtClean="0"/>
              <a:t>For servo SG90</a:t>
            </a:r>
            <a:endParaRPr lang="en-US" sz="2000" b="1"/>
          </a:p>
        </p:txBody>
      </p:sp>
      <p:sp>
        <p:nvSpPr>
          <p:cNvPr id="5" name="Title 1"/>
          <p:cNvSpPr>
            <a:spLocks noGrp="1"/>
          </p:cNvSpPr>
          <p:nvPr>
            <p:ph type="title"/>
          </p:nvPr>
        </p:nvSpPr>
        <p:spPr>
          <a:xfrm>
            <a:off x="838200" y="365125"/>
            <a:ext cx="10515600" cy="1325563"/>
          </a:xfrm>
        </p:spPr>
        <p:txBody>
          <a:bodyPr/>
          <a:lstStyle/>
          <a:p>
            <a:r>
              <a:rPr lang="en-US" smtClean="0"/>
              <a:t>Program for modules and actuators</a:t>
            </a:r>
            <a:endParaRPr lang="en-US"/>
          </a:p>
        </p:txBody>
      </p:sp>
      <p:sp>
        <p:nvSpPr>
          <p:cNvPr id="6" name="Rectangle 5"/>
          <p:cNvSpPr/>
          <p:nvPr/>
        </p:nvSpPr>
        <p:spPr>
          <a:xfrm>
            <a:off x="838199" y="2731816"/>
            <a:ext cx="4127696" cy="1200329"/>
          </a:xfrm>
          <a:prstGeom prst="rect">
            <a:avLst/>
          </a:prstGeom>
        </p:spPr>
        <p:txBody>
          <a:bodyPr wrap="square">
            <a:spAutoFit/>
          </a:bodyPr>
          <a:lstStyle/>
          <a:p>
            <a:pPr algn="just"/>
            <a:r>
              <a:rPr lang="en-US" smtClean="0"/>
              <a:t>By using timer PWM in the stm32 microcontroller and datasheet of SG90 servo the motor can be controlled and handled the angle.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6699" y="1690688"/>
            <a:ext cx="3962953" cy="5001323"/>
          </a:xfrm>
          <a:prstGeom prst="rect">
            <a:avLst/>
          </a:prstGeom>
        </p:spPr>
      </p:pic>
    </p:spTree>
    <p:extLst>
      <p:ext uri="{BB962C8B-B14F-4D97-AF65-F5344CB8AC3E}">
        <p14:creationId xmlns:p14="http://schemas.microsoft.com/office/powerpoint/2010/main" val="20569930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smtClean="0"/>
              <a:t>Program for modules and actuators</a:t>
            </a:r>
            <a:endParaRPr lang="en-US"/>
          </a:p>
        </p:txBody>
      </p:sp>
      <p:sp>
        <p:nvSpPr>
          <p:cNvPr id="5" name="TextBox 4"/>
          <p:cNvSpPr txBox="1"/>
          <p:nvPr/>
        </p:nvSpPr>
        <p:spPr>
          <a:xfrm>
            <a:off x="838200" y="1690688"/>
            <a:ext cx="9861452" cy="400110"/>
          </a:xfrm>
          <a:prstGeom prst="rect">
            <a:avLst/>
          </a:prstGeom>
          <a:noFill/>
        </p:spPr>
        <p:txBody>
          <a:bodyPr wrap="square" rtlCol="0">
            <a:spAutoFit/>
          </a:bodyPr>
          <a:lstStyle/>
          <a:p>
            <a:r>
              <a:rPr lang="en-US" sz="2000" b="1" smtClean="0"/>
              <a:t>Source code for SG90 servo motor</a:t>
            </a:r>
            <a:endParaRPr lang="en-US" sz="2000" b="1"/>
          </a:p>
        </p:txBody>
      </p:sp>
    </p:spTree>
    <p:extLst>
      <p:ext uri="{BB962C8B-B14F-4D97-AF65-F5344CB8AC3E}">
        <p14:creationId xmlns:p14="http://schemas.microsoft.com/office/powerpoint/2010/main" val="13876959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smtClean="0"/>
              <a:t>Resources and references</a:t>
            </a:r>
            <a:endParaRPr lang="en-US"/>
          </a:p>
        </p:txBody>
      </p:sp>
    </p:spTree>
    <p:extLst>
      <p:ext uri="{BB962C8B-B14F-4D97-AF65-F5344CB8AC3E}">
        <p14:creationId xmlns:p14="http://schemas.microsoft.com/office/powerpoint/2010/main" val="978817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smtClean="0"/>
              <a:t>Week </a:t>
            </a:r>
            <a:r>
              <a:rPr lang="en-US"/>
              <a:t>5</a:t>
            </a:r>
            <a:endParaRPr lang="en-US"/>
          </a:p>
        </p:txBody>
      </p:sp>
      <p:sp>
        <p:nvSpPr>
          <p:cNvPr id="5" name="Content Placeholder 2"/>
          <p:cNvSpPr>
            <a:spLocks noGrp="1"/>
          </p:cNvSpPr>
          <p:nvPr>
            <p:ph idx="1"/>
          </p:nvPr>
        </p:nvSpPr>
        <p:spPr>
          <a:xfrm>
            <a:off x="838200" y="1825625"/>
            <a:ext cx="10515600" cy="4351338"/>
          </a:xfrm>
        </p:spPr>
        <p:txBody>
          <a:bodyPr/>
          <a:lstStyle/>
          <a:p>
            <a:pPr marL="0" indent="0">
              <a:buNone/>
            </a:pPr>
            <a:r>
              <a:rPr lang="en-US" b="1" smtClean="0"/>
              <a:t>Works </a:t>
            </a:r>
            <a:endParaRPr lang="en-US" b="1"/>
          </a:p>
        </p:txBody>
      </p:sp>
      <p:sp>
        <p:nvSpPr>
          <p:cNvPr id="6" name="TextBox 5"/>
          <p:cNvSpPr txBox="1"/>
          <p:nvPr/>
        </p:nvSpPr>
        <p:spPr>
          <a:xfrm>
            <a:off x="992777" y="2547257"/>
            <a:ext cx="10019212" cy="1200329"/>
          </a:xfrm>
          <a:prstGeom prst="rect">
            <a:avLst/>
          </a:prstGeom>
          <a:noFill/>
        </p:spPr>
        <p:txBody>
          <a:bodyPr wrap="square" rtlCol="0">
            <a:spAutoFit/>
          </a:bodyPr>
          <a:lstStyle/>
          <a:p>
            <a:pPr marL="457200" indent="-457200" algn="just">
              <a:buFont typeface="+mj-lt"/>
              <a:buAutoNum type="arabicPeriod"/>
            </a:pPr>
            <a:r>
              <a:rPr lang="en-US" sz="2400" smtClean="0"/>
              <a:t>Test sensor and motor.</a:t>
            </a:r>
          </a:p>
          <a:p>
            <a:pPr marL="457200" indent="-457200" algn="just">
              <a:buFont typeface="+mj-lt"/>
              <a:buAutoNum type="arabicPeriod"/>
            </a:pPr>
            <a:r>
              <a:rPr lang="en-US" sz="2400" smtClean="0"/>
              <a:t>Program for wireless controller.</a:t>
            </a:r>
          </a:p>
          <a:p>
            <a:pPr marL="457200" indent="-457200" algn="just">
              <a:buFont typeface="+mj-lt"/>
              <a:buAutoNum type="arabicPeriod"/>
            </a:pPr>
            <a:r>
              <a:rPr lang="en-US" sz="2400" smtClean="0"/>
              <a:t>Program for modules and actuators.</a:t>
            </a:r>
          </a:p>
        </p:txBody>
      </p:sp>
    </p:spTree>
    <p:extLst>
      <p:ext uri="{BB962C8B-B14F-4D97-AF65-F5344CB8AC3E}">
        <p14:creationId xmlns:p14="http://schemas.microsoft.com/office/powerpoint/2010/main" val="530626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2756633"/>
            <a:ext cx="10515600" cy="1325563"/>
          </a:xfrm>
        </p:spPr>
        <p:txBody>
          <a:bodyPr/>
          <a:lstStyle/>
          <a:p>
            <a:pPr algn="ctr"/>
            <a:r>
              <a:rPr lang="en-US" b="1" smtClean="0"/>
              <a:t>END OF PRESENTATION</a:t>
            </a:r>
            <a:endParaRPr lang="en-US" b="1"/>
          </a:p>
        </p:txBody>
      </p:sp>
    </p:spTree>
    <p:extLst>
      <p:ext uri="{BB962C8B-B14F-4D97-AF65-F5344CB8AC3E}">
        <p14:creationId xmlns:p14="http://schemas.microsoft.com/office/powerpoint/2010/main" val="1875072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smtClean="0"/>
              <a:t>Test sensor and motor</a:t>
            </a:r>
            <a:endParaRPr lang="en-US"/>
          </a:p>
        </p:txBody>
      </p:sp>
      <p:sp>
        <p:nvSpPr>
          <p:cNvPr id="5" name="TextBox 4"/>
          <p:cNvSpPr txBox="1"/>
          <p:nvPr/>
        </p:nvSpPr>
        <p:spPr>
          <a:xfrm>
            <a:off x="838200" y="2520682"/>
            <a:ext cx="9861452" cy="646331"/>
          </a:xfrm>
          <a:prstGeom prst="rect">
            <a:avLst/>
          </a:prstGeom>
          <a:noFill/>
        </p:spPr>
        <p:txBody>
          <a:bodyPr wrap="square" rtlCol="0">
            <a:spAutoFit/>
          </a:bodyPr>
          <a:lstStyle/>
          <a:p>
            <a:r>
              <a:rPr lang="en-US" smtClean="0"/>
              <a:t>Testing sensor is straightforward because the specifications and steps to implement code is available. This … is representing the testing of HC-SR04 sonicwave sensor.</a:t>
            </a:r>
            <a:endParaRPr lang="en-US"/>
          </a:p>
        </p:txBody>
      </p:sp>
      <p:sp>
        <p:nvSpPr>
          <p:cNvPr id="6" name="TextBox 5"/>
          <p:cNvSpPr txBox="1"/>
          <p:nvPr/>
        </p:nvSpPr>
        <p:spPr>
          <a:xfrm>
            <a:off x="838200" y="1690688"/>
            <a:ext cx="9861452" cy="400110"/>
          </a:xfrm>
          <a:prstGeom prst="rect">
            <a:avLst/>
          </a:prstGeom>
          <a:noFill/>
        </p:spPr>
        <p:txBody>
          <a:bodyPr wrap="square" rtlCol="0">
            <a:spAutoFit/>
          </a:bodyPr>
          <a:lstStyle/>
          <a:p>
            <a:r>
              <a:rPr lang="en-US" sz="2000" b="1" smtClean="0"/>
              <a:t>For HC-SR04</a:t>
            </a:r>
            <a:endParaRPr lang="en-US" sz="2000" b="1"/>
          </a:p>
        </p:txBody>
      </p:sp>
    </p:spTree>
    <p:extLst>
      <p:ext uri="{BB962C8B-B14F-4D97-AF65-F5344CB8AC3E}">
        <p14:creationId xmlns:p14="http://schemas.microsoft.com/office/powerpoint/2010/main" val="1473705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838200" y="365125"/>
            <a:ext cx="10515600" cy="1325563"/>
          </a:xfrm>
        </p:spPr>
        <p:txBody>
          <a:bodyPr/>
          <a:lstStyle/>
          <a:p>
            <a:r>
              <a:rPr lang="en-US" smtClean="0"/>
              <a:t>Test sensor and motor</a:t>
            </a:r>
            <a:endParaRPr lang="en-US"/>
          </a:p>
        </p:txBody>
      </p:sp>
      <p:sp>
        <p:nvSpPr>
          <p:cNvPr id="8" name="TextBox 7"/>
          <p:cNvSpPr txBox="1"/>
          <p:nvPr/>
        </p:nvSpPr>
        <p:spPr>
          <a:xfrm>
            <a:off x="838200" y="2520682"/>
            <a:ext cx="9861452" cy="369332"/>
          </a:xfrm>
          <a:prstGeom prst="rect">
            <a:avLst/>
          </a:prstGeom>
          <a:noFill/>
        </p:spPr>
        <p:txBody>
          <a:bodyPr wrap="square" rtlCol="0">
            <a:spAutoFit/>
          </a:bodyPr>
          <a:lstStyle/>
          <a:p>
            <a:r>
              <a:rPr lang="en-US" smtClean="0"/>
              <a:t>In this … the motor was operating well and angle velocity is estimated around ~ 5000 rpm with no load.</a:t>
            </a:r>
            <a:endParaRPr lang="en-US"/>
          </a:p>
        </p:txBody>
      </p:sp>
      <p:sp>
        <p:nvSpPr>
          <p:cNvPr id="9" name="TextBox 8"/>
          <p:cNvSpPr txBox="1"/>
          <p:nvPr/>
        </p:nvSpPr>
        <p:spPr>
          <a:xfrm>
            <a:off x="838200" y="1690688"/>
            <a:ext cx="9861452" cy="400110"/>
          </a:xfrm>
          <a:prstGeom prst="rect">
            <a:avLst/>
          </a:prstGeom>
          <a:noFill/>
        </p:spPr>
        <p:txBody>
          <a:bodyPr wrap="square" rtlCol="0">
            <a:spAutoFit/>
          </a:bodyPr>
          <a:lstStyle/>
          <a:p>
            <a:r>
              <a:rPr lang="en-US" sz="2000" b="1" smtClean="0"/>
              <a:t>For motor</a:t>
            </a:r>
            <a:endParaRPr lang="en-US" sz="2000" b="1"/>
          </a:p>
        </p:txBody>
      </p:sp>
    </p:spTree>
    <p:extLst>
      <p:ext uri="{BB962C8B-B14F-4D97-AF65-F5344CB8AC3E}">
        <p14:creationId xmlns:p14="http://schemas.microsoft.com/office/powerpoint/2010/main" val="1769995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smtClean="0"/>
              <a:t>Test sensor and motor</a:t>
            </a:r>
            <a:endParaRPr lang="en-US"/>
          </a:p>
        </p:txBody>
      </p:sp>
      <p:sp>
        <p:nvSpPr>
          <p:cNvPr id="5" name="TextBox 4"/>
          <p:cNvSpPr txBox="1"/>
          <p:nvPr/>
        </p:nvSpPr>
        <p:spPr>
          <a:xfrm>
            <a:off x="838200" y="2520682"/>
            <a:ext cx="9861452" cy="923330"/>
          </a:xfrm>
          <a:prstGeom prst="rect">
            <a:avLst/>
          </a:prstGeom>
          <a:noFill/>
        </p:spPr>
        <p:txBody>
          <a:bodyPr wrap="square" rtlCol="0">
            <a:spAutoFit/>
          </a:bodyPr>
          <a:lstStyle/>
          <a:p>
            <a:pPr algn="just"/>
            <a:r>
              <a:rPr lang="en-US" i="1" smtClean="0"/>
              <a:t>Description</a:t>
            </a:r>
            <a:r>
              <a:rPr lang="en-US" smtClean="0"/>
              <a:t>: With no load at the shaft of the motor, it operated normally but when the wheels is added to the motor (load) the motor took time to run from slow to fast and when it is tested to run the car (more load), it completely halted and the motor made some noises.</a:t>
            </a:r>
            <a:endParaRPr lang="en-US"/>
          </a:p>
        </p:txBody>
      </p:sp>
      <p:sp>
        <p:nvSpPr>
          <p:cNvPr id="6" name="TextBox 5"/>
          <p:cNvSpPr txBox="1"/>
          <p:nvPr/>
        </p:nvSpPr>
        <p:spPr>
          <a:xfrm>
            <a:off x="838200" y="1690688"/>
            <a:ext cx="9861452" cy="400110"/>
          </a:xfrm>
          <a:prstGeom prst="rect">
            <a:avLst/>
          </a:prstGeom>
          <a:noFill/>
        </p:spPr>
        <p:txBody>
          <a:bodyPr wrap="square" rtlCol="0">
            <a:spAutoFit/>
          </a:bodyPr>
          <a:lstStyle/>
          <a:p>
            <a:r>
              <a:rPr lang="en-US" sz="2000" b="1" smtClean="0"/>
              <a:t>Problem: Something went wrong when applying load to the motor</a:t>
            </a:r>
            <a:endParaRPr lang="en-US" sz="2000" b="1"/>
          </a:p>
        </p:txBody>
      </p:sp>
      <p:sp>
        <p:nvSpPr>
          <p:cNvPr id="7" name="TextBox 6"/>
          <p:cNvSpPr txBox="1"/>
          <p:nvPr/>
        </p:nvSpPr>
        <p:spPr>
          <a:xfrm>
            <a:off x="838200" y="3904674"/>
            <a:ext cx="9861452" cy="1200329"/>
          </a:xfrm>
          <a:prstGeom prst="rect">
            <a:avLst/>
          </a:prstGeom>
          <a:noFill/>
        </p:spPr>
        <p:txBody>
          <a:bodyPr wrap="square" rtlCol="0">
            <a:spAutoFit/>
          </a:bodyPr>
          <a:lstStyle/>
          <a:p>
            <a:pPr algn="just"/>
            <a:r>
              <a:rPr lang="en-US" i="1" smtClean="0"/>
              <a:t>Analyze</a:t>
            </a:r>
            <a:r>
              <a:rPr lang="en-US" smtClean="0"/>
              <a:t>: the motor is 180 DC motor with max speed can get up to 25000 rpm but not be able to make a car move or when load is apply it operate from slow to fast gradually because of the touque of the motor is not adequate to make the car moves. Also the wheels are fairly heavy (around 50g) and the car’s weight in total at the test time is arounf 400g so the motor can acquire the load it takes.</a:t>
            </a:r>
            <a:endParaRPr lang="en-US"/>
          </a:p>
        </p:txBody>
      </p:sp>
    </p:spTree>
    <p:extLst>
      <p:ext uri="{BB962C8B-B14F-4D97-AF65-F5344CB8AC3E}">
        <p14:creationId xmlns:p14="http://schemas.microsoft.com/office/powerpoint/2010/main" val="99419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smtClean="0"/>
              <a:t>Test sensor and motor</a:t>
            </a:r>
            <a:endParaRPr lang="en-US"/>
          </a:p>
        </p:txBody>
      </p:sp>
      <p:sp>
        <p:nvSpPr>
          <p:cNvPr id="5" name="TextBox 4"/>
          <p:cNvSpPr txBox="1"/>
          <p:nvPr/>
        </p:nvSpPr>
        <p:spPr>
          <a:xfrm>
            <a:off x="838200" y="2520682"/>
            <a:ext cx="5042095" cy="1200329"/>
          </a:xfrm>
          <a:prstGeom prst="rect">
            <a:avLst/>
          </a:prstGeom>
          <a:noFill/>
        </p:spPr>
        <p:txBody>
          <a:bodyPr wrap="square" rtlCol="0">
            <a:spAutoFit/>
          </a:bodyPr>
          <a:lstStyle/>
          <a:p>
            <a:pPr algn="just"/>
            <a:r>
              <a:rPr lang="en-US" smtClean="0"/>
              <a:t>The problem can be solved by apply a gear box reducer to reduce the speed of the motor but it can make the torque of the motor becomes higher to assure the car is able to move. </a:t>
            </a:r>
            <a:endParaRPr lang="en-US"/>
          </a:p>
        </p:txBody>
      </p:sp>
      <p:sp>
        <p:nvSpPr>
          <p:cNvPr id="6" name="TextBox 5"/>
          <p:cNvSpPr txBox="1"/>
          <p:nvPr/>
        </p:nvSpPr>
        <p:spPr>
          <a:xfrm>
            <a:off x="838200" y="1690688"/>
            <a:ext cx="9861452" cy="400110"/>
          </a:xfrm>
          <a:prstGeom prst="rect">
            <a:avLst/>
          </a:prstGeom>
          <a:noFill/>
        </p:spPr>
        <p:txBody>
          <a:bodyPr wrap="square" rtlCol="0">
            <a:spAutoFit/>
          </a:bodyPr>
          <a:lstStyle/>
          <a:p>
            <a:r>
              <a:rPr lang="en-US" sz="2000" b="1" smtClean="0"/>
              <a:t>Solution</a:t>
            </a:r>
            <a:endParaRPr lang="en-US" sz="2000" b="1"/>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2603" y="2421686"/>
            <a:ext cx="4151197" cy="2598649"/>
          </a:xfrm>
          <a:prstGeom prst="rect">
            <a:avLst/>
          </a:prstGeom>
        </p:spPr>
      </p:pic>
      <p:sp>
        <p:nvSpPr>
          <p:cNvPr id="10" name="Curved Down Arrow 9"/>
          <p:cNvSpPr/>
          <p:nvPr/>
        </p:nvSpPr>
        <p:spPr>
          <a:xfrm rot="18406530">
            <a:off x="7332671" y="3361450"/>
            <a:ext cx="1041681" cy="417986"/>
          </a:xfrm>
          <a:prstGeom prst="curvedDownArrow">
            <a:avLst>
              <a:gd name="adj1" fmla="val 25000"/>
              <a:gd name="adj2" fmla="val 68288"/>
              <a:gd name="adj3" fmla="val 2568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41224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smtClean="0"/>
              <a:t>Test sensor and motor</a:t>
            </a:r>
            <a:endParaRPr lang="en-US"/>
          </a:p>
        </p:txBody>
      </p:sp>
      <p:sp>
        <p:nvSpPr>
          <p:cNvPr id="5" name="TextBox 4"/>
          <p:cNvSpPr txBox="1"/>
          <p:nvPr/>
        </p:nvSpPr>
        <p:spPr>
          <a:xfrm>
            <a:off x="838200" y="2520682"/>
            <a:ext cx="5042095" cy="1200329"/>
          </a:xfrm>
          <a:prstGeom prst="rect">
            <a:avLst/>
          </a:prstGeom>
          <a:noFill/>
        </p:spPr>
        <p:txBody>
          <a:bodyPr wrap="square" rtlCol="0">
            <a:spAutoFit/>
          </a:bodyPr>
          <a:lstStyle/>
          <a:p>
            <a:pPr algn="just"/>
            <a:r>
              <a:rPr lang="en-US" smtClean="0"/>
              <a:t>With the shape of the DC 180 motor, the gearbox reducer can be get from Yellow DC motor 3-12V because the DC 180 motor will have similar shape with the motor integrated in the gearbox.</a:t>
            </a:r>
            <a:endParaRPr lang="en-US"/>
          </a:p>
        </p:txBody>
      </p:sp>
      <p:sp>
        <p:nvSpPr>
          <p:cNvPr id="6" name="TextBox 5"/>
          <p:cNvSpPr txBox="1"/>
          <p:nvPr/>
        </p:nvSpPr>
        <p:spPr>
          <a:xfrm>
            <a:off x="838200" y="1690688"/>
            <a:ext cx="9861452" cy="400110"/>
          </a:xfrm>
          <a:prstGeom prst="rect">
            <a:avLst/>
          </a:prstGeom>
          <a:noFill/>
        </p:spPr>
        <p:txBody>
          <a:bodyPr wrap="square" rtlCol="0">
            <a:spAutoFit/>
          </a:bodyPr>
          <a:lstStyle/>
          <a:p>
            <a:r>
              <a:rPr lang="en-US" sz="2000" b="1" smtClean="0"/>
              <a:t>Solution</a:t>
            </a:r>
            <a:endParaRPr lang="en-US" sz="2000" b="1"/>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056" y="3950270"/>
            <a:ext cx="2911394" cy="2605274"/>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4200" y="3950270"/>
            <a:ext cx="4867918" cy="2605274"/>
          </a:xfrm>
          <a:prstGeom prst="rect">
            <a:avLst/>
          </a:prstGeom>
        </p:spPr>
      </p:pic>
      <p:sp>
        <p:nvSpPr>
          <p:cNvPr id="12" name="Right Arrow 11"/>
          <p:cNvSpPr/>
          <p:nvPr/>
        </p:nvSpPr>
        <p:spPr>
          <a:xfrm>
            <a:off x="4628271" y="4820884"/>
            <a:ext cx="1744394" cy="86404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y 12"/>
          <p:cNvSpPr/>
          <p:nvPr/>
        </p:nvSpPr>
        <p:spPr>
          <a:xfrm>
            <a:off x="7624689" y="4418838"/>
            <a:ext cx="1266092" cy="1266092"/>
          </a:xfrm>
          <a:prstGeom prst="mathMultiply">
            <a:avLst/>
          </a:prstGeom>
          <a:solidFill>
            <a:srgbClr val="FF000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nut 14"/>
          <p:cNvSpPr/>
          <p:nvPr/>
        </p:nvSpPr>
        <p:spPr>
          <a:xfrm>
            <a:off x="9918895" y="4103431"/>
            <a:ext cx="1434905" cy="1434905"/>
          </a:xfrm>
          <a:prstGeom prst="donut">
            <a:avLst>
              <a:gd name="adj" fmla="val 7342"/>
            </a:avLst>
          </a:prstGeom>
          <a:solidFill>
            <a:srgbClr val="00B05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06031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smtClean="0"/>
              <a:t>Program for wireless controller</a:t>
            </a:r>
            <a:endParaRPr lang="en-US"/>
          </a:p>
        </p:txBody>
      </p:sp>
      <p:sp>
        <p:nvSpPr>
          <p:cNvPr id="5" name="TextBox 4"/>
          <p:cNvSpPr txBox="1"/>
          <p:nvPr/>
        </p:nvSpPr>
        <p:spPr>
          <a:xfrm>
            <a:off x="838200" y="1690688"/>
            <a:ext cx="9861452" cy="400110"/>
          </a:xfrm>
          <a:prstGeom prst="rect">
            <a:avLst/>
          </a:prstGeom>
          <a:noFill/>
        </p:spPr>
        <p:txBody>
          <a:bodyPr wrap="square" rtlCol="0">
            <a:spAutoFit/>
          </a:bodyPr>
          <a:lstStyle/>
          <a:p>
            <a:r>
              <a:rPr lang="en-US" sz="2000" b="1" smtClean="0"/>
              <a:t>Idea</a:t>
            </a:r>
            <a:endParaRPr lang="en-US" sz="2000" b="1"/>
          </a:p>
        </p:txBody>
      </p:sp>
      <p:sp>
        <p:nvSpPr>
          <p:cNvPr id="6" name="TextBox 5"/>
          <p:cNvSpPr txBox="1"/>
          <p:nvPr/>
        </p:nvSpPr>
        <p:spPr>
          <a:xfrm>
            <a:off x="838200" y="2363592"/>
            <a:ext cx="9861452" cy="1754326"/>
          </a:xfrm>
          <a:prstGeom prst="rect">
            <a:avLst/>
          </a:prstGeom>
          <a:noFill/>
        </p:spPr>
        <p:txBody>
          <a:bodyPr wrap="square" rtlCol="0">
            <a:spAutoFit/>
          </a:bodyPr>
          <a:lstStyle/>
          <a:p>
            <a:pPr algn="just"/>
            <a:r>
              <a:rPr lang="en-US" smtClean="0"/>
              <a:t>The controller will handle 2 mode: one is turn mode 1 on and other is turn mode 2 on</a:t>
            </a:r>
          </a:p>
          <a:p>
            <a:pPr algn="just"/>
            <a:endParaRPr lang="en-US" smtClean="0"/>
          </a:p>
          <a:p>
            <a:pPr marL="285750" indent="-285750" algn="just">
              <a:buFont typeface="Wingdings" panose="05000000000000000000" pitchFamily="2" charset="2"/>
              <a:buChar char="§"/>
            </a:pPr>
            <a:r>
              <a:rPr lang="en-US" smtClean="0"/>
              <a:t>Mode 1: the car will be controlled via the wireless controller through the joystick in it. When the joystick push to left, the car will turn left and when turn to right it will turn to right.</a:t>
            </a:r>
          </a:p>
          <a:p>
            <a:pPr marL="285750" indent="-285750" algn="just">
              <a:buFont typeface="Wingdings" panose="05000000000000000000" pitchFamily="2" charset="2"/>
              <a:buChar char="§"/>
            </a:pPr>
            <a:endParaRPr lang="en-US" smtClean="0"/>
          </a:p>
          <a:p>
            <a:pPr marL="285750" indent="-285750" algn="just">
              <a:buFont typeface="Wingdings" panose="05000000000000000000" pitchFamily="2" charset="2"/>
              <a:buChar char="§"/>
            </a:pPr>
            <a:r>
              <a:rPr lang="en-US" smtClean="0"/>
              <a:t>Mode 2: the car will operate autonomously. It will run and auto detect and evade objects.</a:t>
            </a:r>
            <a:endParaRPr lang="en-US"/>
          </a:p>
        </p:txBody>
      </p:sp>
    </p:spTree>
    <p:extLst>
      <p:ext uri="{BB962C8B-B14F-4D97-AF65-F5344CB8AC3E}">
        <p14:creationId xmlns:p14="http://schemas.microsoft.com/office/powerpoint/2010/main" val="353584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smtClean="0"/>
              <a:t>Program for wireless controller</a:t>
            </a:r>
            <a:endParaRPr lang="en-US"/>
          </a:p>
        </p:txBody>
      </p:sp>
      <p:sp>
        <p:nvSpPr>
          <p:cNvPr id="5" name="TextBox 4"/>
          <p:cNvSpPr txBox="1"/>
          <p:nvPr/>
        </p:nvSpPr>
        <p:spPr>
          <a:xfrm>
            <a:off x="838200" y="1690688"/>
            <a:ext cx="9861452" cy="400110"/>
          </a:xfrm>
          <a:prstGeom prst="rect">
            <a:avLst/>
          </a:prstGeom>
          <a:noFill/>
        </p:spPr>
        <p:txBody>
          <a:bodyPr wrap="square" rtlCol="0">
            <a:spAutoFit/>
          </a:bodyPr>
          <a:lstStyle/>
          <a:p>
            <a:r>
              <a:rPr lang="en-US" sz="2000" b="1" smtClean="0"/>
              <a:t>Diagram</a:t>
            </a:r>
            <a:endParaRPr lang="en-US" sz="2000" b="1"/>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7851" y="1690688"/>
            <a:ext cx="4077269" cy="4944165"/>
          </a:xfrm>
          <a:prstGeom prst="rect">
            <a:avLst/>
          </a:prstGeom>
          <a:ln w="38100">
            <a:solidFill>
              <a:schemeClr val="accent6">
                <a:lumMod val="75000"/>
              </a:schemeClr>
            </a:solidFill>
          </a:ln>
        </p:spPr>
      </p:pic>
    </p:spTree>
    <p:extLst>
      <p:ext uri="{BB962C8B-B14F-4D97-AF65-F5344CB8AC3E}">
        <p14:creationId xmlns:p14="http://schemas.microsoft.com/office/powerpoint/2010/main" val="2756511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586</Words>
  <Application>Microsoft Office PowerPoint</Application>
  <PresentationFormat>Widescreen</PresentationFormat>
  <Paragraphs>58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BASIC ELECTRONICS PROJECT AUTONOMOUS CAR MODEL</vt:lpstr>
      <vt:lpstr>Week 5</vt:lpstr>
      <vt:lpstr>Test sensor and motor</vt:lpstr>
      <vt:lpstr>Test sensor and motor</vt:lpstr>
      <vt:lpstr>Test sensor and motor</vt:lpstr>
      <vt:lpstr>Test sensor and motor</vt:lpstr>
      <vt:lpstr>Test sensor and motor</vt:lpstr>
      <vt:lpstr>Program for wireless controller</vt:lpstr>
      <vt:lpstr>Program for wireless controller</vt:lpstr>
      <vt:lpstr>Program for wireless controller</vt:lpstr>
      <vt:lpstr>Program for wireless controller</vt:lpstr>
      <vt:lpstr>Program for wireless controller</vt:lpstr>
      <vt:lpstr>Program for wireless controller</vt:lpstr>
      <vt:lpstr>Program for modules and actuators</vt:lpstr>
      <vt:lpstr>Program for modules and actuators</vt:lpstr>
      <vt:lpstr>Program for modules and actuators</vt:lpstr>
      <vt:lpstr>Program for modules and actuators</vt:lpstr>
      <vt:lpstr>Program for modules and actuators</vt:lpstr>
      <vt:lpstr>Resources and references</vt:lpstr>
      <vt:lpstr>END OF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18</cp:revision>
  <dcterms:created xsi:type="dcterms:W3CDTF">2023-06-20T16:37:50Z</dcterms:created>
  <dcterms:modified xsi:type="dcterms:W3CDTF">2023-06-21T03:07:31Z</dcterms:modified>
</cp:coreProperties>
</file>