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3"/>
  </p:notesMasterIdLst>
  <p:sldIdLst>
    <p:sldId id="406" r:id="rId2"/>
    <p:sldId id="449" r:id="rId3"/>
    <p:sldId id="407" r:id="rId4"/>
    <p:sldId id="408" r:id="rId5"/>
    <p:sldId id="409" r:id="rId6"/>
    <p:sldId id="410" r:id="rId7"/>
    <p:sldId id="411" r:id="rId8"/>
    <p:sldId id="412" r:id="rId9"/>
    <p:sldId id="413" r:id="rId10"/>
    <p:sldId id="414" r:id="rId11"/>
    <p:sldId id="415" r:id="rId12"/>
    <p:sldId id="416" r:id="rId13"/>
    <p:sldId id="417" r:id="rId14"/>
    <p:sldId id="419" r:id="rId15"/>
    <p:sldId id="420" r:id="rId16"/>
    <p:sldId id="418" r:id="rId17"/>
    <p:sldId id="421" r:id="rId18"/>
    <p:sldId id="450" r:id="rId19"/>
    <p:sldId id="422" r:id="rId20"/>
    <p:sldId id="423" r:id="rId21"/>
    <p:sldId id="424" r:id="rId22"/>
    <p:sldId id="426" r:id="rId23"/>
    <p:sldId id="427" r:id="rId24"/>
    <p:sldId id="428" r:id="rId25"/>
    <p:sldId id="429" r:id="rId26"/>
    <p:sldId id="430" r:id="rId27"/>
    <p:sldId id="431" r:id="rId28"/>
    <p:sldId id="432" r:id="rId29"/>
    <p:sldId id="433" r:id="rId30"/>
    <p:sldId id="434" r:id="rId31"/>
    <p:sldId id="435" r:id="rId32"/>
    <p:sldId id="436" r:id="rId33"/>
    <p:sldId id="437" r:id="rId34"/>
    <p:sldId id="438" r:id="rId35"/>
    <p:sldId id="439" r:id="rId36"/>
    <p:sldId id="440" r:id="rId37"/>
    <p:sldId id="441" r:id="rId38"/>
    <p:sldId id="442" r:id="rId39"/>
    <p:sldId id="443" r:id="rId40"/>
    <p:sldId id="444" r:id="rId41"/>
    <p:sldId id="445" r:id="rId42"/>
    <p:sldId id="446" r:id="rId43"/>
    <p:sldId id="447" r:id="rId44"/>
    <p:sldId id="479" r:id="rId45"/>
    <p:sldId id="452" r:id="rId46"/>
    <p:sldId id="453" r:id="rId47"/>
    <p:sldId id="454" r:id="rId48"/>
    <p:sldId id="455" r:id="rId49"/>
    <p:sldId id="456" r:id="rId50"/>
    <p:sldId id="457" r:id="rId51"/>
    <p:sldId id="458" r:id="rId52"/>
    <p:sldId id="459" r:id="rId53"/>
    <p:sldId id="460" r:id="rId54"/>
    <p:sldId id="461" r:id="rId55"/>
    <p:sldId id="462" r:id="rId56"/>
    <p:sldId id="463" r:id="rId57"/>
    <p:sldId id="464" r:id="rId58"/>
    <p:sldId id="465" r:id="rId59"/>
    <p:sldId id="466" r:id="rId60"/>
    <p:sldId id="467" r:id="rId61"/>
    <p:sldId id="468" r:id="rId62"/>
    <p:sldId id="469" r:id="rId63"/>
    <p:sldId id="470" r:id="rId64"/>
    <p:sldId id="471" r:id="rId65"/>
    <p:sldId id="472" r:id="rId66"/>
    <p:sldId id="473" r:id="rId67"/>
    <p:sldId id="474" r:id="rId68"/>
    <p:sldId id="475" r:id="rId69"/>
    <p:sldId id="476" r:id="rId70"/>
    <p:sldId id="477" r:id="rId71"/>
    <p:sldId id="478" r:id="rId72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7C0"/>
    <a:srgbClr val="0065C0"/>
    <a:srgbClr val="0140BF"/>
    <a:srgbClr val="011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64" autoAdjust="0"/>
    <p:restoredTop sz="91469" autoAdjust="0"/>
  </p:normalViewPr>
  <p:slideViewPr>
    <p:cSldViewPr>
      <p:cViewPr varScale="1">
        <p:scale>
          <a:sx n="104" d="100"/>
          <a:sy n="104" d="100"/>
        </p:scale>
        <p:origin x="84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8A928-8A92-4742-A39D-A16D5729EB8D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2C545-7078-4914-8FD6-7BC445B816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75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2C545-7078-4914-8FD6-7BC445B8169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749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2C545-7078-4914-8FD6-7BC445B8169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85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2C545-7078-4914-8FD6-7BC445B81696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35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2C545-7078-4914-8FD6-7BC445B81696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30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  <a:prstGeom prst="rect">
            <a:avLst/>
          </a:prstGeom>
        </p:spPr>
        <p:txBody>
          <a:bodyPr/>
          <a:lstStyle/>
          <a:p>
            <a:fld id="{3EB563A2-5912-4BED-A368-EFA212F6C0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15761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23396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76200"/>
            <a:ext cx="9144000" cy="47879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/>
            </a:lvl1pPr>
          </a:lstStyle>
          <a:p>
            <a:pPr algn="ctr"/>
            <a:r>
              <a:rPr lang="en-US" b="1" dirty="0">
                <a:solidFill>
                  <a:srgbClr val="385A88"/>
                </a:solidFill>
                <a:latin typeface="Calibri" pitchFamily="34" charset="0"/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268395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pic>
        <p:nvPicPr>
          <p:cNvPr id="16" name="Picture 15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48" y="6342966"/>
            <a:ext cx="1189552" cy="448888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 w="28575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27000">
                  <a:schemeClr val="accent1">
                    <a:tint val="44500"/>
                    <a:satMod val="160000"/>
                  </a:schemeClr>
                </a:gs>
                <a:gs pos="63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0" y="6229815"/>
            <a:ext cx="5644817" cy="0"/>
          </a:xfrm>
          <a:prstGeom prst="line">
            <a:avLst/>
          </a:prstGeom>
          <a:ln w="28575">
            <a:gradFill>
              <a:gsLst>
                <a:gs pos="0">
                  <a:srgbClr val="E60000"/>
                </a:gs>
                <a:gs pos="50000">
                  <a:srgbClr val="E60000"/>
                </a:gs>
                <a:gs pos="95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95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1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w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683568" y="1196752"/>
            <a:ext cx="8280920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3200" b="1" dirty="0">
                <a:solidFill>
                  <a:srgbClr val="0057C0"/>
                </a:solidFill>
              </a:rPr>
              <a:t>Mathematics for AI</a:t>
            </a:r>
          </a:p>
          <a:p>
            <a:pPr marL="0" indent="0">
              <a:buNone/>
            </a:pPr>
            <a:r>
              <a:rPr lang="en-SG" sz="3200" b="1" dirty="0">
                <a:solidFill>
                  <a:srgbClr val="0057C0"/>
                </a:solidFill>
              </a:rPr>
              <a:t> </a:t>
            </a:r>
            <a:endParaRPr lang="en-US" sz="3000" dirty="0">
              <a:solidFill>
                <a:srgbClr val="0057C0"/>
              </a:solidFill>
            </a:endParaRP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2000" dirty="0"/>
              <a:t>Adams Wai Kin Kong </a:t>
            </a:r>
          </a:p>
          <a:p>
            <a:pPr marL="0" indent="0">
              <a:buNone/>
            </a:pPr>
            <a:r>
              <a:rPr lang="en-US" sz="2000" dirty="0"/>
              <a:t>School of Computer Science and Engineering</a:t>
            </a:r>
          </a:p>
          <a:p>
            <a:pPr marL="0" indent="0">
              <a:buNone/>
            </a:pPr>
            <a:r>
              <a:rPr lang="en-US" sz="2000" dirty="0"/>
              <a:t>Nanyang Technological University, Singapore </a:t>
            </a:r>
          </a:p>
          <a:p>
            <a:pPr marL="0" indent="0">
              <a:buNone/>
            </a:pPr>
            <a:r>
              <a:rPr lang="en-US" sz="2000" dirty="0"/>
              <a:t>adamskong@ntu.edu.sg</a:t>
            </a:r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080828" y="6381328"/>
            <a:ext cx="5486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400" dirty="0"/>
              <a:t>A part of the notes is under the copyright of Cengage Learning.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4899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altLang="en-US" dirty="0">
                    <a:sym typeface="Symbol" panose="05050102010706020507" pitchFamily="18" charset="2"/>
                  </a:rPr>
                  <a:t>If </a:t>
                </a:r>
                <a:r>
                  <a:rPr lang="en-US" altLang="en-US" b="1" dirty="0"/>
                  <a:t>a</a:t>
                </a:r>
                <a:r>
                  <a:rPr lang="en-US" altLang="en-US" dirty="0"/>
                  <a:t> = </a:t>
                </a:r>
                <a:r>
                  <a:rPr lang="en-US" altLang="en-US" sz="3200" b="1" dirty="0">
                    <a:sym typeface="Symbol" panose="05050102010706020507" pitchFamily="18" charset="2"/>
                  </a:rPr>
                  <a:t></a:t>
                </a:r>
                <a:r>
                  <a:rPr lang="en-US" altLang="en-US" i="1" dirty="0"/>
                  <a:t>a</a:t>
                </a:r>
                <a:r>
                  <a:rPr lang="en-US" altLang="en-US" baseline="-25000" dirty="0"/>
                  <a:t>1</a:t>
                </a:r>
                <a:r>
                  <a:rPr lang="en-US" altLang="en-US" dirty="0"/>
                  <a:t>, </a:t>
                </a:r>
                <a:r>
                  <a:rPr lang="en-US" altLang="en-US" i="1" dirty="0"/>
                  <a:t>a</a:t>
                </a:r>
                <a:r>
                  <a:rPr lang="en-US" altLang="en-US" baseline="-25000" dirty="0"/>
                  <a:t>2</a:t>
                </a:r>
                <a:r>
                  <a:rPr lang="en-US" altLang="en-US" dirty="0"/>
                  <a:t>, </a:t>
                </a:r>
                <a:r>
                  <a:rPr lang="en-US" altLang="en-US" i="1" dirty="0"/>
                  <a:t>a</a:t>
                </a:r>
                <a:r>
                  <a:rPr lang="en-US" altLang="en-US" baseline="-25000" dirty="0"/>
                  <a:t>3</a:t>
                </a:r>
                <a:r>
                  <a:rPr lang="en-US" altLang="en-US" sz="3200" b="1" dirty="0">
                    <a:sym typeface="Symbol" panose="05050102010706020507" pitchFamily="18" charset="2"/>
                  </a:rPr>
                  <a:t></a:t>
                </a:r>
                <a:r>
                  <a:rPr lang="en-US" altLang="en-US" dirty="0">
                    <a:sym typeface="Symbol" panose="05050102010706020507" pitchFamily="18" charset="2"/>
                  </a:rPr>
                  <a:t>, then we can write</a:t>
                </a:r>
              </a:p>
              <a:p>
                <a:pPr marL="0" indent="0">
                  <a:buNone/>
                </a:pPr>
                <a:r>
                  <a:rPr lang="en-US" altLang="en-US" dirty="0">
                    <a:sym typeface="Symbol" panose="05050102010706020507" pitchFamily="18" charset="2"/>
                  </a:rPr>
                  <a:t>           </a:t>
                </a:r>
                <a:r>
                  <a:rPr lang="en-US" altLang="en-US" b="1" dirty="0"/>
                  <a:t>a</a:t>
                </a:r>
                <a:r>
                  <a:rPr lang="en-US" altLang="en-US" dirty="0"/>
                  <a:t> = </a:t>
                </a:r>
                <a:r>
                  <a:rPr lang="en-US" altLang="en-US" sz="3200" b="1" dirty="0">
                    <a:sym typeface="Symbol" panose="05050102010706020507" pitchFamily="18" charset="2"/>
                  </a:rPr>
                  <a:t></a:t>
                </a:r>
                <a:r>
                  <a:rPr lang="en-US" altLang="en-US" i="1" dirty="0"/>
                  <a:t>a</a:t>
                </a:r>
                <a:r>
                  <a:rPr lang="en-US" altLang="en-US" baseline="-25000" dirty="0"/>
                  <a:t>1</a:t>
                </a:r>
                <a:r>
                  <a:rPr lang="en-US" altLang="en-US" dirty="0"/>
                  <a:t>, </a:t>
                </a:r>
                <a:r>
                  <a:rPr lang="en-US" altLang="en-US" i="1" dirty="0"/>
                  <a:t>a</a:t>
                </a:r>
                <a:r>
                  <a:rPr lang="en-US" altLang="en-US" baseline="-25000" dirty="0"/>
                  <a:t>2</a:t>
                </a:r>
                <a:r>
                  <a:rPr lang="en-US" altLang="en-US" dirty="0"/>
                  <a:t>, </a:t>
                </a:r>
                <a:r>
                  <a:rPr lang="en-US" altLang="en-US" i="1" dirty="0"/>
                  <a:t>a</a:t>
                </a:r>
                <a:r>
                  <a:rPr lang="en-US" altLang="en-US" baseline="-25000" dirty="0"/>
                  <a:t>3</a:t>
                </a:r>
                <a:r>
                  <a:rPr lang="en-US" altLang="en-US" sz="3200" b="1" dirty="0">
                    <a:sym typeface="Symbol" panose="05050102010706020507" pitchFamily="18" charset="2"/>
                  </a:rPr>
                  <a:t></a:t>
                </a:r>
                <a:r>
                  <a:rPr lang="en-US" altLang="en-US" dirty="0">
                    <a:sym typeface="Symbol" panose="05050102010706020507" pitchFamily="18" charset="2"/>
                  </a:rPr>
                  <a:t> = </a:t>
                </a:r>
                <a:r>
                  <a:rPr lang="en-US" altLang="en-US" sz="3200" b="1" dirty="0">
                    <a:sym typeface="Symbol" panose="05050102010706020507" pitchFamily="18" charset="2"/>
                  </a:rPr>
                  <a:t></a:t>
                </a:r>
                <a:r>
                  <a:rPr lang="en-US" altLang="en-US" i="1" dirty="0"/>
                  <a:t>a</a:t>
                </a:r>
                <a:r>
                  <a:rPr lang="en-US" altLang="en-US" baseline="-25000" dirty="0"/>
                  <a:t>1</a:t>
                </a:r>
                <a:r>
                  <a:rPr lang="en-US" altLang="en-US" dirty="0"/>
                  <a:t>, 0, 0</a:t>
                </a:r>
                <a:r>
                  <a:rPr lang="en-US" altLang="en-US" sz="3200" b="1" dirty="0">
                    <a:sym typeface="Symbol" panose="05050102010706020507" pitchFamily="18" charset="2"/>
                  </a:rPr>
                  <a:t></a:t>
                </a:r>
                <a:r>
                  <a:rPr lang="en-US" altLang="en-US" dirty="0">
                    <a:sym typeface="Symbol" panose="05050102010706020507" pitchFamily="18" charset="2"/>
                  </a:rPr>
                  <a:t> + </a:t>
                </a:r>
                <a:r>
                  <a:rPr lang="en-US" altLang="en-US" sz="3200" b="1" dirty="0">
                    <a:sym typeface="Symbol" panose="05050102010706020507" pitchFamily="18" charset="2"/>
                  </a:rPr>
                  <a:t></a:t>
                </a:r>
                <a:r>
                  <a:rPr lang="en-US" altLang="en-US" dirty="0">
                    <a:sym typeface="Symbol" panose="05050102010706020507" pitchFamily="18" charset="2"/>
                  </a:rPr>
                  <a:t>0</a:t>
                </a:r>
                <a:r>
                  <a:rPr lang="en-US" altLang="en-US" dirty="0"/>
                  <a:t>, </a:t>
                </a:r>
                <a:r>
                  <a:rPr lang="en-US" altLang="en-US" i="1" dirty="0"/>
                  <a:t>a</a:t>
                </a:r>
                <a:r>
                  <a:rPr lang="en-US" altLang="en-US" baseline="-25000" dirty="0"/>
                  <a:t>2</a:t>
                </a:r>
                <a:r>
                  <a:rPr lang="en-US" altLang="en-US" dirty="0"/>
                  <a:t>, 0</a:t>
                </a:r>
                <a:r>
                  <a:rPr lang="en-US" altLang="en-US" sz="3200" b="1" dirty="0">
                    <a:sym typeface="Symbol" panose="05050102010706020507" pitchFamily="18" charset="2"/>
                  </a:rPr>
                  <a:t></a:t>
                </a:r>
                <a:r>
                  <a:rPr lang="en-US" altLang="en-US" dirty="0">
                    <a:sym typeface="Symbol" panose="05050102010706020507" pitchFamily="18" charset="2"/>
                  </a:rPr>
                  <a:t> + </a:t>
                </a:r>
                <a:r>
                  <a:rPr lang="en-US" altLang="en-US" sz="3200" b="1" dirty="0">
                    <a:sym typeface="Symbol" panose="05050102010706020507" pitchFamily="18" charset="2"/>
                  </a:rPr>
                  <a:t></a:t>
                </a:r>
                <a:r>
                  <a:rPr lang="en-US" altLang="en-US" dirty="0"/>
                  <a:t>0, 0, </a:t>
                </a:r>
                <a:r>
                  <a:rPr lang="en-US" altLang="en-US" i="1" dirty="0"/>
                  <a:t>a</a:t>
                </a:r>
                <a:r>
                  <a:rPr lang="en-US" altLang="en-US" baseline="-25000" dirty="0"/>
                  <a:t>3</a:t>
                </a:r>
                <a:r>
                  <a:rPr lang="en-US" altLang="en-US" sz="3200" b="1" dirty="0">
                    <a:sym typeface="Symbol" panose="05050102010706020507" pitchFamily="18" charset="2"/>
                  </a:rPr>
                  <a:t></a:t>
                </a:r>
                <a:endParaRPr lang="en-US" altLang="en-US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en-US" dirty="0">
                    <a:sym typeface="Symbol" panose="05050102010706020507" pitchFamily="18" charset="2"/>
                  </a:rPr>
                  <a:t>	   =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a</a:t>
                </a:r>
                <a:r>
                  <a:rPr lang="en-US" altLang="en-US" baseline="-25000" dirty="0">
                    <a:sym typeface="Symbol" panose="05050102010706020507" pitchFamily="18" charset="2"/>
                  </a:rPr>
                  <a:t>1</a:t>
                </a:r>
                <a:r>
                  <a:rPr lang="en-US" altLang="en-US" sz="3200" b="1" dirty="0">
                    <a:sym typeface="Symbol" panose="05050102010706020507" pitchFamily="18" charset="2"/>
                  </a:rPr>
                  <a:t></a:t>
                </a:r>
                <a:r>
                  <a:rPr lang="en-US" altLang="en-US" dirty="0"/>
                  <a:t>1, 0, 0</a:t>
                </a:r>
                <a:r>
                  <a:rPr lang="en-US" altLang="en-US" sz="3200" b="1" dirty="0">
                    <a:sym typeface="Symbol" panose="05050102010706020507" pitchFamily="18" charset="2"/>
                  </a:rPr>
                  <a:t></a:t>
                </a:r>
                <a:r>
                  <a:rPr lang="en-US" altLang="en-US" dirty="0">
                    <a:sym typeface="Symbol" panose="05050102010706020507" pitchFamily="18" charset="2"/>
                  </a:rPr>
                  <a:t> +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a</a:t>
                </a:r>
                <a:r>
                  <a:rPr lang="en-US" altLang="en-US" baseline="-25000" dirty="0">
                    <a:sym typeface="Symbol" panose="05050102010706020507" pitchFamily="18" charset="2"/>
                  </a:rPr>
                  <a:t>2</a:t>
                </a:r>
                <a:r>
                  <a:rPr lang="en-US" altLang="en-US" sz="3200" b="1" dirty="0">
                    <a:sym typeface="Symbol" panose="05050102010706020507" pitchFamily="18" charset="2"/>
                  </a:rPr>
                  <a:t></a:t>
                </a:r>
                <a:r>
                  <a:rPr lang="en-US" altLang="en-US" dirty="0"/>
                  <a:t>0, 1, 0</a:t>
                </a:r>
                <a:r>
                  <a:rPr lang="en-US" altLang="en-US" sz="3200" b="1" dirty="0">
                    <a:sym typeface="Symbol" panose="05050102010706020507" pitchFamily="18" charset="2"/>
                  </a:rPr>
                  <a:t></a:t>
                </a:r>
                <a:r>
                  <a:rPr lang="en-US" altLang="en-US" dirty="0">
                    <a:sym typeface="Symbol" panose="05050102010706020507" pitchFamily="18" charset="2"/>
                  </a:rPr>
                  <a:t> +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a</a:t>
                </a:r>
                <a:r>
                  <a:rPr lang="en-US" altLang="en-US" baseline="-25000" dirty="0">
                    <a:sym typeface="Symbol" panose="05050102010706020507" pitchFamily="18" charset="2"/>
                  </a:rPr>
                  <a:t>3</a:t>
                </a:r>
                <a:r>
                  <a:rPr lang="en-US" altLang="en-US" sz="3200" b="1" dirty="0">
                    <a:sym typeface="Symbol" panose="05050102010706020507" pitchFamily="18" charset="2"/>
                  </a:rPr>
                  <a:t></a:t>
                </a:r>
                <a:r>
                  <a:rPr lang="en-US" altLang="en-US" dirty="0"/>
                  <a:t>0, 0, 1</a:t>
                </a:r>
                <a:r>
                  <a:rPr lang="en-US" altLang="en-US" sz="3200" b="1" dirty="0">
                    <a:sym typeface="Symbol" panose="05050102010706020507" pitchFamily="18" charset="2"/>
                  </a:rPr>
                  <a:t></a:t>
                </a:r>
                <a:br>
                  <a:rPr lang="en-US" altLang="en-US" dirty="0">
                    <a:sym typeface="Symbol" panose="05050102010706020507" pitchFamily="18" charset="2"/>
                  </a:rPr>
                </a:br>
                <a:endParaRPr lang="en-US" altLang="en-US" sz="1400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en-US" dirty="0">
                    <a:sym typeface="Symbol" panose="05050102010706020507" pitchFamily="18" charset="2"/>
                  </a:rPr>
                  <a:t>           </a:t>
                </a:r>
                <a:r>
                  <a:rPr lang="en-US" altLang="en-US" b="1" dirty="0">
                    <a:sym typeface="Symbol" panose="05050102010706020507" pitchFamily="18" charset="2"/>
                  </a:rPr>
                  <a:t>a</a:t>
                </a:r>
                <a:r>
                  <a:rPr lang="en-US" altLang="en-US" dirty="0">
                    <a:sym typeface="Symbol" panose="05050102010706020507" pitchFamily="18" charset="2"/>
                  </a:rPr>
                  <a:t> =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a</a:t>
                </a:r>
                <a:r>
                  <a:rPr lang="en-US" altLang="en-US" baseline="-25000" dirty="0">
                    <a:sym typeface="Symbol" panose="05050102010706020507" pitchFamily="18" charset="2"/>
                  </a:rPr>
                  <a:t>1</a:t>
                </a:r>
                <a:r>
                  <a:rPr lang="en-US" altLang="en-US" b="1" dirty="0">
                    <a:sym typeface="Symbol" panose="05050102010706020507" pitchFamily="18" charset="2"/>
                  </a:rPr>
                  <a:t>i</a:t>
                </a:r>
                <a:r>
                  <a:rPr lang="en-US" altLang="en-US" dirty="0">
                    <a:sym typeface="Symbol" panose="05050102010706020507" pitchFamily="18" charset="2"/>
                  </a:rPr>
                  <a:t> +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a</a:t>
                </a:r>
                <a:r>
                  <a:rPr lang="en-US" altLang="en-US" baseline="-25000" dirty="0">
                    <a:sym typeface="Symbol" panose="05050102010706020507" pitchFamily="18" charset="2"/>
                  </a:rPr>
                  <a:t>2</a:t>
                </a:r>
                <a:r>
                  <a:rPr lang="en-US" altLang="en-US" sz="900" baseline="-25000" dirty="0">
                    <a:sym typeface="Symbol" panose="05050102010706020507" pitchFamily="18" charset="2"/>
                  </a:rPr>
                  <a:t> </a:t>
                </a:r>
                <a:r>
                  <a:rPr lang="en-US" altLang="en-US" b="1" dirty="0">
                    <a:sym typeface="Symbol" panose="05050102010706020507" pitchFamily="18" charset="2"/>
                  </a:rPr>
                  <a:t>j</a:t>
                </a:r>
                <a:r>
                  <a:rPr lang="en-US" altLang="en-US" dirty="0">
                    <a:sym typeface="Symbol" panose="05050102010706020507" pitchFamily="18" charset="2"/>
                  </a:rPr>
                  <a:t> +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a</a:t>
                </a:r>
                <a:r>
                  <a:rPr lang="en-US" altLang="en-US" baseline="-25000" dirty="0">
                    <a:sym typeface="Symbol" panose="05050102010706020507" pitchFamily="18" charset="2"/>
                  </a:rPr>
                  <a:t>3</a:t>
                </a:r>
                <a:r>
                  <a:rPr lang="en-US" altLang="en-US" b="1" dirty="0">
                    <a:sym typeface="Symbol" panose="05050102010706020507" pitchFamily="18" charset="2"/>
                  </a:rPr>
                  <a:t>k</a:t>
                </a:r>
                <a:endParaRPr lang="en-US" altLang="en-US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endParaRPr lang="en-US" altLang="en-US" sz="2000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en-US" dirty="0">
                    <a:sym typeface="Symbol" panose="05050102010706020507" pitchFamily="18" charset="2"/>
                  </a:rPr>
                  <a:t>Thus any vector in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V</a:t>
                </a:r>
                <a:r>
                  <a:rPr lang="en-US" altLang="en-US" baseline="-25000" dirty="0">
                    <a:sym typeface="Symbol" panose="05050102010706020507" pitchFamily="18" charset="2"/>
                  </a:rPr>
                  <a:t>3</a:t>
                </a:r>
                <a:r>
                  <a:rPr lang="en-US" altLang="en-US" dirty="0">
                    <a:sym typeface="Symbol" panose="05050102010706020507" pitchFamily="18" charset="2"/>
                  </a:rPr>
                  <a:t> can be expressed in terms of </a:t>
                </a:r>
                <a:r>
                  <a:rPr lang="en-US" altLang="en-US" b="1" dirty="0">
                    <a:sym typeface="Symbol" panose="05050102010706020507" pitchFamily="18" charset="2"/>
                  </a:rPr>
                  <a:t>i</a:t>
                </a:r>
                <a:r>
                  <a:rPr lang="en-US" altLang="en-US" dirty="0">
                    <a:sym typeface="Symbol" panose="05050102010706020507" pitchFamily="18" charset="2"/>
                  </a:rPr>
                  <a:t>, </a:t>
                </a:r>
                <a:r>
                  <a:rPr lang="en-US" altLang="en-US" b="1" dirty="0">
                    <a:sym typeface="Symbol" panose="05050102010706020507" pitchFamily="18" charset="2"/>
                  </a:rPr>
                  <a:t>j</a:t>
                </a:r>
                <a:r>
                  <a:rPr lang="en-US" altLang="en-US" dirty="0">
                    <a:sym typeface="Symbol" panose="05050102010706020507" pitchFamily="18" charset="2"/>
                  </a:rPr>
                  <a:t>, and </a:t>
                </a:r>
                <a:r>
                  <a:rPr lang="en-US" altLang="en-US" b="1" dirty="0">
                    <a:sym typeface="Symbol" panose="05050102010706020507" pitchFamily="18" charset="2"/>
                  </a:rPr>
                  <a:t>k</a:t>
                </a:r>
                <a:r>
                  <a:rPr lang="en-US" altLang="en-US" dirty="0">
                    <a:sym typeface="Symbol" panose="05050102010706020507" pitchFamily="18" charset="2"/>
                  </a:rPr>
                  <a:t>. For instance,</a:t>
                </a:r>
              </a:p>
              <a:p>
                <a:pPr marL="0" indent="0">
                  <a:buNone/>
                </a:pPr>
                <a:r>
                  <a:rPr lang="en-US" altLang="en-US" dirty="0">
                    <a:sym typeface="Symbol" panose="05050102010706020507" pitchFamily="18" charset="2"/>
                  </a:rPr>
                  <a:t>		    </a:t>
                </a:r>
                <a:r>
                  <a:rPr lang="en-US" altLang="en-US" sz="3200" b="1" dirty="0">
                    <a:sym typeface="Symbol" panose="05050102010706020507" pitchFamily="18" charset="2"/>
                  </a:rPr>
                  <a:t></a:t>
                </a:r>
                <a:r>
                  <a:rPr lang="en-US" altLang="en-US" dirty="0">
                    <a:sym typeface="Symbol" panose="05050102010706020507" pitchFamily="18" charset="2"/>
                  </a:rPr>
                  <a:t>1, –2, 6</a:t>
                </a:r>
                <a:r>
                  <a:rPr lang="en-US" altLang="en-US" sz="3200" b="1" dirty="0">
                    <a:sym typeface="Symbol" panose="05050102010706020507" pitchFamily="18" charset="2"/>
                  </a:rPr>
                  <a:t></a:t>
                </a:r>
                <a:r>
                  <a:rPr lang="en-US" altLang="en-US" dirty="0">
                    <a:sym typeface="Symbol" panose="05050102010706020507" pitchFamily="18" charset="2"/>
                  </a:rPr>
                  <a:t> = </a:t>
                </a:r>
                <a:r>
                  <a:rPr lang="en-US" altLang="en-US" b="1" dirty="0">
                    <a:sym typeface="Symbol" panose="05050102010706020507" pitchFamily="18" charset="2"/>
                  </a:rPr>
                  <a:t>i</a:t>
                </a:r>
                <a:r>
                  <a:rPr lang="en-US" altLang="en-US" dirty="0">
                    <a:sym typeface="Symbol" panose="05050102010706020507" pitchFamily="18" charset="2"/>
                  </a:rPr>
                  <a:t> – 2</a:t>
                </a:r>
                <a:r>
                  <a:rPr lang="en-US" altLang="en-US" b="1" dirty="0">
                    <a:sym typeface="Symbol" panose="05050102010706020507" pitchFamily="18" charset="2"/>
                  </a:rPr>
                  <a:t>j</a:t>
                </a:r>
                <a:r>
                  <a:rPr lang="en-US" altLang="en-US" dirty="0">
                    <a:sym typeface="Symbol" panose="05050102010706020507" pitchFamily="18" charset="2"/>
                  </a:rPr>
                  <a:t> + 6</a:t>
                </a:r>
                <a:r>
                  <a:rPr lang="en-US" altLang="en-US" b="1" dirty="0">
                    <a:sym typeface="Symbol" panose="05050102010706020507" pitchFamily="18" charset="2"/>
                  </a:rPr>
                  <a:t>k</a:t>
                </a:r>
                <a:endParaRPr lang="en-US" altLang="en-US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endParaRPr lang="en-US" altLang="en-US" sz="1400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en-US" dirty="0">
                    <a:sym typeface="Symbol" panose="05050102010706020507" pitchFamily="18" charset="2"/>
                  </a:rPr>
                  <a:t>Similarly, f</a:t>
                </a:r>
                <a:r>
                  <a:rPr lang="en-US" altLang="en-US" dirty="0"/>
                  <a:t>or a n-dimensional vector </a:t>
                </a:r>
                <a:r>
                  <a:rPr lang="en-US" altLang="en-US" b="1" dirty="0"/>
                  <a:t>a</a:t>
                </a:r>
                <a:r>
                  <a:rPr lang="en-US" altLang="en-US" dirty="0"/>
                  <a:t> = </a:t>
                </a:r>
                <a:r>
                  <a:rPr lang="en-US" altLang="en-US" sz="3200" b="1" dirty="0">
                    <a:sym typeface="Symbol" panose="05050102010706020507" pitchFamily="18" charset="2"/>
                  </a:rPr>
                  <a:t></a:t>
                </a:r>
                <a:r>
                  <a:rPr lang="en-US" altLang="en-US" i="1" dirty="0"/>
                  <a:t>a</a:t>
                </a:r>
                <a:r>
                  <a:rPr lang="en-US" altLang="en-US" baseline="-25000" dirty="0"/>
                  <a:t>1</a:t>
                </a:r>
                <a:r>
                  <a:rPr lang="en-US" altLang="en-US" dirty="0"/>
                  <a:t>, </a:t>
                </a:r>
                <a:r>
                  <a:rPr lang="en-US" altLang="en-US" i="1" dirty="0"/>
                  <a:t>a</a:t>
                </a:r>
                <a:r>
                  <a:rPr lang="en-US" altLang="en-US" baseline="-25000" dirty="0"/>
                  <a:t>2</a:t>
                </a:r>
                <a:r>
                  <a:rPr lang="en-US" altLang="en-US" dirty="0"/>
                  <a:t>, …</a:t>
                </a:r>
                <a:r>
                  <a:rPr lang="en-US" altLang="en-US" i="1" dirty="0"/>
                  <a:t>a</a:t>
                </a:r>
                <a:r>
                  <a:rPr lang="en-US" altLang="en-US" baseline="-25000" dirty="0"/>
                  <a:t>n</a:t>
                </a:r>
                <a:r>
                  <a:rPr lang="en-US" altLang="en-US" sz="3200" b="1" dirty="0">
                    <a:sym typeface="Symbol" panose="05050102010706020507" pitchFamily="18" charset="2"/>
                  </a:rPr>
                  <a:t></a:t>
                </a:r>
                <a:r>
                  <a:rPr lang="en-US" altLang="en-US" dirty="0">
                    <a:sym typeface="Symbol" panose="05050102010706020507" pitchFamily="18" charset="2"/>
                  </a:rPr>
                  <a:t>, </a:t>
                </a:r>
                <a:r>
                  <a:rPr lang="en-US" altLang="en-US" b="1" dirty="0"/>
                  <a:t>a </a:t>
                </a:r>
                <a:r>
                  <a:rPr lang="en-US" altLang="en-US" dirty="0"/>
                  <a:t>can be rewritten as </a:t>
                </a:r>
                <a14:m>
                  <m:oMath xmlns:m="http://schemas.openxmlformats.org/officeDocument/2006/math">
                    <m:r>
                      <a:rPr lang="en-SG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SG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SG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SG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SG" dirty="0"/>
                  <a:t>. 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111" t="-2469" r="-1630" b="-1345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</a:rPr>
              <a:t>Components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95190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</a:rPr>
              <a:t>Components</a:t>
            </a:r>
            <a:endParaRPr lang="en-SG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043608" y="2235993"/>
            <a:ext cx="6873875" cy="2386013"/>
            <a:chOff x="614" y="1047"/>
            <a:chExt cx="4330" cy="1668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2" y="1047"/>
              <a:ext cx="1882" cy="1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" y="1302"/>
              <a:ext cx="1828" cy="1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400" y="2523"/>
              <a:ext cx="54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b="1">
                  <a:sym typeface="Symbol" panose="05050102010706020507" pitchFamily="18" charset="2"/>
                </a:rPr>
                <a:t>Figure 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6194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en-US" dirty="0">
                    <a:sym typeface="Symbol" panose="05050102010706020507" pitchFamily="18" charset="2"/>
                  </a:rPr>
                  <a:t>A </a:t>
                </a:r>
                <a:r>
                  <a:rPr lang="en-US" altLang="en-US" b="1" dirty="0">
                    <a:sym typeface="Symbol" panose="05050102010706020507" pitchFamily="18" charset="2"/>
                  </a:rPr>
                  <a:t>unit vector </a:t>
                </a:r>
                <a:r>
                  <a:rPr lang="en-US" altLang="en-US" dirty="0">
                    <a:sym typeface="Symbol" panose="05050102010706020507" pitchFamily="18" charset="2"/>
                  </a:rPr>
                  <a:t>is a vector whose length is </a:t>
                </a:r>
                <a:r>
                  <a:rPr lang="en-US" altLang="en-US" dirty="0">
                    <a:latin typeface="+mj-lt"/>
                    <a:sym typeface="Symbol" panose="05050102010706020507" pitchFamily="18" charset="2"/>
                  </a:rPr>
                  <a:t>1</a:t>
                </a:r>
                <a:r>
                  <a:rPr lang="en-US" altLang="en-US" dirty="0">
                    <a:sym typeface="Symbol" panose="05050102010706020507" pitchFamily="18" charset="2"/>
                  </a:rPr>
                  <a:t>. For instance, </a:t>
                </a:r>
                <a:r>
                  <a:rPr lang="en-US" altLang="en-US" b="1" dirty="0">
                    <a:sym typeface="Symbol" panose="05050102010706020507" pitchFamily="18" charset="2"/>
                  </a:rPr>
                  <a:t>i</a:t>
                </a:r>
                <a:r>
                  <a:rPr lang="en-US" altLang="en-US" dirty="0">
                    <a:sym typeface="Symbol" panose="05050102010706020507" pitchFamily="18" charset="2"/>
                  </a:rPr>
                  <a:t>, </a:t>
                </a:r>
                <a:r>
                  <a:rPr lang="en-US" altLang="en-US" b="1" dirty="0">
                    <a:sym typeface="Symbol" panose="05050102010706020507" pitchFamily="18" charset="2"/>
                  </a:rPr>
                  <a:t>j</a:t>
                </a:r>
                <a:r>
                  <a:rPr lang="en-US" altLang="en-US" dirty="0">
                    <a:sym typeface="Symbol" panose="05050102010706020507" pitchFamily="18" charset="2"/>
                  </a:rPr>
                  <a:t>, and </a:t>
                </a:r>
                <a:r>
                  <a:rPr lang="en-US" altLang="en-US" b="1" dirty="0">
                    <a:sym typeface="Symbol" panose="05050102010706020507" pitchFamily="18" charset="2"/>
                  </a:rPr>
                  <a:t>k</a:t>
                </a:r>
                <a:r>
                  <a:rPr lang="en-US" altLang="en-US" dirty="0">
                    <a:sym typeface="Symbol" panose="05050102010706020507" pitchFamily="18" charset="2"/>
                  </a:rPr>
                  <a:t> are all unit vectors. In general, if </a:t>
                </a:r>
                <a:r>
                  <a:rPr lang="en-US" altLang="en-US" b="1" dirty="0">
                    <a:sym typeface="Symbol" panose="05050102010706020507" pitchFamily="18" charset="2"/>
                  </a:rPr>
                  <a:t>a</a:t>
                </a:r>
                <a:r>
                  <a:rPr lang="en-US" altLang="en-US" dirty="0">
                    <a:sym typeface="Symbol" panose="05050102010706020507" pitchFamily="18" charset="2"/>
                  </a:rPr>
                  <a:t> </a:t>
                </a:r>
                <a:r>
                  <a:rPr lang="en-US" altLang="en-US" b="1" dirty="0">
                    <a:sym typeface="Symbol" panose="05050102010706020507" pitchFamily="18" charset="2"/>
                  </a:rPr>
                  <a:t></a:t>
                </a:r>
                <a:r>
                  <a:rPr lang="en-US" altLang="en-US" dirty="0">
                    <a:sym typeface="Symbol" panose="05050102010706020507" pitchFamily="18" charset="2"/>
                  </a:rPr>
                  <a:t> </a:t>
                </a:r>
                <a:r>
                  <a:rPr lang="en-US" altLang="en-US" b="1" dirty="0">
                    <a:sym typeface="Symbol" panose="05050102010706020507" pitchFamily="18" charset="2"/>
                  </a:rPr>
                  <a:t>0</a:t>
                </a:r>
                <a:r>
                  <a:rPr lang="en-US" altLang="en-US" dirty="0">
                    <a:sym typeface="Symbol" panose="05050102010706020507" pitchFamily="18" charset="2"/>
                  </a:rPr>
                  <a:t>, then the unit vector that has the same direction as </a:t>
                </a:r>
                <a:r>
                  <a:rPr lang="en-US" altLang="en-US" b="1" dirty="0">
                    <a:sym typeface="Symbol" panose="05050102010706020507" pitchFamily="18" charset="2"/>
                  </a:rPr>
                  <a:t>a</a:t>
                </a:r>
                <a:r>
                  <a:rPr lang="en-US" altLang="en-US" dirty="0">
                    <a:sym typeface="Symbol" panose="05050102010706020507" pitchFamily="18" charset="2"/>
                  </a:rPr>
                  <a:t> is</a:t>
                </a:r>
              </a:p>
              <a:p>
                <a:pPr marL="0" indent="0" algn="ctr">
                  <a:buNone/>
                </a:pPr>
                <a:r>
                  <a:rPr lang="en-US" altLang="en-US" dirty="0">
                    <a:sym typeface="Symbol" panose="05050102010706020507" pitchFamily="18" charset="2"/>
                  </a:rPr>
                  <a:t> </a:t>
                </a:r>
                <a:r>
                  <a:rPr lang="en-US" altLang="en-US" b="1" dirty="0">
                    <a:sym typeface="Symbol" panose="05050102010706020507" pitchFamily="18" charset="2"/>
                  </a:rPr>
                  <a:t>u</a:t>
                </a:r>
                <a14:m>
                  <m:oMath xmlns:m="http://schemas.openxmlformats.org/officeDocument/2006/math">
                    <m:r>
                      <a:rPr lang="en-SG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f>
                      <m:fPr>
                        <m:ctrlPr>
                          <a:rPr lang="en-SG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en-US" b="1" dirty="0">
                            <a:sym typeface="Symbol" panose="05050102010706020507" pitchFamily="18" charset="2"/>
                          </a:rPr>
                          <m:t>a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SG" alt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en-US" b="1" dirty="0">
                                <a:sym typeface="Symbol" panose="05050102010706020507" pitchFamily="18" charset="2"/>
                              </a:rPr>
                              <m:t>a</m:t>
                            </m:r>
                          </m:e>
                        </m:d>
                      </m:den>
                    </m:f>
                  </m:oMath>
                </a14:m>
                <a:endParaRPr lang="en-US" altLang="en-US" dirty="0">
                  <a:sym typeface="Symbol" panose="05050102010706020507" pitchFamily="18" charset="2"/>
                </a:endParaRPr>
              </a:p>
              <a:p>
                <a:pPr marL="0" indent="0" algn="ctr">
                  <a:buNone/>
                </a:pPr>
                <a:endParaRPr lang="en-US" altLang="en-US" dirty="0">
                  <a:sym typeface="Symbol" panose="05050102010706020507" pitchFamily="18" charset="2"/>
                </a:endParaRPr>
              </a:p>
              <a:p>
                <a:pPr marL="0" indent="0" algn="ctr">
                  <a:buNone/>
                </a:pPr>
                <a:endParaRPr lang="en-US" altLang="en-US" dirty="0">
                  <a:sym typeface="Symbol" panose="05050102010706020507" pitchFamily="18" charset="2"/>
                </a:endParaRPr>
              </a:p>
              <a:p>
                <a:r>
                  <a:rPr lang="en-US" altLang="en-US" dirty="0">
                    <a:sym typeface="Symbol" panose="05050102010706020507" pitchFamily="18" charset="2"/>
                  </a:rPr>
                  <a:t>In order to verify this, we let </a:t>
                </a:r>
                <a:r>
                  <a:rPr lang="en-US" altLang="en-US" b="1" dirty="0">
                    <a:sym typeface="Symbol" panose="05050102010706020507" pitchFamily="18" charset="2"/>
                  </a:rPr>
                  <a:t>c</a:t>
                </a:r>
                <a14:m>
                  <m:oMath xmlns:m="http://schemas.openxmlformats.org/officeDocument/2006/math">
                    <m:r>
                      <a:rPr lang="en-SG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f>
                      <m:fPr>
                        <m:ctrlPr>
                          <a:rPr lang="en-SG" alt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SG" altLang="en-US" b="1" i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SG" alt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en-US" b="1" dirty="0">
                                <a:sym typeface="Symbol" panose="05050102010706020507" pitchFamily="18" charset="2"/>
                              </a:rPr>
                              <m:t>a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. Then </a:t>
                </a:r>
                <a:r>
                  <a:rPr lang="en-US" altLang="en-US" b="1" dirty="0">
                    <a:sym typeface="Symbol" panose="05050102010706020507" pitchFamily="18" charset="2"/>
                  </a:rPr>
                  <a:t>u</a:t>
                </a:r>
                <a:r>
                  <a:rPr lang="en-US" altLang="en-US" dirty="0">
                    <a:sym typeface="Symbol" panose="05050102010706020507" pitchFamily="18" charset="2"/>
                  </a:rPr>
                  <a:t> =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c</a:t>
                </a:r>
                <a:r>
                  <a:rPr lang="en-US" altLang="en-US" b="1" dirty="0">
                    <a:sym typeface="Symbol" panose="05050102010706020507" pitchFamily="18" charset="2"/>
                  </a:rPr>
                  <a:t>a</a:t>
                </a:r>
                <a:r>
                  <a:rPr lang="en-US" altLang="en-US" dirty="0">
                    <a:sym typeface="Symbol" panose="05050102010706020507" pitchFamily="18" charset="2"/>
                  </a:rPr>
                  <a:t> and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c</a:t>
                </a:r>
                <a:r>
                  <a:rPr lang="en-US" altLang="en-US" dirty="0">
                    <a:sym typeface="Symbol" panose="05050102010706020507" pitchFamily="18" charset="2"/>
                  </a:rPr>
                  <a:t> is a positive scalar, so </a:t>
                </a:r>
                <a:r>
                  <a:rPr lang="en-US" altLang="en-US" b="1" dirty="0">
                    <a:sym typeface="Symbol" panose="05050102010706020507" pitchFamily="18" charset="2"/>
                  </a:rPr>
                  <a:t>u</a:t>
                </a:r>
                <a:r>
                  <a:rPr lang="en-US" altLang="en-US" dirty="0">
                    <a:sym typeface="Symbol" panose="05050102010706020507" pitchFamily="18" charset="2"/>
                  </a:rPr>
                  <a:t> has the same direction as </a:t>
                </a:r>
                <a:r>
                  <a:rPr lang="en-US" altLang="en-US" b="1" dirty="0">
                    <a:sym typeface="Symbol" panose="05050102010706020507" pitchFamily="18" charset="2"/>
                  </a:rPr>
                  <a:t>a</a:t>
                </a:r>
                <a:r>
                  <a:rPr lang="en-US" altLang="en-US" dirty="0">
                    <a:sym typeface="Symbol" panose="05050102010706020507" pitchFamily="18" charset="2"/>
                  </a:rPr>
                  <a:t>.  Also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en-US" b="1" dirty="0">
                            <a:sym typeface="Symbol" panose="05050102010706020507" pitchFamily="18" charset="2"/>
                          </a:rPr>
                          <m:t>u</m:t>
                        </m:r>
                      </m:e>
                    </m:d>
                    <m:r>
                      <a:rPr lang="en-SG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SG" altLang="en-US" b="1" i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ca</m:t>
                        </m:r>
                      </m:e>
                    </m:d>
                    <m:r>
                      <a:rPr lang="en-SG" altLang="en-US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m:rPr>
                        <m:nor/>
                      </m:rPr>
                      <a:rPr lang="en-SG" altLang="en-US" b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c</m:t>
                    </m:r>
                    <m:d>
                      <m:dPr>
                        <m:begChr m:val="‖"/>
                        <m:endChr m:val="‖"/>
                        <m:ctrlPr>
                          <a:rPr lang="en-US" alt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SG" altLang="en-US" b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a</m:t>
                        </m:r>
                      </m:e>
                    </m:d>
                    <m:r>
                      <a:rPr lang="en-SG" altLang="en-US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</m:oMath>
                </a14:m>
                <a:r>
                  <a:rPr lang="en-US" altLang="en-US" dirty="0">
                    <a:latin typeface="+mj-lt"/>
                    <a:sym typeface="Symbol" panose="05050102010706020507" pitchFamily="18" charset="2"/>
                  </a:rPr>
                  <a:t>1</a:t>
                </a:r>
              </a:p>
              <a:p>
                <a:pPr marL="0" indent="0">
                  <a:buNone/>
                </a:pPr>
                <a:endParaRPr lang="en-US" altLang="en-US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667" t="-1111" r="-222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0057C0"/>
                </a:solidFill>
              </a:rPr>
              <a:t>Unit vector</a:t>
            </a:r>
          </a:p>
        </p:txBody>
      </p:sp>
    </p:spTree>
    <p:extLst>
      <p:ext uri="{BB962C8B-B14F-4D97-AF65-F5344CB8AC3E}">
        <p14:creationId xmlns:p14="http://schemas.microsoft.com/office/powerpoint/2010/main" val="3007624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>
                <a:sym typeface="Symbol" panose="05050102010706020507" pitchFamily="18" charset="2"/>
              </a:rPr>
              <a:t>A 100-lb weight hangs from two wires as shown in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Figure 19. Find the tensions (forces) </a:t>
            </a:r>
            <a:r>
              <a:rPr lang="en-US" altLang="en-US" b="1" dirty="0">
                <a:sym typeface="Symbol" panose="05050102010706020507" pitchFamily="18" charset="2"/>
              </a:rPr>
              <a:t>T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and </a:t>
            </a:r>
            <a:r>
              <a:rPr lang="en-US" altLang="en-US" b="1" dirty="0">
                <a:sym typeface="Symbol" panose="05050102010706020507" pitchFamily="18" charset="2"/>
              </a:rPr>
              <a:t>T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in both wires and the magnitudes of the tensions.</a:t>
            </a:r>
          </a:p>
          <a:p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0065C0"/>
                </a:solidFill>
              </a:rPr>
              <a:t>Applications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140968"/>
            <a:ext cx="3217863" cy="190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5367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>
                <a:sym typeface="Symbol" panose="05050102010706020507" pitchFamily="18" charset="2"/>
              </a:rPr>
              <a:t>We first express </a:t>
            </a:r>
            <a:r>
              <a:rPr lang="en-US" altLang="en-US" b="1" dirty="0">
                <a:sym typeface="Symbol" panose="05050102010706020507" pitchFamily="18" charset="2"/>
              </a:rPr>
              <a:t>T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and </a:t>
            </a:r>
            <a:r>
              <a:rPr lang="en-US" altLang="en-US" b="1" dirty="0">
                <a:sym typeface="Symbol" panose="05050102010706020507" pitchFamily="18" charset="2"/>
              </a:rPr>
              <a:t>T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in terms of their horizontal and vertical components. From the figure we see that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US" altLang="en-US" b="1" dirty="0">
                <a:sym typeface="Symbol" panose="05050102010706020507" pitchFamily="18" charset="2"/>
              </a:rPr>
              <a:t>T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= –|</a:t>
            </a:r>
            <a:r>
              <a:rPr lang="en-US" altLang="en-US" sz="900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T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sz="9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| cos 50</a:t>
            </a:r>
            <a:r>
              <a:rPr lang="en-US" altLang="en-US" b="1" dirty="0">
                <a:sym typeface="Symbol" panose="05050102010706020507" pitchFamily="18" charset="2"/>
              </a:rPr>
              <a:t></a:t>
            </a:r>
            <a:r>
              <a:rPr lang="en-US" altLang="en-US" sz="900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+ |</a:t>
            </a:r>
            <a:r>
              <a:rPr lang="en-US" altLang="en-US" sz="900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T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sz="9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| sin 50</a:t>
            </a:r>
            <a:r>
              <a:rPr lang="en-US" altLang="en-US" b="1" dirty="0">
                <a:sym typeface="Symbol" panose="05050102010706020507" pitchFamily="18" charset="2"/>
              </a:rPr>
              <a:t></a:t>
            </a:r>
            <a:r>
              <a:rPr lang="en-US" altLang="en-US" sz="900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j</a:t>
            </a:r>
          </a:p>
          <a:p>
            <a:pPr marL="0" indent="0">
              <a:buNone/>
            </a:pPr>
            <a:r>
              <a:rPr lang="en-US" altLang="en-US" b="1" dirty="0">
                <a:sym typeface="Symbol" panose="05050102010706020507" pitchFamily="18" charset="2"/>
              </a:rPr>
              <a:t>T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= |</a:t>
            </a:r>
            <a:r>
              <a:rPr lang="en-US" altLang="en-US" sz="900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T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sz="9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| cos 32</a:t>
            </a:r>
            <a:r>
              <a:rPr lang="en-US" altLang="en-US" b="1" dirty="0">
                <a:sym typeface="Symbol" panose="05050102010706020507" pitchFamily="18" charset="2"/>
              </a:rPr>
              <a:t></a:t>
            </a:r>
            <a:r>
              <a:rPr lang="en-US" altLang="en-US" sz="900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+ |</a:t>
            </a:r>
            <a:r>
              <a:rPr lang="en-US" altLang="en-US" sz="900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T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sz="9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| sin 32</a:t>
            </a:r>
            <a:r>
              <a:rPr lang="en-US" altLang="en-US" b="1" dirty="0">
                <a:sym typeface="Symbol" panose="05050102010706020507" pitchFamily="18" charset="2"/>
              </a:rPr>
              <a:t></a:t>
            </a:r>
            <a:r>
              <a:rPr lang="en-US" altLang="en-US" sz="900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j</a:t>
            </a:r>
          </a:p>
          <a:p>
            <a:pPr marL="0" indent="0">
              <a:buNone/>
            </a:pPr>
            <a:endParaRPr lang="en-US" altLang="en-US" b="1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The resultant </a:t>
            </a:r>
            <a:r>
              <a:rPr lang="en-US" altLang="en-US" b="1" dirty="0">
                <a:sym typeface="Symbol" panose="05050102010706020507" pitchFamily="18" charset="2"/>
              </a:rPr>
              <a:t>T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+ </a:t>
            </a:r>
            <a:r>
              <a:rPr lang="en-US" altLang="en-US" b="1" dirty="0">
                <a:sym typeface="Symbol" panose="05050102010706020507" pitchFamily="18" charset="2"/>
              </a:rPr>
              <a:t>T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of the tensions counterbalances the weight </a:t>
            </a:r>
            <a:r>
              <a:rPr lang="en-US" altLang="en-US" b="1" dirty="0">
                <a:sym typeface="Symbol" panose="05050102010706020507" pitchFamily="18" charset="2"/>
              </a:rPr>
              <a:t>w</a:t>
            </a:r>
            <a:r>
              <a:rPr lang="en-US" altLang="en-US" dirty="0">
                <a:sym typeface="Symbol" panose="05050102010706020507" pitchFamily="18" charset="2"/>
              </a:rPr>
              <a:t> = –100</a:t>
            </a:r>
            <a:r>
              <a:rPr lang="en-US" altLang="en-US" sz="1600" b="1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 and so we must have</a:t>
            </a:r>
          </a:p>
          <a:p>
            <a:pPr marL="0" indent="0">
              <a:buNone/>
            </a:pPr>
            <a:endParaRPr lang="en-US" altLang="en-US" b="1" dirty="0">
              <a:sym typeface="Symbol" panose="05050102010706020507" pitchFamily="18" charset="2"/>
            </a:endParaRPr>
          </a:p>
          <a:p>
            <a:pPr marL="0" indent="0" algn="ctr">
              <a:buNone/>
            </a:pPr>
            <a:r>
              <a:rPr lang="en-US" altLang="en-US" b="1" dirty="0">
                <a:sym typeface="Symbol" panose="05050102010706020507" pitchFamily="18" charset="2"/>
              </a:rPr>
              <a:t>T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+ </a:t>
            </a:r>
            <a:r>
              <a:rPr lang="en-US" altLang="en-US" b="1" dirty="0">
                <a:sym typeface="Symbol" panose="05050102010706020507" pitchFamily="18" charset="2"/>
              </a:rPr>
              <a:t>T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= –</a:t>
            </a:r>
            <a:r>
              <a:rPr lang="en-US" altLang="en-US" b="1" dirty="0">
                <a:sym typeface="Symbol" panose="05050102010706020507" pitchFamily="18" charset="2"/>
              </a:rPr>
              <a:t>w</a:t>
            </a:r>
            <a:r>
              <a:rPr lang="en-US" altLang="en-US" dirty="0">
                <a:sym typeface="Symbol" panose="05050102010706020507" pitchFamily="18" charset="2"/>
              </a:rPr>
              <a:t> = 100</a:t>
            </a:r>
            <a:r>
              <a:rPr lang="en-US" altLang="en-US" sz="1600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j</a:t>
            </a:r>
          </a:p>
          <a:p>
            <a:pPr marL="0" indent="0"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0065C0"/>
                </a:solidFill>
              </a:rPr>
              <a:t>Applications</a:t>
            </a:r>
            <a:endParaRPr lang="en-SG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492896"/>
            <a:ext cx="2016224" cy="1536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8711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Thus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(–|</a:t>
            </a:r>
            <a:r>
              <a:rPr lang="en-US" altLang="en-US" sz="900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T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sz="9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|</a:t>
            </a:r>
            <a:r>
              <a:rPr lang="en-US" altLang="en-US" sz="9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cos</a:t>
            </a:r>
            <a:r>
              <a:rPr lang="en-US" altLang="en-US" sz="9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50</a:t>
            </a:r>
            <a:r>
              <a:rPr lang="en-US" altLang="en-US" b="1" dirty="0">
                <a:sym typeface="Symbol" panose="05050102010706020507" pitchFamily="18" charset="2"/>
              </a:rPr>
              <a:t></a:t>
            </a:r>
            <a:r>
              <a:rPr lang="en-US" altLang="en-US" dirty="0">
                <a:sym typeface="Symbol" panose="05050102010706020507" pitchFamily="18" charset="2"/>
              </a:rPr>
              <a:t> + |</a:t>
            </a:r>
            <a:r>
              <a:rPr lang="en-US" altLang="en-US" sz="900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T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sz="9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|</a:t>
            </a:r>
            <a:r>
              <a:rPr lang="en-US" altLang="en-US" sz="9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cos</a:t>
            </a:r>
            <a:r>
              <a:rPr lang="en-US" altLang="en-US" sz="9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32</a:t>
            </a:r>
            <a:r>
              <a:rPr lang="en-US" altLang="en-US" b="1" dirty="0">
                <a:sym typeface="Symbol" panose="05050102010706020507" pitchFamily="18" charset="2"/>
              </a:rPr>
              <a:t>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sz="900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+ </a:t>
            </a:r>
            <a:r>
              <a:rPr lang="en-US" altLang="en-US" sz="9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(|</a:t>
            </a:r>
            <a:r>
              <a:rPr lang="en-US" altLang="en-US" sz="900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T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sz="9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|</a:t>
            </a:r>
            <a:r>
              <a:rPr lang="en-US" altLang="en-US" sz="9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sin</a:t>
            </a:r>
            <a:r>
              <a:rPr lang="en-US" altLang="en-US" sz="9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50</a:t>
            </a:r>
            <a:r>
              <a:rPr lang="en-US" altLang="en-US" b="1" dirty="0">
                <a:sym typeface="Symbol" panose="05050102010706020507" pitchFamily="18" charset="2"/>
              </a:rPr>
              <a:t></a:t>
            </a:r>
            <a:r>
              <a:rPr lang="en-US" altLang="en-US" sz="9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+</a:t>
            </a:r>
            <a:r>
              <a:rPr lang="en-US" altLang="en-US" sz="9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|</a:t>
            </a:r>
            <a:r>
              <a:rPr lang="en-US" altLang="en-US" sz="900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T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sz="9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|</a:t>
            </a:r>
            <a:r>
              <a:rPr lang="en-US" altLang="en-US" sz="9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sin</a:t>
            </a:r>
            <a:r>
              <a:rPr lang="en-US" altLang="en-US" sz="9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32</a:t>
            </a:r>
            <a:r>
              <a:rPr lang="en-US" altLang="en-US" b="1" dirty="0">
                <a:sym typeface="Symbol" panose="05050102010706020507" pitchFamily="18" charset="2"/>
              </a:rPr>
              <a:t></a:t>
            </a:r>
            <a:r>
              <a:rPr lang="en-US" altLang="en-US" dirty="0">
                <a:sym typeface="Symbol" panose="05050102010706020507" pitchFamily="18" charset="2"/>
              </a:rPr>
              <a:t>) </a:t>
            </a:r>
            <a:r>
              <a:rPr lang="en-US" altLang="en-US" b="1" dirty="0">
                <a:sym typeface="Symbol" panose="05050102010706020507" pitchFamily="18" charset="2"/>
              </a:rPr>
              <a:t>j</a:t>
            </a:r>
            <a:br>
              <a:rPr lang="en-US" altLang="en-US" b="1" dirty="0">
                <a:sym typeface="Symbol" panose="05050102010706020507" pitchFamily="18" charset="2"/>
              </a:rPr>
            </a:br>
            <a:endParaRPr lang="en-US" altLang="en-US" sz="14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=</a:t>
            </a:r>
            <a:r>
              <a:rPr lang="en-US" altLang="en-US" sz="9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100</a:t>
            </a:r>
            <a:r>
              <a:rPr lang="en-US" altLang="en-US" sz="900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j</a:t>
            </a:r>
          </a:p>
          <a:p>
            <a:pPr marL="0" indent="0">
              <a:buNone/>
            </a:pPr>
            <a:endParaRPr lang="en-US" altLang="en-US" sz="20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Equating components, we get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	           –|</a:t>
            </a:r>
            <a:r>
              <a:rPr lang="en-US" altLang="en-US" b="1" dirty="0">
                <a:sym typeface="Symbol" panose="05050102010706020507" pitchFamily="18" charset="2"/>
              </a:rPr>
              <a:t>T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|cos 50</a:t>
            </a:r>
            <a:r>
              <a:rPr lang="en-US" altLang="en-US" b="1" dirty="0">
                <a:sym typeface="Symbol" panose="05050102010706020507" pitchFamily="18" charset="2"/>
              </a:rPr>
              <a:t></a:t>
            </a:r>
            <a:r>
              <a:rPr lang="en-US" altLang="en-US" dirty="0">
                <a:sym typeface="Symbol" panose="05050102010706020507" pitchFamily="18" charset="2"/>
              </a:rPr>
              <a:t> + |</a:t>
            </a:r>
            <a:r>
              <a:rPr lang="en-US" altLang="en-US" b="1" dirty="0">
                <a:sym typeface="Symbol" panose="05050102010706020507" pitchFamily="18" charset="2"/>
              </a:rPr>
              <a:t>T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| cos 32</a:t>
            </a:r>
            <a:r>
              <a:rPr lang="en-US" altLang="en-US" b="1" dirty="0">
                <a:sym typeface="Symbol" panose="05050102010706020507" pitchFamily="18" charset="2"/>
              </a:rPr>
              <a:t></a:t>
            </a:r>
            <a:r>
              <a:rPr lang="en-US" altLang="en-US" dirty="0">
                <a:sym typeface="Symbol" panose="05050102010706020507" pitchFamily="18" charset="2"/>
              </a:rPr>
              <a:t> = 0</a:t>
            </a:r>
          </a:p>
          <a:p>
            <a:pPr marL="0" indent="0">
              <a:buNone/>
            </a:pPr>
            <a:endParaRPr lang="en-US" altLang="en-US" sz="14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		     |</a:t>
            </a:r>
            <a:r>
              <a:rPr lang="en-US" altLang="en-US" b="1" dirty="0">
                <a:sym typeface="Symbol" panose="05050102010706020507" pitchFamily="18" charset="2"/>
              </a:rPr>
              <a:t>T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|sin 50</a:t>
            </a:r>
            <a:r>
              <a:rPr lang="en-US" altLang="en-US" b="1" dirty="0">
                <a:sym typeface="Symbol" panose="05050102010706020507" pitchFamily="18" charset="2"/>
              </a:rPr>
              <a:t></a:t>
            </a:r>
            <a:r>
              <a:rPr lang="en-US" altLang="en-US" dirty="0">
                <a:sym typeface="Symbol" panose="05050102010706020507" pitchFamily="18" charset="2"/>
              </a:rPr>
              <a:t> + |</a:t>
            </a:r>
            <a:r>
              <a:rPr lang="en-US" altLang="en-US" b="1" dirty="0">
                <a:sym typeface="Symbol" panose="05050102010706020507" pitchFamily="18" charset="2"/>
              </a:rPr>
              <a:t>T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|sin 32</a:t>
            </a:r>
            <a:r>
              <a:rPr lang="en-US" altLang="en-US" b="1" dirty="0">
                <a:sym typeface="Symbol" panose="05050102010706020507" pitchFamily="18" charset="2"/>
              </a:rPr>
              <a:t></a:t>
            </a:r>
            <a:r>
              <a:rPr lang="en-US" altLang="en-US" dirty="0">
                <a:sym typeface="Symbol" panose="05050102010706020507" pitchFamily="18" charset="2"/>
              </a:rPr>
              <a:t> = 100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0065C0"/>
                </a:solidFill>
              </a:rPr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4146076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Solving the first of these equations for |</a:t>
            </a:r>
            <a:r>
              <a:rPr lang="en-US" altLang="en-US" sz="900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T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sz="9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| and substituting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into the second, we get</a:t>
            </a:r>
          </a:p>
          <a:p>
            <a:pPr marL="0" indent="0"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So the magnitudes of the tensions are</a:t>
            </a:r>
          </a:p>
          <a:p>
            <a:pPr marL="0" indent="0"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and 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0065C0"/>
                </a:solidFill>
              </a:rPr>
              <a:t>Applications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348880"/>
            <a:ext cx="4186237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216" y="3027363"/>
            <a:ext cx="4191000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931" y="4564590"/>
            <a:ext cx="3373438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215" y="4717784"/>
            <a:ext cx="10795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119" y="5431710"/>
            <a:ext cx="2090738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715" y="5611203"/>
            <a:ext cx="10795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187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SG" dirty="0"/>
                  <a:t>Considering an image as a vector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SG" dirty="0"/>
                  <a:t>,  what does the equation below do?</a:t>
                </a:r>
              </a:p>
              <a:p>
                <a:pPr marL="0" indent="0" algn="ctr">
                  <a:buNone/>
                </a:pPr>
                <a:r>
                  <a:rPr lang="en-SG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𝑎𝐼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𝕝</m:t>
                    </m:r>
                  </m:oMath>
                </a14:m>
                <a:endParaRPr lang="en-SG" dirty="0">
                  <a:latin typeface="Old English Text MT" panose="03040902040508030806" pitchFamily="66" charset="0"/>
                </a:endParaRPr>
              </a:p>
              <a:p>
                <a:pPr marL="0" indent="0">
                  <a:buNone/>
                </a:pPr>
                <a:r>
                  <a:rPr lang="en-SG" dirty="0">
                    <a:latin typeface="+mj-lt"/>
                  </a:rPr>
                  <a:t>where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ℜ</m:t>
                    </m:r>
                  </m:oMath>
                </a14:m>
                <a:r>
                  <a:rPr lang="en-SG" dirty="0">
                    <a:latin typeface="+mj-lt"/>
                  </a:rPr>
                  <a:t> </a:t>
                </a:r>
                <a:r>
                  <a:rPr lang="en-SG" dirty="0"/>
                  <a:t>and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𝕝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=&lt;1, 1, 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⋯1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SG" dirty="0">
                    <a:latin typeface="+mj-lt"/>
                  </a:rPr>
                  <a:t>.  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333" t="-1111" r="-229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0065C0"/>
                </a:solidFill>
              </a:rPr>
              <a:t>Applications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060" y="3542021"/>
            <a:ext cx="1728192" cy="17281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20" y="3542021"/>
            <a:ext cx="1728192" cy="17281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38128" y="4149080"/>
            <a:ext cx="997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= 1.2 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480609" y="4149080"/>
                <a:ext cx="8915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𝕝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609" y="4149080"/>
                <a:ext cx="891591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0638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12F0B8-3C55-474F-AC2A-2EF63BCA8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08920"/>
            <a:ext cx="9144000" cy="478795"/>
          </a:xfrm>
        </p:spPr>
        <p:txBody>
          <a:bodyPr/>
          <a:lstStyle/>
          <a:p>
            <a:pPr algn="ctr"/>
            <a:r>
              <a:rPr lang="en-SG" sz="4800" dirty="0">
                <a:solidFill>
                  <a:srgbClr val="0057C0"/>
                </a:solidFill>
              </a:rPr>
              <a:t>The Dot Product</a:t>
            </a:r>
            <a:endParaRPr lang="en-SG" sz="4800" dirty="0"/>
          </a:p>
        </p:txBody>
      </p:sp>
    </p:spTree>
    <p:extLst>
      <p:ext uri="{BB962C8B-B14F-4D97-AF65-F5344CB8AC3E}">
        <p14:creationId xmlns:p14="http://schemas.microsoft.com/office/powerpoint/2010/main" val="933229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/>
              <a:t>So far we have added two vectors and multiplied a vector by a scalar. The question arises: Is it possible to multiply two vectors so that their product is a useful quantity? One such product is the dot product, whose definition follows.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Thus, to find the dot product of </a:t>
            </a:r>
            <a:r>
              <a:rPr lang="en-US" altLang="en-US" b="1" dirty="0"/>
              <a:t>a</a:t>
            </a:r>
            <a:r>
              <a:rPr lang="en-US" altLang="en-US" dirty="0"/>
              <a:t> and </a:t>
            </a:r>
            <a:r>
              <a:rPr lang="en-US" altLang="en-US" b="1" dirty="0"/>
              <a:t>b</a:t>
            </a:r>
            <a:r>
              <a:rPr lang="en-US" altLang="en-US" dirty="0"/>
              <a:t>, we multiply corresponding components and add. </a:t>
            </a:r>
          </a:p>
          <a:p>
            <a:endParaRPr lang="en-US" altLang="en-US" dirty="0"/>
          </a:p>
          <a:p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0057C0"/>
                </a:solidFill>
              </a:rPr>
              <a:t>The Dot Product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405300"/>
            <a:ext cx="8264525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3458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822A7E-06C9-4319-8A53-8344CC3DF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786C3954-F4C8-400F-B0BA-8F56AB018AF3}"/>
              </a:ext>
            </a:extLst>
          </p:cNvPr>
          <p:cNvSpPr txBox="1">
            <a:spLocks/>
          </p:cNvSpPr>
          <p:nvPr/>
        </p:nvSpPr>
        <p:spPr>
          <a:xfrm>
            <a:off x="0" y="2950205"/>
            <a:ext cx="9144000" cy="478795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4800" dirty="0">
                <a:solidFill>
                  <a:srgbClr val="0065C0"/>
                </a:solidFill>
              </a:rPr>
              <a:t>Vectors</a:t>
            </a:r>
          </a:p>
        </p:txBody>
      </p:sp>
    </p:spTree>
    <p:extLst>
      <p:ext uri="{BB962C8B-B14F-4D97-AF65-F5344CB8AC3E}">
        <p14:creationId xmlns:p14="http://schemas.microsoft.com/office/powerpoint/2010/main" val="2682871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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2, 4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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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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3, –1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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= 2(3) + 4(–1) = 2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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–1, 7, 4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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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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6, 2, -1/2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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= (–1)(6) + 7(2) + 4(-1/2) = 6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+ 2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j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– 3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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(2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j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= 1(0) + 2(2) + (–3)(–1)  </a:t>
            </a:r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= 7</a:t>
            </a:r>
          </a:p>
          <a:p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0057C0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577926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/>
              <a:t>The dot product obeys many of the laws that hold for ordinary products of real numbers. These are stated in the following theorem.</a:t>
            </a:r>
          </a:p>
          <a:p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</a:rPr>
              <a:t>The Dot Product</a:t>
            </a:r>
            <a:endParaRPr lang="en-SG" dirty="0">
              <a:solidFill>
                <a:srgbClr val="0065C0"/>
              </a:solidFill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22" y="2572770"/>
            <a:ext cx="8097837" cy="206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67622" y="4632136"/>
                <a:ext cx="8388424" cy="1759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Remarks </a:t>
                </a:r>
              </a:p>
              <a:p>
                <a:pPr marL="342900" indent="-342900">
                  <a:buAutoNum type="arabicParenR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SG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SG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norm of a. It is also denoted as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SG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SG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SG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AutoNum type="arabicParenR"/>
                </a:pPr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SG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0 </a:t>
                </a:r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is a zero vector and 0 is a number</a:t>
                </a:r>
                <a:r>
                  <a:rPr lang="en-SG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342900" indent="-342900">
                  <a:buAutoNum type="arabicParenR"/>
                </a:pPr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The properties are valid for n-dimensional vectors.</a:t>
                </a:r>
              </a:p>
              <a:p>
                <a:pPr marL="342900" indent="-342900">
                  <a:buAutoNum type="arabicParenR"/>
                </a:pPr>
                <a:r>
                  <a:rPr lang="en-SG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SG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SG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SG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𝐛</m:t>
                    </m:r>
                    <m:r>
                      <a:rPr lang="en-SG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SG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𝐚</m:t>
                        </m:r>
                      </m:e>
                      <m:sup>
                        <m:r>
                          <a:rPr lang="en-SG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𝐓</m:t>
                        </m:r>
                      </m:sup>
                    </m:sSup>
                    <m:r>
                      <a:rPr lang="en-SG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𝐛</m:t>
                    </m:r>
                    <m:r>
                      <a:rPr lang="en-SG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if a and b are column vectors, where T represents transpose. </a:t>
                </a:r>
              </a:p>
              <a:p>
                <a:endParaRPr lang="en-SG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22" y="4632136"/>
                <a:ext cx="8388424" cy="1759264"/>
              </a:xfrm>
              <a:prstGeom prst="rect">
                <a:avLst/>
              </a:prstGeom>
              <a:blipFill>
                <a:blip r:embed="rId3"/>
                <a:stretch>
                  <a:fillRect l="-581" t="-208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4041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dirty="0"/>
              <a:t>These properties are easily proved using Definition 1.</a:t>
            </a:r>
            <a:br>
              <a:rPr lang="en-US" altLang="en-US" dirty="0"/>
            </a:br>
            <a:r>
              <a:rPr lang="en-US" altLang="en-US" dirty="0"/>
              <a:t>For instance, here are the proofs of Properties 1 and 3: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US" altLang="en-US" b="1" dirty="0"/>
              <a:t> 3. a </a:t>
            </a:r>
            <a:r>
              <a:rPr lang="en-US" altLang="en-US" sz="2400" b="1" dirty="0">
                <a:sym typeface="Wingdings 2" panose="05020102010507070707" pitchFamily="18" charset="2"/>
              </a:rPr>
              <a:t></a:t>
            </a:r>
            <a:r>
              <a:rPr lang="en-US" altLang="en-US" dirty="0"/>
              <a:t> (</a:t>
            </a:r>
            <a:r>
              <a:rPr lang="en-US" altLang="en-US" b="1" dirty="0"/>
              <a:t>b </a:t>
            </a:r>
            <a:r>
              <a:rPr lang="en-US" altLang="en-US" dirty="0"/>
              <a:t>+ </a:t>
            </a:r>
            <a:r>
              <a:rPr lang="en-US" altLang="en-US" b="1" dirty="0"/>
              <a:t>c</a:t>
            </a:r>
            <a:r>
              <a:rPr lang="en-US" altLang="en-US" dirty="0"/>
              <a:t>) = </a:t>
            </a:r>
            <a:r>
              <a:rPr lang="en-US" altLang="en-US" b="1" dirty="0">
                <a:sym typeface="Symbol" panose="05050102010706020507" pitchFamily="18" charset="2"/>
              </a:rPr>
              <a:t></a:t>
            </a:r>
            <a:r>
              <a:rPr lang="en-US" altLang="en-US" i="1" dirty="0"/>
              <a:t>a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a</a:t>
            </a:r>
            <a:r>
              <a:rPr lang="en-US" altLang="en-US" baseline="-25000" dirty="0"/>
              <a:t>2</a:t>
            </a:r>
            <a:r>
              <a:rPr lang="en-US" altLang="en-US" dirty="0"/>
              <a:t>, </a:t>
            </a:r>
            <a:r>
              <a:rPr lang="en-US" altLang="en-US" i="1" dirty="0"/>
              <a:t>a</a:t>
            </a:r>
            <a:r>
              <a:rPr lang="en-US" altLang="en-US" baseline="-25000" dirty="0"/>
              <a:t>3</a:t>
            </a:r>
            <a:r>
              <a:rPr lang="en-US" altLang="en-US" b="1" dirty="0">
                <a:sym typeface="Symbol" panose="05050102010706020507" pitchFamily="18" charset="2"/>
              </a:rPr>
              <a:t></a:t>
            </a:r>
            <a:r>
              <a:rPr lang="en-US" altLang="en-US" dirty="0"/>
              <a:t> </a:t>
            </a:r>
            <a:r>
              <a:rPr lang="en-US" altLang="en-US" sz="2400" b="1" dirty="0">
                <a:sym typeface="Wingdings 2" panose="05020102010507070707" pitchFamily="18" charset="2"/>
              </a:rPr>
              <a:t>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</a:t>
            </a:r>
            <a:r>
              <a:rPr lang="en-US" altLang="en-US" i="1" dirty="0"/>
              <a:t>b</a:t>
            </a:r>
            <a:r>
              <a:rPr lang="en-US" altLang="en-US" baseline="-25000" dirty="0"/>
              <a:t>1</a:t>
            </a:r>
            <a:r>
              <a:rPr lang="en-US" altLang="en-US" dirty="0"/>
              <a:t> + </a:t>
            </a:r>
            <a:r>
              <a:rPr lang="en-US" altLang="en-US" i="1" dirty="0"/>
              <a:t>c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b</a:t>
            </a:r>
            <a:r>
              <a:rPr lang="en-US" altLang="en-US" baseline="-25000" dirty="0"/>
              <a:t>2</a:t>
            </a:r>
            <a:r>
              <a:rPr lang="en-US" altLang="en-US" dirty="0"/>
              <a:t> + </a:t>
            </a:r>
            <a:r>
              <a:rPr lang="en-US" altLang="en-US" i="1" dirty="0"/>
              <a:t>c</a:t>
            </a:r>
            <a:r>
              <a:rPr lang="en-US" altLang="en-US" baseline="-25000" dirty="0"/>
              <a:t>2</a:t>
            </a:r>
            <a:r>
              <a:rPr lang="en-US" altLang="en-US" dirty="0"/>
              <a:t>, </a:t>
            </a:r>
            <a:r>
              <a:rPr lang="en-US" altLang="en-US" i="1" dirty="0"/>
              <a:t>b</a:t>
            </a:r>
            <a:r>
              <a:rPr lang="en-US" altLang="en-US" baseline="-25000" dirty="0"/>
              <a:t>3</a:t>
            </a:r>
            <a:r>
              <a:rPr lang="en-US" altLang="en-US" dirty="0"/>
              <a:t> + </a:t>
            </a:r>
            <a:r>
              <a:rPr lang="en-US" altLang="en-US" i="1" dirty="0"/>
              <a:t>c</a:t>
            </a:r>
            <a:r>
              <a:rPr lang="en-US" altLang="en-US" baseline="-25000" dirty="0"/>
              <a:t>3</a:t>
            </a:r>
            <a:r>
              <a:rPr lang="en-US" altLang="en-US" b="1" dirty="0">
                <a:sym typeface="Symbol" panose="05050102010706020507" pitchFamily="18" charset="2"/>
              </a:rPr>
              <a:t></a:t>
            </a:r>
          </a:p>
          <a:p>
            <a:pPr marL="0" indent="0">
              <a:buNone/>
            </a:pPr>
            <a:endParaRPr lang="en-US" altLang="en-US" sz="9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/>
              <a:t>		= </a:t>
            </a:r>
            <a:r>
              <a:rPr lang="en-US" altLang="en-US" i="1" dirty="0"/>
              <a:t>a</a:t>
            </a:r>
            <a:r>
              <a:rPr lang="en-US" altLang="en-US" baseline="-25000" dirty="0"/>
              <a:t>1</a:t>
            </a:r>
            <a:r>
              <a:rPr lang="en-US" altLang="en-US" dirty="0"/>
              <a:t>(</a:t>
            </a:r>
            <a:r>
              <a:rPr lang="en-US" altLang="en-US" i="1" dirty="0"/>
              <a:t>b</a:t>
            </a:r>
            <a:r>
              <a:rPr lang="en-US" altLang="en-US" baseline="-25000" dirty="0"/>
              <a:t>1</a:t>
            </a:r>
            <a:r>
              <a:rPr lang="en-US" altLang="en-US" dirty="0"/>
              <a:t> + </a:t>
            </a:r>
            <a:r>
              <a:rPr lang="en-US" altLang="en-US" i="1" dirty="0"/>
              <a:t>c</a:t>
            </a:r>
            <a:r>
              <a:rPr lang="en-US" altLang="en-US" baseline="-25000" dirty="0"/>
              <a:t>1</a:t>
            </a:r>
            <a:r>
              <a:rPr lang="en-US" altLang="en-US" dirty="0"/>
              <a:t>) + </a:t>
            </a:r>
            <a:r>
              <a:rPr lang="en-US" altLang="en-US" i="1" dirty="0"/>
              <a:t>a</a:t>
            </a:r>
            <a:r>
              <a:rPr lang="en-US" altLang="en-US" baseline="-25000" dirty="0"/>
              <a:t>2</a:t>
            </a:r>
            <a:r>
              <a:rPr lang="en-US" altLang="en-US" dirty="0"/>
              <a:t>(</a:t>
            </a:r>
            <a:r>
              <a:rPr lang="en-US" altLang="en-US" i="1" dirty="0"/>
              <a:t>b</a:t>
            </a:r>
            <a:r>
              <a:rPr lang="en-US" altLang="en-US" baseline="-25000" dirty="0"/>
              <a:t>2</a:t>
            </a:r>
            <a:r>
              <a:rPr lang="en-US" altLang="en-US" dirty="0"/>
              <a:t> + </a:t>
            </a:r>
            <a:r>
              <a:rPr lang="en-US" altLang="en-US" i="1" dirty="0"/>
              <a:t>c</a:t>
            </a:r>
            <a:r>
              <a:rPr lang="en-US" altLang="en-US" baseline="-25000" dirty="0"/>
              <a:t>2</a:t>
            </a:r>
            <a:r>
              <a:rPr lang="en-US" altLang="en-US" dirty="0"/>
              <a:t>) + </a:t>
            </a:r>
            <a:r>
              <a:rPr lang="en-US" altLang="en-US" i="1" dirty="0"/>
              <a:t>a</a:t>
            </a:r>
            <a:r>
              <a:rPr lang="en-US" altLang="en-US" baseline="-25000" dirty="0"/>
              <a:t>3</a:t>
            </a:r>
            <a:r>
              <a:rPr lang="en-US" altLang="en-US" dirty="0"/>
              <a:t>(</a:t>
            </a:r>
            <a:r>
              <a:rPr lang="en-US" altLang="en-US" i="1" dirty="0"/>
              <a:t>b</a:t>
            </a:r>
            <a:r>
              <a:rPr lang="en-US" altLang="en-US" baseline="-25000" dirty="0"/>
              <a:t>3</a:t>
            </a:r>
            <a:r>
              <a:rPr lang="en-US" altLang="en-US" dirty="0"/>
              <a:t> + </a:t>
            </a:r>
            <a:r>
              <a:rPr lang="en-US" altLang="en-US" i="1" dirty="0"/>
              <a:t>c</a:t>
            </a:r>
            <a:r>
              <a:rPr lang="en-US" altLang="en-US" baseline="-25000" dirty="0"/>
              <a:t>3</a:t>
            </a:r>
            <a:r>
              <a:rPr lang="en-US" altLang="en-US" dirty="0"/>
              <a:t>)</a:t>
            </a:r>
          </a:p>
          <a:p>
            <a:pPr marL="0" indent="0">
              <a:buNone/>
            </a:pPr>
            <a:endParaRPr lang="en-US" altLang="en-US" sz="900" dirty="0"/>
          </a:p>
          <a:p>
            <a:pPr marL="0" indent="0">
              <a:buNone/>
            </a:pPr>
            <a:r>
              <a:rPr lang="en-US" altLang="en-US" dirty="0"/>
              <a:t> 		= </a:t>
            </a:r>
            <a:r>
              <a:rPr lang="en-US" altLang="en-US" i="1" dirty="0"/>
              <a:t>a</a:t>
            </a:r>
            <a:r>
              <a:rPr lang="en-US" altLang="en-US" baseline="-25000" dirty="0"/>
              <a:t>1</a:t>
            </a:r>
            <a:r>
              <a:rPr lang="en-US" altLang="en-US" i="1" dirty="0"/>
              <a:t>b</a:t>
            </a:r>
            <a:r>
              <a:rPr lang="en-US" altLang="en-US" baseline="-25000" dirty="0"/>
              <a:t>1</a:t>
            </a:r>
            <a:r>
              <a:rPr lang="en-US" altLang="en-US" dirty="0"/>
              <a:t> + </a:t>
            </a:r>
            <a:r>
              <a:rPr lang="en-US" altLang="en-US" i="1" dirty="0"/>
              <a:t>a</a:t>
            </a:r>
            <a:r>
              <a:rPr lang="en-US" altLang="en-US" baseline="-25000" dirty="0"/>
              <a:t>1</a:t>
            </a:r>
            <a:r>
              <a:rPr lang="en-US" altLang="en-US" i="1" dirty="0"/>
              <a:t>c</a:t>
            </a:r>
            <a:r>
              <a:rPr lang="en-US" altLang="en-US" baseline="-25000" dirty="0"/>
              <a:t>1</a:t>
            </a:r>
            <a:r>
              <a:rPr lang="en-US" altLang="en-US" dirty="0"/>
              <a:t> + </a:t>
            </a:r>
            <a:r>
              <a:rPr lang="en-US" altLang="en-US" i="1" dirty="0"/>
              <a:t>a</a:t>
            </a:r>
            <a:r>
              <a:rPr lang="en-US" altLang="en-US" baseline="-25000" dirty="0"/>
              <a:t>2</a:t>
            </a:r>
            <a:r>
              <a:rPr lang="en-US" altLang="en-US" i="1" dirty="0"/>
              <a:t>b</a:t>
            </a:r>
            <a:r>
              <a:rPr lang="en-US" altLang="en-US" baseline="-25000" dirty="0"/>
              <a:t>2</a:t>
            </a:r>
            <a:r>
              <a:rPr lang="en-US" altLang="en-US" dirty="0"/>
              <a:t> + </a:t>
            </a:r>
            <a:r>
              <a:rPr lang="en-US" altLang="en-US" i="1" dirty="0"/>
              <a:t>a</a:t>
            </a:r>
            <a:r>
              <a:rPr lang="en-US" altLang="en-US" baseline="-25000" dirty="0"/>
              <a:t>2</a:t>
            </a:r>
            <a:r>
              <a:rPr lang="en-US" altLang="en-US" i="1" dirty="0"/>
              <a:t>c</a:t>
            </a:r>
            <a:r>
              <a:rPr lang="en-US" altLang="en-US" baseline="-25000" dirty="0"/>
              <a:t>2</a:t>
            </a:r>
            <a:r>
              <a:rPr lang="en-US" altLang="en-US" dirty="0"/>
              <a:t> + </a:t>
            </a:r>
            <a:r>
              <a:rPr lang="en-US" altLang="en-US" i="1" dirty="0"/>
              <a:t>a</a:t>
            </a:r>
            <a:r>
              <a:rPr lang="en-US" altLang="en-US" baseline="-25000" dirty="0"/>
              <a:t>3</a:t>
            </a:r>
            <a:r>
              <a:rPr lang="en-US" altLang="en-US" i="1" dirty="0"/>
              <a:t>b</a:t>
            </a:r>
            <a:r>
              <a:rPr lang="en-US" altLang="en-US" baseline="-25000" dirty="0"/>
              <a:t>3</a:t>
            </a:r>
            <a:r>
              <a:rPr lang="en-US" altLang="en-US" dirty="0"/>
              <a:t> + </a:t>
            </a:r>
            <a:r>
              <a:rPr lang="en-US" altLang="en-US" i="1" dirty="0"/>
              <a:t>a</a:t>
            </a:r>
            <a:r>
              <a:rPr lang="en-US" altLang="en-US" baseline="-25000" dirty="0"/>
              <a:t>3</a:t>
            </a:r>
            <a:r>
              <a:rPr lang="en-US" altLang="en-US" i="1" dirty="0"/>
              <a:t>c</a:t>
            </a:r>
            <a:r>
              <a:rPr lang="en-US" altLang="en-US" baseline="-25000" dirty="0"/>
              <a:t>3</a:t>
            </a:r>
          </a:p>
          <a:p>
            <a:pPr marL="0" indent="0">
              <a:buNone/>
            </a:pPr>
            <a:endParaRPr lang="en-US" altLang="en-US" sz="900" dirty="0"/>
          </a:p>
          <a:p>
            <a:pPr marL="0" indent="0">
              <a:buNone/>
            </a:pPr>
            <a:r>
              <a:rPr lang="en-US" altLang="en-US" dirty="0"/>
              <a:t> 		= (</a:t>
            </a:r>
            <a:r>
              <a:rPr lang="en-US" altLang="en-US" i="1" dirty="0"/>
              <a:t>a</a:t>
            </a:r>
            <a:r>
              <a:rPr lang="en-US" altLang="en-US" baseline="-25000" dirty="0"/>
              <a:t>1</a:t>
            </a:r>
            <a:r>
              <a:rPr lang="en-US" altLang="en-US" i="1" dirty="0"/>
              <a:t>b</a:t>
            </a:r>
            <a:r>
              <a:rPr lang="en-US" altLang="en-US" baseline="-25000" dirty="0"/>
              <a:t>1</a:t>
            </a:r>
            <a:r>
              <a:rPr lang="en-US" altLang="en-US" dirty="0"/>
              <a:t> + </a:t>
            </a:r>
            <a:r>
              <a:rPr lang="en-US" altLang="en-US" i="1" dirty="0"/>
              <a:t>a</a:t>
            </a:r>
            <a:r>
              <a:rPr lang="en-US" altLang="en-US" baseline="-25000" dirty="0"/>
              <a:t>2</a:t>
            </a:r>
            <a:r>
              <a:rPr lang="en-US" altLang="en-US" i="1" dirty="0"/>
              <a:t>b</a:t>
            </a:r>
            <a:r>
              <a:rPr lang="en-US" altLang="en-US" baseline="-25000" dirty="0"/>
              <a:t>2</a:t>
            </a:r>
            <a:r>
              <a:rPr lang="en-US" altLang="en-US" dirty="0"/>
              <a:t> + </a:t>
            </a:r>
            <a:r>
              <a:rPr lang="en-US" altLang="en-US" i="1" dirty="0"/>
              <a:t>a</a:t>
            </a:r>
            <a:r>
              <a:rPr lang="en-US" altLang="en-US" baseline="-25000" dirty="0"/>
              <a:t>3</a:t>
            </a:r>
            <a:r>
              <a:rPr lang="en-US" altLang="en-US" i="1" dirty="0"/>
              <a:t>b</a:t>
            </a:r>
            <a:r>
              <a:rPr lang="en-US" altLang="en-US" baseline="-25000" dirty="0"/>
              <a:t>3</a:t>
            </a:r>
            <a:r>
              <a:rPr lang="en-US" altLang="en-US" dirty="0"/>
              <a:t>) + (</a:t>
            </a:r>
            <a:r>
              <a:rPr lang="en-US" altLang="en-US" i="1" dirty="0"/>
              <a:t>a</a:t>
            </a:r>
            <a:r>
              <a:rPr lang="en-US" altLang="en-US" baseline="-25000" dirty="0"/>
              <a:t>1</a:t>
            </a:r>
            <a:r>
              <a:rPr lang="en-US" altLang="en-US" i="1" dirty="0"/>
              <a:t>c</a:t>
            </a:r>
            <a:r>
              <a:rPr lang="en-US" altLang="en-US" baseline="-25000" dirty="0"/>
              <a:t>1</a:t>
            </a:r>
            <a:r>
              <a:rPr lang="en-US" altLang="en-US" dirty="0"/>
              <a:t> + </a:t>
            </a:r>
            <a:r>
              <a:rPr lang="en-US" altLang="en-US" i="1" dirty="0"/>
              <a:t>a</a:t>
            </a:r>
            <a:r>
              <a:rPr lang="en-US" altLang="en-US" baseline="-25000" dirty="0"/>
              <a:t>2</a:t>
            </a:r>
            <a:r>
              <a:rPr lang="en-US" altLang="en-US" i="1" dirty="0"/>
              <a:t>c</a:t>
            </a:r>
            <a:r>
              <a:rPr lang="en-US" altLang="en-US" baseline="-25000" dirty="0"/>
              <a:t>2</a:t>
            </a:r>
            <a:r>
              <a:rPr lang="en-US" altLang="en-US" dirty="0"/>
              <a:t> + </a:t>
            </a:r>
            <a:r>
              <a:rPr lang="en-US" altLang="en-US" i="1" dirty="0"/>
              <a:t>a</a:t>
            </a:r>
            <a:r>
              <a:rPr lang="en-US" altLang="en-US" baseline="-25000" dirty="0"/>
              <a:t>3</a:t>
            </a:r>
            <a:r>
              <a:rPr lang="en-US" altLang="en-US" i="1" dirty="0"/>
              <a:t>c</a:t>
            </a:r>
            <a:r>
              <a:rPr lang="en-US" altLang="en-US" baseline="-25000" dirty="0"/>
              <a:t>3</a:t>
            </a:r>
            <a:r>
              <a:rPr lang="en-US" altLang="en-US" dirty="0"/>
              <a:t>)</a:t>
            </a:r>
          </a:p>
          <a:p>
            <a:pPr marL="0" indent="0">
              <a:buNone/>
            </a:pPr>
            <a:endParaRPr lang="en-US" altLang="en-US" sz="900" dirty="0"/>
          </a:p>
          <a:p>
            <a:pPr marL="0" indent="0">
              <a:buNone/>
            </a:pPr>
            <a:r>
              <a:rPr lang="en-US" altLang="en-US" dirty="0"/>
              <a:t>		=</a:t>
            </a:r>
            <a:r>
              <a:rPr lang="en-US" altLang="en-US" b="1" dirty="0"/>
              <a:t> a </a:t>
            </a:r>
            <a:r>
              <a:rPr lang="en-US" altLang="en-US" sz="2400" b="1" dirty="0">
                <a:sym typeface="Wingdings 2" panose="05020102010507070707" pitchFamily="18" charset="2"/>
              </a:rPr>
              <a:t></a:t>
            </a:r>
            <a:r>
              <a:rPr lang="en-US" altLang="en-US" dirty="0"/>
              <a:t> </a:t>
            </a:r>
            <a:r>
              <a:rPr lang="en-US" altLang="en-US" b="1" dirty="0"/>
              <a:t>b </a:t>
            </a:r>
            <a:r>
              <a:rPr lang="en-US" altLang="en-US" dirty="0"/>
              <a:t>+ </a:t>
            </a:r>
            <a:r>
              <a:rPr lang="en-US" altLang="en-US" b="1" dirty="0"/>
              <a:t>a </a:t>
            </a:r>
            <a:r>
              <a:rPr lang="en-US" altLang="en-US" sz="2400" b="1" dirty="0">
                <a:sym typeface="Wingdings 2" panose="05020102010507070707" pitchFamily="18" charset="2"/>
              </a:rPr>
              <a:t></a:t>
            </a:r>
            <a:r>
              <a:rPr lang="en-US" altLang="en-US" dirty="0"/>
              <a:t> </a:t>
            </a:r>
            <a:r>
              <a:rPr lang="en-US" altLang="en-US" b="1" dirty="0"/>
              <a:t>c</a:t>
            </a:r>
            <a:endParaRPr lang="en-US" altLang="en-US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</a:rPr>
              <a:t>The Dot Product</a:t>
            </a:r>
            <a:endParaRPr lang="en-SG" dirty="0">
              <a:solidFill>
                <a:srgbClr val="0065C0"/>
              </a:solidFill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6"/>
            <a:ext cx="4681537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3323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/>
              <a:t>The dot product </a:t>
            </a:r>
            <a:r>
              <a:rPr lang="en-US" altLang="en-US" b="1" dirty="0"/>
              <a:t>a </a:t>
            </a:r>
            <a:r>
              <a:rPr lang="en-US" altLang="en-US" sz="2400" b="1" dirty="0">
                <a:sym typeface="Wingdings 2" panose="05020102010507070707" pitchFamily="18" charset="2"/>
              </a:rPr>
              <a:t></a:t>
            </a:r>
            <a:r>
              <a:rPr lang="en-US" altLang="en-US" dirty="0"/>
              <a:t> </a:t>
            </a:r>
            <a:r>
              <a:rPr lang="en-US" altLang="en-US" b="1" dirty="0"/>
              <a:t>b </a:t>
            </a:r>
            <a:r>
              <a:rPr lang="en-US" altLang="en-US" dirty="0"/>
              <a:t>can be given a geometric interpretation in terms of the </a:t>
            </a:r>
            <a:r>
              <a:rPr lang="en-US" altLang="en-US" b="1" dirty="0"/>
              <a:t>angle </a:t>
            </a:r>
            <a:r>
              <a:rPr lang="en-US" altLang="en-US" i="1" dirty="0">
                <a:sym typeface="Symbol" panose="05050102010706020507" pitchFamily="18" charset="2"/>
              </a:rPr>
              <a:t></a:t>
            </a:r>
            <a:r>
              <a:rPr lang="en-US" altLang="en-US" dirty="0"/>
              <a:t>  </a:t>
            </a:r>
            <a:r>
              <a:rPr lang="en-US" altLang="en-US" b="1" dirty="0"/>
              <a:t>between a and b</a:t>
            </a:r>
            <a:r>
              <a:rPr lang="en-US" altLang="en-US" dirty="0"/>
              <a:t>, which is defined to be the angle between the representations of </a:t>
            </a:r>
            <a:r>
              <a:rPr lang="en-US" altLang="en-US" b="1" dirty="0"/>
              <a:t>a</a:t>
            </a:r>
            <a:r>
              <a:rPr lang="en-US" altLang="en-US" dirty="0"/>
              <a:t> and </a:t>
            </a:r>
            <a:r>
              <a:rPr lang="en-US" altLang="en-US" b="1" dirty="0"/>
              <a:t>b</a:t>
            </a:r>
            <a:r>
              <a:rPr lang="en-US" altLang="en-US" dirty="0"/>
              <a:t> that start at the origin, where </a:t>
            </a:r>
            <a:br>
              <a:rPr lang="en-US" altLang="en-US" dirty="0"/>
            </a:br>
            <a:r>
              <a:rPr lang="en-US" altLang="en-US" dirty="0"/>
              <a:t>0 </a:t>
            </a:r>
            <a:r>
              <a:rPr lang="en-US" altLang="en-US" b="1" dirty="0">
                <a:sym typeface="Symbol" panose="05050102010706020507" pitchFamily="18" charset="2"/>
              </a:rPr>
              <a:t></a:t>
            </a:r>
            <a:r>
              <a:rPr lang="en-US" altLang="en-US" dirty="0"/>
              <a:t> </a:t>
            </a:r>
            <a:r>
              <a:rPr lang="en-US" altLang="en-US" i="1" dirty="0">
                <a:sym typeface="Symbol" panose="05050102010706020507" pitchFamily="18" charset="2"/>
              </a:rPr>
              <a:t> </a:t>
            </a:r>
            <a:r>
              <a:rPr lang="en-US" altLang="en-US" b="1" dirty="0">
                <a:sym typeface="Symbol" panose="05050102010706020507" pitchFamily="18" charset="2"/>
              </a:rPr>
              <a:t>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</a:t>
            </a:r>
            <a:r>
              <a:rPr lang="en-US" altLang="en-US" dirty="0"/>
              <a:t>. 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In other words, </a:t>
            </a:r>
            <a:r>
              <a:rPr lang="en-US" altLang="en-US" i="1" dirty="0">
                <a:sym typeface="Symbol" panose="05050102010706020507" pitchFamily="18" charset="2"/>
              </a:rPr>
              <a:t></a:t>
            </a:r>
            <a:r>
              <a:rPr lang="en-US" altLang="en-US" dirty="0"/>
              <a:t> is the angle </a:t>
            </a:r>
            <a:br>
              <a:rPr lang="en-US" altLang="en-US" dirty="0"/>
            </a:br>
            <a:r>
              <a:rPr lang="en-US" altLang="en-US" dirty="0"/>
              <a:t>between the line segments </a:t>
            </a:r>
            <a:br>
              <a:rPr lang="en-US" altLang="en-US" dirty="0"/>
            </a:br>
            <a:r>
              <a:rPr lang="en-US" altLang="en-US" i="1" dirty="0"/>
              <a:t>OA</a:t>
            </a:r>
            <a:r>
              <a:rPr lang="en-US" altLang="en-US" dirty="0"/>
              <a:t> and </a:t>
            </a:r>
            <a:r>
              <a:rPr lang="en-US" altLang="en-US" i="1" dirty="0"/>
              <a:t>OB</a:t>
            </a:r>
            <a:r>
              <a:rPr lang="en-US" altLang="en-US" dirty="0"/>
              <a:t> in Figure 1. Note</a:t>
            </a:r>
            <a:br>
              <a:rPr lang="en-US" altLang="en-US" dirty="0"/>
            </a:br>
            <a:r>
              <a:rPr lang="en-US" altLang="en-US" dirty="0"/>
              <a:t>that if </a:t>
            </a:r>
            <a:r>
              <a:rPr lang="en-US" altLang="en-US" b="1" dirty="0"/>
              <a:t>a </a:t>
            </a:r>
            <a:r>
              <a:rPr lang="en-US" altLang="en-US" dirty="0"/>
              <a:t>and</a:t>
            </a:r>
            <a:r>
              <a:rPr lang="en-US" altLang="en-US" b="1" dirty="0"/>
              <a:t> b</a:t>
            </a:r>
            <a:r>
              <a:rPr lang="en-US" altLang="en-US" dirty="0"/>
              <a:t> are parallel </a:t>
            </a:r>
            <a:br>
              <a:rPr lang="en-US" altLang="en-US" dirty="0"/>
            </a:br>
            <a:r>
              <a:rPr lang="en-US" altLang="en-US" dirty="0"/>
              <a:t>vectors, then </a:t>
            </a:r>
            <a:r>
              <a:rPr lang="en-US" altLang="en-US" i="1" dirty="0">
                <a:sym typeface="Symbol" panose="05050102010706020507" pitchFamily="18" charset="2"/>
              </a:rPr>
              <a:t></a:t>
            </a:r>
            <a:r>
              <a:rPr lang="en-US" altLang="en-US" dirty="0"/>
              <a:t> = 0 or </a:t>
            </a:r>
            <a:r>
              <a:rPr lang="en-US" altLang="en-US" i="1" dirty="0">
                <a:sym typeface="Symbol" panose="05050102010706020507" pitchFamily="18" charset="2"/>
              </a:rPr>
              <a:t></a:t>
            </a:r>
            <a:r>
              <a:rPr lang="en-US" altLang="en-US" dirty="0"/>
              <a:t> = </a:t>
            </a:r>
            <a:r>
              <a:rPr lang="en-US" altLang="en-US" i="1" dirty="0">
                <a:sym typeface="Symbol" panose="05050102010706020507" pitchFamily="18" charset="2"/>
              </a:rPr>
              <a:t></a:t>
            </a:r>
            <a:r>
              <a:rPr lang="en-US" altLang="en-US" dirty="0"/>
              <a:t>.</a:t>
            </a: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</a:rPr>
              <a:t>The Dot Product</a:t>
            </a:r>
            <a:endParaRPr lang="en-SG" dirty="0">
              <a:solidFill>
                <a:srgbClr val="0065C0"/>
              </a:solidFill>
            </a:endParaRPr>
          </a:p>
        </p:txBody>
      </p:sp>
      <p:pic>
        <p:nvPicPr>
          <p:cNvPr id="4" name="Picture 9" descr="Picture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75" y="3284984"/>
            <a:ext cx="3717925" cy="246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248400" y="5867400"/>
            <a:ext cx="7778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Figure 1</a:t>
            </a:r>
          </a:p>
        </p:txBody>
      </p:sp>
    </p:spTree>
    <p:extLst>
      <p:ext uri="{BB962C8B-B14F-4D97-AF65-F5344CB8AC3E}">
        <p14:creationId xmlns:p14="http://schemas.microsoft.com/office/powerpoint/2010/main" val="2193890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/>
              <a:t>The formula in the following theorem is used by physicists as the </a:t>
            </a:r>
            <a:r>
              <a:rPr lang="en-US" altLang="en-US" i="1" dirty="0"/>
              <a:t>definition </a:t>
            </a:r>
            <a:r>
              <a:rPr lang="en-US" altLang="en-US" dirty="0"/>
              <a:t>of the dot product</a:t>
            </a: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</a:rPr>
              <a:t>The Dot Product</a:t>
            </a:r>
            <a:endParaRPr lang="en-SG" dirty="0">
              <a:solidFill>
                <a:srgbClr val="0065C0"/>
              </a:solidFill>
            </a:endParaRPr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44" y="2387712"/>
            <a:ext cx="8113712" cy="12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5576" y="4005064"/>
            <a:ext cx="79312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/>
              <a:t>Example: If the vectors </a:t>
            </a:r>
            <a:r>
              <a:rPr lang="en-US" altLang="en-US" sz="2400" b="1" dirty="0"/>
              <a:t>a </a:t>
            </a:r>
            <a:r>
              <a:rPr lang="en-US" altLang="en-US" sz="2400" dirty="0"/>
              <a:t>and </a:t>
            </a:r>
            <a:r>
              <a:rPr lang="en-US" altLang="en-US" sz="2400" b="1" dirty="0"/>
              <a:t>b </a:t>
            </a:r>
            <a:r>
              <a:rPr lang="en-US" altLang="en-US" sz="2400" dirty="0"/>
              <a:t>have lengths 4 and 6, and the angle between them is </a:t>
            </a:r>
            <a:r>
              <a:rPr lang="en-US" altLang="en-US" sz="2400" i="1" dirty="0">
                <a:sym typeface="Symbol" panose="05050102010706020507" pitchFamily="18" charset="2"/>
              </a:rPr>
              <a:t> </a:t>
            </a:r>
            <a:r>
              <a:rPr lang="en-US" altLang="en-US" sz="2400" dirty="0"/>
              <a:t>/3, </a:t>
            </a:r>
          </a:p>
          <a:p>
            <a:r>
              <a:rPr lang="en-US" altLang="en-US" sz="2400" b="1" dirty="0"/>
              <a:t>		      a </a:t>
            </a:r>
            <a:r>
              <a:rPr lang="en-US" altLang="en-US" sz="2400" b="1" dirty="0">
                <a:sym typeface="Wingdings 2" panose="05020102010507070707" pitchFamily="18" charset="2"/>
              </a:rPr>
              <a:t></a:t>
            </a:r>
            <a:r>
              <a:rPr lang="en-US" altLang="en-US" sz="2400" dirty="0"/>
              <a:t> </a:t>
            </a:r>
            <a:r>
              <a:rPr lang="en-US" altLang="en-US" sz="2400" b="1" dirty="0"/>
              <a:t>b </a:t>
            </a:r>
            <a:r>
              <a:rPr lang="en-US" altLang="en-US" sz="2400" dirty="0"/>
              <a:t>= | </a:t>
            </a:r>
            <a:r>
              <a:rPr lang="en-US" altLang="en-US" sz="2400" b="1" dirty="0"/>
              <a:t>a </a:t>
            </a:r>
            <a:r>
              <a:rPr lang="en-US" altLang="en-US" sz="2400" dirty="0"/>
              <a:t>|</a:t>
            </a:r>
            <a:r>
              <a:rPr lang="en-US" altLang="en-US" sz="2400" b="1" dirty="0"/>
              <a:t> </a:t>
            </a:r>
            <a:r>
              <a:rPr lang="en-US" altLang="en-US" sz="2400" dirty="0"/>
              <a:t>| </a:t>
            </a:r>
            <a:r>
              <a:rPr lang="en-US" altLang="en-US" sz="2400" b="1" dirty="0"/>
              <a:t>b </a:t>
            </a:r>
            <a:r>
              <a:rPr lang="en-US" altLang="en-US" sz="2400" dirty="0"/>
              <a:t>|</a:t>
            </a:r>
            <a:r>
              <a:rPr lang="en-US" altLang="en-US" sz="2400" b="1" dirty="0"/>
              <a:t> </a:t>
            </a:r>
            <a:r>
              <a:rPr lang="en-US" altLang="en-US" sz="2400" dirty="0"/>
              <a:t>cos(</a:t>
            </a:r>
            <a:r>
              <a:rPr lang="en-US" altLang="en-US" sz="2400" i="1" dirty="0">
                <a:sym typeface="Symbol" panose="05050102010706020507" pitchFamily="18" charset="2"/>
              </a:rPr>
              <a:t> </a:t>
            </a:r>
            <a:r>
              <a:rPr lang="en-US" altLang="en-US" sz="2400" dirty="0"/>
              <a:t>/3) = 4 </a:t>
            </a:r>
            <a:r>
              <a:rPr lang="en-US" altLang="en-US" sz="2400" b="1" dirty="0">
                <a:sym typeface="Wingdings 2" panose="05020102010507070707" pitchFamily="18" charset="2"/>
              </a:rPr>
              <a:t></a:t>
            </a:r>
            <a:r>
              <a:rPr lang="en-US" altLang="en-US" sz="2400" dirty="0"/>
              <a:t> 6 </a:t>
            </a:r>
            <a:r>
              <a:rPr lang="en-US" altLang="en-US" sz="2400" b="1" dirty="0">
                <a:sym typeface="Wingdings 2" panose="05020102010507070707" pitchFamily="18" charset="2"/>
              </a:rPr>
              <a:t>1/2=12</a:t>
            </a:r>
          </a:p>
          <a:p>
            <a:r>
              <a:rPr lang="en-US" altLang="en-US" dirty="0"/>
              <a:t>    </a:t>
            </a:r>
          </a:p>
          <a:p>
            <a:endParaRPr lang="en-US" alt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65209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908720"/>
            <a:ext cx="8229600" cy="5248240"/>
          </a:xfrm>
        </p:spPr>
        <p:txBody>
          <a:bodyPr/>
          <a:lstStyle/>
          <a:p>
            <a:r>
              <a:rPr lang="en-US" altLang="en-US" dirty="0"/>
              <a:t>The formula in Theorem 3 also enables us to find the angle between two vectors.</a:t>
            </a:r>
          </a:p>
          <a:p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</a:rPr>
              <a:t>The Dot Product</a:t>
            </a:r>
            <a:endParaRPr lang="en-SG" dirty="0">
              <a:solidFill>
                <a:srgbClr val="0065C0"/>
              </a:solidFill>
            </a:endParaRP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821092"/>
            <a:ext cx="8321675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3568" y="3472474"/>
            <a:ext cx="80032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/>
              <a:t>Example: </a:t>
            </a:r>
            <a:r>
              <a:rPr lang="en-US" altLang="en-US" sz="2000" dirty="0"/>
              <a:t>Find the angle between the vectors </a:t>
            </a:r>
            <a:r>
              <a:rPr lang="en-US" altLang="en-US" sz="2000" b="1" dirty="0"/>
              <a:t>a </a:t>
            </a:r>
            <a:r>
              <a:rPr lang="en-US" altLang="en-US" sz="2000" dirty="0"/>
              <a:t>= </a:t>
            </a:r>
            <a:r>
              <a:rPr lang="en-US" altLang="en-US" sz="2000" b="1" dirty="0">
                <a:sym typeface="Symbol" panose="05050102010706020507" pitchFamily="18" charset="2"/>
              </a:rPr>
              <a:t></a:t>
            </a:r>
            <a:r>
              <a:rPr lang="en-US" altLang="en-US" sz="2000" dirty="0"/>
              <a:t>2, 2, –1</a:t>
            </a:r>
            <a:r>
              <a:rPr lang="en-US" altLang="en-US" sz="2000" b="1" dirty="0">
                <a:sym typeface="Symbol" panose="05050102010706020507" pitchFamily="18" charset="2"/>
              </a:rPr>
              <a:t></a:t>
            </a:r>
            <a:r>
              <a:rPr lang="en-US" altLang="en-US" sz="2000" dirty="0"/>
              <a:t>  and  </a:t>
            </a:r>
            <a:r>
              <a:rPr lang="en-US" altLang="en-US" sz="2000" b="1" dirty="0"/>
              <a:t>b </a:t>
            </a:r>
            <a:r>
              <a:rPr lang="en-US" altLang="en-US" sz="2000" dirty="0"/>
              <a:t>= </a:t>
            </a:r>
            <a:r>
              <a:rPr lang="en-US" altLang="en-US" sz="2000" b="1" dirty="0">
                <a:sym typeface="Symbol" panose="05050102010706020507" pitchFamily="18" charset="2"/>
              </a:rPr>
              <a:t></a:t>
            </a:r>
            <a:r>
              <a:rPr lang="en-US" altLang="en-US" sz="2000" dirty="0"/>
              <a:t>5, –3, 2</a:t>
            </a:r>
            <a:r>
              <a:rPr lang="en-US" altLang="en-US" sz="2000" b="1" dirty="0">
                <a:sym typeface="Symbol" panose="05050102010706020507" pitchFamily="18" charset="2"/>
              </a:rPr>
              <a:t></a:t>
            </a:r>
            <a:r>
              <a:rPr lang="en-US" altLang="en-US" sz="2000" dirty="0"/>
              <a:t>.</a:t>
            </a:r>
          </a:p>
          <a:p>
            <a:endParaRPr lang="en-US" altLang="en-US" sz="2000" dirty="0"/>
          </a:p>
          <a:p>
            <a:r>
              <a:rPr lang="en-US" altLang="en-US" sz="2000" dirty="0"/>
              <a:t>Since	                         		  ,     , </a:t>
            </a:r>
          </a:p>
          <a:p>
            <a:endParaRPr lang="en-US" altLang="en-US" sz="2000" dirty="0"/>
          </a:p>
          <a:p>
            <a:r>
              <a:rPr lang="en-US" altLang="en-US" sz="2000" dirty="0"/>
              <a:t>and</a:t>
            </a:r>
            <a:r>
              <a:rPr lang="en-US" altLang="en-US" sz="2000" b="1" dirty="0"/>
              <a:t> a </a:t>
            </a:r>
            <a:r>
              <a:rPr lang="en-US" altLang="en-US" sz="2000" b="1" dirty="0">
                <a:sym typeface="Wingdings 2" panose="05020102010507070707" pitchFamily="18" charset="2"/>
              </a:rPr>
              <a:t></a:t>
            </a:r>
            <a:r>
              <a:rPr lang="en-US" altLang="en-US" sz="2000" dirty="0"/>
              <a:t> </a:t>
            </a:r>
            <a:r>
              <a:rPr lang="en-US" altLang="en-US" sz="2000" b="1" dirty="0"/>
              <a:t>b </a:t>
            </a:r>
            <a:r>
              <a:rPr lang="en-US" altLang="en-US" sz="2000" dirty="0"/>
              <a:t>= 2(5) + 2(–3) + (–1)(2) = 2</a:t>
            </a:r>
          </a:p>
          <a:p>
            <a:r>
              <a:rPr lang="en-US" altLang="en-US" sz="2000" dirty="0"/>
              <a:t> 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SG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219" b="-16460"/>
          <a:stretch>
            <a:fillRect/>
          </a:stretch>
        </p:blipFill>
        <p:spPr bwMode="auto">
          <a:xfrm>
            <a:off x="1375955" y="4394304"/>
            <a:ext cx="3639396" cy="42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62" t="-23189"/>
          <a:stretch>
            <a:fillRect/>
          </a:stretch>
        </p:blipFill>
        <p:spPr bwMode="auto">
          <a:xfrm>
            <a:off x="5015351" y="4345713"/>
            <a:ext cx="381635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431192"/>
            <a:ext cx="1776185" cy="639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659" y="5416887"/>
            <a:ext cx="1077912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5405561"/>
            <a:ext cx="2239963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730" y="5724789"/>
            <a:ext cx="1919287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619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Two nonzero vectors </a:t>
            </a:r>
            <a:r>
              <a:rPr lang="en-US" altLang="en-US" b="1" dirty="0"/>
              <a:t>a</a:t>
            </a:r>
            <a:r>
              <a:rPr lang="en-US" altLang="en-US" dirty="0"/>
              <a:t> and </a:t>
            </a:r>
            <a:r>
              <a:rPr lang="en-US" altLang="en-US" b="1" dirty="0"/>
              <a:t>b</a:t>
            </a:r>
            <a:r>
              <a:rPr lang="en-US" altLang="en-US" dirty="0"/>
              <a:t> are called </a:t>
            </a:r>
            <a:r>
              <a:rPr lang="en-US" altLang="en-US" b="1" dirty="0"/>
              <a:t>perpendicular </a:t>
            </a:r>
            <a:r>
              <a:rPr lang="en-US" altLang="en-US" dirty="0"/>
              <a:t>or </a:t>
            </a:r>
            <a:r>
              <a:rPr lang="en-US" altLang="en-US" b="1" dirty="0"/>
              <a:t>orthogonal </a:t>
            </a:r>
            <a:r>
              <a:rPr lang="en-US" altLang="en-US" dirty="0"/>
              <a:t>if the angle between them is </a:t>
            </a:r>
            <a:r>
              <a:rPr lang="en-US" altLang="en-US" i="1" dirty="0">
                <a:sym typeface="Symbol" panose="05050102010706020507" pitchFamily="18" charset="2"/>
              </a:rPr>
              <a:t></a:t>
            </a:r>
            <a:r>
              <a:rPr lang="en-US" altLang="en-US" dirty="0"/>
              <a:t> = </a:t>
            </a:r>
            <a:r>
              <a:rPr lang="en-US" altLang="en-US" i="1" dirty="0">
                <a:sym typeface="Symbol" panose="05050102010706020507" pitchFamily="18" charset="2"/>
              </a:rPr>
              <a:t></a:t>
            </a:r>
            <a:r>
              <a:rPr lang="en-US" altLang="en-US" sz="900" i="1" dirty="0">
                <a:sym typeface="Symbol" panose="05050102010706020507" pitchFamily="18" charset="2"/>
              </a:rPr>
              <a:t> </a:t>
            </a:r>
            <a:r>
              <a:rPr lang="en-US" altLang="en-US" dirty="0"/>
              <a:t>/2. Then Theorem 3 gives</a:t>
            </a:r>
          </a:p>
          <a:p>
            <a:pPr marL="0" indent="0" algn="ctr">
              <a:buNone/>
            </a:pPr>
            <a:r>
              <a:rPr lang="en-US" altLang="en-US" b="1" dirty="0"/>
              <a:t>a </a:t>
            </a:r>
            <a:r>
              <a:rPr lang="en-US" altLang="en-US" sz="2400" b="1" dirty="0">
                <a:sym typeface="Wingdings 2" panose="05020102010507070707" pitchFamily="18" charset="2"/>
              </a:rPr>
              <a:t></a:t>
            </a:r>
            <a:r>
              <a:rPr lang="en-US" altLang="en-US" dirty="0"/>
              <a:t> </a:t>
            </a:r>
            <a:r>
              <a:rPr lang="en-US" altLang="en-US" b="1" dirty="0"/>
              <a:t>b </a:t>
            </a:r>
            <a:r>
              <a:rPr lang="en-US" altLang="en-US" dirty="0"/>
              <a:t>= |</a:t>
            </a:r>
            <a:r>
              <a:rPr lang="en-US" altLang="en-US" sz="900" dirty="0"/>
              <a:t> </a:t>
            </a:r>
            <a:r>
              <a:rPr lang="en-US" altLang="en-US" b="1" dirty="0"/>
              <a:t>a</a:t>
            </a:r>
            <a:r>
              <a:rPr lang="en-US" altLang="en-US" sz="900" b="1" dirty="0"/>
              <a:t> </a:t>
            </a:r>
            <a:r>
              <a:rPr lang="en-US" altLang="en-US" dirty="0"/>
              <a:t>| |</a:t>
            </a:r>
            <a:r>
              <a:rPr lang="en-US" altLang="en-US" sz="900" dirty="0"/>
              <a:t> </a:t>
            </a:r>
            <a:r>
              <a:rPr lang="en-US" altLang="en-US" b="1" dirty="0"/>
              <a:t>b</a:t>
            </a:r>
            <a:r>
              <a:rPr lang="en-US" altLang="en-US" sz="900" b="1" dirty="0"/>
              <a:t> </a:t>
            </a:r>
            <a:r>
              <a:rPr lang="en-US" altLang="en-US" dirty="0"/>
              <a:t>| cos(</a:t>
            </a:r>
            <a:r>
              <a:rPr lang="en-US" altLang="en-US" i="1" dirty="0">
                <a:sym typeface="Symbol" panose="05050102010706020507" pitchFamily="18" charset="2"/>
              </a:rPr>
              <a:t></a:t>
            </a:r>
            <a:r>
              <a:rPr lang="en-US" altLang="en-US" sz="900" i="1" dirty="0">
                <a:sym typeface="Symbol" panose="05050102010706020507" pitchFamily="18" charset="2"/>
              </a:rPr>
              <a:t> </a:t>
            </a:r>
            <a:r>
              <a:rPr lang="en-US" altLang="en-US" dirty="0"/>
              <a:t>/2) = 0</a:t>
            </a:r>
          </a:p>
          <a:p>
            <a:pPr marL="0" indent="0">
              <a:buNone/>
            </a:pPr>
            <a:r>
              <a:rPr lang="en-US" altLang="en-US" dirty="0"/>
              <a:t>and conversely if </a:t>
            </a:r>
            <a:r>
              <a:rPr lang="en-US" altLang="en-US" b="1" dirty="0"/>
              <a:t>a </a:t>
            </a:r>
            <a:r>
              <a:rPr lang="en-US" altLang="en-US" sz="2400" b="1" dirty="0">
                <a:sym typeface="Wingdings 2" panose="05020102010507070707" pitchFamily="18" charset="2"/>
              </a:rPr>
              <a:t></a:t>
            </a:r>
            <a:r>
              <a:rPr lang="en-US" altLang="en-US" dirty="0"/>
              <a:t> </a:t>
            </a:r>
            <a:r>
              <a:rPr lang="en-US" altLang="en-US" b="1" dirty="0"/>
              <a:t>b </a:t>
            </a:r>
            <a:r>
              <a:rPr lang="en-US" altLang="en-US" dirty="0"/>
              <a:t>= 0, then cos </a:t>
            </a:r>
            <a:r>
              <a:rPr lang="en-US" altLang="en-US" i="1" dirty="0">
                <a:sym typeface="Symbol" panose="05050102010706020507" pitchFamily="18" charset="2"/>
              </a:rPr>
              <a:t></a:t>
            </a:r>
            <a:r>
              <a:rPr lang="en-US" altLang="en-US" dirty="0"/>
              <a:t> = 0, so </a:t>
            </a:r>
            <a:r>
              <a:rPr lang="en-US" altLang="en-US" i="1" dirty="0">
                <a:sym typeface="Symbol" panose="05050102010706020507" pitchFamily="18" charset="2"/>
              </a:rPr>
              <a:t></a:t>
            </a:r>
            <a:r>
              <a:rPr lang="en-US" altLang="en-US" dirty="0"/>
              <a:t> = </a:t>
            </a:r>
            <a:r>
              <a:rPr lang="en-US" altLang="en-US" i="1" dirty="0">
                <a:sym typeface="Symbol" panose="05050102010706020507" pitchFamily="18" charset="2"/>
              </a:rPr>
              <a:t></a:t>
            </a:r>
            <a:r>
              <a:rPr lang="en-US" altLang="en-US" sz="900" i="1" dirty="0">
                <a:sym typeface="Symbol" panose="05050102010706020507" pitchFamily="18" charset="2"/>
              </a:rPr>
              <a:t> </a:t>
            </a:r>
            <a:r>
              <a:rPr lang="en-US" altLang="en-US" dirty="0"/>
              <a:t>/2. </a:t>
            </a:r>
            <a:br>
              <a:rPr lang="en-US" altLang="en-US" dirty="0"/>
            </a:br>
            <a:r>
              <a:rPr lang="en-US" altLang="en-US" dirty="0"/>
              <a:t>The zero vector </a:t>
            </a:r>
            <a:r>
              <a:rPr lang="en-US" altLang="en-US" b="1" dirty="0"/>
              <a:t>0</a:t>
            </a:r>
            <a:r>
              <a:rPr lang="en-US" altLang="en-US" dirty="0"/>
              <a:t> is considered to be perpendicular to all vectors. </a:t>
            </a:r>
            <a:br>
              <a:rPr lang="en-US" altLang="en-US" dirty="0"/>
            </a:br>
            <a:endParaRPr lang="en-US" altLang="en-US" sz="1400" dirty="0"/>
          </a:p>
          <a:p>
            <a:pPr marL="0" indent="0">
              <a:buNone/>
            </a:pPr>
            <a:r>
              <a:rPr lang="en-US" altLang="en-US" dirty="0"/>
              <a:t>Therefore we have the following method for determining whether two vectors are orthogonal.</a:t>
            </a:r>
          </a:p>
          <a:p>
            <a:pPr marL="0" indent="0">
              <a:buNone/>
            </a:pPr>
            <a:endParaRPr lang="en-US" altLang="en-US" dirty="0"/>
          </a:p>
          <a:p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</a:rPr>
              <a:t>The Dot Product</a:t>
            </a:r>
            <a:endParaRPr lang="en-SG" dirty="0">
              <a:solidFill>
                <a:srgbClr val="0065C0"/>
              </a:solidFill>
            </a:endParaRP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94" y="5376758"/>
            <a:ext cx="766921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76301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Because cos </a:t>
            </a:r>
            <a:r>
              <a:rPr lang="en-US" altLang="en-US" i="1" dirty="0">
                <a:sym typeface="Symbol" panose="05050102010706020507" pitchFamily="18" charset="2"/>
              </a:rPr>
              <a:t>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</a:t>
            </a:r>
            <a:r>
              <a:rPr lang="en-US" altLang="en-US" dirty="0"/>
              <a:t> 0 if 0 </a:t>
            </a:r>
            <a:r>
              <a:rPr lang="en-US" altLang="en-US" dirty="0">
                <a:sym typeface="Symbol" panose="05050102010706020507" pitchFamily="18" charset="2"/>
              </a:rPr>
              <a:t></a:t>
            </a:r>
            <a:r>
              <a:rPr lang="en-US" altLang="en-US" dirty="0"/>
              <a:t> </a:t>
            </a:r>
            <a:r>
              <a:rPr lang="en-US" altLang="en-US" i="1" dirty="0">
                <a:sym typeface="Symbol" panose="05050102010706020507" pitchFamily="18" charset="2"/>
              </a:rPr>
              <a:t>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</a:t>
            </a:r>
            <a:r>
              <a:rPr lang="en-US" altLang="en-US" dirty="0"/>
              <a:t> </a:t>
            </a:r>
            <a:r>
              <a:rPr lang="en-US" altLang="en-US" i="1" dirty="0">
                <a:sym typeface="Symbol" panose="05050102010706020507" pitchFamily="18" charset="2"/>
              </a:rPr>
              <a:t></a:t>
            </a:r>
            <a:r>
              <a:rPr lang="en-US" altLang="en-US" sz="900" i="1" dirty="0">
                <a:sym typeface="Symbol" panose="05050102010706020507" pitchFamily="18" charset="2"/>
              </a:rPr>
              <a:t> </a:t>
            </a:r>
            <a:r>
              <a:rPr lang="en-US" altLang="en-US" dirty="0"/>
              <a:t>/2 and cos </a:t>
            </a:r>
            <a:r>
              <a:rPr lang="en-US" altLang="en-US" i="1" dirty="0">
                <a:sym typeface="Symbol" panose="05050102010706020507" pitchFamily="18" charset="2"/>
              </a:rPr>
              <a:t>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</a:t>
            </a:r>
            <a:r>
              <a:rPr lang="en-US" altLang="en-US" dirty="0"/>
              <a:t> 0 if </a:t>
            </a:r>
            <a:r>
              <a:rPr lang="en-US" altLang="en-US" i="1" dirty="0">
                <a:sym typeface="Symbol" panose="05050102010706020507" pitchFamily="18" charset="2"/>
              </a:rPr>
              <a:t></a:t>
            </a:r>
            <a:r>
              <a:rPr lang="en-US" altLang="en-US" sz="900" i="1" dirty="0">
                <a:sym typeface="Symbol" panose="05050102010706020507" pitchFamily="18" charset="2"/>
              </a:rPr>
              <a:t> </a:t>
            </a:r>
            <a:r>
              <a:rPr lang="en-US" altLang="en-US" dirty="0"/>
              <a:t>/2 </a:t>
            </a:r>
            <a:r>
              <a:rPr lang="en-US" altLang="en-US" b="1" dirty="0">
                <a:sym typeface="Symbol" panose="05050102010706020507" pitchFamily="18" charset="2"/>
              </a:rPr>
              <a:t></a:t>
            </a:r>
            <a:r>
              <a:rPr lang="en-US" altLang="en-US" dirty="0"/>
              <a:t> </a:t>
            </a:r>
            <a:r>
              <a:rPr lang="en-US" altLang="en-US" i="1" dirty="0">
                <a:sym typeface="Symbol" panose="05050102010706020507" pitchFamily="18" charset="2"/>
              </a:rPr>
              <a:t>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i="1" dirty="0">
                <a:sym typeface="Symbol" panose="05050102010706020507" pitchFamily="18" charset="2"/>
              </a:rPr>
              <a:t></a:t>
            </a:r>
            <a:r>
              <a:rPr lang="en-US" altLang="en-US" dirty="0"/>
              <a:t>, we see that </a:t>
            </a:r>
            <a:r>
              <a:rPr lang="en-US" altLang="en-US" b="1" dirty="0"/>
              <a:t>a </a:t>
            </a:r>
            <a:r>
              <a:rPr lang="en-US" altLang="en-US" sz="2400" b="1" dirty="0">
                <a:sym typeface="Wingdings 2" panose="05020102010507070707" pitchFamily="18" charset="2"/>
              </a:rPr>
              <a:t></a:t>
            </a:r>
            <a:r>
              <a:rPr lang="en-US" altLang="en-US" dirty="0"/>
              <a:t> </a:t>
            </a:r>
            <a:r>
              <a:rPr lang="en-US" altLang="en-US" b="1" dirty="0"/>
              <a:t>b </a:t>
            </a:r>
            <a:r>
              <a:rPr lang="en-US" altLang="en-US" dirty="0"/>
              <a:t>is positive for </a:t>
            </a:r>
            <a:r>
              <a:rPr lang="en-US" altLang="en-US" i="1" dirty="0">
                <a:sym typeface="Symbol" panose="05050102010706020507" pitchFamily="18" charset="2"/>
              </a:rPr>
              <a:t>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</a:t>
            </a:r>
            <a:r>
              <a:rPr lang="en-US" altLang="en-US" dirty="0"/>
              <a:t> </a:t>
            </a:r>
            <a:r>
              <a:rPr lang="en-US" altLang="en-US" i="1" dirty="0">
                <a:sym typeface="Symbol" panose="05050102010706020507" pitchFamily="18" charset="2"/>
              </a:rPr>
              <a:t></a:t>
            </a:r>
            <a:r>
              <a:rPr lang="en-US" altLang="en-US" sz="900" i="1" dirty="0">
                <a:sym typeface="Symbol" panose="05050102010706020507" pitchFamily="18" charset="2"/>
              </a:rPr>
              <a:t> </a:t>
            </a:r>
            <a:r>
              <a:rPr lang="en-US" altLang="en-US" dirty="0"/>
              <a:t>/2 and negative for</a:t>
            </a:r>
            <a:br>
              <a:rPr lang="en-US" altLang="en-US" dirty="0"/>
            </a:br>
            <a:r>
              <a:rPr lang="en-US" altLang="en-US" i="1" dirty="0">
                <a:sym typeface="Symbol" panose="05050102010706020507" pitchFamily="18" charset="2"/>
              </a:rPr>
              <a:t>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</a:t>
            </a:r>
            <a:r>
              <a:rPr lang="en-US" altLang="en-US" dirty="0"/>
              <a:t> </a:t>
            </a:r>
            <a:r>
              <a:rPr lang="en-US" altLang="en-US" i="1" dirty="0">
                <a:sym typeface="Symbol" panose="05050102010706020507" pitchFamily="18" charset="2"/>
              </a:rPr>
              <a:t></a:t>
            </a:r>
            <a:r>
              <a:rPr lang="en-US" altLang="en-US" sz="900" i="1" dirty="0">
                <a:sym typeface="Symbol" panose="05050102010706020507" pitchFamily="18" charset="2"/>
              </a:rPr>
              <a:t> </a:t>
            </a:r>
            <a:r>
              <a:rPr lang="en-US" altLang="en-US" dirty="0"/>
              <a:t>/2. We can think of </a:t>
            </a:r>
            <a:r>
              <a:rPr lang="en-US" altLang="en-US" b="1" dirty="0"/>
              <a:t>a </a:t>
            </a:r>
            <a:r>
              <a:rPr lang="en-US" altLang="en-US" sz="2400" b="1" dirty="0">
                <a:sym typeface="Wingdings 2" panose="05020102010507070707" pitchFamily="18" charset="2"/>
              </a:rPr>
              <a:t></a:t>
            </a:r>
            <a:r>
              <a:rPr lang="en-US" altLang="en-US" dirty="0"/>
              <a:t> </a:t>
            </a:r>
            <a:r>
              <a:rPr lang="en-US" altLang="en-US" b="1" dirty="0"/>
              <a:t>b </a:t>
            </a:r>
            <a:r>
              <a:rPr lang="en-US" altLang="en-US" dirty="0"/>
              <a:t>as measuring the extent to which </a:t>
            </a:r>
            <a:r>
              <a:rPr lang="en-US" altLang="en-US" b="1" dirty="0"/>
              <a:t>a </a:t>
            </a:r>
            <a:r>
              <a:rPr lang="en-US" altLang="en-US" dirty="0"/>
              <a:t>and </a:t>
            </a:r>
            <a:r>
              <a:rPr lang="en-US" altLang="en-US" b="1" dirty="0"/>
              <a:t>b </a:t>
            </a:r>
            <a:r>
              <a:rPr lang="en-US" altLang="en-US" dirty="0"/>
              <a:t>point in the same direction. 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The dot product </a:t>
            </a:r>
            <a:r>
              <a:rPr lang="en-US" altLang="en-US" b="1" dirty="0"/>
              <a:t>a </a:t>
            </a:r>
            <a:r>
              <a:rPr lang="en-US" altLang="en-US" sz="2400" b="1" dirty="0">
                <a:sym typeface="Wingdings 2" panose="05020102010507070707" pitchFamily="18" charset="2"/>
              </a:rPr>
              <a:t></a:t>
            </a:r>
            <a:r>
              <a:rPr lang="en-US" altLang="en-US" dirty="0"/>
              <a:t> </a:t>
            </a:r>
            <a:r>
              <a:rPr lang="en-US" altLang="en-US" b="1" dirty="0"/>
              <a:t>b </a:t>
            </a:r>
            <a:r>
              <a:rPr lang="en-US" altLang="en-US" dirty="0"/>
              <a:t>is positive </a:t>
            </a:r>
            <a:br>
              <a:rPr lang="en-US" altLang="en-US" dirty="0"/>
            </a:br>
            <a:r>
              <a:rPr lang="en-US" altLang="en-US" dirty="0"/>
              <a:t>if </a:t>
            </a:r>
            <a:r>
              <a:rPr lang="en-US" altLang="en-US" b="1" dirty="0"/>
              <a:t>a </a:t>
            </a:r>
            <a:r>
              <a:rPr lang="en-US" altLang="en-US" dirty="0"/>
              <a:t>and </a:t>
            </a:r>
            <a:r>
              <a:rPr lang="en-US" altLang="en-US" b="1" dirty="0"/>
              <a:t>b </a:t>
            </a:r>
            <a:r>
              <a:rPr lang="en-US" altLang="en-US" dirty="0"/>
              <a:t>point in the same </a:t>
            </a:r>
            <a:br>
              <a:rPr lang="en-US" altLang="en-US" dirty="0"/>
            </a:br>
            <a:r>
              <a:rPr lang="en-US" altLang="en-US" dirty="0"/>
              <a:t>general direction, 0 if they are</a:t>
            </a:r>
            <a:br>
              <a:rPr lang="en-US" altLang="en-US" dirty="0"/>
            </a:br>
            <a:r>
              <a:rPr lang="en-US" altLang="en-US" dirty="0"/>
              <a:t>perpendicular, and negative if </a:t>
            </a:r>
            <a:br>
              <a:rPr lang="en-US" altLang="en-US" dirty="0"/>
            </a:br>
            <a:r>
              <a:rPr lang="en-US" altLang="en-US" dirty="0"/>
              <a:t>they point in generally opposite</a:t>
            </a:r>
            <a:br>
              <a:rPr lang="en-US" altLang="en-US" dirty="0"/>
            </a:br>
            <a:r>
              <a:rPr lang="en-US" altLang="en-US" dirty="0"/>
              <a:t>directions (see Figure 2).</a:t>
            </a:r>
          </a:p>
          <a:p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</a:rPr>
              <a:t>The Dot Product</a:t>
            </a:r>
            <a:endParaRPr lang="en-SG" dirty="0">
              <a:solidFill>
                <a:srgbClr val="0065C0"/>
              </a:solidFill>
            </a:endParaRPr>
          </a:p>
        </p:txBody>
      </p:sp>
      <p:pic>
        <p:nvPicPr>
          <p:cNvPr id="4" name="Picture 7" descr="Picture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140968"/>
            <a:ext cx="3124200" cy="287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7485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In the extreme case where </a:t>
            </a:r>
            <a:r>
              <a:rPr lang="en-US" altLang="en-US" b="1" dirty="0"/>
              <a:t>a </a:t>
            </a:r>
            <a:r>
              <a:rPr lang="en-US" altLang="en-US" dirty="0"/>
              <a:t>and </a:t>
            </a:r>
            <a:r>
              <a:rPr lang="en-US" altLang="en-US" b="1" dirty="0"/>
              <a:t>b </a:t>
            </a:r>
            <a:r>
              <a:rPr lang="en-US" altLang="en-US" dirty="0"/>
              <a:t>point in exactly the same direction, we have </a:t>
            </a:r>
            <a:r>
              <a:rPr lang="en-US" altLang="en-US" i="1" dirty="0">
                <a:sym typeface="Symbol" panose="05050102010706020507" pitchFamily="18" charset="2"/>
              </a:rPr>
              <a:t></a:t>
            </a:r>
            <a:r>
              <a:rPr lang="en-US" altLang="en-US" dirty="0"/>
              <a:t> = 0, so cos </a:t>
            </a:r>
            <a:r>
              <a:rPr lang="en-US" altLang="en-US" i="1" dirty="0">
                <a:sym typeface="Symbol" panose="05050102010706020507" pitchFamily="18" charset="2"/>
              </a:rPr>
              <a:t></a:t>
            </a:r>
            <a:r>
              <a:rPr lang="en-US" altLang="en-US" dirty="0"/>
              <a:t> = 1 and</a:t>
            </a:r>
          </a:p>
          <a:p>
            <a:endParaRPr lang="en-US" altLang="en-US" dirty="0"/>
          </a:p>
          <a:p>
            <a:pPr marL="0" indent="0" algn="ctr">
              <a:buNone/>
            </a:pPr>
            <a:r>
              <a:rPr lang="en-US" altLang="en-US" b="1" dirty="0"/>
              <a:t>a </a:t>
            </a:r>
            <a:r>
              <a:rPr lang="en-US" altLang="en-US" sz="2400" b="1" dirty="0">
                <a:sym typeface="Wingdings 2" panose="05020102010507070707" pitchFamily="18" charset="2"/>
              </a:rPr>
              <a:t></a:t>
            </a:r>
            <a:r>
              <a:rPr lang="en-US" altLang="en-US" dirty="0"/>
              <a:t> </a:t>
            </a:r>
            <a:r>
              <a:rPr lang="en-US" altLang="en-US" b="1" dirty="0"/>
              <a:t>b </a:t>
            </a:r>
            <a:r>
              <a:rPr lang="en-US" altLang="en-US" dirty="0"/>
              <a:t>=</a:t>
            </a:r>
            <a:r>
              <a:rPr lang="en-US" altLang="en-US" b="1" dirty="0"/>
              <a:t> </a:t>
            </a:r>
            <a:r>
              <a:rPr lang="en-US" altLang="en-US" dirty="0"/>
              <a:t>|</a:t>
            </a:r>
            <a:r>
              <a:rPr lang="en-US" altLang="en-US" sz="900" dirty="0"/>
              <a:t> </a:t>
            </a:r>
            <a:r>
              <a:rPr lang="en-US" altLang="en-US" b="1" dirty="0"/>
              <a:t>a</a:t>
            </a:r>
            <a:r>
              <a:rPr lang="en-US" altLang="en-US" sz="900" b="1" dirty="0"/>
              <a:t> </a:t>
            </a:r>
            <a:r>
              <a:rPr lang="en-US" altLang="en-US" dirty="0"/>
              <a:t>|</a:t>
            </a:r>
            <a:r>
              <a:rPr lang="en-US" altLang="en-US" b="1" dirty="0"/>
              <a:t> </a:t>
            </a:r>
            <a:r>
              <a:rPr lang="en-US" altLang="en-US" dirty="0"/>
              <a:t>|</a:t>
            </a:r>
            <a:r>
              <a:rPr lang="en-US" altLang="en-US" sz="900" dirty="0"/>
              <a:t> </a:t>
            </a:r>
            <a:r>
              <a:rPr lang="en-US" altLang="en-US" b="1" dirty="0"/>
              <a:t>b</a:t>
            </a:r>
            <a:r>
              <a:rPr lang="en-US" altLang="en-US" sz="900" b="1" dirty="0"/>
              <a:t> </a:t>
            </a:r>
            <a:r>
              <a:rPr lang="en-US" altLang="en-US" dirty="0"/>
              <a:t>|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If </a:t>
            </a:r>
            <a:r>
              <a:rPr lang="en-US" altLang="en-US" b="1" dirty="0"/>
              <a:t>a </a:t>
            </a:r>
            <a:r>
              <a:rPr lang="en-US" altLang="en-US" dirty="0"/>
              <a:t>and </a:t>
            </a:r>
            <a:r>
              <a:rPr lang="en-US" altLang="en-US" b="1" dirty="0"/>
              <a:t>b </a:t>
            </a:r>
            <a:r>
              <a:rPr lang="en-US" altLang="en-US" dirty="0"/>
              <a:t>point in exactly opposite directions, then we have </a:t>
            </a:r>
            <a:r>
              <a:rPr lang="en-US" altLang="en-US" i="1" dirty="0">
                <a:sym typeface="Symbol" panose="05050102010706020507" pitchFamily="18" charset="2"/>
              </a:rPr>
              <a:t></a:t>
            </a:r>
            <a:r>
              <a:rPr lang="en-US" altLang="en-US" dirty="0"/>
              <a:t>  = </a:t>
            </a:r>
            <a:r>
              <a:rPr lang="en-US" altLang="en-US" i="1" dirty="0">
                <a:sym typeface="Symbol" panose="05050102010706020507" pitchFamily="18" charset="2"/>
              </a:rPr>
              <a:t></a:t>
            </a:r>
            <a:r>
              <a:rPr lang="en-US" altLang="en-US" dirty="0"/>
              <a:t> and so cos </a:t>
            </a:r>
            <a:r>
              <a:rPr lang="en-US" altLang="en-US" i="1" dirty="0">
                <a:sym typeface="Symbol" panose="05050102010706020507" pitchFamily="18" charset="2"/>
              </a:rPr>
              <a:t></a:t>
            </a:r>
            <a:r>
              <a:rPr lang="en-US" altLang="en-US" dirty="0"/>
              <a:t> = –1 and </a:t>
            </a:r>
            <a:r>
              <a:rPr lang="en-US" altLang="en-US" b="1" dirty="0"/>
              <a:t>a </a:t>
            </a:r>
            <a:r>
              <a:rPr lang="en-US" altLang="en-US" sz="2400" b="1" dirty="0">
                <a:sym typeface="Wingdings 2" panose="05020102010507070707" pitchFamily="18" charset="2"/>
              </a:rPr>
              <a:t></a:t>
            </a:r>
            <a:r>
              <a:rPr lang="en-US" altLang="en-US" dirty="0"/>
              <a:t> </a:t>
            </a:r>
            <a:r>
              <a:rPr lang="en-US" altLang="en-US" b="1" dirty="0"/>
              <a:t>b </a:t>
            </a:r>
            <a:r>
              <a:rPr lang="en-US" altLang="en-US" dirty="0"/>
              <a:t>= </a:t>
            </a:r>
            <a:r>
              <a:rPr lang="en-US" altLang="en-US" b="1" dirty="0"/>
              <a:t> </a:t>
            </a:r>
            <a:r>
              <a:rPr lang="en-US" altLang="en-US" dirty="0"/>
              <a:t>–|</a:t>
            </a:r>
            <a:r>
              <a:rPr lang="en-US" altLang="en-US" sz="900" dirty="0"/>
              <a:t> </a:t>
            </a:r>
            <a:r>
              <a:rPr lang="en-US" altLang="en-US" b="1" dirty="0"/>
              <a:t>a</a:t>
            </a:r>
            <a:r>
              <a:rPr lang="en-US" altLang="en-US" sz="900" b="1" dirty="0"/>
              <a:t> </a:t>
            </a:r>
            <a:r>
              <a:rPr lang="en-US" altLang="en-US" dirty="0"/>
              <a:t>|</a:t>
            </a:r>
            <a:r>
              <a:rPr lang="en-US" altLang="en-US" b="1" dirty="0"/>
              <a:t> </a:t>
            </a:r>
            <a:r>
              <a:rPr lang="en-US" altLang="en-US" dirty="0"/>
              <a:t>|</a:t>
            </a:r>
            <a:r>
              <a:rPr lang="en-US" altLang="en-US" sz="900" dirty="0"/>
              <a:t> </a:t>
            </a:r>
            <a:r>
              <a:rPr lang="en-US" altLang="en-US" b="1" dirty="0"/>
              <a:t>b</a:t>
            </a:r>
            <a:r>
              <a:rPr lang="en-US" altLang="en-US" sz="900" b="1" dirty="0"/>
              <a:t> </a:t>
            </a:r>
            <a:r>
              <a:rPr lang="en-US" altLang="en-US" dirty="0"/>
              <a:t>|.</a:t>
            </a:r>
          </a:p>
          <a:p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</a:rPr>
              <a:t>The Dot Product</a:t>
            </a:r>
            <a:endParaRPr lang="en-SG" dirty="0">
              <a:solidFill>
                <a:srgbClr val="0065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8694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b="1" dirty="0"/>
              <a:t>direction angles </a:t>
            </a:r>
            <a:r>
              <a:rPr lang="en-US" altLang="en-US" dirty="0"/>
              <a:t>of a nonzero vector </a:t>
            </a:r>
            <a:r>
              <a:rPr lang="en-US" altLang="en-US" b="1" dirty="0"/>
              <a:t>a</a:t>
            </a:r>
            <a:r>
              <a:rPr lang="en-US" altLang="en-US" dirty="0"/>
              <a:t> are the angles </a:t>
            </a:r>
            <a:r>
              <a:rPr lang="en-US" altLang="en-US" i="1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,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, and </a:t>
            </a:r>
            <a:r>
              <a:rPr lang="en-US" altLang="en-US" i="1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 (in the interval [0, </a:t>
            </a:r>
            <a:r>
              <a:rPr lang="en-US" altLang="en-US" i="1" dirty="0">
                <a:sym typeface="Symbol" panose="05050102010706020507" pitchFamily="18" charset="2"/>
              </a:rPr>
              <a:t></a:t>
            </a:r>
            <a:r>
              <a:rPr lang="en-US" altLang="en-US" sz="500" dirty="0">
                <a:sym typeface="Symbol" panose="05050102010706020507" pitchFamily="18" charset="2"/>
              </a:rPr>
              <a:t> </a:t>
            </a:r>
            <a:r>
              <a:rPr lang="en-US" altLang="en-US" dirty="0"/>
              <a:t>]) that </a:t>
            </a:r>
            <a:r>
              <a:rPr lang="en-US" altLang="en-US" b="1" dirty="0"/>
              <a:t>a</a:t>
            </a:r>
            <a:r>
              <a:rPr lang="en-US" altLang="en-US" dirty="0"/>
              <a:t> makes with the positive </a:t>
            </a:r>
            <a:r>
              <a:rPr lang="en-US" altLang="en-US" i="1" dirty="0"/>
              <a:t>x</a:t>
            </a:r>
            <a:r>
              <a:rPr lang="en-US" altLang="en-US" dirty="0"/>
              <a:t>-, </a:t>
            </a:r>
            <a:r>
              <a:rPr lang="en-US" altLang="en-US" i="1" dirty="0"/>
              <a:t>y</a:t>
            </a:r>
            <a:r>
              <a:rPr lang="en-US" altLang="en-US" dirty="0"/>
              <a:t>-, and </a:t>
            </a:r>
            <a:r>
              <a:rPr lang="en-US" altLang="en-US" i="1" dirty="0"/>
              <a:t>z</a:t>
            </a:r>
            <a:r>
              <a:rPr lang="en-US" altLang="en-US" dirty="0"/>
              <a:t>-axes, respectively. (See Figure 3.)</a:t>
            </a:r>
          </a:p>
          <a:p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  <a:latin typeface="UniversLTStd-BoldCn"/>
              </a:rPr>
              <a:t>Direction Angles and Direction Cosines</a:t>
            </a:r>
            <a:br>
              <a:rPr lang="en-US" altLang="en-US" dirty="0">
                <a:solidFill>
                  <a:srgbClr val="CC007A"/>
                </a:solidFill>
                <a:latin typeface="UniversLTStd-BoldCn"/>
              </a:rPr>
            </a:br>
            <a:endParaRPr lang="en-SG" dirty="0"/>
          </a:p>
        </p:txBody>
      </p:sp>
      <p:pic>
        <p:nvPicPr>
          <p:cNvPr id="4" name="Picture 11" descr="Pictur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224213"/>
            <a:ext cx="3548063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62400" y="5867400"/>
            <a:ext cx="914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/>
              <a:t>Figure 3</a:t>
            </a:r>
          </a:p>
        </p:txBody>
      </p:sp>
    </p:spTree>
    <p:extLst>
      <p:ext uri="{BB962C8B-B14F-4D97-AF65-F5344CB8AC3E}">
        <p14:creationId xmlns:p14="http://schemas.microsoft.com/office/powerpoint/2010/main" val="2713343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The term </a:t>
                </a:r>
                <a:r>
                  <a:rPr lang="en-US" altLang="en-US" b="1" dirty="0"/>
                  <a:t>vector </a:t>
                </a:r>
                <a:r>
                  <a:rPr lang="en-US" altLang="en-US" dirty="0"/>
                  <a:t>is used by scientists to indicate a quantity (such as displacement or velocity or force) that has both magnitude and direction. </a:t>
                </a:r>
              </a:p>
              <a:p>
                <a:endParaRPr lang="en-US" altLang="en-US" dirty="0"/>
              </a:p>
              <a:p>
                <a:r>
                  <a:rPr lang="en-US" altLang="en-US" dirty="0"/>
                  <a:t>A vector is often represented by an arrow or a directed line segment. The length of the arrow represents the magnitude of the vector and the arrow points in the direction of the vector. </a:t>
                </a:r>
              </a:p>
              <a:p>
                <a:endParaRPr lang="en-US" altLang="en-US" dirty="0"/>
              </a:p>
              <a:p>
                <a:r>
                  <a:rPr lang="en-SG" dirty="0"/>
                  <a:t>In fact, any point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ℜ</m:t>
                        </m:r>
                      </m:e>
                      <m:sup>
                        <m:r>
                          <a:rPr lang="en-SG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SG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dirty="0"/>
                  <a:t>can be considered a vector from origin. </a:t>
                </a:r>
              </a:p>
              <a:p>
                <a:endParaRPr lang="en-US" altLang="en-US" dirty="0"/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0065C0"/>
                </a:solidFill>
              </a:rPr>
              <a:t>Vectors</a:t>
            </a:r>
          </a:p>
        </p:txBody>
      </p:sp>
    </p:spTree>
    <p:extLst>
      <p:ext uri="{BB962C8B-B14F-4D97-AF65-F5344CB8AC3E}">
        <p14:creationId xmlns:p14="http://schemas.microsoft.com/office/powerpoint/2010/main" val="1012866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en-US" dirty="0"/>
                  <a:t>The cosines of these direction angles, cos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</a:t>
                </a:r>
                <a:r>
                  <a:rPr lang="en-US" altLang="en-US" dirty="0"/>
                  <a:t>, cos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</a:t>
                </a:r>
                <a:r>
                  <a:rPr lang="en-US" altLang="en-US" dirty="0"/>
                  <a:t>, and cos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</a:t>
                </a:r>
                <a:r>
                  <a:rPr lang="en-US" altLang="en-US" dirty="0"/>
                  <a:t>, are called the </a:t>
                </a:r>
                <a:r>
                  <a:rPr lang="en-US" altLang="en-US" b="1" dirty="0"/>
                  <a:t>direction cosines </a:t>
                </a:r>
                <a:r>
                  <a:rPr lang="en-US" altLang="en-US" dirty="0"/>
                  <a:t>of the vector </a:t>
                </a:r>
                <a:r>
                  <a:rPr lang="en-US" altLang="en-US" b="1" dirty="0"/>
                  <a:t>a</a:t>
                </a:r>
                <a:r>
                  <a:rPr lang="en-US" altLang="en-US" dirty="0"/>
                  <a:t>. Using Corollary 6 with </a:t>
                </a:r>
                <a:r>
                  <a:rPr lang="en-US" altLang="en-US" b="1" dirty="0"/>
                  <a:t>b</a:t>
                </a:r>
                <a:r>
                  <a:rPr lang="en-US" altLang="en-US" dirty="0"/>
                  <a:t> replaced by </a:t>
                </a:r>
                <a:r>
                  <a:rPr lang="en-US" altLang="en-US" b="1" dirty="0"/>
                  <a:t>i</a:t>
                </a:r>
                <a:r>
                  <a:rPr lang="en-US" altLang="en-US" dirty="0"/>
                  <a:t>, we obtain </a:t>
                </a:r>
                <a:br>
                  <a:rPr lang="en-US" altLang="en-US" dirty="0"/>
                </a:br>
                <a:endParaRPr lang="en-US" altLang="en-US" dirty="0"/>
              </a:p>
              <a:p>
                <a:pPr marL="0" indent="0">
                  <a:buNone/>
                </a:pPr>
                <a:endParaRPr lang="en-US" altLang="en-US" dirty="0"/>
              </a:p>
              <a:p>
                <a:pPr marL="0" indent="0">
                  <a:buNone/>
                </a:pPr>
                <a:endParaRPr lang="en-US" altLang="en-US" dirty="0"/>
              </a:p>
              <a:p>
                <a:pPr marL="0" indent="0">
                  <a:buNone/>
                </a:pPr>
                <a:r>
                  <a:rPr lang="en-US" altLang="en-US" dirty="0"/>
                  <a:t>(This can also be seen directly from Figure 3.) Similarly, we also have</a:t>
                </a:r>
              </a:p>
              <a:p>
                <a:pPr marL="0" indent="0">
                  <a:buNone/>
                </a:pPr>
                <a:endParaRPr lang="en-US" altLang="en-US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r>
                  <a:rPr lang="en-SG" dirty="0"/>
                  <a:t>Note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=&lt;1, 0,0&gt;</m:t>
                    </m:r>
                  </m:oMath>
                </a14:m>
                <a:r>
                  <a:rPr lang="en-SG" dirty="0"/>
                  <a:t>, j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=&lt;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,0&gt;</m:t>
                    </m:r>
                  </m:oMath>
                </a14:m>
                <a:r>
                  <a:rPr lang="en-SG" dirty="0"/>
                  <a:t>,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=&lt;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, 0,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333" t="-1235" r="-74" b="-246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</a:rPr>
              <a:t>Direction Angles and Direction Cosines</a:t>
            </a:r>
            <a:endParaRPr lang="en-SG" dirty="0">
              <a:solidFill>
                <a:srgbClr val="0065C0"/>
              </a:solidFill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780928"/>
            <a:ext cx="2816225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225" y="4543669"/>
            <a:ext cx="376555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98415"/>
            <a:ext cx="256456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514" y="4769692"/>
            <a:ext cx="3206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00112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By squaring the expressions in Equations 8 and 9 and adding, we see that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 algn="ctr">
              <a:buNone/>
            </a:pPr>
            <a:r>
              <a:rPr lang="en-US" altLang="en-US" dirty="0"/>
              <a:t>cos</a:t>
            </a:r>
            <a:r>
              <a:rPr lang="en-US" altLang="en-US" baseline="30000" dirty="0"/>
              <a:t>2</a:t>
            </a:r>
            <a:r>
              <a:rPr lang="en-US" altLang="en-US" i="1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 + cos</a:t>
            </a:r>
            <a:r>
              <a:rPr lang="en-US" altLang="en-US" baseline="30000" dirty="0"/>
              <a:t>2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 + cos</a:t>
            </a:r>
            <a:r>
              <a:rPr lang="en-US" altLang="en-US" baseline="30000" dirty="0"/>
              <a:t>2</a:t>
            </a:r>
            <a:r>
              <a:rPr lang="en-US" altLang="en-US" i="1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Symbol" panose="05050102010706020507" pitchFamily="18" charset="2"/>
              </a:rPr>
              <a:t> = 1</a:t>
            </a:r>
          </a:p>
          <a:p>
            <a:pPr marL="0" indent="0" algn="ctr"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/>
              <a:t>We can also use Equations 8 and 9 to write</a:t>
            </a:r>
          </a:p>
          <a:p>
            <a:pPr marL="0" indent="0" algn="ctr">
              <a:buNone/>
            </a:pPr>
            <a:endParaRPr lang="en-US" altLang="en-US" dirty="0"/>
          </a:p>
          <a:p>
            <a:pPr marL="0" indent="0" algn="ctr">
              <a:buNone/>
            </a:pPr>
            <a:r>
              <a:rPr lang="en-US" altLang="en-US" b="1" dirty="0"/>
              <a:t>a </a:t>
            </a:r>
            <a:r>
              <a:rPr lang="en-US" altLang="en-US" dirty="0"/>
              <a:t>= </a:t>
            </a:r>
            <a:r>
              <a:rPr lang="en-US" altLang="en-US" b="1" dirty="0">
                <a:sym typeface="Symbol" panose="05050102010706020507" pitchFamily="18" charset="2"/>
              </a:rPr>
              <a:t></a:t>
            </a:r>
            <a:r>
              <a:rPr lang="en-US" altLang="en-US" i="1" dirty="0"/>
              <a:t>a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a</a:t>
            </a:r>
            <a:r>
              <a:rPr lang="en-US" altLang="en-US" baseline="-25000" dirty="0"/>
              <a:t>2</a:t>
            </a:r>
            <a:r>
              <a:rPr lang="en-US" altLang="en-US" dirty="0"/>
              <a:t>, </a:t>
            </a:r>
            <a:r>
              <a:rPr lang="en-US" altLang="en-US" i="1" dirty="0"/>
              <a:t>a</a:t>
            </a:r>
            <a:r>
              <a:rPr lang="en-US" altLang="en-US" baseline="-25000" dirty="0"/>
              <a:t>3</a:t>
            </a:r>
            <a:r>
              <a:rPr lang="en-US" altLang="en-US" b="1" dirty="0">
                <a:sym typeface="Symbol" panose="05050102010706020507" pitchFamily="18" charset="2"/>
              </a:rPr>
              <a:t></a:t>
            </a:r>
            <a:r>
              <a:rPr lang="en-US" altLang="en-US" dirty="0"/>
              <a:t> = </a:t>
            </a:r>
            <a:r>
              <a:rPr lang="en-US" altLang="en-US" b="1" dirty="0">
                <a:sym typeface="Symbol" panose="05050102010706020507" pitchFamily="18" charset="2"/>
              </a:rPr>
              <a:t></a:t>
            </a:r>
            <a:r>
              <a:rPr lang="en-US" altLang="en-US" dirty="0"/>
              <a:t>|</a:t>
            </a:r>
            <a:r>
              <a:rPr lang="en-US" altLang="en-US" sz="900" dirty="0"/>
              <a:t> </a:t>
            </a:r>
            <a:r>
              <a:rPr lang="en-US" altLang="en-US" b="1" dirty="0"/>
              <a:t>a</a:t>
            </a:r>
            <a:r>
              <a:rPr lang="en-US" altLang="en-US" sz="900" b="1" dirty="0"/>
              <a:t> </a:t>
            </a:r>
            <a:r>
              <a:rPr lang="en-US" altLang="en-US" dirty="0"/>
              <a:t>|</a:t>
            </a:r>
            <a:r>
              <a:rPr lang="en-US" altLang="en-US" b="1" dirty="0"/>
              <a:t> </a:t>
            </a:r>
            <a:r>
              <a:rPr lang="en-US" altLang="en-US" dirty="0"/>
              <a:t>cos </a:t>
            </a:r>
            <a:r>
              <a:rPr lang="en-US" altLang="en-US" i="1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, |</a:t>
            </a:r>
            <a:r>
              <a:rPr lang="en-US" altLang="en-US" sz="900" dirty="0"/>
              <a:t> </a:t>
            </a:r>
            <a:r>
              <a:rPr lang="en-US" altLang="en-US" b="1" dirty="0"/>
              <a:t>a</a:t>
            </a:r>
            <a:r>
              <a:rPr lang="en-US" altLang="en-US" sz="900" b="1" dirty="0"/>
              <a:t> </a:t>
            </a:r>
            <a:r>
              <a:rPr lang="en-US" altLang="en-US" dirty="0"/>
              <a:t>|</a:t>
            </a:r>
            <a:r>
              <a:rPr lang="en-US" altLang="en-US" b="1" dirty="0"/>
              <a:t> </a:t>
            </a:r>
            <a:r>
              <a:rPr lang="en-US" altLang="en-US" dirty="0"/>
              <a:t>cos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, |</a:t>
            </a:r>
            <a:r>
              <a:rPr lang="en-US" altLang="en-US" sz="900" dirty="0"/>
              <a:t> </a:t>
            </a:r>
            <a:r>
              <a:rPr lang="en-US" altLang="en-US" b="1" dirty="0"/>
              <a:t>a</a:t>
            </a:r>
            <a:r>
              <a:rPr lang="en-US" altLang="en-US" sz="900" b="1" dirty="0"/>
              <a:t> </a:t>
            </a:r>
            <a:r>
              <a:rPr lang="en-US" altLang="en-US" dirty="0"/>
              <a:t>|</a:t>
            </a:r>
            <a:r>
              <a:rPr lang="en-US" altLang="en-US" b="1" dirty="0"/>
              <a:t> </a:t>
            </a:r>
            <a:r>
              <a:rPr lang="en-US" altLang="en-US" dirty="0"/>
              <a:t>cos </a:t>
            </a:r>
            <a:r>
              <a:rPr lang="en-US" altLang="en-US" i="1" dirty="0">
                <a:sym typeface="Symbol" panose="05050102010706020507" pitchFamily="18" charset="2"/>
              </a:rPr>
              <a:t></a:t>
            </a:r>
            <a:r>
              <a:rPr lang="en-US" altLang="en-US" b="1" dirty="0">
                <a:sym typeface="Symbol" panose="05050102010706020507" pitchFamily="18" charset="2"/>
              </a:rPr>
              <a:t></a:t>
            </a:r>
          </a:p>
          <a:p>
            <a:pPr marL="0" indent="0" algn="ctr">
              <a:buNone/>
            </a:pPr>
            <a:endParaRPr lang="en-US" altLang="en-US" b="1" dirty="0">
              <a:sym typeface="Symbol" panose="05050102010706020507" pitchFamily="18" charset="2"/>
            </a:endParaRPr>
          </a:p>
          <a:p>
            <a:pPr marL="0" indent="0" algn="ctr">
              <a:buNone/>
            </a:pPr>
            <a:r>
              <a:rPr lang="en-US" altLang="en-US" dirty="0"/>
              <a:t> = |</a:t>
            </a:r>
            <a:r>
              <a:rPr lang="en-US" altLang="en-US" sz="900" dirty="0"/>
              <a:t> </a:t>
            </a:r>
            <a:r>
              <a:rPr lang="en-US" altLang="en-US" b="1" dirty="0"/>
              <a:t>a</a:t>
            </a:r>
            <a:r>
              <a:rPr lang="en-US" altLang="en-US" sz="900" b="1" dirty="0"/>
              <a:t> </a:t>
            </a:r>
            <a:r>
              <a:rPr lang="en-US" altLang="en-US" dirty="0"/>
              <a:t>|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</a:t>
            </a:r>
            <a:r>
              <a:rPr lang="en-US" altLang="en-US" dirty="0"/>
              <a:t>cos </a:t>
            </a:r>
            <a:r>
              <a:rPr lang="en-US" altLang="en-US" i="1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, cos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, cos </a:t>
            </a:r>
            <a:r>
              <a:rPr lang="en-US" altLang="en-US" i="1" dirty="0">
                <a:sym typeface="Symbol" panose="05050102010706020507" pitchFamily="18" charset="2"/>
              </a:rPr>
              <a:t></a:t>
            </a:r>
            <a:r>
              <a:rPr lang="en-US" altLang="en-US" b="1" dirty="0">
                <a:sym typeface="Symbol" panose="05050102010706020507" pitchFamily="18" charset="2"/>
              </a:rPr>
              <a:t></a:t>
            </a:r>
            <a:endParaRPr lang="en-US" altLang="en-US" dirty="0"/>
          </a:p>
          <a:p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</a:rPr>
              <a:t>Direction Angles and Direction Cosines</a:t>
            </a:r>
            <a:endParaRPr lang="en-SG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08920"/>
            <a:ext cx="3270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44257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Therefore</a:t>
            </a:r>
          </a:p>
          <a:p>
            <a:pPr marL="0" indent="0"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which says that the direction cosines of </a:t>
            </a:r>
            <a:r>
              <a:rPr lang="en-US" altLang="en-US" b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are the components of the unit vector in the direction of </a:t>
            </a:r>
            <a:r>
              <a:rPr lang="en-US" altLang="en-US" b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</a:rPr>
              <a:t>Direction Angles and Direction Cosines</a:t>
            </a:r>
            <a:endParaRPr lang="en-SG" dirty="0">
              <a:solidFill>
                <a:srgbClr val="0065C0"/>
              </a:solidFill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87" y="1951037"/>
            <a:ext cx="3400425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24869"/>
            <a:ext cx="3651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90506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Find the direction angles of the vector </a:t>
            </a:r>
            <a:r>
              <a:rPr lang="en-US" altLang="en-US" b="1" dirty="0"/>
              <a:t>a </a:t>
            </a:r>
            <a:r>
              <a:rPr lang="en-US" altLang="en-US" dirty="0"/>
              <a:t>=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</a:t>
            </a:r>
            <a:r>
              <a:rPr lang="en-US" altLang="en-US" dirty="0"/>
              <a:t>1, 2, 3</a:t>
            </a:r>
            <a:r>
              <a:rPr lang="en-US" altLang="en-US" b="1" dirty="0">
                <a:sym typeface="Symbol" panose="05050102010706020507" pitchFamily="18" charset="2"/>
              </a:rPr>
              <a:t></a:t>
            </a:r>
            <a:r>
              <a:rPr lang="en-US" altLang="en-US" dirty="0"/>
              <a:t>.</a:t>
            </a:r>
          </a:p>
          <a:p>
            <a:endParaRPr lang="en-SG" dirty="0"/>
          </a:p>
          <a:p>
            <a:pPr marL="0" indent="0">
              <a:buNone/>
            </a:pPr>
            <a:r>
              <a:rPr lang="en-US" altLang="en-US" dirty="0">
                <a:solidFill>
                  <a:srgbClr val="0065C0"/>
                </a:solidFill>
              </a:rPr>
              <a:t>Solution:</a:t>
            </a:r>
          </a:p>
          <a:p>
            <a:pPr marL="0" indent="0">
              <a:buNone/>
            </a:pPr>
            <a:r>
              <a:rPr lang="en-US" altLang="en-US" dirty="0"/>
              <a:t>Since                                          Equations 8 and 9 give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and so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</a:rPr>
              <a:t>Example</a:t>
            </a:r>
            <a:endParaRPr lang="en-SG" dirty="0">
              <a:solidFill>
                <a:srgbClr val="0065C0"/>
              </a:solidFill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708920"/>
            <a:ext cx="35655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022" b="-10690"/>
          <a:stretch>
            <a:fillRect/>
          </a:stretch>
        </p:blipFill>
        <p:spPr bwMode="auto">
          <a:xfrm>
            <a:off x="1295400" y="3554413"/>
            <a:ext cx="1676400" cy="78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06" b="-22641"/>
          <a:stretch>
            <a:fillRect/>
          </a:stretch>
        </p:blipFill>
        <p:spPr bwMode="auto">
          <a:xfrm>
            <a:off x="6324600" y="5334000"/>
            <a:ext cx="253047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10" b="3786"/>
          <a:stretch>
            <a:fillRect/>
          </a:stretch>
        </p:blipFill>
        <p:spPr bwMode="auto">
          <a:xfrm>
            <a:off x="6019800" y="3594100"/>
            <a:ext cx="172878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5" r="36237" b="3786"/>
          <a:stretch>
            <a:fillRect/>
          </a:stretch>
        </p:blipFill>
        <p:spPr bwMode="auto">
          <a:xfrm>
            <a:off x="3657600" y="3582040"/>
            <a:ext cx="1676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699" b="-22641"/>
          <a:stretch>
            <a:fillRect/>
          </a:stretch>
        </p:blipFill>
        <p:spPr bwMode="auto">
          <a:xfrm>
            <a:off x="558800" y="5384800"/>
            <a:ext cx="25908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56" r="35834" b="-11320"/>
          <a:stretch>
            <a:fillRect/>
          </a:stretch>
        </p:blipFill>
        <p:spPr bwMode="auto">
          <a:xfrm>
            <a:off x="3505200" y="5384800"/>
            <a:ext cx="25146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004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Figure 4 shows representations </a:t>
            </a:r>
            <a:r>
              <a:rPr lang="en-US" altLang="en-US" i="1" dirty="0">
                <a:sym typeface="Symbol" panose="05050102010706020507" pitchFamily="18" charset="2"/>
              </a:rPr>
              <a:t>PQ </a:t>
            </a:r>
            <a:r>
              <a:rPr lang="en-US" altLang="en-US" dirty="0">
                <a:sym typeface="Symbol" panose="05050102010706020507" pitchFamily="18" charset="2"/>
              </a:rPr>
              <a:t>and </a:t>
            </a:r>
            <a:r>
              <a:rPr lang="en-US" altLang="en-US" i="1" dirty="0">
                <a:sym typeface="Symbol" panose="05050102010706020507" pitchFamily="18" charset="2"/>
              </a:rPr>
              <a:t>PR </a:t>
            </a:r>
            <a:r>
              <a:rPr lang="en-US" altLang="en-US" dirty="0">
                <a:sym typeface="Symbol" panose="05050102010706020507" pitchFamily="18" charset="2"/>
              </a:rPr>
              <a:t>of two vectors </a:t>
            </a:r>
            <a:r>
              <a:rPr lang="en-US" altLang="en-US" b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and </a:t>
            </a:r>
            <a:r>
              <a:rPr lang="en-US" altLang="en-US" b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 with the same initial point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. If </a:t>
            </a:r>
            <a:r>
              <a:rPr lang="en-US" altLang="en-US" i="1" dirty="0">
                <a:sym typeface="Symbol" panose="05050102010706020507" pitchFamily="18" charset="2"/>
              </a:rPr>
              <a:t>S</a:t>
            </a:r>
            <a:r>
              <a:rPr lang="en-US" altLang="en-US" dirty="0">
                <a:sym typeface="Symbol" panose="05050102010706020507" pitchFamily="18" charset="2"/>
              </a:rPr>
              <a:t> is the foot of the perpendicular from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to the line containing </a:t>
            </a:r>
            <a:r>
              <a:rPr lang="en-US" altLang="en-US" i="1" dirty="0">
                <a:sym typeface="Symbol" panose="05050102010706020507" pitchFamily="18" charset="2"/>
              </a:rPr>
              <a:t>PQ</a:t>
            </a:r>
            <a:r>
              <a:rPr lang="en-US" altLang="en-US" dirty="0">
                <a:sym typeface="Symbol" panose="05050102010706020507" pitchFamily="18" charset="2"/>
              </a:rPr>
              <a:t>, then the vector with representation </a:t>
            </a:r>
            <a:r>
              <a:rPr lang="en-US" altLang="en-US" i="1" dirty="0">
                <a:sym typeface="Symbol" panose="05050102010706020507" pitchFamily="18" charset="2"/>
              </a:rPr>
              <a:t>PS</a:t>
            </a:r>
            <a:r>
              <a:rPr lang="en-US" altLang="en-US" dirty="0">
                <a:sym typeface="Symbol" panose="05050102010706020507" pitchFamily="18" charset="2"/>
              </a:rPr>
              <a:t> is called the </a:t>
            </a:r>
            <a:r>
              <a:rPr lang="en-US" altLang="en-US" b="1" dirty="0">
                <a:sym typeface="Symbol" panose="05050102010706020507" pitchFamily="18" charset="2"/>
              </a:rPr>
              <a:t>vector projection </a:t>
            </a:r>
            <a:r>
              <a:rPr lang="en-US" altLang="en-US" dirty="0">
                <a:sym typeface="Symbol" panose="05050102010706020507" pitchFamily="18" charset="2"/>
              </a:rPr>
              <a:t>of </a:t>
            </a:r>
            <a:r>
              <a:rPr lang="en-US" altLang="en-US" b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 onto </a:t>
            </a:r>
            <a:r>
              <a:rPr lang="en-US" altLang="en-US" b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and is denoted by </a:t>
            </a:r>
            <a:r>
              <a:rPr lang="en-US" altLang="en-US" dirty="0" err="1">
                <a:sym typeface="Symbol" panose="05050102010706020507" pitchFamily="18" charset="2"/>
              </a:rPr>
              <a:t>proj</a:t>
            </a:r>
            <a:r>
              <a:rPr lang="en-US" altLang="en-US" b="1" baseline="-25000" dirty="0" err="1">
                <a:sym typeface="Symbol" panose="05050102010706020507" pitchFamily="18" charset="2"/>
              </a:rPr>
              <a:t>a</a:t>
            </a:r>
            <a:r>
              <a:rPr lang="en-US" altLang="en-US" b="1" dirty="0">
                <a:sym typeface="Symbol" panose="05050102010706020507" pitchFamily="18" charset="2"/>
              </a:rPr>
              <a:t> b</a:t>
            </a:r>
            <a:r>
              <a:rPr lang="en-US" altLang="en-US" dirty="0">
                <a:sym typeface="Symbol" panose="05050102010706020507" pitchFamily="18" charset="2"/>
              </a:rPr>
              <a:t>.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(You can think of it as a shadow of </a:t>
            </a:r>
            <a:r>
              <a:rPr lang="en-US" altLang="en-US" b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).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</a:rPr>
              <a:t>Projections</a:t>
            </a:r>
            <a:br>
              <a:rPr lang="en-US" altLang="en-US" dirty="0">
                <a:solidFill>
                  <a:srgbClr val="0065C0"/>
                </a:solidFill>
              </a:rPr>
            </a:br>
            <a:endParaRPr lang="en-SG" dirty="0">
              <a:solidFill>
                <a:srgbClr val="0065C0"/>
              </a:solidFill>
            </a:endParaRPr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4860032" y="1236997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5868144" y="1254794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6444208" y="206084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263189" y="2492896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886200"/>
            <a:ext cx="21018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030663"/>
            <a:ext cx="2138363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022725" y="5924991"/>
            <a:ext cx="914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/>
              <a:t>Figure 4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3545681" y="5629977"/>
            <a:ext cx="1603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/>
              <a:t>Vector projections</a:t>
            </a:r>
          </a:p>
        </p:txBody>
      </p:sp>
    </p:spTree>
    <p:extLst>
      <p:ext uri="{BB962C8B-B14F-4D97-AF65-F5344CB8AC3E}">
        <p14:creationId xmlns:p14="http://schemas.microsoft.com/office/powerpoint/2010/main" val="40981119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The </a:t>
            </a:r>
            <a:r>
              <a:rPr lang="en-US" altLang="en-US" b="1" dirty="0">
                <a:sym typeface="Symbol" panose="05050102010706020507" pitchFamily="18" charset="2"/>
              </a:rPr>
              <a:t>scalar projection </a:t>
            </a:r>
            <a:r>
              <a:rPr lang="en-US" altLang="en-US" dirty="0">
                <a:sym typeface="Symbol" panose="05050102010706020507" pitchFamily="18" charset="2"/>
              </a:rPr>
              <a:t>of </a:t>
            </a:r>
            <a:r>
              <a:rPr lang="en-US" altLang="en-US" b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 onto </a:t>
            </a:r>
            <a:r>
              <a:rPr lang="en-US" altLang="en-US" b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(also called the </a:t>
            </a:r>
            <a:r>
              <a:rPr lang="en-US" altLang="en-US" b="1" dirty="0">
                <a:sym typeface="Symbol" panose="05050102010706020507" pitchFamily="18" charset="2"/>
              </a:rPr>
              <a:t>component of b along a</a:t>
            </a:r>
            <a:r>
              <a:rPr lang="en-US" altLang="en-US" dirty="0">
                <a:sym typeface="Symbol" panose="05050102010706020507" pitchFamily="18" charset="2"/>
              </a:rPr>
              <a:t>) is defined to be the signed magnitude of the vector projection, which is the number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|</a:t>
            </a:r>
            <a:r>
              <a:rPr lang="en-US" altLang="en-US" sz="900" b="1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b</a:t>
            </a:r>
            <a:r>
              <a:rPr lang="en-US" altLang="en-US" sz="900" b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| cos </a:t>
            </a:r>
            <a:r>
              <a:rPr lang="en-US" altLang="en-US" i="1" dirty="0">
                <a:sym typeface="Symbol" panose="05050102010706020507" pitchFamily="18" charset="2"/>
              </a:rPr>
              <a:t></a:t>
            </a:r>
            <a:r>
              <a:rPr lang="en-US" altLang="en-US" dirty="0">
                <a:sym typeface="Symbol" panose="05050102010706020507" pitchFamily="18" charset="2"/>
              </a:rPr>
              <a:t>, where </a:t>
            </a:r>
            <a:r>
              <a:rPr lang="en-US" altLang="en-US" i="1" dirty="0">
                <a:sym typeface="Symbol" panose="05050102010706020507" pitchFamily="18" charset="2"/>
              </a:rPr>
              <a:t></a:t>
            </a:r>
            <a:r>
              <a:rPr lang="en-US" altLang="en-US" dirty="0">
                <a:sym typeface="Symbol" panose="05050102010706020507" pitchFamily="18" charset="2"/>
              </a:rPr>
              <a:t> is the angle between </a:t>
            </a:r>
            <a:r>
              <a:rPr lang="en-US" altLang="en-US" b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and </a:t>
            </a:r>
            <a:r>
              <a:rPr lang="en-US" altLang="en-US" b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(See Figure 5.)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</a:rPr>
              <a:t>Projections</a:t>
            </a:r>
            <a:endParaRPr lang="en-SG" dirty="0">
              <a:solidFill>
                <a:srgbClr val="0065C0"/>
              </a:solidFill>
            </a:endParaRPr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3947318" y="5720085"/>
            <a:ext cx="914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/>
              <a:t>Figure 5</a:t>
            </a:r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3672681" y="5385122"/>
            <a:ext cx="1504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/>
              <a:t>Scalar projection</a:t>
            </a:r>
          </a:p>
        </p:txBody>
      </p:sp>
      <p:pic>
        <p:nvPicPr>
          <p:cNvPr id="6" name="Picture 14" descr="Picture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718" y="3068960"/>
            <a:ext cx="2468563" cy="216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15881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This is denoted by </a:t>
            </a:r>
            <a:r>
              <a:rPr lang="en-US" altLang="en-US" dirty="0" err="1">
                <a:sym typeface="Symbol" panose="05050102010706020507" pitchFamily="18" charset="2"/>
              </a:rPr>
              <a:t>comp</a:t>
            </a:r>
            <a:r>
              <a:rPr lang="en-US" altLang="en-US" b="1" baseline="-25000" dirty="0" err="1">
                <a:sym typeface="Symbol" panose="05050102010706020507" pitchFamily="18" charset="2"/>
              </a:rPr>
              <a:t>a</a:t>
            </a:r>
            <a:r>
              <a:rPr lang="en-US" altLang="en-US" b="1" dirty="0">
                <a:sym typeface="Symbol" panose="05050102010706020507" pitchFamily="18" charset="2"/>
              </a:rPr>
              <a:t> b</a:t>
            </a:r>
            <a:r>
              <a:rPr lang="en-US" altLang="en-US" dirty="0">
                <a:sym typeface="Symbol" panose="05050102010706020507" pitchFamily="18" charset="2"/>
              </a:rPr>
              <a:t>. Observe that it is negative if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i="1" dirty="0">
                <a:sym typeface="Symbol" panose="05050102010706020507" pitchFamily="18" charset="2"/>
              </a:rPr>
              <a:t> </a:t>
            </a:r>
            <a:r>
              <a:rPr lang="en-US" altLang="en-US" dirty="0"/>
              <a:t>/2 </a:t>
            </a:r>
            <a:r>
              <a:rPr lang="en-US" altLang="en-US" b="1" dirty="0">
                <a:sym typeface="Symbol" panose="05050102010706020507" pitchFamily="18" charset="2"/>
              </a:rPr>
              <a:t></a:t>
            </a:r>
            <a:r>
              <a:rPr lang="en-US" altLang="en-US" dirty="0"/>
              <a:t> </a:t>
            </a:r>
            <a:r>
              <a:rPr lang="en-US" altLang="en-US" i="1" dirty="0">
                <a:sym typeface="Symbol" panose="05050102010706020507" pitchFamily="18" charset="2"/>
              </a:rPr>
              <a:t>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</a:t>
            </a:r>
            <a:r>
              <a:rPr lang="en-US" altLang="en-US" dirty="0"/>
              <a:t> </a:t>
            </a:r>
            <a:r>
              <a:rPr lang="en-US" altLang="en-US" i="1" dirty="0">
                <a:sym typeface="Symbol" panose="05050102010706020507" pitchFamily="18" charset="2"/>
              </a:rPr>
              <a:t></a:t>
            </a:r>
            <a:r>
              <a:rPr lang="en-US" altLang="en-US" dirty="0">
                <a:sym typeface="Symbol" panose="05050102010706020507" pitchFamily="18" charset="2"/>
              </a:rPr>
              <a:t>. The equation</a:t>
            </a:r>
          </a:p>
          <a:p>
            <a:endParaRPr lang="en-US" altLang="en-US" dirty="0">
              <a:sym typeface="Symbol" panose="05050102010706020507" pitchFamily="18" charset="2"/>
            </a:endParaRPr>
          </a:p>
          <a:p>
            <a:pPr marL="0" indent="0" algn="ctr">
              <a:buNone/>
            </a:pPr>
            <a:r>
              <a:rPr lang="en-US" altLang="en-US" b="1" dirty="0"/>
              <a:t>a </a:t>
            </a:r>
            <a:r>
              <a:rPr lang="en-US" altLang="en-US" sz="2400" b="1" dirty="0">
                <a:sym typeface="Wingdings 2" panose="05020102010507070707" pitchFamily="18" charset="2"/>
              </a:rPr>
              <a:t></a:t>
            </a:r>
            <a:r>
              <a:rPr lang="en-US" altLang="en-US" dirty="0"/>
              <a:t> </a:t>
            </a:r>
            <a:r>
              <a:rPr lang="en-US" altLang="en-US" b="1" dirty="0"/>
              <a:t>b </a:t>
            </a:r>
            <a:r>
              <a:rPr lang="en-US" altLang="en-US" dirty="0"/>
              <a:t>=</a:t>
            </a:r>
            <a:r>
              <a:rPr lang="en-US" altLang="en-US" b="1" dirty="0"/>
              <a:t> </a:t>
            </a:r>
            <a:r>
              <a:rPr lang="en-US" altLang="en-US" dirty="0"/>
              <a:t>|</a:t>
            </a:r>
            <a:r>
              <a:rPr lang="en-US" altLang="en-US" sz="900" dirty="0"/>
              <a:t> </a:t>
            </a:r>
            <a:r>
              <a:rPr lang="en-US" altLang="en-US" b="1" dirty="0"/>
              <a:t>a</a:t>
            </a:r>
            <a:r>
              <a:rPr lang="en-US" altLang="en-US" sz="900" b="1" dirty="0"/>
              <a:t> </a:t>
            </a:r>
            <a:r>
              <a:rPr lang="en-US" altLang="en-US" dirty="0"/>
              <a:t>|</a:t>
            </a:r>
            <a:r>
              <a:rPr lang="en-US" altLang="en-US" b="1" dirty="0"/>
              <a:t> </a:t>
            </a:r>
            <a:r>
              <a:rPr lang="en-US" altLang="en-US" dirty="0"/>
              <a:t>|</a:t>
            </a:r>
            <a:r>
              <a:rPr lang="en-US" altLang="en-US" sz="900" dirty="0"/>
              <a:t> </a:t>
            </a:r>
            <a:r>
              <a:rPr lang="en-US" altLang="en-US" b="1" dirty="0"/>
              <a:t>b</a:t>
            </a:r>
            <a:r>
              <a:rPr lang="en-US" altLang="en-US" sz="900" b="1" dirty="0"/>
              <a:t> </a:t>
            </a:r>
            <a:r>
              <a:rPr lang="en-US" altLang="en-US" dirty="0"/>
              <a:t>| cos </a:t>
            </a:r>
            <a:r>
              <a:rPr lang="en-US" altLang="en-US" i="1" dirty="0">
                <a:sym typeface="Symbol" panose="05050102010706020507" pitchFamily="18" charset="2"/>
              </a:rPr>
              <a:t> </a:t>
            </a:r>
            <a:r>
              <a:rPr lang="en-US" altLang="en-US" dirty="0">
                <a:sym typeface="Symbol" panose="05050102010706020507" pitchFamily="18" charset="2"/>
              </a:rPr>
              <a:t>=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/>
              <a:t>|</a:t>
            </a:r>
            <a:r>
              <a:rPr lang="en-US" altLang="en-US" sz="900" dirty="0"/>
              <a:t> </a:t>
            </a:r>
            <a:r>
              <a:rPr lang="en-US" altLang="en-US" b="1" dirty="0"/>
              <a:t>a</a:t>
            </a:r>
            <a:r>
              <a:rPr lang="en-US" altLang="en-US" sz="900" b="1" dirty="0"/>
              <a:t> </a:t>
            </a:r>
            <a:r>
              <a:rPr lang="en-US" altLang="en-US" dirty="0"/>
              <a:t>|(|</a:t>
            </a:r>
            <a:r>
              <a:rPr lang="en-US" altLang="en-US" sz="900" dirty="0"/>
              <a:t> </a:t>
            </a:r>
            <a:r>
              <a:rPr lang="en-US" altLang="en-US" b="1" dirty="0"/>
              <a:t>b</a:t>
            </a:r>
            <a:r>
              <a:rPr lang="en-US" altLang="en-US" sz="900" b="1" dirty="0"/>
              <a:t> </a:t>
            </a:r>
            <a:r>
              <a:rPr lang="en-US" altLang="en-US" dirty="0"/>
              <a:t>| cos </a:t>
            </a:r>
            <a:r>
              <a:rPr lang="en-US" altLang="en-US" i="1" dirty="0">
                <a:sym typeface="Symbol" panose="05050102010706020507" pitchFamily="18" charset="2"/>
              </a:rPr>
              <a:t>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  <a:p>
            <a:pPr algn="ctr"/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shows that the dot product of </a:t>
            </a:r>
            <a:r>
              <a:rPr lang="en-US" altLang="en-US" b="1" dirty="0"/>
              <a:t>a</a:t>
            </a:r>
            <a:r>
              <a:rPr lang="en-US" altLang="en-US" dirty="0">
                <a:sym typeface="Symbol" panose="05050102010706020507" pitchFamily="18" charset="2"/>
              </a:rPr>
              <a:t> and </a:t>
            </a:r>
            <a:r>
              <a:rPr lang="en-US" altLang="en-US" b="1" dirty="0"/>
              <a:t>b</a:t>
            </a:r>
            <a:r>
              <a:rPr lang="en-US" altLang="en-US" dirty="0">
                <a:sym typeface="Symbol" panose="05050102010706020507" pitchFamily="18" charset="2"/>
              </a:rPr>
              <a:t> can be interpreted as the length of </a:t>
            </a:r>
            <a:r>
              <a:rPr lang="en-US" altLang="en-US" b="1" dirty="0"/>
              <a:t>a</a:t>
            </a:r>
            <a:r>
              <a:rPr lang="en-US" altLang="en-US" dirty="0">
                <a:sym typeface="Symbol" panose="05050102010706020507" pitchFamily="18" charset="2"/>
              </a:rPr>
              <a:t> times the scalar projection of </a:t>
            </a:r>
            <a:r>
              <a:rPr lang="en-US" altLang="en-US" b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 onto </a:t>
            </a:r>
            <a:r>
              <a:rPr lang="en-US" altLang="en-US" b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. Since</a:t>
            </a:r>
          </a:p>
          <a:p>
            <a:endParaRPr lang="en-US" altLang="en-US" dirty="0">
              <a:sym typeface="Symbol" panose="05050102010706020507" pitchFamily="18" charset="2"/>
            </a:endParaRPr>
          </a:p>
          <a:p>
            <a:endParaRPr lang="en-US" altLang="en-US" dirty="0">
              <a:sym typeface="Symbol" panose="05050102010706020507" pitchFamily="18" charset="2"/>
            </a:endParaRPr>
          </a:p>
          <a:p>
            <a:endParaRPr lang="en-US" altLang="en-US" sz="18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the component of </a:t>
            </a:r>
            <a:r>
              <a:rPr lang="en-US" altLang="en-US" b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 along </a:t>
            </a:r>
            <a:r>
              <a:rPr lang="en-US" altLang="en-US" b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can be computed by taking the dot product of </a:t>
            </a:r>
            <a:r>
              <a:rPr lang="en-US" altLang="en-US" b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 with the unit vector in the direction of </a:t>
            </a:r>
            <a:r>
              <a:rPr lang="en-US" altLang="en-US" b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. 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</a:rPr>
              <a:t>Projections</a:t>
            </a:r>
            <a:endParaRPr lang="en-SG" dirty="0">
              <a:solidFill>
                <a:srgbClr val="0065C0"/>
              </a:solidFill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149080"/>
            <a:ext cx="334486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20181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We summarize these ideas as follows.</a:t>
            </a:r>
          </a:p>
          <a:p>
            <a:pPr marL="0" indent="0"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Notice that the vector projection is the scalar projection times the unit vector in the direction of </a:t>
            </a:r>
            <a:r>
              <a:rPr lang="en-US" altLang="en-US" b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</a:rPr>
              <a:t>Projections</a:t>
            </a:r>
            <a:endParaRPr lang="en-SG" dirty="0">
              <a:solidFill>
                <a:srgbClr val="0065C0"/>
              </a:solidFill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2144713"/>
            <a:ext cx="7864475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01338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Find the scalar projection and vector projection of </a:t>
            </a:r>
            <a:br>
              <a:rPr lang="en-US" altLang="en-US" dirty="0"/>
            </a:br>
            <a:r>
              <a:rPr lang="en-US" altLang="en-US" b="1" dirty="0"/>
              <a:t>b </a:t>
            </a:r>
            <a:r>
              <a:rPr lang="en-US" altLang="en-US" dirty="0"/>
              <a:t>=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</a:t>
            </a:r>
            <a:r>
              <a:rPr lang="en-US" altLang="en-US" dirty="0"/>
              <a:t>1, 1, 2</a:t>
            </a:r>
            <a:r>
              <a:rPr lang="en-US" altLang="en-US" b="1" dirty="0">
                <a:sym typeface="Symbol" panose="05050102010706020507" pitchFamily="18" charset="2"/>
              </a:rPr>
              <a:t></a:t>
            </a:r>
            <a:r>
              <a:rPr lang="en-US" altLang="en-US" dirty="0"/>
              <a:t> onto </a:t>
            </a:r>
            <a:r>
              <a:rPr lang="en-US" altLang="en-US" b="1" dirty="0"/>
              <a:t>a </a:t>
            </a:r>
            <a:r>
              <a:rPr lang="en-US" altLang="en-US" dirty="0"/>
              <a:t>=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</a:t>
            </a:r>
            <a:r>
              <a:rPr lang="en-US" altLang="en-US" dirty="0"/>
              <a:t>–2, 3, 1</a:t>
            </a:r>
            <a:r>
              <a:rPr lang="en-US" altLang="en-US" b="1" dirty="0">
                <a:sym typeface="Symbol" panose="05050102010706020507" pitchFamily="18" charset="2"/>
              </a:rPr>
              <a:t>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  <a:r>
              <a:rPr lang="en-US" altLang="en-US" dirty="0"/>
              <a:t> 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>
                <a:solidFill>
                  <a:srgbClr val="0065C0"/>
                </a:solidFill>
              </a:rPr>
              <a:t>Solution:</a:t>
            </a:r>
          </a:p>
          <a:p>
            <a:pPr marL="0" indent="0">
              <a:buNone/>
            </a:pPr>
            <a:r>
              <a:rPr lang="en-US" altLang="en-US" dirty="0"/>
              <a:t>Since				             the scalar projection of </a:t>
            </a:r>
            <a:r>
              <a:rPr lang="en-US" altLang="en-US" b="1" dirty="0"/>
              <a:t>b</a:t>
            </a:r>
            <a:r>
              <a:rPr lang="en-US" altLang="en-US" dirty="0"/>
              <a:t> onto </a:t>
            </a:r>
            <a:r>
              <a:rPr lang="en-US" altLang="en-US" b="1" dirty="0"/>
              <a:t>a</a:t>
            </a:r>
            <a:r>
              <a:rPr lang="en-US" altLang="en-US" dirty="0"/>
              <a:t> is</a:t>
            </a:r>
          </a:p>
          <a:p>
            <a:pPr marL="0" indent="0">
              <a:buNone/>
            </a:pPr>
            <a:endParaRPr lang="en-SG" dirty="0">
              <a:solidFill>
                <a:srgbClr val="0065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0065C0"/>
                </a:solidFill>
              </a:rPr>
              <a:t>Example</a:t>
            </a: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413" y="3128963"/>
            <a:ext cx="38846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719" y="3746336"/>
            <a:ext cx="2011363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700588"/>
            <a:ext cx="2989262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547" y="5461454"/>
            <a:ext cx="931863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547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The vector projection is this scalar projection times the unit vector in the direction of </a:t>
            </a:r>
            <a:r>
              <a:rPr lang="en-US" altLang="en-US" b="1" dirty="0"/>
              <a:t>a</a:t>
            </a:r>
            <a:r>
              <a:rPr lang="en-US" altLang="en-US" dirty="0"/>
              <a:t>: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0065C0"/>
                </a:solidFill>
              </a:rPr>
              <a:t>Example</a:t>
            </a:r>
            <a:endParaRPr lang="en-SG" dirty="0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038" y="2516188"/>
            <a:ext cx="2293937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113" y="3654425"/>
            <a:ext cx="8778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513" y="4616450"/>
            <a:ext cx="218440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76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0065C0"/>
                </a:solidFill>
              </a:rPr>
              <a:t>Vectors</a:t>
            </a:r>
            <a:endParaRPr lang="en-SG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64704"/>
            <a:ext cx="8083550" cy="332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11733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The work done by a constant force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 in moving an object through a distance </a:t>
            </a:r>
            <a:r>
              <a:rPr lang="en-US" altLang="en-US" i="1" dirty="0">
                <a:sym typeface="Symbol" panose="05050102010706020507" pitchFamily="18" charset="2"/>
              </a:rPr>
              <a:t>d</a:t>
            </a:r>
            <a:r>
              <a:rPr lang="en-US" altLang="en-US" dirty="0">
                <a:sym typeface="Symbol" panose="05050102010706020507" pitchFamily="18" charset="2"/>
              </a:rPr>
              <a:t> as </a:t>
            </a:r>
            <a:r>
              <a:rPr lang="en-US" altLang="en-US" i="1" dirty="0">
                <a:sym typeface="Symbol" panose="05050102010706020507" pitchFamily="18" charset="2"/>
              </a:rPr>
              <a:t>W</a:t>
            </a:r>
            <a:r>
              <a:rPr lang="en-US" altLang="en-US" dirty="0">
                <a:sym typeface="Symbol" panose="05050102010706020507" pitchFamily="18" charset="2"/>
              </a:rPr>
              <a:t> = </a:t>
            </a:r>
            <a:r>
              <a:rPr lang="en-US" altLang="en-US" i="1" dirty="0" err="1">
                <a:sym typeface="Symbol" panose="05050102010706020507" pitchFamily="18" charset="2"/>
              </a:rPr>
              <a:t>Fd</a:t>
            </a:r>
            <a:r>
              <a:rPr lang="en-US" altLang="en-US" dirty="0">
                <a:sym typeface="Symbol" panose="05050102010706020507" pitchFamily="18" charset="2"/>
              </a:rPr>
              <a:t>, but this applies only when the force is directed along the line of motion of the object. Suppose, however, that the constant force is a vector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b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 = </a:t>
            </a:r>
            <a:r>
              <a:rPr lang="en-US" altLang="en-US" i="1" dirty="0">
                <a:sym typeface="Symbol" panose="05050102010706020507" pitchFamily="18" charset="2"/>
              </a:rPr>
              <a:t>PR </a:t>
            </a:r>
            <a:r>
              <a:rPr lang="en-US" altLang="en-US" dirty="0">
                <a:sym typeface="Symbol" panose="05050102010706020507" pitchFamily="18" charset="2"/>
              </a:rPr>
              <a:t> pointing in some other direction, as in Figure 6.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</a:rPr>
              <a:t>Projections</a:t>
            </a:r>
            <a:endParaRPr lang="en-SG" dirty="0">
              <a:solidFill>
                <a:srgbClr val="0065C0"/>
              </a:solidFill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406" y="3429000"/>
            <a:ext cx="3913188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4114800" y="5716111"/>
            <a:ext cx="914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/>
              <a:t>Figure 6</a:t>
            </a:r>
          </a:p>
        </p:txBody>
      </p:sp>
    </p:spTree>
    <p:extLst>
      <p:ext uri="{BB962C8B-B14F-4D97-AF65-F5344CB8AC3E}">
        <p14:creationId xmlns:p14="http://schemas.microsoft.com/office/powerpoint/2010/main" val="22881055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If the force moves the object from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 to </a:t>
            </a:r>
            <a:r>
              <a:rPr lang="en-US" altLang="en-US" i="1" dirty="0">
                <a:sym typeface="Symbol" panose="05050102010706020507" pitchFamily="18" charset="2"/>
              </a:rPr>
              <a:t>Q</a:t>
            </a:r>
            <a:r>
              <a:rPr lang="en-US" altLang="en-US" dirty="0">
                <a:sym typeface="Symbol" panose="05050102010706020507" pitchFamily="18" charset="2"/>
              </a:rPr>
              <a:t>, then the </a:t>
            </a:r>
            <a:r>
              <a:rPr lang="en-US" altLang="en-US" b="1" dirty="0">
                <a:sym typeface="Symbol" panose="05050102010706020507" pitchFamily="18" charset="2"/>
              </a:rPr>
              <a:t>displacement vector </a:t>
            </a:r>
            <a:r>
              <a:rPr lang="en-US" altLang="en-US" dirty="0">
                <a:sym typeface="Symbol" panose="05050102010706020507" pitchFamily="18" charset="2"/>
              </a:rPr>
              <a:t>is </a:t>
            </a:r>
            <a:r>
              <a:rPr lang="en-US" altLang="en-US" b="1" dirty="0">
                <a:sym typeface="Symbol" panose="05050102010706020507" pitchFamily="18" charset="2"/>
              </a:rPr>
              <a:t>D</a:t>
            </a:r>
            <a:r>
              <a:rPr lang="en-US" altLang="en-US" dirty="0">
                <a:sym typeface="Symbol" panose="05050102010706020507" pitchFamily="18" charset="2"/>
              </a:rPr>
              <a:t> = </a:t>
            </a:r>
            <a:r>
              <a:rPr lang="en-US" altLang="en-US" i="1" dirty="0">
                <a:sym typeface="Symbol" panose="05050102010706020507" pitchFamily="18" charset="2"/>
              </a:rPr>
              <a:t>PQ</a:t>
            </a:r>
            <a:r>
              <a:rPr lang="en-US" altLang="en-US" dirty="0">
                <a:sym typeface="Symbol" panose="05050102010706020507" pitchFamily="18" charset="2"/>
              </a:rPr>
              <a:t>. The </a:t>
            </a:r>
            <a:r>
              <a:rPr lang="en-US" altLang="en-US" b="1" dirty="0">
                <a:sym typeface="Symbol" panose="05050102010706020507" pitchFamily="18" charset="2"/>
              </a:rPr>
              <a:t>work </a:t>
            </a:r>
            <a:r>
              <a:rPr lang="en-US" altLang="en-US" dirty="0">
                <a:sym typeface="Symbol" panose="05050102010706020507" pitchFamily="18" charset="2"/>
              </a:rPr>
              <a:t>done by this force is defined to be the product  of the component of the force along </a:t>
            </a:r>
            <a:r>
              <a:rPr lang="en-US" altLang="en-US" b="1" dirty="0">
                <a:sym typeface="Symbol" panose="05050102010706020507" pitchFamily="18" charset="2"/>
              </a:rPr>
              <a:t>D</a:t>
            </a:r>
            <a:r>
              <a:rPr lang="en-US" altLang="en-US" dirty="0">
                <a:sym typeface="Symbol" panose="05050102010706020507" pitchFamily="18" charset="2"/>
              </a:rPr>
              <a:t> and the distance moved:</a:t>
            </a:r>
          </a:p>
          <a:p>
            <a:pPr marL="0" indent="0"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 algn="ctr">
              <a:buNone/>
            </a:pPr>
            <a:r>
              <a:rPr lang="en-US" altLang="en-US" i="1" dirty="0">
                <a:sym typeface="Symbol" panose="05050102010706020507" pitchFamily="18" charset="2"/>
              </a:rPr>
              <a:t>W </a:t>
            </a:r>
            <a:r>
              <a:rPr lang="en-US" altLang="en-US" dirty="0">
                <a:sym typeface="Symbol" panose="05050102010706020507" pitchFamily="18" charset="2"/>
              </a:rPr>
              <a:t>= (|</a:t>
            </a:r>
            <a:r>
              <a:rPr lang="en-US" altLang="en-US" sz="900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F</a:t>
            </a:r>
            <a:r>
              <a:rPr lang="en-US" altLang="en-US" sz="900" b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| cos</a:t>
            </a:r>
            <a:r>
              <a:rPr lang="en-US" altLang="en-US" i="1" dirty="0">
                <a:sym typeface="Symbol" panose="05050102010706020507" pitchFamily="18" charset="2"/>
              </a:rPr>
              <a:t> </a:t>
            </a:r>
            <a:r>
              <a:rPr lang="en-US" altLang="en-US" dirty="0">
                <a:sym typeface="Symbol" panose="05050102010706020507" pitchFamily="18" charset="2"/>
              </a:rPr>
              <a:t>) |</a:t>
            </a:r>
            <a:r>
              <a:rPr lang="en-US" altLang="en-US" sz="900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D</a:t>
            </a:r>
            <a:r>
              <a:rPr lang="en-US" altLang="en-US" sz="900" b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|</a:t>
            </a:r>
          </a:p>
          <a:p>
            <a:pPr algn="ctr"/>
            <a:endParaRPr lang="en-US" altLang="en-US" sz="18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But then, from Theorem 3, we have</a:t>
            </a:r>
          </a:p>
          <a:p>
            <a:endParaRPr lang="en-US" altLang="en-US" sz="1800" dirty="0">
              <a:sym typeface="Symbol" panose="05050102010706020507" pitchFamily="18" charset="2"/>
            </a:endParaRPr>
          </a:p>
          <a:p>
            <a:pPr marL="0" indent="0" algn="ctr">
              <a:buNone/>
            </a:pPr>
            <a:r>
              <a:rPr lang="en-US" altLang="en-US" i="1" dirty="0">
                <a:sym typeface="Symbol" panose="05050102010706020507" pitchFamily="18" charset="2"/>
              </a:rPr>
              <a:t>W </a:t>
            </a:r>
            <a:r>
              <a:rPr lang="en-US" altLang="en-US" dirty="0">
                <a:sym typeface="Symbol" panose="05050102010706020507" pitchFamily="18" charset="2"/>
              </a:rPr>
              <a:t>= |</a:t>
            </a:r>
            <a:r>
              <a:rPr lang="en-US" altLang="en-US" sz="900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F</a:t>
            </a:r>
            <a:r>
              <a:rPr lang="en-US" altLang="en-US" sz="900" b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| |</a:t>
            </a:r>
            <a:r>
              <a:rPr lang="en-US" altLang="en-US" sz="900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D</a:t>
            </a:r>
            <a:r>
              <a:rPr lang="en-US" altLang="en-US" sz="900" b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| cos </a:t>
            </a:r>
            <a:r>
              <a:rPr lang="en-US" altLang="en-US" i="1" dirty="0">
                <a:sym typeface="Symbol" panose="05050102010706020507" pitchFamily="18" charset="2"/>
              </a:rPr>
              <a:t></a:t>
            </a:r>
            <a:r>
              <a:rPr lang="en-US" altLang="en-US" dirty="0">
                <a:sym typeface="Symbol" panose="05050102010706020507" pitchFamily="18" charset="2"/>
              </a:rPr>
              <a:t> = </a:t>
            </a:r>
            <a:r>
              <a:rPr lang="en-US" altLang="en-US" b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sz="2400" b="1" dirty="0">
                <a:sym typeface="Wingdings 2" panose="05020102010507070707" pitchFamily="18" charset="2"/>
              </a:rPr>
              <a:t>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D</a:t>
            </a:r>
          </a:p>
          <a:p>
            <a:pPr algn="ctr"/>
            <a:endParaRPr lang="en-US" altLang="en-US" sz="18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Thus the work done by a constant force </a:t>
            </a:r>
            <a:r>
              <a:rPr lang="en-US" altLang="en-US" b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 is the dot product </a:t>
            </a:r>
            <a:r>
              <a:rPr lang="en-US" altLang="en-US" b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sz="2400" b="1" dirty="0">
                <a:sym typeface="Wingdings 2" panose="05020102010507070707" pitchFamily="18" charset="2"/>
              </a:rPr>
              <a:t>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D</a:t>
            </a:r>
            <a:r>
              <a:rPr lang="en-US" altLang="en-US" dirty="0">
                <a:sym typeface="Symbol" panose="05050102010706020507" pitchFamily="18" charset="2"/>
              </a:rPr>
              <a:t>, where </a:t>
            </a:r>
            <a:r>
              <a:rPr lang="en-US" altLang="en-US" b="1" dirty="0">
                <a:sym typeface="Symbol" panose="05050102010706020507" pitchFamily="18" charset="2"/>
              </a:rPr>
              <a:t>D</a:t>
            </a:r>
            <a:r>
              <a:rPr lang="en-US" altLang="en-US" dirty="0">
                <a:sym typeface="Symbol" panose="05050102010706020507" pitchFamily="18" charset="2"/>
              </a:rPr>
              <a:t> is the displacement vector.</a:t>
            </a:r>
          </a:p>
          <a:p>
            <a:pPr marL="0" indent="0"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</a:rPr>
              <a:t>Projections</a:t>
            </a:r>
            <a:endParaRPr lang="en-SG" dirty="0">
              <a:solidFill>
                <a:srgbClr val="0065C0"/>
              </a:solidFill>
            </a:endParaRPr>
          </a:p>
        </p:txBody>
      </p:sp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381500" y="1556792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509120"/>
            <a:ext cx="331787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6396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dirty="0"/>
              <a:t>A wagon is pulled a distance of 100 m along a horizontal path by a constant force of 70 N. The handle of the wagon is held at an angle of 35</a:t>
            </a:r>
            <a:r>
              <a:rPr lang="en-US" altLang="en-US" b="1" dirty="0">
                <a:sym typeface="Symbol" panose="05050102010706020507" pitchFamily="18" charset="2"/>
              </a:rPr>
              <a:t></a:t>
            </a:r>
            <a:r>
              <a:rPr lang="en-US" altLang="en-US" dirty="0"/>
              <a:t> above the horizontal. Find the work done by the force.</a:t>
            </a:r>
          </a:p>
          <a:p>
            <a:pPr marL="0" indent="0">
              <a:buNone/>
            </a:pPr>
            <a:endParaRPr lang="en-US" altLang="en-US" dirty="0">
              <a:solidFill>
                <a:srgbClr val="00ADEF"/>
              </a:solidFill>
            </a:endParaRPr>
          </a:p>
          <a:p>
            <a:pPr marL="0" indent="0"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>
                <a:solidFill>
                  <a:srgbClr val="0057C0"/>
                </a:solidFill>
              </a:rPr>
              <a:t>Solution:</a:t>
            </a:r>
            <a:br>
              <a:rPr lang="en-US" altLang="en-US" dirty="0">
                <a:solidFill>
                  <a:srgbClr val="00ADEF"/>
                </a:solidFill>
              </a:rPr>
            </a:br>
            <a:r>
              <a:rPr lang="en-US" altLang="en-US" dirty="0"/>
              <a:t>If </a:t>
            </a:r>
            <a:r>
              <a:rPr lang="en-US" altLang="en-US" b="1" dirty="0"/>
              <a:t>F</a:t>
            </a:r>
            <a:r>
              <a:rPr lang="en-US" altLang="en-US" dirty="0"/>
              <a:t> and </a:t>
            </a:r>
            <a:r>
              <a:rPr lang="en-US" altLang="en-US" b="1" dirty="0"/>
              <a:t>D</a:t>
            </a:r>
            <a:r>
              <a:rPr lang="en-US" altLang="en-US" dirty="0"/>
              <a:t> are the force and </a:t>
            </a:r>
            <a:br>
              <a:rPr lang="en-US" altLang="en-US" dirty="0"/>
            </a:br>
            <a:r>
              <a:rPr lang="en-US" altLang="en-US" dirty="0"/>
              <a:t>displacement vectors, as </a:t>
            </a:r>
            <a:br>
              <a:rPr lang="en-US" altLang="en-US" dirty="0"/>
            </a:br>
            <a:r>
              <a:rPr lang="en-US" altLang="en-US" dirty="0"/>
              <a:t>pictured in Figure 7, then </a:t>
            </a:r>
            <a:br>
              <a:rPr lang="en-US" altLang="en-US" dirty="0"/>
            </a:br>
            <a:r>
              <a:rPr lang="en-US" altLang="en-US" dirty="0"/>
              <a:t>the work done is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sz="1800" i="1" dirty="0"/>
          </a:p>
          <a:p>
            <a:pPr marL="0" indent="0"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i="1" dirty="0"/>
              <a:t>W </a:t>
            </a:r>
            <a:r>
              <a:rPr lang="en-US" altLang="en-US" dirty="0"/>
              <a:t>= </a:t>
            </a:r>
            <a:r>
              <a:rPr lang="en-US" altLang="en-US" b="1" dirty="0"/>
              <a:t>F </a:t>
            </a:r>
            <a:r>
              <a:rPr lang="en-US" altLang="en-US" sz="2400" b="1" dirty="0">
                <a:sym typeface="Wingdings 2" panose="05020102010507070707" pitchFamily="18" charset="2"/>
              </a:rPr>
              <a:t></a:t>
            </a:r>
            <a:r>
              <a:rPr lang="en-US" altLang="en-US" dirty="0"/>
              <a:t> </a:t>
            </a:r>
            <a:r>
              <a:rPr lang="en-US" altLang="en-US" b="1" dirty="0"/>
              <a:t>D</a:t>
            </a:r>
          </a:p>
          <a:p>
            <a:pPr marL="0" indent="0"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b="1" dirty="0"/>
              <a:t>    </a:t>
            </a:r>
            <a:r>
              <a:rPr lang="en-US" altLang="en-US" dirty="0"/>
              <a:t>= |</a:t>
            </a:r>
            <a:r>
              <a:rPr lang="en-US" altLang="en-US" sz="900" dirty="0"/>
              <a:t> </a:t>
            </a:r>
            <a:r>
              <a:rPr lang="en-US" altLang="en-US" b="1" dirty="0"/>
              <a:t>F</a:t>
            </a:r>
            <a:r>
              <a:rPr lang="en-US" altLang="en-US" sz="900" b="1" dirty="0"/>
              <a:t> </a:t>
            </a:r>
            <a:r>
              <a:rPr lang="en-US" altLang="en-US" dirty="0"/>
              <a:t>| |</a:t>
            </a:r>
            <a:r>
              <a:rPr lang="en-US" altLang="en-US" sz="900" dirty="0"/>
              <a:t> </a:t>
            </a:r>
            <a:r>
              <a:rPr lang="en-US" altLang="en-US" b="1" dirty="0"/>
              <a:t>D</a:t>
            </a:r>
            <a:r>
              <a:rPr lang="en-US" altLang="en-US" sz="900" b="1" dirty="0"/>
              <a:t> </a:t>
            </a:r>
            <a:r>
              <a:rPr lang="en-US" altLang="en-US" dirty="0"/>
              <a:t>| cos 35</a:t>
            </a:r>
            <a:r>
              <a:rPr lang="en-US" altLang="en-US" b="1" dirty="0">
                <a:sym typeface="Symbol" panose="05050102010706020507" pitchFamily="18" charset="2"/>
              </a:rPr>
              <a:t></a:t>
            </a:r>
            <a:endParaRPr lang="en-US" altLang="en-US" dirty="0"/>
          </a:p>
          <a:p>
            <a:pPr marL="0" indent="0">
              <a:buNone/>
            </a:pPr>
            <a:endParaRPr lang="en-US" altLang="en-US" dirty="0">
              <a:solidFill>
                <a:srgbClr val="00ADEF"/>
              </a:solidFill>
            </a:endParaRP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</a:rPr>
              <a:t>Example</a:t>
            </a:r>
            <a:endParaRPr lang="en-SG" dirty="0">
              <a:solidFill>
                <a:srgbClr val="0065C0"/>
              </a:solidFill>
            </a:endParaRPr>
          </a:p>
        </p:txBody>
      </p:sp>
      <p:pic>
        <p:nvPicPr>
          <p:cNvPr id="4" name="Picture 10" descr="Picture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708920"/>
            <a:ext cx="2743200" cy="231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6732240" y="5175856"/>
            <a:ext cx="914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/>
              <a:t>Figure 7</a:t>
            </a:r>
          </a:p>
        </p:txBody>
      </p:sp>
    </p:spTree>
    <p:extLst>
      <p:ext uri="{BB962C8B-B14F-4D97-AF65-F5344CB8AC3E}">
        <p14:creationId xmlns:p14="http://schemas.microsoft.com/office/powerpoint/2010/main" val="171553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/>
              <a:t>= (70)(100) cos 35</a:t>
            </a:r>
            <a:r>
              <a:rPr lang="en-US" altLang="en-US" b="1" dirty="0">
                <a:sym typeface="Symbol" panose="05050102010706020507" pitchFamily="18" charset="2"/>
              </a:rPr>
              <a:t></a:t>
            </a:r>
            <a:r>
              <a:rPr lang="en-US" altLang="en-US" dirty="0"/>
              <a:t> </a:t>
            </a:r>
          </a:p>
          <a:p>
            <a:pPr marL="0" indent="0"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/>
              <a:t>    </a:t>
            </a:r>
          </a:p>
          <a:p>
            <a:pPr marL="0" indent="0"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/>
              <a:t>   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</a:t>
            </a:r>
            <a:r>
              <a:rPr lang="en-US" altLang="en-US" dirty="0"/>
              <a:t> 5734 </a:t>
            </a:r>
            <a:r>
              <a:rPr lang="en-US" altLang="en-US" dirty="0" err="1"/>
              <a:t>N</a:t>
            </a:r>
            <a:r>
              <a:rPr lang="en-US" altLang="en-US" sz="2400" b="1" dirty="0" err="1">
                <a:sym typeface="Wingdings 2" panose="05020102010507070707" pitchFamily="18" charset="2"/>
              </a:rPr>
              <a:t></a:t>
            </a:r>
            <a:r>
              <a:rPr lang="en-US" altLang="en-US" dirty="0" err="1"/>
              <a:t>m</a:t>
            </a:r>
            <a:r>
              <a:rPr lang="en-US" altLang="en-US" dirty="0"/>
              <a:t> 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/>
          </a:p>
          <a:p>
            <a:pPr marL="0" indent="0"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/>
              <a:t>    = 5734 J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</a:rPr>
              <a:t>Example</a:t>
            </a:r>
            <a:endParaRPr lang="en-SG" dirty="0">
              <a:solidFill>
                <a:srgbClr val="0065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1195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67BDA6-99C7-42EC-87C1-D3856626F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50205"/>
            <a:ext cx="9144000" cy="478795"/>
          </a:xfrm>
        </p:spPr>
        <p:txBody>
          <a:bodyPr/>
          <a:lstStyle/>
          <a:p>
            <a:pPr algn="ctr"/>
            <a:r>
              <a:rPr lang="en-SG" dirty="0">
                <a:solidFill>
                  <a:srgbClr val="0065C0"/>
                </a:solidFill>
              </a:rPr>
              <a:t>Lines and Planes</a:t>
            </a:r>
          </a:p>
        </p:txBody>
      </p:sp>
    </p:spTree>
    <p:extLst>
      <p:ext uri="{BB962C8B-B14F-4D97-AF65-F5344CB8AC3E}">
        <p14:creationId xmlns:p14="http://schemas.microsoft.com/office/powerpoint/2010/main" val="1206928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A line in the </a:t>
            </a:r>
            <a:r>
              <a:rPr lang="en-US" altLang="en-US" i="1" dirty="0" err="1"/>
              <a:t>xy</a:t>
            </a:r>
            <a:r>
              <a:rPr lang="en-US" altLang="en-US" dirty="0"/>
              <a:t>-plane is determined when a point on the line and the direction of the line (its slope or angle of inclination) are given.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The equation of the line can then be written using the </a:t>
            </a:r>
            <a:br>
              <a:rPr lang="en-US" altLang="en-US" dirty="0"/>
            </a:br>
            <a:r>
              <a:rPr lang="en-US" altLang="en-US" dirty="0"/>
              <a:t>point-slope form.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Likewise, a line </a:t>
            </a:r>
            <a:r>
              <a:rPr lang="en-US" altLang="en-US" i="1" dirty="0"/>
              <a:t>L</a:t>
            </a:r>
            <a:r>
              <a:rPr lang="en-US" altLang="en-US" dirty="0"/>
              <a:t> in three-dimensional space is determined when we know a point 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z</a:t>
            </a:r>
            <a:r>
              <a:rPr lang="en-US" altLang="en-US" baseline="-25000" dirty="0"/>
              <a:t>0</a:t>
            </a:r>
            <a:r>
              <a:rPr lang="en-US" altLang="en-US" dirty="0"/>
              <a:t>) on </a:t>
            </a:r>
            <a:r>
              <a:rPr lang="en-US" altLang="en-US" i="1" dirty="0"/>
              <a:t>L </a:t>
            </a:r>
            <a:r>
              <a:rPr lang="en-US" altLang="en-US" dirty="0"/>
              <a:t>and the direction of </a:t>
            </a:r>
            <a:r>
              <a:rPr lang="en-US" altLang="en-US" i="1" dirty="0"/>
              <a:t>L</a:t>
            </a:r>
            <a:r>
              <a:rPr lang="en-US" altLang="en-US" dirty="0"/>
              <a:t>. In three dimensions the direction of a line is conveniently described by a vector, so we let </a:t>
            </a:r>
            <a:r>
              <a:rPr lang="en-US" altLang="en-US" b="1" dirty="0"/>
              <a:t>v</a:t>
            </a:r>
            <a:r>
              <a:rPr lang="en-US" altLang="en-US" dirty="0"/>
              <a:t> be a vector parallel to </a:t>
            </a:r>
            <a:r>
              <a:rPr lang="en-US" altLang="en-US" i="1" dirty="0"/>
              <a:t>L</a:t>
            </a:r>
            <a:r>
              <a:rPr lang="en-US" altLang="en-US" dirty="0"/>
              <a:t>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57C0"/>
                </a:solidFill>
                <a:latin typeface="UniversLTStd-BoldCn" charset="0"/>
              </a:rPr>
              <a:t>Lines</a:t>
            </a:r>
            <a:br>
              <a:rPr lang="en-US" altLang="en-US" dirty="0">
                <a:solidFill>
                  <a:srgbClr val="CC007A"/>
                </a:solidFill>
                <a:latin typeface="UniversLTStd-BoldCn" charset="0"/>
              </a:rPr>
            </a:b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603202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Let </a:t>
            </a:r>
            <a:r>
              <a:rPr lang="en-US" altLang="en-US" i="1" dirty="0"/>
              <a:t>P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, </a:t>
            </a:r>
            <a:r>
              <a:rPr lang="en-US" altLang="en-US" i="1" dirty="0"/>
              <a:t>z</a:t>
            </a:r>
            <a:r>
              <a:rPr lang="en-US" altLang="en-US" dirty="0"/>
              <a:t>) be an arbitrary point on </a:t>
            </a:r>
            <a:r>
              <a:rPr lang="en-US" altLang="en-US" i="1" dirty="0"/>
              <a:t>L</a:t>
            </a:r>
            <a:r>
              <a:rPr lang="en-US" altLang="en-US" dirty="0"/>
              <a:t> and let </a:t>
            </a:r>
            <a:r>
              <a:rPr lang="en-US" altLang="en-US" b="1" dirty="0"/>
              <a:t>r</a:t>
            </a:r>
            <a:r>
              <a:rPr lang="en-US" altLang="en-US" baseline="-25000" dirty="0"/>
              <a:t>0 </a:t>
            </a:r>
            <a:r>
              <a:rPr lang="en-US" altLang="en-US" dirty="0"/>
              <a:t>and </a:t>
            </a:r>
            <a:r>
              <a:rPr lang="en-US" altLang="en-US" b="1" dirty="0"/>
              <a:t>r</a:t>
            </a:r>
            <a:r>
              <a:rPr lang="en-US" altLang="en-US" baseline="-25000" dirty="0"/>
              <a:t> </a:t>
            </a:r>
            <a:r>
              <a:rPr lang="en-US" altLang="en-US" dirty="0"/>
              <a:t>be the position vectors of </a:t>
            </a:r>
            <a:r>
              <a:rPr lang="en-US" altLang="en-US" i="1" dirty="0"/>
              <a:t>P</a:t>
            </a:r>
            <a:r>
              <a:rPr lang="en-US" altLang="en-US" baseline="-25000" dirty="0"/>
              <a:t>0 </a:t>
            </a:r>
            <a:r>
              <a:rPr lang="en-US" altLang="en-US" dirty="0"/>
              <a:t>and </a:t>
            </a:r>
            <a:r>
              <a:rPr lang="en-US" altLang="en-US" i="1" dirty="0"/>
              <a:t>P </a:t>
            </a:r>
            <a:r>
              <a:rPr lang="en-US" altLang="en-US" dirty="0"/>
              <a:t>(that is, they have</a:t>
            </a:r>
            <a:br>
              <a:rPr lang="en-US" altLang="en-US" dirty="0"/>
            </a:br>
            <a:r>
              <a:rPr lang="en-US" altLang="en-US" dirty="0"/>
              <a:t>representations         and       </a:t>
            </a:r>
            <a:r>
              <a:rPr lang="en-US" altLang="en-US" sz="1400" dirty="0"/>
              <a:t> </a:t>
            </a:r>
            <a:r>
              <a:rPr lang="en-US" altLang="en-US" dirty="0"/>
              <a:t>).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US" altLang="en-US" dirty="0"/>
              <a:t>If </a:t>
            </a:r>
            <a:r>
              <a:rPr lang="en-US" altLang="en-US" b="1" dirty="0"/>
              <a:t>a</a:t>
            </a:r>
            <a:r>
              <a:rPr lang="en-US" altLang="en-US" dirty="0"/>
              <a:t> is the vector with representation         as in Figure 1, then the Triangle Law for vector addition gives </a:t>
            </a:r>
            <a:r>
              <a:rPr lang="en-US" altLang="en-US" b="1" dirty="0"/>
              <a:t>r</a:t>
            </a:r>
            <a:r>
              <a:rPr lang="en-US" altLang="en-US" dirty="0"/>
              <a:t> = </a:t>
            </a:r>
            <a:r>
              <a:rPr lang="en-US" altLang="en-US" b="1" dirty="0"/>
              <a:t>r</a:t>
            </a:r>
            <a:r>
              <a:rPr lang="en-US" altLang="en-US" baseline="-25000" dirty="0"/>
              <a:t>0</a:t>
            </a:r>
            <a:r>
              <a:rPr lang="en-US" altLang="en-US" dirty="0"/>
              <a:t> + </a:t>
            </a:r>
            <a:r>
              <a:rPr lang="en-US" altLang="en-US" b="1" dirty="0"/>
              <a:t>a</a:t>
            </a:r>
            <a:r>
              <a:rPr lang="en-US" altLang="en-US" dirty="0"/>
              <a:t>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>
                <a:solidFill>
                  <a:srgbClr val="0057C0"/>
                </a:solidFill>
              </a:rPr>
              <a:t>Lines</a:t>
            </a:r>
            <a:endParaRPr lang="en-SG" dirty="0">
              <a:solidFill>
                <a:srgbClr val="0057C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060848"/>
            <a:ext cx="6223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787" y="2060848"/>
            <a:ext cx="557213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996952"/>
            <a:ext cx="6667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983726"/>
            <a:ext cx="2701428" cy="2031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EEC964-1F64-46B9-A417-0C6DCA2985D5}"/>
              </a:ext>
            </a:extLst>
          </p:cNvPr>
          <p:cNvSpPr txBox="1"/>
          <p:nvPr/>
        </p:nvSpPr>
        <p:spPr>
          <a:xfrm>
            <a:off x="3959369" y="5830701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/>
              <a:t>Figure 1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856646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But, since </a:t>
            </a:r>
            <a:r>
              <a:rPr lang="en-US" altLang="en-US" b="1" dirty="0"/>
              <a:t>a</a:t>
            </a:r>
            <a:r>
              <a:rPr lang="en-US" altLang="en-US" dirty="0"/>
              <a:t> and </a:t>
            </a:r>
            <a:r>
              <a:rPr lang="en-US" altLang="en-US" b="1" dirty="0"/>
              <a:t>v</a:t>
            </a:r>
            <a:r>
              <a:rPr lang="en-US" altLang="en-US" dirty="0"/>
              <a:t> are parallel vectors, there is a scalar </a:t>
            </a:r>
            <a:r>
              <a:rPr lang="en-US" altLang="en-US" i="1" dirty="0"/>
              <a:t>t</a:t>
            </a:r>
            <a:r>
              <a:rPr lang="en-US" altLang="en-US" dirty="0"/>
              <a:t>  such that </a:t>
            </a:r>
            <a:r>
              <a:rPr lang="en-US" altLang="en-US" b="1" dirty="0"/>
              <a:t>a</a:t>
            </a:r>
            <a:r>
              <a:rPr lang="en-US" altLang="en-US" dirty="0"/>
              <a:t> = </a:t>
            </a:r>
            <a:r>
              <a:rPr lang="en-US" altLang="en-US" i="1" dirty="0"/>
              <a:t>t</a:t>
            </a:r>
            <a:r>
              <a:rPr lang="en-US" altLang="en-US" sz="500" dirty="0"/>
              <a:t> </a:t>
            </a:r>
            <a:r>
              <a:rPr lang="en-US" altLang="en-US" b="1" dirty="0"/>
              <a:t>v</a:t>
            </a:r>
            <a:r>
              <a:rPr lang="en-US" altLang="en-US" dirty="0"/>
              <a:t>. Thus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which is a </a:t>
            </a:r>
            <a:r>
              <a:rPr lang="en-US" altLang="en-US" b="1" dirty="0"/>
              <a:t>vector equation </a:t>
            </a:r>
            <a:r>
              <a:rPr lang="en-US" altLang="en-US" dirty="0"/>
              <a:t>of </a:t>
            </a:r>
            <a:r>
              <a:rPr lang="en-US" altLang="en-US" i="1" dirty="0"/>
              <a:t>L</a:t>
            </a:r>
            <a:r>
              <a:rPr lang="en-US" altLang="en-US" dirty="0"/>
              <a:t>.</a:t>
            </a:r>
            <a:br>
              <a:rPr lang="en-US" altLang="en-US" dirty="0"/>
            </a:b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Each value of the </a:t>
            </a:r>
            <a:r>
              <a:rPr lang="en-US" altLang="en-US" b="1" dirty="0"/>
              <a:t>parameter </a:t>
            </a:r>
            <a:r>
              <a:rPr lang="en-US" altLang="en-US" i="1" dirty="0"/>
              <a:t>t</a:t>
            </a:r>
            <a:r>
              <a:rPr lang="en-US" altLang="en-US" b="1" dirty="0"/>
              <a:t> </a:t>
            </a:r>
            <a:r>
              <a:rPr lang="en-US" altLang="en-US" dirty="0"/>
              <a:t>gives the position vector </a:t>
            </a:r>
            <a:r>
              <a:rPr lang="en-US" altLang="en-US" b="1" dirty="0"/>
              <a:t>r</a:t>
            </a:r>
            <a:br>
              <a:rPr lang="en-US" altLang="en-US" b="1" dirty="0"/>
            </a:br>
            <a:r>
              <a:rPr lang="en-US" altLang="en-US" dirty="0"/>
              <a:t>of a point on </a:t>
            </a:r>
            <a:r>
              <a:rPr lang="en-US" altLang="en-US" i="1" dirty="0"/>
              <a:t>L</a:t>
            </a:r>
            <a:r>
              <a:rPr lang="en-US" altLang="en-US" dirty="0"/>
              <a:t>. In other words, as </a:t>
            </a:r>
            <a:r>
              <a:rPr lang="en-US" altLang="en-US" i="1" dirty="0"/>
              <a:t>t</a:t>
            </a:r>
            <a:r>
              <a:rPr lang="en-US" altLang="en-US" dirty="0"/>
              <a:t> varies, the line is traced out by the tip of the vector </a:t>
            </a:r>
            <a:r>
              <a:rPr lang="en-US" altLang="en-US" b="1" dirty="0"/>
              <a:t>r</a:t>
            </a:r>
            <a:r>
              <a:rPr lang="en-US" altLang="en-US" dirty="0"/>
              <a:t>.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>
                <a:solidFill>
                  <a:srgbClr val="0057C0"/>
                </a:solidFill>
              </a:rPr>
              <a:t>Lines</a:t>
            </a:r>
            <a:endParaRPr lang="en-SG" dirty="0">
              <a:solidFill>
                <a:srgbClr val="0057C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92"/>
          <a:stretch>
            <a:fillRect/>
          </a:stretch>
        </p:blipFill>
        <p:spPr bwMode="auto">
          <a:xfrm>
            <a:off x="2824162" y="2564904"/>
            <a:ext cx="3495675" cy="104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28" r="93172" b="27431"/>
          <a:stretch>
            <a:fillRect/>
          </a:stretch>
        </p:blipFill>
        <p:spPr bwMode="auto">
          <a:xfrm>
            <a:off x="1412081" y="286097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52761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As Figure 2 indicates, positive values of </a:t>
            </a:r>
            <a:r>
              <a:rPr lang="en-US" altLang="en-US" i="1" dirty="0"/>
              <a:t>t</a:t>
            </a:r>
            <a:r>
              <a:rPr lang="en-US" altLang="en-US" dirty="0"/>
              <a:t> correspond to points on </a:t>
            </a:r>
            <a:r>
              <a:rPr lang="en-US" altLang="en-US" i="1" dirty="0"/>
              <a:t>L </a:t>
            </a:r>
            <a:r>
              <a:rPr lang="en-US" altLang="en-US" dirty="0"/>
              <a:t>that lie on one side of 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, whereas negative values of </a:t>
            </a:r>
            <a:r>
              <a:rPr lang="en-US" altLang="en-US" i="1" dirty="0"/>
              <a:t>t</a:t>
            </a:r>
            <a:r>
              <a:rPr lang="en-US" altLang="en-US" dirty="0"/>
              <a:t> correspond to points that lie on the other side </a:t>
            </a:r>
            <a:br>
              <a:rPr lang="en-US" altLang="en-US" dirty="0"/>
            </a:br>
            <a:r>
              <a:rPr lang="en-US" altLang="en-US" dirty="0"/>
              <a:t>of 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>
                <a:solidFill>
                  <a:srgbClr val="0057C0"/>
                </a:solidFill>
              </a:rPr>
              <a:t>Lines</a:t>
            </a:r>
            <a:endParaRPr lang="en-SG" dirty="0">
              <a:solidFill>
                <a:srgbClr val="0057C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5" y="2636912"/>
            <a:ext cx="3943350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183062" y="5739802"/>
            <a:ext cx="7778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/>
              <a:t>Figure 2</a:t>
            </a:r>
          </a:p>
        </p:txBody>
      </p:sp>
    </p:spTree>
    <p:extLst>
      <p:ext uri="{BB962C8B-B14F-4D97-AF65-F5344CB8AC3E}">
        <p14:creationId xmlns:p14="http://schemas.microsoft.com/office/powerpoint/2010/main" val="29723991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If the vector </a:t>
            </a:r>
            <a:r>
              <a:rPr lang="en-US" altLang="en-US" b="1" dirty="0"/>
              <a:t>v</a:t>
            </a:r>
            <a:r>
              <a:rPr lang="en-US" altLang="en-US" dirty="0"/>
              <a:t> that gives the direction of the line </a:t>
            </a:r>
            <a:r>
              <a:rPr lang="en-US" altLang="en-US" i="1" dirty="0"/>
              <a:t>L</a:t>
            </a:r>
            <a:r>
              <a:rPr lang="en-US" altLang="en-US" dirty="0"/>
              <a:t> is written in component form as </a:t>
            </a:r>
            <a:r>
              <a:rPr lang="en-US" altLang="en-US" b="1" dirty="0"/>
              <a:t>v</a:t>
            </a:r>
            <a:r>
              <a:rPr lang="en-US" altLang="en-US" dirty="0"/>
              <a:t> = </a:t>
            </a:r>
            <a:r>
              <a:rPr lang="en-US" altLang="en-US" sz="3200" b="1" dirty="0">
                <a:sym typeface="Symbol" panose="05050102010706020507" pitchFamily="18" charset="2"/>
              </a:rPr>
              <a:t>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c</a:t>
            </a:r>
            <a:r>
              <a:rPr lang="en-US" altLang="en-US" sz="3200" b="1" dirty="0">
                <a:sym typeface="Symbol" panose="05050102010706020507" pitchFamily="18" charset="2"/>
              </a:rPr>
              <a:t>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dirty="0"/>
              <a:t>then we have      </a:t>
            </a:r>
            <a:br>
              <a:rPr lang="en-US" altLang="en-US" dirty="0"/>
            </a:br>
            <a:r>
              <a:rPr lang="en-US" altLang="en-US" i="1" dirty="0"/>
              <a:t>t</a:t>
            </a:r>
            <a:r>
              <a:rPr lang="en-US" altLang="en-US" sz="500" dirty="0"/>
              <a:t> </a:t>
            </a:r>
            <a:r>
              <a:rPr lang="en-US" altLang="en-US" b="1" dirty="0"/>
              <a:t>v</a:t>
            </a:r>
            <a:r>
              <a:rPr lang="en-US" altLang="en-US" dirty="0"/>
              <a:t> = </a:t>
            </a:r>
            <a:r>
              <a:rPr lang="en-US" altLang="en-US" sz="3200" b="1" dirty="0">
                <a:sym typeface="Symbol" panose="05050102010706020507" pitchFamily="18" charset="2"/>
              </a:rPr>
              <a:t>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  <a:r>
              <a:rPr lang="en-US" altLang="en-US" sz="500" i="1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  <a:r>
              <a:rPr lang="en-US" altLang="en-US" sz="500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  <a:r>
              <a:rPr lang="en-US" altLang="en-US" sz="500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c</a:t>
            </a:r>
            <a:r>
              <a:rPr lang="en-US" altLang="en-US" sz="3200" b="1" dirty="0">
                <a:sym typeface="Symbol" panose="05050102010706020507" pitchFamily="18" charset="2"/>
              </a:rPr>
              <a:t></a:t>
            </a:r>
            <a:r>
              <a:rPr lang="en-US" altLang="en-US" dirty="0"/>
              <a:t>.</a:t>
            </a:r>
            <a:br>
              <a:rPr lang="en-US" altLang="en-US" dirty="0"/>
            </a:b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We can also write </a:t>
            </a:r>
            <a:r>
              <a:rPr lang="en-US" altLang="en-US" b="1" dirty="0"/>
              <a:t>r </a:t>
            </a:r>
            <a:r>
              <a:rPr lang="en-US" altLang="en-US" dirty="0"/>
              <a:t>= </a:t>
            </a:r>
            <a:r>
              <a:rPr lang="en-US" altLang="en-US" sz="3200" b="1" dirty="0">
                <a:sym typeface="Symbol" panose="05050102010706020507" pitchFamily="18" charset="2"/>
              </a:rPr>
              <a:t>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z</a:t>
            </a:r>
            <a:r>
              <a:rPr lang="en-US" altLang="en-US" sz="3200" b="1" dirty="0">
                <a:sym typeface="Symbol" panose="05050102010706020507" pitchFamily="18" charset="2"/>
              </a:rPr>
              <a:t></a:t>
            </a:r>
            <a:r>
              <a:rPr lang="en-US" altLang="en-US" dirty="0"/>
              <a:t> and </a:t>
            </a:r>
            <a:r>
              <a:rPr lang="en-US" altLang="en-US" b="1" dirty="0"/>
              <a:t>r</a:t>
            </a:r>
            <a:r>
              <a:rPr lang="en-US" altLang="en-US" baseline="-25000" dirty="0"/>
              <a:t>0</a:t>
            </a:r>
            <a:r>
              <a:rPr lang="en-US" altLang="en-US" b="1" dirty="0"/>
              <a:t> </a:t>
            </a:r>
            <a:r>
              <a:rPr lang="en-US" altLang="en-US" dirty="0"/>
              <a:t>= </a:t>
            </a:r>
            <a:r>
              <a:rPr lang="en-US" altLang="en-US" sz="3200" b="1" dirty="0">
                <a:sym typeface="Symbol" panose="05050102010706020507" pitchFamily="18" charset="2"/>
              </a:rPr>
              <a:t>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baseline="-25000" dirty="0"/>
              <a:t>0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baseline="-25000" dirty="0"/>
              <a:t>0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z</a:t>
            </a:r>
            <a:r>
              <a:rPr lang="en-US" altLang="en-US" baseline="-25000" dirty="0"/>
              <a:t>0</a:t>
            </a:r>
            <a:r>
              <a:rPr lang="en-US" altLang="en-US" sz="3200" b="1" dirty="0">
                <a:sym typeface="Symbol" panose="05050102010706020507" pitchFamily="18" charset="2"/>
              </a:rPr>
              <a:t></a:t>
            </a:r>
            <a:r>
              <a:rPr lang="en-US" altLang="en-US" dirty="0"/>
              <a:t>, so the vector equation (1) becomes</a:t>
            </a:r>
          </a:p>
          <a:p>
            <a:pPr marL="0" indent="0">
              <a:buNone/>
            </a:pPr>
            <a:r>
              <a:rPr lang="en-US" altLang="en-US" sz="3200" b="1" dirty="0">
                <a:sym typeface="Symbol" panose="05050102010706020507" pitchFamily="18" charset="2"/>
              </a:rPr>
              <a:t>		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z</a:t>
            </a:r>
            <a:r>
              <a:rPr lang="en-US" altLang="en-US" sz="3200" b="1" dirty="0">
                <a:sym typeface="Symbol" panose="05050102010706020507" pitchFamily="18" charset="2"/>
              </a:rPr>
              <a:t> </a:t>
            </a:r>
            <a:r>
              <a:rPr lang="en-US" altLang="en-US" dirty="0"/>
              <a:t>= </a:t>
            </a:r>
            <a:r>
              <a:rPr lang="en-US" altLang="en-US" sz="3200" b="1" dirty="0">
                <a:sym typeface="Symbol" panose="05050102010706020507" pitchFamily="18" charset="2"/>
              </a:rPr>
              <a:t>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baseline="-25000" dirty="0"/>
              <a:t>0</a:t>
            </a:r>
            <a:r>
              <a:rPr lang="en-US" altLang="en-US" dirty="0">
                <a:sym typeface="Symbol" panose="05050102010706020507" pitchFamily="18" charset="2"/>
              </a:rPr>
              <a:t> + 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  <a:r>
              <a:rPr lang="en-US" altLang="en-US" sz="500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baseline="-25000" dirty="0"/>
              <a:t>0</a:t>
            </a:r>
            <a:r>
              <a:rPr lang="en-US" altLang="en-US" dirty="0">
                <a:sym typeface="Symbol" panose="05050102010706020507" pitchFamily="18" charset="2"/>
              </a:rPr>
              <a:t> + </a:t>
            </a:r>
            <a:r>
              <a:rPr lang="en-US" altLang="en-US" i="1" dirty="0" err="1">
                <a:sym typeface="Symbol" panose="05050102010706020507" pitchFamily="18" charset="2"/>
              </a:rPr>
              <a:t>tb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z</a:t>
            </a:r>
            <a:r>
              <a:rPr lang="en-US" altLang="en-US" baseline="-25000" dirty="0"/>
              <a:t>0 </a:t>
            </a:r>
            <a:r>
              <a:rPr lang="en-US" altLang="en-US" dirty="0">
                <a:sym typeface="Symbol" panose="05050102010706020507" pitchFamily="18" charset="2"/>
              </a:rPr>
              <a:t>+ 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  <a:r>
              <a:rPr lang="en-US" altLang="en-US" sz="500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c</a:t>
            </a:r>
            <a:r>
              <a:rPr lang="en-US" altLang="en-US" sz="3200" b="1" dirty="0">
                <a:sym typeface="Symbol" panose="05050102010706020507" pitchFamily="18" charset="2"/>
              </a:rPr>
              <a:t></a:t>
            </a:r>
          </a:p>
          <a:p>
            <a:pPr marL="0" indent="0">
              <a:buNone/>
            </a:pPr>
            <a:endParaRPr lang="en-US" altLang="en-US" sz="1400" dirty="0"/>
          </a:p>
          <a:p>
            <a:pPr marL="0" indent="0">
              <a:buNone/>
            </a:pPr>
            <a:r>
              <a:rPr lang="en-US" altLang="en-US" dirty="0"/>
              <a:t>Two vectors are equal if and only if corresponding components are equal. 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>
                <a:solidFill>
                  <a:srgbClr val="0057C0"/>
                </a:solidFill>
              </a:rPr>
              <a:t>Lines</a:t>
            </a:r>
            <a:endParaRPr lang="en-SG" dirty="0">
              <a:solidFill>
                <a:srgbClr val="0057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394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/>
              <a:t>More generally, we will consider the set </a:t>
            </a:r>
            <a:r>
              <a:rPr lang="en-US" altLang="en-US" i="1" dirty="0" err="1"/>
              <a:t>V</a:t>
            </a:r>
            <a:r>
              <a:rPr lang="en-US" altLang="en-US" i="1" baseline="-25000" dirty="0" err="1"/>
              <a:t>n</a:t>
            </a:r>
            <a:r>
              <a:rPr lang="en-US" altLang="en-US" dirty="0"/>
              <a:t> of all </a:t>
            </a:r>
            <a:br>
              <a:rPr lang="en-US" altLang="en-US" dirty="0"/>
            </a:br>
            <a:r>
              <a:rPr lang="en-US" altLang="en-US" i="1" dirty="0"/>
              <a:t>n</a:t>
            </a:r>
            <a:r>
              <a:rPr lang="en-US" altLang="en-US" dirty="0"/>
              <a:t>-dimensional vectors. </a:t>
            </a:r>
          </a:p>
          <a:p>
            <a:endParaRPr lang="en-US" altLang="en-US" sz="2000" dirty="0"/>
          </a:p>
          <a:p>
            <a:r>
              <a:rPr lang="en-US" altLang="en-US" dirty="0"/>
              <a:t>An </a:t>
            </a:r>
            <a:r>
              <a:rPr lang="en-US" altLang="en-US" i="1" dirty="0"/>
              <a:t>n</a:t>
            </a:r>
            <a:r>
              <a:rPr lang="en-US" altLang="en-US" dirty="0"/>
              <a:t>-dimensional vector is an ordered </a:t>
            </a:r>
            <a:r>
              <a:rPr lang="en-US" altLang="en-US" i="1" dirty="0"/>
              <a:t>n</a:t>
            </a:r>
            <a:r>
              <a:rPr lang="en-US" altLang="en-US" dirty="0"/>
              <a:t>-tuple:</a:t>
            </a:r>
          </a:p>
          <a:p>
            <a:endParaRPr lang="en-US" altLang="en-US" sz="14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/>
              <a:t>		</a:t>
            </a:r>
            <a:r>
              <a:rPr lang="en-US" altLang="en-US" b="1" dirty="0"/>
              <a:t>a</a:t>
            </a:r>
            <a:r>
              <a:rPr lang="en-US" altLang="en-US" dirty="0"/>
              <a:t> = </a:t>
            </a:r>
            <a:r>
              <a:rPr lang="en-US" altLang="en-US" sz="3200" b="1" dirty="0">
                <a:sym typeface="Symbol" panose="05050102010706020507" pitchFamily="18" charset="2"/>
              </a:rPr>
              <a:t></a:t>
            </a:r>
            <a:r>
              <a:rPr lang="en-US" altLang="en-US" i="1" dirty="0"/>
              <a:t>a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a</a:t>
            </a:r>
            <a:r>
              <a:rPr lang="en-US" altLang="en-US" baseline="-25000" dirty="0"/>
              <a:t>2</a:t>
            </a:r>
            <a:r>
              <a:rPr lang="en-US" altLang="en-US" dirty="0"/>
              <a:t>, . . . , </a:t>
            </a:r>
            <a:r>
              <a:rPr lang="en-US" altLang="en-US" i="1" dirty="0"/>
              <a:t>a</a:t>
            </a:r>
            <a:r>
              <a:rPr lang="en-US" altLang="en-US" i="1" baseline="-25000" dirty="0"/>
              <a:t>n</a:t>
            </a:r>
            <a:r>
              <a:rPr lang="en-US" altLang="en-US" sz="3200" b="1" dirty="0">
                <a:sym typeface="Symbol" panose="05050102010706020507" pitchFamily="18" charset="2"/>
              </a:rPr>
              <a:t></a:t>
            </a:r>
          </a:p>
          <a:p>
            <a:endParaRPr lang="en-US" altLang="en-US" sz="1400" dirty="0">
              <a:sym typeface="Symbol" panose="05050102010706020507" pitchFamily="18" charset="2"/>
            </a:endParaRPr>
          </a:p>
          <a:p>
            <a:pPr marL="0" indent="0" defTabSz="265113">
              <a:buNone/>
            </a:pPr>
            <a:r>
              <a:rPr lang="en-US" altLang="en-US" dirty="0">
                <a:sym typeface="Symbol" panose="05050102010706020507" pitchFamily="18" charset="2"/>
              </a:rPr>
              <a:t>	where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, . . . ,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i="1" baseline="-25000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are real numbers that are called the 	components of </a:t>
            </a:r>
            <a:r>
              <a:rPr lang="en-US" altLang="en-US" b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0065C0"/>
                </a:solidFill>
              </a:rPr>
              <a:t>Vectors</a:t>
            </a:r>
          </a:p>
        </p:txBody>
      </p:sp>
    </p:spTree>
    <p:extLst>
      <p:ext uri="{BB962C8B-B14F-4D97-AF65-F5344CB8AC3E}">
        <p14:creationId xmlns:p14="http://schemas.microsoft.com/office/powerpoint/2010/main" val="12375750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dirty="0"/>
              <a:t>Therefore we have the three scalar equations: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where </a:t>
            </a:r>
            <a:r>
              <a:rPr lang="en-US" altLang="en-US" i="1" dirty="0"/>
              <a:t>t </a:t>
            </a:r>
            <a:r>
              <a:rPr lang="en-US" altLang="en-US" b="1" dirty="0">
                <a:sym typeface="Symbol" panose="05050102010706020507" pitchFamily="18" charset="2"/>
              </a:rPr>
              <a:t>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These equations are called </a:t>
            </a:r>
            <a:r>
              <a:rPr lang="en-US" altLang="en-US" b="1" dirty="0"/>
              <a:t>parametric equations </a:t>
            </a:r>
            <a:r>
              <a:rPr lang="en-US" altLang="en-US" dirty="0"/>
              <a:t>of the</a:t>
            </a:r>
            <a:br>
              <a:rPr lang="en-US" altLang="en-US" dirty="0"/>
            </a:br>
            <a:r>
              <a:rPr lang="en-US" altLang="en-US" dirty="0"/>
              <a:t>line </a:t>
            </a:r>
            <a:r>
              <a:rPr lang="en-US" altLang="en-US" i="1" dirty="0"/>
              <a:t>L</a:t>
            </a:r>
            <a:r>
              <a:rPr lang="en-US" altLang="en-US" dirty="0"/>
              <a:t> through the point 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z</a:t>
            </a:r>
            <a:r>
              <a:rPr lang="en-US" altLang="en-US" baseline="-25000" dirty="0"/>
              <a:t>0</a:t>
            </a:r>
            <a:r>
              <a:rPr lang="en-US" altLang="en-US" dirty="0"/>
              <a:t>) and parallel to the</a:t>
            </a:r>
            <a:br>
              <a:rPr lang="en-US" altLang="en-US" dirty="0"/>
            </a:br>
            <a:r>
              <a:rPr lang="en-US" altLang="en-US" dirty="0"/>
              <a:t>vector </a:t>
            </a:r>
            <a:r>
              <a:rPr lang="en-US" altLang="en-US" b="1" dirty="0"/>
              <a:t>v</a:t>
            </a:r>
            <a:r>
              <a:rPr lang="en-US" altLang="en-US" dirty="0"/>
              <a:t> = </a:t>
            </a:r>
            <a:r>
              <a:rPr lang="en-US" altLang="en-US" sz="3200" b="1" dirty="0">
                <a:sym typeface="Symbol" panose="05050102010706020507" pitchFamily="18" charset="2"/>
              </a:rPr>
              <a:t>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c</a:t>
            </a:r>
            <a:r>
              <a:rPr lang="en-US" altLang="en-US" sz="3200" b="1" dirty="0">
                <a:sym typeface="Symbol" panose="05050102010706020507" pitchFamily="18" charset="2"/>
              </a:rPr>
              <a:t></a:t>
            </a:r>
            <a:r>
              <a:rPr lang="en-US" altLang="en-US" dirty="0"/>
              <a:t>.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Each value of the parameter </a:t>
            </a:r>
            <a:r>
              <a:rPr lang="en-US" altLang="en-US" i="1" dirty="0"/>
              <a:t>t</a:t>
            </a:r>
            <a:r>
              <a:rPr lang="en-US" altLang="en-US" dirty="0"/>
              <a:t> gives a point (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, </a:t>
            </a:r>
            <a:r>
              <a:rPr lang="en-US" altLang="en-US" i="1" dirty="0"/>
              <a:t>z</a:t>
            </a:r>
            <a:r>
              <a:rPr lang="en-US" altLang="en-US" dirty="0"/>
              <a:t>) on </a:t>
            </a:r>
            <a:r>
              <a:rPr lang="en-US" altLang="en-US" i="1" dirty="0"/>
              <a:t>L</a:t>
            </a:r>
            <a:r>
              <a:rPr lang="en-US" altLang="en-US" dirty="0"/>
              <a:t>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>
                <a:solidFill>
                  <a:srgbClr val="0057C0"/>
                </a:solidFill>
              </a:rPr>
              <a:t>Lines</a:t>
            </a:r>
            <a:endParaRPr lang="en-SG" dirty="0"/>
          </a:p>
        </p:txBody>
      </p:sp>
      <p:pic>
        <p:nvPicPr>
          <p:cNvPr id="4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425" y="2328863"/>
            <a:ext cx="640715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023397"/>
            <a:ext cx="3476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27041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>
                <a:solidFill>
                  <a:srgbClr val="0057C0"/>
                </a:solidFill>
              </a:rPr>
              <a:t>Lines</a:t>
            </a:r>
            <a:endParaRPr lang="en-SG" dirty="0">
              <a:solidFill>
                <a:srgbClr val="0057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8" y="1727200"/>
            <a:ext cx="8099425" cy="151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8182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8229600" cy="5320248"/>
          </a:xfrm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-US" altLang="en-US" b="1" dirty="0"/>
              <a:t>(a)</a:t>
            </a:r>
            <a:r>
              <a:rPr lang="en-US" altLang="en-US" dirty="0"/>
              <a:t> Find a vector equation and parametric equations for the</a:t>
            </a:r>
            <a:br>
              <a:rPr lang="en-US" altLang="en-US" dirty="0"/>
            </a:br>
            <a:r>
              <a:rPr lang="en-US" altLang="en-US" dirty="0"/>
              <a:t>      line that passes through the point (5, 1, 3) and is     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altLang="en-US" dirty="0"/>
              <a:t>      parallel to the vector </a:t>
            </a:r>
            <a:r>
              <a:rPr lang="en-US" altLang="en-US" b="1" dirty="0"/>
              <a:t>i</a:t>
            </a:r>
            <a:r>
              <a:rPr lang="en-US" altLang="en-US" dirty="0"/>
              <a:t> + 4</a:t>
            </a:r>
            <a:r>
              <a:rPr lang="en-US" altLang="en-US" b="1" dirty="0"/>
              <a:t>j</a:t>
            </a:r>
            <a:r>
              <a:rPr lang="en-US" altLang="en-US" dirty="0"/>
              <a:t> – 2</a:t>
            </a:r>
            <a:r>
              <a:rPr lang="en-US" altLang="en-US" b="1" dirty="0"/>
              <a:t>k</a:t>
            </a:r>
            <a:r>
              <a:rPr lang="en-US" altLang="en-US" dirty="0"/>
              <a:t>.</a:t>
            </a:r>
            <a:br>
              <a:rPr lang="en-US" altLang="en-US" dirty="0"/>
            </a:br>
            <a:endParaRPr lang="en-US" altLang="en-US" sz="1400" dirty="0"/>
          </a:p>
          <a:p>
            <a:pPr marL="0" indent="0">
              <a:lnSpc>
                <a:spcPct val="115000"/>
              </a:lnSpc>
              <a:buNone/>
            </a:pPr>
            <a:r>
              <a:rPr lang="en-US" altLang="en-US" b="1" dirty="0"/>
              <a:t>(b)</a:t>
            </a:r>
            <a:r>
              <a:rPr lang="en-US" altLang="en-US" dirty="0"/>
              <a:t> Find two other points on the line.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altLang="en-US" dirty="0">
                <a:solidFill>
                  <a:srgbClr val="0057C0"/>
                </a:solidFill>
              </a:rPr>
              <a:t>Solution: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altLang="en-US" dirty="0"/>
              <a:t>Here </a:t>
            </a:r>
            <a:r>
              <a:rPr lang="en-US" altLang="en-US" b="1" dirty="0"/>
              <a:t>r</a:t>
            </a:r>
            <a:r>
              <a:rPr lang="en-US" altLang="en-US" baseline="-25000" dirty="0"/>
              <a:t>0</a:t>
            </a:r>
            <a:r>
              <a:rPr lang="en-US" altLang="en-US" b="1" dirty="0"/>
              <a:t> </a:t>
            </a:r>
            <a:r>
              <a:rPr lang="en-US" altLang="en-US" dirty="0"/>
              <a:t>= </a:t>
            </a:r>
            <a:r>
              <a:rPr lang="en-US" altLang="en-US" sz="3200" b="1" dirty="0">
                <a:sym typeface="Symbol" panose="05050102010706020507" pitchFamily="18" charset="2"/>
              </a:rPr>
              <a:t></a:t>
            </a:r>
            <a:r>
              <a:rPr lang="en-US" altLang="en-US" dirty="0">
                <a:sym typeface="Symbol" panose="05050102010706020507" pitchFamily="18" charset="2"/>
              </a:rPr>
              <a:t>5, 1, 3</a:t>
            </a:r>
            <a:r>
              <a:rPr lang="en-US" altLang="en-US" sz="3200" b="1" dirty="0">
                <a:sym typeface="Symbol" panose="05050102010706020507" pitchFamily="18" charset="2"/>
              </a:rPr>
              <a:t></a:t>
            </a:r>
            <a:r>
              <a:rPr lang="en-US" altLang="en-US" b="1" dirty="0"/>
              <a:t> </a:t>
            </a:r>
            <a:r>
              <a:rPr lang="en-US" altLang="en-US" dirty="0"/>
              <a:t>=</a:t>
            </a:r>
            <a:r>
              <a:rPr lang="en-US" altLang="en-US" b="1" dirty="0"/>
              <a:t> </a:t>
            </a:r>
            <a:r>
              <a:rPr lang="en-US" altLang="en-US" dirty="0"/>
              <a:t>5</a:t>
            </a:r>
            <a:r>
              <a:rPr lang="en-US" altLang="en-US" b="1" dirty="0"/>
              <a:t>i</a:t>
            </a:r>
            <a:r>
              <a:rPr lang="en-US" altLang="en-US" dirty="0"/>
              <a:t> + </a:t>
            </a:r>
            <a:r>
              <a:rPr lang="en-US" altLang="en-US" b="1" dirty="0"/>
              <a:t>j</a:t>
            </a:r>
            <a:r>
              <a:rPr lang="en-US" altLang="en-US" dirty="0"/>
              <a:t> + 3</a:t>
            </a:r>
            <a:r>
              <a:rPr lang="en-US" altLang="en-US" b="1" dirty="0"/>
              <a:t>k </a:t>
            </a:r>
            <a:r>
              <a:rPr lang="en-US" altLang="en-US" dirty="0"/>
              <a:t>and </a:t>
            </a:r>
            <a:r>
              <a:rPr lang="en-US" altLang="en-US" b="1" dirty="0"/>
              <a:t>v </a:t>
            </a:r>
            <a:r>
              <a:rPr lang="en-US" altLang="en-US" dirty="0"/>
              <a:t>=</a:t>
            </a:r>
            <a:r>
              <a:rPr lang="en-US" altLang="en-US" b="1" dirty="0"/>
              <a:t> i</a:t>
            </a:r>
            <a:r>
              <a:rPr lang="en-US" altLang="en-US" dirty="0"/>
              <a:t> + 4</a:t>
            </a:r>
            <a:r>
              <a:rPr lang="en-US" altLang="en-US" b="1" dirty="0"/>
              <a:t>j</a:t>
            </a:r>
            <a:r>
              <a:rPr lang="en-US" altLang="en-US" dirty="0"/>
              <a:t> – 2</a:t>
            </a:r>
            <a:r>
              <a:rPr lang="en-US" altLang="en-US" b="1" dirty="0"/>
              <a:t>k</a:t>
            </a:r>
            <a:r>
              <a:rPr lang="en-US" altLang="en-US" dirty="0"/>
              <a:t>, so 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altLang="en-US" dirty="0"/>
              <a:t>      the vector equation (1) becomes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altLang="en-US" dirty="0"/>
              <a:t>         		</a:t>
            </a:r>
            <a:r>
              <a:rPr lang="en-US" altLang="en-US" b="1" dirty="0"/>
              <a:t>r</a:t>
            </a:r>
            <a:r>
              <a:rPr lang="en-US" altLang="en-US" dirty="0"/>
              <a:t> = (5</a:t>
            </a:r>
            <a:r>
              <a:rPr lang="en-US" altLang="en-US" b="1" dirty="0"/>
              <a:t>i</a:t>
            </a:r>
            <a:r>
              <a:rPr lang="en-US" altLang="en-US" dirty="0"/>
              <a:t> + </a:t>
            </a:r>
            <a:r>
              <a:rPr lang="en-US" altLang="en-US" b="1" dirty="0"/>
              <a:t>j</a:t>
            </a:r>
            <a:r>
              <a:rPr lang="en-US" altLang="en-US" dirty="0"/>
              <a:t> + 3</a:t>
            </a:r>
            <a:r>
              <a:rPr lang="en-US" altLang="en-US" b="1" dirty="0"/>
              <a:t>k</a:t>
            </a:r>
            <a:r>
              <a:rPr lang="en-US" altLang="en-US" dirty="0"/>
              <a:t>) + </a:t>
            </a:r>
            <a:r>
              <a:rPr lang="en-US" altLang="en-US" i="1" dirty="0"/>
              <a:t>t</a:t>
            </a:r>
            <a:r>
              <a:rPr lang="en-US" altLang="en-US" dirty="0"/>
              <a:t>(</a:t>
            </a:r>
            <a:r>
              <a:rPr lang="en-US" altLang="en-US" b="1" dirty="0"/>
              <a:t>i</a:t>
            </a:r>
            <a:r>
              <a:rPr lang="en-US" altLang="en-US" dirty="0"/>
              <a:t> + 4</a:t>
            </a:r>
            <a:r>
              <a:rPr lang="en-US" altLang="en-US" b="1" dirty="0"/>
              <a:t>j</a:t>
            </a:r>
            <a:r>
              <a:rPr lang="en-US" altLang="en-US" dirty="0"/>
              <a:t> – 2</a:t>
            </a:r>
            <a:r>
              <a:rPr lang="en-US" altLang="en-US" b="1" dirty="0"/>
              <a:t>k</a:t>
            </a:r>
            <a:r>
              <a:rPr lang="en-US" altLang="en-US" dirty="0"/>
              <a:t>)</a:t>
            </a:r>
          </a:p>
          <a:p>
            <a:pPr marL="0" indent="0">
              <a:lnSpc>
                <a:spcPct val="115000"/>
              </a:lnSpc>
              <a:buNone/>
            </a:pPr>
            <a:endParaRPr lang="en-US" altLang="en-US" sz="900" dirty="0"/>
          </a:p>
          <a:p>
            <a:pPr marL="0" indent="0">
              <a:lnSpc>
                <a:spcPct val="115000"/>
              </a:lnSpc>
              <a:buNone/>
            </a:pPr>
            <a:r>
              <a:rPr lang="en-US" altLang="en-US" dirty="0"/>
              <a:t>      or             </a:t>
            </a:r>
            <a:r>
              <a:rPr lang="en-US" altLang="en-US" b="1" dirty="0"/>
              <a:t>r</a:t>
            </a:r>
            <a:r>
              <a:rPr lang="en-US" altLang="en-US" dirty="0"/>
              <a:t> = (5 + </a:t>
            </a:r>
            <a:r>
              <a:rPr lang="en-US" altLang="en-US" i="1" dirty="0"/>
              <a:t>t</a:t>
            </a:r>
            <a:r>
              <a:rPr lang="en-US" altLang="en-US" dirty="0"/>
              <a:t>)</a:t>
            </a:r>
            <a:r>
              <a:rPr lang="en-US" altLang="en-US" sz="900" dirty="0"/>
              <a:t> </a:t>
            </a:r>
            <a:r>
              <a:rPr lang="en-US" altLang="en-US" b="1" dirty="0"/>
              <a:t>i</a:t>
            </a:r>
            <a:r>
              <a:rPr lang="en-US" altLang="en-US" dirty="0"/>
              <a:t> + (1 + 4</a:t>
            </a:r>
            <a:r>
              <a:rPr lang="en-US" altLang="en-US" i="1" dirty="0"/>
              <a:t>t</a:t>
            </a:r>
            <a:r>
              <a:rPr lang="en-US" altLang="en-US" dirty="0"/>
              <a:t>)</a:t>
            </a:r>
            <a:r>
              <a:rPr lang="en-US" altLang="en-US" sz="900" dirty="0"/>
              <a:t> </a:t>
            </a:r>
            <a:r>
              <a:rPr lang="en-US" altLang="en-US" b="1" dirty="0"/>
              <a:t>j</a:t>
            </a:r>
            <a:r>
              <a:rPr lang="en-US" altLang="en-US" dirty="0"/>
              <a:t> + (3 – 2</a:t>
            </a:r>
            <a:r>
              <a:rPr lang="en-US" altLang="en-US" i="1" dirty="0"/>
              <a:t>t</a:t>
            </a:r>
            <a:r>
              <a:rPr lang="en-US" altLang="en-US" dirty="0"/>
              <a:t>)</a:t>
            </a:r>
            <a:r>
              <a:rPr lang="en-US" altLang="en-US" sz="900" dirty="0"/>
              <a:t> </a:t>
            </a:r>
            <a:r>
              <a:rPr lang="en-US" altLang="en-US" b="1" dirty="0"/>
              <a:t>k</a:t>
            </a:r>
            <a:endParaRPr lang="en-US" altLang="en-US" dirty="0"/>
          </a:p>
          <a:p>
            <a:pPr marL="0" indent="0">
              <a:lnSpc>
                <a:spcPct val="115000"/>
              </a:lnSpc>
              <a:buNone/>
            </a:pPr>
            <a:endParaRPr lang="en-US" altLang="en-US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57C0"/>
                </a:solidFill>
              </a:rPr>
              <a:t>Example</a:t>
            </a:r>
            <a:endParaRPr lang="en-SG" dirty="0">
              <a:solidFill>
                <a:srgbClr val="0057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9776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lnSpc>
                <a:spcPct val="115000"/>
              </a:lnSpc>
              <a:buNone/>
            </a:pPr>
            <a:r>
              <a:rPr lang="en-US" altLang="en-US" dirty="0"/>
              <a:t>Parametric equations are</a:t>
            </a:r>
            <a:br>
              <a:rPr lang="en-US" altLang="en-US" dirty="0"/>
            </a:br>
            <a:endParaRPr lang="en-US" altLang="en-US" dirty="0"/>
          </a:p>
          <a:p>
            <a:pPr marL="0" indent="0">
              <a:lnSpc>
                <a:spcPct val="115000"/>
              </a:lnSpc>
              <a:buNone/>
            </a:pPr>
            <a:r>
              <a:rPr lang="en-US" altLang="en-US" dirty="0"/>
              <a:t>                      </a:t>
            </a:r>
            <a:r>
              <a:rPr lang="en-US" altLang="en-US" i="1" dirty="0"/>
              <a:t>x </a:t>
            </a:r>
            <a:r>
              <a:rPr lang="en-US" altLang="en-US" dirty="0"/>
              <a:t>= 5 + </a:t>
            </a:r>
            <a:r>
              <a:rPr lang="en-US" altLang="en-US" i="1" dirty="0"/>
              <a:t>t      y </a:t>
            </a:r>
            <a:r>
              <a:rPr lang="en-US" altLang="en-US" dirty="0"/>
              <a:t>= 1 + 4</a:t>
            </a:r>
            <a:r>
              <a:rPr lang="en-US" altLang="en-US" i="1" dirty="0"/>
              <a:t>t</a:t>
            </a:r>
            <a:r>
              <a:rPr lang="en-US" altLang="en-US" dirty="0"/>
              <a:t>     </a:t>
            </a:r>
            <a:r>
              <a:rPr lang="en-US" altLang="en-US" i="1" dirty="0"/>
              <a:t>z </a:t>
            </a:r>
            <a:r>
              <a:rPr lang="en-US" altLang="en-US" dirty="0"/>
              <a:t>= 3 – 2</a:t>
            </a:r>
            <a:r>
              <a:rPr lang="en-US" altLang="en-US" i="1" dirty="0"/>
              <a:t>t</a:t>
            </a:r>
            <a:endParaRPr lang="en-US" altLang="en-US" dirty="0"/>
          </a:p>
          <a:p>
            <a:pPr marL="0" indent="0">
              <a:lnSpc>
                <a:spcPct val="115000"/>
              </a:lnSpc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b="1" dirty="0"/>
              <a:t>(b)</a:t>
            </a:r>
            <a:r>
              <a:rPr lang="en-US" altLang="en-US" dirty="0"/>
              <a:t> Choosing the parameter value </a:t>
            </a:r>
            <a:r>
              <a:rPr lang="en-US" altLang="en-US" i="1" dirty="0"/>
              <a:t>t</a:t>
            </a:r>
            <a:r>
              <a:rPr lang="en-US" altLang="en-US" dirty="0"/>
              <a:t> = 1 gives </a:t>
            </a:r>
            <a:r>
              <a:rPr lang="en-US" altLang="en-US" i="1" dirty="0"/>
              <a:t>x</a:t>
            </a:r>
            <a:r>
              <a:rPr lang="en-US" altLang="en-US" dirty="0"/>
              <a:t> = 6, </a:t>
            </a:r>
            <a:r>
              <a:rPr lang="en-US" altLang="en-US" i="1" dirty="0"/>
              <a:t>y</a:t>
            </a:r>
            <a:r>
              <a:rPr lang="en-US" altLang="en-US" dirty="0"/>
              <a:t> = 5,      </a:t>
            </a:r>
            <a:br>
              <a:rPr lang="en-US" altLang="en-US" dirty="0"/>
            </a:br>
            <a:r>
              <a:rPr lang="en-US" altLang="en-US" dirty="0"/>
              <a:t>      and </a:t>
            </a:r>
            <a:r>
              <a:rPr lang="en-US" altLang="en-US" i="1" dirty="0"/>
              <a:t>z</a:t>
            </a:r>
            <a:r>
              <a:rPr lang="en-US" altLang="en-US" dirty="0"/>
              <a:t> = 1, so (6, 5, 1) is a point on the line.</a:t>
            </a:r>
          </a:p>
          <a:p>
            <a:pPr marL="0" indent="0">
              <a:buNone/>
            </a:pPr>
            <a:r>
              <a:rPr lang="en-US" altLang="en-US" dirty="0"/>
              <a:t>	</a:t>
            </a:r>
          </a:p>
          <a:p>
            <a:pPr marL="0" indent="0">
              <a:buNone/>
            </a:pPr>
            <a:r>
              <a:rPr lang="en-US" altLang="en-US" dirty="0"/>
              <a:t>     Similarly, </a:t>
            </a:r>
            <a:r>
              <a:rPr lang="en-US" altLang="en-US" i="1" dirty="0"/>
              <a:t>t =</a:t>
            </a:r>
            <a:r>
              <a:rPr lang="en-US" altLang="en-US" dirty="0"/>
              <a:t> –1 gives the point (4, –3, 5).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57C0"/>
                </a:solidFill>
              </a:rPr>
              <a:t>Example</a:t>
            </a:r>
            <a:endParaRPr lang="en-SG" dirty="0">
              <a:solidFill>
                <a:srgbClr val="0057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3484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The vector equation and parametric equations of a line are</a:t>
            </a:r>
            <a:br>
              <a:rPr lang="en-US" altLang="en-US" dirty="0"/>
            </a:br>
            <a:r>
              <a:rPr lang="en-US" altLang="en-US" dirty="0"/>
              <a:t>not unique. If we change the point or the parameter or</a:t>
            </a:r>
            <a:br>
              <a:rPr lang="en-US" altLang="en-US" dirty="0"/>
            </a:br>
            <a:r>
              <a:rPr lang="en-US" altLang="en-US" dirty="0"/>
              <a:t>choose a different parallel vector, then the equations change.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For instance, if, instead of (5, 1, 3), we choose the point </a:t>
            </a:r>
            <a:br>
              <a:rPr lang="en-US" altLang="en-US" dirty="0"/>
            </a:br>
            <a:r>
              <a:rPr lang="en-US" altLang="en-US" dirty="0"/>
              <a:t>(6, 5, 1), then the parametric equations of the line become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i="1" dirty="0"/>
              <a:t>               x </a:t>
            </a:r>
            <a:r>
              <a:rPr lang="en-US" altLang="en-US" dirty="0"/>
              <a:t>= 6 + </a:t>
            </a:r>
            <a:r>
              <a:rPr lang="en-US" altLang="en-US" i="1" dirty="0"/>
              <a:t>t</a:t>
            </a:r>
            <a:r>
              <a:rPr lang="en-US" altLang="en-US" dirty="0"/>
              <a:t>        </a:t>
            </a:r>
            <a:r>
              <a:rPr lang="en-US" altLang="en-US" i="1" dirty="0"/>
              <a:t>y </a:t>
            </a:r>
            <a:r>
              <a:rPr lang="en-US" altLang="en-US" dirty="0"/>
              <a:t>= 5 + 4</a:t>
            </a:r>
            <a:r>
              <a:rPr lang="en-US" altLang="en-US" i="1" dirty="0"/>
              <a:t>t</a:t>
            </a:r>
            <a:r>
              <a:rPr lang="en-US" altLang="en-US" dirty="0"/>
              <a:t>       </a:t>
            </a:r>
            <a:r>
              <a:rPr lang="en-US" altLang="en-US" i="1" dirty="0"/>
              <a:t>z </a:t>
            </a:r>
            <a:r>
              <a:rPr lang="en-US" altLang="en-US" dirty="0"/>
              <a:t>= 1 – 2</a:t>
            </a:r>
            <a:r>
              <a:rPr lang="en-US" altLang="en-US" i="1" dirty="0"/>
              <a:t>t</a:t>
            </a:r>
            <a:endParaRPr lang="en-US" altLang="en-US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>
                <a:solidFill>
                  <a:srgbClr val="0065C0"/>
                </a:solidFill>
              </a:rPr>
              <a:t>Lines</a:t>
            </a:r>
            <a:endParaRPr lang="en-SG" dirty="0">
              <a:solidFill>
                <a:srgbClr val="0065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7638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en-US" dirty="0"/>
              <a:t>Or, if we stay with the point (5, 1, 3) but choose the parallel vector 2</a:t>
            </a:r>
            <a:r>
              <a:rPr lang="en-US" altLang="en-US" b="1" dirty="0"/>
              <a:t>i</a:t>
            </a:r>
            <a:r>
              <a:rPr lang="en-US" altLang="en-US" dirty="0"/>
              <a:t> + 8</a:t>
            </a:r>
            <a:r>
              <a:rPr lang="en-US" altLang="en-US" b="1" dirty="0"/>
              <a:t>j</a:t>
            </a:r>
            <a:r>
              <a:rPr lang="en-US" altLang="en-US" dirty="0"/>
              <a:t> – 4</a:t>
            </a:r>
            <a:r>
              <a:rPr lang="en-US" altLang="en-US" b="1" dirty="0"/>
              <a:t>k</a:t>
            </a:r>
            <a:r>
              <a:rPr lang="en-US" altLang="en-US" dirty="0"/>
              <a:t>, we arrive at the equations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en-US" sz="14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i="1" dirty="0"/>
              <a:t>                   x </a:t>
            </a:r>
            <a:r>
              <a:rPr lang="en-US" altLang="en-US" dirty="0"/>
              <a:t>= 5 + 2</a:t>
            </a:r>
            <a:r>
              <a:rPr lang="en-US" altLang="en-US" i="1" dirty="0"/>
              <a:t>t      y </a:t>
            </a:r>
            <a:r>
              <a:rPr lang="en-US" altLang="en-US" dirty="0"/>
              <a:t>= 1 + 8</a:t>
            </a:r>
            <a:r>
              <a:rPr lang="en-US" altLang="en-US" i="1" dirty="0"/>
              <a:t>t</a:t>
            </a:r>
            <a:r>
              <a:rPr lang="en-US" altLang="en-US" dirty="0"/>
              <a:t>     </a:t>
            </a:r>
            <a:r>
              <a:rPr lang="en-US" altLang="en-US" i="1" dirty="0"/>
              <a:t>z </a:t>
            </a:r>
            <a:r>
              <a:rPr lang="en-US" altLang="en-US" dirty="0"/>
              <a:t>= 3 – 4</a:t>
            </a:r>
            <a:r>
              <a:rPr lang="en-US" altLang="en-US" i="1" dirty="0"/>
              <a:t>t</a:t>
            </a:r>
            <a:endParaRPr lang="en-US" altLang="en-US" dirty="0"/>
          </a:p>
          <a:p>
            <a:pPr marL="0" indent="0">
              <a:lnSpc>
                <a:spcPct val="110000"/>
              </a:lnSpc>
              <a:buNone/>
            </a:pPr>
            <a:endParaRPr lang="en-US" altLang="en-US" sz="14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dirty="0"/>
              <a:t>In general, if a vector </a:t>
            </a:r>
            <a:r>
              <a:rPr lang="en-US" altLang="en-US" b="1" dirty="0"/>
              <a:t>v</a:t>
            </a:r>
            <a:r>
              <a:rPr lang="en-US" altLang="en-US" dirty="0"/>
              <a:t> = </a:t>
            </a:r>
            <a:r>
              <a:rPr lang="en-US" altLang="en-US" sz="3200" b="1" dirty="0">
                <a:sym typeface="Symbol" panose="05050102010706020507" pitchFamily="18" charset="2"/>
              </a:rPr>
              <a:t>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c</a:t>
            </a:r>
            <a:r>
              <a:rPr lang="en-US" altLang="en-US" sz="3200" b="1" dirty="0">
                <a:sym typeface="Symbol" panose="05050102010706020507" pitchFamily="18" charset="2"/>
              </a:rPr>
              <a:t></a:t>
            </a:r>
            <a:r>
              <a:rPr lang="en-US" altLang="en-US" dirty="0"/>
              <a:t> is used to describe the direction of a line </a:t>
            </a:r>
            <a:r>
              <a:rPr lang="en-US" altLang="en-US" i="1" dirty="0"/>
              <a:t>L</a:t>
            </a:r>
            <a:r>
              <a:rPr lang="en-US" altLang="en-US" dirty="0"/>
              <a:t>, then the numbers </a:t>
            </a:r>
            <a:r>
              <a:rPr lang="en-US" altLang="en-US" i="1" dirty="0"/>
              <a:t>a</a:t>
            </a:r>
            <a:r>
              <a:rPr lang="en-US" altLang="en-US" dirty="0"/>
              <a:t>, </a:t>
            </a:r>
            <a:r>
              <a:rPr lang="en-US" altLang="en-US" i="1" dirty="0"/>
              <a:t>b</a:t>
            </a:r>
            <a:r>
              <a:rPr lang="en-US" altLang="en-US" dirty="0"/>
              <a:t>, and </a:t>
            </a:r>
            <a:r>
              <a:rPr lang="en-US" altLang="en-US" i="1" dirty="0"/>
              <a:t>c</a:t>
            </a:r>
            <a:r>
              <a:rPr lang="en-US" altLang="en-US" dirty="0"/>
              <a:t> are called </a:t>
            </a:r>
            <a:r>
              <a:rPr lang="en-US" altLang="en-US" b="1" dirty="0"/>
              <a:t>direction numbers </a:t>
            </a:r>
            <a:r>
              <a:rPr lang="en-US" altLang="en-US" dirty="0"/>
              <a:t>of </a:t>
            </a:r>
            <a:r>
              <a:rPr lang="en-US" altLang="en-US" i="1" dirty="0"/>
              <a:t>L</a:t>
            </a:r>
            <a:r>
              <a:rPr lang="en-US" altLang="en-US" dirty="0"/>
              <a:t>.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dirty="0"/>
              <a:t>Since any vector parallel to </a:t>
            </a:r>
            <a:r>
              <a:rPr lang="en-US" altLang="en-US" b="1" dirty="0"/>
              <a:t>v</a:t>
            </a:r>
            <a:r>
              <a:rPr lang="en-US" altLang="en-US" dirty="0"/>
              <a:t> could also be used, we see that any three numbers proportional to </a:t>
            </a:r>
            <a:r>
              <a:rPr lang="en-US" altLang="en-US" i="1" dirty="0"/>
              <a:t>a</a:t>
            </a:r>
            <a:r>
              <a:rPr lang="en-US" altLang="en-US" dirty="0"/>
              <a:t>, </a:t>
            </a:r>
            <a:r>
              <a:rPr lang="en-US" altLang="en-US" i="1" dirty="0"/>
              <a:t>b</a:t>
            </a:r>
            <a:r>
              <a:rPr lang="en-US" altLang="en-US" dirty="0"/>
              <a:t>, and </a:t>
            </a:r>
            <a:r>
              <a:rPr lang="en-US" altLang="en-US" i="1" dirty="0"/>
              <a:t>c </a:t>
            </a:r>
            <a:r>
              <a:rPr lang="en-US" altLang="en-US" dirty="0"/>
              <a:t>could also be used as a set of direction numbers for </a:t>
            </a:r>
            <a:r>
              <a:rPr lang="en-US" altLang="en-US" i="1" dirty="0"/>
              <a:t>L</a:t>
            </a:r>
            <a:r>
              <a:rPr lang="en-US" altLang="en-US" dirty="0"/>
              <a:t>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>
                <a:solidFill>
                  <a:srgbClr val="0065C0"/>
                </a:solidFill>
              </a:rPr>
              <a:t>Lines</a:t>
            </a:r>
            <a:endParaRPr lang="en-SG" dirty="0">
              <a:solidFill>
                <a:srgbClr val="0065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3131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dirty="0"/>
              <a:t>Another way of describing a line </a:t>
            </a:r>
            <a:r>
              <a:rPr lang="en-US" altLang="en-US" i="1" dirty="0"/>
              <a:t>L</a:t>
            </a:r>
            <a:r>
              <a:rPr lang="en-US" altLang="en-US" dirty="0"/>
              <a:t> is to eliminate the</a:t>
            </a:r>
            <a:br>
              <a:rPr lang="en-US" altLang="en-US" dirty="0"/>
            </a:br>
            <a:r>
              <a:rPr lang="en-US" altLang="en-US" dirty="0"/>
              <a:t>parameter </a:t>
            </a:r>
            <a:r>
              <a:rPr lang="en-US" altLang="en-US" i="1" dirty="0"/>
              <a:t>t</a:t>
            </a:r>
            <a:r>
              <a:rPr lang="en-US" altLang="en-US" dirty="0"/>
              <a:t> from Equation 2.</a:t>
            </a:r>
            <a:br>
              <a:rPr lang="en-US" altLang="en-US" dirty="0"/>
            </a:b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If none of </a:t>
            </a:r>
            <a:r>
              <a:rPr lang="en-US" altLang="en-US" i="1" dirty="0"/>
              <a:t>a</a:t>
            </a:r>
            <a:r>
              <a:rPr lang="en-US" altLang="en-US" dirty="0"/>
              <a:t>, </a:t>
            </a:r>
            <a:r>
              <a:rPr lang="en-US" altLang="en-US" i="1" dirty="0"/>
              <a:t>b</a:t>
            </a:r>
            <a:r>
              <a:rPr lang="en-US" altLang="en-US" dirty="0"/>
              <a:t>, or </a:t>
            </a:r>
            <a:r>
              <a:rPr lang="en-US" altLang="en-US" i="1" dirty="0"/>
              <a:t>c</a:t>
            </a:r>
            <a:r>
              <a:rPr lang="en-US" altLang="en-US" dirty="0"/>
              <a:t> is 0, we can solve each of these</a:t>
            </a:r>
            <a:br>
              <a:rPr lang="en-US" altLang="en-US" dirty="0"/>
            </a:br>
            <a:r>
              <a:rPr lang="en-US" altLang="en-US" dirty="0"/>
              <a:t>equations for </a:t>
            </a:r>
            <a:r>
              <a:rPr lang="en-US" altLang="en-US" i="1" dirty="0"/>
              <a:t>t</a:t>
            </a:r>
            <a:r>
              <a:rPr lang="en-IN" altLang="en-US" dirty="0"/>
              <a:t>: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sz="1600" dirty="0"/>
          </a:p>
          <a:p>
            <a:pPr marL="0" indent="0">
              <a:buNone/>
            </a:pPr>
            <a:r>
              <a:rPr lang="en-IN" altLang="en-US" dirty="0"/>
              <a:t>Equating the results, we obtain</a:t>
            </a:r>
          </a:p>
          <a:p>
            <a:pPr marL="0" indent="0">
              <a:buNone/>
            </a:pPr>
            <a:endParaRPr lang="en-IN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sz="3600" dirty="0"/>
          </a:p>
          <a:p>
            <a:pPr marL="0" indent="0">
              <a:buNone/>
            </a:pPr>
            <a:r>
              <a:rPr lang="en-US" altLang="en-US" dirty="0"/>
              <a:t>These equations are called </a:t>
            </a:r>
            <a:r>
              <a:rPr lang="en-US" altLang="en-US" b="1" dirty="0"/>
              <a:t>symmetric equations </a:t>
            </a:r>
            <a:r>
              <a:rPr lang="en-US" altLang="en-US" dirty="0"/>
              <a:t>of </a:t>
            </a:r>
            <a:r>
              <a:rPr lang="en-US" altLang="en-US" i="1" dirty="0"/>
              <a:t>L</a:t>
            </a:r>
            <a:r>
              <a:rPr lang="en-US" altLang="en-US" dirty="0"/>
              <a:t>.</a:t>
            </a:r>
            <a:endParaRPr lang="en-IN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>
                <a:solidFill>
                  <a:srgbClr val="0065C0"/>
                </a:solidFill>
              </a:rPr>
              <a:t>Lines</a:t>
            </a:r>
            <a:endParaRPr lang="en-SG" dirty="0">
              <a:solidFill>
                <a:srgbClr val="0065C0"/>
              </a:solidFill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3002280"/>
            <a:ext cx="5257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21" r="94302" b="30556"/>
          <a:stretch>
            <a:fillRect/>
          </a:stretch>
        </p:blipFill>
        <p:spPr bwMode="auto">
          <a:xfrm>
            <a:off x="866800" y="4602088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90"/>
          <a:stretch>
            <a:fillRect/>
          </a:stretch>
        </p:blipFill>
        <p:spPr bwMode="auto">
          <a:xfrm>
            <a:off x="2771800" y="4221088"/>
            <a:ext cx="4781550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52229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/>
              <a:t>Notice that the numbers </a:t>
            </a:r>
            <a:r>
              <a:rPr lang="en-US" altLang="en-US" i="1" dirty="0"/>
              <a:t>a</a:t>
            </a:r>
            <a:r>
              <a:rPr lang="en-US" altLang="en-US" dirty="0"/>
              <a:t>, </a:t>
            </a:r>
            <a:r>
              <a:rPr lang="en-US" altLang="en-US" i="1" dirty="0"/>
              <a:t>b</a:t>
            </a:r>
            <a:r>
              <a:rPr lang="en-US" altLang="en-US" dirty="0"/>
              <a:t>, and </a:t>
            </a:r>
            <a:r>
              <a:rPr lang="en-US" altLang="en-US" i="1" dirty="0"/>
              <a:t>c </a:t>
            </a:r>
            <a:r>
              <a:rPr lang="en-US" altLang="en-US" dirty="0"/>
              <a:t>that appear in the denominators of Equations 3 are direction numbers of </a:t>
            </a:r>
            <a:r>
              <a:rPr lang="en-US" altLang="en-US" i="1" dirty="0"/>
              <a:t>L</a:t>
            </a:r>
            <a:r>
              <a:rPr lang="en-US" altLang="en-US" dirty="0"/>
              <a:t>, that is, components of a vector parallel to </a:t>
            </a:r>
            <a:r>
              <a:rPr lang="en-US" altLang="en-US" i="1" dirty="0"/>
              <a:t>L</a:t>
            </a:r>
            <a:r>
              <a:rPr lang="en-US" altLang="en-US" dirty="0"/>
              <a:t>.</a:t>
            </a:r>
          </a:p>
          <a:p>
            <a:endParaRPr lang="en-US" altLang="en-US" sz="1800" dirty="0"/>
          </a:p>
          <a:p>
            <a:r>
              <a:rPr lang="en-US" altLang="en-US" dirty="0"/>
              <a:t>If one of </a:t>
            </a:r>
            <a:r>
              <a:rPr lang="en-US" altLang="en-US" i="1" dirty="0"/>
              <a:t>a</a:t>
            </a:r>
            <a:r>
              <a:rPr lang="en-US" altLang="en-US" dirty="0"/>
              <a:t>, </a:t>
            </a:r>
            <a:r>
              <a:rPr lang="en-US" altLang="en-US" i="1" dirty="0"/>
              <a:t>b</a:t>
            </a:r>
            <a:r>
              <a:rPr lang="en-US" altLang="en-US" dirty="0"/>
              <a:t>, or </a:t>
            </a:r>
            <a:r>
              <a:rPr lang="en-US" altLang="en-US" i="1" dirty="0"/>
              <a:t>c</a:t>
            </a:r>
            <a:r>
              <a:rPr lang="en-US" altLang="en-US" dirty="0"/>
              <a:t> is 0, we can still eliminate </a:t>
            </a:r>
            <a:r>
              <a:rPr lang="en-US" altLang="en-US" i="1" dirty="0"/>
              <a:t>t</a:t>
            </a:r>
            <a:r>
              <a:rPr lang="en-US" altLang="en-US" dirty="0"/>
              <a:t>. For</a:t>
            </a:r>
            <a:br>
              <a:rPr lang="en-US" altLang="en-US" dirty="0"/>
            </a:br>
            <a:r>
              <a:rPr lang="en-US" altLang="en-US" dirty="0"/>
              <a:t>instance, if </a:t>
            </a:r>
            <a:r>
              <a:rPr lang="en-US" altLang="en-US" i="1" dirty="0"/>
              <a:t>a</a:t>
            </a:r>
            <a:r>
              <a:rPr lang="en-US" altLang="en-US" dirty="0"/>
              <a:t> = 0, we could write the equations of </a:t>
            </a:r>
            <a:r>
              <a:rPr lang="en-US" altLang="en-US" i="1" dirty="0"/>
              <a:t>L</a:t>
            </a:r>
            <a:r>
              <a:rPr lang="en-US" altLang="en-US" dirty="0"/>
              <a:t> as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This means that </a:t>
            </a:r>
            <a:r>
              <a:rPr lang="en-US" altLang="en-US" i="1" dirty="0"/>
              <a:t>L </a:t>
            </a:r>
            <a:r>
              <a:rPr lang="en-US" altLang="en-US" dirty="0"/>
              <a:t>lies in the vertical plane </a:t>
            </a:r>
            <a:r>
              <a:rPr lang="en-US" altLang="en-US" i="1" dirty="0"/>
              <a:t>x</a:t>
            </a:r>
            <a:r>
              <a:rPr lang="en-US" altLang="en-US" dirty="0"/>
              <a:t> = </a:t>
            </a:r>
            <a:r>
              <a:rPr lang="en-US" altLang="en-US" i="1" dirty="0"/>
              <a:t>x</a:t>
            </a:r>
            <a:r>
              <a:rPr lang="en-US" altLang="en-US" baseline="-25000" dirty="0"/>
              <a:t>0</a:t>
            </a:r>
            <a:r>
              <a:rPr lang="en-US" altLang="en-US" dirty="0"/>
              <a:t>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>
                <a:solidFill>
                  <a:srgbClr val="0065C0"/>
                </a:solidFill>
              </a:rPr>
              <a:t>Lines</a:t>
            </a:r>
            <a:endParaRPr lang="en-SG" dirty="0">
              <a:solidFill>
                <a:srgbClr val="0065C0"/>
              </a:solidFill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810000"/>
            <a:ext cx="41687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20457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908720"/>
            <a:ext cx="8229600" cy="524824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In general, we know from Equation 1 that the vector equation of a line through the (tip of the) vector </a:t>
            </a:r>
            <a:r>
              <a:rPr lang="en-US" altLang="en-US" b="1" dirty="0"/>
              <a:t>r</a:t>
            </a:r>
            <a:r>
              <a:rPr lang="en-US" altLang="en-US" baseline="-25000" dirty="0"/>
              <a:t>0</a:t>
            </a:r>
            <a:r>
              <a:rPr lang="en-US" altLang="en-US" dirty="0"/>
              <a:t> in the direction of a vector </a:t>
            </a:r>
            <a:r>
              <a:rPr lang="en-US" altLang="en-US" b="1" dirty="0"/>
              <a:t>v</a:t>
            </a:r>
            <a:r>
              <a:rPr lang="en-US" altLang="en-US" dirty="0"/>
              <a:t> is </a:t>
            </a:r>
            <a:r>
              <a:rPr lang="en-US" altLang="en-US" b="1" dirty="0"/>
              <a:t>r</a:t>
            </a:r>
            <a:r>
              <a:rPr lang="en-US" altLang="en-US" dirty="0"/>
              <a:t> = </a:t>
            </a:r>
            <a:r>
              <a:rPr lang="en-US" altLang="en-US" b="1" dirty="0"/>
              <a:t>r</a:t>
            </a:r>
            <a:r>
              <a:rPr lang="en-US" altLang="en-US" baseline="-25000" dirty="0"/>
              <a:t>0</a:t>
            </a:r>
            <a:r>
              <a:rPr lang="en-US" altLang="en-US" dirty="0"/>
              <a:t> + </a:t>
            </a:r>
            <a:r>
              <a:rPr lang="en-US" altLang="en-US" i="1" dirty="0"/>
              <a:t>t</a:t>
            </a:r>
            <a:r>
              <a:rPr lang="en-US" altLang="en-US" sz="500" dirty="0"/>
              <a:t> </a:t>
            </a:r>
            <a:r>
              <a:rPr lang="en-US" altLang="en-US" b="1" dirty="0"/>
              <a:t>v</a:t>
            </a:r>
            <a:r>
              <a:rPr lang="en-US" altLang="en-US" dirty="0"/>
              <a:t>.</a:t>
            </a:r>
          </a:p>
          <a:p>
            <a:pPr marL="0" indent="0">
              <a:buNone/>
            </a:pPr>
            <a:endParaRPr lang="en-US" altLang="en-US" sz="1400" dirty="0"/>
          </a:p>
          <a:p>
            <a:pPr marL="0" indent="0">
              <a:buNone/>
            </a:pPr>
            <a:r>
              <a:rPr lang="en-US" altLang="en-US" dirty="0"/>
              <a:t>If the line also passes through (the tip of) </a:t>
            </a:r>
            <a:r>
              <a:rPr lang="en-US" altLang="en-US" b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, then we can take </a:t>
            </a:r>
            <a:r>
              <a:rPr lang="en-US" altLang="en-US" b="1" dirty="0"/>
              <a:t>v</a:t>
            </a:r>
            <a:r>
              <a:rPr lang="en-US" altLang="en-US" dirty="0"/>
              <a:t> = </a:t>
            </a:r>
            <a:r>
              <a:rPr lang="en-US" altLang="en-US" b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 – </a:t>
            </a:r>
            <a:r>
              <a:rPr lang="en-US" altLang="en-US" b="1" dirty="0"/>
              <a:t>r</a:t>
            </a:r>
            <a:r>
              <a:rPr lang="en-US" altLang="en-US" baseline="-25000" dirty="0"/>
              <a:t>0</a:t>
            </a:r>
            <a:r>
              <a:rPr lang="en-US" altLang="en-US" dirty="0"/>
              <a:t> and so its vector equation is</a:t>
            </a:r>
          </a:p>
          <a:p>
            <a:pPr marL="0" indent="0">
              <a:buNone/>
            </a:pPr>
            <a:r>
              <a:rPr lang="en-US" altLang="en-US" b="1" dirty="0"/>
              <a:t>   		r </a:t>
            </a:r>
            <a:r>
              <a:rPr lang="en-US" altLang="en-US" dirty="0"/>
              <a:t>=</a:t>
            </a:r>
            <a:r>
              <a:rPr lang="en-US" altLang="en-US" b="1" dirty="0"/>
              <a:t> r</a:t>
            </a:r>
            <a:r>
              <a:rPr lang="en-US" altLang="en-US" baseline="-25000" dirty="0"/>
              <a:t>0</a:t>
            </a:r>
            <a:r>
              <a:rPr lang="en-US" altLang="en-US" b="1" dirty="0"/>
              <a:t> </a:t>
            </a:r>
            <a:r>
              <a:rPr lang="en-US" altLang="en-US" dirty="0"/>
              <a:t>+ </a:t>
            </a:r>
            <a:r>
              <a:rPr lang="en-US" altLang="en-US" i="1" dirty="0"/>
              <a:t>t</a:t>
            </a:r>
            <a:r>
              <a:rPr lang="en-US" altLang="en-US" dirty="0"/>
              <a:t>(</a:t>
            </a:r>
            <a:r>
              <a:rPr lang="en-US" altLang="en-US" b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 – </a:t>
            </a:r>
            <a:r>
              <a:rPr lang="en-US" altLang="en-US" b="1" dirty="0"/>
              <a:t>r</a:t>
            </a:r>
            <a:r>
              <a:rPr lang="en-US" altLang="en-US" baseline="-25000" dirty="0"/>
              <a:t>0</a:t>
            </a:r>
            <a:r>
              <a:rPr lang="en-US" altLang="en-US" dirty="0"/>
              <a:t>) = (1 – </a:t>
            </a:r>
            <a:r>
              <a:rPr lang="en-US" altLang="en-US" i="1" dirty="0"/>
              <a:t>t</a:t>
            </a:r>
            <a:r>
              <a:rPr lang="en-US" altLang="en-US" dirty="0"/>
              <a:t>)</a:t>
            </a:r>
            <a:r>
              <a:rPr lang="en-US" altLang="en-US" b="1" dirty="0"/>
              <a:t>r</a:t>
            </a:r>
            <a:r>
              <a:rPr lang="en-US" altLang="en-US" baseline="-25000" dirty="0"/>
              <a:t>0 </a:t>
            </a:r>
            <a:r>
              <a:rPr lang="en-US" altLang="en-US" dirty="0"/>
              <a:t>+ </a:t>
            </a:r>
            <a:r>
              <a:rPr lang="en-US" altLang="en-US" i="1" dirty="0"/>
              <a:t>t</a:t>
            </a:r>
            <a:r>
              <a:rPr lang="en-US" altLang="en-US" b="1" dirty="0"/>
              <a:t>r</a:t>
            </a:r>
            <a:r>
              <a:rPr lang="en-US" altLang="en-US" baseline="-25000" dirty="0"/>
              <a:t>1</a:t>
            </a:r>
          </a:p>
          <a:p>
            <a:pPr marL="0" indent="0">
              <a:buNone/>
            </a:pPr>
            <a:endParaRPr lang="en-US" altLang="en-US" sz="1400" baseline="-25000" dirty="0"/>
          </a:p>
          <a:p>
            <a:pPr marL="0" indent="0">
              <a:buNone/>
            </a:pPr>
            <a:r>
              <a:rPr lang="en-US" altLang="en-US" dirty="0"/>
              <a:t>The line segment from </a:t>
            </a:r>
            <a:r>
              <a:rPr lang="en-US" altLang="en-US" b="1" dirty="0"/>
              <a:t>r</a:t>
            </a:r>
            <a:r>
              <a:rPr lang="en-US" altLang="en-US" baseline="-25000" dirty="0"/>
              <a:t>0</a:t>
            </a:r>
            <a:r>
              <a:rPr lang="en-US" altLang="en-US" dirty="0"/>
              <a:t> to </a:t>
            </a:r>
            <a:r>
              <a:rPr lang="en-US" altLang="en-US" b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 is given by the parameter interval 0 </a:t>
            </a:r>
            <a:r>
              <a:rPr lang="en-US" altLang="en-US" b="1" dirty="0">
                <a:sym typeface="Symbol" panose="05050102010706020507" pitchFamily="18" charset="2"/>
              </a:rPr>
              <a:t></a:t>
            </a:r>
            <a:r>
              <a:rPr lang="en-US" altLang="en-US" dirty="0"/>
              <a:t> </a:t>
            </a:r>
            <a:r>
              <a:rPr lang="en-US" altLang="en-US" i="1" dirty="0"/>
              <a:t>t </a:t>
            </a:r>
            <a:r>
              <a:rPr lang="en-US" altLang="en-US" b="1" dirty="0">
                <a:sym typeface="Symbol" panose="05050102010706020507" pitchFamily="18" charset="2"/>
              </a:rPr>
              <a:t></a:t>
            </a:r>
            <a:r>
              <a:rPr lang="en-US" altLang="en-US" b="1" dirty="0"/>
              <a:t> </a:t>
            </a:r>
            <a:r>
              <a:rPr lang="en-US" altLang="en-US" dirty="0"/>
              <a:t>1.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>
                <a:solidFill>
                  <a:srgbClr val="0065C0"/>
                </a:solidFill>
              </a:rPr>
              <a:t>Lines</a:t>
            </a:r>
            <a:endParaRPr lang="en-SG" dirty="0">
              <a:solidFill>
                <a:srgbClr val="0065C0"/>
              </a:solidFill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7" y="4879022"/>
            <a:ext cx="8112125" cy="12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28362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199" y="1196752"/>
            <a:ext cx="8229600" cy="4937760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The line equation </a:t>
            </a:r>
            <a:r>
              <a:rPr lang="en-US" altLang="en-US" b="1" dirty="0"/>
              <a:t>r</a:t>
            </a:r>
            <a:r>
              <a:rPr lang="en-US" altLang="en-US" dirty="0"/>
              <a:t> = </a:t>
            </a:r>
            <a:r>
              <a:rPr lang="en-US" altLang="en-US" b="1" dirty="0"/>
              <a:t>r</a:t>
            </a:r>
            <a:r>
              <a:rPr lang="en-US" altLang="en-US" baseline="-25000" dirty="0"/>
              <a:t>0</a:t>
            </a:r>
            <a:r>
              <a:rPr lang="en-US" altLang="en-US" dirty="0"/>
              <a:t> + </a:t>
            </a:r>
            <a:r>
              <a:rPr lang="en-US" altLang="en-US" i="1" dirty="0"/>
              <a:t>t</a:t>
            </a:r>
            <a:r>
              <a:rPr lang="en-US" altLang="en-US" sz="500" dirty="0"/>
              <a:t> </a:t>
            </a:r>
            <a:r>
              <a:rPr lang="en-US" altLang="en-US" b="1" dirty="0"/>
              <a:t>v</a:t>
            </a:r>
            <a:r>
              <a:rPr lang="en-SG" altLang="en-US" dirty="0"/>
              <a:t> is</a:t>
            </a:r>
            <a:r>
              <a:rPr lang="en-SG" dirty="0"/>
              <a:t> valid for high dimensional space.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Although we can derive an equation similar </a:t>
            </a:r>
            <a:r>
              <a:rPr lang="en-SG" dirty="0" err="1"/>
              <a:t>Eq</a:t>
            </a:r>
            <a:r>
              <a:rPr lang="en-SG" dirty="0"/>
              <a:t> 3 for the high dimensional case, we don’t use it.  We normally use the equation in vector form i.e., </a:t>
            </a:r>
            <a:r>
              <a:rPr lang="en-US" altLang="en-US" b="1" dirty="0"/>
              <a:t>r</a:t>
            </a:r>
            <a:r>
              <a:rPr lang="en-US" altLang="en-US" dirty="0"/>
              <a:t> = </a:t>
            </a:r>
            <a:r>
              <a:rPr lang="en-US" altLang="en-US" b="1" dirty="0"/>
              <a:t>r</a:t>
            </a:r>
            <a:r>
              <a:rPr lang="en-US" altLang="en-US" baseline="-25000" dirty="0"/>
              <a:t>0</a:t>
            </a:r>
            <a:r>
              <a:rPr lang="en-US" altLang="en-US" dirty="0"/>
              <a:t> + </a:t>
            </a:r>
            <a:r>
              <a:rPr lang="en-US" altLang="en-US" i="1" dirty="0"/>
              <a:t>t</a:t>
            </a:r>
            <a:r>
              <a:rPr lang="en-US" altLang="en-US" sz="500" dirty="0"/>
              <a:t> </a:t>
            </a:r>
            <a:r>
              <a:rPr lang="en-US" altLang="en-US" b="1" dirty="0"/>
              <a:t>v. </a:t>
            </a:r>
            <a:r>
              <a:rPr lang="en-SG" altLang="en-US" dirty="0"/>
              <a:t> </a:t>
            </a: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 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>
                <a:solidFill>
                  <a:srgbClr val="0065C0"/>
                </a:solidFill>
              </a:rPr>
              <a:t>Lines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1864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>
                <a:sym typeface="Symbol" panose="05050102010706020507" pitchFamily="18" charset="2"/>
              </a:rPr>
              <a:t>Addition and scalar multiplication are defined in terms of components just as for the cases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= 2 and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= 3.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 Note that </a:t>
            </a:r>
            <a:r>
              <a:rPr lang="en-US" b="1" dirty="0">
                <a:sym typeface="Symbol" panose="05050102010706020507" pitchFamily="18" charset="2"/>
              </a:rPr>
              <a:t>0 </a:t>
            </a:r>
            <a:r>
              <a:rPr lang="en-US" dirty="0">
                <a:sym typeface="Symbol" panose="05050102010706020507" pitchFamily="18" charset="2"/>
              </a:rPr>
              <a:t>is the zero vector &lt;0, 0, …., 0 &gt;</a:t>
            </a: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</a:rPr>
              <a:t>Components</a:t>
            </a:r>
            <a:endParaRPr lang="en-SG" dirty="0">
              <a:solidFill>
                <a:srgbClr val="0065C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" y="2285206"/>
            <a:ext cx="8083550" cy="228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908082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Although a line in space is determined by a point and a direction, a plane in space is more difficult to describe.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A single vector parallel to a plane is not enough to convey the “direction” of the plane, but a vector perpendicular to the plane does completely specify its direction.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Thus a plane in space is determined by a point 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z</a:t>
            </a:r>
            <a:r>
              <a:rPr lang="en-US" altLang="en-US" baseline="-25000" dirty="0"/>
              <a:t>0</a:t>
            </a:r>
            <a:r>
              <a:rPr lang="en-US" altLang="en-US" dirty="0"/>
              <a:t>) in the plane and a vector </a:t>
            </a:r>
            <a:r>
              <a:rPr lang="en-US" altLang="en-US" b="1" dirty="0"/>
              <a:t>n</a:t>
            </a:r>
            <a:r>
              <a:rPr lang="en-US" altLang="en-US" dirty="0"/>
              <a:t> that is orthogonal to the plane.</a:t>
            </a:r>
            <a:br>
              <a:rPr lang="en-US" altLang="en-US" dirty="0"/>
            </a:br>
            <a:r>
              <a:rPr lang="en-US" altLang="en-US" dirty="0"/>
              <a:t>This orthogonal vector </a:t>
            </a:r>
            <a:r>
              <a:rPr lang="en-US" altLang="en-US" b="1" dirty="0"/>
              <a:t>n</a:t>
            </a:r>
            <a:r>
              <a:rPr lang="en-US" altLang="en-US" dirty="0"/>
              <a:t> is called a </a:t>
            </a:r>
            <a:r>
              <a:rPr lang="en-US" altLang="en-US" b="1" dirty="0"/>
              <a:t>normal vector</a:t>
            </a:r>
            <a:r>
              <a:rPr lang="en-US" altLang="en-US" dirty="0"/>
              <a:t>. 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57C0"/>
                </a:solidFill>
                <a:latin typeface="UniversLTStd-BoldCn" charset="0"/>
              </a:rPr>
              <a:t>Planes</a:t>
            </a:r>
            <a:br>
              <a:rPr lang="en-US" altLang="en-US" dirty="0">
                <a:solidFill>
                  <a:srgbClr val="CC007A"/>
                </a:solidFill>
                <a:latin typeface="UniversLTStd-BoldCn" charset="0"/>
              </a:rPr>
            </a:b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35970403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Let </a:t>
            </a:r>
            <a:r>
              <a:rPr lang="en-US" altLang="en-US" i="1" dirty="0"/>
              <a:t>P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, </a:t>
            </a:r>
            <a:r>
              <a:rPr lang="en-US" altLang="en-US" i="1" dirty="0"/>
              <a:t>z</a:t>
            </a:r>
            <a:r>
              <a:rPr lang="en-US" altLang="en-US" dirty="0"/>
              <a:t>) be an arbitrary point in the plane, and let </a:t>
            </a:r>
            <a:br>
              <a:rPr lang="en-US" altLang="en-US" dirty="0"/>
            </a:br>
            <a:r>
              <a:rPr lang="en-US" altLang="en-US" b="1" dirty="0"/>
              <a:t>r</a:t>
            </a:r>
            <a:r>
              <a:rPr lang="en-US" altLang="en-US" baseline="-25000" dirty="0"/>
              <a:t>0 </a:t>
            </a:r>
            <a:r>
              <a:rPr lang="en-US" altLang="en-US" dirty="0"/>
              <a:t>and </a:t>
            </a:r>
            <a:r>
              <a:rPr lang="en-US" altLang="en-US" b="1" dirty="0"/>
              <a:t>r</a:t>
            </a:r>
            <a:r>
              <a:rPr lang="en-US" altLang="en-US" dirty="0"/>
              <a:t> be the position vectors of </a:t>
            </a:r>
            <a:r>
              <a:rPr lang="en-US" altLang="en-US" i="1" dirty="0"/>
              <a:t>P</a:t>
            </a:r>
            <a:r>
              <a:rPr lang="en-US" altLang="en-US" baseline="-25000" dirty="0"/>
              <a:t>0 </a:t>
            </a:r>
            <a:r>
              <a:rPr lang="en-US" altLang="en-US" dirty="0"/>
              <a:t>and </a:t>
            </a:r>
            <a:r>
              <a:rPr lang="en-US" altLang="en-US" i="1" dirty="0"/>
              <a:t>P</a:t>
            </a:r>
            <a:r>
              <a:rPr lang="en-US" altLang="en-US" dirty="0"/>
              <a:t>. Then the vector </a:t>
            </a:r>
            <a:r>
              <a:rPr lang="en-US" altLang="en-US" b="1" dirty="0"/>
              <a:t>r</a:t>
            </a:r>
            <a:r>
              <a:rPr lang="en-US" altLang="en-US" dirty="0"/>
              <a:t> – </a:t>
            </a:r>
            <a:r>
              <a:rPr lang="en-US" altLang="en-US" b="1" dirty="0"/>
              <a:t>r</a:t>
            </a:r>
            <a:r>
              <a:rPr lang="en-US" altLang="en-US" baseline="-25000" dirty="0"/>
              <a:t>0</a:t>
            </a:r>
            <a:r>
              <a:rPr lang="en-US" altLang="en-US" dirty="0"/>
              <a:t> is represented by         (See Figure 6.)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57C0"/>
                </a:solidFill>
              </a:rPr>
              <a:t>Planes</a:t>
            </a:r>
            <a:endParaRPr lang="en-SG" dirty="0">
              <a:solidFill>
                <a:srgbClr val="0057C0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087524"/>
            <a:ext cx="6762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032" y="2838726"/>
            <a:ext cx="4405313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83062" y="5871990"/>
            <a:ext cx="7778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/>
              <a:t>Figure 6</a:t>
            </a:r>
          </a:p>
        </p:txBody>
      </p:sp>
    </p:spTree>
    <p:extLst>
      <p:ext uri="{BB962C8B-B14F-4D97-AF65-F5344CB8AC3E}">
        <p14:creationId xmlns:p14="http://schemas.microsoft.com/office/powerpoint/2010/main" val="146326290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dirty="0"/>
              <a:t>The normal vector </a:t>
            </a:r>
            <a:r>
              <a:rPr lang="en-US" altLang="en-US" b="1" dirty="0"/>
              <a:t>n</a:t>
            </a:r>
            <a:r>
              <a:rPr lang="en-US" altLang="en-US" dirty="0"/>
              <a:t> is orthogonal to every vector in the given plane. In particular, </a:t>
            </a:r>
            <a:r>
              <a:rPr lang="en-US" altLang="en-US" b="1" dirty="0"/>
              <a:t>n</a:t>
            </a:r>
            <a:r>
              <a:rPr lang="en-US" altLang="en-US" dirty="0"/>
              <a:t> is orthogonal to </a:t>
            </a:r>
            <a:r>
              <a:rPr lang="en-US" altLang="en-US" b="1" dirty="0"/>
              <a:t>r</a:t>
            </a:r>
            <a:r>
              <a:rPr lang="en-US" altLang="en-US" dirty="0"/>
              <a:t> – </a:t>
            </a:r>
            <a:r>
              <a:rPr lang="en-US" altLang="en-US" b="1" dirty="0"/>
              <a:t>r</a:t>
            </a:r>
            <a:r>
              <a:rPr lang="en-US" altLang="en-US" baseline="-25000" dirty="0"/>
              <a:t>0</a:t>
            </a:r>
            <a:r>
              <a:rPr lang="en-US" altLang="en-US" dirty="0"/>
              <a:t> and so we have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which can be rewritten as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Either Equation 5 or Equation 6 is called a </a:t>
            </a:r>
            <a:r>
              <a:rPr lang="en-US" altLang="en-US" b="1" dirty="0"/>
              <a:t>vector equation of the plane</a:t>
            </a:r>
            <a:r>
              <a:rPr lang="en-US" altLang="en-US" dirty="0"/>
              <a:t>.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57C0"/>
                </a:solidFill>
              </a:rPr>
              <a:t>Planes</a:t>
            </a:r>
            <a:endParaRPr lang="en-SG" dirty="0">
              <a:solidFill>
                <a:srgbClr val="0057C0"/>
              </a:solidFill>
            </a:endParaRPr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36" b="64223"/>
          <a:stretch>
            <a:fillRect/>
          </a:stretch>
        </p:blipFill>
        <p:spPr bwMode="auto">
          <a:xfrm>
            <a:off x="2915816" y="2267746"/>
            <a:ext cx="408146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3" r="93518" b="73166"/>
          <a:stretch>
            <a:fillRect/>
          </a:stretch>
        </p:blipFill>
        <p:spPr bwMode="auto">
          <a:xfrm>
            <a:off x="1331640" y="2495436"/>
            <a:ext cx="457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36" t="65593"/>
          <a:stretch>
            <a:fillRect/>
          </a:stretch>
        </p:blipFill>
        <p:spPr bwMode="auto">
          <a:xfrm>
            <a:off x="2880084" y="3885706"/>
            <a:ext cx="4081462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56" r="93518" b="7573"/>
          <a:stretch>
            <a:fillRect/>
          </a:stretch>
        </p:blipFill>
        <p:spPr bwMode="auto">
          <a:xfrm>
            <a:off x="1331640" y="4217390"/>
            <a:ext cx="457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6092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To obtain a scalar equation for the plane, we write</a:t>
            </a:r>
            <a:endParaRPr lang="en-US" altLang="en-US" b="1" dirty="0"/>
          </a:p>
          <a:p>
            <a:pPr marL="0" indent="0">
              <a:buNone/>
            </a:pPr>
            <a:r>
              <a:rPr lang="en-US" altLang="en-US" b="1" dirty="0"/>
              <a:t>n </a:t>
            </a:r>
            <a:r>
              <a:rPr lang="en-US" altLang="en-US" dirty="0"/>
              <a:t>= </a:t>
            </a:r>
            <a:r>
              <a:rPr lang="en-US" altLang="en-US" sz="3200" b="1" dirty="0">
                <a:sym typeface="Symbol" panose="05050102010706020507" pitchFamily="18" charset="2"/>
              </a:rPr>
              <a:t>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c</a:t>
            </a:r>
            <a:r>
              <a:rPr lang="en-US" altLang="en-US" sz="3200" b="1" dirty="0">
                <a:sym typeface="Symbol" panose="05050102010706020507" pitchFamily="18" charset="2"/>
              </a:rPr>
              <a:t></a:t>
            </a:r>
            <a:r>
              <a:rPr lang="en-US" altLang="en-US" dirty="0"/>
              <a:t>, </a:t>
            </a:r>
            <a:r>
              <a:rPr lang="en-US" altLang="en-US" b="1" dirty="0"/>
              <a:t>r </a:t>
            </a:r>
            <a:r>
              <a:rPr lang="en-US" altLang="en-US" dirty="0"/>
              <a:t>= </a:t>
            </a:r>
            <a:r>
              <a:rPr lang="en-US" altLang="en-US" sz="3200" b="1" dirty="0">
                <a:sym typeface="Symbol" panose="05050102010706020507" pitchFamily="18" charset="2"/>
              </a:rPr>
              <a:t>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z</a:t>
            </a:r>
            <a:r>
              <a:rPr lang="en-US" altLang="en-US" sz="3200" b="1" dirty="0">
                <a:sym typeface="Symbol" panose="05050102010706020507" pitchFamily="18" charset="2"/>
              </a:rPr>
              <a:t></a:t>
            </a:r>
            <a:r>
              <a:rPr lang="en-US" altLang="en-US" dirty="0"/>
              <a:t>, and </a:t>
            </a:r>
            <a:r>
              <a:rPr lang="en-US" altLang="en-US" b="1" dirty="0"/>
              <a:t>r</a:t>
            </a:r>
            <a:r>
              <a:rPr lang="en-US" altLang="en-US" baseline="-25000" dirty="0"/>
              <a:t>0</a:t>
            </a:r>
            <a:r>
              <a:rPr lang="en-US" altLang="en-US" dirty="0"/>
              <a:t> = </a:t>
            </a:r>
            <a:r>
              <a:rPr lang="en-US" altLang="en-US" sz="3200" b="1" dirty="0">
                <a:sym typeface="Symbol" panose="05050102010706020507" pitchFamily="18" charset="2"/>
              </a:rPr>
              <a:t>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baseline="-25000" dirty="0"/>
              <a:t>0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baseline="-25000" dirty="0"/>
              <a:t>0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z</a:t>
            </a:r>
            <a:r>
              <a:rPr lang="en-US" altLang="en-US" baseline="-25000" dirty="0"/>
              <a:t>0</a:t>
            </a:r>
            <a:r>
              <a:rPr lang="en-US" altLang="en-US" sz="3200" b="1" dirty="0">
                <a:sym typeface="Symbol" panose="05050102010706020507" pitchFamily="18" charset="2"/>
              </a:rPr>
              <a:t></a:t>
            </a:r>
            <a:r>
              <a:rPr lang="en-US" altLang="en-US" dirty="0"/>
              <a:t>. 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Then the vector equation (5) becomes</a:t>
            </a:r>
          </a:p>
          <a:p>
            <a:pPr marL="0" indent="0">
              <a:buNone/>
            </a:pPr>
            <a:r>
              <a:rPr lang="en-US" altLang="en-US" sz="3200" b="1" dirty="0">
                <a:sym typeface="Symbol" panose="05050102010706020507" pitchFamily="18" charset="2"/>
              </a:rPr>
              <a:t>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c</a:t>
            </a:r>
            <a:r>
              <a:rPr lang="en-US" altLang="en-US" sz="3200" b="1" dirty="0">
                <a:sym typeface="Symbol" panose="05050102010706020507" pitchFamily="18" charset="2"/>
              </a:rPr>
              <a:t> </a:t>
            </a:r>
            <a:r>
              <a:rPr lang="en-US" altLang="en-US" sz="2400" dirty="0">
                <a:cs typeface="Arial" panose="020B0604020202020204" pitchFamily="34" charset="0"/>
                <a:sym typeface="Symbol" panose="05050102010706020507" pitchFamily="18" charset="2"/>
              </a:rPr>
              <a:t>•</a:t>
            </a:r>
            <a:r>
              <a:rPr lang="en-US" altLang="en-US" sz="3200" b="1" dirty="0">
                <a:sym typeface="Symbol" panose="05050102010706020507" pitchFamily="18" charset="2"/>
              </a:rPr>
              <a:t> </a:t>
            </a:r>
            <a:r>
              <a:rPr lang="en-US" altLang="en-US" i="1" dirty="0">
                <a:sym typeface="Symbol" panose="05050102010706020507" pitchFamily="18" charset="2"/>
              </a:rPr>
              <a:t>x </a:t>
            </a:r>
            <a:r>
              <a:rPr lang="en-US" altLang="en-US" dirty="0">
                <a:sym typeface="Symbol" panose="05050102010706020507" pitchFamily="18" charset="2"/>
              </a:rPr>
              <a:t>– 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baseline="-25000" dirty="0"/>
              <a:t>0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y </a:t>
            </a:r>
            <a:r>
              <a:rPr lang="en-US" altLang="en-US" dirty="0">
                <a:sym typeface="Symbol" panose="05050102010706020507" pitchFamily="18" charset="2"/>
              </a:rPr>
              <a:t>– 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baseline="-25000" dirty="0"/>
              <a:t>0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z </a:t>
            </a:r>
            <a:r>
              <a:rPr lang="en-US" altLang="en-US" dirty="0">
                <a:sym typeface="Symbol" panose="05050102010706020507" pitchFamily="18" charset="2"/>
              </a:rPr>
              <a:t>– </a:t>
            </a:r>
            <a:r>
              <a:rPr lang="en-US" altLang="en-US" i="1" dirty="0">
                <a:sym typeface="Symbol" panose="05050102010706020507" pitchFamily="18" charset="2"/>
              </a:rPr>
              <a:t>z</a:t>
            </a:r>
            <a:r>
              <a:rPr lang="en-US" altLang="en-US" baseline="-25000" dirty="0"/>
              <a:t>0</a:t>
            </a:r>
            <a:r>
              <a:rPr lang="en-US" altLang="en-US" sz="3200" b="1" dirty="0">
                <a:sym typeface="Symbol" panose="05050102010706020507" pitchFamily="18" charset="2"/>
              </a:rPr>
              <a:t> </a:t>
            </a:r>
            <a:r>
              <a:rPr lang="en-US" altLang="en-US" dirty="0">
                <a:sym typeface="Symbol" panose="05050102010706020507" pitchFamily="18" charset="2"/>
              </a:rPr>
              <a:t>= 0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i="1" dirty="0"/>
              <a:t>a</a:t>
            </a:r>
            <a:r>
              <a:rPr lang="en-US" altLang="en-US" dirty="0"/>
              <a:t>(</a:t>
            </a:r>
            <a:r>
              <a:rPr lang="pl-PL" altLang="en-US" i="1" dirty="0"/>
              <a:t>x</a:t>
            </a:r>
            <a:r>
              <a:rPr lang="pl-PL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–</a:t>
            </a:r>
            <a:r>
              <a:rPr lang="pl-PL" altLang="en-US" dirty="0"/>
              <a:t> </a:t>
            </a:r>
            <a:r>
              <a:rPr lang="pl-PL" altLang="en-US" i="1" dirty="0"/>
              <a:t>x</a:t>
            </a:r>
            <a:r>
              <a:rPr lang="pl-PL" altLang="en-US" baseline="-25000" dirty="0"/>
              <a:t>0</a:t>
            </a:r>
            <a:r>
              <a:rPr lang="en-US" altLang="en-US" dirty="0"/>
              <a:t>)</a:t>
            </a:r>
            <a:r>
              <a:rPr lang="pl-PL" altLang="en-US" dirty="0"/>
              <a:t> </a:t>
            </a:r>
            <a:r>
              <a:rPr lang="en-US" altLang="en-US" dirty="0"/>
              <a:t>+</a:t>
            </a:r>
            <a:r>
              <a:rPr lang="pl-PL" altLang="en-US" dirty="0"/>
              <a:t> </a:t>
            </a:r>
            <a:r>
              <a:rPr lang="pl-PL" altLang="en-US" i="1" dirty="0"/>
              <a:t>b</a:t>
            </a:r>
            <a:r>
              <a:rPr lang="en-US" altLang="en-US" dirty="0"/>
              <a:t>(</a:t>
            </a:r>
            <a:r>
              <a:rPr lang="pl-PL" altLang="en-US" i="1" dirty="0"/>
              <a:t>y</a:t>
            </a:r>
            <a:r>
              <a:rPr lang="pl-PL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–</a:t>
            </a:r>
            <a:r>
              <a:rPr lang="pl-PL" altLang="en-US" dirty="0"/>
              <a:t> </a:t>
            </a:r>
            <a:r>
              <a:rPr lang="pl-PL" altLang="en-US" i="1" dirty="0"/>
              <a:t>y</a:t>
            </a:r>
            <a:r>
              <a:rPr lang="pl-PL" altLang="en-US" baseline="-25000" dirty="0"/>
              <a:t>0</a:t>
            </a:r>
            <a:r>
              <a:rPr lang="en-US" altLang="en-US" dirty="0"/>
              <a:t>)</a:t>
            </a:r>
            <a:r>
              <a:rPr lang="pl-PL" altLang="en-US" dirty="0"/>
              <a:t> </a:t>
            </a:r>
            <a:r>
              <a:rPr lang="en-US" altLang="en-US" dirty="0"/>
              <a:t>+</a:t>
            </a:r>
            <a:r>
              <a:rPr lang="pl-PL" altLang="en-US" dirty="0"/>
              <a:t> </a:t>
            </a:r>
            <a:r>
              <a:rPr lang="pl-PL" altLang="en-US" i="1" dirty="0"/>
              <a:t>c</a:t>
            </a:r>
            <a:r>
              <a:rPr lang="en-US" altLang="en-US" dirty="0"/>
              <a:t>(</a:t>
            </a:r>
            <a:r>
              <a:rPr lang="pl-PL" altLang="en-US" i="1" dirty="0"/>
              <a:t>z</a:t>
            </a:r>
            <a:r>
              <a:rPr lang="pl-PL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–</a:t>
            </a:r>
            <a:r>
              <a:rPr lang="pl-PL" altLang="en-US" dirty="0"/>
              <a:t> </a:t>
            </a:r>
            <a:r>
              <a:rPr lang="pl-PL" altLang="en-US" i="1" dirty="0"/>
              <a:t>z</a:t>
            </a:r>
            <a:r>
              <a:rPr lang="pl-PL" altLang="en-US" baseline="-25000" dirty="0"/>
              <a:t>0</a:t>
            </a:r>
            <a:r>
              <a:rPr lang="en-US" altLang="en-US" dirty="0"/>
              <a:t>)</a:t>
            </a:r>
            <a:r>
              <a:rPr lang="pl-PL" altLang="en-US" dirty="0"/>
              <a:t> </a:t>
            </a:r>
            <a:r>
              <a:rPr lang="en-US" altLang="en-US" dirty="0"/>
              <a:t>=</a:t>
            </a:r>
            <a:r>
              <a:rPr lang="pl-PL" altLang="en-US" dirty="0"/>
              <a:t> 0</a:t>
            </a: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57C0"/>
                </a:solidFill>
              </a:rPr>
              <a:t>Planes</a:t>
            </a:r>
            <a:endParaRPr lang="en-SG" dirty="0">
              <a:solidFill>
                <a:srgbClr val="0057C0"/>
              </a:solidFill>
            </a:endParaRPr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"/>
          <a:stretch>
            <a:fillRect/>
          </a:stretch>
        </p:blipFill>
        <p:spPr bwMode="auto">
          <a:xfrm>
            <a:off x="457200" y="4653136"/>
            <a:ext cx="8077200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81521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575"/>
              </a:spcBef>
              <a:buNone/>
            </a:pPr>
            <a:r>
              <a:rPr lang="en-US" altLang="en-US" dirty="0"/>
              <a:t>Find an equation of the plane through the point (2, 4, –1) with normal vector </a:t>
            </a:r>
            <a:r>
              <a:rPr lang="en-US" altLang="en-US" b="1" dirty="0"/>
              <a:t>n </a:t>
            </a:r>
            <a:r>
              <a:rPr lang="en-US" altLang="en-US" dirty="0"/>
              <a:t>= </a:t>
            </a:r>
            <a:r>
              <a:rPr lang="en-US" altLang="en-US" sz="3200" b="1" dirty="0">
                <a:sym typeface="Symbol" panose="05050102010706020507" pitchFamily="18" charset="2"/>
              </a:rPr>
              <a:t></a:t>
            </a:r>
            <a:r>
              <a:rPr lang="en-US" altLang="en-US" dirty="0">
                <a:sym typeface="Symbol" panose="05050102010706020507" pitchFamily="18" charset="2"/>
              </a:rPr>
              <a:t>2, 3, 4</a:t>
            </a:r>
            <a:r>
              <a:rPr lang="en-US" altLang="en-US" sz="3200" b="1" dirty="0">
                <a:sym typeface="Symbol" panose="05050102010706020507" pitchFamily="18" charset="2"/>
              </a:rPr>
              <a:t></a:t>
            </a:r>
            <a:r>
              <a:rPr lang="en-US" altLang="en-US" dirty="0"/>
              <a:t>. Find the intercepts and sketch the plane.</a:t>
            </a:r>
          </a:p>
          <a:p>
            <a:pPr marL="0" indent="0">
              <a:spcBef>
                <a:spcPts val="575"/>
              </a:spcBef>
              <a:buNone/>
            </a:pPr>
            <a:endParaRPr lang="en-US" altLang="en-US" dirty="0"/>
          </a:p>
          <a:p>
            <a:pPr marL="0" indent="0">
              <a:lnSpc>
                <a:spcPct val="115000"/>
              </a:lnSpc>
              <a:buNone/>
            </a:pPr>
            <a:r>
              <a:rPr lang="en-US" altLang="en-US" dirty="0">
                <a:solidFill>
                  <a:srgbClr val="0057C0"/>
                </a:solidFill>
              </a:rPr>
              <a:t>Solution:</a:t>
            </a:r>
          </a:p>
          <a:p>
            <a:pPr marL="0" indent="0">
              <a:buNone/>
            </a:pPr>
            <a:r>
              <a:rPr lang="en-US" altLang="en-US" dirty="0"/>
              <a:t>Putting </a:t>
            </a:r>
            <a:r>
              <a:rPr lang="en-US" altLang="en-US" i="1" dirty="0"/>
              <a:t>a</a:t>
            </a:r>
            <a:r>
              <a:rPr lang="en-US" altLang="en-US" dirty="0"/>
              <a:t> = 2, </a:t>
            </a:r>
            <a:r>
              <a:rPr lang="en-US" altLang="en-US" i="1" dirty="0"/>
              <a:t>b</a:t>
            </a:r>
            <a:r>
              <a:rPr lang="en-US" altLang="en-US" dirty="0"/>
              <a:t> = 3, </a:t>
            </a:r>
            <a:r>
              <a:rPr lang="en-US" altLang="en-US" i="1" dirty="0"/>
              <a:t>c</a:t>
            </a:r>
            <a:r>
              <a:rPr lang="en-US" altLang="en-US" dirty="0"/>
              <a:t> = 4, </a:t>
            </a:r>
            <a:r>
              <a:rPr lang="en-US" altLang="en-US" i="1" dirty="0"/>
              <a:t>x</a:t>
            </a:r>
            <a:r>
              <a:rPr lang="en-US" altLang="en-US" baseline="-25000" dirty="0"/>
              <a:t>0</a:t>
            </a:r>
            <a:r>
              <a:rPr lang="en-US" altLang="en-US" dirty="0"/>
              <a:t> = 2, </a:t>
            </a:r>
            <a:r>
              <a:rPr lang="en-US" altLang="en-US" i="1" dirty="0"/>
              <a:t>y</a:t>
            </a:r>
            <a:r>
              <a:rPr lang="en-US" altLang="en-US" baseline="-25000" dirty="0"/>
              <a:t>0</a:t>
            </a:r>
            <a:r>
              <a:rPr lang="en-US" altLang="en-US" dirty="0"/>
              <a:t> = 4, and </a:t>
            </a:r>
            <a:r>
              <a:rPr lang="en-US" altLang="en-US" i="1" dirty="0"/>
              <a:t>z</a:t>
            </a:r>
            <a:r>
              <a:rPr lang="en-US" altLang="en-US" baseline="-25000" dirty="0"/>
              <a:t>0</a:t>
            </a:r>
            <a:r>
              <a:rPr lang="en-US" altLang="en-US" dirty="0"/>
              <a:t> = –1 in Equation 7, we see that an equation of the plane is</a:t>
            </a:r>
          </a:p>
          <a:p>
            <a:pPr marL="0" indent="0">
              <a:buNone/>
            </a:pPr>
            <a:endParaRPr lang="en-US" altLang="en-US" sz="900" dirty="0"/>
          </a:p>
          <a:p>
            <a:pPr marL="0" indent="0">
              <a:buNone/>
            </a:pPr>
            <a:r>
              <a:rPr lang="en-US" altLang="en-US" dirty="0"/>
              <a:t>		2(</a:t>
            </a:r>
            <a:r>
              <a:rPr lang="en-US" altLang="en-US" i="1" dirty="0"/>
              <a:t>x </a:t>
            </a:r>
            <a:r>
              <a:rPr lang="en-US" altLang="en-US" dirty="0"/>
              <a:t>– 2) + 3(</a:t>
            </a:r>
            <a:r>
              <a:rPr lang="en-US" altLang="en-US" i="1" dirty="0"/>
              <a:t>y </a:t>
            </a:r>
            <a:r>
              <a:rPr lang="en-US" altLang="en-US" dirty="0"/>
              <a:t>– 4) + 4(</a:t>
            </a:r>
            <a:r>
              <a:rPr lang="en-US" altLang="en-US" i="1" dirty="0"/>
              <a:t>z </a:t>
            </a:r>
            <a:r>
              <a:rPr lang="en-US" altLang="en-US" dirty="0"/>
              <a:t>+ 1) = 0</a:t>
            </a:r>
          </a:p>
          <a:p>
            <a:pPr marL="0" indent="0">
              <a:buNone/>
            </a:pPr>
            <a:endParaRPr lang="en-US" altLang="en-US" sz="900" dirty="0"/>
          </a:p>
          <a:p>
            <a:pPr marL="0" indent="0">
              <a:buNone/>
            </a:pPr>
            <a:r>
              <a:rPr lang="en-US" altLang="en-US" dirty="0"/>
              <a:t>or                                            2</a:t>
            </a:r>
            <a:r>
              <a:rPr lang="en-US" altLang="en-US" i="1" dirty="0"/>
              <a:t>x </a:t>
            </a:r>
            <a:r>
              <a:rPr lang="en-US" altLang="en-US" dirty="0"/>
              <a:t>+ 3</a:t>
            </a:r>
            <a:r>
              <a:rPr lang="en-US" altLang="en-US" i="1" dirty="0"/>
              <a:t>y </a:t>
            </a:r>
            <a:r>
              <a:rPr lang="en-US" altLang="en-US" dirty="0"/>
              <a:t>+ 4</a:t>
            </a:r>
            <a:r>
              <a:rPr lang="en-US" altLang="en-US" i="1" dirty="0"/>
              <a:t>z </a:t>
            </a:r>
            <a:r>
              <a:rPr lang="en-US" altLang="en-US" dirty="0"/>
              <a:t>= 12</a:t>
            </a:r>
          </a:p>
          <a:p>
            <a:pPr marL="0" indent="0">
              <a:buNone/>
            </a:pPr>
            <a:endParaRPr lang="en-US" altLang="en-US" sz="900" dirty="0"/>
          </a:p>
          <a:p>
            <a:pPr marL="0" indent="0">
              <a:buNone/>
            </a:pPr>
            <a:r>
              <a:rPr lang="en-US" altLang="en-US" dirty="0"/>
              <a:t>To find the </a:t>
            </a:r>
            <a:r>
              <a:rPr lang="en-US" altLang="en-US" i="1" dirty="0"/>
              <a:t>x</a:t>
            </a:r>
            <a:r>
              <a:rPr lang="en-US" altLang="en-US" dirty="0"/>
              <a:t>-intercept we set </a:t>
            </a:r>
            <a:r>
              <a:rPr lang="en-US" altLang="en-US" i="1" dirty="0"/>
              <a:t>y</a:t>
            </a:r>
            <a:r>
              <a:rPr lang="en-US" altLang="en-US" dirty="0"/>
              <a:t> = </a:t>
            </a:r>
            <a:r>
              <a:rPr lang="en-US" altLang="en-US" i="1" dirty="0"/>
              <a:t>z</a:t>
            </a:r>
            <a:r>
              <a:rPr lang="en-US" altLang="en-US" dirty="0"/>
              <a:t> = 0 in this equation and obtain </a:t>
            </a:r>
            <a:r>
              <a:rPr lang="en-US" altLang="en-US" i="1" dirty="0"/>
              <a:t>x</a:t>
            </a:r>
            <a:r>
              <a:rPr lang="en-US" altLang="en-US" dirty="0"/>
              <a:t> = 6.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0057C0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6925177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Similarly, the </a:t>
            </a:r>
            <a:r>
              <a:rPr lang="en-US" altLang="en-US" i="1" dirty="0"/>
              <a:t>y</a:t>
            </a:r>
            <a:r>
              <a:rPr lang="en-US" altLang="en-US" dirty="0"/>
              <a:t>-intercept is 4 and the </a:t>
            </a:r>
            <a:r>
              <a:rPr lang="en-US" altLang="en-US" i="1" dirty="0"/>
              <a:t>z</a:t>
            </a:r>
            <a:r>
              <a:rPr lang="en-US" altLang="en-US" dirty="0"/>
              <a:t>-intercept is 3. This enables us to sketch the portion of the plane that lies in the first octant (see Figure 7).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57C0"/>
                </a:solidFill>
              </a:rPr>
              <a:t>Example</a:t>
            </a:r>
            <a:endParaRPr lang="en-SG" dirty="0">
              <a:solidFill>
                <a:srgbClr val="0057C0"/>
              </a:solidFill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708920"/>
            <a:ext cx="4835525" cy="270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296568" y="5510058"/>
            <a:ext cx="7778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/>
              <a:t>Figure 7</a:t>
            </a:r>
          </a:p>
        </p:txBody>
      </p:sp>
    </p:spTree>
    <p:extLst>
      <p:ext uri="{BB962C8B-B14F-4D97-AF65-F5344CB8AC3E}">
        <p14:creationId xmlns:p14="http://schemas.microsoft.com/office/powerpoint/2010/main" val="4284245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en-US" dirty="0"/>
              <a:t>By collecting terms in Equation 7 as we did in Example 4, we can rewrite the equation of a plane as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where </a:t>
            </a:r>
            <a:r>
              <a:rPr lang="en-US" altLang="en-US" i="1" dirty="0"/>
              <a:t>d =</a:t>
            </a:r>
            <a:r>
              <a:rPr lang="en-US" altLang="en-US" dirty="0"/>
              <a:t> –(</a:t>
            </a:r>
            <a:r>
              <a:rPr lang="en-US" altLang="en-US" i="1" dirty="0"/>
              <a:t>ax</a:t>
            </a:r>
            <a:r>
              <a:rPr lang="en-US" altLang="en-US" baseline="-25000" dirty="0"/>
              <a:t>0</a:t>
            </a:r>
            <a:r>
              <a:rPr lang="en-US" altLang="en-US" dirty="0"/>
              <a:t> + </a:t>
            </a:r>
            <a:r>
              <a:rPr lang="en-US" altLang="en-US" i="1" dirty="0"/>
              <a:t>by</a:t>
            </a:r>
            <a:r>
              <a:rPr lang="en-US" altLang="en-US" baseline="-25000" dirty="0"/>
              <a:t>0</a:t>
            </a:r>
            <a:r>
              <a:rPr lang="en-US" altLang="en-US" dirty="0"/>
              <a:t> + </a:t>
            </a:r>
            <a:r>
              <a:rPr lang="en-US" altLang="en-US" i="1" dirty="0"/>
              <a:t>cz</a:t>
            </a:r>
            <a:r>
              <a:rPr lang="en-US" altLang="en-US" baseline="-25000" dirty="0"/>
              <a:t>0</a:t>
            </a:r>
            <a:r>
              <a:rPr lang="en-US" altLang="en-US" dirty="0"/>
              <a:t>).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Equation 8 is called a </a:t>
            </a:r>
            <a:r>
              <a:rPr lang="en-US" altLang="en-US" b="1" dirty="0"/>
              <a:t>linear equation </a:t>
            </a:r>
            <a:r>
              <a:rPr lang="en-US" altLang="en-US" dirty="0"/>
              <a:t>in 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, and </a:t>
            </a:r>
            <a:r>
              <a:rPr lang="en-US" altLang="en-US" i="1" dirty="0"/>
              <a:t>z</a:t>
            </a:r>
            <a:r>
              <a:rPr lang="en-US" altLang="en-US" dirty="0"/>
              <a:t>. Conversely, it can be shown that if </a:t>
            </a:r>
            <a:r>
              <a:rPr lang="en-US" altLang="en-US" i="1" dirty="0"/>
              <a:t>a</a:t>
            </a:r>
            <a:r>
              <a:rPr lang="en-US" altLang="en-US" dirty="0"/>
              <a:t>, </a:t>
            </a:r>
            <a:r>
              <a:rPr lang="en-US" altLang="en-US" i="1" dirty="0"/>
              <a:t>b</a:t>
            </a:r>
            <a:r>
              <a:rPr lang="en-US" altLang="en-US" dirty="0"/>
              <a:t>, and </a:t>
            </a:r>
            <a:r>
              <a:rPr lang="en-US" altLang="en-US" i="1" dirty="0"/>
              <a:t>c</a:t>
            </a:r>
            <a:r>
              <a:rPr lang="en-US" altLang="en-US" dirty="0"/>
              <a:t> are not all 0, then the linear equation (8) represents a plane with normal vector </a:t>
            </a:r>
            <a:r>
              <a:rPr lang="en-US" altLang="en-US" sz="3200" b="1" dirty="0">
                <a:sym typeface="Symbol" panose="05050102010706020507" pitchFamily="18" charset="2"/>
              </a:rPr>
              <a:t>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c</a:t>
            </a:r>
            <a:r>
              <a:rPr lang="en-US" altLang="en-US" sz="3200" b="1" dirty="0">
                <a:sym typeface="Symbol" panose="05050102010706020507" pitchFamily="18" charset="2"/>
              </a:rPr>
              <a:t>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57C0"/>
                </a:solidFill>
              </a:rPr>
              <a:t>Planes</a:t>
            </a:r>
            <a:endParaRPr lang="en-SG" dirty="0">
              <a:solidFill>
                <a:srgbClr val="0057C0"/>
              </a:solidFill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21"/>
          <a:stretch>
            <a:fillRect/>
          </a:stretch>
        </p:blipFill>
        <p:spPr bwMode="auto">
          <a:xfrm>
            <a:off x="2375693" y="2348880"/>
            <a:ext cx="4392613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71" r="93584" b="27147"/>
          <a:stretch>
            <a:fillRect/>
          </a:stretch>
        </p:blipFill>
        <p:spPr bwMode="auto">
          <a:xfrm>
            <a:off x="1200547" y="2492896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58450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dirty="0"/>
              <a:t>Two planes are </a:t>
            </a:r>
            <a:r>
              <a:rPr lang="en-US" altLang="en-US" b="1" dirty="0"/>
              <a:t>parallel </a:t>
            </a:r>
            <a:r>
              <a:rPr lang="en-US" altLang="en-US" dirty="0"/>
              <a:t>if their normal vectors are parallel.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For instance, the planes </a:t>
            </a:r>
            <a:r>
              <a:rPr lang="en-US" altLang="en-US" i="1" dirty="0"/>
              <a:t>x </a:t>
            </a:r>
            <a:r>
              <a:rPr lang="en-US" altLang="en-US" dirty="0"/>
              <a:t>+ 2</a:t>
            </a:r>
            <a:r>
              <a:rPr lang="en-US" altLang="en-US" i="1" dirty="0"/>
              <a:t>y </a:t>
            </a:r>
            <a:r>
              <a:rPr lang="en-US" altLang="en-US" dirty="0"/>
              <a:t>– 3</a:t>
            </a:r>
            <a:r>
              <a:rPr lang="en-US" altLang="en-US" i="1" dirty="0"/>
              <a:t>z </a:t>
            </a:r>
            <a:r>
              <a:rPr lang="en-US" altLang="en-US" dirty="0"/>
              <a:t>= 4 and </a:t>
            </a:r>
            <a:br>
              <a:rPr lang="en-US" altLang="en-US" dirty="0"/>
            </a:br>
            <a:r>
              <a:rPr lang="en-US" altLang="en-US" dirty="0"/>
              <a:t>2</a:t>
            </a:r>
            <a:r>
              <a:rPr lang="en-US" altLang="en-US" i="1" dirty="0"/>
              <a:t>x </a:t>
            </a:r>
            <a:r>
              <a:rPr lang="en-US" altLang="en-US" dirty="0"/>
              <a:t>+ 4</a:t>
            </a:r>
            <a:r>
              <a:rPr lang="en-US" altLang="en-US" i="1" dirty="0"/>
              <a:t>y </a:t>
            </a:r>
            <a:r>
              <a:rPr lang="en-US" altLang="en-US" dirty="0"/>
              <a:t>– 6</a:t>
            </a:r>
            <a:r>
              <a:rPr lang="en-US" altLang="en-US" i="1" dirty="0"/>
              <a:t>z </a:t>
            </a:r>
            <a:r>
              <a:rPr lang="en-US" altLang="en-US" dirty="0"/>
              <a:t>= 3 are parallel because their normal vectors are </a:t>
            </a:r>
            <a:r>
              <a:rPr lang="en-US" altLang="en-US" b="1" dirty="0"/>
              <a:t>n</a:t>
            </a:r>
            <a:r>
              <a:rPr lang="en-US" altLang="en-US" baseline="-25000" dirty="0"/>
              <a:t>1</a:t>
            </a:r>
            <a:r>
              <a:rPr lang="en-US" altLang="en-US" b="1" dirty="0"/>
              <a:t> </a:t>
            </a:r>
            <a:r>
              <a:rPr lang="en-US" altLang="en-US" dirty="0"/>
              <a:t>= </a:t>
            </a:r>
            <a:r>
              <a:rPr lang="en-US" altLang="en-US" sz="3200" b="1" dirty="0">
                <a:sym typeface="Symbol" panose="05050102010706020507" pitchFamily="18" charset="2"/>
              </a:rPr>
              <a:t></a:t>
            </a:r>
            <a:r>
              <a:rPr lang="en-US" altLang="en-US" dirty="0">
                <a:sym typeface="Symbol" panose="05050102010706020507" pitchFamily="18" charset="2"/>
              </a:rPr>
              <a:t>1, 2, </a:t>
            </a:r>
            <a:r>
              <a:rPr lang="en-US" altLang="en-US" dirty="0"/>
              <a:t>–</a:t>
            </a:r>
            <a:r>
              <a:rPr lang="en-US" altLang="en-US" dirty="0">
                <a:sym typeface="Symbol" panose="05050102010706020507" pitchFamily="18" charset="2"/>
              </a:rPr>
              <a:t>3</a:t>
            </a:r>
            <a:r>
              <a:rPr lang="en-US" altLang="en-US" sz="3200" b="1" dirty="0">
                <a:sym typeface="Symbol" panose="05050102010706020507" pitchFamily="18" charset="2"/>
              </a:rPr>
              <a:t> </a:t>
            </a:r>
            <a:r>
              <a:rPr lang="en-US" altLang="en-US" dirty="0"/>
              <a:t>and </a:t>
            </a:r>
            <a:r>
              <a:rPr lang="en-US" altLang="en-US" b="1" dirty="0"/>
              <a:t>n</a:t>
            </a:r>
            <a:r>
              <a:rPr lang="en-US" altLang="en-US" baseline="-25000" dirty="0"/>
              <a:t>2</a:t>
            </a:r>
            <a:r>
              <a:rPr lang="en-US" altLang="en-US" b="1" dirty="0"/>
              <a:t> </a:t>
            </a:r>
            <a:r>
              <a:rPr lang="en-US" altLang="en-US" dirty="0"/>
              <a:t>= </a:t>
            </a:r>
            <a:r>
              <a:rPr lang="en-US" altLang="en-US" sz="3200" b="1" dirty="0">
                <a:sym typeface="Symbol" panose="05050102010706020507" pitchFamily="18" charset="2"/>
              </a:rPr>
              <a:t></a:t>
            </a:r>
            <a:r>
              <a:rPr lang="en-US" altLang="en-US" dirty="0">
                <a:sym typeface="Symbol" panose="05050102010706020507" pitchFamily="18" charset="2"/>
              </a:rPr>
              <a:t>2, 4, </a:t>
            </a:r>
            <a:r>
              <a:rPr lang="en-US" altLang="en-US" dirty="0"/>
              <a:t>–</a:t>
            </a:r>
            <a:r>
              <a:rPr lang="en-US" altLang="en-US" dirty="0">
                <a:sym typeface="Symbol" panose="05050102010706020507" pitchFamily="18" charset="2"/>
              </a:rPr>
              <a:t>6</a:t>
            </a:r>
            <a:r>
              <a:rPr lang="en-US" altLang="en-US" sz="3200" b="1" dirty="0">
                <a:sym typeface="Symbol" panose="05050102010706020507" pitchFamily="18" charset="2"/>
              </a:rPr>
              <a:t></a:t>
            </a:r>
            <a:r>
              <a:rPr lang="en-US" altLang="en-US" dirty="0"/>
              <a:t> and </a:t>
            </a:r>
            <a:r>
              <a:rPr lang="en-US" altLang="en-US" b="1" dirty="0"/>
              <a:t>n</a:t>
            </a:r>
            <a:r>
              <a:rPr lang="en-US" altLang="en-US" baseline="-25000" dirty="0"/>
              <a:t>2</a:t>
            </a:r>
            <a:r>
              <a:rPr lang="en-US" altLang="en-US" dirty="0"/>
              <a:t> = 2</a:t>
            </a:r>
            <a:r>
              <a:rPr lang="en-US" altLang="en-US" b="1" dirty="0"/>
              <a:t>n</a:t>
            </a:r>
            <a:r>
              <a:rPr lang="en-US" altLang="en-US" baseline="-25000" dirty="0"/>
              <a:t>1</a:t>
            </a:r>
            <a:r>
              <a:rPr lang="en-US" altLang="en-US" dirty="0"/>
              <a:t>.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If two planes are not parallel,</a:t>
            </a:r>
            <a:br>
              <a:rPr lang="en-US" altLang="en-US" dirty="0"/>
            </a:br>
            <a:r>
              <a:rPr lang="en-US" altLang="en-US" dirty="0"/>
              <a:t>then they intersect in a straight </a:t>
            </a:r>
            <a:br>
              <a:rPr lang="en-US" altLang="en-US" dirty="0"/>
            </a:br>
            <a:r>
              <a:rPr lang="en-US" altLang="en-US" dirty="0"/>
              <a:t>line and the angle between the </a:t>
            </a:r>
            <a:br>
              <a:rPr lang="en-US" altLang="en-US" dirty="0"/>
            </a:br>
            <a:r>
              <a:rPr lang="en-US" altLang="en-US" dirty="0"/>
              <a:t>two planes is defined as the </a:t>
            </a:r>
            <a:br>
              <a:rPr lang="en-US" altLang="en-US" dirty="0"/>
            </a:br>
            <a:r>
              <a:rPr lang="en-US" altLang="en-US" dirty="0"/>
              <a:t>acute angle between their </a:t>
            </a:r>
            <a:br>
              <a:rPr lang="en-US" altLang="en-US" dirty="0"/>
            </a:br>
            <a:r>
              <a:rPr lang="en-US" altLang="en-US" dirty="0"/>
              <a:t>normal vectors </a:t>
            </a:r>
            <a:br>
              <a:rPr lang="en-US" altLang="en-US" dirty="0"/>
            </a:br>
            <a:r>
              <a:rPr lang="en-US" altLang="en-US" dirty="0"/>
              <a:t>(see angle </a:t>
            </a:r>
            <a:r>
              <a:rPr lang="en-US" altLang="en-US" i="1" dirty="0">
                <a:sym typeface="Symbol" panose="05050102010706020507" pitchFamily="18" charset="2"/>
              </a:rPr>
              <a:t></a:t>
            </a:r>
            <a:r>
              <a:rPr lang="en-US" altLang="en-US" dirty="0"/>
              <a:t> in Figure 9).</a:t>
            </a:r>
          </a:p>
          <a:p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57C0"/>
                </a:solidFill>
              </a:rPr>
              <a:t>Planes</a:t>
            </a:r>
            <a:endParaRPr lang="en-SG" dirty="0">
              <a:solidFill>
                <a:srgbClr val="0057C0"/>
              </a:solidFill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75" y="3695393"/>
            <a:ext cx="39084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6228184" y="5882323"/>
            <a:ext cx="7778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/>
              <a:t>Figure 9</a:t>
            </a:r>
          </a:p>
        </p:txBody>
      </p:sp>
    </p:spTree>
    <p:extLst>
      <p:ext uri="{BB962C8B-B14F-4D97-AF65-F5344CB8AC3E}">
        <p14:creationId xmlns:p14="http://schemas.microsoft.com/office/powerpoint/2010/main" val="130346191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764704"/>
                <a:ext cx="8229600" cy="539225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SG" dirty="0"/>
                  <a:t>If </a:t>
                </a:r>
                <a:r>
                  <a:rPr lang="en-US" altLang="en-US" b="1" dirty="0"/>
                  <a:t>n, r </a:t>
                </a:r>
                <a:r>
                  <a:rPr lang="en-US" altLang="en-US" dirty="0"/>
                  <a:t>and </a:t>
                </a:r>
                <a:r>
                  <a:rPr lang="en-US" altLang="en-US" b="1" dirty="0"/>
                  <a:t>r</a:t>
                </a:r>
                <a:r>
                  <a:rPr lang="en-US" altLang="en-US" baseline="-25000" dirty="0"/>
                  <a:t>0</a:t>
                </a:r>
                <a:r>
                  <a:rPr lang="en-US" altLang="en-US" dirty="0"/>
                  <a:t> are n-dimensional vectors, equations 5 and 6 are still valid. If these vectors are column vectors,</a:t>
                </a:r>
              </a:p>
              <a:p>
                <a:pPr marL="0" indent="0">
                  <a:buNone/>
                </a:pPr>
                <a:endParaRPr lang="en-SG" altLang="en-US" b="1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altLang="en-US" b="1" i="0" smtClean="0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SG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SG" alt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alt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𝐫</m:t>
                          </m:r>
                          <m:r>
                            <a:rPr lang="en-SG" alt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SG" alt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alt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SG" alt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SG" alt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G" alt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alt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𝐧</m:t>
                          </m:r>
                        </m:e>
                        <m:sup>
                          <m:r>
                            <a:rPr lang="en-SG" alt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d>
                        <m:dPr>
                          <m:ctrlPr>
                            <a:rPr lang="en-SG" alt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alt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𝐫</m:t>
                          </m:r>
                          <m:r>
                            <a:rPr lang="en-SG" alt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SG" alt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alt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SG" alt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SG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SG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altLang="en-US" dirty="0"/>
                  <a:t>Let</a:t>
                </a:r>
                <a14:m>
                  <m:oMath xmlns:m="http://schemas.openxmlformats.org/officeDocument/2006/math">
                    <m:r>
                      <a:rPr lang="en-SG" alt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SG" alt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altLang="en-US" b="1"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  <m:sup>
                        <m:r>
                          <a:rPr lang="en-SG" alt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SG" altLang="en-US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SG" alt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SG" altLang="en-US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SG" alt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SG" alt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SG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SG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altLang="en-US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SG" altLang="en-US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SG" altLang="en-US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SG" altLang="en-US" b="1" i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SG" alt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altLang="en-US" b="1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p>
                        <m:r>
                          <a:rPr lang="en-SG" alt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SG" altLang="en-US" b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SG" alt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alt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SG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SG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SG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alt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SG" alt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SG" altLang="en-US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alt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alt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SG" alt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SG" alt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bSup>
                    <m:r>
                      <a:rPr lang="en-SG" altLang="en-US" b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SG" alt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alt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SG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SG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SG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SG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alt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SG" alt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SG" altLang="en-US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dirty="0"/>
                  <a:t>.</a:t>
                </a:r>
              </a:p>
              <a:p>
                <a:pPr marL="0" indent="0">
                  <a:buNone/>
                </a:pPr>
                <a:endParaRPr lang="en-US" alt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alt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alt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𝐧</m:t>
                          </m:r>
                        </m:e>
                        <m:sup>
                          <m:r>
                            <a:rPr lang="en-SG" alt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d>
                        <m:dPr>
                          <m:ctrlPr>
                            <a:rPr lang="en-SG" alt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alt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𝐫</m:t>
                          </m:r>
                          <m:r>
                            <a:rPr lang="en-SG" alt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SG" alt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alt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SG" alt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SG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SG" alt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SG" alt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SG" alt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SG" alt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SG" alt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SG" alt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SG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SG" alt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SG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SG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SG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SG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altLang="en-US" dirty="0"/>
              </a:p>
              <a:p>
                <a:pPr marL="0" indent="0">
                  <a:buNone/>
                </a:pPr>
                <a:endParaRPr lang="en-US" altLang="en-US" dirty="0"/>
              </a:p>
              <a:p>
                <a:pPr marL="0" indent="0">
                  <a:buNone/>
                </a:pPr>
                <a:r>
                  <a:rPr lang="en-US" altLang="en-US" dirty="0"/>
                  <a:t>where </a:t>
                </a:r>
                <a14:m>
                  <m:oMath xmlns:m="http://schemas.openxmlformats.org/officeDocument/2006/math">
                    <m:r>
                      <a:rPr lang="en-SG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SG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SG" alt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SG" alt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SG" alt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SG" alt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SG" alt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SG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SG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SG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SG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en-US" dirty="0"/>
                  <a:t>. 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alt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SG" alt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en-US" dirty="0"/>
                  <a:t>=</a:t>
                </a:r>
                <a:r>
                  <a:rPr lang="en-US" altLang="en-US" b="1" dirty="0"/>
                  <a:t>0, </a:t>
                </a:r>
                <a:r>
                  <a:rPr lang="en-US" altLang="en-US" i="1" dirty="0"/>
                  <a:t>d</a:t>
                </a:r>
                <a:r>
                  <a:rPr lang="en-US" altLang="en-US" dirty="0"/>
                  <a:t>=0 and the plane equation becomes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SG" alt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SG" alt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SG" alt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SG" alt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SG" alt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SG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SG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SG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SG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SG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nary>
                  </m:oMath>
                </a14:m>
                <a:r>
                  <a:rPr lang="en-US" altLang="en-US" dirty="0"/>
                  <a:t>.  Note that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SG" alt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SG" altLang="en-US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SG" alt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SG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SG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SG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alt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SG" altLang="en-US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SG" altLang="en-US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dirty="0"/>
                  <a:t> is the normal vector.</a:t>
                </a:r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764704"/>
                <a:ext cx="8229600" cy="5392256"/>
              </a:xfrm>
              <a:blipFill>
                <a:blip r:embed="rId2"/>
                <a:stretch>
                  <a:fillRect l="-1111" t="-1582" r="-2148" b="-779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57C0"/>
                </a:solidFill>
              </a:rPr>
              <a:t>Hyperplanes</a:t>
            </a:r>
            <a:endParaRPr lang="en-SG" dirty="0"/>
          </a:p>
        </p:txBody>
      </p:sp>
      <p:sp>
        <p:nvSpPr>
          <p:cNvPr id="4" name="Rounded Rectangle 3"/>
          <p:cNvSpPr/>
          <p:nvPr/>
        </p:nvSpPr>
        <p:spPr>
          <a:xfrm>
            <a:off x="2267744" y="3356992"/>
            <a:ext cx="4824536" cy="1368152"/>
          </a:xfrm>
          <a:prstGeom prst="roundRect">
            <a:avLst/>
          </a:prstGeom>
          <a:noFill/>
          <a:ln w="38100">
            <a:solidFill>
              <a:srgbClr val="006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88795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altLang="en-US" dirty="0"/>
              <a:t>Find a formula for the distance </a:t>
            </a:r>
            <a:r>
              <a:rPr lang="en-IN" altLang="en-US" i="1" dirty="0"/>
              <a:t>D</a:t>
            </a:r>
            <a:r>
              <a:rPr lang="en-IN" altLang="en-US" dirty="0"/>
              <a:t> from a point </a:t>
            </a:r>
            <a:r>
              <a:rPr lang="en-IN" altLang="en-US" i="1" dirty="0"/>
              <a:t>P</a:t>
            </a:r>
            <a:r>
              <a:rPr lang="en-IN" altLang="en-US" baseline="-25000" dirty="0"/>
              <a:t>1</a:t>
            </a:r>
            <a:r>
              <a:rPr lang="en-IN" altLang="en-US" dirty="0"/>
              <a:t>(</a:t>
            </a:r>
            <a:r>
              <a:rPr lang="en-IN" altLang="en-US" i="1" dirty="0"/>
              <a:t>x</a:t>
            </a:r>
            <a:r>
              <a:rPr lang="en-IN" altLang="en-US" baseline="-25000" dirty="0"/>
              <a:t>1</a:t>
            </a:r>
            <a:r>
              <a:rPr lang="en-IN" altLang="en-US" dirty="0"/>
              <a:t>, </a:t>
            </a:r>
            <a:r>
              <a:rPr lang="en-IN" altLang="en-US" i="1" dirty="0"/>
              <a:t>y</a:t>
            </a:r>
            <a:r>
              <a:rPr lang="en-IN" altLang="en-US" baseline="-25000" dirty="0"/>
              <a:t>1</a:t>
            </a:r>
            <a:r>
              <a:rPr lang="en-IN" altLang="en-US" dirty="0"/>
              <a:t>, </a:t>
            </a:r>
            <a:r>
              <a:rPr lang="en-IN" altLang="en-US" i="1" dirty="0"/>
              <a:t>z</a:t>
            </a:r>
            <a:r>
              <a:rPr lang="en-IN" altLang="en-US" baseline="-25000" dirty="0"/>
              <a:t>1</a:t>
            </a:r>
            <a:r>
              <a:rPr lang="en-IN" altLang="en-US" dirty="0"/>
              <a:t>)</a:t>
            </a:r>
            <a:br>
              <a:rPr lang="en-IN" altLang="en-US" dirty="0"/>
            </a:br>
            <a:r>
              <a:rPr lang="en-IN" altLang="en-US" dirty="0"/>
              <a:t>to the </a:t>
            </a:r>
            <a:r>
              <a:rPr lang="pl-PL" altLang="en-US" dirty="0"/>
              <a:t>plane </a:t>
            </a:r>
            <a:r>
              <a:rPr lang="pl-PL" altLang="en-US" i="1" dirty="0"/>
              <a:t>ax</a:t>
            </a:r>
            <a:r>
              <a:rPr lang="pl-PL" altLang="en-US" dirty="0"/>
              <a:t> </a:t>
            </a:r>
            <a:r>
              <a:rPr lang="en-US" altLang="en-US" dirty="0"/>
              <a:t>+</a:t>
            </a:r>
            <a:r>
              <a:rPr lang="pl-PL" altLang="en-US" dirty="0"/>
              <a:t> </a:t>
            </a:r>
            <a:r>
              <a:rPr lang="pl-PL" altLang="en-US" i="1" dirty="0"/>
              <a:t>by</a:t>
            </a:r>
            <a:r>
              <a:rPr lang="pl-PL" altLang="en-US" dirty="0"/>
              <a:t> </a:t>
            </a:r>
            <a:r>
              <a:rPr lang="en-US" altLang="en-US" dirty="0"/>
              <a:t>+</a:t>
            </a:r>
            <a:r>
              <a:rPr lang="pl-PL" altLang="en-US" dirty="0"/>
              <a:t> </a:t>
            </a:r>
            <a:r>
              <a:rPr lang="pl-PL" altLang="en-US" i="1" dirty="0"/>
              <a:t>cz</a:t>
            </a:r>
            <a:r>
              <a:rPr lang="pl-PL" altLang="en-US" dirty="0"/>
              <a:t> </a:t>
            </a:r>
            <a:r>
              <a:rPr lang="en-US" altLang="en-US" dirty="0"/>
              <a:t>+</a:t>
            </a:r>
            <a:r>
              <a:rPr lang="pl-PL" altLang="en-US" dirty="0"/>
              <a:t> </a:t>
            </a:r>
            <a:r>
              <a:rPr lang="pl-PL" altLang="en-US" i="1" dirty="0"/>
              <a:t>d</a:t>
            </a:r>
            <a:r>
              <a:rPr lang="en-US" altLang="en-US" dirty="0"/>
              <a:t> = 0.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lnSpc>
                <a:spcPct val="115000"/>
              </a:lnSpc>
              <a:buNone/>
            </a:pPr>
            <a:r>
              <a:rPr lang="en-US" altLang="en-US" dirty="0">
                <a:solidFill>
                  <a:srgbClr val="0065C0"/>
                </a:solidFill>
              </a:rPr>
              <a:t>Solution:</a:t>
            </a:r>
          </a:p>
          <a:p>
            <a:pPr marL="0" indent="0">
              <a:buNone/>
            </a:pPr>
            <a:r>
              <a:rPr lang="en-IN" altLang="en-US" dirty="0"/>
              <a:t>Let </a:t>
            </a:r>
            <a:r>
              <a:rPr lang="en-IN" altLang="en-US" i="1" dirty="0"/>
              <a:t>P</a:t>
            </a:r>
            <a:r>
              <a:rPr lang="en-IN" altLang="en-US" baseline="-25000" dirty="0"/>
              <a:t>0</a:t>
            </a:r>
            <a:r>
              <a:rPr lang="en-IN" altLang="en-US" dirty="0"/>
              <a:t>(</a:t>
            </a:r>
            <a:r>
              <a:rPr lang="en-IN" altLang="en-US" i="1" dirty="0"/>
              <a:t>x</a:t>
            </a:r>
            <a:r>
              <a:rPr lang="en-IN" altLang="en-US" baseline="-25000" dirty="0"/>
              <a:t>0</a:t>
            </a:r>
            <a:r>
              <a:rPr lang="en-IN" altLang="en-US" dirty="0"/>
              <a:t>, </a:t>
            </a:r>
            <a:r>
              <a:rPr lang="en-IN" altLang="en-US" i="1" dirty="0"/>
              <a:t>y</a:t>
            </a:r>
            <a:r>
              <a:rPr lang="en-IN" altLang="en-US" baseline="-25000" dirty="0"/>
              <a:t>0</a:t>
            </a:r>
            <a:r>
              <a:rPr lang="en-IN" altLang="en-US" dirty="0"/>
              <a:t>, </a:t>
            </a:r>
            <a:r>
              <a:rPr lang="en-IN" altLang="en-US" i="1" dirty="0"/>
              <a:t>z</a:t>
            </a:r>
            <a:r>
              <a:rPr lang="en-IN" altLang="en-US" baseline="-25000" dirty="0"/>
              <a:t>0</a:t>
            </a:r>
            <a:r>
              <a:rPr lang="en-IN" altLang="en-US" dirty="0"/>
              <a:t>) be any point in the given plane and let </a:t>
            </a:r>
            <a:r>
              <a:rPr lang="en-IN" altLang="en-US" b="1" dirty="0"/>
              <a:t>b</a:t>
            </a:r>
            <a:r>
              <a:rPr lang="en-IN" altLang="en-US" dirty="0"/>
              <a:t> be the vector corresponding to          Then</a:t>
            </a:r>
          </a:p>
          <a:p>
            <a:pPr marL="0" indent="0">
              <a:buNone/>
            </a:pPr>
            <a:r>
              <a:rPr lang="en-US" altLang="en-US" sz="1050" dirty="0"/>
              <a:t>	</a:t>
            </a:r>
          </a:p>
          <a:p>
            <a:pPr marL="0" indent="0">
              <a:buNone/>
            </a:pPr>
            <a:r>
              <a:rPr lang="en-US" altLang="en-US" b="1" dirty="0"/>
              <a:t>	</a:t>
            </a:r>
            <a:r>
              <a:rPr lang="pl-PL" altLang="en-US" b="1" dirty="0"/>
              <a:t>b</a:t>
            </a:r>
            <a:r>
              <a:rPr lang="pl-PL" altLang="en-US" dirty="0"/>
              <a:t> </a:t>
            </a:r>
            <a:r>
              <a:rPr lang="en-US" altLang="en-US" dirty="0"/>
              <a:t>=</a:t>
            </a:r>
            <a:r>
              <a:rPr lang="pl-PL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</a:t>
            </a:r>
            <a:r>
              <a:rPr lang="pl-PL" altLang="en-US" i="1" dirty="0"/>
              <a:t>x</a:t>
            </a:r>
            <a:r>
              <a:rPr lang="pl-PL" altLang="en-US" baseline="-25000" dirty="0"/>
              <a:t>1</a:t>
            </a:r>
            <a:r>
              <a:rPr lang="pl-PL" altLang="en-US" dirty="0"/>
              <a:t> </a:t>
            </a:r>
            <a:r>
              <a:rPr lang="en-US" altLang="en-US" dirty="0"/>
              <a:t>–</a:t>
            </a:r>
            <a:r>
              <a:rPr lang="pl-PL" altLang="en-US" dirty="0"/>
              <a:t> </a:t>
            </a:r>
            <a:r>
              <a:rPr lang="pl-PL" altLang="en-US" i="1" dirty="0"/>
              <a:t>x</a:t>
            </a:r>
            <a:r>
              <a:rPr lang="pl-PL" altLang="en-US" baseline="-25000" dirty="0"/>
              <a:t>0</a:t>
            </a:r>
            <a:r>
              <a:rPr lang="pl-PL" altLang="en-US" dirty="0"/>
              <a:t>, </a:t>
            </a:r>
            <a:r>
              <a:rPr lang="pl-PL" altLang="en-US" i="1" dirty="0"/>
              <a:t>y</a:t>
            </a:r>
            <a:r>
              <a:rPr lang="pl-PL" altLang="en-US" baseline="-25000" dirty="0"/>
              <a:t>1</a:t>
            </a:r>
            <a:r>
              <a:rPr lang="pl-PL" altLang="en-US" dirty="0"/>
              <a:t> </a:t>
            </a:r>
            <a:r>
              <a:rPr lang="en-US" altLang="en-US" dirty="0"/>
              <a:t>–</a:t>
            </a:r>
            <a:r>
              <a:rPr lang="pl-PL" altLang="en-US" dirty="0"/>
              <a:t> </a:t>
            </a:r>
            <a:r>
              <a:rPr lang="pl-PL" altLang="en-US" i="1" dirty="0"/>
              <a:t>y</a:t>
            </a:r>
            <a:r>
              <a:rPr lang="pl-PL" altLang="en-US" baseline="-25000" dirty="0"/>
              <a:t>0</a:t>
            </a:r>
            <a:r>
              <a:rPr lang="pl-PL" altLang="en-US" dirty="0"/>
              <a:t>, </a:t>
            </a:r>
            <a:r>
              <a:rPr lang="pl-PL" altLang="en-US" i="1" dirty="0"/>
              <a:t>z</a:t>
            </a:r>
            <a:r>
              <a:rPr lang="pl-PL" altLang="en-US" baseline="-25000" dirty="0"/>
              <a:t>1</a:t>
            </a:r>
            <a:r>
              <a:rPr lang="pl-PL" altLang="en-US" dirty="0"/>
              <a:t> </a:t>
            </a:r>
            <a:r>
              <a:rPr lang="en-US" altLang="en-US" dirty="0"/>
              <a:t>–</a:t>
            </a:r>
            <a:r>
              <a:rPr lang="pl-PL" altLang="en-US" dirty="0"/>
              <a:t> </a:t>
            </a:r>
            <a:r>
              <a:rPr lang="pl-PL" altLang="en-US" i="1" dirty="0"/>
              <a:t>z</a:t>
            </a:r>
            <a:r>
              <a:rPr lang="pl-PL" altLang="en-US" baseline="-25000" dirty="0"/>
              <a:t>0</a:t>
            </a:r>
            <a:r>
              <a:rPr lang="en-US" altLang="en-US" dirty="0">
                <a:sym typeface="Symbol" panose="05050102010706020507" pitchFamily="18" charset="2"/>
              </a:rPr>
              <a:t></a:t>
            </a:r>
          </a:p>
          <a:p>
            <a:pPr marL="0" indent="0">
              <a:buNone/>
            </a:pPr>
            <a:endParaRPr lang="en-US" altLang="en-US" sz="105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altLang="en-US" dirty="0"/>
              <a:t>From Figure 12 you can see that </a:t>
            </a:r>
            <a:br>
              <a:rPr lang="en-IN" altLang="en-US" dirty="0"/>
            </a:br>
            <a:r>
              <a:rPr lang="en-IN" altLang="en-US" dirty="0"/>
              <a:t>the distance </a:t>
            </a:r>
            <a:r>
              <a:rPr lang="en-IN" altLang="en-US" i="1" dirty="0"/>
              <a:t>D</a:t>
            </a:r>
            <a:r>
              <a:rPr lang="en-IN" altLang="en-US" dirty="0"/>
              <a:t> from </a:t>
            </a:r>
            <a:r>
              <a:rPr lang="en-IN" altLang="en-US" i="1" dirty="0"/>
              <a:t>P</a:t>
            </a:r>
            <a:r>
              <a:rPr lang="en-IN" altLang="en-US" baseline="-25000" dirty="0"/>
              <a:t>1</a:t>
            </a:r>
            <a:r>
              <a:rPr lang="en-IN" altLang="en-US" dirty="0"/>
              <a:t> to the plane</a:t>
            </a:r>
            <a:br>
              <a:rPr lang="en-IN" altLang="en-US" dirty="0"/>
            </a:br>
            <a:r>
              <a:rPr lang="en-IN" altLang="en-US" dirty="0"/>
              <a:t>is equal to the absolute value of </a:t>
            </a:r>
            <a:br>
              <a:rPr lang="en-IN" altLang="en-US" dirty="0"/>
            </a:br>
            <a:r>
              <a:rPr lang="en-IN" altLang="en-US" dirty="0"/>
              <a:t>the scalar projection of </a:t>
            </a:r>
            <a:r>
              <a:rPr lang="en-IN" altLang="en-US" b="1" dirty="0"/>
              <a:t>b</a:t>
            </a:r>
            <a:r>
              <a:rPr lang="en-IN" altLang="en-US" dirty="0"/>
              <a:t> onto the </a:t>
            </a:r>
            <a:br>
              <a:rPr lang="en-IN" altLang="en-US" dirty="0"/>
            </a:br>
            <a:r>
              <a:rPr lang="en-IN" altLang="en-US" dirty="0"/>
              <a:t>normal vector </a:t>
            </a:r>
            <a:r>
              <a:rPr lang="en-IN" altLang="en-US" b="1" dirty="0"/>
              <a:t>n</a:t>
            </a:r>
            <a:r>
              <a:rPr lang="en-IN" altLang="en-US" dirty="0"/>
              <a:t> = </a:t>
            </a:r>
            <a:r>
              <a:rPr lang="en-US" altLang="en-US" dirty="0">
                <a:sym typeface="Symbol" panose="05050102010706020507" pitchFamily="18" charset="2"/>
              </a:rPr>
              <a:t></a:t>
            </a:r>
            <a:r>
              <a:rPr lang="en-IN" altLang="en-US" i="1" dirty="0"/>
              <a:t>a</a:t>
            </a:r>
            <a:r>
              <a:rPr lang="en-IN" altLang="en-US" dirty="0"/>
              <a:t>, </a:t>
            </a:r>
            <a:r>
              <a:rPr lang="en-IN" altLang="en-US" i="1" dirty="0"/>
              <a:t>b</a:t>
            </a:r>
            <a:r>
              <a:rPr lang="en-IN" altLang="en-US" dirty="0"/>
              <a:t>, </a:t>
            </a:r>
            <a:r>
              <a:rPr lang="en-IN" altLang="en-US" i="1" dirty="0"/>
              <a:t>c</a:t>
            </a:r>
            <a:r>
              <a:rPr lang="en-US" altLang="en-US" dirty="0">
                <a:sym typeface="Symbol" panose="05050102010706020507" pitchFamily="18" charset="2"/>
              </a:rPr>
              <a:t></a:t>
            </a:r>
            <a:r>
              <a:rPr lang="en-IN" altLang="en-US" dirty="0"/>
              <a:t>. </a:t>
            </a:r>
            <a:br>
              <a:rPr lang="en-IN" altLang="en-US" dirty="0"/>
            </a:br>
            <a:endParaRPr lang="en-US" altLang="en-US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57C0"/>
                </a:solidFill>
                <a:latin typeface="UniversLTStd-BoldCn" charset="0"/>
              </a:rPr>
              <a:t>Example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38"/>
          <a:stretch>
            <a:fillRect/>
          </a:stretch>
        </p:blipFill>
        <p:spPr bwMode="auto">
          <a:xfrm>
            <a:off x="3635896" y="2924944"/>
            <a:ext cx="62706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458380"/>
            <a:ext cx="3276600" cy="216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6614319" y="5751438"/>
            <a:ext cx="8683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/>
              <a:t>Figure 12</a:t>
            </a:r>
          </a:p>
        </p:txBody>
      </p:sp>
    </p:spTree>
    <p:extLst>
      <p:ext uri="{BB962C8B-B14F-4D97-AF65-F5344CB8AC3E}">
        <p14:creationId xmlns:p14="http://schemas.microsoft.com/office/powerpoint/2010/main" val="266074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>
                <a:sym typeface="Symbol" panose="05050102010706020507" pitchFamily="18" charset="2"/>
              </a:rPr>
              <a:t>Three vectors in </a:t>
            </a:r>
            <a:r>
              <a:rPr lang="en-US" altLang="en-US" i="1" dirty="0">
                <a:sym typeface="Symbol" panose="05050102010706020507" pitchFamily="18" charset="2"/>
              </a:rPr>
              <a:t>V</a:t>
            </a:r>
            <a:r>
              <a:rPr lang="en-US" altLang="en-US" baseline="-25000" dirty="0">
                <a:sym typeface="Symbol" panose="05050102010706020507" pitchFamily="18" charset="2"/>
              </a:rPr>
              <a:t>3</a:t>
            </a:r>
            <a:r>
              <a:rPr lang="en-US" altLang="en-US" dirty="0">
                <a:sym typeface="Symbol" panose="05050102010706020507" pitchFamily="18" charset="2"/>
              </a:rPr>
              <a:t> play a special role. Let</a:t>
            </a:r>
          </a:p>
          <a:p>
            <a:endParaRPr lang="en-US" altLang="en-US" dirty="0">
              <a:sym typeface="Symbol" panose="05050102010706020507" pitchFamily="18" charset="2"/>
            </a:endParaRPr>
          </a:p>
          <a:p>
            <a:endParaRPr lang="en-US" altLang="en-US" dirty="0">
              <a:sym typeface="Symbol" panose="05050102010706020507" pitchFamily="18" charset="2"/>
            </a:endParaRPr>
          </a:p>
          <a:p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These vectors </a:t>
            </a:r>
            <a:r>
              <a:rPr lang="en-US" altLang="en-US" b="1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b="1" dirty="0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, and </a:t>
            </a:r>
            <a:r>
              <a:rPr lang="en-US" altLang="en-US" b="1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 are called the </a:t>
            </a:r>
            <a:r>
              <a:rPr lang="en-US" altLang="en-US" b="1" dirty="0">
                <a:sym typeface="Symbol" panose="05050102010706020507" pitchFamily="18" charset="2"/>
              </a:rPr>
              <a:t>standard basis vectors</a:t>
            </a:r>
            <a:r>
              <a:rPr lang="en-US" altLang="en-US" dirty="0">
                <a:sym typeface="Symbol" panose="05050102010706020507" pitchFamily="18" charset="2"/>
              </a:rPr>
              <a:t>. </a:t>
            </a:r>
          </a:p>
          <a:p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They have length 1 and point in the directions of the positive 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-, 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-, and </a:t>
            </a:r>
            <a:r>
              <a:rPr lang="en-US" altLang="en-US" i="1" dirty="0">
                <a:sym typeface="Symbol" panose="05050102010706020507" pitchFamily="18" charset="2"/>
              </a:rPr>
              <a:t>z</a:t>
            </a:r>
            <a:r>
              <a:rPr lang="en-US" altLang="en-US" dirty="0">
                <a:sym typeface="Symbol" panose="05050102010706020507" pitchFamily="18" charset="2"/>
              </a:rPr>
              <a:t>-axes. </a:t>
            </a:r>
          </a:p>
          <a:p>
            <a:pPr marL="0" indent="0"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</a:rPr>
              <a:t>Components</a:t>
            </a:r>
            <a:endParaRPr lang="en-SG" dirty="0">
              <a:solidFill>
                <a:srgbClr val="0065C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060848"/>
            <a:ext cx="6448425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985356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Thus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57C0"/>
                </a:solidFill>
              </a:rPr>
              <a:t>Example</a:t>
            </a:r>
            <a:endParaRPr lang="en-SG" dirty="0">
              <a:solidFill>
                <a:srgbClr val="0057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362" y="1844824"/>
            <a:ext cx="33432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47" b="52831"/>
          <a:stretch>
            <a:fillRect/>
          </a:stretch>
        </p:blipFill>
        <p:spPr bwMode="auto">
          <a:xfrm>
            <a:off x="2238375" y="2989263"/>
            <a:ext cx="5410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27"/>
          <a:stretch>
            <a:fillRect/>
          </a:stretch>
        </p:blipFill>
        <p:spPr bwMode="auto">
          <a:xfrm>
            <a:off x="2238375" y="4421188"/>
            <a:ext cx="5627688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657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altLang="en-US" dirty="0"/>
              <a:t>Since </a:t>
            </a:r>
            <a:r>
              <a:rPr lang="en-IN" altLang="en-US" i="1" dirty="0"/>
              <a:t>P</a:t>
            </a:r>
            <a:r>
              <a:rPr lang="en-IN" altLang="en-US" baseline="-25000" dirty="0"/>
              <a:t>0</a:t>
            </a:r>
            <a:r>
              <a:rPr lang="en-IN" altLang="en-US" dirty="0"/>
              <a:t> lies in the plane, its coordinates satisfy the equation of the plane and so we have</a:t>
            </a:r>
          </a:p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altLang="en-US" i="1" dirty="0"/>
              <a:t>ax</a:t>
            </a:r>
            <a:r>
              <a:rPr lang="en-IN" altLang="en-US" baseline="-25000" dirty="0"/>
              <a:t>0</a:t>
            </a:r>
            <a:r>
              <a:rPr lang="en-IN" altLang="en-US" dirty="0"/>
              <a:t> + </a:t>
            </a:r>
            <a:r>
              <a:rPr lang="en-IN" altLang="en-US" i="1" dirty="0"/>
              <a:t>by</a:t>
            </a:r>
            <a:r>
              <a:rPr lang="en-IN" altLang="en-US" baseline="-25000" dirty="0"/>
              <a:t>0</a:t>
            </a:r>
            <a:r>
              <a:rPr lang="en-IN" altLang="en-US" dirty="0"/>
              <a:t> + </a:t>
            </a:r>
            <a:r>
              <a:rPr lang="en-IN" altLang="en-US" i="1" dirty="0"/>
              <a:t>cz</a:t>
            </a:r>
            <a:r>
              <a:rPr lang="en-IN" altLang="en-US" baseline="-25000" dirty="0"/>
              <a:t>0</a:t>
            </a:r>
            <a:r>
              <a:rPr lang="en-IN" altLang="en-US" dirty="0"/>
              <a:t> + </a:t>
            </a:r>
            <a:r>
              <a:rPr lang="en-IN" altLang="en-US" i="1" dirty="0"/>
              <a:t>d</a:t>
            </a:r>
            <a:r>
              <a:rPr lang="en-IN" altLang="en-US" dirty="0"/>
              <a:t> = 0. 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IN" altLang="en-US" dirty="0"/>
              <a:t>Thus the formula for </a:t>
            </a:r>
            <a:r>
              <a:rPr lang="en-IN" altLang="en-US" i="1" dirty="0"/>
              <a:t>D</a:t>
            </a:r>
            <a:r>
              <a:rPr lang="en-IN" altLang="en-US" dirty="0"/>
              <a:t> can be written as</a:t>
            </a:r>
            <a:endParaRPr lang="en-US" altLang="en-US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57C0"/>
                </a:solidFill>
              </a:rPr>
              <a:t>Example</a:t>
            </a:r>
            <a:endParaRPr lang="en-SG" dirty="0">
              <a:solidFill>
                <a:srgbClr val="0057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149080"/>
            <a:ext cx="6721475" cy="130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082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>
                <a:sym typeface="Symbol" panose="05050102010706020507" pitchFamily="18" charset="2"/>
              </a:rPr>
              <a:t>Similarly, in two dimensions we define </a:t>
            </a:r>
            <a:r>
              <a:rPr lang="en-US" altLang="en-US" b="1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= </a:t>
            </a:r>
            <a:r>
              <a:rPr lang="en-US" altLang="en-US" sz="3200" b="1" dirty="0">
                <a:sym typeface="Symbol" panose="05050102010706020507" pitchFamily="18" charset="2"/>
              </a:rPr>
              <a:t></a:t>
            </a:r>
            <a:r>
              <a:rPr lang="en-US" altLang="en-US" dirty="0">
                <a:sym typeface="Symbol" panose="05050102010706020507" pitchFamily="18" charset="2"/>
              </a:rPr>
              <a:t>1, 0</a:t>
            </a:r>
            <a:r>
              <a:rPr lang="en-US" altLang="en-US" sz="3200" b="1" dirty="0">
                <a:sym typeface="Symbol" panose="05050102010706020507" pitchFamily="18" charset="2"/>
              </a:rPr>
              <a:t></a:t>
            </a:r>
            <a:r>
              <a:rPr lang="en-US" altLang="en-US" dirty="0">
                <a:sym typeface="Symbol" panose="05050102010706020507" pitchFamily="18" charset="2"/>
              </a:rPr>
              <a:t> and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b="1" dirty="0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 = </a:t>
            </a:r>
            <a:r>
              <a:rPr lang="en-US" altLang="en-US" sz="3200" b="1" dirty="0">
                <a:sym typeface="Symbol" panose="05050102010706020507" pitchFamily="18" charset="2"/>
              </a:rPr>
              <a:t></a:t>
            </a:r>
            <a:r>
              <a:rPr lang="en-US" altLang="en-US" dirty="0">
                <a:sym typeface="Symbol" panose="05050102010706020507" pitchFamily="18" charset="2"/>
              </a:rPr>
              <a:t>0, 1</a:t>
            </a:r>
            <a:r>
              <a:rPr lang="en-US" altLang="en-US" sz="3200" b="1" dirty="0">
                <a:sym typeface="Symbol" panose="05050102010706020507" pitchFamily="18" charset="2"/>
              </a:rPr>
              <a:t></a:t>
            </a:r>
            <a:r>
              <a:rPr lang="en-US" altLang="en-US" dirty="0">
                <a:sym typeface="Symbol" panose="05050102010706020507" pitchFamily="18" charset="2"/>
              </a:rPr>
              <a:t>. </a:t>
            </a: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</a:rPr>
              <a:t>Components</a:t>
            </a:r>
            <a:endParaRPr lang="en-SG" dirty="0">
              <a:solidFill>
                <a:srgbClr val="0065C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92896"/>
            <a:ext cx="8229600" cy="287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8704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SG" dirty="0"/>
                  <a:t>In an n-dimensional vector space, </a:t>
                </a:r>
                <a:r>
                  <a:rPr lang="en-US" altLang="en-US" b="1" dirty="0">
                    <a:sym typeface="Symbol" panose="05050102010706020507" pitchFamily="18" charset="2"/>
                  </a:rPr>
                  <a:t>standard basis vectors </a:t>
                </a:r>
                <a:r>
                  <a:rPr lang="en-US" altLang="en-US" dirty="0">
                    <a:sym typeface="Symbol" panose="05050102010706020507" pitchFamily="18" charset="2"/>
                  </a:rPr>
                  <a:t>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alt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SG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𝑒</m:t>
                        </m:r>
                      </m:e>
                      <m:sub>
                        <m:r>
                          <a:rPr lang="en-SG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r>
                      <a:rPr lang="en-SG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  <m:sSub>
                      <m:sSubPr>
                        <m:ctrlPr>
                          <a:rPr lang="en-SG" alt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SG" altLang="en-US" b="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𝑒</m:t>
                        </m:r>
                      </m:e>
                      <m:sub>
                        <m:r>
                          <a:rPr lang="en-SG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SG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  <m:r>
                      <a:rPr lang="en-SG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⋯</m:t>
                    </m:r>
                    <m:sSub>
                      <m:sSubPr>
                        <m:ctrlPr>
                          <a:rPr lang="en-SG" alt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SG" altLang="en-US" b="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𝑒</m:t>
                        </m:r>
                      </m:e>
                      <m:sub>
                        <m:r>
                          <a:rPr lang="en-SG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SG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alt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SG" altLang="en-US" b="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𝑒</m:t>
                        </m:r>
                      </m:e>
                      <m:sub>
                        <m:r>
                          <a:rPr lang="en-SG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sub>
                    </m:sSub>
                    <m:r>
                      <a:rPr lang="en-SG" altLang="en-US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=&lt;</m:t>
                    </m:r>
                    <m:r>
                      <a:rPr lang="en-SG" altLang="en-US" b="0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0, </m:t>
                    </m:r>
                    <m:r>
                      <a:rPr lang="en-SG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⋯</m:t>
                    </m:r>
                    <m:r>
                      <a:rPr lang="en-SG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  <m:r>
                      <a:rPr lang="en-SG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1,⋯,0</m:t>
                    </m:r>
                    <m:r>
                      <a:rPr lang="en-SG" altLang="en-US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&gt;</m:t>
                    </m:r>
                  </m:oMath>
                </a14:m>
                <a:r>
                  <a:rPr lang="en-SG" dirty="0"/>
                  <a:t>.  More clearly, all the elements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alt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SG" alt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𝑒</m:t>
                        </m:r>
                      </m:e>
                      <m:sub>
                        <m:r>
                          <a:rPr lang="en-SG" alt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SG" dirty="0"/>
                  <a:t> are zero, except for the </a:t>
                </a:r>
                <a:r>
                  <a:rPr lang="en-SG" dirty="0" err="1"/>
                  <a:t>i</a:t>
                </a:r>
                <a:r>
                  <a:rPr lang="en-SG" baseline="30000" dirty="0" err="1"/>
                  <a:t>th</a:t>
                </a:r>
                <a:r>
                  <a:rPr lang="en-SG" dirty="0"/>
                  <a:t> element, which is one. </a:t>
                </a:r>
              </a:p>
              <a:p>
                <a:endParaRPr lang="en-SG" dirty="0"/>
              </a:p>
              <a:p>
                <a:endParaRPr lang="en-SG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alt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SG" alt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𝑒</m:t>
                        </m:r>
                      </m:e>
                      <m:sub>
                        <m:r>
                          <a:rPr lang="en-SG" alt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SG" dirty="0"/>
                  <a:t> is commonly considered as a column vector.</a:t>
                </a:r>
              </a:p>
              <a:p>
                <a:pPr marL="0" indent="0" algn="ctr">
                  <a:buNone/>
                </a:pPr>
                <a:r>
                  <a:rPr lang="en-SG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SG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SG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</a:rPr>
              <a:t>Components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77065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R@NTUC-RT3.1_template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R@NTUC-RT3.1_template" id="{D0850004-BE27-4451-BC2B-0971852C15FD}" vid="{F46BAEFB-6244-4B8A-940F-16FA648A81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RR@NTUC-RT3.1_template</Template>
  <TotalTime>11707</TotalTime>
  <Words>4793</Words>
  <Application>Microsoft Office PowerPoint</Application>
  <PresentationFormat>On-screen Show (4:3)</PresentationFormat>
  <Paragraphs>463</Paragraphs>
  <Slides>71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1" baseType="lpstr">
      <vt:lpstr>UniversLTStd-BoldCn</vt:lpstr>
      <vt:lpstr>Arial</vt:lpstr>
      <vt:lpstr>Bookman Old Style</vt:lpstr>
      <vt:lpstr>Calibri</vt:lpstr>
      <vt:lpstr>Cambria Math</vt:lpstr>
      <vt:lpstr>Gill Sans MT</vt:lpstr>
      <vt:lpstr>Old English Text MT</vt:lpstr>
      <vt:lpstr>Wingdings</vt:lpstr>
      <vt:lpstr>Wingdings 3</vt:lpstr>
      <vt:lpstr>RR@NTUC-RT3.1_template</vt:lpstr>
      <vt:lpstr>PowerPoint Presentation</vt:lpstr>
      <vt:lpstr>PowerPoint Presentation</vt:lpstr>
      <vt:lpstr>Vectors</vt:lpstr>
      <vt:lpstr>Vectors</vt:lpstr>
      <vt:lpstr>Vectors</vt:lpstr>
      <vt:lpstr>Components</vt:lpstr>
      <vt:lpstr>Components</vt:lpstr>
      <vt:lpstr>Components</vt:lpstr>
      <vt:lpstr>Components</vt:lpstr>
      <vt:lpstr>Components</vt:lpstr>
      <vt:lpstr>Components</vt:lpstr>
      <vt:lpstr>Unit vector</vt:lpstr>
      <vt:lpstr>Applications</vt:lpstr>
      <vt:lpstr>Applications</vt:lpstr>
      <vt:lpstr>Applications</vt:lpstr>
      <vt:lpstr>Applications</vt:lpstr>
      <vt:lpstr>Applications</vt:lpstr>
      <vt:lpstr>The Dot Product</vt:lpstr>
      <vt:lpstr>The Dot Product</vt:lpstr>
      <vt:lpstr>Example</vt:lpstr>
      <vt:lpstr>The Dot Product</vt:lpstr>
      <vt:lpstr>The Dot Product</vt:lpstr>
      <vt:lpstr>The Dot Product</vt:lpstr>
      <vt:lpstr>The Dot Product</vt:lpstr>
      <vt:lpstr>The Dot Product</vt:lpstr>
      <vt:lpstr>The Dot Product</vt:lpstr>
      <vt:lpstr>The Dot Product</vt:lpstr>
      <vt:lpstr>The Dot Product</vt:lpstr>
      <vt:lpstr>Direction Angles and Direction Cosines </vt:lpstr>
      <vt:lpstr>Direction Angles and Direction Cosines</vt:lpstr>
      <vt:lpstr>Direction Angles and Direction Cosines</vt:lpstr>
      <vt:lpstr>Direction Angles and Direction Cosines</vt:lpstr>
      <vt:lpstr>Example</vt:lpstr>
      <vt:lpstr>Projections </vt:lpstr>
      <vt:lpstr>Projections</vt:lpstr>
      <vt:lpstr>Projections</vt:lpstr>
      <vt:lpstr>Projections</vt:lpstr>
      <vt:lpstr>Example</vt:lpstr>
      <vt:lpstr>Example</vt:lpstr>
      <vt:lpstr>Projections</vt:lpstr>
      <vt:lpstr>Projections</vt:lpstr>
      <vt:lpstr>Example</vt:lpstr>
      <vt:lpstr>Example</vt:lpstr>
      <vt:lpstr>Lines and Planes</vt:lpstr>
      <vt:lpstr>Lines </vt:lpstr>
      <vt:lpstr>Lines</vt:lpstr>
      <vt:lpstr>Lines</vt:lpstr>
      <vt:lpstr>Lines</vt:lpstr>
      <vt:lpstr>Lines</vt:lpstr>
      <vt:lpstr>Lines</vt:lpstr>
      <vt:lpstr>Lines</vt:lpstr>
      <vt:lpstr>Example</vt:lpstr>
      <vt:lpstr>Example</vt:lpstr>
      <vt:lpstr>Lines</vt:lpstr>
      <vt:lpstr>Lines</vt:lpstr>
      <vt:lpstr>Lines</vt:lpstr>
      <vt:lpstr>Lines</vt:lpstr>
      <vt:lpstr>Lines</vt:lpstr>
      <vt:lpstr>Lines</vt:lpstr>
      <vt:lpstr>Planes </vt:lpstr>
      <vt:lpstr>Planes</vt:lpstr>
      <vt:lpstr>Planes</vt:lpstr>
      <vt:lpstr>Planes</vt:lpstr>
      <vt:lpstr>Example</vt:lpstr>
      <vt:lpstr>Example</vt:lpstr>
      <vt:lpstr>Planes</vt:lpstr>
      <vt:lpstr>Planes</vt:lpstr>
      <vt:lpstr>Hyperplanes</vt:lpstr>
      <vt:lpstr>Example</vt:lpstr>
      <vt:lpstr>Example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Alan</dc:creator>
  <cp:lastModifiedBy>Kong Wai-Kin Adams (Assoc Prof)</cp:lastModifiedBy>
  <cp:revision>1236</cp:revision>
  <dcterms:created xsi:type="dcterms:W3CDTF">2014-08-28T05:20:21Z</dcterms:created>
  <dcterms:modified xsi:type="dcterms:W3CDTF">2020-08-12T09:11:37Z</dcterms:modified>
</cp:coreProperties>
</file>