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406" r:id="rId2"/>
    <p:sldId id="407" r:id="rId3"/>
    <p:sldId id="408" r:id="rId4"/>
    <p:sldId id="409" r:id="rId5"/>
    <p:sldId id="410" r:id="rId6"/>
    <p:sldId id="411" r:id="rId7"/>
    <p:sldId id="412" r:id="rId8"/>
    <p:sldId id="413" r:id="rId9"/>
    <p:sldId id="414" r:id="rId10"/>
    <p:sldId id="415" r:id="rId11"/>
    <p:sldId id="416" r:id="rId12"/>
    <p:sldId id="417" r:id="rId13"/>
    <p:sldId id="418" r:id="rId14"/>
    <p:sldId id="419" r:id="rId15"/>
    <p:sldId id="420" r:id="rId16"/>
    <p:sldId id="423" r:id="rId17"/>
    <p:sldId id="424" r:id="rId18"/>
    <p:sldId id="425" r:id="rId19"/>
    <p:sldId id="426" r:id="rId20"/>
    <p:sldId id="427" r:id="rId21"/>
    <p:sldId id="428" r:id="rId22"/>
    <p:sldId id="429" r:id="rId23"/>
    <p:sldId id="430" r:id="rId24"/>
    <p:sldId id="431" r:id="rId25"/>
    <p:sldId id="433" r:id="rId26"/>
    <p:sldId id="434" r:id="rId27"/>
    <p:sldId id="435" r:id="rId28"/>
    <p:sldId id="436" r:id="rId29"/>
    <p:sldId id="437" r:id="rId30"/>
    <p:sldId id="438" r:id="rId31"/>
    <p:sldId id="439" r:id="rId32"/>
    <p:sldId id="440" r:id="rId33"/>
    <p:sldId id="441" r:id="rId34"/>
    <p:sldId id="442" r:id="rId35"/>
    <p:sldId id="443" r:id="rId36"/>
    <p:sldId id="444" r:id="rId37"/>
    <p:sldId id="445" r:id="rId38"/>
    <p:sldId id="446" r:id="rId39"/>
    <p:sldId id="421" r:id="rId40"/>
    <p:sldId id="422" r:id="rId41"/>
    <p:sldId id="447" r:id="rId42"/>
    <p:sldId id="448" r:id="rId43"/>
    <p:sldId id="449" r:id="rId44"/>
    <p:sldId id="450" r:id="rId45"/>
    <p:sldId id="451" r:id="rId46"/>
    <p:sldId id="452" r:id="rId47"/>
    <p:sldId id="453" r:id="rId48"/>
    <p:sldId id="454" r:id="rId49"/>
    <p:sldId id="455" r:id="rId50"/>
    <p:sldId id="456" r:id="rId51"/>
    <p:sldId id="457" r:id="rId52"/>
    <p:sldId id="458" r:id="rId53"/>
    <p:sldId id="459" r:id="rId54"/>
    <p:sldId id="460" r:id="rId55"/>
    <p:sldId id="462" r:id="rId56"/>
    <p:sldId id="463" r:id="rId57"/>
    <p:sldId id="464" r:id="rId58"/>
    <p:sldId id="465" r:id="rId59"/>
    <p:sldId id="466" r:id="rId60"/>
    <p:sldId id="467" r:id="rId61"/>
    <p:sldId id="468" r:id="rId62"/>
    <p:sldId id="469" r:id="rId63"/>
    <p:sldId id="470" r:id="rId64"/>
    <p:sldId id="471" r:id="rId65"/>
    <p:sldId id="472" r:id="rId66"/>
    <p:sldId id="473" r:id="rId67"/>
    <p:sldId id="491" r:id="rId68"/>
    <p:sldId id="474" r:id="rId69"/>
    <p:sldId id="475" r:id="rId70"/>
    <p:sldId id="476" r:id="rId71"/>
    <p:sldId id="477" r:id="rId72"/>
    <p:sldId id="478" r:id="rId73"/>
    <p:sldId id="479" r:id="rId74"/>
    <p:sldId id="480" r:id="rId75"/>
    <p:sldId id="481" r:id="rId76"/>
    <p:sldId id="482" r:id="rId77"/>
    <p:sldId id="483" r:id="rId78"/>
    <p:sldId id="484" r:id="rId79"/>
    <p:sldId id="485" r:id="rId80"/>
    <p:sldId id="486" r:id="rId81"/>
    <p:sldId id="432" r:id="rId82"/>
    <p:sldId id="487" r:id="rId83"/>
    <p:sldId id="488" r:id="rId84"/>
    <p:sldId id="489" r:id="rId85"/>
    <p:sldId id="490" r:id="rId86"/>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C0"/>
    <a:srgbClr val="0057C0"/>
    <a:srgbClr val="0140BF"/>
    <a:srgbClr val="0118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4" autoAdjust="0"/>
    <p:restoredTop sz="91469" autoAdjust="0"/>
  </p:normalViewPr>
  <p:slideViewPr>
    <p:cSldViewPr>
      <p:cViewPr varScale="1">
        <p:scale>
          <a:sx n="104" d="100"/>
          <a:sy n="104" d="100"/>
        </p:scale>
        <p:origin x="1716" y="108"/>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0DF8A928-8A92-4742-A39D-A16D5729EB8D}" type="datetimeFigureOut">
              <a:rPr lang="en-US" smtClean="0"/>
              <a:pPr/>
              <a:t>9/5/2020</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652C545-7078-4914-8FD6-7BC445B81696}" type="slidenum">
              <a:rPr lang="en-US" smtClean="0"/>
              <a:pPr/>
              <a:t>‹#›</a:t>
            </a:fld>
            <a:endParaRPr lang="en-US"/>
          </a:p>
        </p:txBody>
      </p:sp>
    </p:spTree>
    <p:extLst>
      <p:ext uri="{BB962C8B-B14F-4D97-AF65-F5344CB8AC3E}">
        <p14:creationId xmlns:p14="http://schemas.microsoft.com/office/powerpoint/2010/main" val="257277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SG" dirty="0"/>
          </a:p>
        </p:txBody>
      </p:sp>
      <p:sp>
        <p:nvSpPr>
          <p:cNvPr id="4" name="Slide Number Placeholder 3"/>
          <p:cNvSpPr>
            <a:spLocks noGrp="1"/>
          </p:cNvSpPr>
          <p:nvPr>
            <p:ph type="sldNum" sz="quarter" idx="10"/>
          </p:nvPr>
        </p:nvSpPr>
        <p:spPr/>
        <p:txBody>
          <a:bodyPr/>
          <a:lstStyle/>
          <a:p>
            <a:fld id="{8652C545-7078-4914-8FD6-7BC445B81696}" type="slidenum">
              <a:rPr lang="en-US" smtClean="0"/>
              <a:pPr/>
              <a:t>1</a:t>
            </a:fld>
            <a:endParaRPr lang="en-US"/>
          </a:p>
        </p:txBody>
      </p:sp>
    </p:spTree>
    <p:extLst>
      <p:ext uri="{BB962C8B-B14F-4D97-AF65-F5344CB8AC3E}">
        <p14:creationId xmlns:p14="http://schemas.microsoft.com/office/powerpoint/2010/main" val="3883749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10</a:t>
            </a:fld>
            <a:endParaRPr lang="en-US"/>
          </a:p>
        </p:txBody>
      </p:sp>
    </p:spTree>
    <p:extLst>
      <p:ext uri="{BB962C8B-B14F-4D97-AF65-F5344CB8AC3E}">
        <p14:creationId xmlns:p14="http://schemas.microsoft.com/office/powerpoint/2010/main" val="48142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11</a:t>
            </a:fld>
            <a:endParaRPr lang="en-US"/>
          </a:p>
        </p:txBody>
      </p:sp>
    </p:spTree>
    <p:extLst>
      <p:ext uri="{BB962C8B-B14F-4D97-AF65-F5344CB8AC3E}">
        <p14:creationId xmlns:p14="http://schemas.microsoft.com/office/powerpoint/2010/main" val="3735377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12</a:t>
            </a:fld>
            <a:endParaRPr lang="en-US"/>
          </a:p>
        </p:txBody>
      </p:sp>
    </p:spTree>
    <p:extLst>
      <p:ext uri="{BB962C8B-B14F-4D97-AF65-F5344CB8AC3E}">
        <p14:creationId xmlns:p14="http://schemas.microsoft.com/office/powerpoint/2010/main" val="998356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13</a:t>
            </a:fld>
            <a:endParaRPr lang="en-US"/>
          </a:p>
        </p:txBody>
      </p:sp>
    </p:spTree>
    <p:extLst>
      <p:ext uri="{BB962C8B-B14F-4D97-AF65-F5344CB8AC3E}">
        <p14:creationId xmlns:p14="http://schemas.microsoft.com/office/powerpoint/2010/main" val="1704251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14</a:t>
            </a:fld>
            <a:endParaRPr lang="en-US"/>
          </a:p>
        </p:txBody>
      </p:sp>
    </p:spTree>
    <p:extLst>
      <p:ext uri="{BB962C8B-B14F-4D97-AF65-F5344CB8AC3E}">
        <p14:creationId xmlns:p14="http://schemas.microsoft.com/office/powerpoint/2010/main" val="3662643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15</a:t>
            </a:fld>
            <a:endParaRPr lang="en-US"/>
          </a:p>
        </p:txBody>
      </p:sp>
    </p:spTree>
    <p:extLst>
      <p:ext uri="{BB962C8B-B14F-4D97-AF65-F5344CB8AC3E}">
        <p14:creationId xmlns:p14="http://schemas.microsoft.com/office/powerpoint/2010/main" val="4187484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16</a:t>
            </a:fld>
            <a:endParaRPr lang="en-US"/>
          </a:p>
        </p:txBody>
      </p:sp>
    </p:spTree>
    <p:extLst>
      <p:ext uri="{BB962C8B-B14F-4D97-AF65-F5344CB8AC3E}">
        <p14:creationId xmlns:p14="http://schemas.microsoft.com/office/powerpoint/2010/main" val="2117430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17</a:t>
            </a:fld>
            <a:endParaRPr lang="en-US"/>
          </a:p>
        </p:txBody>
      </p:sp>
    </p:spTree>
    <p:extLst>
      <p:ext uri="{BB962C8B-B14F-4D97-AF65-F5344CB8AC3E}">
        <p14:creationId xmlns:p14="http://schemas.microsoft.com/office/powerpoint/2010/main" val="3830139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18</a:t>
            </a:fld>
            <a:endParaRPr lang="en-US"/>
          </a:p>
        </p:txBody>
      </p:sp>
    </p:spTree>
    <p:extLst>
      <p:ext uri="{BB962C8B-B14F-4D97-AF65-F5344CB8AC3E}">
        <p14:creationId xmlns:p14="http://schemas.microsoft.com/office/powerpoint/2010/main" val="12243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19</a:t>
            </a:fld>
            <a:endParaRPr lang="en-US"/>
          </a:p>
        </p:txBody>
      </p:sp>
    </p:spTree>
    <p:extLst>
      <p:ext uri="{BB962C8B-B14F-4D97-AF65-F5344CB8AC3E}">
        <p14:creationId xmlns:p14="http://schemas.microsoft.com/office/powerpoint/2010/main" val="20396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2</a:t>
            </a:fld>
            <a:endParaRPr lang="en-US"/>
          </a:p>
        </p:txBody>
      </p:sp>
    </p:spTree>
    <p:extLst>
      <p:ext uri="{BB962C8B-B14F-4D97-AF65-F5344CB8AC3E}">
        <p14:creationId xmlns:p14="http://schemas.microsoft.com/office/powerpoint/2010/main" val="4092437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20</a:t>
            </a:fld>
            <a:endParaRPr lang="en-US"/>
          </a:p>
        </p:txBody>
      </p:sp>
    </p:spTree>
    <p:extLst>
      <p:ext uri="{BB962C8B-B14F-4D97-AF65-F5344CB8AC3E}">
        <p14:creationId xmlns:p14="http://schemas.microsoft.com/office/powerpoint/2010/main" val="3130497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21</a:t>
            </a:fld>
            <a:endParaRPr lang="en-US"/>
          </a:p>
        </p:txBody>
      </p:sp>
    </p:spTree>
    <p:extLst>
      <p:ext uri="{BB962C8B-B14F-4D97-AF65-F5344CB8AC3E}">
        <p14:creationId xmlns:p14="http://schemas.microsoft.com/office/powerpoint/2010/main" val="456931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22</a:t>
            </a:fld>
            <a:endParaRPr lang="en-US"/>
          </a:p>
        </p:txBody>
      </p:sp>
    </p:spTree>
    <p:extLst>
      <p:ext uri="{BB962C8B-B14F-4D97-AF65-F5344CB8AC3E}">
        <p14:creationId xmlns:p14="http://schemas.microsoft.com/office/powerpoint/2010/main" val="30281154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23</a:t>
            </a:fld>
            <a:endParaRPr lang="en-US"/>
          </a:p>
        </p:txBody>
      </p:sp>
    </p:spTree>
    <p:extLst>
      <p:ext uri="{BB962C8B-B14F-4D97-AF65-F5344CB8AC3E}">
        <p14:creationId xmlns:p14="http://schemas.microsoft.com/office/powerpoint/2010/main" val="1319243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24</a:t>
            </a:fld>
            <a:endParaRPr lang="en-US"/>
          </a:p>
        </p:txBody>
      </p:sp>
    </p:spTree>
    <p:extLst>
      <p:ext uri="{BB962C8B-B14F-4D97-AF65-F5344CB8AC3E}">
        <p14:creationId xmlns:p14="http://schemas.microsoft.com/office/powerpoint/2010/main" val="3481054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25</a:t>
            </a:fld>
            <a:endParaRPr lang="en-US"/>
          </a:p>
        </p:txBody>
      </p:sp>
    </p:spTree>
    <p:extLst>
      <p:ext uri="{BB962C8B-B14F-4D97-AF65-F5344CB8AC3E}">
        <p14:creationId xmlns:p14="http://schemas.microsoft.com/office/powerpoint/2010/main" val="3379753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26</a:t>
            </a:fld>
            <a:endParaRPr lang="en-US"/>
          </a:p>
        </p:txBody>
      </p:sp>
    </p:spTree>
    <p:extLst>
      <p:ext uri="{BB962C8B-B14F-4D97-AF65-F5344CB8AC3E}">
        <p14:creationId xmlns:p14="http://schemas.microsoft.com/office/powerpoint/2010/main" val="2588734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27</a:t>
            </a:fld>
            <a:endParaRPr lang="en-US"/>
          </a:p>
        </p:txBody>
      </p:sp>
    </p:spTree>
    <p:extLst>
      <p:ext uri="{BB962C8B-B14F-4D97-AF65-F5344CB8AC3E}">
        <p14:creationId xmlns:p14="http://schemas.microsoft.com/office/powerpoint/2010/main" val="1466478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28</a:t>
            </a:fld>
            <a:endParaRPr lang="en-US"/>
          </a:p>
        </p:txBody>
      </p:sp>
    </p:spTree>
    <p:extLst>
      <p:ext uri="{BB962C8B-B14F-4D97-AF65-F5344CB8AC3E}">
        <p14:creationId xmlns:p14="http://schemas.microsoft.com/office/powerpoint/2010/main" val="22214414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29</a:t>
            </a:fld>
            <a:endParaRPr lang="en-US"/>
          </a:p>
        </p:txBody>
      </p:sp>
    </p:spTree>
    <p:extLst>
      <p:ext uri="{BB962C8B-B14F-4D97-AF65-F5344CB8AC3E}">
        <p14:creationId xmlns:p14="http://schemas.microsoft.com/office/powerpoint/2010/main" val="2597681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3</a:t>
            </a:fld>
            <a:endParaRPr lang="en-US"/>
          </a:p>
        </p:txBody>
      </p:sp>
    </p:spTree>
    <p:extLst>
      <p:ext uri="{BB962C8B-B14F-4D97-AF65-F5344CB8AC3E}">
        <p14:creationId xmlns:p14="http://schemas.microsoft.com/office/powerpoint/2010/main" val="24375587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30</a:t>
            </a:fld>
            <a:endParaRPr lang="en-US"/>
          </a:p>
        </p:txBody>
      </p:sp>
    </p:spTree>
    <p:extLst>
      <p:ext uri="{BB962C8B-B14F-4D97-AF65-F5344CB8AC3E}">
        <p14:creationId xmlns:p14="http://schemas.microsoft.com/office/powerpoint/2010/main" val="15502555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31</a:t>
            </a:fld>
            <a:endParaRPr lang="en-US"/>
          </a:p>
        </p:txBody>
      </p:sp>
    </p:spTree>
    <p:extLst>
      <p:ext uri="{BB962C8B-B14F-4D97-AF65-F5344CB8AC3E}">
        <p14:creationId xmlns:p14="http://schemas.microsoft.com/office/powerpoint/2010/main" val="24845537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32</a:t>
            </a:fld>
            <a:endParaRPr lang="en-US"/>
          </a:p>
        </p:txBody>
      </p:sp>
    </p:spTree>
    <p:extLst>
      <p:ext uri="{BB962C8B-B14F-4D97-AF65-F5344CB8AC3E}">
        <p14:creationId xmlns:p14="http://schemas.microsoft.com/office/powerpoint/2010/main" val="34904279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33</a:t>
            </a:fld>
            <a:endParaRPr lang="en-US"/>
          </a:p>
        </p:txBody>
      </p:sp>
    </p:spTree>
    <p:extLst>
      <p:ext uri="{BB962C8B-B14F-4D97-AF65-F5344CB8AC3E}">
        <p14:creationId xmlns:p14="http://schemas.microsoft.com/office/powerpoint/2010/main" val="40803022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34</a:t>
            </a:fld>
            <a:endParaRPr lang="en-US"/>
          </a:p>
        </p:txBody>
      </p:sp>
    </p:spTree>
    <p:extLst>
      <p:ext uri="{BB962C8B-B14F-4D97-AF65-F5344CB8AC3E}">
        <p14:creationId xmlns:p14="http://schemas.microsoft.com/office/powerpoint/2010/main" val="162862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35</a:t>
            </a:fld>
            <a:endParaRPr lang="en-US"/>
          </a:p>
        </p:txBody>
      </p:sp>
    </p:spTree>
    <p:extLst>
      <p:ext uri="{BB962C8B-B14F-4D97-AF65-F5344CB8AC3E}">
        <p14:creationId xmlns:p14="http://schemas.microsoft.com/office/powerpoint/2010/main" val="15577793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36</a:t>
            </a:fld>
            <a:endParaRPr lang="en-US"/>
          </a:p>
        </p:txBody>
      </p:sp>
    </p:spTree>
    <p:extLst>
      <p:ext uri="{BB962C8B-B14F-4D97-AF65-F5344CB8AC3E}">
        <p14:creationId xmlns:p14="http://schemas.microsoft.com/office/powerpoint/2010/main" val="725903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37</a:t>
            </a:fld>
            <a:endParaRPr lang="en-US"/>
          </a:p>
        </p:txBody>
      </p:sp>
    </p:spTree>
    <p:extLst>
      <p:ext uri="{BB962C8B-B14F-4D97-AF65-F5344CB8AC3E}">
        <p14:creationId xmlns:p14="http://schemas.microsoft.com/office/powerpoint/2010/main" val="6767360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38</a:t>
            </a:fld>
            <a:endParaRPr lang="en-US"/>
          </a:p>
        </p:txBody>
      </p:sp>
    </p:spTree>
    <p:extLst>
      <p:ext uri="{BB962C8B-B14F-4D97-AF65-F5344CB8AC3E}">
        <p14:creationId xmlns:p14="http://schemas.microsoft.com/office/powerpoint/2010/main" val="20763689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39</a:t>
            </a:fld>
            <a:endParaRPr lang="en-US"/>
          </a:p>
        </p:txBody>
      </p:sp>
    </p:spTree>
    <p:extLst>
      <p:ext uri="{BB962C8B-B14F-4D97-AF65-F5344CB8AC3E}">
        <p14:creationId xmlns:p14="http://schemas.microsoft.com/office/powerpoint/2010/main" val="2357116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4</a:t>
            </a:fld>
            <a:endParaRPr lang="en-US"/>
          </a:p>
        </p:txBody>
      </p:sp>
    </p:spTree>
    <p:extLst>
      <p:ext uri="{BB962C8B-B14F-4D97-AF65-F5344CB8AC3E}">
        <p14:creationId xmlns:p14="http://schemas.microsoft.com/office/powerpoint/2010/main" val="38474864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40</a:t>
            </a:fld>
            <a:endParaRPr lang="en-US"/>
          </a:p>
        </p:txBody>
      </p:sp>
    </p:spTree>
    <p:extLst>
      <p:ext uri="{BB962C8B-B14F-4D97-AF65-F5344CB8AC3E}">
        <p14:creationId xmlns:p14="http://schemas.microsoft.com/office/powerpoint/2010/main" val="37989705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41</a:t>
            </a:fld>
            <a:endParaRPr lang="en-US"/>
          </a:p>
        </p:txBody>
      </p:sp>
    </p:spTree>
    <p:extLst>
      <p:ext uri="{BB962C8B-B14F-4D97-AF65-F5344CB8AC3E}">
        <p14:creationId xmlns:p14="http://schemas.microsoft.com/office/powerpoint/2010/main" val="10708225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42</a:t>
            </a:fld>
            <a:endParaRPr lang="en-US"/>
          </a:p>
        </p:txBody>
      </p:sp>
    </p:spTree>
    <p:extLst>
      <p:ext uri="{BB962C8B-B14F-4D97-AF65-F5344CB8AC3E}">
        <p14:creationId xmlns:p14="http://schemas.microsoft.com/office/powerpoint/2010/main" val="12210014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43</a:t>
            </a:fld>
            <a:endParaRPr lang="en-US"/>
          </a:p>
        </p:txBody>
      </p:sp>
    </p:spTree>
    <p:extLst>
      <p:ext uri="{BB962C8B-B14F-4D97-AF65-F5344CB8AC3E}">
        <p14:creationId xmlns:p14="http://schemas.microsoft.com/office/powerpoint/2010/main" val="32042405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44</a:t>
            </a:fld>
            <a:endParaRPr lang="en-US"/>
          </a:p>
        </p:txBody>
      </p:sp>
    </p:spTree>
    <p:extLst>
      <p:ext uri="{BB962C8B-B14F-4D97-AF65-F5344CB8AC3E}">
        <p14:creationId xmlns:p14="http://schemas.microsoft.com/office/powerpoint/2010/main" val="12766346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45</a:t>
            </a:fld>
            <a:endParaRPr lang="en-US"/>
          </a:p>
        </p:txBody>
      </p:sp>
    </p:spTree>
    <p:extLst>
      <p:ext uri="{BB962C8B-B14F-4D97-AF65-F5344CB8AC3E}">
        <p14:creationId xmlns:p14="http://schemas.microsoft.com/office/powerpoint/2010/main" val="35251238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46</a:t>
            </a:fld>
            <a:endParaRPr lang="en-US"/>
          </a:p>
        </p:txBody>
      </p:sp>
    </p:spTree>
    <p:extLst>
      <p:ext uri="{BB962C8B-B14F-4D97-AF65-F5344CB8AC3E}">
        <p14:creationId xmlns:p14="http://schemas.microsoft.com/office/powerpoint/2010/main" val="32223096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47</a:t>
            </a:fld>
            <a:endParaRPr lang="en-US"/>
          </a:p>
        </p:txBody>
      </p:sp>
    </p:spTree>
    <p:extLst>
      <p:ext uri="{BB962C8B-B14F-4D97-AF65-F5344CB8AC3E}">
        <p14:creationId xmlns:p14="http://schemas.microsoft.com/office/powerpoint/2010/main" val="28222847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48</a:t>
            </a:fld>
            <a:endParaRPr lang="en-US"/>
          </a:p>
        </p:txBody>
      </p:sp>
    </p:spTree>
    <p:extLst>
      <p:ext uri="{BB962C8B-B14F-4D97-AF65-F5344CB8AC3E}">
        <p14:creationId xmlns:p14="http://schemas.microsoft.com/office/powerpoint/2010/main" val="38082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49</a:t>
            </a:fld>
            <a:endParaRPr lang="en-US"/>
          </a:p>
        </p:txBody>
      </p:sp>
    </p:spTree>
    <p:extLst>
      <p:ext uri="{BB962C8B-B14F-4D97-AF65-F5344CB8AC3E}">
        <p14:creationId xmlns:p14="http://schemas.microsoft.com/office/powerpoint/2010/main" val="134356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5</a:t>
            </a:fld>
            <a:endParaRPr lang="en-US"/>
          </a:p>
        </p:txBody>
      </p:sp>
    </p:spTree>
    <p:extLst>
      <p:ext uri="{BB962C8B-B14F-4D97-AF65-F5344CB8AC3E}">
        <p14:creationId xmlns:p14="http://schemas.microsoft.com/office/powerpoint/2010/main" val="35337967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50</a:t>
            </a:fld>
            <a:endParaRPr lang="en-US"/>
          </a:p>
        </p:txBody>
      </p:sp>
    </p:spTree>
    <p:extLst>
      <p:ext uri="{BB962C8B-B14F-4D97-AF65-F5344CB8AC3E}">
        <p14:creationId xmlns:p14="http://schemas.microsoft.com/office/powerpoint/2010/main" val="9289545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51</a:t>
            </a:fld>
            <a:endParaRPr lang="en-US"/>
          </a:p>
        </p:txBody>
      </p:sp>
    </p:spTree>
    <p:extLst>
      <p:ext uri="{BB962C8B-B14F-4D97-AF65-F5344CB8AC3E}">
        <p14:creationId xmlns:p14="http://schemas.microsoft.com/office/powerpoint/2010/main" val="26853552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52</a:t>
            </a:fld>
            <a:endParaRPr lang="en-US"/>
          </a:p>
        </p:txBody>
      </p:sp>
    </p:spTree>
    <p:extLst>
      <p:ext uri="{BB962C8B-B14F-4D97-AF65-F5344CB8AC3E}">
        <p14:creationId xmlns:p14="http://schemas.microsoft.com/office/powerpoint/2010/main" val="33125688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53</a:t>
            </a:fld>
            <a:endParaRPr lang="en-US"/>
          </a:p>
        </p:txBody>
      </p:sp>
    </p:spTree>
    <p:extLst>
      <p:ext uri="{BB962C8B-B14F-4D97-AF65-F5344CB8AC3E}">
        <p14:creationId xmlns:p14="http://schemas.microsoft.com/office/powerpoint/2010/main" val="13065082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54</a:t>
            </a:fld>
            <a:endParaRPr lang="en-US"/>
          </a:p>
        </p:txBody>
      </p:sp>
    </p:spTree>
    <p:extLst>
      <p:ext uri="{BB962C8B-B14F-4D97-AF65-F5344CB8AC3E}">
        <p14:creationId xmlns:p14="http://schemas.microsoft.com/office/powerpoint/2010/main" val="11804258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55</a:t>
            </a:fld>
            <a:endParaRPr lang="en-US"/>
          </a:p>
        </p:txBody>
      </p:sp>
    </p:spTree>
    <p:extLst>
      <p:ext uri="{BB962C8B-B14F-4D97-AF65-F5344CB8AC3E}">
        <p14:creationId xmlns:p14="http://schemas.microsoft.com/office/powerpoint/2010/main" val="31866521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56</a:t>
            </a:fld>
            <a:endParaRPr lang="en-US"/>
          </a:p>
        </p:txBody>
      </p:sp>
    </p:spTree>
    <p:extLst>
      <p:ext uri="{BB962C8B-B14F-4D97-AF65-F5344CB8AC3E}">
        <p14:creationId xmlns:p14="http://schemas.microsoft.com/office/powerpoint/2010/main" val="28449429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57</a:t>
            </a:fld>
            <a:endParaRPr lang="en-US"/>
          </a:p>
        </p:txBody>
      </p:sp>
    </p:spTree>
    <p:extLst>
      <p:ext uri="{BB962C8B-B14F-4D97-AF65-F5344CB8AC3E}">
        <p14:creationId xmlns:p14="http://schemas.microsoft.com/office/powerpoint/2010/main" val="4694062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58</a:t>
            </a:fld>
            <a:endParaRPr lang="en-US"/>
          </a:p>
        </p:txBody>
      </p:sp>
    </p:spTree>
    <p:extLst>
      <p:ext uri="{BB962C8B-B14F-4D97-AF65-F5344CB8AC3E}">
        <p14:creationId xmlns:p14="http://schemas.microsoft.com/office/powerpoint/2010/main" val="39680400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59</a:t>
            </a:fld>
            <a:endParaRPr lang="en-US"/>
          </a:p>
        </p:txBody>
      </p:sp>
    </p:spTree>
    <p:extLst>
      <p:ext uri="{BB962C8B-B14F-4D97-AF65-F5344CB8AC3E}">
        <p14:creationId xmlns:p14="http://schemas.microsoft.com/office/powerpoint/2010/main" val="994098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6</a:t>
            </a:fld>
            <a:endParaRPr lang="en-US"/>
          </a:p>
        </p:txBody>
      </p:sp>
    </p:spTree>
    <p:extLst>
      <p:ext uri="{BB962C8B-B14F-4D97-AF65-F5344CB8AC3E}">
        <p14:creationId xmlns:p14="http://schemas.microsoft.com/office/powerpoint/2010/main" val="19298687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60</a:t>
            </a:fld>
            <a:endParaRPr lang="en-US"/>
          </a:p>
        </p:txBody>
      </p:sp>
    </p:spTree>
    <p:extLst>
      <p:ext uri="{BB962C8B-B14F-4D97-AF65-F5344CB8AC3E}">
        <p14:creationId xmlns:p14="http://schemas.microsoft.com/office/powerpoint/2010/main" val="11978914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61</a:t>
            </a:fld>
            <a:endParaRPr lang="en-US"/>
          </a:p>
        </p:txBody>
      </p:sp>
    </p:spTree>
    <p:extLst>
      <p:ext uri="{BB962C8B-B14F-4D97-AF65-F5344CB8AC3E}">
        <p14:creationId xmlns:p14="http://schemas.microsoft.com/office/powerpoint/2010/main" val="4694129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62</a:t>
            </a:fld>
            <a:endParaRPr lang="en-US"/>
          </a:p>
        </p:txBody>
      </p:sp>
    </p:spTree>
    <p:extLst>
      <p:ext uri="{BB962C8B-B14F-4D97-AF65-F5344CB8AC3E}">
        <p14:creationId xmlns:p14="http://schemas.microsoft.com/office/powerpoint/2010/main" val="39250782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63</a:t>
            </a:fld>
            <a:endParaRPr lang="en-US"/>
          </a:p>
        </p:txBody>
      </p:sp>
    </p:spTree>
    <p:extLst>
      <p:ext uri="{BB962C8B-B14F-4D97-AF65-F5344CB8AC3E}">
        <p14:creationId xmlns:p14="http://schemas.microsoft.com/office/powerpoint/2010/main" val="20453116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64</a:t>
            </a:fld>
            <a:endParaRPr lang="en-US"/>
          </a:p>
        </p:txBody>
      </p:sp>
    </p:spTree>
    <p:extLst>
      <p:ext uri="{BB962C8B-B14F-4D97-AF65-F5344CB8AC3E}">
        <p14:creationId xmlns:p14="http://schemas.microsoft.com/office/powerpoint/2010/main" val="18725936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65</a:t>
            </a:fld>
            <a:endParaRPr lang="en-US"/>
          </a:p>
        </p:txBody>
      </p:sp>
    </p:spTree>
    <p:extLst>
      <p:ext uri="{BB962C8B-B14F-4D97-AF65-F5344CB8AC3E}">
        <p14:creationId xmlns:p14="http://schemas.microsoft.com/office/powerpoint/2010/main" val="16610450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66</a:t>
            </a:fld>
            <a:endParaRPr lang="en-US"/>
          </a:p>
        </p:txBody>
      </p:sp>
    </p:spTree>
    <p:extLst>
      <p:ext uri="{BB962C8B-B14F-4D97-AF65-F5344CB8AC3E}">
        <p14:creationId xmlns:p14="http://schemas.microsoft.com/office/powerpoint/2010/main" val="36629556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67</a:t>
            </a:fld>
            <a:endParaRPr lang="en-US"/>
          </a:p>
        </p:txBody>
      </p:sp>
    </p:spTree>
    <p:extLst>
      <p:ext uri="{BB962C8B-B14F-4D97-AF65-F5344CB8AC3E}">
        <p14:creationId xmlns:p14="http://schemas.microsoft.com/office/powerpoint/2010/main" val="34342206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68</a:t>
            </a:fld>
            <a:endParaRPr lang="en-US"/>
          </a:p>
        </p:txBody>
      </p:sp>
    </p:spTree>
    <p:extLst>
      <p:ext uri="{BB962C8B-B14F-4D97-AF65-F5344CB8AC3E}">
        <p14:creationId xmlns:p14="http://schemas.microsoft.com/office/powerpoint/2010/main" val="29276280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69</a:t>
            </a:fld>
            <a:endParaRPr lang="en-US"/>
          </a:p>
        </p:txBody>
      </p:sp>
    </p:spTree>
    <p:extLst>
      <p:ext uri="{BB962C8B-B14F-4D97-AF65-F5344CB8AC3E}">
        <p14:creationId xmlns:p14="http://schemas.microsoft.com/office/powerpoint/2010/main" val="4072453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7</a:t>
            </a:fld>
            <a:endParaRPr lang="en-US"/>
          </a:p>
        </p:txBody>
      </p:sp>
    </p:spTree>
    <p:extLst>
      <p:ext uri="{BB962C8B-B14F-4D97-AF65-F5344CB8AC3E}">
        <p14:creationId xmlns:p14="http://schemas.microsoft.com/office/powerpoint/2010/main" val="366073448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70</a:t>
            </a:fld>
            <a:endParaRPr lang="en-US"/>
          </a:p>
        </p:txBody>
      </p:sp>
    </p:spTree>
    <p:extLst>
      <p:ext uri="{BB962C8B-B14F-4D97-AF65-F5344CB8AC3E}">
        <p14:creationId xmlns:p14="http://schemas.microsoft.com/office/powerpoint/2010/main" val="9913561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71</a:t>
            </a:fld>
            <a:endParaRPr lang="en-US"/>
          </a:p>
        </p:txBody>
      </p:sp>
    </p:spTree>
    <p:extLst>
      <p:ext uri="{BB962C8B-B14F-4D97-AF65-F5344CB8AC3E}">
        <p14:creationId xmlns:p14="http://schemas.microsoft.com/office/powerpoint/2010/main" val="32367994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72</a:t>
            </a:fld>
            <a:endParaRPr lang="en-US"/>
          </a:p>
        </p:txBody>
      </p:sp>
    </p:spTree>
    <p:extLst>
      <p:ext uri="{BB962C8B-B14F-4D97-AF65-F5344CB8AC3E}">
        <p14:creationId xmlns:p14="http://schemas.microsoft.com/office/powerpoint/2010/main" val="23533389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73</a:t>
            </a:fld>
            <a:endParaRPr lang="en-US"/>
          </a:p>
        </p:txBody>
      </p:sp>
    </p:spTree>
    <p:extLst>
      <p:ext uri="{BB962C8B-B14F-4D97-AF65-F5344CB8AC3E}">
        <p14:creationId xmlns:p14="http://schemas.microsoft.com/office/powerpoint/2010/main" val="38542834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74</a:t>
            </a:fld>
            <a:endParaRPr lang="en-US"/>
          </a:p>
        </p:txBody>
      </p:sp>
    </p:spTree>
    <p:extLst>
      <p:ext uri="{BB962C8B-B14F-4D97-AF65-F5344CB8AC3E}">
        <p14:creationId xmlns:p14="http://schemas.microsoft.com/office/powerpoint/2010/main" val="132080017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75</a:t>
            </a:fld>
            <a:endParaRPr lang="en-US"/>
          </a:p>
        </p:txBody>
      </p:sp>
    </p:spTree>
    <p:extLst>
      <p:ext uri="{BB962C8B-B14F-4D97-AF65-F5344CB8AC3E}">
        <p14:creationId xmlns:p14="http://schemas.microsoft.com/office/powerpoint/2010/main" val="223319256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76</a:t>
            </a:fld>
            <a:endParaRPr lang="en-US"/>
          </a:p>
        </p:txBody>
      </p:sp>
    </p:spTree>
    <p:extLst>
      <p:ext uri="{BB962C8B-B14F-4D97-AF65-F5344CB8AC3E}">
        <p14:creationId xmlns:p14="http://schemas.microsoft.com/office/powerpoint/2010/main" val="17445843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77</a:t>
            </a:fld>
            <a:endParaRPr lang="en-US"/>
          </a:p>
        </p:txBody>
      </p:sp>
    </p:spTree>
    <p:extLst>
      <p:ext uri="{BB962C8B-B14F-4D97-AF65-F5344CB8AC3E}">
        <p14:creationId xmlns:p14="http://schemas.microsoft.com/office/powerpoint/2010/main" val="66480189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78</a:t>
            </a:fld>
            <a:endParaRPr lang="en-US"/>
          </a:p>
        </p:txBody>
      </p:sp>
    </p:spTree>
    <p:extLst>
      <p:ext uri="{BB962C8B-B14F-4D97-AF65-F5344CB8AC3E}">
        <p14:creationId xmlns:p14="http://schemas.microsoft.com/office/powerpoint/2010/main" val="388532848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79</a:t>
            </a:fld>
            <a:endParaRPr lang="en-US"/>
          </a:p>
        </p:txBody>
      </p:sp>
    </p:spTree>
    <p:extLst>
      <p:ext uri="{BB962C8B-B14F-4D97-AF65-F5344CB8AC3E}">
        <p14:creationId xmlns:p14="http://schemas.microsoft.com/office/powerpoint/2010/main" val="2008545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8</a:t>
            </a:fld>
            <a:endParaRPr lang="en-US"/>
          </a:p>
        </p:txBody>
      </p:sp>
    </p:spTree>
    <p:extLst>
      <p:ext uri="{BB962C8B-B14F-4D97-AF65-F5344CB8AC3E}">
        <p14:creationId xmlns:p14="http://schemas.microsoft.com/office/powerpoint/2010/main" val="192486675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80</a:t>
            </a:fld>
            <a:endParaRPr lang="en-US"/>
          </a:p>
        </p:txBody>
      </p:sp>
    </p:spTree>
    <p:extLst>
      <p:ext uri="{BB962C8B-B14F-4D97-AF65-F5344CB8AC3E}">
        <p14:creationId xmlns:p14="http://schemas.microsoft.com/office/powerpoint/2010/main" val="415070917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81</a:t>
            </a:fld>
            <a:endParaRPr lang="en-US"/>
          </a:p>
        </p:txBody>
      </p:sp>
    </p:spTree>
    <p:extLst>
      <p:ext uri="{BB962C8B-B14F-4D97-AF65-F5344CB8AC3E}">
        <p14:creationId xmlns:p14="http://schemas.microsoft.com/office/powerpoint/2010/main" val="243787375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82</a:t>
            </a:fld>
            <a:endParaRPr lang="en-US"/>
          </a:p>
        </p:txBody>
      </p:sp>
    </p:spTree>
    <p:extLst>
      <p:ext uri="{BB962C8B-B14F-4D97-AF65-F5344CB8AC3E}">
        <p14:creationId xmlns:p14="http://schemas.microsoft.com/office/powerpoint/2010/main" val="1403979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83</a:t>
            </a:fld>
            <a:endParaRPr lang="en-US"/>
          </a:p>
        </p:txBody>
      </p:sp>
    </p:spTree>
    <p:extLst>
      <p:ext uri="{BB962C8B-B14F-4D97-AF65-F5344CB8AC3E}">
        <p14:creationId xmlns:p14="http://schemas.microsoft.com/office/powerpoint/2010/main" val="302051144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84</a:t>
            </a:fld>
            <a:endParaRPr lang="en-US"/>
          </a:p>
        </p:txBody>
      </p:sp>
    </p:spTree>
    <p:extLst>
      <p:ext uri="{BB962C8B-B14F-4D97-AF65-F5344CB8AC3E}">
        <p14:creationId xmlns:p14="http://schemas.microsoft.com/office/powerpoint/2010/main" val="415132164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85</a:t>
            </a:fld>
            <a:endParaRPr lang="en-US"/>
          </a:p>
        </p:txBody>
      </p:sp>
    </p:spTree>
    <p:extLst>
      <p:ext uri="{BB962C8B-B14F-4D97-AF65-F5344CB8AC3E}">
        <p14:creationId xmlns:p14="http://schemas.microsoft.com/office/powerpoint/2010/main" val="3653927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652C545-7078-4914-8FD6-7BC445B81696}" type="slidenum">
              <a:rPr lang="en-US" smtClean="0"/>
              <a:pPr/>
              <a:t>9</a:t>
            </a:fld>
            <a:endParaRPr lang="en-US"/>
          </a:p>
        </p:txBody>
      </p:sp>
    </p:spTree>
    <p:extLst>
      <p:ext uri="{BB962C8B-B14F-4D97-AF65-F5344CB8AC3E}">
        <p14:creationId xmlns:p14="http://schemas.microsoft.com/office/powerpoint/2010/main" val="1704598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a:prstGeom prst="rect">
            <a:avLst/>
          </a:prstGeom>
        </p:spPr>
        <p:txBody>
          <a:bodyPr anchor="t" anchorCtr="0"/>
          <a:lstStyle>
            <a:lvl1pPr algn="r">
              <a:defRPr sz="3200">
                <a:solidFill>
                  <a:schemeClr val="tx1"/>
                </a:solidFill>
                <a:latin typeface="Calibri" panose="020F0502020204030204" pitchFamily="34" charset="0"/>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Calibri" panose="020F0502020204030204"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3EB563A2-5912-4BED-A368-EFA212F6C03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5761"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extLst>
      <p:ext uri="{BB962C8B-B14F-4D97-AF65-F5344CB8AC3E}">
        <p14:creationId xmlns:p14="http://schemas.microsoft.com/office/powerpoint/2010/main" val="402339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Title 1"/>
          <p:cNvSpPr>
            <a:spLocks noGrp="1"/>
          </p:cNvSpPr>
          <p:nvPr>
            <p:ph type="title" hasCustomPrompt="1"/>
          </p:nvPr>
        </p:nvSpPr>
        <p:spPr>
          <a:xfrm>
            <a:off x="0" y="76200"/>
            <a:ext cx="9144000" cy="478795"/>
          </a:xfrm>
          <a:prstGeom prst="rect">
            <a:avLst/>
          </a:prstGeom>
        </p:spPr>
        <p:txBody>
          <a:bodyPr>
            <a:noAutofit/>
          </a:bodyPr>
          <a:lstStyle>
            <a:lvl1pPr algn="l">
              <a:defRPr/>
            </a:lvl1pPr>
          </a:lstStyle>
          <a:p>
            <a:pPr algn="ctr"/>
            <a:r>
              <a:rPr lang="en-US" b="1" dirty="0">
                <a:solidFill>
                  <a:srgbClr val="385A88"/>
                </a:solidFill>
                <a:latin typeface="Calibri" pitchFamily="34" charset="0"/>
              </a:rPr>
              <a:t>Title</a:t>
            </a:r>
          </a:p>
        </p:txBody>
      </p:sp>
    </p:spTree>
    <p:extLst>
      <p:ext uri="{BB962C8B-B14F-4D97-AF65-F5344CB8AC3E}">
        <p14:creationId xmlns:p14="http://schemas.microsoft.com/office/powerpoint/2010/main" val="42683952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pic>
        <p:nvPicPr>
          <p:cNvPr id="16" name="Picture 1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10648" y="6342966"/>
            <a:ext cx="1189552" cy="448888"/>
          </a:xfrm>
          <a:prstGeom prst="rect">
            <a:avLst/>
          </a:prstGeom>
        </p:spPr>
      </p:pic>
      <p:cxnSp>
        <p:nvCxnSpPr>
          <p:cNvPr id="3" name="Straight Connector 2"/>
          <p:cNvCxnSpPr/>
          <p:nvPr/>
        </p:nvCxnSpPr>
        <p:spPr>
          <a:xfrm>
            <a:off x="0" y="685800"/>
            <a:ext cx="9144000" cy="0"/>
          </a:xfrm>
          <a:prstGeom prst="line">
            <a:avLst/>
          </a:prstGeom>
          <a:ln w="28575">
            <a:gradFill>
              <a:gsLst>
                <a:gs pos="0">
                  <a:schemeClr val="tx1">
                    <a:lumMod val="50000"/>
                    <a:lumOff val="50000"/>
                  </a:schemeClr>
                </a:gs>
                <a:gs pos="27000">
                  <a:schemeClr val="accent1">
                    <a:tint val="44500"/>
                    <a:satMod val="160000"/>
                  </a:schemeClr>
                </a:gs>
                <a:gs pos="63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229815"/>
            <a:ext cx="5644817" cy="0"/>
          </a:xfrm>
          <a:prstGeom prst="line">
            <a:avLst/>
          </a:prstGeom>
          <a:ln w="28575">
            <a:gradFill>
              <a:gsLst>
                <a:gs pos="0">
                  <a:srgbClr val="E60000"/>
                </a:gs>
                <a:gs pos="50000">
                  <a:srgbClr val="E60000"/>
                </a:gs>
                <a:gs pos="95000">
                  <a:schemeClr val="bg1"/>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95122"/>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2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7.wmf"/><Relationship Id="rId4" Type="http://schemas.openxmlformats.org/officeDocument/2006/relationships/image" Target="../media/image26.wmf"/></Relationships>
</file>

<file path=ppt/slides/_rels/slide2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8.wmf"/></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2.wmf"/></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61.jpeg"/><Relationship Id="rId4" Type="http://schemas.openxmlformats.org/officeDocument/2006/relationships/image" Target="../media/image60.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65.jpeg"/><Relationship Id="rId4" Type="http://schemas.openxmlformats.org/officeDocument/2006/relationships/image" Target="../media/image64.wmf"/></Relationships>
</file>

<file path=ppt/slides/_rels/slide6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75.jpeg"/></Relationships>
</file>

<file path=ppt/slides/_rels/slide79.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683568" y="1196752"/>
            <a:ext cx="8280920" cy="4968552"/>
          </a:xfrm>
        </p:spPr>
        <p:txBody>
          <a:bodyPr>
            <a:normAutofit/>
          </a:bodyPr>
          <a:lstStyle/>
          <a:p>
            <a:pPr marL="0" indent="0">
              <a:buNone/>
            </a:pPr>
            <a:r>
              <a:rPr lang="en-SG" sz="3200" b="1" dirty="0">
                <a:solidFill>
                  <a:srgbClr val="0057C0"/>
                </a:solidFill>
              </a:rPr>
              <a:t>Mathematics for AI</a:t>
            </a:r>
          </a:p>
          <a:p>
            <a:pPr marL="0" indent="0">
              <a:buNone/>
            </a:pPr>
            <a:r>
              <a:rPr lang="en-SG" sz="3200" b="1" dirty="0">
                <a:solidFill>
                  <a:srgbClr val="0057C0"/>
                </a:solidFill>
              </a:rPr>
              <a:t> </a:t>
            </a:r>
            <a:endParaRPr lang="en-US" sz="3000" dirty="0">
              <a:solidFill>
                <a:srgbClr val="0057C0"/>
              </a:solidFill>
            </a:endParaRPr>
          </a:p>
          <a:p>
            <a:pPr marL="0" indent="0">
              <a:buNone/>
            </a:pPr>
            <a:endParaRPr lang="en-US" sz="3000" dirty="0"/>
          </a:p>
          <a:p>
            <a:pPr marL="0" indent="0">
              <a:buNone/>
            </a:pPr>
            <a:endParaRPr lang="en-US" sz="3000" dirty="0"/>
          </a:p>
          <a:p>
            <a:pPr marL="0" indent="0">
              <a:buNone/>
            </a:pPr>
            <a:endParaRPr lang="en-US" sz="3000" dirty="0"/>
          </a:p>
          <a:p>
            <a:pPr marL="0" indent="0">
              <a:buNone/>
            </a:pPr>
            <a:endParaRPr lang="en-US" sz="3000" dirty="0"/>
          </a:p>
          <a:p>
            <a:pPr marL="0" indent="0">
              <a:buNone/>
            </a:pPr>
            <a:r>
              <a:rPr lang="en-US" sz="2000" dirty="0"/>
              <a:t>Adams Wai Kin Kong </a:t>
            </a:r>
          </a:p>
          <a:p>
            <a:pPr marL="0" indent="0">
              <a:buNone/>
            </a:pPr>
            <a:r>
              <a:rPr lang="en-US" sz="2000" dirty="0"/>
              <a:t>School of Computer Science and Engineering</a:t>
            </a:r>
          </a:p>
          <a:p>
            <a:pPr marL="0" indent="0">
              <a:buNone/>
            </a:pPr>
            <a:r>
              <a:rPr lang="en-US" sz="2000" dirty="0"/>
              <a:t>Nanyang Technological University, Singapore </a:t>
            </a:r>
          </a:p>
          <a:p>
            <a:pPr marL="0" indent="0">
              <a:buNone/>
            </a:pPr>
            <a:r>
              <a:rPr lang="en-US" sz="2000" dirty="0"/>
              <a:t>adamskong@ntu.edu.sg</a:t>
            </a:r>
          </a:p>
          <a:p>
            <a:pPr marL="0" indent="0">
              <a:buNone/>
            </a:pPr>
            <a:endParaRPr lang="en-US" sz="3000" dirty="0"/>
          </a:p>
        </p:txBody>
      </p:sp>
      <p:sp>
        <p:nvSpPr>
          <p:cNvPr id="3" name="Text Box 3"/>
          <p:cNvSpPr txBox="1">
            <a:spLocks noChangeArrowheads="1"/>
          </p:cNvSpPr>
          <p:nvPr/>
        </p:nvSpPr>
        <p:spPr bwMode="auto">
          <a:xfrm>
            <a:off x="2080828" y="6381328"/>
            <a:ext cx="5486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400" dirty="0"/>
              <a:t>Copyright © Cengage Learning. All rights reserved.  </a:t>
            </a:r>
            <a:endParaRPr lang="en-US" altLang="en-US" dirty="0"/>
          </a:p>
        </p:txBody>
      </p:sp>
    </p:spTree>
    <p:extLst>
      <p:ext uri="{BB962C8B-B14F-4D97-AF65-F5344CB8AC3E}">
        <p14:creationId xmlns:p14="http://schemas.microsoft.com/office/powerpoint/2010/main" val="1624899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Thus, if we can find two different paths of approach along which the function </a:t>
            </a:r>
            <a:r>
              <a:rPr lang="en-US" altLang="en-US" i="1" dirty="0"/>
              <a:t>f</a:t>
            </a:r>
            <a:r>
              <a:rPr lang="en-US" altLang="en-US" sz="500" dirty="0"/>
              <a:t> </a:t>
            </a:r>
            <a:r>
              <a:rPr lang="en-US" altLang="en-US" dirty="0"/>
              <a:t>(</a:t>
            </a:r>
            <a:r>
              <a:rPr lang="en-US" altLang="en-US" i="1" dirty="0"/>
              <a:t>x</a:t>
            </a:r>
            <a:r>
              <a:rPr lang="en-US" altLang="en-US" dirty="0"/>
              <a:t>, </a:t>
            </a:r>
            <a:r>
              <a:rPr lang="en-US" altLang="en-US" i="1" dirty="0"/>
              <a:t>y</a:t>
            </a:r>
            <a:r>
              <a:rPr lang="en-US" altLang="en-US" dirty="0"/>
              <a:t>) has different limits, then it follows that </a:t>
            </a:r>
            <a:r>
              <a:rPr lang="en-US" altLang="en-US" dirty="0" err="1"/>
              <a:t>lim</a:t>
            </a:r>
            <a:r>
              <a:rPr lang="en-US" altLang="en-US" baseline="-25000" dirty="0"/>
              <a:t>(</a:t>
            </a:r>
            <a:r>
              <a:rPr lang="en-US" altLang="en-US" i="1" baseline="-25000" dirty="0"/>
              <a:t>x</a:t>
            </a:r>
            <a:r>
              <a:rPr lang="en-US" altLang="en-US" baseline="-25000" dirty="0"/>
              <a:t>,</a:t>
            </a:r>
            <a:r>
              <a:rPr lang="en-US" altLang="en-US" i="1" baseline="-25000" dirty="0"/>
              <a:t> y</a:t>
            </a:r>
            <a:r>
              <a:rPr lang="en-US" altLang="en-US" baseline="-25000" dirty="0"/>
              <a:t>) </a:t>
            </a:r>
            <a:r>
              <a:rPr lang="en-US" altLang="en-US" baseline="-25000" dirty="0">
                <a:sym typeface="Symbol" panose="05050102010706020507" pitchFamily="18" charset="2"/>
              </a:rPr>
              <a:t> (</a:t>
            </a:r>
            <a:r>
              <a:rPr lang="en-US" altLang="en-US" i="1" baseline="-25000" dirty="0">
                <a:sym typeface="Symbol" panose="05050102010706020507" pitchFamily="18" charset="2"/>
              </a:rPr>
              <a:t>a</a:t>
            </a:r>
            <a:r>
              <a:rPr lang="en-US" altLang="en-US" baseline="-25000" dirty="0">
                <a:sym typeface="Symbol" panose="05050102010706020507" pitchFamily="18" charset="2"/>
              </a:rPr>
              <a:t>,</a:t>
            </a:r>
            <a:r>
              <a:rPr lang="en-US" altLang="en-US" i="1" baseline="-25000" dirty="0">
                <a:sym typeface="Symbol" panose="05050102010706020507" pitchFamily="18" charset="2"/>
              </a:rPr>
              <a:t> b</a:t>
            </a:r>
            <a:r>
              <a:rPr lang="en-US" altLang="en-US" baseline="-25000" dirty="0">
                <a:sym typeface="Symbol" panose="05050102010706020507" pitchFamily="18" charset="2"/>
              </a:rPr>
              <a:t>)</a:t>
            </a:r>
            <a:r>
              <a:rPr lang="en-US" altLang="en-US" i="1" dirty="0">
                <a:sym typeface="Symbol" panose="05050102010706020507" pitchFamily="18" charset="2"/>
              </a:rPr>
              <a:t> f</a:t>
            </a:r>
            <a:r>
              <a:rPr lang="en-US" altLang="en-US" sz="5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a:t>
            </a:r>
            <a:r>
              <a:rPr lang="en-US" altLang="en-US" i="1" dirty="0">
                <a:sym typeface="Symbol" panose="05050102010706020507" pitchFamily="18" charset="2"/>
              </a:rPr>
              <a:t> y</a:t>
            </a:r>
            <a:r>
              <a:rPr lang="en-US" altLang="en-US" dirty="0">
                <a:sym typeface="Symbol" panose="05050102010706020507" pitchFamily="18" charset="2"/>
              </a:rPr>
              <a:t>) </a:t>
            </a:r>
            <a:r>
              <a:rPr lang="en-US" altLang="en-US" dirty="0"/>
              <a:t>does not exist.</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Limits and Continuity</a:t>
            </a:r>
            <a:endParaRPr lang="en-SG" dirty="0">
              <a:solidFill>
                <a:srgbClr val="0065C0"/>
              </a:solidFill>
            </a:endParaRP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 y="3200400"/>
            <a:ext cx="80645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5954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Show that                             does not exist.</a:t>
            </a:r>
          </a:p>
          <a:p>
            <a:endParaRPr lang="en-US" altLang="en-US" dirty="0"/>
          </a:p>
          <a:p>
            <a:pPr marL="0" indent="0">
              <a:buNone/>
            </a:pPr>
            <a:r>
              <a:rPr lang="en-US" altLang="en-US" dirty="0">
                <a:solidFill>
                  <a:srgbClr val="0065C0"/>
                </a:solidFill>
              </a:rPr>
              <a:t>Solution:</a:t>
            </a:r>
          </a:p>
          <a:p>
            <a:pPr marL="0" indent="0">
              <a:buNone/>
            </a:pPr>
            <a:r>
              <a:rPr lang="en-US" altLang="en-US" dirty="0"/>
              <a:t>Let </a:t>
            </a:r>
            <a:r>
              <a:rPr lang="en-US" altLang="en-US" i="1" dirty="0">
                <a:sym typeface="Symbol" panose="05050102010706020507" pitchFamily="18" charset="2"/>
              </a:rPr>
              <a:t>f</a:t>
            </a:r>
            <a:r>
              <a:rPr lang="en-US" altLang="en-US" sz="5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a:t>
            </a:r>
            <a:r>
              <a:rPr lang="en-US" altLang="en-US" i="1" dirty="0">
                <a:sym typeface="Symbol" panose="05050102010706020507" pitchFamily="18" charset="2"/>
              </a:rPr>
              <a:t> y</a:t>
            </a:r>
            <a:r>
              <a:rPr lang="en-US" altLang="en-US" dirty="0">
                <a:sym typeface="Symbol" panose="05050102010706020507" pitchFamily="18" charset="2"/>
              </a:rPr>
              <a:t>) = (</a:t>
            </a:r>
            <a:r>
              <a:rPr lang="en-US" altLang="en-US" i="1" dirty="0">
                <a:sym typeface="Symbol" panose="05050102010706020507" pitchFamily="18" charset="2"/>
              </a:rPr>
              <a:t>x</a:t>
            </a:r>
            <a:r>
              <a:rPr lang="en-US" altLang="en-US" baseline="30000" dirty="0">
                <a:sym typeface="Symbol" panose="05050102010706020507" pitchFamily="18" charset="2"/>
              </a:rPr>
              <a:t>2</a:t>
            </a:r>
            <a:r>
              <a:rPr lang="en-US" altLang="en-US" dirty="0">
                <a:sym typeface="Symbol" panose="05050102010706020507" pitchFamily="18" charset="2"/>
              </a:rPr>
              <a:t> – </a:t>
            </a:r>
            <a:r>
              <a:rPr lang="en-US" altLang="en-US" i="1" dirty="0">
                <a:sym typeface="Symbol" panose="05050102010706020507" pitchFamily="18" charset="2"/>
              </a:rPr>
              <a:t>y</a:t>
            </a:r>
            <a:r>
              <a:rPr lang="en-US" altLang="en-US" baseline="30000" dirty="0">
                <a:sym typeface="Symbol" panose="05050102010706020507" pitchFamily="18" charset="2"/>
              </a:rPr>
              <a:t>2</a:t>
            </a:r>
            <a:r>
              <a:rPr lang="en-US" altLang="en-US" dirty="0">
                <a:sym typeface="Symbol" panose="05050102010706020507" pitchFamily="18" charset="2"/>
              </a:rPr>
              <a:t>)/(</a:t>
            </a:r>
            <a:r>
              <a:rPr lang="en-US" altLang="en-US" i="1" dirty="0">
                <a:sym typeface="Symbol" panose="05050102010706020507" pitchFamily="18" charset="2"/>
              </a:rPr>
              <a:t>x</a:t>
            </a:r>
            <a:r>
              <a:rPr lang="en-US" altLang="en-US" baseline="30000" dirty="0">
                <a:sym typeface="Symbol" panose="05050102010706020507" pitchFamily="18" charset="2"/>
              </a:rPr>
              <a:t>2</a:t>
            </a:r>
            <a:r>
              <a:rPr lang="en-US" altLang="en-US" dirty="0">
                <a:sym typeface="Symbol" panose="05050102010706020507" pitchFamily="18" charset="2"/>
              </a:rPr>
              <a:t> + </a:t>
            </a:r>
            <a:r>
              <a:rPr lang="en-US" altLang="en-US" i="1" dirty="0">
                <a:sym typeface="Symbol" panose="05050102010706020507" pitchFamily="18" charset="2"/>
              </a:rPr>
              <a:t>y</a:t>
            </a:r>
            <a:r>
              <a:rPr lang="en-US" altLang="en-US" baseline="30000" dirty="0">
                <a:sym typeface="Symbol" panose="05050102010706020507" pitchFamily="18" charset="2"/>
              </a:rPr>
              <a:t>2</a:t>
            </a:r>
            <a:r>
              <a:rPr lang="en-US" altLang="en-US" dirty="0">
                <a:sym typeface="Symbol" panose="05050102010706020507" pitchFamily="18" charset="2"/>
              </a:rPr>
              <a:t>)</a:t>
            </a:r>
            <a:r>
              <a:rPr lang="en-US" altLang="en-US" dirty="0"/>
              <a:t>.</a:t>
            </a:r>
          </a:p>
          <a:p>
            <a:endParaRPr lang="en-US" altLang="en-US" dirty="0"/>
          </a:p>
          <a:p>
            <a:pPr marL="0" indent="0">
              <a:buNone/>
            </a:pPr>
            <a:r>
              <a:rPr lang="en-US" altLang="en-US" dirty="0"/>
              <a:t>First let’s approach (0, 0) along the </a:t>
            </a:r>
            <a:r>
              <a:rPr lang="en-US" altLang="en-US" i="1" dirty="0"/>
              <a:t>x-</a:t>
            </a:r>
            <a:r>
              <a:rPr lang="en-US" altLang="en-US" dirty="0"/>
              <a:t>axis. </a:t>
            </a:r>
          </a:p>
          <a:p>
            <a:endParaRPr lang="en-US" altLang="en-US" dirty="0"/>
          </a:p>
          <a:p>
            <a:pPr marL="0" indent="0">
              <a:buNone/>
            </a:pPr>
            <a:r>
              <a:rPr lang="en-US" altLang="en-US" dirty="0"/>
              <a:t>Then </a:t>
            </a:r>
            <a:r>
              <a:rPr lang="en-US" altLang="en-US" i="1" dirty="0"/>
              <a:t>y</a:t>
            </a:r>
            <a:r>
              <a:rPr lang="en-US" altLang="en-US" dirty="0"/>
              <a:t> = 0 gives </a:t>
            </a:r>
            <a:r>
              <a:rPr lang="en-US" altLang="en-US" i="1" dirty="0">
                <a:sym typeface="Symbol" panose="05050102010706020507" pitchFamily="18" charset="2"/>
              </a:rPr>
              <a:t>f</a:t>
            </a:r>
            <a:r>
              <a:rPr lang="en-US" altLang="en-US" sz="5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a:t>
            </a:r>
            <a:r>
              <a:rPr lang="en-US" altLang="en-US" i="1" dirty="0">
                <a:sym typeface="Symbol" panose="05050102010706020507" pitchFamily="18" charset="2"/>
              </a:rPr>
              <a:t> </a:t>
            </a:r>
            <a:r>
              <a:rPr lang="en-US" altLang="en-US" dirty="0">
                <a:sym typeface="Symbol" panose="05050102010706020507" pitchFamily="18" charset="2"/>
              </a:rPr>
              <a:t>0) = </a:t>
            </a:r>
            <a:r>
              <a:rPr lang="en-US" altLang="en-US" i="1" dirty="0">
                <a:sym typeface="Symbol" panose="05050102010706020507" pitchFamily="18" charset="2"/>
              </a:rPr>
              <a:t>x</a:t>
            </a:r>
            <a:r>
              <a:rPr lang="en-US" altLang="en-US" baseline="30000" dirty="0">
                <a:sym typeface="Symbol" panose="05050102010706020507" pitchFamily="18" charset="2"/>
              </a:rPr>
              <a:t>2</a:t>
            </a:r>
            <a:r>
              <a:rPr lang="en-US" altLang="en-US" dirty="0">
                <a:sym typeface="Symbol" panose="05050102010706020507" pitchFamily="18" charset="2"/>
              </a:rPr>
              <a:t>/</a:t>
            </a:r>
            <a:r>
              <a:rPr lang="en-US" altLang="en-US" i="1" dirty="0">
                <a:sym typeface="Symbol" panose="05050102010706020507" pitchFamily="18" charset="2"/>
              </a:rPr>
              <a:t>x</a:t>
            </a:r>
            <a:r>
              <a:rPr lang="en-US" altLang="en-US" baseline="30000" dirty="0">
                <a:sym typeface="Symbol" panose="05050102010706020507" pitchFamily="18" charset="2"/>
              </a:rPr>
              <a:t>2</a:t>
            </a:r>
            <a:r>
              <a:rPr lang="en-US" altLang="en-US" dirty="0">
                <a:sym typeface="Symbol" panose="05050102010706020507" pitchFamily="18" charset="2"/>
              </a:rPr>
              <a:t> = 1 </a:t>
            </a:r>
            <a:r>
              <a:rPr lang="en-US" altLang="en-US" dirty="0"/>
              <a:t>for all </a:t>
            </a:r>
            <a:r>
              <a:rPr lang="en-US" altLang="en-US" i="1" dirty="0"/>
              <a:t>x</a:t>
            </a:r>
            <a:r>
              <a:rPr lang="en-US" altLang="en-US" dirty="0"/>
              <a:t> </a:t>
            </a:r>
            <a:r>
              <a:rPr lang="en-US" altLang="en-US" b="1" dirty="0">
                <a:sym typeface="Symbol" panose="05050102010706020507" pitchFamily="18" charset="2"/>
              </a:rPr>
              <a:t></a:t>
            </a:r>
            <a:r>
              <a:rPr lang="en-US" altLang="en-US" dirty="0"/>
              <a:t> 0, so </a:t>
            </a:r>
          </a:p>
          <a:p>
            <a:endParaRPr lang="en-US" altLang="en-US" sz="1400" dirty="0"/>
          </a:p>
          <a:p>
            <a:pPr marL="0" indent="0">
              <a:buNone/>
            </a:pPr>
            <a:r>
              <a:rPr lang="en-US" altLang="en-US" i="1" dirty="0">
                <a:sym typeface="Symbol" panose="05050102010706020507" pitchFamily="18" charset="2"/>
              </a:rPr>
              <a:t>         f</a:t>
            </a:r>
            <a:r>
              <a:rPr lang="en-US" altLang="en-US" sz="5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a:t>
            </a:r>
            <a:r>
              <a:rPr lang="en-US" altLang="en-US" i="1" dirty="0">
                <a:sym typeface="Symbol" panose="05050102010706020507" pitchFamily="18" charset="2"/>
              </a:rPr>
              <a:t> y</a:t>
            </a:r>
            <a:r>
              <a:rPr lang="en-US" altLang="en-US" dirty="0">
                <a:sym typeface="Symbol" panose="05050102010706020507" pitchFamily="18" charset="2"/>
              </a:rPr>
              <a:t>)  1    as    (</a:t>
            </a:r>
            <a:r>
              <a:rPr lang="en-US" altLang="en-US" i="1" dirty="0">
                <a:sym typeface="Symbol" panose="05050102010706020507" pitchFamily="18" charset="2"/>
              </a:rPr>
              <a:t>x</a:t>
            </a:r>
            <a:r>
              <a:rPr lang="en-US" altLang="en-US" dirty="0">
                <a:sym typeface="Symbol" panose="05050102010706020507" pitchFamily="18" charset="2"/>
              </a:rPr>
              <a:t>,</a:t>
            </a:r>
            <a:r>
              <a:rPr lang="en-US" altLang="en-US" i="1" dirty="0">
                <a:sym typeface="Symbol" panose="05050102010706020507" pitchFamily="18" charset="2"/>
              </a:rPr>
              <a:t> y</a:t>
            </a:r>
            <a:r>
              <a:rPr lang="en-US" altLang="en-US" dirty="0">
                <a:sym typeface="Symbol" panose="05050102010706020507" pitchFamily="18" charset="2"/>
              </a:rPr>
              <a:t>)  (0,</a:t>
            </a:r>
            <a:r>
              <a:rPr lang="en-US" altLang="en-US" i="1" dirty="0">
                <a:sym typeface="Symbol" panose="05050102010706020507" pitchFamily="18" charset="2"/>
              </a:rPr>
              <a:t> </a:t>
            </a:r>
            <a:r>
              <a:rPr lang="en-US" altLang="en-US" dirty="0">
                <a:sym typeface="Symbol" panose="05050102010706020507" pitchFamily="18" charset="2"/>
              </a:rPr>
              <a:t>0) </a:t>
            </a:r>
            <a:r>
              <a:rPr lang="en-US" altLang="en-US" dirty="0"/>
              <a:t>along the </a:t>
            </a:r>
            <a:r>
              <a:rPr lang="en-US" altLang="en-US" i="1" dirty="0"/>
              <a:t>x</a:t>
            </a:r>
            <a:r>
              <a:rPr lang="en-US" altLang="en-US" dirty="0"/>
              <a:t>-axis</a:t>
            </a:r>
          </a:p>
          <a:p>
            <a:endParaRPr lang="en-SG" dirty="0"/>
          </a:p>
        </p:txBody>
      </p:sp>
      <p:sp>
        <p:nvSpPr>
          <p:cNvPr id="3" name="Title 2"/>
          <p:cNvSpPr>
            <a:spLocks noGrp="1"/>
          </p:cNvSpPr>
          <p:nvPr>
            <p:ph type="title"/>
          </p:nvPr>
        </p:nvSpPr>
        <p:spPr/>
        <p:txBody>
          <a:bodyPr/>
          <a:lstStyle/>
          <a:p>
            <a:r>
              <a:rPr lang="en-US" altLang="en-US" dirty="0">
                <a:solidFill>
                  <a:srgbClr val="0065C0"/>
                </a:solidFill>
              </a:rPr>
              <a:t>Example 1 </a:t>
            </a:r>
            <a:endParaRPr lang="en-SG" dirty="0">
              <a:solidFill>
                <a:srgbClr val="0065C0"/>
              </a:solidFill>
            </a:endParaRP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052736"/>
            <a:ext cx="2230437"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466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We now approach along the </a:t>
            </a:r>
            <a:r>
              <a:rPr lang="en-US" altLang="en-US" i="1" dirty="0"/>
              <a:t>y</a:t>
            </a:r>
            <a:r>
              <a:rPr lang="en-US" altLang="en-US" dirty="0"/>
              <a:t>-axis by putting </a:t>
            </a:r>
            <a:r>
              <a:rPr lang="en-US" altLang="en-US" i="1" dirty="0"/>
              <a:t>x</a:t>
            </a:r>
            <a:r>
              <a:rPr lang="en-US" altLang="en-US" dirty="0"/>
              <a:t> = 0.</a:t>
            </a:r>
          </a:p>
          <a:p>
            <a:endParaRPr lang="en-US" altLang="en-US" sz="1400" dirty="0"/>
          </a:p>
          <a:p>
            <a:pPr marL="0" indent="0">
              <a:buNone/>
            </a:pPr>
            <a:r>
              <a:rPr lang="en-US" altLang="en-US" dirty="0"/>
              <a:t>Then                                  for all </a:t>
            </a:r>
            <a:r>
              <a:rPr lang="en-US" altLang="en-US" i="1" dirty="0"/>
              <a:t>y</a:t>
            </a:r>
            <a:r>
              <a:rPr lang="en-US" altLang="en-US" dirty="0"/>
              <a:t> </a:t>
            </a:r>
            <a:r>
              <a:rPr lang="en-US" altLang="en-US" dirty="0">
                <a:sym typeface="Symbol" panose="05050102010706020507" pitchFamily="18" charset="2"/>
              </a:rPr>
              <a:t></a:t>
            </a:r>
            <a:r>
              <a:rPr lang="en-US" altLang="en-US" dirty="0"/>
              <a:t> 0, so </a:t>
            </a:r>
          </a:p>
          <a:p>
            <a:pPr marL="0" indent="0">
              <a:buNone/>
            </a:pPr>
            <a:r>
              <a:rPr lang="en-US" altLang="en-US" sz="1400" i="1" dirty="0">
                <a:sym typeface="Symbol" panose="05050102010706020507" pitchFamily="18" charset="2"/>
              </a:rPr>
              <a:t>		</a:t>
            </a:r>
          </a:p>
          <a:p>
            <a:pPr marL="0" indent="0">
              <a:buNone/>
            </a:pPr>
            <a:r>
              <a:rPr lang="en-US" altLang="en-US" i="1" dirty="0">
                <a:sym typeface="Symbol" panose="05050102010706020507" pitchFamily="18" charset="2"/>
              </a:rPr>
              <a:t>	       f</a:t>
            </a:r>
            <a:r>
              <a:rPr lang="en-US" altLang="en-US" sz="5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a:t>
            </a:r>
            <a:r>
              <a:rPr lang="en-US" altLang="en-US" i="1" dirty="0">
                <a:sym typeface="Symbol" panose="05050102010706020507" pitchFamily="18" charset="2"/>
              </a:rPr>
              <a:t> y</a:t>
            </a:r>
            <a:r>
              <a:rPr lang="en-US" altLang="en-US" dirty="0">
                <a:sym typeface="Symbol" panose="05050102010706020507" pitchFamily="18" charset="2"/>
              </a:rPr>
              <a:t>)  –1   as   (</a:t>
            </a:r>
            <a:r>
              <a:rPr lang="en-US" altLang="en-US" i="1" dirty="0">
                <a:sym typeface="Symbol" panose="05050102010706020507" pitchFamily="18" charset="2"/>
              </a:rPr>
              <a:t>x</a:t>
            </a:r>
            <a:r>
              <a:rPr lang="en-US" altLang="en-US" dirty="0">
                <a:sym typeface="Symbol" panose="05050102010706020507" pitchFamily="18" charset="2"/>
              </a:rPr>
              <a:t>,</a:t>
            </a:r>
            <a:r>
              <a:rPr lang="en-US" altLang="en-US" i="1" dirty="0">
                <a:sym typeface="Symbol" panose="05050102010706020507" pitchFamily="18" charset="2"/>
              </a:rPr>
              <a:t> y</a:t>
            </a:r>
            <a:r>
              <a:rPr lang="en-US" altLang="en-US" dirty="0">
                <a:sym typeface="Symbol" panose="05050102010706020507" pitchFamily="18" charset="2"/>
              </a:rPr>
              <a:t>)  (0, 0) </a:t>
            </a:r>
            <a:r>
              <a:rPr lang="en-US" altLang="en-US" dirty="0"/>
              <a:t>along the </a:t>
            </a:r>
            <a:r>
              <a:rPr lang="en-US" altLang="en-US" i="1" dirty="0"/>
              <a:t>y</a:t>
            </a:r>
            <a:r>
              <a:rPr lang="en-US" altLang="en-US" dirty="0"/>
              <a:t>-axis </a:t>
            </a:r>
          </a:p>
          <a:p>
            <a:endParaRPr lang="en-US" altLang="en-US" sz="1400" dirty="0"/>
          </a:p>
          <a:p>
            <a:pPr marL="0" indent="0">
              <a:buNone/>
            </a:pPr>
            <a:br>
              <a:rPr lang="en-US" altLang="en-US" dirty="0"/>
            </a:br>
            <a:r>
              <a:rPr lang="en-US" altLang="en-US" dirty="0"/>
              <a:t>Thus limit doesn’t exist.</a:t>
            </a:r>
            <a:endParaRPr lang="en-SG" dirty="0"/>
          </a:p>
        </p:txBody>
      </p:sp>
      <p:sp>
        <p:nvSpPr>
          <p:cNvPr id="3" name="Title 2"/>
          <p:cNvSpPr>
            <a:spLocks noGrp="1"/>
          </p:cNvSpPr>
          <p:nvPr>
            <p:ph type="title"/>
          </p:nvPr>
        </p:nvSpPr>
        <p:spPr/>
        <p:txBody>
          <a:bodyPr/>
          <a:lstStyle/>
          <a:p>
            <a:r>
              <a:rPr lang="en-US" altLang="en-US" dirty="0">
                <a:solidFill>
                  <a:srgbClr val="0065C0"/>
                </a:solidFill>
              </a:rPr>
              <a:t>Example 1 – </a:t>
            </a:r>
            <a:r>
              <a:rPr lang="en-US" altLang="en-US" i="1" dirty="0">
                <a:solidFill>
                  <a:srgbClr val="0065C0"/>
                </a:solidFill>
              </a:rPr>
              <a:t>Solution</a:t>
            </a:r>
            <a:endParaRPr lang="en-SG" dirty="0">
              <a:solidFill>
                <a:srgbClr val="0065C0"/>
              </a:solidFill>
            </a:endParaRPr>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t="11897"/>
          <a:stretch>
            <a:fillRect/>
          </a:stretch>
        </p:blipFill>
        <p:spPr bwMode="auto">
          <a:xfrm>
            <a:off x="1475656" y="1844824"/>
            <a:ext cx="27241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6804248" y="6156960"/>
            <a:ext cx="7778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dirty="0"/>
              <a:t>Figure 4</a:t>
            </a:r>
          </a:p>
        </p:txBody>
      </p:sp>
      <p:pic>
        <p:nvPicPr>
          <p:cNvPr id="6"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l="3896" t="4700" b="3177"/>
          <a:stretch>
            <a:fillRect/>
          </a:stretch>
        </p:blipFill>
        <p:spPr bwMode="auto">
          <a:xfrm>
            <a:off x="5364088" y="3861413"/>
            <a:ext cx="2842753" cy="2228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96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900" decel="100000" fill="hold"/>
                                        <p:tgtEl>
                                          <p:spTgt spid="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900" decel="100000" fill="hold"/>
                                        <p:tgtEl>
                                          <p:spTgt spid="5"/>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lnSpcReduction="10000"/>
          </a:bodyPr>
          <a:lstStyle/>
          <a:p>
            <a:pPr marL="0" indent="0">
              <a:buNone/>
            </a:pPr>
            <a:r>
              <a:rPr lang="en-US" altLang="en-US" dirty="0"/>
              <a:t>Now let’s look at limits that </a:t>
            </a:r>
            <a:r>
              <a:rPr lang="en-US" altLang="en-US" i="1" dirty="0"/>
              <a:t>do </a:t>
            </a:r>
            <a:r>
              <a:rPr lang="en-US" altLang="en-US" dirty="0"/>
              <a:t>exist. Just as for functions of one variable, the calculation of limits for functions of two variables can be greatly simplified by the use of properties of limits.</a:t>
            </a:r>
          </a:p>
          <a:p>
            <a:endParaRPr lang="en-US" altLang="en-US" sz="1600" dirty="0"/>
          </a:p>
          <a:p>
            <a:pPr marL="0" indent="0">
              <a:buNone/>
            </a:pPr>
            <a:r>
              <a:rPr lang="en-US" altLang="en-US" dirty="0"/>
              <a:t>The Limit Laws can be extended to functions of two variables: the limit of a sum is the sum of the limits, the limit of a product is the product of the limits, and so on. </a:t>
            </a:r>
          </a:p>
          <a:p>
            <a:endParaRPr lang="en-US" altLang="en-US" sz="1600" dirty="0"/>
          </a:p>
          <a:p>
            <a:pPr marL="0" indent="0">
              <a:buNone/>
            </a:pPr>
            <a:r>
              <a:rPr lang="en-US" altLang="en-US" dirty="0"/>
              <a:t>In particular, the following equations are true.</a:t>
            </a:r>
          </a:p>
          <a:p>
            <a:endParaRPr lang="en-US" altLang="en-US" dirty="0"/>
          </a:p>
          <a:p>
            <a:endParaRPr lang="en-US" altLang="en-US" dirty="0"/>
          </a:p>
          <a:p>
            <a:endParaRPr lang="en-US" altLang="en-US" sz="1400" dirty="0"/>
          </a:p>
          <a:p>
            <a:pPr marL="0" indent="0">
              <a:buNone/>
            </a:pPr>
            <a:r>
              <a:rPr lang="en-US" altLang="en-US" dirty="0"/>
              <a:t>The Squeeze Theorem also holds.</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Limits and Continuity</a:t>
            </a:r>
            <a:endParaRPr lang="en-SG" dirty="0">
              <a:solidFill>
                <a:srgbClr val="0065C0"/>
              </a:solidFill>
            </a:endParaRPr>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653136"/>
            <a:ext cx="73866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9896" y="4686474"/>
            <a:ext cx="411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6146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836712"/>
            <a:ext cx="8229600" cy="5320248"/>
          </a:xfrm>
        </p:spPr>
        <p:txBody>
          <a:bodyPr/>
          <a:lstStyle/>
          <a:p>
            <a:pPr marL="0" indent="0">
              <a:buNone/>
            </a:pPr>
            <a:r>
              <a:rPr lang="en-US" altLang="en-US" dirty="0"/>
              <a:t>We know that evaluating limits of </a:t>
            </a:r>
            <a:r>
              <a:rPr lang="en-US" altLang="en-US" i="1" dirty="0"/>
              <a:t>continuous </a:t>
            </a:r>
            <a:r>
              <a:rPr lang="en-US" altLang="en-US" dirty="0"/>
              <a:t>functions of a single variable is easy.</a:t>
            </a:r>
          </a:p>
          <a:p>
            <a:endParaRPr lang="en-US" altLang="en-US" sz="1050" dirty="0"/>
          </a:p>
          <a:p>
            <a:pPr marL="0" indent="0">
              <a:buNone/>
            </a:pPr>
            <a:r>
              <a:rPr lang="en-US" altLang="en-US" dirty="0"/>
              <a:t>It can be accomplished by direct substitution because the defining property of a continuous function is                       </a:t>
            </a:r>
            <a:r>
              <a:rPr lang="en-US" altLang="en-US" dirty="0" err="1"/>
              <a:t>lim</a:t>
            </a:r>
            <a:r>
              <a:rPr lang="en-US" altLang="en-US" i="1" baseline="-25000" dirty="0" err="1"/>
              <a:t>x</a:t>
            </a:r>
            <a:r>
              <a:rPr lang="en-US" altLang="en-US" baseline="-25000" dirty="0" err="1">
                <a:sym typeface="Symbol" panose="05050102010706020507" pitchFamily="18" charset="2"/>
              </a:rPr>
              <a:t></a:t>
            </a:r>
            <a:r>
              <a:rPr lang="en-US" altLang="en-US" i="1" baseline="-25000" dirty="0" err="1">
                <a:sym typeface="Symbol" panose="05050102010706020507" pitchFamily="18" charset="2"/>
              </a:rPr>
              <a:t>a</a:t>
            </a:r>
            <a:r>
              <a:rPr lang="en-US" altLang="en-US" i="1" dirty="0">
                <a:sym typeface="Symbol" panose="05050102010706020507" pitchFamily="18" charset="2"/>
              </a:rPr>
              <a:t> f</a:t>
            </a:r>
            <a:r>
              <a:rPr lang="en-US" altLang="en-US" sz="5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 = </a:t>
            </a:r>
            <a:r>
              <a:rPr lang="en-US" altLang="en-US" i="1" dirty="0">
                <a:sym typeface="Symbol" panose="05050102010706020507" pitchFamily="18" charset="2"/>
              </a:rPr>
              <a:t>f</a:t>
            </a:r>
            <a:r>
              <a:rPr lang="en-US" altLang="en-US" sz="5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p>
          <a:p>
            <a:endParaRPr lang="en-US" altLang="en-US" sz="1050" dirty="0"/>
          </a:p>
          <a:p>
            <a:pPr marL="0" indent="0">
              <a:buNone/>
            </a:pPr>
            <a:r>
              <a:rPr lang="en-US" altLang="en-US" dirty="0"/>
              <a:t>Continuous functions of two variables are also defined by the direct substitution property.</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Continuity</a:t>
            </a:r>
            <a:endParaRPr lang="en-SG" dirty="0">
              <a:solidFill>
                <a:srgbClr val="0065C0"/>
              </a:solidFill>
            </a:endParaRPr>
          </a:p>
        </p:txBody>
      </p:sp>
      <p:pic>
        <p:nvPicPr>
          <p:cNvPr id="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987" y="4358322"/>
            <a:ext cx="812800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4581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lnSpcReduction="10000"/>
          </a:bodyPr>
          <a:lstStyle/>
          <a:p>
            <a:pPr marL="0" indent="0">
              <a:buNone/>
            </a:pPr>
            <a:r>
              <a:rPr lang="en-US" altLang="en-US" dirty="0"/>
              <a:t>The intuitive meaning of continuity is that if the point </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a:t>
            </a:r>
            <a:r>
              <a:rPr lang="en-US" altLang="en-US" i="1" dirty="0">
                <a:sym typeface="Symbol" panose="05050102010706020507" pitchFamily="18" charset="2"/>
              </a:rPr>
              <a:t> y</a:t>
            </a:r>
            <a:r>
              <a:rPr lang="en-US" altLang="en-US" dirty="0">
                <a:sym typeface="Symbol" panose="05050102010706020507" pitchFamily="18" charset="2"/>
              </a:rPr>
              <a:t>) </a:t>
            </a:r>
            <a:r>
              <a:rPr lang="en-US" altLang="en-US" dirty="0"/>
              <a:t>changes by a small amount, then the value of </a:t>
            </a:r>
            <a:r>
              <a:rPr lang="en-US" altLang="en-US" i="1" dirty="0">
                <a:sym typeface="Symbol" panose="05050102010706020507" pitchFamily="18" charset="2"/>
              </a:rPr>
              <a:t>f</a:t>
            </a:r>
            <a:r>
              <a:rPr lang="en-US" altLang="en-US" sz="5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a:t>
            </a:r>
            <a:r>
              <a:rPr lang="en-US" altLang="en-US" i="1" dirty="0">
                <a:sym typeface="Symbol" panose="05050102010706020507" pitchFamily="18" charset="2"/>
              </a:rPr>
              <a:t> y</a:t>
            </a:r>
            <a:r>
              <a:rPr lang="en-US" altLang="en-US" dirty="0">
                <a:sym typeface="Symbol" panose="05050102010706020507" pitchFamily="18" charset="2"/>
              </a:rPr>
              <a:t>) </a:t>
            </a:r>
            <a:r>
              <a:rPr lang="en-US" altLang="en-US" dirty="0"/>
              <a:t>changes by a small amount.</a:t>
            </a:r>
          </a:p>
          <a:p>
            <a:endParaRPr lang="en-US" altLang="en-US" dirty="0"/>
          </a:p>
          <a:p>
            <a:pPr marL="0" indent="0">
              <a:buNone/>
            </a:pPr>
            <a:r>
              <a:rPr lang="en-US" altLang="en-US" dirty="0"/>
              <a:t>This means that a surface that is the graph of a continuous function has no hole or break. </a:t>
            </a:r>
          </a:p>
          <a:p>
            <a:endParaRPr lang="en-US" altLang="en-US" dirty="0"/>
          </a:p>
          <a:p>
            <a:pPr marL="0" indent="0">
              <a:buNone/>
            </a:pPr>
            <a:r>
              <a:rPr lang="en-US" altLang="en-US" dirty="0"/>
              <a:t>Using the properties of limits, you can see that sums, differences, products, and quotients of continuous functions are continuous on their domains.</a:t>
            </a:r>
          </a:p>
          <a:p>
            <a:endParaRPr lang="en-US" altLang="en-US" dirty="0"/>
          </a:p>
          <a:p>
            <a:pPr marL="0" indent="0">
              <a:buNone/>
            </a:pPr>
            <a:r>
              <a:rPr lang="en-US" altLang="en-US" dirty="0"/>
              <a:t>Let’s use this fact to give examples of continuous functions.</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Continuity</a:t>
            </a:r>
            <a:endParaRPr lang="en-SG" dirty="0">
              <a:solidFill>
                <a:srgbClr val="0065C0"/>
              </a:solidFill>
            </a:endParaRPr>
          </a:p>
        </p:txBody>
      </p:sp>
    </p:spTree>
    <p:extLst>
      <p:ext uri="{BB962C8B-B14F-4D97-AF65-F5344CB8AC3E}">
        <p14:creationId xmlns:p14="http://schemas.microsoft.com/office/powerpoint/2010/main" val="1931183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lnSpcReduction="10000"/>
          </a:bodyPr>
          <a:lstStyle/>
          <a:p>
            <a:pPr marL="0" indent="0">
              <a:buNone/>
            </a:pPr>
            <a:r>
              <a:rPr lang="en-US" altLang="en-US" dirty="0"/>
              <a:t>A </a:t>
            </a:r>
            <a:r>
              <a:rPr lang="en-US" altLang="en-US" b="1" dirty="0"/>
              <a:t>polynomial function of two variables </a:t>
            </a:r>
            <a:r>
              <a:rPr lang="en-US" altLang="en-US" dirty="0"/>
              <a:t>(or polynomial, for short) is a sum of terms of the form </a:t>
            </a:r>
            <a:r>
              <a:rPr lang="en-US" altLang="en-US" i="1" dirty="0" err="1"/>
              <a:t>cx</a:t>
            </a:r>
            <a:r>
              <a:rPr lang="en-US" altLang="en-US" i="1" baseline="30000" dirty="0" err="1"/>
              <a:t>m</a:t>
            </a:r>
            <a:r>
              <a:rPr lang="en-US" altLang="en-US" i="1" dirty="0" err="1"/>
              <a:t>y</a:t>
            </a:r>
            <a:r>
              <a:rPr lang="en-US" altLang="en-US" i="1" baseline="30000" dirty="0" err="1"/>
              <a:t>n</a:t>
            </a:r>
            <a:r>
              <a:rPr lang="en-US" altLang="en-US" dirty="0"/>
              <a:t>, where </a:t>
            </a:r>
            <a:r>
              <a:rPr lang="en-US" altLang="en-US" i="1" dirty="0"/>
              <a:t>c</a:t>
            </a:r>
            <a:r>
              <a:rPr lang="en-US" altLang="en-US" dirty="0"/>
              <a:t> is a constant and </a:t>
            </a:r>
            <a:r>
              <a:rPr lang="en-US" altLang="en-US" i="1" dirty="0"/>
              <a:t>m</a:t>
            </a:r>
            <a:r>
              <a:rPr lang="en-US" altLang="en-US" dirty="0"/>
              <a:t> and </a:t>
            </a:r>
            <a:r>
              <a:rPr lang="en-US" altLang="en-US" i="1" dirty="0"/>
              <a:t>n</a:t>
            </a:r>
            <a:r>
              <a:rPr lang="en-US" altLang="en-US" dirty="0"/>
              <a:t> are nonnegative integers.</a:t>
            </a:r>
          </a:p>
          <a:p>
            <a:pPr marL="0" indent="0">
              <a:buNone/>
            </a:pPr>
            <a:endParaRPr lang="en-US" altLang="en-US" sz="1050" dirty="0"/>
          </a:p>
          <a:p>
            <a:pPr marL="0" indent="0">
              <a:buNone/>
            </a:pPr>
            <a:r>
              <a:rPr lang="en-US" altLang="en-US" dirty="0"/>
              <a:t>A </a:t>
            </a:r>
            <a:r>
              <a:rPr lang="en-US" altLang="en-US" b="1" dirty="0"/>
              <a:t>rational function </a:t>
            </a:r>
            <a:r>
              <a:rPr lang="en-US" altLang="en-US" dirty="0"/>
              <a:t>is a ratio of polynomials.</a:t>
            </a:r>
          </a:p>
          <a:p>
            <a:pPr marL="0" indent="0">
              <a:buNone/>
            </a:pPr>
            <a:endParaRPr lang="en-US" altLang="en-US" sz="1050" dirty="0"/>
          </a:p>
          <a:p>
            <a:pPr marL="0" indent="0">
              <a:buNone/>
            </a:pPr>
            <a:r>
              <a:rPr lang="en-US" altLang="en-US" dirty="0"/>
              <a:t>For instance,</a:t>
            </a:r>
          </a:p>
          <a:p>
            <a:pPr marL="0" indent="0">
              <a:buNone/>
            </a:pPr>
            <a:r>
              <a:rPr lang="en-US" altLang="en-US" i="1" dirty="0">
                <a:sym typeface="Symbol" panose="05050102010706020507" pitchFamily="18" charset="2"/>
              </a:rPr>
              <a:t>		f</a:t>
            </a:r>
            <a:r>
              <a:rPr lang="en-US" altLang="en-US" sz="5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a:t>
            </a:r>
            <a:r>
              <a:rPr lang="en-US" altLang="en-US" i="1" dirty="0">
                <a:sym typeface="Symbol" panose="05050102010706020507" pitchFamily="18" charset="2"/>
              </a:rPr>
              <a:t> y</a:t>
            </a:r>
            <a:r>
              <a:rPr lang="en-US" altLang="en-US" dirty="0">
                <a:sym typeface="Symbol" panose="05050102010706020507" pitchFamily="18" charset="2"/>
              </a:rPr>
              <a:t>) = </a:t>
            </a:r>
            <a:r>
              <a:rPr lang="en-US" altLang="en-US" i="1" dirty="0">
                <a:sym typeface="Symbol" panose="05050102010706020507" pitchFamily="18" charset="2"/>
              </a:rPr>
              <a:t>x</a:t>
            </a:r>
            <a:r>
              <a:rPr lang="en-US" altLang="en-US" baseline="30000" dirty="0">
                <a:sym typeface="Symbol" panose="05050102010706020507" pitchFamily="18" charset="2"/>
              </a:rPr>
              <a:t>4</a:t>
            </a:r>
            <a:r>
              <a:rPr lang="en-US" altLang="en-US" dirty="0">
                <a:sym typeface="Symbol" panose="05050102010706020507" pitchFamily="18" charset="2"/>
              </a:rPr>
              <a:t> + 5</a:t>
            </a:r>
            <a:r>
              <a:rPr lang="en-US" altLang="en-US" i="1" dirty="0">
                <a:sym typeface="Symbol" panose="05050102010706020507" pitchFamily="18" charset="2"/>
              </a:rPr>
              <a:t>x</a:t>
            </a:r>
            <a:r>
              <a:rPr lang="en-US" altLang="en-US" baseline="30000" dirty="0">
                <a:sym typeface="Symbol" panose="05050102010706020507" pitchFamily="18" charset="2"/>
              </a:rPr>
              <a:t>3</a:t>
            </a:r>
            <a:r>
              <a:rPr lang="en-US" altLang="en-US" i="1" dirty="0">
                <a:sym typeface="Symbol" panose="05050102010706020507" pitchFamily="18" charset="2"/>
              </a:rPr>
              <a:t>y</a:t>
            </a:r>
            <a:r>
              <a:rPr lang="en-US" altLang="en-US" baseline="30000" dirty="0">
                <a:sym typeface="Symbol" panose="05050102010706020507" pitchFamily="18" charset="2"/>
              </a:rPr>
              <a:t>2</a:t>
            </a:r>
            <a:r>
              <a:rPr lang="en-US" altLang="en-US" dirty="0">
                <a:sym typeface="Symbol" panose="05050102010706020507" pitchFamily="18" charset="2"/>
              </a:rPr>
              <a:t> + 6</a:t>
            </a:r>
            <a:r>
              <a:rPr lang="en-US" altLang="en-US" i="1" dirty="0">
                <a:sym typeface="Symbol" panose="05050102010706020507" pitchFamily="18" charset="2"/>
              </a:rPr>
              <a:t>xy</a:t>
            </a:r>
            <a:r>
              <a:rPr lang="en-US" altLang="en-US" baseline="30000" dirty="0">
                <a:sym typeface="Symbol" panose="05050102010706020507" pitchFamily="18" charset="2"/>
              </a:rPr>
              <a:t>4</a:t>
            </a:r>
            <a:r>
              <a:rPr lang="en-US" altLang="en-US" dirty="0">
                <a:sym typeface="Symbol" panose="05050102010706020507" pitchFamily="18" charset="2"/>
              </a:rPr>
              <a:t> – 7</a:t>
            </a:r>
            <a:r>
              <a:rPr lang="en-US" altLang="en-US" i="1" dirty="0">
                <a:sym typeface="Symbol" panose="05050102010706020507" pitchFamily="18" charset="2"/>
              </a:rPr>
              <a:t>y </a:t>
            </a:r>
            <a:r>
              <a:rPr lang="en-US" altLang="en-US" dirty="0">
                <a:sym typeface="Symbol" panose="05050102010706020507" pitchFamily="18" charset="2"/>
              </a:rPr>
              <a:t>+ 6</a:t>
            </a:r>
          </a:p>
          <a:p>
            <a:pPr marL="0" indent="0">
              <a:buNone/>
            </a:pPr>
            <a:endParaRPr lang="en-US" altLang="en-US" sz="1050" dirty="0">
              <a:sym typeface="Symbol" panose="05050102010706020507" pitchFamily="18" charset="2"/>
            </a:endParaRPr>
          </a:p>
          <a:p>
            <a:pPr marL="0" indent="0">
              <a:buNone/>
            </a:pPr>
            <a:r>
              <a:rPr lang="en-US" altLang="en-US" dirty="0">
                <a:sym typeface="Symbol" panose="05050102010706020507" pitchFamily="18" charset="2"/>
              </a:rPr>
              <a:t>is a polynomial, whereas</a:t>
            </a:r>
          </a:p>
          <a:p>
            <a:pPr marL="0" indent="0">
              <a:buNone/>
            </a:pPr>
            <a:endParaRPr lang="en-US" altLang="en-US" dirty="0">
              <a:sym typeface="Symbol" panose="05050102010706020507" pitchFamily="18" charset="2"/>
            </a:endParaRPr>
          </a:p>
          <a:p>
            <a:pPr marL="0" indent="0">
              <a:buNone/>
            </a:pPr>
            <a:endParaRPr lang="en-US" altLang="en-US" dirty="0">
              <a:sym typeface="Symbol" panose="05050102010706020507" pitchFamily="18" charset="2"/>
            </a:endParaRPr>
          </a:p>
          <a:p>
            <a:pPr marL="0" indent="0">
              <a:buNone/>
            </a:pPr>
            <a:r>
              <a:rPr lang="en-US" altLang="en-US" dirty="0">
                <a:sym typeface="Symbol" panose="05050102010706020507" pitchFamily="18" charset="2"/>
              </a:rPr>
              <a:t>is a rational function.</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Continuity</a:t>
            </a:r>
            <a:endParaRPr lang="en-SG" dirty="0">
              <a:solidFill>
                <a:srgbClr val="0065C0"/>
              </a:solidFill>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4509120"/>
            <a:ext cx="2298576" cy="853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008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The limits in (2) show that the functions                                  </a:t>
            </a:r>
            <a:r>
              <a:rPr lang="en-US" altLang="en-US" i="1" dirty="0">
                <a:sym typeface="Symbol" panose="05050102010706020507" pitchFamily="18" charset="2"/>
              </a:rPr>
              <a:t>f</a:t>
            </a:r>
            <a:r>
              <a:rPr lang="en-US" altLang="en-US" sz="5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a:t>
            </a:r>
            <a:r>
              <a:rPr lang="en-US" altLang="en-US" i="1" dirty="0">
                <a:sym typeface="Symbol" panose="05050102010706020507" pitchFamily="18" charset="2"/>
              </a:rPr>
              <a:t> y</a:t>
            </a:r>
            <a:r>
              <a:rPr lang="en-US" altLang="en-US" dirty="0">
                <a:sym typeface="Symbol" panose="05050102010706020507" pitchFamily="18" charset="2"/>
              </a:rPr>
              <a:t>) = </a:t>
            </a:r>
            <a:r>
              <a:rPr lang="en-US" altLang="en-US" i="1" dirty="0">
                <a:sym typeface="Symbol" panose="05050102010706020507" pitchFamily="18" charset="2"/>
              </a:rPr>
              <a:t>x</a:t>
            </a:r>
            <a:r>
              <a:rPr lang="en-US" altLang="en-US" dirty="0"/>
              <a:t>, </a:t>
            </a:r>
            <a:r>
              <a:rPr lang="en-US" altLang="en-US" i="1" dirty="0">
                <a:sym typeface="Symbol" panose="05050102010706020507" pitchFamily="18" charset="2"/>
              </a:rPr>
              <a:t>g</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a:t>
            </a:r>
            <a:r>
              <a:rPr lang="en-US" altLang="en-US" i="1" dirty="0">
                <a:sym typeface="Symbol" panose="05050102010706020507" pitchFamily="18" charset="2"/>
              </a:rPr>
              <a:t> y</a:t>
            </a:r>
            <a:r>
              <a:rPr lang="en-US" altLang="en-US" dirty="0">
                <a:sym typeface="Symbol" panose="05050102010706020507" pitchFamily="18" charset="2"/>
              </a:rPr>
              <a:t>)</a:t>
            </a:r>
            <a:r>
              <a:rPr lang="en-US" altLang="en-US" dirty="0"/>
              <a:t> = </a:t>
            </a:r>
            <a:r>
              <a:rPr lang="en-US" altLang="en-US" i="1" dirty="0"/>
              <a:t>y</a:t>
            </a:r>
            <a:r>
              <a:rPr lang="en-US" altLang="en-US" dirty="0"/>
              <a:t>, and </a:t>
            </a:r>
            <a:r>
              <a:rPr lang="en-US" altLang="en-US" i="1" dirty="0"/>
              <a:t>h</a:t>
            </a:r>
            <a:r>
              <a:rPr lang="en-US" altLang="en-US" dirty="0"/>
              <a:t>(</a:t>
            </a:r>
            <a:r>
              <a:rPr lang="en-US" altLang="en-US" i="1" dirty="0"/>
              <a:t>x</a:t>
            </a:r>
            <a:r>
              <a:rPr lang="en-US" altLang="en-US" dirty="0"/>
              <a:t>, </a:t>
            </a:r>
            <a:r>
              <a:rPr lang="en-US" altLang="en-US" i="1" dirty="0"/>
              <a:t>y</a:t>
            </a:r>
            <a:r>
              <a:rPr lang="en-US" altLang="en-US" dirty="0"/>
              <a:t>) = </a:t>
            </a:r>
            <a:r>
              <a:rPr lang="en-US" altLang="en-US" i="1" dirty="0"/>
              <a:t>c</a:t>
            </a:r>
            <a:r>
              <a:rPr lang="en-US" altLang="en-US" dirty="0"/>
              <a:t> are continuous. </a:t>
            </a:r>
          </a:p>
          <a:p>
            <a:pPr marL="0" indent="0">
              <a:buNone/>
            </a:pPr>
            <a:endParaRPr lang="en-US" altLang="en-US" dirty="0"/>
          </a:p>
          <a:p>
            <a:pPr marL="0" indent="0">
              <a:buNone/>
            </a:pPr>
            <a:r>
              <a:rPr lang="en-US" altLang="en-US" dirty="0"/>
              <a:t>Since any polynomial can be built up out of the simple functions </a:t>
            </a:r>
            <a:r>
              <a:rPr lang="en-US" altLang="en-US" i="1" dirty="0"/>
              <a:t>f</a:t>
            </a:r>
            <a:r>
              <a:rPr lang="en-US" altLang="en-US" dirty="0"/>
              <a:t>, </a:t>
            </a:r>
            <a:r>
              <a:rPr lang="en-US" altLang="en-US" i="1" dirty="0"/>
              <a:t>g</a:t>
            </a:r>
            <a:r>
              <a:rPr lang="en-US" altLang="en-US" dirty="0"/>
              <a:t>, and </a:t>
            </a:r>
            <a:r>
              <a:rPr lang="en-US" altLang="en-US" i="1" dirty="0"/>
              <a:t>h</a:t>
            </a:r>
            <a:r>
              <a:rPr lang="en-US" altLang="en-US" dirty="0"/>
              <a:t> by multiplication and addition, it follows that </a:t>
            </a:r>
            <a:r>
              <a:rPr lang="en-US" altLang="en-US" i="1" dirty="0"/>
              <a:t>all polynomials are continuous on     </a:t>
            </a:r>
            <a:r>
              <a:rPr lang="en-US" altLang="en-US" dirty="0"/>
              <a:t>.</a:t>
            </a:r>
          </a:p>
          <a:p>
            <a:pPr marL="0" indent="0">
              <a:buNone/>
            </a:pPr>
            <a:endParaRPr lang="en-US" altLang="en-US" dirty="0"/>
          </a:p>
          <a:p>
            <a:pPr marL="0" indent="0">
              <a:buNone/>
            </a:pPr>
            <a:r>
              <a:rPr lang="en-US" altLang="en-US" dirty="0"/>
              <a:t>Likewise, any rational function is continuous </a:t>
            </a:r>
            <a:r>
              <a:rPr lang="en-US" altLang="en-US" u="sng" dirty="0">
                <a:solidFill>
                  <a:srgbClr val="0065C0"/>
                </a:solidFill>
              </a:rPr>
              <a:t>on its domain </a:t>
            </a:r>
            <a:r>
              <a:rPr lang="en-US" altLang="en-US" dirty="0"/>
              <a:t>because it is a quotient of continuous functions.</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Continuity</a:t>
            </a:r>
            <a:endParaRPr lang="en-SG" dirty="0">
              <a:solidFill>
                <a:srgbClr val="0065C0"/>
              </a:solidFill>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3440487"/>
            <a:ext cx="384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8511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lnSpcReduction="10000"/>
          </a:bodyPr>
          <a:lstStyle/>
          <a:p>
            <a:pPr marL="0" indent="0">
              <a:buNone/>
            </a:pPr>
            <a:r>
              <a:rPr lang="en-US" altLang="en-US" dirty="0"/>
              <a:t>Evaluate</a:t>
            </a:r>
          </a:p>
          <a:p>
            <a:pPr marL="0" indent="0">
              <a:buNone/>
            </a:pPr>
            <a:endParaRPr lang="en-US" altLang="en-US" dirty="0"/>
          </a:p>
          <a:p>
            <a:pPr marL="0" indent="0">
              <a:buNone/>
            </a:pPr>
            <a:r>
              <a:rPr lang="en-US" altLang="en-US" dirty="0">
                <a:solidFill>
                  <a:srgbClr val="0065C0"/>
                </a:solidFill>
              </a:rPr>
              <a:t>Solution:</a:t>
            </a:r>
          </a:p>
          <a:p>
            <a:pPr marL="0" indent="0">
              <a:buNone/>
            </a:pPr>
            <a:r>
              <a:rPr lang="en-US" altLang="en-US" dirty="0"/>
              <a:t>Since </a:t>
            </a:r>
            <a:r>
              <a:rPr lang="en-US" altLang="en-US" i="1" dirty="0">
                <a:sym typeface="Symbol" panose="05050102010706020507" pitchFamily="18" charset="2"/>
              </a:rPr>
              <a:t>f</a:t>
            </a:r>
            <a:r>
              <a:rPr lang="en-US" altLang="en-US" sz="5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a:t>
            </a:r>
            <a:r>
              <a:rPr lang="en-US" altLang="en-US" i="1" dirty="0">
                <a:sym typeface="Symbol" panose="05050102010706020507" pitchFamily="18" charset="2"/>
              </a:rPr>
              <a:t> y</a:t>
            </a:r>
            <a:r>
              <a:rPr lang="en-US" altLang="en-US" dirty="0">
                <a:sym typeface="Symbol" panose="05050102010706020507" pitchFamily="18" charset="2"/>
              </a:rPr>
              <a:t>) = </a:t>
            </a:r>
            <a:r>
              <a:rPr lang="en-US" altLang="en-US" i="1" dirty="0"/>
              <a:t>x</a:t>
            </a:r>
            <a:r>
              <a:rPr lang="en-US" altLang="en-US" baseline="30000" dirty="0"/>
              <a:t>2</a:t>
            </a:r>
            <a:r>
              <a:rPr lang="en-US" altLang="en-US" i="1" dirty="0"/>
              <a:t>y</a:t>
            </a:r>
            <a:r>
              <a:rPr lang="en-US" altLang="en-US" baseline="30000" dirty="0"/>
              <a:t>3</a:t>
            </a:r>
            <a:r>
              <a:rPr lang="en-US" altLang="en-US" dirty="0"/>
              <a:t> </a:t>
            </a:r>
            <a:r>
              <a:rPr lang="en-US" altLang="en-US" dirty="0">
                <a:sym typeface="Symbol" panose="05050102010706020507" pitchFamily="18" charset="2"/>
              </a:rPr>
              <a:t>–</a:t>
            </a:r>
            <a:r>
              <a:rPr lang="en-US" altLang="en-US" dirty="0"/>
              <a:t> </a:t>
            </a:r>
            <a:r>
              <a:rPr lang="en-US" altLang="en-US" i="1" dirty="0"/>
              <a:t>x</a:t>
            </a:r>
            <a:r>
              <a:rPr lang="en-US" altLang="en-US" baseline="30000" dirty="0"/>
              <a:t>3</a:t>
            </a:r>
            <a:r>
              <a:rPr lang="en-US" altLang="en-US" i="1" dirty="0"/>
              <a:t>y</a:t>
            </a:r>
            <a:r>
              <a:rPr lang="en-US" altLang="en-US" baseline="30000" dirty="0"/>
              <a:t>2</a:t>
            </a:r>
            <a:r>
              <a:rPr lang="en-US" altLang="en-US" dirty="0"/>
              <a:t> + 3</a:t>
            </a:r>
            <a:r>
              <a:rPr lang="en-US" altLang="en-US" i="1" dirty="0"/>
              <a:t>x </a:t>
            </a:r>
            <a:r>
              <a:rPr lang="en-US" altLang="en-US" dirty="0"/>
              <a:t>+ 2</a:t>
            </a:r>
            <a:r>
              <a:rPr lang="en-US" altLang="en-US" i="1" dirty="0"/>
              <a:t>y </a:t>
            </a:r>
            <a:r>
              <a:rPr lang="en-US" altLang="en-US" dirty="0"/>
              <a:t>is a polynomial, it is continuous everywhere, so we can find the limit by direct substitution:</a:t>
            </a:r>
          </a:p>
          <a:p>
            <a:pPr marL="0" indent="0">
              <a:buNone/>
            </a:pPr>
            <a:endParaRPr lang="en-US" altLang="en-US" dirty="0"/>
          </a:p>
          <a:p>
            <a:pPr marL="0" indent="0">
              <a:buNone/>
            </a:pPr>
            <a:r>
              <a:rPr lang="en-US" altLang="en-US" dirty="0"/>
              <a:t>               (</a:t>
            </a:r>
            <a:r>
              <a:rPr lang="en-US" altLang="en-US" i="1" dirty="0"/>
              <a:t>x</a:t>
            </a:r>
            <a:r>
              <a:rPr lang="en-US" altLang="en-US" baseline="30000" dirty="0"/>
              <a:t>2</a:t>
            </a:r>
            <a:r>
              <a:rPr lang="en-US" altLang="en-US" i="1" dirty="0"/>
              <a:t>y</a:t>
            </a:r>
            <a:r>
              <a:rPr lang="en-US" altLang="en-US" baseline="30000" dirty="0"/>
              <a:t>3</a:t>
            </a:r>
            <a:r>
              <a:rPr lang="en-US" altLang="en-US" dirty="0"/>
              <a:t> </a:t>
            </a:r>
            <a:r>
              <a:rPr lang="en-US" altLang="en-US" dirty="0">
                <a:sym typeface="Symbol" panose="05050102010706020507" pitchFamily="18" charset="2"/>
              </a:rPr>
              <a:t>–</a:t>
            </a:r>
            <a:r>
              <a:rPr lang="en-US" altLang="en-US" dirty="0"/>
              <a:t> </a:t>
            </a:r>
            <a:r>
              <a:rPr lang="en-US" altLang="en-US" i="1" dirty="0"/>
              <a:t>x</a:t>
            </a:r>
            <a:r>
              <a:rPr lang="en-US" altLang="en-US" baseline="30000" dirty="0"/>
              <a:t>3</a:t>
            </a:r>
            <a:r>
              <a:rPr lang="en-US" altLang="en-US" i="1" dirty="0"/>
              <a:t>y</a:t>
            </a:r>
            <a:r>
              <a:rPr lang="en-US" altLang="en-US" baseline="30000" dirty="0"/>
              <a:t>2</a:t>
            </a:r>
            <a:r>
              <a:rPr lang="en-US" altLang="en-US" dirty="0"/>
              <a:t> + 3</a:t>
            </a:r>
            <a:r>
              <a:rPr lang="en-US" altLang="en-US" i="1" dirty="0"/>
              <a:t>x </a:t>
            </a:r>
            <a:r>
              <a:rPr lang="en-US" altLang="en-US" dirty="0"/>
              <a:t>+ 2</a:t>
            </a:r>
            <a:r>
              <a:rPr lang="en-US" altLang="en-US" i="1" dirty="0"/>
              <a:t>y</a:t>
            </a:r>
            <a:r>
              <a:rPr lang="en-US" altLang="en-US" dirty="0"/>
              <a:t>) = 1</a:t>
            </a:r>
            <a:r>
              <a:rPr lang="en-US" altLang="en-US" baseline="30000" dirty="0"/>
              <a:t>2</a:t>
            </a:r>
            <a:r>
              <a:rPr lang="en-US" altLang="en-US" dirty="0"/>
              <a:t> </a:t>
            </a:r>
            <a:r>
              <a:rPr lang="en-US" altLang="en-US" sz="2400" b="1" dirty="0">
                <a:sym typeface="Wingdings 2" panose="05020102010507070707" pitchFamily="18" charset="2"/>
              </a:rPr>
              <a:t></a:t>
            </a:r>
            <a:r>
              <a:rPr lang="en-US" altLang="en-US" dirty="0"/>
              <a:t> 2</a:t>
            </a:r>
            <a:r>
              <a:rPr lang="en-US" altLang="en-US" baseline="30000" dirty="0"/>
              <a:t>3</a:t>
            </a:r>
            <a:r>
              <a:rPr lang="en-US" altLang="en-US" dirty="0"/>
              <a:t> </a:t>
            </a:r>
            <a:r>
              <a:rPr lang="en-US" altLang="en-US" dirty="0">
                <a:sym typeface="Symbol" panose="05050102010706020507" pitchFamily="18" charset="2"/>
              </a:rPr>
              <a:t>–</a:t>
            </a:r>
            <a:r>
              <a:rPr lang="en-US" altLang="en-US" dirty="0"/>
              <a:t> 1</a:t>
            </a:r>
            <a:r>
              <a:rPr lang="en-US" altLang="en-US" baseline="30000" dirty="0"/>
              <a:t>3</a:t>
            </a:r>
            <a:r>
              <a:rPr lang="en-US" altLang="en-US" dirty="0"/>
              <a:t> </a:t>
            </a:r>
            <a:r>
              <a:rPr lang="en-US" altLang="en-US" dirty="0">
                <a:sym typeface="Wingdings 2" panose="05020102010507070707" pitchFamily="18" charset="2"/>
              </a:rPr>
              <a:t></a:t>
            </a:r>
            <a:r>
              <a:rPr lang="en-US" altLang="en-US" dirty="0"/>
              <a:t> 2</a:t>
            </a:r>
            <a:r>
              <a:rPr lang="en-US" altLang="en-US" baseline="30000" dirty="0"/>
              <a:t>2</a:t>
            </a:r>
            <a:r>
              <a:rPr lang="en-US" altLang="en-US" dirty="0"/>
              <a:t> + 3 </a:t>
            </a:r>
            <a:r>
              <a:rPr lang="en-US" altLang="en-US" sz="2400" b="1" dirty="0">
                <a:sym typeface="Wingdings 2" panose="05020102010507070707" pitchFamily="18" charset="2"/>
              </a:rPr>
              <a:t></a:t>
            </a:r>
            <a:r>
              <a:rPr lang="en-US" altLang="en-US" dirty="0"/>
              <a:t> 1 </a:t>
            </a:r>
            <a:br>
              <a:rPr lang="en-US" altLang="en-US" dirty="0"/>
            </a:br>
            <a:r>
              <a:rPr lang="en-US" altLang="en-US" dirty="0"/>
              <a:t>				           + 2 </a:t>
            </a:r>
            <a:r>
              <a:rPr lang="en-US" altLang="en-US" sz="2400" b="1" dirty="0">
                <a:sym typeface="Wingdings 2" panose="05020102010507070707" pitchFamily="18" charset="2"/>
              </a:rPr>
              <a:t></a:t>
            </a:r>
            <a:r>
              <a:rPr lang="en-US" altLang="en-US" dirty="0"/>
              <a:t> 2</a:t>
            </a:r>
          </a:p>
          <a:p>
            <a:pPr marL="0" indent="0">
              <a:buNone/>
            </a:pPr>
            <a:endParaRPr lang="en-US" altLang="en-US" dirty="0"/>
          </a:p>
          <a:p>
            <a:pPr marL="0" indent="0">
              <a:buNone/>
            </a:pPr>
            <a:r>
              <a:rPr lang="en-US" altLang="en-US" dirty="0"/>
              <a:t>			                   = 11</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Example 5</a:t>
            </a:r>
            <a:endParaRPr lang="en-SG" dirty="0">
              <a:solidFill>
                <a:srgbClr val="0065C0"/>
              </a:solidFill>
            </a:endParaRP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219200"/>
            <a:ext cx="4357688"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812" y="4077072"/>
            <a:ext cx="12065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602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Just as for functions of one variable, composition is another way of combining two continuous functions to get a third.</a:t>
            </a:r>
          </a:p>
          <a:p>
            <a:endParaRPr lang="en-US" altLang="en-US" dirty="0"/>
          </a:p>
          <a:p>
            <a:pPr marL="0" indent="0">
              <a:buNone/>
            </a:pPr>
            <a:r>
              <a:rPr lang="en-US" altLang="en-US" dirty="0"/>
              <a:t>In fact, it can be shown that if </a:t>
            </a:r>
            <a:r>
              <a:rPr lang="en-US" altLang="en-US" i="1" dirty="0"/>
              <a:t>f</a:t>
            </a:r>
            <a:r>
              <a:rPr lang="en-US" altLang="en-US" dirty="0"/>
              <a:t> is a continuous function of two variables and </a:t>
            </a:r>
            <a:r>
              <a:rPr lang="en-US" altLang="en-US" i="1" dirty="0"/>
              <a:t>g</a:t>
            </a:r>
            <a:r>
              <a:rPr lang="en-US" altLang="en-US" dirty="0"/>
              <a:t> is </a:t>
            </a:r>
            <a:r>
              <a:rPr lang="en-US" altLang="en-US" dirty="0">
                <a:solidFill>
                  <a:srgbClr val="0065C0"/>
                </a:solidFill>
              </a:rPr>
              <a:t>a continuous function of a single variable that is defined on the range of </a:t>
            </a:r>
            <a:r>
              <a:rPr lang="en-US" altLang="en-US" i="1" dirty="0">
                <a:solidFill>
                  <a:srgbClr val="0065C0"/>
                </a:solidFill>
              </a:rPr>
              <a:t>f</a:t>
            </a:r>
            <a:r>
              <a:rPr lang="en-US" altLang="en-US" dirty="0"/>
              <a:t>, then the composite function </a:t>
            </a:r>
            <a:r>
              <a:rPr lang="en-US" altLang="en-US" i="1" dirty="0"/>
              <a:t>h</a:t>
            </a:r>
            <a:r>
              <a:rPr lang="en-US" altLang="en-US" dirty="0"/>
              <a:t> = </a:t>
            </a:r>
            <a:r>
              <a:rPr lang="en-US" altLang="en-US" i="1" dirty="0"/>
              <a:t>g </a:t>
            </a:r>
            <a:r>
              <a:rPr lang="en-US" altLang="en-US" sz="3600" b="1" baseline="-10000" dirty="0">
                <a:sym typeface="Symbol" panose="05050102010706020507" pitchFamily="18" charset="2"/>
              </a:rPr>
              <a:t></a:t>
            </a:r>
            <a:r>
              <a:rPr lang="en-US" altLang="en-US" dirty="0"/>
              <a:t> </a:t>
            </a:r>
            <a:r>
              <a:rPr lang="en-US" altLang="en-US" i="1" dirty="0"/>
              <a:t>f</a:t>
            </a:r>
            <a:r>
              <a:rPr lang="en-US" altLang="en-US" dirty="0"/>
              <a:t> defined by </a:t>
            </a:r>
            <a:r>
              <a:rPr lang="en-US" altLang="en-US" i="1" dirty="0"/>
              <a:t>h</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 = </a:t>
            </a:r>
            <a:r>
              <a:rPr lang="en-US" altLang="en-US" i="1" dirty="0"/>
              <a:t>g</a:t>
            </a:r>
            <a:r>
              <a:rPr lang="en-US" altLang="en-US" sz="500" i="1" dirty="0"/>
              <a:t> </a:t>
            </a:r>
            <a:r>
              <a:rPr lang="en-US" altLang="en-US" dirty="0"/>
              <a:t>(</a:t>
            </a:r>
            <a:r>
              <a:rPr lang="en-US" altLang="en-US" i="1" dirty="0">
                <a:sym typeface="Symbol" panose="05050102010706020507" pitchFamily="18" charset="2"/>
              </a:rPr>
              <a:t>f</a:t>
            </a:r>
            <a:r>
              <a:rPr lang="en-US" altLang="en-US" sz="5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x, y</a:t>
            </a:r>
            <a:r>
              <a:rPr lang="en-US" altLang="en-US" dirty="0">
                <a:sym typeface="Symbol" panose="05050102010706020507" pitchFamily="18" charset="2"/>
              </a:rPr>
              <a:t>)) </a:t>
            </a:r>
            <a:r>
              <a:rPr lang="en-US" altLang="en-US" dirty="0"/>
              <a:t>is also a continuous function.</a:t>
            </a:r>
          </a:p>
          <a:p>
            <a:pPr marL="0" indent="0">
              <a:buNone/>
            </a:pPr>
            <a:endParaRPr lang="en-US" altLang="en-US" dirty="0"/>
          </a:p>
          <a:p>
            <a:pPr marL="0" indent="0">
              <a:buNone/>
            </a:pPr>
            <a:r>
              <a:rPr lang="en-US" altLang="en-US" dirty="0">
                <a:solidFill>
                  <a:srgbClr val="0065C0"/>
                </a:solidFill>
              </a:rPr>
              <a:t>How about deep network, continue or not? </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Continuity</a:t>
            </a:r>
            <a:endParaRPr lang="en-SG" dirty="0">
              <a:solidFill>
                <a:srgbClr val="0065C0"/>
              </a:solidFill>
            </a:endParaRPr>
          </a:p>
        </p:txBody>
      </p:sp>
    </p:spTree>
    <p:extLst>
      <p:ext uri="{BB962C8B-B14F-4D97-AF65-F5344CB8AC3E}">
        <p14:creationId xmlns:p14="http://schemas.microsoft.com/office/powerpoint/2010/main" val="2533292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Let’s compare the behavior of the functions</a:t>
            </a:r>
          </a:p>
          <a:p>
            <a:endParaRPr lang="en-US" altLang="en-US" dirty="0"/>
          </a:p>
          <a:p>
            <a:endParaRPr lang="en-US" altLang="en-US" dirty="0"/>
          </a:p>
          <a:p>
            <a:endParaRPr lang="en-US" altLang="en-US" sz="1400" dirty="0"/>
          </a:p>
          <a:p>
            <a:pPr marL="0" indent="0">
              <a:buNone/>
            </a:pPr>
            <a:r>
              <a:rPr lang="en-US" altLang="en-US" dirty="0"/>
              <a:t>and</a:t>
            </a:r>
          </a:p>
          <a:p>
            <a:endParaRPr lang="en-US" altLang="en-US" dirty="0"/>
          </a:p>
          <a:p>
            <a:endParaRPr lang="en-US" altLang="en-US" dirty="0"/>
          </a:p>
          <a:p>
            <a:endParaRPr lang="en-US" altLang="en-US" sz="1400" dirty="0"/>
          </a:p>
          <a:p>
            <a:pPr marL="0" indent="0">
              <a:buNone/>
            </a:pPr>
            <a:r>
              <a:rPr lang="en-US" altLang="en-US" dirty="0"/>
              <a:t>as </a:t>
            </a:r>
            <a:r>
              <a:rPr lang="en-US" altLang="en-US" i="1" dirty="0"/>
              <a:t>x </a:t>
            </a:r>
            <a:r>
              <a:rPr lang="en-US" altLang="en-US" dirty="0"/>
              <a:t>and </a:t>
            </a:r>
            <a:r>
              <a:rPr lang="en-US" altLang="en-US" i="1" dirty="0"/>
              <a:t>y </a:t>
            </a:r>
            <a:r>
              <a:rPr lang="en-US" altLang="en-US" dirty="0"/>
              <a:t>both approach 0 [and therefore the point (</a:t>
            </a:r>
            <a:r>
              <a:rPr lang="en-US" altLang="en-US" i="1" dirty="0"/>
              <a:t>x</a:t>
            </a:r>
            <a:r>
              <a:rPr lang="en-US" altLang="en-US" dirty="0"/>
              <a:t>, </a:t>
            </a:r>
            <a:r>
              <a:rPr lang="en-US" altLang="en-US" i="1" dirty="0"/>
              <a:t>y</a:t>
            </a:r>
            <a:r>
              <a:rPr lang="en-US" altLang="en-US" dirty="0"/>
              <a:t>) approaches the origin].</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Limits and Continuity</a:t>
            </a:r>
            <a:endParaRPr lang="en-SG" dirty="0">
              <a:solidFill>
                <a:srgbClr val="0065C0"/>
              </a:solidFill>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105025"/>
            <a:ext cx="29527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900" y="3244850"/>
            <a:ext cx="2395538"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0638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lnSpcReduction="10000"/>
          </a:bodyPr>
          <a:lstStyle/>
          <a:p>
            <a:pPr marL="0" indent="0">
              <a:buNone/>
            </a:pPr>
            <a:r>
              <a:rPr lang="en-US" altLang="en-US" dirty="0"/>
              <a:t>Everything that we have done in this section can be extended to functions of three or more variables. </a:t>
            </a:r>
          </a:p>
          <a:p>
            <a:endParaRPr lang="en-US" altLang="en-US" sz="2000" dirty="0"/>
          </a:p>
          <a:p>
            <a:pPr marL="0" indent="0">
              <a:buNone/>
            </a:pPr>
            <a:r>
              <a:rPr lang="en-US" altLang="en-US" dirty="0"/>
              <a:t>The notation</a:t>
            </a:r>
          </a:p>
          <a:p>
            <a:endParaRPr lang="en-US" altLang="en-US" dirty="0"/>
          </a:p>
          <a:p>
            <a:endParaRPr lang="en-US" altLang="en-US" dirty="0"/>
          </a:p>
          <a:p>
            <a:pPr marL="0" indent="0">
              <a:buNone/>
            </a:pPr>
            <a:r>
              <a:rPr lang="en-US" altLang="en-US" dirty="0"/>
              <a:t>means that the values of </a:t>
            </a:r>
            <a:r>
              <a:rPr lang="en-US" altLang="en-US" i="1" dirty="0">
                <a:sym typeface="Symbol" panose="05050102010706020507" pitchFamily="18" charset="2"/>
              </a:rPr>
              <a:t>f</a:t>
            </a:r>
            <a:r>
              <a:rPr lang="en-US" altLang="en-US" sz="5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a:t>
            </a:r>
            <a:r>
              <a:rPr lang="en-US" altLang="en-US" i="1" dirty="0">
                <a:sym typeface="Symbol" panose="05050102010706020507" pitchFamily="18" charset="2"/>
              </a:rPr>
              <a:t> y</a:t>
            </a:r>
            <a:r>
              <a:rPr lang="en-US" altLang="en-US" dirty="0">
                <a:sym typeface="Symbol" panose="05050102010706020507" pitchFamily="18" charset="2"/>
              </a:rPr>
              <a:t>,</a:t>
            </a:r>
            <a:r>
              <a:rPr lang="en-US" altLang="en-US" i="1" dirty="0">
                <a:sym typeface="Symbol" panose="05050102010706020507" pitchFamily="18" charset="2"/>
              </a:rPr>
              <a:t> z</a:t>
            </a:r>
            <a:r>
              <a:rPr lang="en-US" altLang="en-US" dirty="0">
                <a:sym typeface="Symbol" panose="05050102010706020507" pitchFamily="18" charset="2"/>
              </a:rPr>
              <a:t>) </a:t>
            </a:r>
            <a:r>
              <a:rPr lang="en-US" altLang="en-US" dirty="0"/>
              <a:t>approach the number </a:t>
            </a:r>
            <a:r>
              <a:rPr lang="en-US" altLang="en-US" i="1" dirty="0"/>
              <a:t>L</a:t>
            </a:r>
            <a:r>
              <a:rPr lang="en-US" altLang="en-US" dirty="0"/>
              <a:t> as the point </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a:t>
            </a:r>
            <a:r>
              <a:rPr lang="en-US" altLang="en-US" i="1" dirty="0">
                <a:sym typeface="Symbol" panose="05050102010706020507" pitchFamily="18" charset="2"/>
              </a:rPr>
              <a:t> y</a:t>
            </a:r>
            <a:r>
              <a:rPr lang="en-US" altLang="en-US" dirty="0">
                <a:sym typeface="Symbol" panose="05050102010706020507" pitchFamily="18" charset="2"/>
              </a:rPr>
              <a:t>,</a:t>
            </a:r>
            <a:r>
              <a:rPr lang="en-US" altLang="en-US" i="1" dirty="0">
                <a:sym typeface="Symbol" panose="05050102010706020507" pitchFamily="18" charset="2"/>
              </a:rPr>
              <a:t> z</a:t>
            </a:r>
            <a:r>
              <a:rPr lang="en-US" altLang="en-US" dirty="0">
                <a:sym typeface="Symbol" panose="05050102010706020507" pitchFamily="18" charset="2"/>
              </a:rPr>
              <a:t>) </a:t>
            </a:r>
            <a:r>
              <a:rPr lang="en-US" altLang="en-US" dirty="0"/>
              <a:t>approaches the point </a:t>
            </a:r>
            <a:r>
              <a:rPr lang="en-US" altLang="en-US" sz="5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 b</a:t>
            </a:r>
            <a:r>
              <a:rPr lang="en-US" altLang="en-US" dirty="0">
                <a:sym typeface="Symbol" panose="05050102010706020507" pitchFamily="18" charset="2"/>
              </a:rPr>
              <a:t>,</a:t>
            </a:r>
            <a:r>
              <a:rPr lang="en-US" altLang="en-US" i="1" dirty="0">
                <a:sym typeface="Symbol" panose="05050102010706020507" pitchFamily="18" charset="2"/>
              </a:rPr>
              <a:t> c</a:t>
            </a:r>
            <a:r>
              <a:rPr lang="en-US" altLang="en-US" dirty="0">
                <a:sym typeface="Symbol" panose="05050102010706020507" pitchFamily="18" charset="2"/>
              </a:rPr>
              <a:t>) </a:t>
            </a:r>
            <a:r>
              <a:rPr lang="en-US" altLang="en-US" dirty="0"/>
              <a:t>along any path in the domain of </a:t>
            </a:r>
            <a:r>
              <a:rPr lang="en-US" altLang="en-US" i="1" dirty="0"/>
              <a:t>f</a:t>
            </a:r>
            <a:r>
              <a:rPr lang="en-US" altLang="en-US" dirty="0"/>
              <a:t>.</a:t>
            </a:r>
          </a:p>
          <a:p>
            <a:endParaRPr lang="en-US" altLang="en-US" sz="2000" dirty="0"/>
          </a:p>
          <a:p>
            <a:pPr marL="0" indent="0">
              <a:buNone/>
            </a:pPr>
            <a:br>
              <a:rPr lang="en-SG" dirty="0"/>
            </a:br>
            <a:endParaRPr lang="en-SG" dirty="0"/>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latin typeface="UniversLTStd-BoldCn" charset="0"/>
              </a:rPr>
              <a:t>Functions of Three or More Variables</a:t>
            </a:r>
            <a:br>
              <a:rPr lang="en-US" altLang="en-US" dirty="0">
                <a:solidFill>
                  <a:srgbClr val="0065C0"/>
                </a:solidFill>
                <a:latin typeface="UniversLTStd-BoldCn" charset="0"/>
              </a:rPr>
            </a:br>
            <a:endParaRPr lang="en-SG" dirty="0">
              <a:solidFill>
                <a:srgbClr val="0065C0"/>
              </a:solidFill>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80928"/>
            <a:ext cx="347345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8975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Because the distance between two points (</a:t>
            </a:r>
            <a:r>
              <a:rPr lang="en-US" altLang="en-US" i="1" dirty="0"/>
              <a:t>x</a:t>
            </a:r>
            <a:r>
              <a:rPr lang="en-US" altLang="en-US" dirty="0"/>
              <a:t>, </a:t>
            </a:r>
            <a:r>
              <a:rPr lang="en-US" altLang="en-US" i="1" dirty="0"/>
              <a:t>y</a:t>
            </a:r>
            <a:r>
              <a:rPr lang="en-US" altLang="en-US" dirty="0"/>
              <a:t>, </a:t>
            </a:r>
            <a:r>
              <a:rPr lang="en-US" altLang="en-US" i="1" dirty="0"/>
              <a:t>z</a:t>
            </a:r>
            <a:r>
              <a:rPr lang="en-US" altLang="en-US" dirty="0"/>
              <a:t>)  and </a:t>
            </a:r>
            <a:br>
              <a:rPr lang="en-US" altLang="en-US" dirty="0"/>
            </a:br>
            <a:r>
              <a:rPr lang="en-US" altLang="en-US" dirty="0"/>
              <a:t>(</a:t>
            </a:r>
            <a:r>
              <a:rPr lang="en-US" altLang="en-US" i="1" dirty="0"/>
              <a:t>a</a:t>
            </a:r>
            <a:r>
              <a:rPr lang="en-US" altLang="en-US" dirty="0"/>
              <a:t>, </a:t>
            </a:r>
            <a:r>
              <a:rPr lang="en-US" altLang="en-US" i="1" dirty="0"/>
              <a:t>b</a:t>
            </a:r>
            <a:r>
              <a:rPr lang="en-US" altLang="en-US" dirty="0"/>
              <a:t>, </a:t>
            </a:r>
            <a:r>
              <a:rPr lang="en-US" altLang="en-US" i="1" dirty="0"/>
              <a:t>c</a:t>
            </a:r>
            <a:r>
              <a:rPr lang="en-US" altLang="en-US" dirty="0"/>
              <a:t>) in     is given by                                                     , we can write the precise definition as follows: for every number </a:t>
            </a:r>
            <a:r>
              <a:rPr lang="el-GR" altLang="en-US" i="1" dirty="0"/>
              <a:t>ε</a:t>
            </a:r>
            <a:r>
              <a:rPr lang="en-US" altLang="en-US" i="1" dirty="0"/>
              <a:t> </a:t>
            </a:r>
            <a:r>
              <a:rPr lang="en-US" altLang="en-US" dirty="0"/>
              <a:t>&gt; 0 there is a corresponding number </a:t>
            </a:r>
            <a:r>
              <a:rPr lang="en-US" altLang="en-US" b="1" i="1" dirty="0">
                <a:sym typeface="Symbol" panose="05050102010706020507" pitchFamily="18" charset="2"/>
              </a:rPr>
              <a:t></a:t>
            </a:r>
            <a:r>
              <a:rPr lang="en-US" altLang="en-US" dirty="0"/>
              <a:t> &gt; 0 such that</a:t>
            </a:r>
          </a:p>
          <a:p>
            <a:pPr marL="0" indent="0">
              <a:buNone/>
            </a:pPr>
            <a:endParaRPr lang="en-US" altLang="en-US" dirty="0"/>
          </a:p>
          <a:p>
            <a:pPr marL="0" indent="0">
              <a:buNone/>
            </a:pPr>
            <a:r>
              <a:rPr lang="en-US" altLang="en-US" dirty="0"/>
              <a:t>if</a:t>
            </a:r>
            <a:r>
              <a:rPr lang="en-US" altLang="en-US" i="1" dirty="0"/>
              <a:t> </a:t>
            </a:r>
            <a:r>
              <a:rPr lang="en-US" altLang="en-US" dirty="0"/>
              <a:t>(</a:t>
            </a:r>
            <a:r>
              <a:rPr lang="en-US" altLang="en-US" i="1" dirty="0"/>
              <a:t>x</a:t>
            </a:r>
            <a:r>
              <a:rPr lang="en-US" altLang="en-US" dirty="0"/>
              <a:t>, </a:t>
            </a:r>
            <a:r>
              <a:rPr lang="en-US" altLang="en-US" i="1" dirty="0"/>
              <a:t>y</a:t>
            </a:r>
            <a:r>
              <a:rPr lang="en-US" altLang="en-US" dirty="0"/>
              <a:t>, </a:t>
            </a:r>
            <a:r>
              <a:rPr lang="en-US" altLang="en-US" i="1" dirty="0"/>
              <a:t>z</a:t>
            </a:r>
            <a:r>
              <a:rPr lang="en-US" altLang="en-US" dirty="0"/>
              <a:t>) is in the domain of </a:t>
            </a:r>
            <a:r>
              <a:rPr lang="en-US" altLang="en-US" i="1" dirty="0"/>
              <a:t>f </a:t>
            </a:r>
            <a:r>
              <a:rPr lang="en-US" altLang="en-US" dirty="0"/>
              <a:t>and</a:t>
            </a:r>
          </a:p>
          <a:p>
            <a:pPr marL="0" indent="0">
              <a:buNone/>
            </a:pPr>
            <a:r>
              <a:rPr lang="en-US" altLang="en-US" dirty="0"/>
              <a:t>0 &lt;                                                      &lt; </a:t>
            </a:r>
            <a:r>
              <a:rPr lang="en-US" altLang="en-US" b="1" i="1" dirty="0">
                <a:sym typeface="Symbol" panose="05050102010706020507" pitchFamily="18" charset="2"/>
              </a:rPr>
              <a:t></a:t>
            </a:r>
          </a:p>
          <a:p>
            <a:pPr marL="0" indent="0">
              <a:buNone/>
            </a:pPr>
            <a:endParaRPr lang="en-US" altLang="en-US" b="1" dirty="0">
              <a:sym typeface="Symbol" panose="05050102010706020507" pitchFamily="18" charset="2"/>
            </a:endParaRPr>
          </a:p>
          <a:p>
            <a:pPr marL="0" indent="0">
              <a:buNone/>
            </a:pPr>
            <a:r>
              <a:rPr lang="en-US" altLang="en-US" dirty="0">
                <a:sym typeface="Symbol" panose="05050102010706020507" pitchFamily="18" charset="2"/>
              </a:rPr>
              <a:t>                             then |</a:t>
            </a:r>
            <a:r>
              <a:rPr lang="en-US" altLang="en-US" sz="900" dirty="0">
                <a:sym typeface="Symbol" panose="05050102010706020507" pitchFamily="18" charset="2"/>
              </a:rPr>
              <a:t> </a:t>
            </a:r>
            <a:r>
              <a:rPr lang="en-US" altLang="en-US" i="1" dirty="0">
                <a:sym typeface="Symbol" panose="05050102010706020507" pitchFamily="18" charset="2"/>
              </a:rPr>
              <a:t>f</a:t>
            </a:r>
            <a:r>
              <a:rPr lang="en-US" altLang="en-US" sz="5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 </a:t>
            </a:r>
            <a:r>
              <a:rPr lang="en-US" altLang="en-US" i="1" dirty="0">
                <a:sym typeface="Symbol" panose="05050102010706020507" pitchFamily="18" charset="2"/>
              </a:rPr>
              <a:t>y</a:t>
            </a:r>
            <a:r>
              <a:rPr lang="en-US" altLang="en-US" dirty="0">
                <a:sym typeface="Symbol" panose="05050102010706020507" pitchFamily="18" charset="2"/>
              </a:rPr>
              <a:t>, </a:t>
            </a:r>
            <a:r>
              <a:rPr lang="en-US" altLang="en-US" i="1" dirty="0">
                <a:sym typeface="Symbol" panose="05050102010706020507" pitchFamily="18" charset="2"/>
              </a:rPr>
              <a:t>z</a:t>
            </a:r>
            <a:r>
              <a:rPr lang="en-US" altLang="en-US" dirty="0">
                <a:sym typeface="Symbol" panose="05050102010706020507" pitchFamily="18" charset="2"/>
              </a:rPr>
              <a:t>) – </a:t>
            </a:r>
            <a:r>
              <a:rPr lang="en-US" altLang="en-US" i="1" dirty="0">
                <a:sym typeface="Symbol" panose="05050102010706020507" pitchFamily="18" charset="2"/>
              </a:rPr>
              <a:t>L</a:t>
            </a:r>
            <a:r>
              <a:rPr lang="en-US" altLang="en-US" sz="900" dirty="0">
                <a:sym typeface="Symbol" panose="05050102010706020507" pitchFamily="18" charset="2"/>
              </a:rPr>
              <a:t> </a:t>
            </a:r>
            <a:r>
              <a:rPr lang="en-US" altLang="en-US" dirty="0">
                <a:sym typeface="Symbol" panose="05050102010706020507" pitchFamily="18" charset="2"/>
              </a:rPr>
              <a:t>| &lt; </a:t>
            </a:r>
            <a:r>
              <a:rPr lang="el-GR" altLang="en-US" i="1" dirty="0"/>
              <a:t>ε</a:t>
            </a:r>
            <a:endParaRPr lang="en-US" altLang="en-US" i="1" dirty="0"/>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Functions of Three or More Variables</a:t>
            </a:r>
            <a:endParaRPr lang="en-SG" dirty="0">
              <a:solidFill>
                <a:srgbClr val="0065C0"/>
              </a:solidFill>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700808"/>
            <a:ext cx="33813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1700808"/>
            <a:ext cx="4405313"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221088"/>
            <a:ext cx="44243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2296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lnSpcReduction="10000"/>
          </a:bodyPr>
          <a:lstStyle/>
          <a:p>
            <a:pPr marL="0" indent="0">
              <a:buNone/>
            </a:pPr>
            <a:r>
              <a:rPr lang="en-US" altLang="en-US" dirty="0"/>
              <a:t>The function </a:t>
            </a:r>
            <a:r>
              <a:rPr lang="en-US" altLang="en-US" i="1" dirty="0"/>
              <a:t>f</a:t>
            </a:r>
            <a:r>
              <a:rPr lang="en-US" altLang="en-US" dirty="0"/>
              <a:t> is </a:t>
            </a:r>
            <a:r>
              <a:rPr lang="en-US" altLang="en-US" b="1" dirty="0"/>
              <a:t>continuous </a:t>
            </a:r>
            <a:r>
              <a:rPr lang="en-US" altLang="en-US" dirty="0"/>
              <a:t>at </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 b</a:t>
            </a:r>
            <a:r>
              <a:rPr lang="en-US" altLang="en-US" dirty="0">
                <a:sym typeface="Symbol" panose="05050102010706020507" pitchFamily="18" charset="2"/>
              </a:rPr>
              <a:t>,</a:t>
            </a:r>
            <a:r>
              <a:rPr lang="en-US" altLang="en-US" i="1" dirty="0">
                <a:sym typeface="Symbol" panose="05050102010706020507" pitchFamily="18" charset="2"/>
              </a:rPr>
              <a:t> c</a:t>
            </a:r>
            <a:r>
              <a:rPr lang="en-US" altLang="en-US" dirty="0">
                <a:sym typeface="Symbol" panose="05050102010706020507" pitchFamily="18" charset="2"/>
              </a:rPr>
              <a:t>) </a:t>
            </a:r>
            <a:r>
              <a:rPr lang="en-US" altLang="en-US" dirty="0"/>
              <a:t>if</a:t>
            </a:r>
          </a:p>
          <a:p>
            <a:pPr marL="0" indent="0">
              <a:buNone/>
            </a:pPr>
            <a:endParaRPr lang="en-US" altLang="en-US" dirty="0"/>
          </a:p>
          <a:p>
            <a:pPr marL="0" indent="0">
              <a:buNone/>
            </a:pPr>
            <a:endParaRPr lang="en-US" altLang="en-US" dirty="0"/>
          </a:p>
          <a:p>
            <a:pPr marL="0" indent="0">
              <a:buNone/>
            </a:pPr>
            <a:endParaRPr lang="en-US" altLang="en-US" dirty="0"/>
          </a:p>
          <a:p>
            <a:pPr marL="0" indent="0">
              <a:buNone/>
            </a:pPr>
            <a:r>
              <a:rPr lang="en-US" altLang="en-US" dirty="0"/>
              <a:t>For instance, the function</a:t>
            </a:r>
          </a:p>
          <a:p>
            <a:pPr marL="0" indent="0">
              <a:buNone/>
            </a:pPr>
            <a:endParaRPr lang="en-US" altLang="en-US" dirty="0"/>
          </a:p>
          <a:p>
            <a:pPr marL="0" indent="0">
              <a:buNone/>
            </a:pPr>
            <a:endParaRPr lang="en-US" altLang="en-US" dirty="0"/>
          </a:p>
          <a:p>
            <a:pPr marL="0" indent="0">
              <a:buNone/>
            </a:pPr>
            <a:endParaRPr lang="en-US" altLang="en-US" dirty="0"/>
          </a:p>
          <a:p>
            <a:pPr marL="0" indent="0">
              <a:buNone/>
            </a:pPr>
            <a:r>
              <a:rPr lang="en-US" altLang="en-US" dirty="0"/>
              <a:t>is a rational function of three variables and so is continuous at every point in      except where </a:t>
            </a:r>
            <a:r>
              <a:rPr lang="en-US" altLang="en-US" i="1" dirty="0"/>
              <a:t>x</a:t>
            </a:r>
            <a:r>
              <a:rPr lang="en-US" altLang="en-US" baseline="30000" dirty="0"/>
              <a:t>2</a:t>
            </a:r>
            <a:r>
              <a:rPr lang="en-US" altLang="en-US" dirty="0"/>
              <a:t> + </a:t>
            </a:r>
            <a:r>
              <a:rPr lang="en-US" altLang="en-US" i="1" dirty="0"/>
              <a:t>y</a:t>
            </a:r>
            <a:r>
              <a:rPr lang="en-US" altLang="en-US" baseline="30000" dirty="0"/>
              <a:t>2</a:t>
            </a:r>
            <a:r>
              <a:rPr lang="en-US" altLang="en-US" dirty="0"/>
              <a:t> + </a:t>
            </a:r>
            <a:r>
              <a:rPr lang="en-US" altLang="en-US" i="1" dirty="0"/>
              <a:t>z</a:t>
            </a:r>
            <a:r>
              <a:rPr lang="en-US" altLang="en-US" baseline="30000" dirty="0"/>
              <a:t>2</a:t>
            </a:r>
            <a:r>
              <a:rPr lang="en-US" altLang="en-US" dirty="0"/>
              <a:t> = 1. In other words, it is discontinuous on the sphere with center the origin and radius 1.</a:t>
            </a:r>
          </a:p>
          <a:p>
            <a:pPr marL="0" indent="0">
              <a:buNone/>
            </a:pPr>
            <a:endParaRPr lang="en-US" altLang="en-US" dirty="0"/>
          </a:p>
          <a:p>
            <a:pPr marL="0" indent="0">
              <a:buNone/>
            </a:pPr>
            <a:endParaRPr lang="en-US" altLang="en-US" dirty="0"/>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Functions of Three or More Variables</a:t>
            </a:r>
            <a:endParaRPr lang="en-SG" dirty="0">
              <a:solidFill>
                <a:srgbClr val="0065C0"/>
              </a:solidFill>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844" y="1916832"/>
            <a:ext cx="4278312"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2381" y="3584655"/>
            <a:ext cx="405923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id="{198E5ED4-F571-4052-9BF4-6D5C45FBD4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3312" y="4813505"/>
            <a:ext cx="33813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5364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We can write the definitions of a limit for functions of two or three variables in a single compact form as follows.</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Functions of Three or More Variables</a:t>
            </a:r>
            <a:endParaRPr lang="en-SG" dirty="0">
              <a:solidFill>
                <a:srgbClr val="0065C0"/>
              </a:solidFill>
            </a:endParaRP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337" y="2673350"/>
            <a:ext cx="806132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0712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9C27EA-0F12-4525-8E2C-C5CFE91330DB}"/>
              </a:ext>
            </a:extLst>
          </p:cNvPr>
          <p:cNvSpPr>
            <a:spLocks noGrp="1"/>
          </p:cNvSpPr>
          <p:nvPr>
            <p:ph type="title"/>
          </p:nvPr>
        </p:nvSpPr>
        <p:spPr>
          <a:xfrm>
            <a:off x="0" y="3189602"/>
            <a:ext cx="9144000" cy="478795"/>
          </a:xfrm>
        </p:spPr>
        <p:txBody>
          <a:bodyPr/>
          <a:lstStyle/>
          <a:p>
            <a:pPr algn="ctr"/>
            <a:r>
              <a:rPr lang="en-US" altLang="en-US" dirty="0">
                <a:solidFill>
                  <a:srgbClr val="0065C0"/>
                </a:solidFill>
              </a:rPr>
              <a:t>Partial Derivatives</a:t>
            </a:r>
            <a:endParaRPr lang="en-SG" dirty="0"/>
          </a:p>
        </p:txBody>
      </p:sp>
    </p:spTree>
    <p:extLst>
      <p:ext uri="{BB962C8B-B14F-4D97-AF65-F5344CB8AC3E}">
        <p14:creationId xmlns:p14="http://schemas.microsoft.com/office/powerpoint/2010/main" val="2154277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a:bodyPr>
          <a:lstStyle/>
          <a:p>
            <a:pPr marL="0" indent="0">
              <a:buNone/>
            </a:pPr>
            <a:r>
              <a:rPr lang="en-US" altLang="en-US" dirty="0"/>
              <a:t>On a hot day, extreme humidity makes us think the temperature is higher than it really is, whereas in very dry  air we perceive the temperature to be lower than the thermometer indicates. </a:t>
            </a:r>
          </a:p>
          <a:p>
            <a:pPr marL="0" indent="0">
              <a:buNone/>
            </a:pPr>
            <a:endParaRPr lang="en-US" altLang="en-US" sz="2400" dirty="0"/>
          </a:p>
          <a:p>
            <a:pPr marL="0" indent="0">
              <a:buNone/>
            </a:pPr>
            <a:r>
              <a:rPr lang="en-US" altLang="en-US" dirty="0"/>
              <a:t>The National Weather Service has devised the </a:t>
            </a:r>
            <a:r>
              <a:rPr lang="en-US" altLang="en-US" i="1" dirty="0"/>
              <a:t>heat index </a:t>
            </a:r>
            <a:r>
              <a:rPr lang="en-US" altLang="en-US" dirty="0"/>
              <a:t>(also called the temperature-humidity index, or humidex, in some countries) to describe the combined effects of temperature and humidity.</a:t>
            </a:r>
          </a:p>
          <a:p>
            <a:pPr marL="0" indent="0">
              <a:buNone/>
            </a:pPr>
            <a:endParaRPr lang="en-US" altLang="en-US" sz="2400" dirty="0"/>
          </a:p>
          <a:p>
            <a:pPr marL="0" indent="0">
              <a:buNone/>
            </a:pPr>
            <a:r>
              <a:rPr lang="en-US" altLang="en-US" dirty="0"/>
              <a:t>The heat index </a:t>
            </a:r>
            <a:r>
              <a:rPr lang="en-US" altLang="en-US" i="1" dirty="0"/>
              <a:t>I </a:t>
            </a:r>
            <a:r>
              <a:rPr lang="en-US" altLang="en-US" dirty="0"/>
              <a:t>is the perceived air temperature when the actual temperature is </a:t>
            </a:r>
            <a:r>
              <a:rPr lang="en-US" altLang="en-US" i="1" dirty="0"/>
              <a:t>T </a:t>
            </a:r>
            <a:r>
              <a:rPr lang="en-US" altLang="en-US" dirty="0"/>
              <a:t>and the relative humidity is </a:t>
            </a:r>
            <a:r>
              <a:rPr lang="en-US" altLang="en-US" i="1" dirty="0"/>
              <a:t>H</a:t>
            </a:r>
            <a:r>
              <a:rPr lang="en-US" altLang="en-US" dirty="0"/>
              <a:t>.</a:t>
            </a:r>
            <a:br>
              <a:rPr lang="en-US" altLang="en-US" dirty="0"/>
            </a:br>
            <a:r>
              <a:rPr lang="en-US" altLang="en-US" dirty="0"/>
              <a:t>So </a:t>
            </a:r>
            <a:r>
              <a:rPr lang="en-US" altLang="en-US" i="1" dirty="0"/>
              <a:t>I </a:t>
            </a:r>
            <a:r>
              <a:rPr lang="en-US" altLang="en-US" dirty="0"/>
              <a:t>is a function of </a:t>
            </a:r>
            <a:r>
              <a:rPr lang="en-US" altLang="en-US" i="1" dirty="0"/>
              <a:t>T </a:t>
            </a:r>
            <a:r>
              <a:rPr lang="en-US" altLang="en-US" dirty="0"/>
              <a:t>and </a:t>
            </a:r>
            <a:r>
              <a:rPr lang="en-US" altLang="en-US" i="1" dirty="0"/>
              <a:t>H </a:t>
            </a:r>
            <a:r>
              <a:rPr lang="en-US" altLang="en-US" dirty="0"/>
              <a:t>and we can write </a:t>
            </a:r>
            <a:r>
              <a:rPr lang="en-US" altLang="en-US" i="1" dirty="0"/>
              <a:t>I</a:t>
            </a:r>
            <a:r>
              <a:rPr lang="en-US" altLang="en-US" dirty="0"/>
              <a:t> = </a:t>
            </a:r>
            <a:r>
              <a:rPr lang="en-US" altLang="en-US" i="1" dirty="0"/>
              <a:t>f</a:t>
            </a:r>
            <a:r>
              <a:rPr lang="en-US" altLang="en-US" sz="500" i="1" dirty="0"/>
              <a:t> </a:t>
            </a:r>
            <a:r>
              <a:rPr lang="en-US" altLang="en-US" dirty="0"/>
              <a:t>(</a:t>
            </a:r>
            <a:r>
              <a:rPr lang="en-US" altLang="en-US" i="1" dirty="0"/>
              <a:t>T</a:t>
            </a:r>
            <a:r>
              <a:rPr lang="en-US" altLang="en-US" dirty="0"/>
              <a:t>, </a:t>
            </a:r>
            <a:r>
              <a:rPr lang="en-US" altLang="en-US" i="1" dirty="0"/>
              <a:t>H</a:t>
            </a:r>
            <a:r>
              <a:rPr lang="en-US" altLang="en-US" dirty="0"/>
              <a:t>).</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Partial Derivatives</a:t>
            </a:r>
            <a:br>
              <a:rPr lang="en-US" altLang="en-US" dirty="0"/>
            </a:br>
            <a:endParaRPr lang="en-SG" dirty="0">
              <a:solidFill>
                <a:srgbClr val="0065C0"/>
              </a:solidFill>
            </a:endParaRPr>
          </a:p>
        </p:txBody>
      </p:sp>
    </p:spTree>
    <p:extLst>
      <p:ext uri="{BB962C8B-B14F-4D97-AF65-F5344CB8AC3E}">
        <p14:creationId xmlns:p14="http://schemas.microsoft.com/office/powerpoint/2010/main" val="70927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The following table of values of </a:t>
            </a:r>
            <a:r>
              <a:rPr lang="en-US" altLang="en-US" i="1" dirty="0"/>
              <a:t>I </a:t>
            </a:r>
            <a:r>
              <a:rPr lang="en-US" altLang="en-US" dirty="0"/>
              <a:t>is an excerpt from a table compiled by the National Weather Service.</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Partial Derivatives</a:t>
            </a:r>
            <a:endParaRPr lang="en-SG" dirty="0">
              <a:solidFill>
                <a:srgbClr val="0065C0"/>
              </a:solidFill>
            </a:endParaRPr>
          </a:p>
        </p:txBody>
      </p:sp>
      <p:pic>
        <p:nvPicPr>
          <p:cNvPr id="4" name="Picture 3" descr="Picture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276872"/>
            <a:ext cx="728503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4067944" y="5563627"/>
            <a:ext cx="2514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en-US" sz="1400"/>
              <a:t>Heat index </a:t>
            </a:r>
            <a:r>
              <a:rPr lang="en-US" altLang="en-US" sz="1400" i="1"/>
              <a:t>I </a:t>
            </a:r>
            <a:r>
              <a:rPr lang="en-US" altLang="en-US" sz="1400"/>
              <a:t>as a function of</a:t>
            </a:r>
          </a:p>
          <a:p>
            <a:pPr eaLnBrk="1" hangingPunct="1"/>
            <a:r>
              <a:rPr lang="en-US" altLang="en-US" sz="1400"/>
              <a:t>temperature and humidity</a:t>
            </a:r>
          </a:p>
        </p:txBody>
      </p:sp>
      <p:sp>
        <p:nvSpPr>
          <p:cNvPr id="8" name="Rectangle 7"/>
          <p:cNvSpPr>
            <a:spLocks noChangeArrowheads="1"/>
          </p:cNvSpPr>
          <p:nvPr/>
        </p:nvSpPr>
        <p:spPr bwMode="auto">
          <a:xfrm>
            <a:off x="4655873" y="6390011"/>
            <a:ext cx="7096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r>
              <a:rPr lang="en-US" altLang="en-US" sz="1200" b="1"/>
              <a:t>Table 1</a:t>
            </a:r>
          </a:p>
        </p:txBody>
      </p:sp>
    </p:spTree>
    <p:extLst>
      <p:ext uri="{BB962C8B-B14F-4D97-AF65-F5344CB8AC3E}">
        <p14:creationId xmlns:p14="http://schemas.microsoft.com/office/powerpoint/2010/main" val="1834289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836712"/>
            <a:ext cx="8229600" cy="5320248"/>
          </a:xfrm>
        </p:spPr>
        <p:txBody>
          <a:bodyPr/>
          <a:lstStyle/>
          <a:p>
            <a:pPr marL="0" indent="0">
              <a:buNone/>
            </a:pPr>
            <a:r>
              <a:rPr lang="en-US" altLang="en-US" dirty="0"/>
              <a:t>If we concentrate on the highlighted column of the table, which corresponds to a relative humidity of </a:t>
            </a:r>
            <a:r>
              <a:rPr lang="en-US" altLang="en-US" i="1" dirty="0"/>
              <a:t>H </a:t>
            </a:r>
            <a:r>
              <a:rPr lang="en-US" altLang="en-US" dirty="0"/>
              <a:t>= 70%, we are considering the heat index as a function of the single variable </a:t>
            </a:r>
            <a:r>
              <a:rPr lang="en-US" altLang="en-US" i="1" dirty="0"/>
              <a:t>T </a:t>
            </a:r>
            <a:r>
              <a:rPr lang="en-US" altLang="en-US" dirty="0"/>
              <a:t>for a fixed value of </a:t>
            </a:r>
            <a:r>
              <a:rPr lang="en-US" altLang="en-US" i="1" dirty="0"/>
              <a:t>H</a:t>
            </a:r>
            <a:r>
              <a:rPr lang="en-US" altLang="en-US" dirty="0"/>
              <a:t>. Let’s write </a:t>
            </a:r>
            <a:r>
              <a:rPr lang="en-US" altLang="en-US" i="1" dirty="0"/>
              <a:t>g</a:t>
            </a:r>
            <a:r>
              <a:rPr lang="en-US" altLang="en-US" dirty="0"/>
              <a:t>(</a:t>
            </a:r>
            <a:r>
              <a:rPr lang="en-US" altLang="en-US" i="1" dirty="0"/>
              <a:t>T</a:t>
            </a:r>
            <a:r>
              <a:rPr lang="en-US" altLang="en-US" sz="900" i="1" dirty="0"/>
              <a:t> </a:t>
            </a:r>
            <a:r>
              <a:rPr lang="en-US" altLang="en-US" dirty="0"/>
              <a:t>) = </a:t>
            </a:r>
            <a:r>
              <a:rPr lang="en-US" altLang="en-US" i="1" dirty="0"/>
              <a:t>f</a:t>
            </a:r>
            <a:r>
              <a:rPr lang="en-US" altLang="en-US" sz="500" i="1" dirty="0"/>
              <a:t> </a:t>
            </a:r>
            <a:r>
              <a:rPr lang="en-US" altLang="en-US" dirty="0"/>
              <a:t>(</a:t>
            </a:r>
            <a:r>
              <a:rPr lang="en-US" altLang="en-US" i="1" dirty="0"/>
              <a:t>T</a:t>
            </a:r>
            <a:r>
              <a:rPr lang="en-US" altLang="en-US" dirty="0"/>
              <a:t>, 70). </a:t>
            </a:r>
          </a:p>
          <a:p>
            <a:pPr marL="0" indent="0">
              <a:buNone/>
            </a:pPr>
            <a:endParaRPr lang="en-US" altLang="en-US" sz="1600" dirty="0"/>
          </a:p>
          <a:p>
            <a:pPr marL="0" indent="0">
              <a:buNone/>
            </a:pPr>
            <a:r>
              <a:rPr lang="en-US" altLang="en-US" dirty="0"/>
              <a:t>Then </a:t>
            </a:r>
            <a:r>
              <a:rPr lang="en-US" altLang="en-US" i="1" dirty="0"/>
              <a:t>g</a:t>
            </a:r>
            <a:r>
              <a:rPr lang="en-US" altLang="en-US" sz="500" dirty="0"/>
              <a:t> </a:t>
            </a:r>
            <a:r>
              <a:rPr lang="en-US" altLang="en-US" dirty="0"/>
              <a:t>(</a:t>
            </a:r>
            <a:r>
              <a:rPr lang="en-US" altLang="en-US" i="1" dirty="0"/>
              <a:t>T</a:t>
            </a:r>
            <a:r>
              <a:rPr lang="en-US" altLang="en-US" sz="900" i="1" dirty="0"/>
              <a:t> </a:t>
            </a:r>
            <a:r>
              <a:rPr lang="en-US" altLang="en-US" dirty="0"/>
              <a:t>) describes how the heat index </a:t>
            </a:r>
            <a:r>
              <a:rPr lang="en-US" altLang="en-US" i="1" dirty="0"/>
              <a:t>I </a:t>
            </a:r>
            <a:r>
              <a:rPr lang="en-US" altLang="en-US" dirty="0"/>
              <a:t>increases as the actual temperature </a:t>
            </a:r>
            <a:r>
              <a:rPr lang="en-US" altLang="en-US" i="1" dirty="0"/>
              <a:t>T </a:t>
            </a:r>
            <a:r>
              <a:rPr lang="en-US" altLang="en-US" dirty="0"/>
              <a:t>increases when the relative humidity </a:t>
            </a:r>
            <a:br>
              <a:rPr lang="en-US" altLang="en-US" dirty="0"/>
            </a:br>
            <a:r>
              <a:rPr lang="en-US" altLang="en-US" dirty="0"/>
              <a:t>is 70%. </a:t>
            </a:r>
          </a:p>
          <a:p>
            <a:pPr marL="0" indent="0">
              <a:buNone/>
            </a:pPr>
            <a:endParaRPr lang="en-US" altLang="en-US" sz="1600" dirty="0"/>
          </a:p>
          <a:p>
            <a:pPr marL="0" indent="0">
              <a:buNone/>
            </a:pPr>
            <a:r>
              <a:rPr lang="en-US" altLang="en-US" dirty="0"/>
              <a:t>The derivative of </a:t>
            </a:r>
            <a:r>
              <a:rPr lang="en-US" altLang="en-US" i="1" dirty="0"/>
              <a:t>g</a:t>
            </a:r>
            <a:r>
              <a:rPr lang="en-US" altLang="en-US" dirty="0"/>
              <a:t> when </a:t>
            </a:r>
            <a:r>
              <a:rPr lang="en-US" altLang="en-US" i="1" dirty="0"/>
              <a:t>T</a:t>
            </a:r>
            <a:r>
              <a:rPr lang="en-US" altLang="en-US" dirty="0"/>
              <a:t> = 96</a:t>
            </a:r>
            <a:r>
              <a:rPr lang="en-US" altLang="en-US" b="1" dirty="0">
                <a:sym typeface="Symbol" panose="05050102010706020507" pitchFamily="18" charset="2"/>
              </a:rPr>
              <a:t></a:t>
            </a:r>
            <a:r>
              <a:rPr lang="en-US" altLang="en-US" dirty="0">
                <a:sym typeface="Symbol" panose="05050102010706020507" pitchFamily="18" charset="2"/>
              </a:rPr>
              <a:t>F</a:t>
            </a:r>
            <a:r>
              <a:rPr lang="en-US" altLang="en-US" dirty="0"/>
              <a:t> is the rate of change of    </a:t>
            </a:r>
            <a:r>
              <a:rPr lang="en-US" altLang="en-US" i="1" dirty="0"/>
              <a:t>I </a:t>
            </a:r>
            <a:r>
              <a:rPr lang="en-US" altLang="en-US" dirty="0"/>
              <a:t>with respect to </a:t>
            </a:r>
            <a:r>
              <a:rPr lang="en-US" altLang="en-US" i="1" dirty="0"/>
              <a:t>T </a:t>
            </a:r>
            <a:r>
              <a:rPr lang="en-US" altLang="en-US" dirty="0"/>
              <a:t>when </a:t>
            </a:r>
            <a:r>
              <a:rPr lang="en-US" altLang="en-US" i="1" dirty="0"/>
              <a:t>T</a:t>
            </a:r>
            <a:r>
              <a:rPr lang="en-US" altLang="en-US" dirty="0"/>
              <a:t> = 96</a:t>
            </a:r>
            <a:r>
              <a:rPr lang="en-US" altLang="en-US" b="1" dirty="0">
                <a:sym typeface="Symbol" panose="05050102010706020507" pitchFamily="18" charset="2"/>
              </a:rPr>
              <a:t></a:t>
            </a:r>
            <a:r>
              <a:rPr lang="en-US" altLang="en-US" dirty="0">
                <a:sym typeface="Symbol" panose="05050102010706020507" pitchFamily="18" charset="2"/>
              </a:rPr>
              <a:t>F</a:t>
            </a:r>
            <a:r>
              <a:rPr lang="en-US" altLang="en-US" dirty="0"/>
              <a:t>:</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Partial Derivatives</a:t>
            </a:r>
            <a:endParaRPr lang="en-SG" dirty="0">
              <a:solidFill>
                <a:srgbClr val="0065C0"/>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994" y="5372735"/>
            <a:ext cx="797401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2204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We can approximate </a:t>
            </a:r>
            <a:r>
              <a:rPr lang="en-US" altLang="en-US" i="1" dirty="0"/>
              <a:t>g</a:t>
            </a:r>
            <a:r>
              <a:rPr lang="en-US" altLang="en-US" sz="500" i="1" dirty="0"/>
              <a:t> </a:t>
            </a:r>
            <a:r>
              <a:rPr lang="en-US" altLang="en-US" dirty="0">
                <a:sym typeface="Symbol" panose="05050102010706020507" pitchFamily="18" charset="2"/>
              </a:rPr>
              <a:t>(96)</a:t>
            </a:r>
            <a:r>
              <a:rPr lang="en-US" altLang="en-US" dirty="0"/>
              <a:t> using the values in Table 1 by taking </a:t>
            </a:r>
            <a:r>
              <a:rPr lang="en-US" altLang="en-US" i="1" dirty="0"/>
              <a:t>h</a:t>
            </a:r>
            <a:r>
              <a:rPr lang="en-US" altLang="en-US" dirty="0"/>
              <a:t> = 2 and –2:</a:t>
            </a:r>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sz="2000" dirty="0"/>
          </a:p>
          <a:p>
            <a:pPr marL="0" indent="0">
              <a:buNone/>
            </a:pPr>
            <a:endParaRPr lang="en-US" altLang="en-US" dirty="0"/>
          </a:p>
          <a:p>
            <a:pPr marL="0" indent="0">
              <a:buNone/>
            </a:pPr>
            <a:r>
              <a:rPr lang="en-US" altLang="en-US" dirty="0"/>
              <a:t>Averaging these values, we can say that the derivative          </a:t>
            </a:r>
            <a:r>
              <a:rPr lang="en-US" altLang="en-US" i="1" dirty="0"/>
              <a:t>g</a:t>
            </a:r>
            <a:r>
              <a:rPr lang="en-US" altLang="en-US" sz="500" i="1" dirty="0"/>
              <a:t> </a:t>
            </a:r>
            <a:r>
              <a:rPr lang="en-US" altLang="en-US" dirty="0">
                <a:sym typeface="Symbol" panose="05050102010706020507" pitchFamily="18" charset="2"/>
              </a:rPr>
              <a:t>(96) </a:t>
            </a:r>
            <a:r>
              <a:rPr lang="en-US" altLang="en-US" dirty="0"/>
              <a:t>is approximately 3.75.</a:t>
            </a:r>
            <a:endParaRPr lang="en-US" altLang="en-US" sz="900" dirty="0"/>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Partial Derivatives</a:t>
            </a:r>
            <a:endParaRPr lang="en-SG" dirty="0">
              <a:solidFill>
                <a:srgbClr val="0065C0"/>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32" y="2459831"/>
            <a:ext cx="8135937"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006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This means that, when the actual temperature is 96</a:t>
            </a:r>
            <a:r>
              <a:rPr lang="en-US" altLang="en-US" b="1" dirty="0">
                <a:sym typeface="Symbol" panose="05050102010706020507" pitchFamily="18" charset="2"/>
              </a:rPr>
              <a:t></a:t>
            </a:r>
            <a:r>
              <a:rPr lang="en-US" altLang="en-US" dirty="0">
                <a:sym typeface="Symbol" panose="05050102010706020507" pitchFamily="18" charset="2"/>
              </a:rPr>
              <a:t>F</a:t>
            </a:r>
            <a:r>
              <a:rPr lang="en-US" altLang="en-US" dirty="0"/>
              <a:t> and the relative humidity is 70%, the apparent temperature  (heat index) rises by about 3.75</a:t>
            </a:r>
            <a:r>
              <a:rPr lang="en-US" altLang="en-US" b="1" dirty="0">
                <a:sym typeface="Symbol" panose="05050102010706020507" pitchFamily="18" charset="2"/>
              </a:rPr>
              <a:t></a:t>
            </a:r>
            <a:r>
              <a:rPr lang="en-US" altLang="en-US" dirty="0">
                <a:sym typeface="Symbol" panose="05050102010706020507" pitchFamily="18" charset="2"/>
              </a:rPr>
              <a:t>F</a:t>
            </a:r>
            <a:r>
              <a:rPr lang="en-US" altLang="en-US" dirty="0"/>
              <a:t> for every degree that the actual temperature rises!</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Partial Derivatives</a:t>
            </a:r>
            <a:endParaRPr lang="en-SG" dirty="0">
              <a:solidFill>
                <a:srgbClr val="0065C0"/>
              </a:solidFill>
            </a:endParaRPr>
          </a:p>
        </p:txBody>
      </p:sp>
    </p:spTree>
    <p:extLst>
      <p:ext uri="{BB962C8B-B14F-4D97-AF65-F5344CB8AC3E}">
        <p14:creationId xmlns:p14="http://schemas.microsoft.com/office/powerpoint/2010/main" val="427318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Tables 1 and 2 show values of </a:t>
            </a:r>
            <a:r>
              <a:rPr lang="en-US" altLang="en-US" i="1" dirty="0"/>
              <a:t>f</a:t>
            </a:r>
            <a:r>
              <a:rPr lang="en-US" altLang="en-US" sz="500" dirty="0"/>
              <a:t> </a:t>
            </a:r>
            <a:r>
              <a:rPr lang="en-US" altLang="en-US" dirty="0"/>
              <a:t>(</a:t>
            </a:r>
            <a:r>
              <a:rPr lang="en-US" altLang="en-US" i="1" dirty="0"/>
              <a:t>x</a:t>
            </a:r>
            <a:r>
              <a:rPr lang="en-US" altLang="en-US" dirty="0"/>
              <a:t>, </a:t>
            </a:r>
            <a:r>
              <a:rPr lang="en-US" altLang="en-US" i="1" dirty="0"/>
              <a:t>y</a:t>
            </a:r>
            <a:r>
              <a:rPr lang="en-US" altLang="en-US" dirty="0"/>
              <a:t>) and </a:t>
            </a:r>
            <a:r>
              <a:rPr lang="en-US" altLang="en-US" i="1" dirty="0"/>
              <a:t>g</a:t>
            </a:r>
            <a:r>
              <a:rPr lang="en-US" altLang="en-US" sz="500" dirty="0"/>
              <a:t> </a:t>
            </a:r>
            <a:r>
              <a:rPr lang="en-US" altLang="en-US" dirty="0"/>
              <a:t>(</a:t>
            </a:r>
            <a:r>
              <a:rPr lang="en-US" altLang="en-US" i="1" dirty="0"/>
              <a:t>x</a:t>
            </a:r>
            <a:r>
              <a:rPr lang="en-US" altLang="en-US" dirty="0"/>
              <a:t>, </a:t>
            </a:r>
            <a:r>
              <a:rPr lang="en-US" altLang="en-US" i="1" dirty="0"/>
              <a:t>y</a:t>
            </a:r>
            <a:r>
              <a:rPr lang="en-US" altLang="en-US" dirty="0"/>
              <a:t>), correct to three decimal places, for points (</a:t>
            </a:r>
            <a:r>
              <a:rPr lang="en-US" altLang="en-US" i="1" dirty="0"/>
              <a:t>x</a:t>
            </a:r>
            <a:r>
              <a:rPr lang="en-US" altLang="en-US" dirty="0"/>
              <a:t>, </a:t>
            </a:r>
            <a:r>
              <a:rPr lang="en-US" altLang="en-US" i="1" dirty="0"/>
              <a:t>y</a:t>
            </a:r>
            <a:r>
              <a:rPr lang="en-US" altLang="en-US" dirty="0"/>
              <a:t>) near the origin. (Notice that neither function is defined at the origin.)</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Limits and Continuity</a:t>
            </a:r>
            <a:endParaRPr lang="en-SG" dirty="0">
              <a:solidFill>
                <a:srgbClr val="0065C0"/>
              </a:solidFill>
            </a:endParaRPr>
          </a:p>
        </p:txBody>
      </p:sp>
      <p:sp>
        <p:nvSpPr>
          <p:cNvPr id="4" name="Rectangle 6"/>
          <p:cNvSpPr>
            <a:spLocks noChangeArrowheads="1"/>
          </p:cNvSpPr>
          <p:nvPr/>
        </p:nvSpPr>
        <p:spPr bwMode="auto">
          <a:xfrm>
            <a:off x="1939777" y="5902681"/>
            <a:ext cx="7096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dirty="0"/>
              <a:t>Table 1</a:t>
            </a:r>
          </a:p>
        </p:txBody>
      </p:sp>
      <p:sp>
        <p:nvSpPr>
          <p:cNvPr id="5" name="Rectangle 7"/>
          <p:cNvSpPr>
            <a:spLocks noChangeArrowheads="1"/>
          </p:cNvSpPr>
          <p:nvPr/>
        </p:nvSpPr>
        <p:spPr bwMode="auto">
          <a:xfrm>
            <a:off x="1547664" y="5515610"/>
            <a:ext cx="1493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dirty="0"/>
              <a:t>Values of </a:t>
            </a:r>
            <a:r>
              <a:rPr lang="en-US" altLang="en-US" sz="1400" i="1" dirty="0"/>
              <a:t>f</a:t>
            </a:r>
            <a:r>
              <a:rPr lang="en-US" altLang="en-US" sz="400" i="1" dirty="0"/>
              <a:t> </a:t>
            </a:r>
            <a:r>
              <a:rPr lang="en-US" altLang="en-US" sz="1400" dirty="0"/>
              <a:t>(</a:t>
            </a:r>
            <a:r>
              <a:rPr lang="en-US" altLang="en-US" sz="1400" i="1" dirty="0"/>
              <a:t>x</a:t>
            </a:r>
            <a:r>
              <a:rPr lang="en-US" altLang="en-US" sz="1400" dirty="0"/>
              <a:t>, </a:t>
            </a:r>
            <a:r>
              <a:rPr lang="en-US" altLang="en-US" sz="1400" i="1" dirty="0"/>
              <a:t>y</a:t>
            </a:r>
            <a:r>
              <a:rPr lang="en-US" altLang="en-US" sz="1400" dirty="0"/>
              <a:t>)</a:t>
            </a:r>
            <a:r>
              <a:rPr lang="en-US" altLang="en-US" dirty="0"/>
              <a:t> </a:t>
            </a:r>
          </a:p>
        </p:txBody>
      </p:sp>
      <p:pic>
        <p:nvPicPr>
          <p:cNvPr id="6"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44" y="2558611"/>
            <a:ext cx="4398840" cy="288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p:nvSpPr>
        <p:spPr bwMode="auto">
          <a:xfrm>
            <a:off x="6278627" y="5937945"/>
            <a:ext cx="10665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dirty="0"/>
              <a:t>Table 2</a:t>
            </a:r>
          </a:p>
        </p:txBody>
      </p:sp>
      <p:sp>
        <p:nvSpPr>
          <p:cNvPr id="8" name="Rectangle 5"/>
          <p:cNvSpPr>
            <a:spLocks noChangeArrowheads="1"/>
          </p:cNvSpPr>
          <p:nvPr/>
        </p:nvSpPr>
        <p:spPr bwMode="auto">
          <a:xfrm>
            <a:off x="6012451" y="5554699"/>
            <a:ext cx="1598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dirty="0"/>
              <a:t>Values of </a:t>
            </a:r>
            <a:r>
              <a:rPr lang="en-US" altLang="en-US" sz="1400" i="1" dirty="0"/>
              <a:t>g</a:t>
            </a:r>
            <a:r>
              <a:rPr lang="en-US" altLang="en-US" sz="400" i="1" dirty="0"/>
              <a:t> </a:t>
            </a:r>
            <a:r>
              <a:rPr lang="en-US" altLang="en-US" sz="1400" dirty="0"/>
              <a:t>(</a:t>
            </a:r>
            <a:r>
              <a:rPr lang="en-US" altLang="en-US" sz="1400" i="1" dirty="0"/>
              <a:t>x</a:t>
            </a:r>
            <a:r>
              <a:rPr lang="en-US" altLang="en-US" sz="1400" dirty="0"/>
              <a:t>, </a:t>
            </a:r>
            <a:r>
              <a:rPr lang="en-US" altLang="en-US" sz="1400" i="1" dirty="0"/>
              <a:t>y</a:t>
            </a:r>
            <a:r>
              <a:rPr lang="en-US" altLang="en-US" sz="1400" dirty="0"/>
              <a:t>)</a:t>
            </a:r>
            <a:r>
              <a:rPr lang="en-US" altLang="en-US" dirty="0"/>
              <a:t> </a:t>
            </a:r>
          </a:p>
        </p:txBody>
      </p:sp>
      <p:pic>
        <p:nvPicPr>
          <p:cNvPr id="9"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75612" y="2558611"/>
            <a:ext cx="4672616" cy="288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4209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Now let’s look at the highlighted row in Table 1, which corresponds to a fixed temperature of </a:t>
            </a:r>
            <a:r>
              <a:rPr lang="en-US" altLang="en-US" i="1" dirty="0"/>
              <a:t>T</a:t>
            </a:r>
            <a:r>
              <a:rPr lang="en-US" altLang="en-US" dirty="0"/>
              <a:t> = 96</a:t>
            </a:r>
            <a:r>
              <a:rPr lang="en-US" altLang="en-US" b="1" dirty="0">
                <a:sym typeface="Symbol" panose="05050102010706020507" pitchFamily="18" charset="2"/>
              </a:rPr>
              <a:t></a:t>
            </a:r>
            <a:r>
              <a:rPr lang="en-US" altLang="en-US" dirty="0">
                <a:sym typeface="Symbol" panose="05050102010706020507" pitchFamily="18" charset="2"/>
              </a:rPr>
              <a:t>F</a:t>
            </a:r>
            <a:r>
              <a:rPr lang="en-US" altLang="en-US" dirty="0"/>
              <a:t>.</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Partial Derivatives</a:t>
            </a:r>
            <a:endParaRPr lang="en-SG" dirty="0">
              <a:solidFill>
                <a:srgbClr val="0065C0"/>
              </a:solidFill>
            </a:endParaRPr>
          </a:p>
        </p:txBody>
      </p:sp>
      <p:sp>
        <p:nvSpPr>
          <p:cNvPr id="7" name="Rectangle 5"/>
          <p:cNvSpPr>
            <a:spLocks noChangeArrowheads="1"/>
          </p:cNvSpPr>
          <p:nvPr/>
        </p:nvSpPr>
        <p:spPr bwMode="auto">
          <a:xfrm>
            <a:off x="4269160" y="5944443"/>
            <a:ext cx="7096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a:t>Table 1</a:t>
            </a:r>
          </a:p>
        </p:txBody>
      </p:sp>
      <p:sp>
        <p:nvSpPr>
          <p:cNvPr id="8" name="Rectangle 6"/>
          <p:cNvSpPr>
            <a:spLocks noChangeArrowheads="1"/>
          </p:cNvSpPr>
          <p:nvPr/>
        </p:nvSpPr>
        <p:spPr bwMode="auto">
          <a:xfrm>
            <a:off x="3408735" y="5411043"/>
            <a:ext cx="2438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t>Heat index </a:t>
            </a:r>
            <a:r>
              <a:rPr lang="en-US" altLang="en-US" sz="1400" i="1"/>
              <a:t>I </a:t>
            </a:r>
            <a:r>
              <a:rPr lang="en-US" altLang="en-US" sz="1400"/>
              <a:t>as a function of</a:t>
            </a:r>
          </a:p>
          <a:p>
            <a:pPr eaLnBrk="1" hangingPunct="1"/>
            <a:r>
              <a:rPr lang="en-US" altLang="en-US" sz="1400"/>
              <a:t>temperature and humidity</a:t>
            </a:r>
          </a:p>
        </p:txBody>
      </p:sp>
      <p:pic>
        <p:nvPicPr>
          <p:cNvPr id="9" name="Picture 7" descr="Picture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132856"/>
            <a:ext cx="7285038"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85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The numbers in this row are values of the function</a:t>
            </a:r>
            <a:br>
              <a:rPr lang="en-US" altLang="en-US" dirty="0"/>
            </a:br>
            <a:r>
              <a:rPr lang="en-US" altLang="en-US" i="1" dirty="0"/>
              <a:t>G</a:t>
            </a:r>
            <a:r>
              <a:rPr lang="en-US" altLang="en-US" dirty="0"/>
              <a:t>(</a:t>
            </a:r>
            <a:r>
              <a:rPr lang="en-US" altLang="en-US" i="1" dirty="0"/>
              <a:t>H</a:t>
            </a:r>
            <a:r>
              <a:rPr lang="en-US" altLang="en-US" dirty="0"/>
              <a:t>) = </a:t>
            </a:r>
            <a:r>
              <a:rPr lang="en-US" altLang="en-US" i="1" dirty="0"/>
              <a:t>f</a:t>
            </a:r>
            <a:r>
              <a:rPr lang="en-US" altLang="en-US" sz="500" dirty="0"/>
              <a:t> </a:t>
            </a:r>
            <a:r>
              <a:rPr lang="en-US" altLang="en-US" dirty="0"/>
              <a:t>(96, </a:t>
            </a:r>
            <a:r>
              <a:rPr lang="en-US" altLang="en-US" i="1" dirty="0"/>
              <a:t>H</a:t>
            </a:r>
            <a:r>
              <a:rPr lang="en-US" altLang="en-US" dirty="0"/>
              <a:t>), which describes how the heat index increases as the relative humidity </a:t>
            </a:r>
            <a:r>
              <a:rPr lang="en-US" altLang="en-US" i="1" dirty="0"/>
              <a:t>H </a:t>
            </a:r>
            <a:r>
              <a:rPr lang="en-US" altLang="en-US" dirty="0"/>
              <a:t>increases when the actual temperature is </a:t>
            </a:r>
            <a:r>
              <a:rPr lang="en-US" altLang="en-US" i="1" dirty="0"/>
              <a:t>T</a:t>
            </a:r>
            <a:r>
              <a:rPr lang="en-US" altLang="en-US" dirty="0"/>
              <a:t> = 96</a:t>
            </a:r>
            <a:r>
              <a:rPr lang="en-US" altLang="en-US" b="1" dirty="0">
                <a:sym typeface="Symbol" panose="05050102010706020507" pitchFamily="18" charset="2"/>
              </a:rPr>
              <a:t></a:t>
            </a:r>
            <a:r>
              <a:rPr lang="en-US" altLang="en-US" dirty="0">
                <a:sym typeface="Symbol" panose="05050102010706020507" pitchFamily="18" charset="2"/>
              </a:rPr>
              <a:t>F</a:t>
            </a:r>
            <a:r>
              <a:rPr lang="en-US" altLang="en-US" dirty="0"/>
              <a:t>.</a:t>
            </a:r>
          </a:p>
          <a:p>
            <a:endParaRPr lang="en-US" altLang="en-US" dirty="0"/>
          </a:p>
          <a:p>
            <a:pPr marL="0" indent="0">
              <a:buNone/>
            </a:pPr>
            <a:r>
              <a:rPr lang="en-US" altLang="en-US" dirty="0"/>
              <a:t>The derivative of this function when </a:t>
            </a:r>
            <a:r>
              <a:rPr lang="en-US" altLang="en-US" i="1" dirty="0"/>
              <a:t>H </a:t>
            </a:r>
            <a:r>
              <a:rPr lang="en-US" altLang="en-US" dirty="0"/>
              <a:t>= 70% is the rate of change of </a:t>
            </a:r>
            <a:r>
              <a:rPr lang="en-US" altLang="en-US" i="1" dirty="0"/>
              <a:t>I </a:t>
            </a:r>
            <a:r>
              <a:rPr lang="en-US" altLang="en-US" dirty="0"/>
              <a:t>with respect to </a:t>
            </a:r>
            <a:r>
              <a:rPr lang="en-US" altLang="en-US" i="1" dirty="0"/>
              <a:t>H </a:t>
            </a:r>
            <a:r>
              <a:rPr lang="en-US" altLang="en-US" dirty="0"/>
              <a:t>when </a:t>
            </a:r>
            <a:r>
              <a:rPr lang="en-US" altLang="en-US" i="1" dirty="0"/>
              <a:t>H </a:t>
            </a:r>
            <a:r>
              <a:rPr lang="en-US" altLang="en-US" dirty="0"/>
              <a:t>=</a:t>
            </a:r>
            <a:r>
              <a:rPr lang="en-US" altLang="en-US" i="1" dirty="0"/>
              <a:t> </a:t>
            </a:r>
            <a:r>
              <a:rPr lang="en-US" altLang="en-US" dirty="0"/>
              <a:t>70%:</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Partial Derivatives</a:t>
            </a:r>
            <a:endParaRPr lang="en-SG" dirty="0">
              <a:solidFill>
                <a:srgbClr val="0065C0"/>
              </a:solidFill>
            </a:endParaRPr>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779963"/>
            <a:ext cx="7934325"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6616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lnSpcReduction="10000"/>
          </a:bodyPr>
          <a:lstStyle/>
          <a:p>
            <a:pPr marL="0" indent="0">
              <a:buNone/>
            </a:pPr>
            <a:r>
              <a:rPr lang="en-US" altLang="en-US" dirty="0"/>
              <a:t>By taking </a:t>
            </a:r>
            <a:r>
              <a:rPr lang="en-US" altLang="en-US" i="1" dirty="0"/>
              <a:t>h </a:t>
            </a:r>
            <a:r>
              <a:rPr lang="en-US" altLang="en-US" dirty="0"/>
              <a:t>= 5 and –5, we approximate </a:t>
            </a:r>
            <a:r>
              <a:rPr lang="en-US" altLang="en-US" i="1" dirty="0"/>
              <a:t>G</a:t>
            </a:r>
            <a:r>
              <a:rPr lang="en-US" altLang="en-US" dirty="0">
                <a:sym typeface="Symbol" panose="05050102010706020507" pitchFamily="18" charset="2"/>
              </a:rPr>
              <a:t></a:t>
            </a:r>
            <a:r>
              <a:rPr lang="en-US" altLang="en-US" dirty="0"/>
              <a:t>(70) using the tabular values:</a:t>
            </a:r>
          </a:p>
          <a:p>
            <a:endParaRPr lang="en-US" altLang="en-US" dirty="0"/>
          </a:p>
          <a:p>
            <a:endParaRPr lang="en-US" altLang="en-US" dirty="0"/>
          </a:p>
          <a:p>
            <a:endParaRPr lang="en-US" altLang="en-US" dirty="0"/>
          </a:p>
          <a:p>
            <a:endParaRPr lang="en-US" altLang="en-US" dirty="0"/>
          </a:p>
          <a:p>
            <a:endParaRPr lang="en-US" altLang="en-US" dirty="0"/>
          </a:p>
          <a:p>
            <a:endParaRPr lang="en-US" altLang="en-US" sz="1400" dirty="0"/>
          </a:p>
          <a:p>
            <a:pPr marL="0" indent="0">
              <a:buNone/>
            </a:pPr>
            <a:r>
              <a:rPr lang="en-US" altLang="en-US" dirty="0"/>
              <a:t>By averaging these values we get the estimate </a:t>
            </a:r>
            <a:br>
              <a:rPr lang="en-US" altLang="en-US" dirty="0"/>
            </a:br>
            <a:r>
              <a:rPr lang="en-US" altLang="en-US" i="1" dirty="0"/>
              <a:t>G</a:t>
            </a:r>
            <a:r>
              <a:rPr lang="en-US" altLang="en-US" dirty="0">
                <a:sym typeface="Symbol" panose="05050102010706020507" pitchFamily="18" charset="2"/>
              </a:rPr>
              <a:t></a:t>
            </a:r>
            <a:r>
              <a:rPr lang="en-US" altLang="en-US" dirty="0"/>
              <a:t>(70) </a:t>
            </a:r>
            <a:r>
              <a:rPr lang="en-US" altLang="en-US" b="1" dirty="0">
                <a:sym typeface="Symbol" panose="05050102010706020507" pitchFamily="18" charset="2"/>
              </a:rPr>
              <a:t></a:t>
            </a:r>
            <a:r>
              <a:rPr lang="en-US" altLang="en-US" dirty="0"/>
              <a:t> 0.9. This says that, when the temperature is 96</a:t>
            </a:r>
            <a:r>
              <a:rPr lang="en-US" altLang="en-US" b="1" dirty="0">
                <a:sym typeface="Symbol" panose="05050102010706020507" pitchFamily="18" charset="2"/>
              </a:rPr>
              <a:t></a:t>
            </a:r>
            <a:r>
              <a:rPr lang="en-US" altLang="en-US" dirty="0">
                <a:sym typeface="Symbol" panose="05050102010706020507" pitchFamily="18" charset="2"/>
              </a:rPr>
              <a:t>F</a:t>
            </a:r>
            <a:r>
              <a:rPr lang="en-US" altLang="en-US" dirty="0"/>
              <a:t> and the relative humidity is 70%, the heat index rises about 0.9</a:t>
            </a:r>
            <a:r>
              <a:rPr lang="en-US" altLang="en-US" b="1" dirty="0">
                <a:sym typeface="Symbol" panose="05050102010706020507" pitchFamily="18" charset="2"/>
              </a:rPr>
              <a:t></a:t>
            </a:r>
            <a:r>
              <a:rPr lang="en-US" altLang="en-US" dirty="0">
                <a:sym typeface="Symbol" panose="05050102010706020507" pitchFamily="18" charset="2"/>
              </a:rPr>
              <a:t>F</a:t>
            </a:r>
            <a:r>
              <a:rPr lang="en-US" altLang="en-US" dirty="0"/>
              <a:t> for every percent that the relative humidity rises.</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Partial Derivatives</a:t>
            </a:r>
            <a:endParaRPr lang="en-SG" dirty="0">
              <a:solidFill>
                <a:srgbClr val="0065C0"/>
              </a:solidFill>
            </a:endParaRP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66988"/>
            <a:ext cx="8226425"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9909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In general, if </a:t>
            </a:r>
            <a:r>
              <a:rPr lang="en-US" altLang="en-US" i="1" dirty="0"/>
              <a:t>f</a:t>
            </a:r>
            <a:r>
              <a:rPr lang="en-US" altLang="en-US" dirty="0"/>
              <a:t> is a function of two variables </a:t>
            </a:r>
            <a:r>
              <a:rPr lang="en-US" altLang="en-US" i="1" dirty="0"/>
              <a:t>x</a:t>
            </a:r>
            <a:r>
              <a:rPr lang="en-US" altLang="en-US" dirty="0"/>
              <a:t> and </a:t>
            </a:r>
            <a:r>
              <a:rPr lang="en-US" altLang="en-US" i="1" dirty="0"/>
              <a:t>y</a:t>
            </a:r>
            <a:r>
              <a:rPr lang="en-US" altLang="en-US" dirty="0"/>
              <a:t>,</a:t>
            </a:r>
            <a:r>
              <a:rPr lang="en-US" altLang="en-US" i="1" dirty="0"/>
              <a:t> </a:t>
            </a:r>
            <a:r>
              <a:rPr lang="en-US" altLang="en-US" dirty="0"/>
              <a:t>suppose we let only </a:t>
            </a:r>
            <a:r>
              <a:rPr lang="en-US" altLang="en-US" i="1" dirty="0"/>
              <a:t>x</a:t>
            </a:r>
            <a:r>
              <a:rPr lang="en-US" altLang="en-US" dirty="0"/>
              <a:t> vary while keeping </a:t>
            </a:r>
            <a:r>
              <a:rPr lang="en-US" altLang="en-US" i="1" dirty="0"/>
              <a:t>y</a:t>
            </a:r>
            <a:r>
              <a:rPr lang="en-US" altLang="en-US" dirty="0"/>
              <a:t> fixed, say </a:t>
            </a:r>
            <a:r>
              <a:rPr lang="en-US" altLang="en-US" i="1" dirty="0"/>
              <a:t>y </a:t>
            </a:r>
            <a:r>
              <a:rPr lang="en-US" altLang="en-US" dirty="0"/>
              <a:t>=</a:t>
            </a:r>
            <a:r>
              <a:rPr lang="en-US" altLang="en-US" i="1" dirty="0"/>
              <a:t> b</a:t>
            </a:r>
            <a:r>
              <a:rPr lang="en-US" altLang="en-US" dirty="0"/>
              <a:t>, where </a:t>
            </a:r>
            <a:r>
              <a:rPr lang="en-US" altLang="en-US" i="1" dirty="0"/>
              <a:t>b</a:t>
            </a:r>
            <a:r>
              <a:rPr lang="en-US" altLang="en-US" dirty="0"/>
              <a:t> is a constant. </a:t>
            </a:r>
          </a:p>
          <a:p>
            <a:endParaRPr lang="en-US" altLang="en-US" dirty="0"/>
          </a:p>
          <a:p>
            <a:pPr marL="0" indent="0">
              <a:buNone/>
            </a:pPr>
            <a:r>
              <a:rPr lang="en-US" altLang="en-US" dirty="0"/>
              <a:t>Then we are really considering a function of a single variable </a:t>
            </a:r>
            <a:r>
              <a:rPr lang="en-US" altLang="en-US" i="1" dirty="0"/>
              <a:t>x</a:t>
            </a:r>
            <a:r>
              <a:rPr lang="en-US" altLang="en-US" dirty="0"/>
              <a:t>, namely, </a:t>
            </a:r>
            <a:r>
              <a:rPr lang="en-US" altLang="en-US" i="1" dirty="0"/>
              <a:t>g</a:t>
            </a:r>
            <a:r>
              <a:rPr lang="en-US" altLang="en-US" dirty="0"/>
              <a:t>(</a:t>
            </a:r>
            <a:r>
              <a:rPr lang="en-US" altLang="en-US" i="1" dirty="0"/>
              <a:t>x</a:t>
            </a:r>
            <a:r>
              <a:rPr lang="en-US" altLang="en-US" dirty="0"/>
              <a:t>) = </a:t>
            </a:r>
            <a:r>
              <a:rPr lang="en-US" altLang="en-US" i="1" dirty="0"/>
              <a:t>f</a:t>
            </a:r>
            <a:r>
              <a:rPr lang="en-US" altLang="en-US" sz="500" i="1" dirty="0"/>
              <a:t> </a:t>
            </a:r>
            <a:r>
              <a:rPr lang="en-US" altLang="en-US" dirty="0"/>
              <a:t>(</a:t>
            </a:r>
            <a:r>
              <a:rPr lang="en-US" altLang="en-US" i="1" dirty="0"/>
              <a:t>x</a:t>
            </a:r>
            <a:r>
              <a:rPr lang="en-US" altLang="en-US" dirty="0"/>
              <a:t>, </a:t>
            </a:r>
            <a:r>
              <a:rPr lang="en-US" altLang="en-US" i="1" dirty="0"/>
              <a:t>b</a:t>
            </a:r>
            <a:r>
              <a:rPr lang="en-US" altLang="en-US" dirty="0"/>
              <a:t>). If </a:t>
            </a:r>
            <a:r>
              <a:rPr lang="en-US" altLang="en-US" i="1" dirty="0"/>
              <a:t>g</a:t>
            </a:r>
            <a:r>
              <a:rPr lang="en-US" altLang="en-US" dirty="0"/>
              <a:t> has a derivative at </a:t>
            </a:r>
            <a:r>
              <a:rPr lang="en-US" altLang="en-US" i="1" dirty="0"/>
              <a:t>a</a:t>
            </a:r>
            <a:r>
              <a:rPr lang="en-US" altLang="en-US" dirty="0"/>
              <a:t>, then we call it the </a:t>
            </a:r>
            <a:r>
              <a:rPr lang="en-US" altLang="en-US" b="1" dirty="0"/>
              <a:t>partial derivative of </a:t>
            </a:r>
            <a:r>
              <a:rPr lang="en-US" altLang="en-US" b="1" i="1" dirty="0"/>
              <a:t>f</a:t>
            </a:r>
            <a:r>
              <a:rPr lang="en-US" altLang="en-US" b="1" dirty="0"/>
              <a:t> with respect to </a:t>
            </a:r>
            <a:r>
              <a:rPr lang="en-US" altLang="en-US" b="1" i="1" dirty="0"/>
              <a:t>x </a:t>
            </a:r>
            <a:r>
              <a:rPr lang="en-US" altLang="en-US" b="1" dirty="0"/>
              <a:t>at (</a:t>
            </a:r>
            <a:r>
              <a:rPr lang="en-US" altLang="en-US" b="1" i="1" dirty="0"/>
              <a:t>a</a:t>
            </a:r>
            <a:r>
              <a:rPr lang="en-US" altLang="en-US" b="1" dirty="0"/>
              <a:t>, </a:t>
            </a:r>
            <a:r>
              <a:rPr lang="en-US" altLang="en-US" b="1" i="1" dirty="0"/>
              <a:t>b</a:t>
            </a:r>
            <a:r>
              <a:rPr lang="en-US" altLang="en-US" b="1" dirty="0"/>
              <a:t>)</a:t>
            </a:r>
            <a:r>
              <a:rPr lang="en-US" altLang="en-US" dirty="0"/>
              <a:t> and denote it by </a:t>
            </a:r>
            <a:r>
              <a:rPr lang="en-US" altLang="en-US" i="1" dirty="0" err="1"/>
              <a:t>f</a:t>
            </a:r>
            <a:r>
              <a:rPr lang="en-US" altLang="en-US" i="1" baseline="-25000" dirty="0" err="1"/>
              <a:t>x</a:t>
            </a:r>
            <a:r>
              <a:rPr lang="en-US" altLang="en-US" sz="500" i="1" baseline="-25000" dirty="0"/>
              <a:t> </a:t>
            </a:r>
            <a:r>
              <a:rPr lang="en-US" altLang="en-US" dirty="0"/>
              <a:t>(</a:t>
            </a:r>
            <a:r>
              <a:rPr lang="en-US" altLang="en-US" i="1" dirty="0"/>
              <a:t>a</a:t>
            </a:r>
            <a:r>
              <a:rPr lang="en-US" altLang="en-US" dirty="0"/>
              <a:t>, </a:t>
            </a:r>
            <a:r>
              <a:rPr lang="en-US" altLang="en-US" i="1" dirty="0"/>
              <a:t>b</a:t>
            </a:r>
            <a:r>
              <a:rPr lang="en-US" altLang="en-US" dirty="0"/>
              <a:t>). Thus</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Partial Derivatives</a:t>
            </a:r>
            <a:endParaRPr lang="en-SG" dirty="0">
              <a:solidFill>
                <a:srgbClr val="0065C0"/>
              </a:solidFill>
            </a:endParaRPr>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4953000"/>
            <a:ext cx="8156575"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7321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By the definition of a derivative, we have</a:t>
            </a:r>
          </a:p>
          <a:p>
            <a:pPr marL="0" indent="0">
              <a:buNone/>
            </a:pPr>
            <a:endParaRPr lang="en-US" altLang="en-US" dirty="0"/>
          </a:p>
          <a:p>
            <a:pPr marL="0" indent="0">
              <a:buNone/>
            </a:pPr>
            <a:endParaRPr lang="en-US" altLang="en-US" dirty="0"/>
          </a:p>
          <a:p>
            <a:pPr marL="0" indent="0">
              <a:buNone/>
            </a:pPr>
            <a:endParaRPr lang="en-US" altLang="en-US" dirty="0"/>
          </a:p>
          <a:p>
            <a:pPr marL="0" indent="0">
              <a:buNone/>
            </a:pPr>
            <a:r>
              <a:rPr lang="en-US" altLang="en-US" dirty="0"/>
              <a:t>and so Equation 1 becomes</a:t>
            </a:r>
          </a:p>
          <a:p>
            <a:pPr marL="0" indent="0">
              <a:buNone/>
            </a:pPr>
            <a:endParaRPr lang="en-US" altLang="en-US" dirty="0"/>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Partial Derivatives</a:t>
            </a:r>
            <a:endParaRPr lang="en-SG" dirty="0">
              <a:solidFill>
                <a:srgbClr val="0065C0"/>
              </a:solidFill>
            </a:endParaRP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650" y="2162175"/>
            <a:ext cx="3665538"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962400"/>
            <a:ext cx="80772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655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lnSpcReduction="10000"/>
          </a:bodyPr>
          <a:lstStyle/>
          <a:p>
            <a:pPr marL="0" indent="0">
              <a:buNone/>
            </a:pPr>
            <a:r>
              <a:rPr lang="en-US" altLang="en-US" dirty="0"/>
              <a:t>Similarly, the </a:t>
            </a:r>
            <a:r>
              <a:rPr lang="en-US" altLang="en-US" b="1" dirty="0"/>
              <a:t>partial derivative of </a:t>
            </a:r>
            <a:r>
              <a:rPr lang="en-US" altLang="en-US" b="1" i="1" dirty="0"/>
              <a:t>f</a:t>
            </a:r>
            <a:r>
              <a:rPr lang="en-US" altLang="en-US" b="1" dirty="0"/>
              <a:t> with respect to </a:t>
            </a:r>
            <a:r>
              <a:rPr lang="en-US" altLang="en-US" b="1" i="1" dirty="0"/>
              <a:t>y </a:t>
            </a:r>
            <a:r>
              <a:rPr lang="en-US" altLang="en-US" b="1" dirty="0"/>
              <a:t>at</a:t>
            </a:r>
            <a:br>
              <a:rPr lang="en-US" altLang="en-US" b="1" dirty="0"/>
            </a:br>
            <a:r>
              <a:rPr lang="en-US" altLang="en-US" b="1" dirty="0"/>
              <a:t>(</a:t>
            </a:r>
            <a:r>
              <a:rPr lang="en-US" altLang="en-US" b="1" i="1" dirty="0"/>
              <a:t>a</a:t>
            </a:r>
            <a:r>
              <a:rPr lang="en-US" altLang="en-US" b="1" dirty="0"/>
              <a:t>, </a:t>
            </a:r>
            <a:r>
              <a:rPr lang="en-US" altLang="en-US" b="1" i="1" dirty="0"/>
              <a:t>b</a:t>
            </a:r>
            <a:r>
              <a:rPr lang="en-US" altLang="en-US" b="1" dirty="0"/>
              <a:t>)</a:t>
            </a:r>
            <a:r>
              <a:rPr lang="en-US" altLang="en-US" dirty="0"/>
              <a:t>, denoted by </a:t>
            </a:r>
            <a:r>
              <a:rPr lang="en-US" altLang="en-US" i="1" dirty="0" err="1"/>
              <a:t>f</a:t>
            </a:r>
            <a:r>
              <a:rPr lang="en-US" altLang="en-US" i="1" baseline="-25000" dirty="0" err="1"/>
              <a:t>y</a:t>
            </a:r>
            <a:r>
              <a:rPr lang="en-US" altLang="en-US" dirty="0"/>
              <a:t>(</a:t>
            </a:r>
            <a:r>
              <a:rPr lang="en-US" altLang="en-US" i="1" dirty="0"/>
              <a:t>a</a:t>
            </a:r>
            <a:r>
              <a:rPr lang="en-US" altLang="en-US" dirty="0"/>
              <a:t>, </a:t>
            </a:r>
            <a:r>
              <a:rPr lang="en-US" altLang="en-US" i="1" dirty="0"/>
              <a:t>b</a:t>
            </a:r>
            <a:r>
              <a:rPr lang="en-US" altLang="en-US" dirty="0"/>
              <a:t>), is obtained by keeping </a:t>
            </a:r>
            <a:r>
              <a:rPr lang="en-US" altLang="en-US" i="1" dirty="0"/>
              <a:t>x</a:t>
            </a:r>
            <a:r>
              <a:rPr lang="en-US" altLang="en-US" dirty="0"/>
              <a:t> fixed</a:t>
            </a:r>
            <a:br>
              <a:rPr lang="en-US" altLang="en-US" dirty="0"/>
            </a:br>
            <a:r>
              <a:rPr lang="en-US" altLang="en-US" dirty="0"/>
              <a:t>(</a:t>
            </a:r>
            <a:r>
              <a:rPr lang="en-US" altLang="en-US" i="1" dirty="0"/>
              <a:t>x</a:t>
            </a:r>
            <a:r>
              <a:rPr lang="en-US" altLang="en-US" dirty="0"/>
              <a:t> = </a:t>
            </a:r>
            <a:r>
              <a:rPr lang="en-US" altLang="en-US" i="1" dirty="0"/>
              <a:t>a</a:t>
            </a:r>
            <a:r>
              <a:rPr lang="en-US" altLang="en-US" dirty="0"/>
              <a:t>) and finding the ordinary derivative at </a:t>
            </a:r>
            <a:r>
              <a:rPr lang="en-US" altLang="en-US" i="1" dirty="0"/>
              <a:t>b</a:t>
            </a:r>
            <a:r>
              <a:rPr lang="en-US" altLang="en-US" dirty="0"/>
              <a:t> of the function </a:t>
            </a:r>
            <a:r>
              <a:rPr lang="en-US" altLang="en-US" i="1" dirty="0"/>
              <a:t>G</a:t>
            </a:r>
            <a:r>
              <a:rPr lang="en-US" altLang="en-US" dirty="0"/>
              <a:t>(</a:t>
            </a:r>
            <a:r>
              <a:rPr lang="en-US" altLang="en-US" i="1" dirty="0"/>
              <a:t>y</a:t>
            </a:r>
            <a:r>
              <a:rPr lang="en-US" altLang="en-US" dirty="0"/>
              <a:t>) = </a:t>
            </a:r>
            <a:r>
              <a:rPr lang="en-US" altLang="en-US" i="1" dirty="0"/>
              <a:t>f</a:t>
            </a:r>
            <a:r>
              <a:rPr lang="en-US" altLang="en-US" sz="500" dirty="0"/>
              <a:t> </a:t>
            </a:r>
            <a:r>
              <a:rPr lang="en-US" altLang="en-US" dirty="0"/>
              <a:t>(</a:t>
            </a:r>
            <a:r>
              <a:rPr lang="en-US" altLang="en-US" i="1" dirty="0"/>
              <a:t>a</a:t>
            </a:r>
            <a:r>
              <a:rPr lang="en-US" altLang="en-US" dirty="0"/>
              <a:t>, </a:t>
            </a:r>
            <a:r>
              <a:rPr lang="en-US" altLang="en-US" i="1" dirty="0"/>
              <a:t>y</a:t>
            </a:r>
            <a:r>
              <a:rPr lang="en-US" altLang="en-US" dirty="0"/>
              <a:t>):</a:t>
            </a:r>
          </a:p>
          <a:p>
            <a:endParaRPr lang="en-US" altLang="en-US" dirty="0"/>
          </a:p>
          <a:p>
            <a:endParaRPr lang="en-US" altLang="en-US" dirty="0"/>
          </a:p>
          <a:p>
            <a:endParaRPr lang="en-US" altLang="en-US" dirty="0"/>
          </a:p>
          <a:p>
            <a:endParaRPr lang="en-US" altLang="en-US" sz="1000" dirty="0"/>
          </a:p>
          <a:p>
            <a:pPr marL="0" indent="0">
              <a:buNone/>
            </a:pPr>
            <a:r>
              <a:rPr lang="en-US" altLang="en-US" dirty="0"/>
              <a:t>With this notation for partial derivatives, we can write the rates of change of the heat index </a:t>
            </a:r>
            <a:r>
              <a:rPr lang="en-US" altLang="en-US" i="1" dirty="0"/>
              <a:t>I </a:t>
            </a:r>
            <a:r>
              <a:rPr lang="en-US" altLang="en-US" dirty="0"/>
              <a:t>with respect to the actual temperature </a:t>
            </a:r>
            <a:r>
              <a:rPr lang="en-US" altLang="en-US" i="1" dirty="0"/>
              <a:t>T </a:t>
            </a:r>
            <a:r>
              <a:rPr lang="en-US" altLang="en-US" dirty="0"/>
              <a:t>and relative humidity </a:t>
            </a:r>
            <a:r>
              <a:rPr lang="en-US" altLang="en-US" i="1" dirty="0"/>
              <a:t>H </a:t>
            </a:r>
            <a:r>
              <a:rPr lang="en-US" altLang="en-US" dirty="0"/>
              <a:t>when </a:t>
            </a:r>
            <a:r>
              <a:rPr lang="en-US" altLang="en-US" i="1" dirty="0"/>
              <a:t>T</a:t>
            </a:r>
            <a:r>
              <a:rPr lang="en-US" altLang="en-US" dirty="0"/>
              <a:t> = 96</a:t>
            </a:r>
            <a:r>
              <a:rPr lang="en-US" altLang="en-US" b="1" dirty="0">
                <a:sym typeface="Symbol" panose="05050102010706020507" pitchFamily="18" charset="2"/>
              </a:rPr>
              <a:t></a:t>
            </a:r>
            <a:r>
              <a:rPr lang="en-US" altLang="en-US" dirty="0">
                <a:sym typeface="Symbol" panose="05050102010706020507" pitchFamily="18" charset="2"/>
              </a:rPr>
              <a:t>F</a:t>
            </a:r>
            <a:r>
              <a:rPr lang="en-US" altLang="en-US" dirty="0"/>
              <a:t> and </a:t>
            </a:r>
            <a:r>
              <a:rPr lang="en-US" altLang="en-US" i="1" dirty="0"/>
              <a:t>H </a:t>
            </a:r>
            <a:r>
              <a:rPr lang="en-US" altLang="en-US" dirty="0"/>
              <a:t>= 70% as follows:</a:t>
            </a:r>
          </a:p>
          <a:p>
            <a:pPr marL="0" indent="0">
              <a:buNone/>
            </a:pPr>
            <a:endParaRPr lang="en-US" altLang="en-US" sz="800" dirty="0"/>
          </a:p>
          <a:p>
            <a:pPr marL="0" indent="0">
              <a:buNone/>
            </a:pPr>
            <a:r>
              <a:rPr lang="en-US" altLang="en-US" i="1" dirty="0"/>
              <a:t>                       </a:t>
            </a:r>
            <a:r>
              <a:rPr lang="en-US" altLang="en-US" i="1" dirty="0" err="1"/>
              <a:t>f</a:t>
            </a:r>
            <a:r>
              <a:rPr lang="en-US" altLang="en-US" i="1" baseline="-25000" dirty="0" err="1"/>
              <a:t>T</a:t>
            </a:r>
            <a:r>
              <a:rPr lang="en-US" altLang="en-US" sz="1600" i="1" baseline="-25000" dirty="0"/>
              <a:t> </a:t>
            </a:r>
            <a:r>
              <a:rPr lang="en-US" altLang="en-US" dirty="0"/>
              <a:t>(96, 70) </a:t>
            </a:r>
            <a:r>
              <a:rPr lang="en-US" altLang="en-US" b="1" dirty="0">
                <a:sym typeface="Symbol" panose="05050102010706020507" pitchFamily="18" charset="2"/>
              </a:rPr>
              <a:t></a:t>
            </a:r>
            <a:r>
              <a:rPr lang="en-US" altLang="en-US" dirty="0"/>
              <a:t> 3.75        </a:t>
            </a:r>
            <a:r>
              <a:rPr lang="en-US" altLang="en-US" i="1" dirty="0" err="1"/>
              <a:t>f</a:t>
            </a:r>
            <a:r>
              <a:rPr lang="en-US" altLang="en-US" i="1" baseline="-25000" dirty="0" err="1"/>
              <a:t>H</a:t>
            </a:r>
            <a:r>
              <a:rPr lang="en-US" altLang="en-US" dirty="0"/>
              <a:t>(96, 70) </a:t>
            </a:r>
            <a:r>
              <a:rPr lang="en-US" altLang="en-US" b="1" dirty="0">
                <a:sym typeface="Symbol" panose="05050102010706020507" pitchFamily="18" charset="2"/>
              </a:rPr>
              <a:t></a:t>
            </a:r>
            <a:r>
              <a:rPr lang="en-US" altLang="en-US" dirty="0"/>
              <a:t> 0.9</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Partial Derivatives</a:t>
            </a:r>
            <a:endParaRPr lang="en-SG" dirty="0">
              <a:solidFill>
                <a:srgbClr val="0065C0"/>
              </a:solidFill>
            </a:endParaRPr>
          </a:p>
        </p:txBody>
      </p:sp>
      <p:pic>
        <p:nvPicPr>
          <p:cNvPr id="4"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2868612"/>
            <a:ext cx="6753225"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942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If we now let the point (</a:t>
            </a:r>
            <a:r>
              <a:rPr lang="en-US" altLang="en-US" i="1" dirty="0"/>
              <a:t>a</a:t>
            </a:r>
            <a:r>
              <a:rPr lang="en-US" altLang="en-US" dirty="0"/>
              <a:t>, </a:t>
            </a:r>
            <a:r>
              <a:rPr lang="en-US" altLang="en-US" i="1" dirty="0"/>
              <a:t>b</a:t>
            </a:r>
            <a:r>
              <a:rPr lang="en-US" altLang="en-US" dirty="0"/>
              <a:t>) vary in Equations 2 and 3,        </a:t>
            </a:r>
            <a:r>
              <a:rPr lang="en-US" altLang="en-US" i="1" dirty="0" err="1"/>
              <a:t>f</a:t>
            </a:r>
            <a:r>
              <a:rPr lang="en-US" altLang="en-US" i="1" baseline="-25000" dirty="0" err="1"/>
              <a:t>x</a:t>
            </a:r>
            <a:r>
              <a:rPr lang="en-US" altLang="en-US" dirty="0"/>
              <a:t> and </a:t>
            </a:r>
            <a:r>
              <a:rPr lang="en-US" altLang="en-US" i="1" dirty="0" err="1"/>
              <a:t>f</a:t>
            </a:r>
            <a:r>
              <a:rPr lang="en-US" altLang="en-US" i="1" baseline="-25000" dirty="0" err="1"/>
              <a:t>y</a:t>
            </a:r>
            <a:r>
              <a:rPr lang="en-US" altLang="en-US" dirty="0"/>
              <a:t> become functions of two variables.</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Partial Derivatives</a:t>
            </a:r>
            <a:endParaRPr lang="en-SG" dirty="0">
              <a:solidFill>
                <a:srgbClr val="0065C0"/>
              </a:solidFill>
            </a:endParaRPr>
          </a:p>
        </p:txBody>
      </p:sp>
      <p:pic>
        <p:nvPicPr>
          <p:cNvPr id="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559" y="2492896"/>
            <a:ext cx="7962900" cy="26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6503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764704"/>
            <a:ext cx="8229600" cy="5392256"/>
          </a:xfrm>
        </p:spPr>
        <p:txBody>
          <a:bodyPr/>
          <a:lstStyle/>
          <a:p>
            <a:pPr marL="0" indent="0">
              <a:buNone/>
            </a:pPr>
            <a:r>
              <a:rPr lang="en-US" altLang="en-US" dirty="0"/>
              <a:t>There are many alternative notations for partial derivatives.</a:t>
            </a:r>
          </a:p>
          <a:p>
            <a:pPr marL="0" indent="0">
              <a:buNone/>
            </a:pPr>
            <a:endParaRPr lang="en-US" altLang="en-US" dirty="0"/>
          </a:p>
          <a:p>
            <a:pPr marL="0" indent="0">
              <a:buNone/>
            </a:pPr>
            <a:r>
              <a:rPr lang="en-US" altLang="en-US" dirty="0"/>
              <a:t>For instance, instead of </a:t>
            </a:r>
            <a:r>
              <a:rPr lang="en-US" altLang="en-US" i="1" dirty="0" err="1"/>
              <a:t>f</a:t>
            </a:r>
            <a:r>
              <a:rPr lang="en-US" altLang="en-US" i="1" baseline="-25000" dirty="0" err="1"/>
              <a:t>x</a:t>
            </a:r>
            <a:r>
              <a:rPr lang="en-US" altLang="en-US" dirty="0"/>
              <a:t> we can write </a:t>
            </a:r>
            <a:r>
              <a:rPr lang="en-US" altLang="en-US" i="1" dirty="0"/>
              <a:t>f</a:t>
            </a:r>
            <a:r>
              <a:rPr lang="en-US" altLang="en-US" baseline="-25000" dirty="0"/>
              <a:t>1</a:t>
            </a:r>
            <a:r>
              <a:rPr lang="en-US" altLang="en-US" dirty="0"/>
              <a:t> or D</a:t>
            </a:r>
            <a:r>
              <a:rPr lang="en-US" altLang="en-US" baseline="-25000" dirty="0"/>
              <a:t>1</a:t>
            </a:r>
            <a:r>
              <a:rPr lang="en-US" altLang="en-US" i="1" dirty="0"/>
              <a:t>f </a:t>
            </a:r>
            <a:r>
              <a:rPr lang="en-US" altLang="en-US" dirty="0"/>
              <a:t>(to indicate differentiation with respect to the </a:t>
            </a:r>
            <a:r>
              <a:rPr lang="en-US" altLang="en-US" i="1" dirty="0"/>
              <a:t>first </a:t>
            </a:r>
            <a:r>
              <a:rPr lang="en-US" altLang="en-US" dirty="0"/>
              <a:t>variable) or </a:t>
            </a:r>
            <a:r>
              <a:rPr lang="en-US" altLang="en-US" dirty="0">
                <a:cs typeface="Arial" panose="020B0604020202020204" pitchFamily="34" charset="0"/>
              </a:rPr>
              <a:t>∂</a:t>
            </a:r>
            <a:r>
              <a:rPr lang="en-US" altLang="en-US" i="1" dirty="0">
                <a:cs typeface="Arial" panose="020B0604020202020204" pitchFamily="34" charset="0"/>
              </a:rPr>
              <a:t>f</a:t>
            </a:r>
            <a:r>
              <a:rPr lang="en-US" altLang="en-US" sz="900" i="1" dirty="0">
                <a:cs typeface="Arial" panose="020B0604020202020204" pitchFamily="34" charset="0"/>
              </a:rPr>
              <a:t> </a:t>
            </a:r>
            <a:r>
              <a:rPr lang="en-US" altLang="en-US" dirty="0">
                <a:cs typeface="Arial" panose="020B0604020202020204" pitchFamily="34" charset="0"/>
              </a:rPr>
              <a:t>/</a:t>
            </a:r>
            <a:r>
              <a:rPr lang="en-US" altLang="en-US" sz="900" dirty="0">
                <a:cs typeface="Arial" panose="020B0604020202020204" pitchFamily="34" charset="0"/>
              </a:rPr>
              <a:t> </a:t>
            </a:r>
            <a:r>
              <a:rPr lang="en-US" altLang="en-US" dirty="0">
                <a:cs typeface="Arial" panose="020B0604020202020204" pitchFamily="34" charset="0"/>
              </a:rPr>
              <a:t>∂</a:t>
            </a:r>
            <a:r>
              <a:rPr lang="en-US" altLang="en-US" i="1" dirty="0">
                <a:cs typeface="Arial" panose="020B0604020202020204" pitchFamily="34" charset="0"/>
              </a:rPr>
              <a:t>x</a:t>
            </a:r>
            <a:r>
              <a:rPr lang="en-US" altLang="en-US" dirty="0"/>
              <a:t>. </a:t>
            </a:r>
          </a:p>
          <a:p>
            <a:pPr marL="0" indent="0">
              <a:buNone/>
            </a:pPr>
            <a:endParaRPr lang="en-US" altLang="en-US" dirty="0"/>
          </a:p>
          <a:p>
            <a:pPr marL="0" indent="0">
              <a:buNone/>
            </a:pPr>
            <a:r>
              <a:rPr lang="en-US" altLang="en-US" dirty="0"/>
              <a:t>But here </a:t>
            </a:r>
            <a:r>
              <a:rPr lang="en-US" altLang="en-US" dirty="0">
                <a:cs typeface="Arial" panose="020B0604020202020204" pitchFamily="34" charset="0"/>
              </a:rPr>
              <a:t>∂</a:t>
            </a:r>
            <a:r>
              <a:rPr lang="en-US" altLang="en-US" i="1" dirty="0">
                <a:cs typeface="Arial" panose="020B0604020202020204" pitchFamily="34" charset="0"/>
              </a:rPr>
              <a:t>f</a:t>
            </a:r>
            <a:r>
              <a:rPr lang="en-US" altLang="en-US" sz="900" i="1" dirty="0">
                <a:cs typeface="Arial" panose="020B0604020202020204" pitchFamily="34" charset="0"/>
              </a:rPr>
              <a:t> </a:t>
            </a:r>
            <a:r>
              <a:rPr lang="en-US" altLang="en-US" dirty="0">
                <a:cs typeface="Arial" panose="020B0604020202020204" pitchFamily="34" charset="0"/>
              </a:rPr>
              <a:t>/</a:t>
            </a:r>
            <a:r>
              <a:rPr lang="en-US" altLang="en-US" sz="900" dirty="0">
                <a:cs typeface="Arial" panose="020B0604020202020204" pitchFamily="34" charset="0"/>
              </a:rPr>
              <a:t> </a:t>
            </a:r>
            <a:r>
              <a:rPr lang="en-US" altLang="en-US" dirty="0">
                <a:cs typeface="Arial" panose="020B0604020202020204" pitchFamily="34" charset="0"/>
              </a:rPr>
              <a:t>∂</a:t>
            </a:r>
            <a:r>
              <a:rPr lang="en-US" altLang="en-US" i="1" dirty="0">
                <a:cs typeface="Arial" panose="020B0604020202020204" pitchFamily="34" charset="0"/>
              </a:rPr>
              <a:t>x</a:t>
            </a:r>
            <a:r>
              <a:rPr lang="en-US" altLang="en-US" dirty="0"/>
              <a:t> can’t be interpreted as a ratio of differentials.</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Partial Derivatives</a:t>
            </a:r>
            <a:endParaRPr lang="en-SG" dirty="0">
              <a:solidFill>
                <a:srgbClr val="0065C0"/>
              </a:solidFill>
            </a:endParaRPr>
          </a:p>
        </p:txBody>
      </p:sp>
      <p:pic>
        <p:nvPicPr>
          <p:cNvPr id="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3898450"/>
            <a:ext cx="7715200" cy="225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2589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To compute partial derivatives, all we have to do is remember from Equation 1 that the partial derivative with respect to </a:t>
            </a:r>
            <a:r>
              <a:rPr lang="en-US" altLang="en-US" i="1" dirty="0"/>
              <a:t>x</a:t>
            </a:r>
            <a:r>
              <a:rPr lang="en-US" altLang="en-US" dirty="0"/>
              <a:t> is just the </a:t>
            </a:r>
            <a:r>
              <a:rPr lang="en-US" altLang="en-US" i="1" dirty="0"/>
              <a:t>ordinary </a:t>
            </a:r>
            <a:r>
              <a:rPr lang="en-US" altLang="en-US" dirty="0"/>
              <a:t>derivative of the function </a:t>
            </a:r>
            <a:r>
              <a:rPr lang="en-US" altLang="en-US" i="1" dirty="0"/>
              <a:t>g</a:t>
            </a:r>
            <a:r>
              <a:rPr lang="en-US" altLang="en-US" dirty="0"/>
              <a:t> of a single variable that we get by keeping </a:t>
            </a:r>
            <a:r>
              <a:rPr lang="en-US" altLang="en-US" i="1" dirty="0"/>
              <a:t>y</a:t>
            </a:r>
            <a:r>
              <a:rPr lang="en-US" altLang="en-US" dirty="0"/>
              <a:t> fixed. </a:t>
            </a:r>
          </a:p>
          <a:p>
            <a:pPr marL="0" indent="0">
              <a:buNone/>
            </a:pPr>
            <a:endParaRPr lang="en-SG" dirty="0"/>
          </a:p>
          <a:p>
            <a:pPr marL="0" indent="0">
              <a:buNone/>
            </a:pPr>
            <a:r>
              <a:rPr lang="en-US" altLang="en-US" dirty="0"/>
              <a:t>Thus we have the following rule.</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Partial Derivatives</a:t>
            </a:r>
            <a:endParaRPr lang="en-SG" dirty="0">
              <a:solidFill>
                <a:srgbClr val="0065C0"/>
              </a:solidFill>
            </a:endParaRPr>
          </a:p>
        </p:txBody>
      </p:sp>
      <p:pic>
        <p:nvPicPr>
          <p:cNvPr id="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409" y="4221088"/>
            <a:ext cx="79057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2950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lnSpcReduction="10000"/>
          </a:bodyPr>
          <a:lstStyle/>
          <a:p>
            <a:pPr marL="0" indent="0">
              <a:buNone/>
            </a:pPr>
            <a:r>
              <a:rPr lang="en-US" altLang="en-US" dirty="0"/>
              <a:t>If </a:t>
            </a:r>
            <a:r>
              <a:rPr lang="en-US" altLang="en-US" i="1" dirty="0"/>
              <a:t>f</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 = </a:t>
            </a:r>
            <a:r>
              <a:rPr lang="en-US" altLang="en-US" i="1" dirty="0"/>
              <a:t>x</a:t>
            </a:r>
            <a:r>
              <a:rPr lang="en-US" altLang="en-US" baseline="30000" dirty="0"/>
              <a:t>3</a:t>
            </a:r>
            <a:r>
              <a:rPr lang="en-US" altLang="en-US" dirty="0"/>
              <a:t> + </a:t>
            </a:r>
            <a:r>
              <a:rPr lang="en-US" altLang="en-US" i="1" dirty="0"/>
              <a:t>x</a:t>
            </a:r>
            <a:r>
              <a:rPr lang="en-US" altLang="en-US" baseline="30000" dirty="0"/>
              <a:t>2</a:t>
            </a:r>
            <a:r>
              <a:rPr lang="en-US" altLang="en-US" i="1" dirty="0"/>
              <a:t>y</a:t>
            </a:r>
            <a:r>
              <a:rPr lang="en-US" altLang="en-US" baseline="30000" dirty="0"/>
              <a:t>3</a:t>
            </a:r>
            <a:r>
              <a:rPr lang="en-US" altLang="en-US" dirty="0"/>
              <a:t> – 2</a:t>
            </a:r>
            <a:r>
              <a:rPr lang="en-US" altLang="en-US" i="1" dirty="0"/>
              <a:t>y</a:t>
            </a:r>
            <a:r>
              <a:rPr lang="en-US" altLang="en-US" baseline="30000" dirty="0"/>
              <a:t>2</a:t>
            </a:r>
            <a:r>
              <a:rPr lang="en-US" altLang="en-US" dirty="0"/>
              <a:t>, find </a:t>
            </a:r>
            <a:r>
              <a:rPr lang="en-US" altLang="en-US" i="1" dirty="0" err="1"/>
              <a:t>f</a:t>
            </a:r>
            <a:r>
              <a:rPr lang="en-US" altLang="en-US" i="1" baseline="-25000" dirty="0" err="1"/>
              <a:t>x</a:t>
            </a:r>
            <a:r>
              <a:rPr lang="en-US" altLang="en-US" dirty="0"/>
              <a:t>(2, 1)</a:t>
            </a:r>
            <a:r>
              <a:rPr lang="en-US" altLang="en-US" baseline="-25000" dirty="0"/>
              <a:t> </a:t>
            </a:r>
            <a:r>
              <a:rPr lang="en-US" altLang="en-US" dirty="0"/>
              <a:t>and</a:t>
            </a:r>
            <a:r>
              <a:rPr lang="en-US" altLang="en-US" i="1" dirty="0"/>
              <a:t> </a:t>
            </a:r>
            <a:r>
              <a:rPr lang="en-US" altLang="en-US" i="1" dirty="0" err="1"/>
              <a:t>f</a:t>
            </a:r>
            <a:r>
              <a:rPr lang="en-US" altLang="en-US" i="1" baseline="-14000" dirty="0" err="1"/>
              <a:t>y</a:t>
            </a:r>
            <a:r>
              <a:rPr lang="en-US" altLang="en-US" dirty="0"/>
              <a:t>(2, 1). </a:t>
            </a:r>
          </a:p>
          <a:p>
            <a:pPr marL="0" indent="0">
              <a:buNone/>
            </a:pPr>
            <a:endParaRPr lang="en-US" altLang="en-US" dirty="0">
              <a:solidFill>
                <a:srgbClr val="CC007A"/>
              </a:solidFill>
            </a:endParaRPr>
          </a:p>
          <a:p>
            <a:pPr marL="0" indent="0">
              <a:buNone/>
            </a:pPr>
            <a:r>
              <a:rPr lang="en-US" altLang="en-US" dirty="0">
                <a:solidFill>
                  <a:srgbClr val="0065C0"/>
                </a:solidFill>
              </a:rPr>
              <a:t>Solution:</a:t>
            </a:r>
            <a:br>
              <a:rPr lang="en-US" altLang="en-US" dirty="0">
                <a:solidFill>
                  <a:srgbClr val="00ADEF"/>
                </a:solidFill>
              </a:rPr>
            </a:br>
            <a:r>
              <a:rPr lang="en-US" altLang="en-US" dirty="0"/>
              <a:t>Holding </a:t>
            </a:r>
            <a:r>
              <a:rPr lang="en-US" altLang="en-US" i="1" dirty="0"/>
              <a:t>y</a:t>
            </a:r>
            <a:r>
              <a:rPr lang="en-US" altLang="en-US" dirty="0"/>
              <a:t> constant and differentiating with respect to </a:t>
            </a:r>
            <a:r>
              <a:rPr lang="en-US" altLang="en-US" i="1" dirty="0"/>
              <a:t>x</a:t>
            </a:r>
            <a:r>
              <a:rPr lang="en-US" altLang="en-US" dirty="0"/>
              <a:t>, </a:t>
            </a:r>
            <a:br>
              <a:rPr lang="en-US" altLang="en-US" dirty="0"/>
            </a:br>
            <a:r>
              <a:rPr lang="en-US" altLang="en-US" dirty="0"/>
              <a:t>we get</a:t>
            </a:r>
          </a:p>
          <a:p>
            <a:pPr marL="0" indent="0">
              <a:buNone/>
            </a:pPr>
            <a:r>
              <a:rPr lang="en-US" altLang="en-US" i="1" dirty="0"/>
              <a:t>                     </a:t>
            </a:r>
            <a:r>
              <a:rPr lang="en-US" altLang="en-US" i="1" dirty="0" err="1"/>
              <a:t>f</a:t>
            </a:r>
            <a:r>
              <a:rPr lang="en-US" altLang="en-US" i="1" baseline="-25000" dirty="0" err="1"/>
              <a:t>x</a:t>
            </a:r>
            <a:r>
              <a:rPr lang="en-US" altLang="en-US" dirty="0"/>
              <a:t>(</a:t>
            </a:r>
            <a:r>
              <a:rPr lang="en-US" altLang="en-US" i="1" dirty="0"/>
              <a:t>x</a:t>
            </a:r>
            <a:r>
              <a:rPr lang="en-US" altLang="en-US" dirty="0"/>
              <a:t>, </a:t>
            </a:r>
            <a:r>
              <a:rPr lang="en-US" altLang="en-US" i="1" dirty="0"/>
              <a:t>y</a:t>
            </a:r>
            <a:r>
              <a:rPr lang="en-US" altLang="en-US" dirty="0"/>
              <a:t>) = 3</a:t>
            </a:r>
            <a:r>
              <a:rPr lang="en-US" altLang="en-US" i="1" dirty="0"/>
              <a:t>x</a:t>
            </a:r>
            <a:r>
              <a:rPr lang="en-US" altLang="en-US" baseline="30000" dirty="0"/>
              <a:t>2</a:t>
            </a:r>
            <a:r>
              <a:rPr lang="en-US" altLang="en-US" dirty="0"/>
              <a:t> + 2</a:t>
            </a:r>
            <a:r>
              <a:rPr lang="en-US" altLang="en-US" i="1" dirty="0"/>
              <a:t>xy</a:t>
            </a:r>
            <a:r>
              <a:rPr lang="en-US" altLang="en-US" baseline="30000" dirty="0"/>
              <a:t>3</a:t>
            </a:r>
          </a:p>
          <a:p>
            <a:pPr marL="0" indent="0">
              <a:buNone/>
            </a:pPr>
            <a:endParaRPr lang="en-US" altLang="en-US" sz="900" baseline="30000" dirty="0"/>
          </a:p>
          <a:p>
            <a:pPr marL="0" indent="0">
              <a:buNone/>
            </a:pPr>
            <a:r>
              <a:rPr lang="en-US" altLang="en-US" dirty="0"/>
              <a:t>and so  </a:t>
            </a:r>
            <a:r>
              <a:rPr lang="en-US" altLang="en-US" sz="1800" dirty="0"/>
              <a:t> </a:t>
            </a:r>
            <a:r>
              <a:rPr lang="en-US" altLang="en-US" dirty="0"/>
              <a:t>       </a:t>
            </a:r>
            <a:r>
              <a:rPr lang="en-US" altLang="en-US" i="1" dirty="0" err="1"/>
              <a:t>f</a:t>
            </a:r>
            <a:r>
              <a:rPr lang="en-US" altLang="en-US" i="1" baseline="-25000" dirty="0" err="1"/>
              <a:t>x</a:t>
            </a:r>
            <a:r>
              <a:rPr lang="en-US" altLang="en-US" dirty="0"/>
              <a:t>(2, 1) = 3 </a:t>
            </a:r>
            <a:r>
              <a:rPr lang="en-US" altLang="en-US" sz="2400" b="1" dirty="0">
                <a:sym typeface="Wingdings 2" panose="05020102010507070707" pitchFamily="18" charset="2"/>
              </a:rPr>
              <a:t></a:t>
            </a:r>
            <a:r>
              <a:rPr lang="en-US" altLang="en-US" dirty="0"/>
              <a:t> 2</a:t>
            </a:r>
            <a:r>
              <a:rPr lang="en-US" altLang="en-US" baseline="30000" dirty="0"/>
              <a:t>2</a:t>
            </a:r>
            <a:r>
              <a:rPr lang="en-US" altLang="en-US" dirty="0"/>
              <a:t> + 2 </a:t>
            </a:r>
            <a:r>
              <a:rPr lang="en-US" altLang="en-US" sz="2400" b="1" dirty="0">
                <a:sym typeface="Wingdings 2" panose="05020102010507070707" pitchFamily="18" charset="2"/>
              </a:rPr>
              <a:t></a:t>
            </a:r>
            <a:r>
              <a:rPr lang="en-US" altLang="en-US" dirty="0"/>
              <a:t> 2 </a:t>
            </a:r>
            <a:r>
              <a:rPr lang="en-US" altLang="en-US" sz="2400" b="1" dirty="0">
                <a:sym typeface="Wingdings 2" panose="05020102010507070707" pitchFamily="18" charset="2"/>
              </a:rPr>
              <a:t></a:t>
            </a:r>
            <a:r>
              <a:rPr lang="en-US" altLang="en-US" dirty="0"/>
              <a:t> 1</a:t>
            </a:r>
            <a:r>
              <a:rPr lang="en-US" altLang="en-US" baseline="30000" dirty="0"/>
              <a:t>3</a:t>
            </a:r>
            <a:r>
              <a:rPr lang="en-US" altLang="en-US" dirty="0"/>
              <a:t>=16</a:t>
            </a:r>
            <a:r>
              <a:rPr lang="en-US" altLang="en-US" baseline="30000" dirty="0"/>
              <a:t> </a:t>
            </a:r>
          </a:p>
          <a:p>
            <a:pPr marL="0" indent="0">
              <a:buNone/>
            </a:pPr>
            <a:endParaRPr lang="en-US" altLang="en-US" sz="1400" dirty="0"/>
          </a:p>
          <a:p>
            <a:pPr marL="0" indent="0">
              <a:buNone/>
            </a:pPr>
            <a:r>
              <a:rPr lang="en-US" altLang="en-US" dirty="0"/>
              <a:t>Holding </a:t>
            </a:r>
            <a:r>
              <a:rPr lang="en-US" altLang="en-US" i="1" dirty="0"/>
              <a:t>x</a:t>
            </a:r>
            <a:r>
              <a:rPr lang="en-US" altLang="en-US" dirty="0"/>
              <a:t> constant and differentiating with respect to </a:t>
            </a:r>
            <a:r>
              <a:rPr lang="en-US" altLang="en-US" i="1" dirty="0"/>
              <a:t>y</a:t>
            </a:r>
            <a:r>
              <a:rPr lang="en-US" altLang="en-US" dirty="0"/>
              <a:t>, </a:t>
            </a:r>
            <a:br>
              <a:rPr lang="en-US" altLang="en-US" dirty="0"/>
            </a:br>
            <a:r>
              <a:rPr lang="en-US" altLang="en-US" dirty="0"/>
              <a:t>we get</a:t>
            </a:r>
          </a:p>
          <a:p>
            <a:pPr marL="0" indent="0">
              <a:buNone/>
            </a:pPr>
            <a:r>
              <a:rPr lang="en-US" altLang="en-US" i="1" dirty="0"/>
              <a:t>                     </a:t>
            </a:r>
            <a:r>
              <a:rPr lang="en-US" altLang="en-US" i="1" dirty="0" err="1"/>
              <a:t>f</a:t>
            </a:r>
            <a:r>
              <a:rPr lang="en-US" altLang="en-US" i="1" baseline="-14000" dirty="0" err="1"/>
              <a:t>y</a:t>
            </a:r>
            <a:r>
              <a:rPr lang="en-US" altLang="en-US" dirty="0"/>
              <a:t>(</a:t>
            </a:r>
            <a:r>
              <a:rPr lang="en-US" altLang="en-US" i="1" dirty="0"/>
              <a:t>x</a:t>
            </a:r>
            <a:r>
              <a:rPr lang="en-US" altLang="en-US" dirty="0"/>
              <a:t>, </a:t>
            </a:r>
            <a:r>
              <a:rPr lang="en-US" altLang="en-US" i="1" dirty="0"/>
              <a:t>y</a:t>
            </a:r>
            <a:r>
              <a:rPr lang="en-US" altLang="en-US" dirty="0"/>
              <a:t>) = 3</a:t>
            </a:r>
            <a:r>
              <a:rPr lang="en-US" altLang="en-US" i="1" dirty="0"/>
              <a:t>x</a:t>
            </a:r>
            <a:r>
              <a:rPr lang="en-US" altLang="en-US" baseline="30000" dirty="0"/>
              <a:t>2</a:t>
            </a:r>
            <a:r>
              <a:rPr lang="en-US" altLang="en-US" i="1" dirty="0"/>
              <a:t>y</a:t>
            </a:r>
            <a:r>
              <a:rPr lang="en-US" altLang="en-US" baseline="30000" dirty="0"/>
              <a:t>2</a:t>
            </a:r>
            <a:r>
              <a:rPr lang="en-US" altLang="en-US" dirty="0"/>
              <a:t> – 4</a:t>
            </a:r>
            <a:r>
              <a:rPr lang="en-US" altLang="en-US" i="1" dirty="0"/>
              <a:t>y</a:t>
            </a:r>
          </a:p>
          <a:p>
            <a:pPr marL="0" indent="0">
              <a:buNone/>
            </a:pPr>
            <a:endParaRPr lang="en-US" altLang="en-US" sz="1400" dirty="0">
              <a:solidFill>
                <a:schemeClr val="bg1"/>
              </a:solidFill>
            </a:endParaRPr>
          </a:p>
          <a:p>
            <a:pPr marL="0" indent="0">
              <a:buNone/>
            </a:pPr>
            <a:r>
              <a:rPr lang="en-US" altLang="en-US" i="1" dirty="0"/>
              <a:t>                    </a:t>
            </a:r>
            <a:r>
              <a:rPr lang="en-US" altLang="en-US" sz="1600" i="1" dirty="0"/>
              <a:t> </a:t>
            </a:r>
            <a:r>
              <a:rPr lang="en-US" altLang="en-US" i="1" dirty="0" err="1"/>
              <a:t>f</a:t>
            </a:r>
            <a:r>
              <a:rPr lang="en-US" altLang="en-US" i="1" baseline="-14000" dirty="0" err="1"/>
              <a:t>y</a:t>
            </a:r>
            <a:r>
              <a:rPr lang="en-US" altLang="en-US" dirty="0"/>
              <a:t>(2, 1) = 3 </a:t>
            </a:r>
            <a:r>
              <a:rPr lang="en-US" altLang="en-US" sz="2400" b="1" dirty="0">
                <a:sym typeface="Wingdings 2" panose="05020102010507070707" pitchFamily="18" charset="2"/>
              </a:rPr>
              <a:t></a:t>
            </a:r>
            <a:r>
              <a:rPr lang="en-US" altLang="en-US" dirty="0"/>
              <a:t> 2</a:t>
            </a:r>
            <a:r>
              <a:rPr lang="en-US" altLang="en-US" baseline="30000" dirty="0"/>
              <a:t>2</a:t>
            </a:r>
            <a:r>
              <a:rPr lang="en-US" altLang="en-US" dirty="0"/>
              <a:t> </a:t>
            </a:r>
            <a:r>
              <a:rPr lang="en-US" altLang="en-US" sz="2400" b="1" dirty="0">
                <a:sym typeface="Wingdings 2" panose="05020102010507070707" pitchFamily="18" charset="2"/>
              </a:rPr>
              <a:t></a:t>
            </a:r>
            <a:r>
              <a:rPr lang="en-US" altLang="en-US" dirty="0"/>
              <a:t> 1</a:t>
            </a:r>
            <a:r>
              <a:rPr lang="en-US" altLang="en-US" baseline="30000" dirty="0"/>
              <a:t>2</a:t>
            </a:r>
            <a:r>
              <a:rPr lang="en-US" altLang="en-US" dirty="0"/>
              <a:t> – 4 </a:t>
            </a:r>
            <a:r>
              <a:rPr lang="en-US" altLang="en-US" sz="2400" b="1" dirty="0">
                <a:sym typeface="Wingdings 2" panose="05020102010507070707" pitchFamily="18" charset="2"/>
              </a:rPr>
              <a:t></a:t>
            </a:r>
            <a:r>
              <a:rPr lang="en-US" altLang="en-US" dirty="0"/>
              <a:t> 1=8</a:t>
            </a:r>
          </a:p>
          <a:p>
            <a:endParaRPr lang="en-SG" dirty="0"/>
          </a:p>
        </p:txBody>
      </p:sp>
      <p:sp>
        <p:nvSpPr>
          <p:cNvPr id="3" name="Title 2"/>
          <p:cNvSpPr>
            <a:spLocks noGrp="1"/>
          </p:cNvSpPr>
          <p:nvPr>
            <p:ph type="title"/>
          </p:nvPr>
        </p:nvSpPr>
        <p:spPr/>
        <p:txBody>
          <a:bodyPr/>
          <a:lstStyle/>
          <a:p>
            <a:r>
              <a:rPr lang="en-US" altLang="en-US" dirty="0">
                <a:solidFill>
                  <a:srgbClr val="0065C0"/>
                </a:solidFill>
              </a:rPr>
              <a:t>Example 1</a:t>
            </a:r>
            <a:endParaRPr lang="en-SG" dirty="0">
              <a:solidFill>
                <a:srgbClr val="0065C0"/>
              </a:solidFill>
            </a:endParaRPr>
          </a:p>
        </p:txBody>
      </p:sp>
    </p:spTree>
    <p:extLst>
      <p:ext uri="{BB962C8B-B14F-4D97-AF65-F5344CB8AC3E}">
        <p14:creationId xmlns:p14="http://schemas.microsoft.com/office/powerpoint/2010/main" val="435937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It appears that as (</a:t>
            </a:r>
            <a:r>
              <a:rPr lang="en-US" altLang="en-US" i="1" dirty="0"/>
              <a:t>x</a:t>
            </a:r>
            <a:r>
              <a:rPr lang="en-US" altLang="en-US" dirty="0"/>
              <a:t>, </a:t>
            </a:r>
            <a:r>
              <a:rPr lang="en-US" altLang="en-US" i="1" dirty="0"/>
              <a:t>y</a:t>
            </a:r>
            <a:r>
              <a:rPr lang="en-US" altLang="en-US" dirty="0"/>
              <a:t>) approaches (0, 0), the values of </a:t>
            </a:r>
            <a:r>
              <a:rPr lang="en-US" altLang="en-US" i="1" dirty="0"/>
              <a:t>f</a:t>
            </a:r>
            <a:r>
              <a:rPr lang="en-US" altLang="en-US" sz="500" dirty="0"/>
              <a:t> </a:t>
            </a:r>
            <a:r>
              <a:rPr lang="en-US" altLang="en-US" dirty="0"/>
              <a:t>(</a:t>
            </a:r>
            <a:r>
              <a:rPr lang="en-US" altLang="en-US" i="1" dirty="0"/>
              <a:t>x</a:t>
            </a:r>
            <a:r>
              <a:rPr lang="en-US" altLang="en-US" dirty="0"/>
              <a:t>, </a:t>
            </a:r>
            <a:r>
              <a:rPr lang="en-US" altLang="en-US" i="1" dirty="0"/>
              <a:t>y</a:t>
            </a:r>
            <a:r>
              <a:rPr lang="en-US" altLang="en-US" dirty="0"/>
              <a:t>) are approaching </a:t>
            </a:r>
            <a:r>
              <a:rPr lang="en-US" altLang="en-US" dirty="0">
                <a:latin typeface="Arial" panose="020B0604020202020204" pitchFamily="34" charset="0"/>
                <a:cs typeface="Arial" panose="020B0604020202020204" pitchFamily="34" charset="0"/>
              </a:rPr>
              <a:t>1</a:t>
            </a:r>
            <a:r>
              <a:rPr lang="en-US" altLang="en-US" dirty="0"/>
              <a:t> whereas the values of </a:t>
            </a:r>
            <a:r>
              <a:rPr lang="en-US" altLang="en-US" i="1" dirty="0"/>
              <a:t>g</a:t>
            </a:r>
            <a:r>
              <a:rPr lang="en-US" altLang="en-US" sz="500" dirty="0"/>
              <a:t> </a:t>
            </a:r>
            <a:r>
              <a:rPr lang="en-US" altLang="en-US" dirty="0"/>
              <a:t>(</a:t>
            </a:r>
            <a:r>
              <a:rPr lang="en-US" altLang="en-US" i="1" dirty="0"/>
              <a:t>x</a:t>
            </a:r>
            <a:r>
              <a:rPr lang="en-US" altLang="en-US" dirty="0"/>
              <a:t>, </a:t>
            </a:r>
            <a:r>
              <a:rPr lang="en-US" altLang="en-US" i="1" dirty="0"/>
              <a:t>y</a:t>
            </a:r>
            <a:r>
              <a:rPr lang="en-US" altLang="en-US" dirty="0"/>
              <a:t>) aren’t approaching any number. It turns out that these guesses based on numerical evidence are correct, and we write</a:t>
            </a:r>
          </a:p>
          <a:p>
            <a:pPr marL="0" indent="0">
              <a:buNone/>
            </a:pPr>
            <a:endParaRPr lang="en-US" altLang="en-US" dirty="0"/>
          </a:p>
          <a:p>
            <a:pPr marL="0" indent="0">
              <a:buNone/>
            </a:pPr>
            <a:r>
              <a:rPr lang="en-US" altLang="en-US" dirty="0"/>
              <a:t>                                                    and </a:t>
            </a:r>
          </a:p>
          <a:p>
            <a:pPr marL="0" indent="0">
              <a:buNone/>
            </a:pPr>
            <a:r>
              <a:rPr lang="en-US" altLang="en-US" dirty="0"/>
              <a:t>					</a:t>
            </a:r>
          </a:p>
          <a:p>
            <a:endParaRPr lang="en-US" altLang="en-US" dirty="0"/>
          </a:p>
          <a:p>
            <a:pPr marL="0" indent="0">
              <a:buNone/>
            </a:pPr>
            <a:r>
              <a:rPr lang="en-US" altLang="en-US" dirty="0"/>
              <a:t>		                does not exist</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Limits and Continuity</a:t>
            </a:r>
            <a:endParaRPr lang="en-SG" dirty="0">
              <a:solidFill>
                <a:srgbClr val="0065C0"/>
              </a:solidFill>
            </a:endParaRPr>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250934"/>
            <a:ext cx="341312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4437112"/>
            <a:ext cx="22891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3667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lnSpc>
                <a:spcPct val="125000"/>
              </a:lnSpc>
              <a:buNone/>
            </a:pPr>
            <a:r>
              <a:rPr lang="en-US" altLang="en-US" dirty="0"/>
              <a:t>To give a geometric interpretation of partial derivatives, we recall that the equation </a:t>
            </a:r>
            <a:r>
              <a:rPr lang="en-US" altLang="en-US" i="1" dirty="0"/>
              <a:t>z</a:t>
            </a:r>
            <a:r>
              <a:rPr lang="en-US" altLang="en-US" dirty="0"/>
              <a:t> = </a:t>
            </a:r>
            <a:r>
              <a:rPr lang="en-US" altLang="en-US" i="1" dirty="0"/>
              <a:t>f</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 represents a surface</a:t>
            </a:r>
            <a:br>
              <a:rPr lang="en-US" altLang="en-US" dirty="0"/>
            </a:br>
            <a:r>
              <a:rPr lang="en-US" altLang="en-US" i="1" dirty="0"/>
              <a:t>S </a:t>
            </a:r>
            <a:r>
              <a:rPr lang="en-US" altLang="en-US" dirty="0"/>
              <a:t>(the graph of </a:t>
            </a:r>
            <a:r>
              <a:rPr lang="en-US" altLang="en-US" i="1" dirty="0"/>
              <a:t>f</a:t>
            </a:r>
            <a:r>
              <a:rPr lang="en-US" altLang="en-US" sz="1400" i="1" dirty="0"/>
              <a:t> </a:t>
            </a:r>
            <a:r>
              <a:rPr lang="en-US" altLang="en-US" dirty="0"/>
              <a:t>). If </a:t>
            </a:r>
            <a:r>
              <a:rPr lang="en-US" altLang="en-US" i="1" dirty="0"/>
              <a:t>f</a:t>
            </a:r>
            <a:r>
              <a:rPr lang="en-US" altLang="en-US" sz="500" i="1" dirty="0"/>
              <a:t> </a:t>
            </a:r>
            <a:r>
              <a:rPr lang="en-US" altLang="en-US" dirty="0"/>
              <a:t>(</a:t>
            </a:r>
            <a:r>
              <a:rPr lang="en-US" altLang="en-US" i="1" dirty="0"/>
              <a:t>a</a:t>
            </a:r>
            <a:r>
              <a:rPr lang="en-US" altLang="en-US" dirty="0"/>
              <a:t>, </a:t>
            </a:r>
            <a:r>
              <a:rPr lang="en-US" altLang="en-US" i="1" dirty="0"/>
              <a:t>b</a:t>
            </a:r>
            <a:r>
              <a:rPr lang="en-US" altLang="en-US" dirty="0"/>
              <a:t>) = </a:t>
            </a:r>
            <a:r>
              <a:rPr lang="en-US" altLang="en-US" i="1" dirty="0"/>
              <a:t>c</a:t>
            </a:r>
            <a:r>
              <a:rPr lang="en-US" altLang="en-US" dirty="0"/>
              <a:t>, then the point </a:t>
            </a:r>
            <a:r>
              <a:rPr lang="en-US" altLang="en-US" i="1" dirty="0"/>
              <a:t>P</a:t>
            </a:r>
            <a:r>
              <a:rPr lang="en-US" altLang="en-US" dirty="0"/>
              <a:t>(</a:t>
            </a:r>
            <a:r>
              <a:rPr lang="en-US" altLang="en-US" i="1" dirty="0"/>
              <a:t>a</a:t>
            </a:r>
            <a:r>
              <a:rPr lang="en-US" altLang="en-US" dirty="0"/>
              <a:t>, </a:t>
            </a:r>
            <a:r>
              <a:rPr lang="en-US" altLang="en-US" i="1" dirty="0"/>
              <a:t>b</a:t>
            </a:r>
            <a:r>
              <a:rPr lang="en-US" altLang="en-US" dirty="0"/>
              <a:t>, </a:t>
            </a:r>
            <a:r>
              <a:rPr lang="en-US" altLang="en-US" i="1" dirty="0"/>
              <a:t>c</a:t>
            </a:r>
            <a:r>
              <a:rPr lang="en-US" altLang="en-US" dirty="0"/>
              <a:t>) lies on </a:t>
            </a:r>
            <a:r>
              <a:rPr lang="en-US" altLang="en-US" i="1" dirty="0"/>
              <a:t>S</a:t>
            </a:r>
            <a:r>
              <a:rPr lang="en-US" altLang="en-US" dirty="0"/>
              <a:t>.</a:t>
            </a:r>
          </a:p>
          <a:p>
            <a:pPr>
              <a:lnSpc>
                <a:spcPct val="125000"/>
              </a:lnSpc>
            </a:pPr>
            <a:endParaRPr lang="en-US" altLang="en-US" dirty="0"/>
          </a:p>
          <a:p>
            <a:pPr marL="0" indent="0">
              <a:lnSpc>
                <a:spcPct val="125000"/>
              </a:lnSpc>
              <a:buNone/>
            </a:pPr>
            <a:r>
              <a:rPr lang="en-US" altLang="en-US" dirty="0"/>
              <a:t>By fixing </a:t>
            </a:r>
            <a:r>
              <a:rPr lang="en-US" altLang="en-US" i="1" dirty="0"/>
              <a:t>y</a:t>
            </a:r>
            <a:r>
              <a:rPr lang="en-US" altLang="en-US" dirty="0"/>
              <a:t> = </a:t>
            </a:r>
            <a:r>
              <a:rPr lang="en-US" altLang="en-US" i="1" dirty="0"/>
              <a:t>b</a:t>
            </a:r>
            <a:r>
              <a:rPr lang="en-US" altLang="en-US" dirty="0"/>
              <a:t>, we are restricting our attention to the curve </a:t>
            </a:r>
            <a:r>
              <a:rPr lang="en-US" altLang="en-US" i="1" dirty="0"/>
              <a:t>C</a:t>
            </a:r>
            <a:r>
              <a:rPr lang="en-US" altLang="en-US" baseline="-25000" dirty="0"/>
              <a:t>1</a:t>
            </a:r>
            <a:r>
              <a:rPr lang="en-US" altLang="en-US" dirty="0"/>
              <a:t> in which the vertical plane </a:t>
            </a:r>
            <a:r>
              <a:rPr lang="en-US" altLang="en-US" i="1" dirty="0"/>
              <a:t>y</a:t>
            </a:r>
            <a:r>
              <a:rPr lang="en-US" altLang="en-US" dirty="0"/>
              <a:t> = </a:t>
            </a:r>
            <a:r>
              <a:rPr lang="en-US" altLang="en-US" i="1" dirty="0"/>
              <a:t>b</a:t>
            </a:r>
            <a:r>
              <a:rPr lang="en-US" altLang="en-US" dirty="0"/>
              <a:t> intersects </a:t>
            </a:r>
            <a:r>
              <a:rPr lang="en-US" altLang="en-US" i="1" dirty="0"/>
              <a:t>S</a:t>
            </a:r>
            <a:r>
              <a:rPr lang="en-US" altLang="en-US" dirty="0"/>
              <a:t>. (In other words, </a:t>
            </a:r>
            <a:r>
              <a:rPr lang="en-US" altLang="en-US" i="1" dirty="0"/>
              <a:t>C</a:t>
            </a:r>
            <a:r>
              <a:rPr lang="en-US" altLang="en-US" baseline="-25000" dirty="0"/>
              <a:t>1</a:t>
            </a:r>
            <a:r>
              <a:rPr lang="en-US" altLang="en-US" dirty="0"/>
              <a:t> is the trace of </a:t>
            </a:r>
            <a:r>
              <a:rPr lang="en-US" altLang="en-US" i="1" dirty="0"/>
              <a:t>S </a:t>
            </a:r>
            <a:r>
              <a:rPr lang="en-US" altLang="en-US" dirty="0"/>
              <a:t>in the plane </a:t>
            </a:r>
            <a:r>
              <a:rPr lang="en-US" altLang="en-US" i="1" dirty="0"/>
              <a:t>y</a:t>
            </a:r>
            <a:r>
              <a:rPr lang="en-US" altLang="en-US" dirty="0"/>
              <a:t> = </a:t>
            </a:r>
            <a:r>
              <a:rPr lang="en-US" altLang="en-US" i="1" dirty="0"/>
              <a:t>b</a:t>
            </a:r>
            <a:r>
              <a:rPr lang="en-US" altLang="en-US" dirty="0"/>
              <a:t>.)</a:t>
            </a:r>
          </a:p>
          <a:p>
            <a:pPr marL="0" indent="0">
              <a:buNone/>
            </a:pPr>
            <a:endParaRPr lang="en-SG" dirty="0"/>
          </a:p>
        </p:txBody>
      </p:sp>
      <p:sp>
        <p:nvSpPr>
          <p:cNvPr id="3" name="Title 2"/>
          <p:cNvSpPr>
            <a:spLocks noGrp="1"/>
          </p:cNvSpPr>
          <p:nvPr>
            <p:ph type="title"/>
          </p:nvPr>
        </p:nvSpPr>
        <p:spPr/>
        <p:txBody>
          <a:bodyPr/>
          <a:lstStyle/>
          <a:p>
            <a:r>
              <a:rPr lang="en-US" dirty="0">
                <a:solidFill>
                  <a:srgbClr val="0065C0"/>
                </a:solidFill>
              </a:rPr>
              <a:t>Interpretations of Partial Derivatives</a:t>
            </a:r>
            <a:br>
              <a:rPr lang="en-US" dirty="0">
                <a:solidFill>
                  <a:srgbClr val="CC007A"/>
                </a:solidFill>
              </a:rPr>
            </a:br>
            <a:endParaRPr lang="en-SG" dirty="0"/>
          </a:p>
        </p:txBody>
      </p:sp>
    </p:spTree>
    <p:extLst>
      <p:ext uri="{BB962C8B-B14F-4D97-AF65-F5344CB8AC3E}">
        <p14:creationId xmlns:p14="http://schemas.microsoft.com/office/powerpoint/2010/main" val="2852785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a:bodyPr>
          <a:lstStyle/>
          <a:p>
            <a:pPr marL="0" indent="0">
              <a:buNone/>
            </a:pPr>
            <a:r>
              <a:rPr lang="en-US" altLang="en-US" dirty="0"/>
              <a:t>Likewise, the vertical plane </a:t>
            </a:r>
            <a:r>
              <a:rPr lang="en-US" altLang="en-US" i="1" dirty="0"/>
              <a:t>x</a:t>
            </a:r>
            <a:r>
              <a:rPr lang="en-US" altLang="en-US" dirty="0"/>
              <a:t> = </a:t>
            </a:r>
            <a:r>
              <a:rPr lang="en-US" altLang="en-US" i="1" dirty="0"/>
              <a:t>a </a:t>
            </a:r>
            <a:r>
              <a:rPr lang="en-US" altLang="en-US" dirty="0"/>
              <a:t>intersects </a:t>
            </a:r>
            <a:r>
              <a:rPr lang="en-US" altLang="en-US" i="1" dirty="0"/>
              <a:t>S</a:t>
            </a:r>
            <a:r>
              <a:rPr lang="en-US" altLang="en-US" dirty="0"/>
              <a:t> in a curve </a:t>
            </a:r>
            <a:r>
              <a:rPr lang="en-US" altLang="en-US" i="1" dirty="0"/>
              <a:t>C</a:t>
            </a:r>
            <a:r>
              <a:rPr lang="en-US" altLang="en-US" baseline="-25000" dirty="0"/>
              <a:t>2</a:t>
            </a:r>
            <a:r>
              <a:rPr lang="en-US" altLang="en-US" dirty="0"/>
              <a:t>. Both of the curves </a:t>
            </a:r>
            <a:r>
              <a:rPr lang="en-US" altLang="en-US" i="1" dirty="0"/>
              <a:t>C</a:t>
            </a:r>
            <a:r>
              <a:rPr lang="en-US" altLang="en-US" baseline="-25000" dirty="0"/>
              <a:t>1</a:t>
            </a:r>
            <a:r>
              <a:rPr lang="en-US" altLang="en-US" dirty="0"/>
              <a:t> and </a:t>
            </a:r>
            <a:r>
              <a:rPr lang="en-US" altLang="en-US" i="1" dirty="0"/>
              <a:t>C</a:t>
            </a:r>
            <a:r>
              <a:rPr lang="en-US" altLang="en-US" baseline="-25000" dirty="0"/>
              <a:t>2</a:t>
            </a:r>
            <a:r>
              <a:rPr lang="en-US" altLang="en-US" dirty="0"/>
              <a:t> pass through the point </a:t>
            </a:r>
            <a:r>
              <a:rPr lang="en-US" altLang="en-US" i="1" dirty="0"/>
              <a:t>P</a:t>
            </a:r>
            <a:r>
              <a:rPr lang="en-US" altLang="en-US" dirty="0"/>
              <a:t>.   (See Figure 1.)</a:t>
            </a:r>
          </a:p>
          <a:p>
            <a:pPr marL="0" indent="0">
              <a:buNone/>
            </a:pPr>
            <a:endParaRPr lang="en-US" altLang="en-US" dirty="0"/>
          </a:p>
          <a:p>
            <a:pPr marL="0" indent="0">
              <a:buNone/>
            </a:pPr>
            <a:r>
              <a:rPr lang="en-US" altLang="en-US" dirty="0"/>
              <a:t>Note that the curve </a:t>
            </a:r>
            <a:r>
              <a:rPr lang="en-US" altLang="en-US" i="1" dirty="0"/>
              <a:t>C</a:t>
            </a:r>
            <a:r>
              <a:rPr lang="en-US" altLang="en-US" baseline="-25000" dirty="0"/>
              <a:t>1</a:t>
            </a:r>
            <a:r>
              <a:rPr lang="en-US" altLang="en-US" dirty="0"/>
              <a:t> is the </a:t>
            </a:r>
            <a:br>
              <a:rPr lang="en-US" altLang="en-US" dirty="0"/>
            </a:br>
            <a:r>
              <a:rPr lang="en-US" altLang="en-US" dirty="0"/>
              <a:t>graph of the function  </a:t>
            </a:r>
            <a:br>
              <a:rPr lang="en-US" altLang="en-US" dirty="0"/>
            </a:br>
            <a:r>
              <a:rPr lang="en-US" altLang="en-US" i="1" dirty="0"/>
              <a:t>g</a:t>
            </a:r>
            <a:r>
              <a:rPr lang="en-US" altLang="en-US" dirty="0"/>
              <a:t>(</a:t>
            </a:r>
            <a:r>
              <a:rPr lang="en-US" altLang="en-US" i="1" dirty="0"/>
              <a:t>x</a:t>
            </a:r>
            <a:r>
              <a:rPr lang="en-US" altLang="en-US" dirty="0"/>
              <a:t>) = </a:t>
            </a:r>
            <a:r>
              <a:rPr lang="en-US" altLang="en-US" i="1" dirty="0"/>
              <a:t>f</a:t>
            </a:r>
            <a:r>
              <a:rPr lang="en-US" altLang="en-US" sz="500" i="1" dirty="0"/>
              <a:t> </a:t>
            </a:r>
            <a:r>
              <a:rPr lang="en-US" altLang="en-US" dirty="0"/>
              <a:t>(</a:t>
            </a:r>
            <a:r>
              <a:rPr lang="en-US" altLang="en-US" i="1" dirty="0"/>
              <a:t>x</a:t>
            </a:r>
            <a:r>
              <a:rPr lang="en-US" altLang="en-US" dirty="0"/>
              <a:t>, </a:t>
            </a:r>
            <a:r>
              <a:rPr lang="en-US" altLang="en-US" i="1" dirty="0"/>
              <a:t>b</a:t>
            </a:r>
            <a:r>
              <a:rPr lang="en-US" altLang="en-US" dirty="0"/>
              <a:t>), so the slope of its </a:t>
            </a:r>
            <a:br>
              <a:rPr lang="en-US" altLang="en-US" dirty="0"/>
            </a:br>
            <a:r>
              <a:rPr lang="en-US" altLang="en-US" dirty="0"/>
              <a:t>tangent </a:t>
            </a:r>
            <a:r>
              <a:rPr lang="en-US" altLang="en-US" i="1" dirty="0"/>
              <a:t>T</a:t>
            </a:r>
            <a:r>
              <a:rPr lang="en-US" altLang="en-US" baseline="-25000" dirty="0"/>
              <a:t>1</a:t>
            </a:r>
            <a:r>
              <a:rPr lang="en-US" altLang="en-US" dirty="0"/>
              <a:t> at </a:t>
            </a:r>
            <a:r>
              <a:rPr lang="en-US" altLang="en-US" i="1" dirty="0"/>
              <a:t>P </a:t>
            </a:r>
            <a:r>
              <a:rPr lang="en-US" altLang="en-US" dirty="0"/>
              <a:t>is </a:t>
            </a:r>
            <a:r>
              <a:rPr lang="en-US" altLang="en-US" i="1" dirty="0"/>
              <a:t>g</a:t>
            </a:r>
            <a:r>
              <a:rPr lang="en-US" altLang="en-US" sz="900" i="1" dirty="0"/>
              <a:t> </a:t>
            </a:r>
            <a:r>
              <a:rPr lang="en-US" altLang="en-US" dirty="0">
                <a:sym typeface="Symbol" panose="05050102010706020507" pitchFamily="18" charset="2"/>
              </a:rPr>
              <a:t></a:t>
            </a:r>
            <a:r>
              <a:rPr lang="en-US" altLang="en-US" dirty="0"/>
              <a:t>(</a:t>
            </a:r>
            <a:r>
              <a:rPr lang="en-US" altLang="en-US" i="1" dirty="0"/>
              <a:t>a</a:t>
            </a:r>
            <a:r>
              <a:rPr lang="en-US" altLang="en-US" dirty="0"/>
              <a:t>) = </a:t>
            </a:r>
            <a:r>
              <a:rPr lang="en-US" altLang="en-US" i="1" dirty="0" err="1"/>
              <a:t>f</a:t>
            </a:r>
            <a:r>
              <a:rPr lang="en-US" altLang="en-US" i="1" baseline="-25000" dirty="0" err="1"/>
              <a:t>x</a:t>
            </a:r>
            <a:r>
              <a:rPr lang="en-US" altLang="en-US" sz="500" i="1" dirty="0"/>
              <a:t> </a:t>
            </a:r>
            <a:r>
              <a:rPr lang="en-US" altLang="en-US" dirty="0"/>
              <a:t>(</a:t>
            </a:r>
            <a:r>
              <a:rPr lang="en-US" altLang="en-US" i="1" dirty="0"/>
              <a:t>a</a:t>
            </a:r>
            <a:r>
              <a:rPr lang="en-US" altLang="en-US" dirty="0"/>
              <a:t>, </a:t>
            </a:r>
            <a:r>
              <a:rPr lang="en-US" altLang="en-US" i="1" dirty="0"/>
              <a:t>b</a:t>
            </a:r>
            <a:r>
              <a:rPr lang="en-US" altLang="en-US" dirty="0"/>
              <a:t>). </a:t>
            </a:r>
            <a:br>
              <a:rPr lang="en-US" altLang="en-US" dirty="0"/>
            </a:br>
            <a:endParaRPr lang="en-US" altLang="en-US" dirty="0"/>
          </a:p>
          <a:p>
            <a:pPr marL="0" indent="0">
              <a:buNone/>
            </a:pPr>
            <a:r>
              <a:rPr lang="en-US" altLang="en-US" dirty="0"/>
              <a:t>The curve </a:t>
            </a:r>
            <a:r>
              <a:rPr lang="en-US" altLang="en-US" i="1" dirty="0"/>
              <a:t>C</a:t>
            </a:r>
            <a:r>
              <a:rPr lang="en-US" altLang="en-US" baseline="-25000" dirty="0"/>
              <a:t>2</a:t>
            </a:r>
            <a:r>
              <a:rPr lang="en-US" altLang="en-US" dirty="0"/>
              <a:t> is the graph of the </a:t>
            </a:r>
            <a:br>
              <a:rPr lang="en-US" altLang="en-US" dirty="0"/>
            </a:br>
            <a:r>
              <a:rPr lang="en-US" altLang="en-US" dirty="0"/>
              <a:t>function </a:t>
            </a:r>
            <a:r>
              <a:rPr lang="en-US" altLang="en-US" i="1" dirty="0"/>
              <a:t>G</a:t>
            </a:r>
            <a:r>
              <a:rPr lang="en-US" altLang="en-US" dirty="0"/>
              <a:t>(</a:t>
            </a:r>
            <a:r>
              <a:rPr lang="en-US" altLang="en-US" i="1" dirty="0"/>
              <a:t>y</a:t>
            </a:r>
            <a:r>
              <a:rPr lang="en-US" altLang="en-US" dirty="0"/>
              <a:t>) = </a:t>
            </a:r>
            <a:r>
              <a:rPr lang="en-US" altLang="en-US" i="1" dirty="0"/>
              <a:t>f</a:t>
            </a:r>
            <a:r>
              <a:rPr lang="en-US" altLang="en-US" sz="500" dirty="0"/>
              <a:t> </a:t>
            </a:r>
            <a:r>
              <a:rPr lang="en-US" altLang="en-US" dirty="0"/>
              <a:t>(</a:t>
            </a:r>
            <a:r>
              <a:rPr lang="en-US" altLang="en-US" i="1" dirty="0"/>
              <a:t>a</a:t>
            </a:r>
            <a:r>
              <a:rPr lang="en-US" altLang="en-US" dirty="0"/>
              <a:t>, </a:t>
            </a:r>
            <a:r>
              <a:rPr lang="en-US" altLang="en-US" i="1" dirty="0"/>
              <a:t>y</a:t>
            </a:r>
            <a:r>
              <a:rPr lang="en-US" altLang="en-US" dirty="0"/>
              <a:t>), so the </a:t>
            </a:r>
            <a:br>
              <a:rPr lang="en-US" altLang="en-US" dirty="0"/>
            </a:br>
            <a:r>
              <a:rPr lang="en-US" altLang="en-US" dirty="0"/>
              <a:t>slope of its tangent </a:t>
            </a:r>
            <a:r>
              <a:rPr lang="en-US" altLang="en-US" i="1" dirty="0"/>
              <a:t>T</a:t>
            </a:r>
            <a:r>
              <a:rPr lang="en-US" altLang="en-US" baseline="-25000" dirty="0"/>
              <a:t>2</a:t>
            </a:r>
            <a:r>
              <a:rPr lang="en-US" altLang="en-US" dirty="0"/>
              <a:t> at </a:t>
            </a:r>
            <a:r>
              <a:rPr lang="en-US" altLang="en-US" i="1" dirty="0"/>
              <a:t>P </a:t>
            </a:r>
            <a:r>
              <a:rPr lang="en-US" altLang="en-US" dirty="0"/>
              <a:t>is</a:t>
            </a:r>
            <a:br>
              <a:rPr lang="en-US" altLang="en-US" dirty="0"/>
            </a:br>
            <a:r>
              <a:rPr lang="en-US" altLang="en-US" i="1" dirty="0"/>
              <a:t>G</a:t>
            </a:r>
            <a:r>
              <a:rPr lang="en-US" altLang="en-US" dirty="0">
                <a:sym typeface="Symbol" panose="05050102010706020507" pitchFamily="18" charset="2"/>
              </a:rPr>
              <a:t></a:t>
            </a:r>
            <a:r>
              <a:rPr lang="en-US" altLang="en-US" dirty="0"/>
              <a:t>(</a:t>
            </a:r>
            <a:r>
              <a:rPr lang="en-US" altLang="en-US" i="1" dirty="0"/>
              <a:t>b</a:t>
            </a:r>
            <a:r>
              <a:rPr lang="en-US" altLang="en-US" dirty="0"/>
              <a:t>) = </a:t>
            </a:r>
            <a:r>
              <a:rPr lang="en-US" altLang="en-US" i="1" dirty="0" err="1"/>
              <a:t>f</a:t>
            </a:r>
            <a:r>
              <a:rPr lang="en-US" altLang="en-US" i="1" baseline="-25000" dirty="0" err="1"/>
              <a:t>y</a:t>
            </a:r>
            <a:r>
              <a:rPr lang="en-US" altLang="en-US" sz="500" dirty="0"/>
              <a:t> </a:t>
            </a:r>
            <a:r>
              <a:rPr lang="en-US" altLang="en-US" dirty="0"/>
              <a:t>(</a:t>
            </a:r>
            <a:r>
              <a:rPr lang="en-US" altLang="en-US" i="1" dirty="0"/>
              <a:t>a</a:t>
            </a:r>
            <a:r>
              <a:rPr lang="en-US" altLang="en-US" dirty="0"/>
              <a:t>, </a:t>
            </a:r>
            <a:r>
              <a:rPr lang="en-US" altLang="en-US" i="1" dirty="0"/>
              <a:t>b</a:t>
            </a:r>
            <a:r>
              <a:rPr lang="en-US" altLang="en-US" dirty="0"/>
              <a:t>).   </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Interpretations of Partial Derivatives</a:t>
            </a:r>
            <a:endParaRPr lang="en-SG" dirty="0">
              <a:solidFill>
                <a:srgbClr val="0065C0"/>
              </a:solidFill>
            </a:endParaRPr>
          </a:p>
        </p:txBody>
      </p:sp>
      <p:pic>
        <p:nvPicPr>
          <p:cNvPr id="4" name="Picture 10" descr="Picture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2420888"/>
            <a:ext cx="3005138"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p:cNvSpPr>
            <a:spLocks noChangeArrowheads="1"/>
          </p:cNvSpPr>
          <p:nvPr/>
        </p:nvSpPr>
        <p:spPr bwMode="auto">
          <a:xfrm>
            <a:off x="6629400" y="5791200"/>
            <a:ext cx="7778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a:t>Figure 1</a:t>
            </a:r>
          </a:p>
        </p:txBody>
      </p:sp>
      <p:sp>
        <p:nvSpPr>
          <p:cNvPr id="6" name="Rectangle 9"/>
          <p:cNvSpPr>
            <a:spLocks noChangeArrowheads="1"/>
          </p:cNvSpPr>
          <p:nvPr/>
        </p:nvSpPr>
        <p:spPr bwMode="auto">
          <a:xfrm>
            <a:off x="5334000" y="5257800"/>
            <a:ext cx="3429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dirty="0"/>
              <a:t>The partial derivatives of </a:t>
            </a:r>
            <a:r>
              <a:rPr lang="en-US" altLang="en-US" sz="1400" i="1" dirty="0"/>
              <a:t>f</a:t>
            </a:r>
            <a:r>
              <a:rPr lang="en-US" altLang="en-US" sz="1400" dirty="0"/>
              <a:t> at (</a:t>
            </a:r>
            <a:r>
              <a:rPr lang="en-US" altLang="en-US" sz="1400" i="1" dirty="0"/>
              <a:t>a</a:t>
            </a:r>
            <a:r>
              <a:rPr lang="en-US" altLang="en-US" sz="1400" dirty="0"/>
              <a:t>, </a:t>
            </a:r>
            <a:r>
              <a:rPr lang="en-US" altLang="en-US" sz="1400" i="1" dirty="0"/>
              <a:t>b</a:t>
            </a:r>
            <a:r>
              <a:rPr lang="en-US" altLang="en-US" sz="1400" dirty="0"/>
              <a:t>) are</a:t>
            </a:r>
          </a:p>
          <a:p>
            <a:pPr eaLnBrk="1" hangingPunct="1"/>
            <a:r>
              <a:rPr lang="en-US" altLang="en-US" sz="1400" dirty="0"/>
              <a:t>the slopes of the tangents to </a:t>
            </a:r>
            <a:r>
              <a:rPr lang="en-US" altLang="en-US" sz="1400" i="1" dirty="0"/>
              <a:t>C</a:t>
            </a:r>
            <a:r>
              <a:rPr lang="en-US" altLang="en-US" sz="1400" baseline="-25000" dirty="0"/>
              <a:t>1</a:t>
            </a:r>
            <a:r>
              <a:rPr lang="en-US" altLang="en-US" sz="1400" dirty="0"/>
              <a:t> and </a:t>
            </a:r>
            <a:r>
              <a:rPr lang="en-US" altLang="en-US" sz="1400" i="1" dirty="0"/>
              <a:t>C</a:t>
            </a:r>
            <a:r>
              <a:rPr lang="en-US" altLang="en-US" sz="1400" baseline="-25000" dirty="0"/>
              <a:t>2</a:t>
            </a:r>
            <a:r>
              <a:rPr lang="en-US" altLang="en-US" sz="1400" dirty="0"/>
              <a:t>.</a:t>
            </a:r>
          </a:p>
        </p:txBody>
      </p:sp>
    </p:spTree>
    <p:extLst>
      <p:ext uri="{BB962C8B-B14F-4D97-AF65-F5344CB8AC3E}">
        <p14:creationId xmlns:p14="http://schemas.microsoft.com/office/powerpoint/2010/main" val="29965865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pPr marL="0" indent="0">
              <a:buNone/>
            </a:pPr>
            <a:r>
              <a:rPr lang="en-US" altLang="en-US" dirty="0"/>
              <a:t>Thus the partial derivatives </a:t>
            </a:r>
            <a:r>
              <a:rPr lang="en-US" altLang="en-US" i="1" dirty="0" err="1"/>
              <a:t>f</a:t>
            </a:r>
            <a:r>
              <a:rPr lang="en-US" altLang="en-US" i="1" baseline="-25000" dirty="0" err="1"/>
              <a:t>x</a:t>
            </a:r>
            <a:r>
              <a:rPr lang="en-US" altLang="en-US" dirty="0"/>
              <a:t>(</a:t>
            </a:r>
            <a:r>
              <a:rPr lang="en-US" altLang="en-US" i="1" dirty="0"/>
              <a:t>a</a:t>
            </a:r>
            <a:r>
              <a:rPr lang="en-US" altLang="en-US" dirty="0"/>
              <a:t>, </a:t>
            </a:r>
            <a:r>
              <a:rPr lang="en-US" altLang="en-US" i="1" dirty="0"/>
              <a:t>b</a:t>
            </a:r>
            <a:r>
              <a:rPr lang="en-US" altLang="en-US" dirty="0"/>
              <a:t>) and </a:t>
            </a:r>
            <a:r>
              <a:rPr lang="en-US" altLang="en-US" i="1" dirty="0" err="1"/>
              <a:t>f</a:t>
            </a:r>
            <a:r>
              <a:rPr lang="en-US" altLang="en-US" i="1" baseline="-25000" dirty="0" err="1"/>
              <a:t>y</a:t>
            </a:r>
            <a:r>
              <a:rPr lang="en-US" altLang="en-US" dirty="0"/>
              <a:t>(</a:t>
            </a:r>
            <a:r>
              <a:rPr lang="en-US" altLang="en-US" i="1" dirty="0"/>
              <a:t>a</a:t>
            </a:r>
            <a:r>
              <a:rPr lang="en-US" altLang="en-US" dirty="0"/>
              <a:t>, </a:t>
            </a:r>
            <a:r>
              <a:rPr lang="en-US" altLang="en-US" i="1" dirty="0"/>
              <a:t>b</a:t>
            </a:r>
            <a:r>
              <a:rPr lang="en-US" altLang="en-US" dirty="0"/>
              <a:t>) can be interpreted geometrically as the slopes of the tangent lines at </a:t>
            </a:r>
            <a:r>
              <a:rPr lang="en-US" altLang="en-US" i="1" dirty="0"/>
              <a:t>P</a:t>
            </a:r>
            <a:r>
              <a:rPr lang="en-US" altLang="en-US" dirty="0"/>
              <a:t>(</a:t>
            </a:r>
            <a:r>
              <a:rPr lang="en-US" altLang="en-US" i="1" dirty="0"/>
              <a:t>a</a:t>
            </a:r>
            <a:r>
              <a:rPr lang="en-US" altLang="en-US" dirty="0"/>
              <a:t>, </a:t>
            </a:r>
            <a:r>
              <a:rPr lang="en-US" altLang="en-US" i="1" dirty="0"/>
              <a:t>b</a:t>
            </a:r>
            <a:r>
              <a:rPr lang="en-US" altLang="en-US" dirty="0"/>
              <a:t>, </a:t>
            </a:r>
            <a:r>
              <a:rPr lang="en-US" altLang="en-US" i="1" dirty="0"/>
              <a:t>c</a:t>
            </a:r>
            <a:r>
              <a:rPr lang="en-US" altLang="en-US" dirty="0"/>
              <a:t>) to the traces </a:t>
            </a:r>
            <a:r>
              <a:rPr lang="en-US" altLang="en-US" i="1" dirty="0"/>
              <a:t>C</a:t>
            </a:r>
            <a:r>
              <a:rPr lang="en-US" altLang="en-US" baseline="-25000" dirty="0"/>
              <a:t>1</a:t>
            </a:r>
            <a:r>
              <a:rPr lang="en-US" altLang="en-US" dirty="0"/>
              <a:t> and </a:t>
            </a:r>
            <a:r>
              <a:rPr lang="en-US" altLang="en-US" i="1" dirty="0"/>
              <a:t>C</a:t>
            </a:r>
            <a:r>
              <a:rPr lang="en-US" altLang="en-US" baseline="-25000" dirty="0"/>
              <a:t>2</a:t>
            </a:r>
            <a:r>
              <a:rPr lang="en-US" altLang="en-US" dirty="0"/>
              <a:t> of </a:t>
            </a:r>
            <a:r>
              <a:rPr lang="en-US" altLang="en-US" i="1" dirty="0"/>
              <a:t>S</a:t>
            </a:r>
            <a:r>
              <a:rPr lang="en-US" altLang="en-US" dirty="0"/>
              <a:t> in the planes </a:t>
            </a:r>
            <a:r>
              <a:rPr lang="en-US" altLang="en-US" i="1" dirty="0"/>
              <a:t>y</a:t>
            </a:r>
            <a:r>
              <a:rPr lang="en-US" altLang="en-US" dirty="0"/>
              <a:t> = </a:t>
            </a:r>
            <a:r>
              <a:rPr lang="en-US" altLang="en-US" i="1" dirty="0"/>
              <a:t>b</a:t>
            </a:r>
            <a:r>
              <a:rPr lang="en-US" altLang="en-US" dirty="0"/>
              <a:t> and </a:t>
            </a:r>
            <a:r>
              <a:rPr lang="en-US" altLang="en-US" i="1" dirty="0"/>
              <a:t>x</a:t>
            </a:r>
            <a:r>
              <a:rPr lang="en-US" altLang="en-US" dirty="0"/>
              <a:t> = </a:t>
            </a:r>
            <a:r>
              <a:rPr lang="en-US" altLang="en-US" i="1" dirty="0"/>
              <a:t>a</a:t>
            </a:r>
            <a:r>
              <a:rPr lang="en-US" altLang="en-US" dirty="0"/>
              <a:t>. </a:t>
            </a:r>
          </a:p>
          <a:p>
            <a:endParaRPr lang="en-US" altLang="en-US" dirty="0"/>
          </a:p>
          <a:p>
            <a:pPr marL="0" indent="0">
              <a:buNone/>
            </a:pPr>
            <a:r>
              <a:rPr lang="en-US" altLang="en-US" dirty="0"/>
              <a:t>As we have seen in the case of the heat index function, partial derivatives can also be interpreted as </a:t>
            </a:r>
            <a:r>
              <a:rPr lang="en-US" altLang="en-US" i="1" dirty="0"/>
              <a:t>rates of change</a:t>
            </a:r>
            <a:r>
              <a:rPr lang="en-US" altLang="en-US" dirty="0"/>
              <a:t>. </a:t>
            </a:r>
          </a:p>
          <a:p>
            <a:endParaRPr lang="en-US" altLang="en-US" dirty="0"/>
          </a:p>
          <a:p>
            <a:pPr marL="0" indent="0">
              <a:buNone/>
            </a:pPr>
            <a:r>
              <a:rPr lang="en-US" altLang="en-US" dirty="0"/>
              <a:t>If </a:t>
            </a:r>
            <a:r>
              <a:rPr lang="en-US" altLang="en-US" i="1" dirty="0"/>
              <a:t>z</a:t>
            </a:r>
            <a:r>
              <a:rPr lang="en-US" altLang="en-US" dirty="0"/>
              <a:t> = </a:t>
            </a:r>
            <a:r>
              <a:rPr lang="en-US" altLang="en-US" i="1" dirty="0"/>
              <a:t>f</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 then </a:t>
            </a:r>
            <a:r>
              <a:rPr lang="en-US" altLang="en-US" dirty="0">
                <a:cs typeface="Arial" panose="020B0604020202020204" pitchFamily="34" charset="0"/>
              </a:rPr>
              <a:t>∂</a:t>
            </a:r>
            <a:r>
              <a:rPr lang="en-US" altLang="en-US" i="1" dirty="0">
                <a:cs typeface="Arial" panose="020B0604020202020204" pitchFamily="34" charset="0"/>
              </a:rPr>
              <a:t>z</a:t>
            </a:r>
            <a:r>
              <a:rPr lang="en-US" altLang="en-US" sz="900" dirty="0">
                <a:cs typeface="Arial" panose="020B0604020202020204" pitchFamily="34" charset="0"/>
              </a:rPr>
              <a:t> </a:t>
            </a:r>
            <a:r>
              <a:rPr lang="en-US" altLang="en-US" dirty="0">
                <a:cs typeface="Arial" panose="020B0604020202020204" pitchFamily="34" charset="0"/>
              </a:rPr>
              <a:t>/</a:t>
            </a:r>
            <a:r>
              <a:rPr lang="en-US" altLang="en-US" sz="900" dirty="0">
                <a:cs typeface="Arial" panose="020B0604020202020204" pitchFamily="34" charset="0"/>
              </a:rPr>
              <a:t> </a:t>
            </a:r>
            <a:r>
              <a:rPr lang="en-US" altLang="en-US" dirty="0">
                <a:cs typeface="Arial" panose="020B0604020202020204" pitchFamily="34" charset="0"/>
              </a:rPr>
              <a:t>∂</a:t>
            </a:r>
            <a:r>
              <a:rPr lang="en-US" altLang="en-US" i="1" dirty="0">
                <a:cs typeface="Arial" panose="020B0604020202020204" pitchFamily="34" charset="0"/>
              </a:rPr>
              <a:t>x</a:t>
            </a:r>
            <a:r>
              <a:rPr lang="en-US" altLang="en-US" dirty="0">
                <a:cs typeface="Arial" panose="020B0604020202020204" pitchFamily="34" charset="0"/>
              </a:rPr>
              <a:t> </a:t>
            </a:r>
            <a:r>
              <a:rPr lang="en-US" altLang="en-US" dirty="0"/>
              <a:t>represents the rate of change of </a:t>
            </a:r>
            <a:r>
              <a:rPr lang="en-US" altLang="en-US" i="1" dirty="0"/>
              <a:t>z </a:t>
            </a:r>
            <a:r>
              <a:rPr lang="en-US" altLang="en-US" dirty="0"/>
              <a:t>with respect to </a:t>
            </a:r>
            <a:r>
              <a:rPr lang="en-US" altLang="en-US" i="1" dirty="0"/>
              <a:t>x </a:t>
            </a:r>
            <a:r>
              <a:rPr lang="en-US" altLang="en-US" dirty="0"/>
              <a:t>when </a:t>
            </a:r>
            <a:r>
              <a:rPr lang="en-US" altLang="en-US" i="1" dirty="0"/>
              <a:t>y</a:t>
            </a:r>
            <a:r>
              <a:rPr lang="en-US" altLang="en-US" dirty="0"/>
              <a:t> is fixed. Similarly, </a:t>
            </a:r>
            <a:r>
              <a:rPr lang="en-US" altLang="en-US" dirty="0">
                <a:cs typeface="Arial" panose="020B0604020202020204" pitchFamily="34" charset="0"/>
              </a:rPr>
              <a:t>∂</a:t>
            </a:r>
            <a:r>
              <a:rPr lang="en-US" altLang="en-US" i="1" dirty="0">
                <a:cs typeface="Arial" panose="020B0604020202020204" pitchFamily="34" charset="0"/>
              </a:rPr>
              <a:t>z</a:t>
            </a:r>
            <a:r>
              <a:rPr lang="en-US" altLang="en-US" sz="900" dirty="0">
                <a:cs typeface="Arial" panose="020B0604020202020204" pitchFamily="34" charset="0"/>
              </a:rPr>
              <a:t> </a:t>
            </a:r>
            <a:r>
              <a:rPr lang="en-US" altLang="en-US" dirty="0">
                <a:cs typeface="Arial" panose="020B0604020202020204" pitchFamily="34" charset="0"/>
              </a:rPr>
              <a:t>/</a:t>
            </a:r>
            <a:r>
              <a:rPr lang="en-US" altLang="en-US" sz="900" dirty="0">
                <a:cs typeface="Arial" panose="020B0604020202020204" pitchFamily="34" charset="0"/>
              </a:rPr>
              <a:t> </a:t>
            </a:r>
            <a:r>
              <a:rPr lang="en-US" altLang="en-US" dirty="0">
                <a:cs typeface="Arial" panose="020B0604020202020204" pitchFamily="34" charset="0"/>
              </a:rPr>
              <a:t>∂</a:t>
            </a:r>
            <a:r>
              <a:rPr lang="en-US" altLang="en-US" i="1" dirty="0">
                <a:cs typeface="Arial" panose="020B0604020202020204" pitchFamily="34" charset="0"/>
              </a:rPr>
              <a:t>y</a:t>
            </a:r>
            <a:r>
              <a:rPr lang="en-US" altLang="en-US" dirty="0"/>
              <a:t> represents the rate of change of </a:t>
            </a:r>
            <a:r>
              <a:rPr lang="en-US" altLang="en-US" i="1" dirty="0"/>
              <a:t>z</a:t>
            </a:r>
            <a:r>
              <a:rPr lang="en-US" altLang="en-US" dirty="0"/>
              <a:t> with respect to </a:t>
            </a:r>
            <a:r>
              <a:rPr lang="en-US" altLang="en-US" i="1" dirty="0"/>
              <a:t>y</a:t>
            </a:r>
            <a:r>
              <a:rPr lang="en-US" altLang="en-US" dirty="0"/>
              <a:t> when </a:t>
            </a:r>
            <a:r>
              <a:rPr lang="en-US" altLang="en-US" i="1" dirty="0"/>
              <a:t>x</a:t>
            </a:r>
            <a:r>
              <a:rPr lang="en-US" altLang="en-US" dirty="0"/>
              <a:t> is fixed.</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Interpretations of Partial Derivatives</a:t>
            </a:r>
            <a:endParaRPr lang="en-SG" dirty="0">
              <a:solidFill>
                <a:srgbClr val="0065C0"/>
              </a:solidFill>
            </a:endParaRPr>
          </a:p>
        </p:txBody>
      </p:sp>
    </p:spTree>
    <p:extLst>
      <p:ext uri="{BB962C8B-B14F-4D97-AF65-F5344CB8AC3E}">
        <p14:creationId xmlns:p14="http://schemas.microsoft.com/office/powerpoint/2010/main" val="12735104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If </a:t>
            </a:r>
            <a:r>
              <a:rPr lang="en-US" altLang="en-US" i="1" dirty="0"/>
              <a:t>f</a:t>
            </a:r>
            <a:r>
              <a:rPr lang="en-US" altLang="en-US" sz="500" dirty="0"/>
              <a:t> </a:t>
            </a:r>
            <a:r>
              <a:rPr lang="en-US" altLang="en-US" dirty="0"/>
              <a:t>(</a:t>
            </a:r>
            <a:r>
              <a:rPr lang="en-US" altLang="en-US" i="1" dirty="0"/>
              <a:t>x</a:t>
            </a:r>
            <a:r>
              <a:rPr lang="en-US" altLang="en-US" dirty="0"/>
              <a:t>, </a:t>
            </a:r>
            <a:r>
              <a:rPr lang="en-US" altLang="en-US" i="1" dirty="0"/>
              <a:t>y</a:t>
            </a:r>
            <a:r>
              <a:rPr lang="en-US" altLang="en-US" dirty="0"/>
              <a:t>) = 4 – </a:t>
            </a:r>
            <a:r>
              <a:rPr lang="en-US" altLang="en-US" i="1" dirty="0"/>
              <a:t>x</a:t>
            </a:r>
            <a:r>
              <a:rPr lang="en-US" altLang="en-US" baseline="30000" dirty="0"/>
              <a:t>2</a:t>
            </a:r>
            <a:r>
              <a:rPr lang="en-US" altLang="en-US" baseline="-25000" dirty="0"/>
              <a:t> </a:t>
            </a:r>
            <a:r>
              <a:rPr lang="en-US" altLang="en-US" dirty="0"/>
              <a:t>– 2</a:t>
            </a:r>
            <a:r>
              <a:rPr lang="en-US" altLang="en-US" i="1" dirty="0"/>
              <a:t>y</a:t>
            </a:r>
            <a:r>
              <a:rPr lang="en-US" altLang="en-US" baseline="30000" dirty="0"/>
              <a:t>2</a:t>
            </a:r>
            <a:r>
              <a:rPr lang="en-US" altLang="en-US" dirty="0"/>
              <a:t>, find </a:t>
            </a:r>
            <a:r>
              <a:rPr lang="en-US" altLang="en-US" i="1" dirty="0" err="1"/>
              <a:t>f</a:t>
            </a:r>
            <a:r>
              <a:rPr lang="en-US" altLang="en-US" i="1" baseline="-25000" dirty="0" err="1"/>
              <a:t>x</a:t>
            </a:r>
            <a:r>
              <a:rPr lang="en-US" altLang="en-US" dirty="0"/>
              <a:t>(1, 1) and </a:t>
            </a:r>
            <a:r>
              <a:rPr lang="en-US" altLang="en-US" i="1" dirty="0" err="1"/>
              <a:t>f</a:t>
            </a:r>
            <a:r>
              <a:rPr lang="en-US" altLang="en-US" i="1" baseline="-25000" dirty="0" err="1"/>
              <a:t>y</a:t>
            </a:r>
            <a:r>
              <a:rPr lang="en-US" altLang="en-US" dirty="0"/>
              <a:t>(1, 1) and interpret these numbers as slopes.</a:t>
            </a:r>
          </a:p>
          <a:p>
            <a:pPr marL="0" indent="0">
              <a:buNone/>
            </a:pPr>
            <a:endParaRPr lang="en-SG" dirty="0"/>
          </a:p>
          <a:p>
            <a:pPr marL="0" indent="0">
              <a:buNone/>
            </a:pPr>
            <a:r>
              <a:rPr lang="en-US" altLang="en-US" dirty="0">
                <a:solidFill>
                  <a:srgbClr val="0065C0"/>
                </a:solidFill>
              </a:rPr>
              <a:t>Solution:</a:t>
            </a:r>
          </a:p>
          <a:p>
            <a:pPr marL="0" indent="0">
              <a:buNone/>
            </a:pPr>
            <a:r>
              <a:rPr lang="en-US" altLang="en-US" dirty="0"/>
              <a:t>We have</a:t>
            </a:r>
          </a:p>
          <a:p>
            <a:pPr marL="0" indent="0">
              <a:buNone/>
            </a:pPr>
            <a:r>
              <a:rPr lang="en-US" altLang="en-US" sz="1600" i="1" dirty="0"/>
              <a:t> </a:t>
            </a:r>
            <a:r>
              <a:rPr lang="en-US" altLang="en-US" i="1" dirty="0"/>
              <a:t>                  </a:t>
            </a:r>
            <a:r>
              <a:rPr lang="en-US" altLang="en-US" i="1" dirty="0" err="1"/>
              <a:t>f</a:t>
            </a:r>
            <a:r>
              <a:rPr lang="en-US" altLang="en-US" i="1" baseline="-25000" dirty="0" err="1"/>
              <a:t>x</a:t>
            </a:r>
            <a:r>
              <a:rPr lang="en-US" altLang="en-US" dirty="0"/>
              <a:t>(</a:t>
            </a:r>
            <a:r>
              <a:rPr lang="en-US" altLang="en-US" i="1" dirty="0"/>
              <a:t>x</a:t>
            </a:r>
            <a:r>
              <a:rPr lang="en-US" altLang="en-US" dirty="0"/>
              <a:t>, </a:t>
            </a:r>
            <a:r>
              <a:rPr lang="en-US" altLang="en-US" i="1" dirty="0"/>
              <a:t>y</a:t>
            </a:r>
            <a:r>
              <a:rPr lang="en-US" altLang="en-US" dirty="0"/>
              <a:t>) = –2</a:t>
            </a:r>
            <a:r>
              <a:rPr lang="en-US" altLang="en-US" i="1" dirty="0"/>
              <a:t>x             </a:t>
            </a:r>
            <a:r>
              <a:rPr lang="en-US" altLang="en-US" i="1" dirty="0" err="1"/>
              <a:t>f</a:t>
            </a:r>
            <a:r>
              <a:rPr lang="en-US" altLang="en-US" i="1" baseline="-25000" dirty="0" err="1"/>
              <a:t>y</a:t>
            </a:r>
            <a:r>
              <a:rPr lang="en-US" altLang="en-US" dirty="0"/>
              <a:t>(</a:t>
            </a:r>
            <a:r>
              <a:rPr lang="en-US" altLang="en-US" i="1" dirty="0"/>
              <a:t>x</a:t>
            </a:r>
            <a:r>
              <a:rPr lang="en-US" altLang="en-US" dirty="0"/>
              <a:t>, </a:t>
            </a:r>
            <a:r>
              <a:rPr lang="en-US" altLang="en-US" i="1" dirty="0"/>
              <a:t>y</a:t>
            </a:r>
            <a:r>
              <a:rPr lang="en-US" altLang="en-US" dirty="0"/>
              <a:t>) = –4</a:t>
            </a:r>
            <a:r>
              <a:rPr lang="en-US" altLang="en-US" i="1" dirty="0"/>
              <a:t>y</a:t>
            </a:r>
            <a:br>
              <a:rPr lang="en-US" altLang="en-US" i="1" dirty="0"/>
            </a:br>
            <a:br>
              <a:rPr lang="en-US" altLang="en-US" i="1" dirty="0"/>
            </a:br>
            <a:r>
              <a:rPr lang="en-US" altLang="en-US" i="1" dirty="0"/>
              <a:t>	        </a:t>
            </a:r>
            <a:r>
              <a:rPr lang="en-US" altLang="en-US" i="1" dirty="0" err="1"/>
              <a:t>f</a:t>
            </a:r>
            <a:r>
              <a:rPr lang="en-US" altLang="en-US" i="1" baseline="-25000" dirty="0" err="1"/>
              <a:t>x</a:t>
            </a:r>
            <a:r>
              <a:rPr lang="en-US" altLang="en-US" dirty="0"/>
              <a:t>(1, 1) = –2              </a:t>
            </a:r>
            <a:r>
              <a:rPr lang="en-US" altLang="en-US" sz="1800" dirty="0"/>
              <a:t> </a:t>
            </a:r>
            <a:r>
              <a:rPr lang="en-US" altLang="en-US" i="1" dirty="0" err="1"/>
              <a:t>f</a:t>
            </a:r>
            <a:r>
              <a:rPr lang="en-US" altLang="en-US" i="1" baseline="-25000" dirty="0" err="1"/>
              <a:t>y</a:t>
            </a:r>
            <a:r>
              <a:rPr lang="en-US" altLang="en-US" dirty="0"/>
              <a:t>(1, 1) = –4</a:t>
            </a:r>
            <a:endParaRPr lang="en-SG" dirty="0"/>
          </a:p>
        </p:txBody>
      </p:sp>
      <p:sp>
        <p:nvSpPr>
          <p:cNvPr id="3" name="Title 2"/>
          <p:cNvSpPr>
            <a:spLocks noGrp="1"/>
          </p:cNvSpPr>
          <p:nvPr>
            <p:ph type="title"/>
          </p:nvPr>
        </p:nvSpPr>
        <p:spPr/>
        <p:txBody>
          <a:bodyPr/>
          <a:lstStyle/>
          <a:p>
            <a:r>
              <a:rPr lang="en-US" altLang="en-US" dirty="0">
                <a:solidFill>
                  <a:srgbClr val="0065C0"/>
                </a:solidFill>
              </a:rPr>
              <a:t>Example 2</a:t>
            </a:r>
            <a:endParaRPr lang="en-SG" dirty="0">
              <a:solidFill>
                <a:srgbClr val="0065C0"/>
              </a:solidFill>
            </a:endParaRPr>
          </a:p>
        </p:txBody>
      </p:sp>
    </p:spTree>
    <p:extLst>
      <p:ext uri="{BB962C8B-B14F-4D97-AF65-F5344CB8AC3E}">
        <p14:creationId xmlns:p14="http://schemas.microsoft.com/office/powerpoint/2010/main" val="1692162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The graph of </a:t>
            </a:r>
            <a:r>
              <a:rPr lang="en-US" altLang="en-US" i="1" dirty="0"/>
              <a:t>f</a:t>
            </a:r>
            <a:r>
              <a:rPr lang="en-US" altLang="en-US" dirty="0"/>
              <a:t> is the paraboloid </a:t>
            </a:r>
            <a:r>
              <a:rPr lang="en-US" altLang="en-US" i="1" dirty="0"/>
              <a:t>z</a:t>
            </a:r>
            <a:r>
              <a:rPr lang="en-US" altLang="en-US" dirty="0"/>
              <a:t> = 4 – </a:t>
            </a:r>
            <a:r>
              <a:rPr lang="en-US" altLang="en-US" i="1" dirty="0"/>
              <a:t>x</a:t>
            </a:r>
            <a:r>
              <a:rPr lang="en-US" altLang="en-US" baseline="30000" dirty="0"/>
              <a:t>2</a:t>
            </a:r>
            <a:r>
              <a:rPr lang="en-US" altLang="en-US" dirty="0"/>
              <a:t> – 2</a:t>
            </a:r>
            <a:r>
              <a:rPr lang="en-US" altLang="en-US" i="1" dirty="0"/>
              <a:t>y</a:t>
            </a:r>
            <a:r>
              <a:rPr lang="en-US" altLang="en-US" baseline="30000" dirty="0"/>
              <a:t>2</a:t>
            </a:r>
            <a:r>
              <a:rPr lang="en-US" altLang="en-US" dirty="0"/>
              <a:t> and the vertical plane </a:t>
            </a:r>
            <a:r>
              <a:rPr lang="en-US" altLang="en-US" i="1" dirty="0"/>
              <a:t>y</a:t>
            </a:r>
            <a:r>
              <a:rPr lang="en-US" altLang="en-US" dirty="0"/>
              <a:t> = 1 intersects it in the parabola </a:t>
            </a:r>
            <a:r>
              <a:rPr lang="en-US" altLang="en-US" i="1" dirty="0"/>
              <a:t>z</a:t>
            </a:r>
            <a:r>
              <a:rPr lang="en-US" altLang="en-US" dirty="0"/>
              <a:t> = 2 – </a:t>
            </a:r>
            <a:r>
              <a:rPr lang="en-US" altLang="en-US" i="1" dirty="0"/>
              <a:t>x</a:t>
            </a:r>
            <a:r>
              <a:rPr lang="en-US" altLang="en-US" baseline="30000" dirty="0"/>
              <a:t>2</a:t>
            </a:r>
            <a:r>
              <a:rPr lang="en-US" altLang="en-US" dirty="0"/>
              <a:t>,    </a:t>
            </a:r>
            <a:r>
              <a:rPr lang="en-US" altLang="en-US" i="1" dirty="0"/>
              <a:t>y</a:t>
            </a:r>
            <a:r>
              <a:rPr lang="en-US" altLang="en-US" dirty="0"/>
              <a:t> = 1. (As in the preceding discussion, we label it </a:t>
            </a:r>
            <a:r>
              <a:rPr lang="en-US" altLang="en-US" i="1" dirty="0"/>
              <a:t>C</a:t>
            </a:r>
            <a:r>
              <a:rPr lang="en-US" altLang="en-US" baseline="-25000" dirty="0"/>
              <a:t>1</a:t>
            </a:r>
            <a:r>
              <a:rPr lang="en-US" altLang="en-US" dirty="0"/>
              <a:t> in Figure 2.) </a:t>
            </a:r>
          </a:p>
          <a:p>
            <a:pPr marL="0" indent="0">
              <a:buNone/>
            </a:pPr>
            <a:endParaRPr lang="en-SG" dirty="0"/>
          </a:p>
          <a:p>
            <a:pPr marL="0" indent="0">
              <a:buNone/>
            </a:pPr>
            <a:r>
              <a:rPr lang="en-US" altLang="en-US" dirty="0"/>
              <a:t>The slope of the tangent line to </a:t>
            </a:r>
            <a:br>
              <a:rPr lang="en-US" altLang="en-US" dirty="0"/>
            </a:br>
            <a:r>
              <a:rPr lang="en-US" altLang="en-US" dirty="0"/>
              <a:t>this parabola at the point</a:t>
            </a:r>
            <a:br>
              <a:rPr lang="en-US" altLang="en-US" dirty="0"/>
            </a:br>
            <a:r>
              <a:rPr lang="en-US" altLang="en-US" dirty="0"/>
              <a:t>(1, 1, 1) is </a:t>
            </a:r>
            <a:r>
              <a:rPr lang="en-US" altLang="en-US" i="1" dirty="0" err="1"/>
              <a:t>f</a:t>
            </a:r>
            <a:r>
              <a:rPr lang="en-US" altLang="en-US" i="1" baseline="-25000" dirty="0" err="1"/>
              <a:t>x</a:t>
            </a:r>
            <a:r>
              <a:rPr lang="en-US" altLang="en-US" dirty="0"/>
              <a:t>(1, 1) = –2.</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Example 2 – </a:t>
            </a:r>
            <a:r>
              <a:rPr lang="en-US" altLang="en-US" i="1" dirty="0">
                <a:solidFill>
                  <a:srgbClr val="0065C0"/>
                </a:solidFill>
              </a:rPr>
              <a:t>Solution</a:t>
            </a:r>
            <a:endParaRPr lang="en-SG" dirty="0">
              <a:solidFill>
                <a:srgbClr val="0065C0"/>
              </a:solidFill>
            </a:endParaRPr>
          </a:p>
        </p:txBody>
      </p:sp>
      <p:sp>
        <p:nvSpPr>
          <p:cNvPr id="4" name="Rectangle 6"/>
          <p:cNvSpPr>
            <a:spLocks noChangeArrowheads="1"/>
          </p:cNvSpPr>
          <p:nvPr/>
        </p:nvSpPr>
        <p:spPr bwMode="auto">
          <a:xfrm>
            <a:off x="6248202" y="6011491"/>
            <a:ext cx="7778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a:t>Figure 2</a:t>
            </a:r>
          </a:p>
        </p:txBody>
      </p:sp>
      <p:pic>
        <p:nvPicPr>
          <p:cNvPr id="5" name="Picture 7" descr="Picture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780928"/>
            <a:ext cx="3071813"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7238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Similarly, the curve </a:t>
            </a:r>
            <a:r>
              <a:rPr lang="en-US" altLang="en-US" i="1" dirty="0"/>
              <a:t>C</a:t>
            </a:r>
            <a:r>
              <a:rPr lang="en-US" altLang="en-US" baseline="-25000" dirty="0"/>
              <a:t>2</a:t>
            </a:r>
            <a:r>
              <a:rPr lang="en-US" altLang="en-US" dirty="0"/>
              <a:t> in which the plane </a:t>
            </a:r>
            <a:r>
              <a:rPr lang="en-US" altLang="en-US" i="1" dirty="0"/>
              <a:t>x</a:t>
            </a:r>
            <a:r>
              <a:rPr lang="en-US" altLang="en-US" dirty="0"/>
              <a:t> = 1 intersects the paraboloid is the parabola </a:t>
            </a:r>
            <a:r>
              <a:rPr lang="en-US" altLang="en-US" i="1" dirty="0"/>
              <a:t>z</a:t>
            </a:r>
            <a:r>
              <a:rPr lang="en-US" altLang="en-US" dirty="0"/>
              <a:t> = 3 – 2</a:t>
            </a:r>
            <a:r>
              <a:rPr lang="en-US" altLang="en-US" i="1" dirty="0"/>
              <a:t>y</a:t>
            </a:r>
            <a:r>
              <a:rPr lang="en-US" altLang="en-US" baseline="30000" dirty="0"/>
              <a:t>2</a:t>
            </a:r>
            <a:r>
              <a:rPr lang="en-US" altLang="en-US" dirty="0"/>
              <a:t>, </a:t>
            </a:r>
            <a:r>
              <a:rPr lang="en-US" altLang="en-US" i="1" dirty="0"/>
              <a:t>x</a:t>
            </a:r>
            <a:r>
              <a:rPr lang="en-US" altLang="en-US" dirty="0"/>
              <a:t> = 1, and the slope of the tangent line at (1, 1, 1) is </a:t>
            </a:r>
            <a:r>
              <a:rPr lang="en-US" altLang="en-US" i="1" dirty="0" err="1"/>
              <a:t>f</a:t>
            </a:r>
            <a:r>
              <a:rPr lang="en-US" altLang="en-US" i="1" baseline="-25000" dirty="0" err="1"/>
              <a:t>y</a:t>
            </a:r>
            <a:r>
              <a:rPr lang="en-US" altLang="en-US" dirty="0"/>
              <a:t>(1, 1) = –4. (See Figure 3.)</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Example 2 – </a:t>
            </a:r>
            <a:r>
              <a:rPr lang="en-US" altLang="en-US" i="1" dirty="0">
                <a:solidFill>
                  <a:srgbClr val="0065C0"/>
                </a:solidFill>
              </a:rPr>
              <a:t>Solution</a:t>
            </a:r>
            <a:endParaRPr lang="en-SG" dirty="0">
              <a:solidFill>
                <a:srgbClr val="0065C0"/>
              </a:solidFill>
            </a:endParaRPr>
          </a:p>
        </p:txBody>
      </p:sp>
      <p:sp>
        <p:nvSpPr>
          <p:cNvPr id="4" name="Rectangle 6"/>
          <p:cNvSpPr>
            <a:spLocks noChangeArrowheads="1"/>
          </p:cNvSpPr>
          <p:nvPr/>
        </p:nvSpPr>
        <p:spPr bwMode="auto">
          <a:xfrm>
            <a:off x="4027488" y="6183313"/>
            <a:ext cx="7778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a:t>Figure 3</a:t>
            </a:r>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1788" y="2819400"/>
            <a:ext cx="3300412"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2069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lnSpc>
                <a:spcPct val="115000"/>
              </a:lnSpc>
              <a:buNone/>
            </a:pPr>
            <a:r>
              <a:rPr lang="en-US" altLang="en-US" dirty="0"/>
              <a:t>Partial derivatives can also be defined for functions of three or more variables. For example, if </a:t>
            </a:r>
            <a:r>
              <a:rPr lang="en-US" altLang="en-US" i="1" dirty="0"/>
              <a:t>f</a:t>
            </a:r>
            <a:r>
              <a:rPr lang="en-US" altLang="en-US" dirty="0"/>
              <a:t> is a function of three variables </a:t>
            </a:r>
            <a:r>
              <a:rPr lang="en-US" altLang="en-US" i="1" dirty="0"/>
              <a:t>x</a:t>
            </a:r>
            <a:r>
              <a:rPr lang="en-US" altLang="en-US" dirty="0"/>
              <a:t>, </a:t>
            </a:r>
            <a:r>
              <a:rPr lang="en-US" altLang="en-US" i="1" dirty="0"/>
              <a:t>y</a:t>
            </a:r>
            <a:r>
              <a:rPr lang="en-US" altLang="en-US" dirty="0"/>
              <a:t>, and </a:t>
            </a:r>
            <a:r>
              <a:rPr lang="en-US" altLang="en-US" i="1" dirty="0"/>
              <a:t>z</a:t>
            </a:r>
            <a:r>
              <a:rPr lang="en-US" altLang="en-US" dirty="0"/>
              <a:t>, then its partial derivative with respect to </a:t>
            </a:r>
            <a:r>
              <a:rPr lang="en-US" altLang="en-US" i="1" dirty="0"/>
              <a:t>x</a:t>
            </a:r>
            <a:r>
              <a:rPr lang="en-US" altLang="en-US" dirty="0"/>
              <a:t> is defined as</a:t>
            </a:r>
          </a:p>
          <a:p>
            <a:pPr>
              <a:lnSpc>
                <a:spcPct val="115000"/>
              </a:lnSpc>
            </a:pPr>
            <a:endParaRPr lang="en-US" altLang="en-US" dirty="0"/>
          </a:p>
          <a:p>
            <a:pPr>
              <a:lnSpc>
                <a:spcPct val="115000"/>
              </a:lnSpc>
            </a:pPr>
            <a:endParaRPr lang="en-US" altLang="en-US" dirty="0"/>
          </a:p>
          <a:p>
            <a:pPr>
              <a:lnSpc>
                <a:spcPct val="115000"/>
              </a:lnSpc>
            </a:pPr>
            <a:endParaRPr lang="en-US" altLang="en-US" dirty="0"/>
          </a:p>
          <a:p>
            <a:pPr marL="0" indent="0">
              <a:lnSpc>
                <a:spcPct val="115000"/>
              </a:lnSpc>
              <a:buNone/>
            </a:pPr>
            <a:r>
              <a:rPr lang="en-US" altLang="en-US" dirty="0"/>
              <a:t>and it is found by regarding </a:t>
            </a:r>
            <a:r>
              <a:rPr lang="en-US" altLang="en-US" i="1" dirty="0"/>
              <a:t>y</a:t>
            </a:r>
            <a:r>
              <a:rPr lang="en-US" altLang="en-US" dirty="0"/>
              <a:t> and </a:t>
            </a:r>
            <a:r>
              <a:rPr lang="en-US" altLang="en-US" i="1" dirty="0"/>
              <a:t>z</a:t>
            </a:r>
            <a:r>
              <a:rPr lang="en-US" altLang="en-US" dirty="0"/>
              <a:t> as constants and differentiating </a:t>
            </a:r>
            <a:r>
              <a:rPr lang="en-US" altLang="en-US" i="1" dirty="0"/>
              <a:t>f</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 </a:t>
            </a:r>
            <a:r>
              <a:rPr lang="en-US" altLang="en-US" i="1" dirty="0"/>
              <a:t>z</a:t>
            </a:r>
            <a:r>
              <a:rPr lang="en-US" altLang="en-US" dirty="0"/>
              <a:t>) with respect to </a:t>
            </a:r>
            <a:r>
              <a:rPr lang="en-US" altLang="en-US" i="1" dirty="0"/>
              <a:t>x</a:t>
            </a:r>
            <a:r>
              <a:rPr lang="en-US" altLang="en-US" dirty="0"/>
              <a:t>.</a:t>
            </a:r>
          </a:p>
          <a:p>
            <a:pPr marL="0" indent="0">
              <a:buNone/>
            </a:pPr>
            <a:endParaRPr lang="en-SG" dirty="0"/>
          </a:p>
        </p:txBody>
      </p:sp>
      <p:sp>
        <p:nvSpPr>
          <p:cNvPr id="3" name="Title 2"/>
          <p:cNvSpPr>
            <a:spLocks noGrp="1"/>
          </p:cNvSpPr>
          <p:nvPr>
            <p:ph type="title"/>
          </p:nvPr>
        </p:nvSpPr>
        <p:spPr/>
        <p:txBody>
          <a:bodyPr/>
          <a:lstStyle/>
          <a:p>
            <a:r>
              <a:rPr lang="en-US" dirty="0">
                <a:solidFill>
                  <a:srgbClr val="0065C0"/>
                </a:solidFill>
              </a:rPr>
              <a:t>Functions of More Than Two Variables</a:t>
            </a:r>
            <a:br>
              <a:rPr lang="en-US" dirty="0">
                <a:solidFill>
                  <a:srgbClr val="CC007A"/>
                </a:solidFill>
              </a:rPr>
            </a:br>
            <a:endParaRPr lang="en-SG"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429000"/>
            <a:ext cx="5402263"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56472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If </a:t>
            </a:r>
            <a:r>
              <a:rPr lang="en-US" altLang="en-US" i="1" dirty="0"/>
              <a:t>w</a:t>
            </a:r>
            <a:r>
              <a:rPr lang="en-US" altLang="en-US" dirty="0"/>
              <a:t> = </a:t>
            </a:r>
            <a:r>
              <a:rPr lang="en-US" altLang="en-US" i="1" dirty="0"/>
              <a:t>f</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 </a:t>
            </a:r>
            <a:r>
              <a:rPr lang="en-US" altLang="en-US" i="1" dirty="0"/>
              <a:t>z</a:t>
            </a:r>
            <a:r>
              <a:rPr lang="en-US" altLang="en-US" dirty="0"/>
              <a:t>), then </a:t>
            </a:r>
            <a:r>
              <a:rPr lang="en-US" altLang="en-US" i="1" dirty="0"/>
              <a:t>f</a:t>
            </a:r>
            <a:r>
              <a:rPr lang="en-US" altLang="en-US" sz="500" i="1" dirty="0"/>
              <a:t> </a:t>
            </a:r>
            <a:r>
              <a:rPr lang="en-US" altLang="en-US" i="1" baseline="-25000" dirty="0"/>
              <a:t>x</a:t>
            </a:r>
            <a:r>
              <a:rPr lang="en-US" altLang="en-US" i="1" dirty="0"/>
              <a:t> </a:t>
            </a:r>
            <a:r>
              <a:rPr lang="en-US" altLang="en-US" dirty="0"/>
              <a:t>= </a:t>
            </a:r>
            <a:r>
              <a:rPr lang="en-US" altLang="en-US" dirty="0">
                <a:cs typeface="Arial" panose="020B0604020202020204" pitchFamily="34" charset="0"/>
              </a:rPr>
              <a:t>∂</a:t>
            </a:r>
            <a:r>
              <a:rPr lang="en-US" altLang="en-US" i="1" dirty="0">
                <a:cs typeface="Arial" panose="020B0604020202020204" pitchFamily="34" charset="0"/>
              </a:rPr>
              <a:t>w</a:t>
            </a:r>
            <a:r>
              <a:rPr lang="en-US" altLang="en-US" sz="900" dirty="0">
                <a:cs typeface="Arial" panose="020B0604020202020204" pitchFamily="34" charset="0"/>
              </a:rPr>
              <a:t> </a:t>
            </a:r>
            <a:r>
              <a:rPr lang="en-US" altLang="en-US" dirty="0">
                <a:cs typeface="Arial" panose="020B0604020202020204" pitchFamily="34" charset="0"/>
              </a:rPr>
              <a:t>/</a:t>
            </a:r>
            <a:r>
              <a:rPr lang="en-US" altLang="en-US" sz="900" dirty="0">
                <a:cs typeface="Arial" panose="020B0604020202020204" pitchFamily="34" charset="0"/>
              </a:rPr>
              <a:t> </a:t>
            </a:r>
            <a:r>
              <a:rPr lang="en-US" altLang="en-US" dirty="0">
                <a:cs typeface="Arial" panose="020B0604020202020204" pitchFamily="34" charset="0"/>
              </a:rPr>
              <a:t>∂</a:t>
            </a:r>
            <a:r>
              <a:rPr lang="en-US" altLang="en-US" i="1" dirty="0">
                <a:cs typeface="Arial" panose="020B0604020202020204" pitchFamily="34" charset="0"/>
              </a:rPr>
              <a:t>x</a:t>
            </a:r>
            <a:r>
              <a:rPr lang="en-US" altLang="en-US" dirty="0"/>
              <a:t> can be interpreted as the rate of change of </a:t>
            </a:r>
            <a:r>
              <a:rPr lang="en-US" altLang="en-US" i="1" dirty="0"/>
              <a:t>w</a:t>
            </a:r>
            <a:r>
              <a:rPr lang="en-US" altLang="en-US" dirty="0"/>
              <a:t> with respect to </a:t>
            </a:r>
            <a:r>
              <a:rPr lang="en-US" altLang="en-US" i="1" dirty="0"/>
              <a:t>x </a:t>
            </a:r>
            <a:r>
              <a:rPr lang="en-US" altLang="en-US" dirty="0"/>
              <a:t>when </a:t>
            </a:r>
            <a:r>
              <a:rPr lang="en-US" altLang="en-US" i="1" dirty="0"/>
              <a:t>y </a:t>
            </a:r>
            <a:r>
              <a:rPr lang="en-US" altLang="en-US" dirty="0"/>
              <a:t>and </a:t>
            </a:r>
            <a:r>
              <a:rPr lang="en-US" altLang="en-US" i="1" dirty="0"/>
              <a:t>z</a:t>
            </a:r>
            <a:r>
              <a:rPr lang="en-US" altLang="en-US" dirty="0"/>
              <a:t> are held fixed. But we can’t interpret it geometrically because the graph of </a:t>
            </a:r>
            <a:r>
              <a:rPr lang="en-US" altLang="en-US" i="1" dirty="0"/>
              <a:t>f </a:t>
            </a:r>
            <a:r>
              <a:rPr lang="en-US" altLang="en-US" dirty="0"/>
              <a:t>lies in four-dimensional space. </a:t>
            </a:r>
          </a:p>
          <a:p>
            <a:endParaRPr lang="en-US" altLang="en-US" sz="1400" dirty="0"/>
          </a:p>
          <a:p>
            <a:pPr marL="0" indent="0">
              <a:buNone/>
            </a:pPr>
            <a:r>
              <a:rPr lang="en-US" altLang="en-US" dirty="0"/>
              <a:t>In general, if </a:t>
            </a:r>
            <a:r>
              <a:rPr lang="en-US" altLang="en-US" i="1" dirty="0"/>
              <a:t>u</a:t>
            </a:r>
            <a:r>
              <a:rPr lang="en-US" altLang="en-US" dirty="0"/>
              <a:t> is a function of </a:t>
            </a:r>
            <a:r>
              <a:rPr lang="en-US" altLang="en-US" i="1" dirty="0"/>
              <a:t>n</a:t>
            </a:r>
            <a:r>
              <a:rPr lang="en-US" altLang="en-US" dirty="0"/>
              <a:t> variables, </a:t>
            </a:r>
            <a:br>
              <a:rPr lang="en-US" altLang="en-US" dirty="0"/>
            </a:br>
            <a:r>
              <a:rPr lang="en-US" altLang="en-US" i="1" dirty="0"/>
              <a:t>u</a:t>
            </a:r>
            <a:r>
              <a:rPr lang="en-US" altLang="en-US" dirty="0"/>
              <a:t> = </a:t>
            </a:r>
            <a:r>
              <a:rPr lang="en-US" altLang="en-US" i="1" dirty="0"/>
              <a:t>f</a:t>
            </a:r>
            <a:r>
              <a:rPr lang="en-US" altLang="en-US" sz="500" i="1" dirty="0"/>
              <a:t> </a:t>
            </a:r>
            <a:r>
              <a:rPr lang="en-US" altLang="en-US" dirty="0"/>
              <a:t>(</a:t>
            </a:r>
            <a:r>
              <a:rPr lang="en-US" altLang="en-US" i="1" dirty="0"/>
              <a:t>x</a:t>
            </a:r>
            <a:r>
              <a:rPr lang="en-US" altLang="en-US" baseline="-25000" dirty="0"/>
              <a:t>1</a:t>
            </a:r>
            <a:r>
              <a:rPr lang="en-US" altLang="en-US" dirty="0"/>
              <a:t>, </a:t>
            </a:r>
            <a:r>
              <a:rPr lang="en-US" altLang="en-US" i="1" dirty="0"/>
              <a:t>x</a:t>
            </a:r>
            <a:r>
              <a:rPr lang="en-US" altLang="en-US" baseline="-25000" dirty="0"/>
              <a:t>2</a:t>
            </a:r>
            <a:r>
              <a:rPr lang="en-US" altLang="en-US" dirty="0"/>
              <a:t>,…, </a:t>
            </a:r>
            <a:r>
              <a:rPr lang="en-US" altLang="en-US" i="1" dirty="0" err="1"/>
              <a:t>x</a:t>
            </a:r>
            <a:r>
              <a:rPr lang="en-US" altLang="en-US" i="1" baseline="-25000" dirty="0" err="1"/>
              <a:t>n</a:t>
            </a:r>
            <a:r>
              <a:rPr lang="en-US" altLang="en-US" dirty="0"/>
              <a:t>), its partial derivative with respect to the </a:t>
            </a:r>
            <a:br>
              <a:rPr lang="en-US" altLang="en-US" dirty="0"/>
            </a:br>
            <a:r>
              <a:rPr lang="en-US" altLang="en-US" i="1" dirty="0"/>
              <a:t>i</a:t>
            </a:r>
            <a:r>
              <a:rPr lang="en-US" altLang="en-US" sz="900" i="1" dirty="0"/>
              <a:t> </a:t>
            </a:r>
            <a:r>
              <a:rPr lang="en-US" altLang="en-US" dirty="0" err="1"/>
              <a:t>th</a:t>
            </a:r>
            <a:r>
              <a:rPr lang="en-US" altLang="en-US" dirty="0"/>
              <a:t> variable </a:t>
            </a:r>
            <a:r>
              <a:rPr lang="en-US" altLang="en-US" i="1" dirty="0"/>
              <a:t>x</a:t>
            </a:r>
            <a:r>
              <a:rPr lang="en-US" altLang="en-US" i="1" baseline="-25000" dirty="0"/>
              <a:t>i</a:t>
            </a:r>
            <a:r>
              <a:rPr lang="en-US" altLang="en-US" dirty="0"/>
              <a:t> is </a:t>
            </a:r>
          </a:p>
          <a:p>
            <a:pPr marL="0" indent="0">
              <a:buNone/>
            </a:pPr>
            <a:endParaRPr lang="en-US" altLang="en-US" dirty="0"/>
          </a:p>
          <a:p>
            <a:pPr marL="0" indent="0">
              <a:buNone/>
            </a:pPr>
            <a:endParaRPr lang="en-US" altLang="en-US" dirty="0"/>
          </a:p>
          <a:p>
            <a:pPr marL="0" indent="0">
              <a:buNone/>
            </a:pPr>
            <a:r>
              <a:rPr lang="en-US" altLang="en-US" dirty="0"/>
              <a:t>and we also write</a:t>
            </a:r>
          </a:p>
          <a:p>
            <a:pPr marL="0" indent="0">
              <a:buNone/>
            </a:pPr>
            <a:endParaRPr lang="en-US" altLang="en-US" dirty="0"/>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Functions of More Than Two Variables</a:t>
            </a:r>
            <a:endParaRPr lang="en-SG" dirty="0">
              <a:solidFill>
                <a:srgbClr val="0065C0"/>
              </a:solidFill>
            </a:endParaRP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3" y="4437112"/>
            <a:ext cx="8027987"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b="11700"/>
          <a:stretch>
            <a:fillRect/>
          </a:stretch>
        </p:blipFill>
        <p:spPr bwMode="auto">
          <a:xfrm>
            <a:off x="3275856" y="5314799"/>
            <a:ext cx="3556000"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40697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Find </a:t>
            </a:r>
            <a:r>
              <a:rPr lang="en-US" altLang="en-US" i="1" dirty="0" err="1"/>
              <a:t>f</a:t>
            </a:r>
            <a:r>
              <a:rPr lang="en-US" altLang="en-US" i="1" baseline="-25000" dirty="0" err="1"/>
              <a:t>x</a:t>
            </a:r>
            <a:r>
              <a:rPr lang="en-US" altLang="en-US" dirty="0"/>
              <a:t>, </a:t>
            </a:r>
            <a:r>
              <a:rPr lang="en-US" altLang="en-US" i="1" dirty="0" err="1"/>
              <a:t>f</a:t>
            </a:r>
            <a:r>
              <a:rPr lang="en-US" altLang="en-US" i="1" baseline="-14000" dirty="0" err="1"/>
              <a:t>y</a:t>
            </a:r>
            <a:r>
              <a:rPr lang="en-US" altLang="en-US" dirty="0"/>
              <a:t>, and </a:t>
            </a:r>
            <a:r>
              <a:rPr lang="en-US" altLang="en-US" i="1" dirty="0" err="1"/>
              <a:t>f</a:t>
            </a:r>
            <a:r>
              <a:rPr lang="en-US" altLang="en-US" i="1" baseline="-25000" dirty="0" err="1"/>
              <a:t>z</a:t>
            </a:r>
            <a:r>
              <a:rPr lang="en-US" altLang="en-US" dirty="0"/>
              <a:t> if </a:t>
            </a:r>
            <a:r>
              <a:rPr lang="en-US" altLang="en-US" i="1" dirty="0"/>
              <a:t>f</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 </a:t>
            </a:r>
            <a:r>
              <a:rPr lang="en-US" altLang="en-US" i="1" dirty="0"/>
              <a:t>z</a:t>
            </a:r>
            <a:r>
              <a:rPr lang="en-US" altLang="en-US" dirty="0"/>
              <a:t>) = </a:t>
            </a:r>
            <a:r>
              <a:rPr lang="en-US" altLang="en-US" i="1" dirty="0" err="1"/>
              <a:t>e</a:t>
            </a:r>
            <a:r>
              <a:rPr lang="en-US" altLang="en-US" i="1" baseline="30000" dirty="0" err="1"/>
              <a:t>xy</a:t>
            </a:r>
            <a:r>
              <a:rPr lang="en-US" altLang="en-US" dirty="0"/>
              <a:t> ln </a:t>
            </a:r>
            <a:r>
              <a:rPr lang="en-US" altLang="en-US" i="1" dirty="0"/>
              <a:t>z</a:t>
            </a:r>
            <a:r>
              <a:rPr lang="en-US" altLang="en-US" dirty="0"/>
              <a:t>.</a:t>
            </a:r>
          </a:p>
          <a:p>
            <a:pPr marL="0" indent="0">
              <a:buNone/>
            </a:pPr>
            <a:endParaRPr lang="en-US" altLang="en-US" dirty="0"/>
          </a:p>
          <a:p>
            <a:pPr marL="0" indent="0">
              <a:buNone/>
            </a:pPr>
            <a:r>
              <a:rPr lang="en-US" altLang="en-US" dirty="0">
                <a:solidFill>
                  <a:srgbClr val="0065C0"/>
                </a:solidFill>
              </a:rPr>
              <a:t>Solution:</a:t>
            </a:r>
          </a:p>
          <a:p>
            <a:pPr marL="0" indent="0">
              <a:buNone/>
            </a:pPr>
            <a:r>
              <a:rPr lang="en-US" altLang="en-US" dirty="0"/>
              <a:t>Holding </a:t>
            </a:r>
            <a:r>
              <a:rPr lang="en-US" altLang="en-US" i="1" dirty="0"/>
              <a:t>y</a:t>
            </a:r>
            <a:r>
              <a:rPr lang="en-US" altLang="en-US" dirty="0"/>
              <a:t> and </a:t>
            </a:r>
            <a:r>
              <a:rPr lang="en-US" altLang="en-US" i="1" dirty="0"/>
              <a:t>z</a:t>
            </a:r>
            <a:r>
              <a:rPr lang="en-US" altLang="en-US" dirty="0"/>
              <a:t> constant and differentiating with respect     to </a:t>
            </a:r>
            <a:r>
              <a:rPr lang="en-US" altLang="en-US" i="1" dirty="0"/>
              <a:t>x</a:t>
            </a:r>
            <a:r>
              <a:rPr lang="en-US" altLang="en-US" dirty="0"/>
              <a:t>, we have</a:t>
            </a:r>
          </a:p>
          <a:p>
            <a:pPr marL="0" indent="0">
              <a:buNone/>
            </a:pPr>
            <a:endParaRPr lang="en-US" altLang="en-US" sz="1050" dirty="0"/>
          </a:p>
          <a:p>
            <a:pPr marL="0" indent="0">
              <a:buNone/>
            </a:pPr>
            <a:r>
              <a:rPr lang="en-US" altLang="en-US" i="1" dirty="0"/>
              <a:t>                        </a:t>
            </a:r>
            <a:r>
              <a:rPr lang="en-US" altLang="en-US" i="1" dirty="0" err="1"/>
              <a:t>f</a:t>
            </a:r>
            <a:r>
              <a:rPr lang="en-US" altLang="en-US" i="1" baseline="-25000" dirty="0" err="1"/>
              <a:t>x</a:t>
            </a:r>
            <a:r>
              <a:rPr lang="en-US" altLang="en-US" i="1" dirty="0"/>
              <a:t> </a:t>
            </a:r>
            <a:r>
              <a:rPr lang="en-US" altLang="en-US" dirty="0"/>
              <a:t>= </a:t>
            </a:r>
            <a:r>
              <a:rPr lang="en-US" altLang="en-US" i="1" dirty="0" err="1"/>
              <a:t>ye</a:t>
            </a:r>
            <a:r>
              <a:rPr lang="en-US" altLang="en-US" i="1" baseline="30000" dirty="0" err="1"/>
              <a:t>xy</a:t>
            </a:r>
            <a:r>
              <a:rPr lang="en-US" altLang="en-US" i="1" dirty="0"/>
              <a:t> </a:t>
            </a:r>
            <a:r>
              <a:rPr lang="en-US" altLang="en-US" dirty="0"/>
              <a:t>ln </a:t>
            </a:r>
            <a:r>
              <a:rPr lang="en-US" altLang="en-US" i="1" dirty="0"/>
              <a:t>z</a:t>
            </a:r>
          </a:p>
          <a:p>
            <a:pPr marL="0" indent="0">
              <a:buNone/>
            </a:pPr>
            <a:endParaRPr lang="en-US" altLang="en-US" sz="2000" i="1" dirty="0"/>
          </a:p>
          <a:p>
            <a:pPr marL="0" indent="0">
              <a:buNone/>
            </a:pPr>
            <a:r>
              <a:rPr lang="en-US" altLang="en-US" dirty="0"/>
              <a:t>Similarly,</a:t>
            </a:r>
          </a:p>
          <a:p>
            <a:pPr marL="0" indent="0">
              <a:buNone/>
            </a:pPr>
            <a:endParaRPr lang="en-US" altLang="en-US" sz="1400" dirty="0"/>
          </a:p>
          <a:p>
            <a:pPr marL="0" indent="0">
              <a:buNone/>
            </a:pPr>
            <a:r>
              <a:rPr lang="en-US" altLang="en-US" i="1" dirty="0"/>
              <a:t>                    </a:t>
            </a:r>
            <a:r>
              <a:rPr lang="en-US" altLang="en-US" i="1" dirty="0" err="1"/>
              <a:t>f</a:t>
            </a:r>
            <a:r>
              <a:rPr lang="en-US" altLang="en-US" i="1" baseline="-14000" dirty="0" err="1"/>
              <a:t>y</a:t>
            </a:r>
            <a:r>
              <a:rPr lang="en-US" altLang="en-US" i="1" dirty="0"/>
              <a:t> </a:t>
            </a:r>
            <a:r>
              <a:rPr lang="en-US" altLang="en-US" dirty="0"/>
              <a:t>= </a:t>
            </a:r>
            <a:r>
              <a:rPr lang="en-US" altLang="en-US" i="1" dirty="0" err="1"/>
              <a:t>xe</a:t>
            </a:r>
            <a:r>
              <a:rPr lang="en-US" altLang="en-US" i="1" baseline="30000" dirty="0" err="1"/>
              <a:t>xy</a:t>
            </a:r>
            <a:r>
              <a:rPr lang="en-US" altLang="en-US" i="1" dirty="0"/>
              <a:t> </a:t>
            </a:r>
            <a:r>
              <a:rPr lang="en-US" altLang="en-US" dirty="0"/>
              <a:t>ln </a:t>
            </a:r>
            <a:r>
              <a:rPr lang="en-US" altLang="en-US" i="1" dirty="0"/>
              <a:t>z      </a:t>
            </a:r>
            <a:r>
              <a:rPr lang="en-US" altLang="en-US" dirty="0"/>
              <a:t>and      </a:t>
            </a:r>
            <a:r>
              <a:rPr lang="en-US" altLang="en-US" i="1" dirty="0" err="1"/>
              <a:t>f</a:t>
            </a:r>
            <a:r>
              <a:rPr lang="en-US" altLang="en-US" i="1" baseline="-25000" dirty="0" err="1"/>
              <a:t>z</a:t>
            </a:r>
            <a:r>
              <a:rPr lang="en-US" altLang="en-US" i="1" dirty="0"/>
              <a:t> </a:t>
            </a:r>
            <a:r>
              <a:rPr lang="en-US" altLang="en-US" dirty="0"/>
              <a:t>=</a:t>
            </a:r>
          </a:p>
          <a:p>
            <a:endParaRPr lang="en-US" altLang="en-US" dirty="0"/>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Example 6</a:t>
            </a:r>
            <a:endParaRPr lang="en-SG" dirty="0">
              <a:solidFill>
                <a:srgbClr val="0065C0"/>
              </a:solidFill>
            </a:endParaRPr>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5301208"/>
            <a:ext cx="557213"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175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If </a:t>
            </a:r>
            <a:r>
              <a:rPr lang="en-US" altLang="en-US" i="1" dirty="0"/>
              <a:t>f</a:t>
            </a:r>
            <a:r>
              <a:rPr lang="en-US" altLang="en-US" dirty="0"/>
              <a:t> is a function of two variables, then its partial derivatives  </a:t>
            </a:r>
            <a:r>
              <a:rPr lang="en-US" altLang="en-US" i="1" dirty="0" err="1"/>
              <a:t>f</a:t>
            </a:r>
            <a:r>
              <a:rPr lang="en-US" altLang="en-US" i="1" baseline="-25000" dirty="0" err="1"/>
              <a:t>x</a:t>
            </a:r>
            <a:r>
              <a:rPr lang="en-US" altLang="en-US" dirty="0"/>
              <a:t> and </a:t>
            </a:r>
            <a:r>
              <a:rPr lang="en-US" altLang="en-US" i="1" dirty="0" err="1"/>
              <a:t>f</a:t>
            </a:r>
            <a:r>
              <a:rPr lang="en-US" altLang="en-US" i="1" baseline="-25000" dirty="0" err="1"/>
              <a:t>y</a:t>
            </a:r>
            <a:r>
              <a:rPr lang="en-US" altLang="en-US" dirty="0"/>
              <a:t> are also functions of two variables, so we can consider their partial derivatives (</a:t>
            </a:r>
            <a:r>
              <a:rPr lang="en-US" altLang="en-US" i="1" dirty="0" err="1"/>
              <a:t>f</a:t>
            </a:r>
            <a:r>
              <a:rPr lang="en-US" altLang="en-US" i="1" baseline="-25000" dirty="0" err="1"/>
              <a:t>x</a:t>
            </a:r>
            <a:r>
              <a:rPr lang="en-US" altLang="en-US" dirty="0"/>
              <a:t>)</a:t>
            </a:r>
            <a:r>
              <a:rPr lang="en-US" altLang="en-US" i="1" baseline="-25000" dirty="0"/>
              <a:t>x</a:t>
            </a:r>
            <a:r>
              <a:rPr lang="en-US" altLang="en-US" dirty="0"/>
              <a:t>, (</a:t>
            </a:r>
            <a:r>
              <a:rPr lang="en-US" altLang="en-US" i="1" dirty="0" err="1"/>
              <a:t>f</a:t>
            </a:r>
            <a:r>
              <a:rPr lang="en-US" altLang="en-US" i="1" baseline="-25000" dirty="0" err="1"/>
              <a:t>x</a:t>
            </a:r>
            <a:r>
              <a:rPr lang="en-US" altLang="en-US" dirty="0"/>
              <a:t>)</a:t>
            </a:r>
            <a:r>
              <a:rPr lang="en-US" altLang="en-US" i="1" baseline="-25000" dirty="0"/>
              <a:t>y</a:t>
            </a:r>
            <a:r>
              <a:rPr lang="en-US" altLang="en-US" dirty="0"/>
              <a:t>, (</a:t>
            </a:r>
            <a:r>
              <a:rPr lang="en-US" altLang="en-US" i="1" dirty="0" err="1"/>
              <a:t>f</a:t>
            </a:r>
            <a:r>
              <a:rPr lang="en-US" altLang="en-US" i="1" baseline="-25000" dirty="0" err="1"/>
              <a:t>y</a:t>
            </a:r>
            <a:r>
              <a:rPr lang="en-US" altLang="en-US" dirty="0"/>
              <a:t>)</a:t>
            </a:r>
            <a:r>
              <a:rPr lang="en-US" altLang="en-US" i="1" baseline="-25000" dirty="0"/>
              <a:t>x</a:t>
            </a:r>
            <a:r>
              <a:rPr lang="en-US" altLang="en-US" dirty="0"/>
              <a:t>, and (</a:t>
            </a:r>
            <a:r>
              <a:rPr lang="en-US" altLang="en-US" i="1" dirty="0" err="1"/>
              <a:t>f</a:t>
            </a:r>
            <a:r>
              <a:rPr lang="en-US" altLang="en-US" i="1" baseline="-25000" dirty="0" err="1"/>
              <a:t>y</a:t>
            </a:r>
            <a:r>
              <a:rPr lang="en-US" altLang="en-US" dirty="0"/>
              <a:t>)</a:t>
            </a:r>
            <a:r>
              <a:rPr lang="en-US" altLang="en-US" i="1" baseline="-25000" dirty="0"/>
              <a:t>y</a:t>
            </a:r>
            <a:r>
              <a:rPr lang="en-US" altLang="en-US" dirty="0"/>
              <a:t>, which are called the </a:t>
            </a:r>
            <a:r>
              <a:rPr lang="en-US" altLang="en-US" b="1" dirty="0"/>
              <a:t>second partial derivatives </a:t>
            </a:r>
            <a:r>
              <a:rPr lang="en-US" altLang="en-US" dirty="0"/>
              <a:t>of </a:t>
            </a:r>
            <a:r>
              <a:rPr lang="en-US" altLang="en-US" i="1" dirty="0"/>
              <a:t>f</a:t>
            </a:r>
            <a:r>
              <a:rPr lang="en-US" altLang="en-US" dirty="0"/>
              <a:t>. </a:t>
            </a:r>
            <a:br>
              <a:rPr lang="en-US" altLang="en-US" dirty="0"/>
            </a:br>
            <a:r>
              <a:rPr lang="en-US" altLang="en-US" dirty="0"/>
              <a:t>If </a:t>
            </a:r>
            <a:r>
              <a:rPr lang="en-US" altLang="en-US" i="1" dirty="0"/>
              <a:t>z</a:t>
            </a:r>
            <a:r>
              <a:rPr lang="en-US" altLang="en-US" dirty="0"/>
              <a:t> = </a:t>
            </a:r>
            <a:r>
              <a:rPr lang="en-US" altLang="en-US" i="1" dirty="0"/>
              <a:t>f</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 we use the following notation:</a:t>
            </a:r>
          </a:p>
          <a:p>
            <a:pPr marL="0" indent="0">
              <a:buNone/>
            </a:pPr>
            <a:endParaRPr lang="en-SG" dirty="0"/>
          </a:p>
        </p:txBody>
      </p:sp>
      <p:sp>
        <p:nvSpPr>
          <p:cNvPr id="3" name="Title 2"/>
          <p:cNvSpPr>
            <a:spLocks noGrp="1"/>
          </p:cNvSpPr>
          <p:nvPr>
            <p:ph type="title"/>
          </p:nvPr>
        </p:nvSpPr>
        <p:spPr/>
        <p:txBody>
          <a:bodyPr/>
          <a:lstStyle/>
          <a:p>
            <a:r>
              <a:rPr lang="en-US" dirty="0">
                <a:solidFill>
                  <a:srgbClr val="0065C0"/>
                </a:solidFill>
              </a:rPr>
              <a:t>Higher Derivatives</a:t>
            </a:r>
            <a:br>
              <a:rPr lang="en-US" dirty="0">
                <a:solidFill>
                  <a:srgbClr val="CC007A"/>
                </a:solidFill>
              </a:rPr>
            </a:br>
            <a:endParaRPr lang="en-SG" dirty="0"/>
          </a:p>
        </p:txBody>
      </p:sp>
      <p:pic>
        <p:nvPicPr>
          <p:cNvPr id="4" name="Picture 7" descr="picqa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918" y="3719638"/>
            <a:ext cx="6126163"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4169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In general, we use the notation</a:t>
            </a:r>
          </a:p>
          <a:p>
            <a:pPr marL="0" indent="0">
              <a:buNone/>
            </a:pPr>
            <a:endParaRPr lang="en-US" altLang="en-US" dirty="0"/>
          </a:p>
          <a:p>
            <a:pPr marL="0" indent="0">
              <a:buNone/>
            </a:pPr>
            <a:endParaRPr lang="en-US" altLang="en-US" dirty="0"/>
          </a:p>
          <a:p>
            <a:pPr marL="0" indent="0">
              <a:buNone/>
            </a:pPr>
            <a:endParaRPr lang="en-US" altLang="en-US" dirty="0"/>
          </a:p>
          <a:p>
            <a:pPr marL="0" indent="0">
              <a:buNone/>
            </a:pPr>
            <a:r>
              <a:rPr lang="en-US" altLang="en-US" dirty="0"/>
              <a:t>to indicate that the values of </a:t>
            </a:r>
            <a:r>
              <a:rPr lang="en-US" altLang="en-US" i="1" dirty="0"/>
              <a:t>f</a:t>
            </a:r>
            <a:r>
              <a:rPr lang="en-US" altLang="en-US" sz="500" dirty="0"/>
              <a:t> </a:t>
            </a:r>
            <a:r>
              <a:rPr lang="en-US" altLang="en-US" dirty="0"/>
              <a:t>(</a:t>
            </a:r>
            <a:r>
              <a:rPr lang="en-US" altLang="en-US" i="1" dirty="0"/>
              <a:t>x</a:t>
            </a:r>
            <a:r>
              <a:rPr lang="en-US" altLang="en-US" dirty="0"/>
              <a:t>, </a:t>
            </a:r>
            <a:r>
              <a:rPr lang="en-US" altLang="en-US" i="1" dirty="0"/>
              <a:t>y</a:t>
            </a:r>
            <a:r>
              <a:rPr lang="en-US" altLang="en-US" dirty="0"/>
              <a:t>) approach the number </a:t>
            </a:r>
            <a:r>
              <a:rPr lang="en-US" altLang="en-US" i="1" dirty="0"/>
              <a:t>L </a:t>
            </a:r>
            <a:r>
              <a:rPr lang="en-US" altLang="en-US" dirty="0"/>
              <a:t>as the point (</a:t>
            </a:r>
            <a:r>
              <a:rPr lang="en-US" altLang="en-US" i="1" dirty="0"/>
              <a:t>x</a:t>
            </a:r>
            <a:r>
              <a:rPr lang="en-US" altLang="en-US" dirty="0"/>
              <a:t>, </a:t>
            </a:r>
            <a:r>
              <a:rPr lang="en-US" altLang="en-US" i="1" dirty="0"/>
              <a:t>y</a:t>
            </a:r>
            <a:r>
              <a:rPr lang="en-US" altLang="en-US" dirty="0"/>
              <a:t>) approaches the point (</a:t>
            </a:r>
            <a:r>
              <a:rPr lang="en-US" altLang="en-US" i="1" dirty="0"/>
              <a:t>a</a:t>
            </a:r>
            <a:r>
              <a:rPr lang="en-US" altLang="en-US" dirty="0"/>
              <a:t>, </a:t>
            </a:r>
            <a:r>
              <a:rPr lang="en-US" altLang="en-US" i="1" dirty="0"/>
              <a:t>b</a:t>
            </a:r>
            <a:r>
              <a:rPr lang="en-US" altLang="en-US" dirty="0"/>
              <a:t>) along any path that stays within the domain of </a:t>
            </a:r>
            <a:r>
              <a:rPr lang="en-US" altLang="en-US" i="1" dirty="0"/>
              <a:t>f</a:t>
            </a:r>
            <a:r>
              <a:rPr lang="en-US" altLang="en-US" dirty="0"/>
              <a:t>.</a:t>
            </a:r>
          </a:p>
          <a:p>
            <a:pPr marL="0" indent="0">
              <a:buNone/>
            </a:pPr>
            <a:endParaRPr lang="en-US" altLang="en-US" dirty="0"/>
          </a:p>
          <a:p>
            <a:pPr marL="0" indent="0">
              <a:buNone/>
            </a:pPr>
            <a:endParaRPr lang="en-SG" dirty="0"/>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Limits and Continuity</a:t>
            </a:r>
            <a:endParaRPr lang="en-SG" dirty="0">
              <a:solidFill>
                <a:srgbClr val="0065C0"/>
              </a:solidFill>
            </a:endParaRPr>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0838" y="2286000"/>
            <a:ext cx="267176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03348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r>
              <a:rPr lang="en-US" altLang="en-US" dirty="0"/>
              <a:t>Thus the notation </a:t>
            </a:r>
            <a:r>
              <a:rPr lang="en-US" altLang="en-US" i="1" dirty="0" err="1"/>
              <a:t>f</a:t>
            </a:r>
            <a:r>
              <a:rPr lang="en-US" altLang="en-US" i="1" baseline="-25000" dirty="0" err="1"/>
              <a:t>xy</a:t>
            </a:r>
            <a:r>
              <a:rPr lang="en-US" altLang="en-US" i="1" baseline="-25000" dirty="0"/>
              <a:t> </a:t>
            </a:r>
            <a:r>
              <a:rPr lang="en-US" altLang="en-US" dirty="0"/>
              <a:t>(or </a:t>
            </a:r>
            <a:r>
              <a:rPr lang="en-US" altLang="en-US" dirty="0">
                <a:cs typeface="Arial" panose="020B0604020202020204" pitchFamily="34" charset="0"/>
              </a:rPr>
              <a:t>∂</a:t>
            </a:r>
            <a:r>
              <a:rPr lang="en-US" altLang="en-US" baseline="30000" dirty="0">
                <a:cs typeface="Arial" panose="020B0604020202020204" pitchFamily="34" charset="0"/>
              </a:rPr>
              <a:t>2</a:t>
            </a:r>
            <a:r>
              <a:rPr lang="en-US" altLang="en-US" i="1" dirty="0">
                <a:cs typeface="Arial" panose="020B0604020202020204" pitchFamily="34" charset="0"/>
              </a:rPr>
              <a:t>f</a:t>
            </a:r>
            <a:r>
              <a:rPr lang="en-US" altLang="en-US" sz="900" i="1" dirty="0">
                <a:cs typeface="Arial" panose="020B0604020202020204" pitchFamily="34" charset="0"/>
              </a:rPr>
              <a:t> </a:t>
            </a:r>
            <a:r>
              <a:rPr lang="en-US" altLang="en-US" dirty="0">
                <a:cs typeface="Arial" panose="020B0604020202020204" pitchFamily="34" charset="0"/>
              </a:rPr>
              <a:t>/</a:t>
            </a:r>
            <a:r>
              <a:rPr lang="en-US" altLang="en-US" sz="900" dirty="0">
                <a:cs typeface="Arial" panose="020B0604020202020204" pitchFamily="34" charset="0"/>
              </a:rPr>
              <a:t> </a:t>
            </a:r>
            <a:r>
              <a:rPr lang="en-US" altLang="en-US" dirty="0">
                <a:cs typeface="Arial" panose="020B0604020202020204" pitchFamily="34" charset="0"/>
              </a:rPr>
              <a:t>∂</a:t>
            </a:r>
            <a:r>
              <a:rPr lang="en-US" altLang="en-US" i="1" dirty="0">
                <a:cs typeface="Arial" panose="020B0604020202020204" pitchFamily="34" charset="0"/>
              </a:rPr>
              <a:t>y</a:t>
            </a:r>
            <a:r>
              <a:rPr lang="en-US" altLang="en-US" dirty="0">
                <a:cs typeface="Arial" panose="020B0604020202020204" pitchFamily="34" charset="0"/>
              </a:rPr>
              <a:t> ∂</a:t>
            </a:r>
            <a:r>
              <a:rPr lang="en-US" altLang="en-US" i="1" dirty="0">
                <a:cs typeface="Arial" panose="020B0604020202020204" pitchFamily="34" charset="0"/>
              </a:rPr>
              <a:t>x</a:t>
            </a:r>
            <a:r>
              <a:rPr lang="en-US" altLang="en-US" dirty="0"/>
              <a:t>) means that we first differentiate with respect to </a:t>
            </a:r>
            <a:r>
              <a:rPr lang="en-US" altLang="en-US" i="1" dirty="0"/>
              <a:t>x</a:t>
            </a:r>
            <a:r>
              <a:rPr lang="en-US" altLang="en-US" dirty="0"/>
              <a:t> and then with respect to </a:t>
            </a:r>
            <a:r>
              <a:rPr lang="en-US" altLang="en-US" i="1" dirty="0"/>
              <a:t>y</a:t>
            </a:r>
            <a:r>
              <a:rPr lang="en-US" altLang="en-US" dirty="0"/>
              <a:t>, whereas in computing </a:t>
            </a:r>
            <a:r>
              <a:rPr lang="en-US" altLang="en-US" i="1" dirty="0" err="1"/>
              <a:t>f</a:t>
            </a:r>
            <a:r>
              <a:rPr lang="en-US" altLang="en-US" i="1" baseline="-25000" dirty="0" err="1"/>
              <a:t>yx</a:t>
            </a:r>
            <a:r>
              <a:rPr lang="en-US" altLang="en-US" i="1" dirty="0"/>
              <a:t> </a:t>
            </a:r>
            <a:r>
              <a:rPr lang="en-US" altLang="en-US" dirty="0"/>
              <a:t>the order is reversed.</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Higher Derivatives</a:t>
            </a:r>
            <a:endParaRPr lang="en-SG" dirty="0">
              <a:solidFill>
                <a:srgbClr val="0065C0"/>
              </a:solidFill>
            </a:endParaRPr>
          </a:p>
        </p:txBody>
      </p:sp>
      <p:pic>
        <p:nvPicPr>
          <p:cNvPr id="4" name="Picture 8" descr="picqa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475" y="1494155"/>
            <a:ext cx="6115050"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83069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lnSpcReduction="10000"/>
          </a:bodyPr>
          <a:lstStyle/>
          <a:p>
            <a:pPr marL="0" indent="0">
              <a:buNone/>
            </a:pPr>
            <a:r>
              <a:rPr lang="en-US" altLang="en-US" dirty="0"/>
              <a:t>Find the second partial derivatives of</a:t>
            </a:r>
          </a:p>
          <a:p>
            <a:pPr marL="0" indent="0">
              <a:buNone/>
            </a:pPr>
            <a:endParaRPr lang="en-US" altLang="en-US" sz="900" dirty="0"/>
          </a:p>
          <a:p>
            <a:pPr marL="0" indent="0">
              <a:buNone/>
            </a:pPr>
            <a:r>
              <a:rPr lang="en-US" altLang="en-US" i="1" dirty="0"/>
              <a:t>               f</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 = </a:t>
            </a:r>
            <a:r>
              <a:rPr lang="en-US" altLang="en-US" i="1" dirty="0"/>
              <a:t>x</a:t>
            </a:r>
            <a:r>
              <a:rPr lang="en-US" altLang="en-US" baseline="30000" dirty="0"/>
              <a:t>3</a:t>
            </a:r>
            <a:r>
              <a:rPr lang="en-US" altLang="en-US" dirty="0"/>
              <a:t> + </a:t>
            </a:r>
            <a:r>
              <a:rPr lang="en-US" altLang="en-US" i="1" dirty="0"/>
              <a:t>x</a:t>
            </a:r>
            <a:r>
              <a:rPr lang="en-US" altLang="en-US" baseline="30000" dirty="0"/>
              <a:t>2</a:t>
            </a:r>
            <a:r>
              <a:rPr lang="en-US" altLang="en-US" i="1" dirty="0"/>
              <a:t>y</a:t>
            </a:r>
            <a:r>
              <a:rPr lang="en-US" altLang="en-US" baseline="30000" dirty="0"/>
              <a:t>3</a:t>
            </a:r>
            <a:r>
              <a:rPr lang="en-US" altLang="en-US" dirty="0"/>
              <a:t> – 2</a:t>
            </a:r>
            <a:r>
              <a:rPr lang="en-US" altLang="en-US" i="1" dirty="0"/>
              <a:t>y</a:t>
            </a:r>
            <a:r>
              <a:rPr lang="en-US" altLang="en-US" baseline="30000" dirty="0"/>
              <a:t>2</a:t>
            </a:r>
          </a:p>
          <a:p>
            <a:pPr marL="0" indent="0">
              <a:buNone/>
            </a:pPr>
            <a:endParaRPr lang="en-US" altLang="en-US" baseline="30000" dirty="0"/>
          </a:p>
          <a:p>
            <a:pPr marL="0" indent="0">
              <a:buNone/>
            </a:pPr>
            <a:r>
              <a:rPr lang="en-US" altLang="en-US" dirty="0">
                <a:solidFill>
                  <a:srgbClr val="0065C0"/>
                </a:solidFill>
              </a:rPr>
              <a:t>Solution:</a:t>
            </a:r>
          </a:p>
          <a:p>
            <a:pPr marL="0" indent="0">
              <a:buNone/>
            </a:pPr>
            <a:r>
              <a:rPr lang="en-US" altLang="en-US" dirty="0"/>
              <a:t>In Example 1 we found that</a:t>
            </a:r>
          </a:p>
          <a:p>
            <a:pPr marL="0" indent="0">
              <a:buNone/>
            </a:pPr>
            <a:endParaRPr lang="en-US" altLang="en-US" sz="900" dirty="0"/>
          </a:p>
          <a:p>
            <a:pPr marL="0" indent="0">
              <a:buNone/>
            </a:pPr>
            <a:r>
              <a:rPr lang="en-US" altLang="en-US" i="1" dirty="0"/>
              <a:t>     </a:t>
            </a:r>
            <a:r>
              <a:rPr lang="en-US" altLang="en-US" i="1" dirty="0" err="1"/>
              <a:t>f</a:t>
            </a:r>
            <a:r>
              <a:rPr lang="en-US" altLang="en-US" i="1" baseline="-25000" dirty="0" err="1"/>
              <a:t>x</a:t>
            </a:r>
            <a:r>
              <a:rPr lang="en-US" altLang="en-US" dirty="0"/>
              <a:t>(</a:t>
            </a:r>
            <a:r>
              <a:rPr lang="en-US" altLang="en-US" i="1" dirty="0"/>
              <a:t>x</a:t>
            </a:r>
            <a:r>
              <a:rPr lang="en-US" altLang="en-US" dirty="0"/>
              <a:t>, </a:t>
            </a:r>
            <a:r>
              <a:rPr lang="en-US" altLang="en-US" i="1" dirty="0"/>
              <a:t>y</a:t>
            </a:r>
            <a:r>
              <a:rPr lang="en-US" altLang="en-US" dirty="0"/>
              <a:t>) = 3</a:t>
            </a:r>
            <a:r>
              <a:rPr lang="en-US" altLang="en-US" i="1" dirty="0"/>
              <a:t>x</a:t>
            </a:r>
            <a:r>
              <a:rPr lang="en-US" altLang="en-US" baseline="30000" dirty="0"/>
              <a:t>2</a:t>
            </a:r>
            <a:r>
              <a:rPr lang="en-US" altLang="en-US" dirty="0"/>
              <a:t> + 2</a:t>
            </a:r>
            <a:r>
              <a:rPr lang="en-US" altLang="en-US" i="1" dirty="0"/>
              <a:t>xy</a:t>
            </a:r>
            <a:r>
              <a:rPr lang="en-US" altLang="en-US" baseline="30000" dirty="0"/>
              <a:t>3</a:t>
            </a:r>
            <a:r>
              <a:rPr lang="en-US" altLang="en-US" dirty="0"/>
              <a:t>       </a:t>
            </a:r>
            <a:r>
              <a:rPr lang="en-US" altLang="en-US" i="1" dirty="0" err="1"/>
              <a:t>f</a:t>
            </a:r>
            <a:r>
              <a:rPr lang="en-US" altLang="en-US" i="1" baseline="-14000" dirty="0" err="1"/>
              <a:t>y</a:t>
            </a:r>
            <a:r>
              <a:rPr lang="en-US" altLang="en-US" dirty="0"/>
              <a:t>(</a:t>
            </a:r>
            <a:r>
              <a:rPr lang="en-US" altLang="en-US" i="1" dirty="0"/>
              <a:t>x</a:t>
            </a:r>
            <a:r>
              <a:rPr lang="en-US" altLang="en-US" dirty="0"/>
              <a:t>, </a:t>
            </a:r>
            <a:r>
              <a:rPr lang="en-US" altLang="en-US" i="1" dirty="0"/>
              <a:t>y</a:t>
            </a:r>
            <a:r>
              <a:rPr lang="en-US" altLang="en-US" dirty="0"/>
              <a:t>) = 3</a:t>
            </a:r>
            <a:r>
              <a:rPr lang="en-US" altLang="en-US" i="1" dirty="0"/>
              <a:t>x</a:t>
            </a:r>
            <a:r>
              <a:rPr lang="en-US" altLang="en-US" baseline="30000" dirty="0"/>
              <a:t>2</a:t>
            </a:r>
            <a:r>
              <a:rPr lang="en-US" altLang="en-US" i="1" dirty="0"/>
              <a:t>y</a:t>
            </a:r>
            <a:r>
              <a:rPr lang="en-US" altLang="en-US" baseline="30000" dirty="0"/>
              <a:t>2</a:t>
            </a:r>
            <a:r>
              <a:rPr lang="en-US" altLang="en-US" dirty="0"/>
              <a:t> – 4</a:t>
            </a:r>
            <a:r>
              <a:rPr lang="en-US" altLang="en-US" i="1" dirty="0"/>
              <a:t>y</a:t>
            </a:r>
          </a:p>
          <a:p>
            <a:pPr marL="0" indent="0">
              <a:buNone/>
            </a:pPr>
            <a:endParaRPr lang="en-US" altLang="en-US" i="1" dirty="0"/>
          </a:p>
          <a:p>
            <a:pPr marL="0" indent="0">
              <a:buNone/>
            </a:pPr>
            <a:r>
              <a:rPr lang="en-US" altLang="en-US" dirty="0"/>
              <a:t>Therefore</a:t>
            </a:r>
          </a:p>
          <a:p>
            <a:pPr marL="0" indent="0">
              <a:buNone/>
            </a:pPr>
            <a:r>
              <a:rPr lang="en-US" altLang="en-US" sz="1000" i="1" dirty="0"/>
              <a:t> </a:t>
            </a:r>
            <a:r>
              <a:rPr lang="en-US" altLang="en-US" i="1" dirty="0"/>
              <a:t>                      </a:t>
            </a:r>
            <a:r>
              <a:rPr lang="en-US" altLang="en-US" i="1" dirty="0" err="1"/>
              <a:t>f</a:t>
            </a:r>
            <a:r>
              <a:rPr lang="en-US" altLang="en-US" i="1" baseline="-25000" dirty="0" err="1"/>
              <a:t>xx</a:t>
            </a:r>
            <a:r>
              <a:rPr lang="en-US" altLang="en-US" dirty="0"/>
              <a:t> =       </a:t>
            </a:r>
            <a:r>
              <a:rPr lang="en-US" altLang="en-US" sz="1000" dirty="0"/>
              <a:t> </a:t>
            </a:r>
            <a:r>
              <a:rPr lang="en-US" altLang="en-US" dirty="0"/>
              <a:t>(3</a:t>
            </a:r>
            <a:r>
              <a:rPr lang="en-US" altLang="en-US" i="1" dirty="0"/>
              <a:t>x</a:t>
            </a:r>
            <a:r>
              <a:rPr lang="en-US" altLang="en-US" baseline="30000" dirty="0"/>
              <a:t>2</a:t>
            </a:r>
            <a:r>
              <a:rPr lang="en-US" altLang="en-US" dirty="0"/>
              <a:t> + 2</a:t>
            </a:r>
            <a:r>
              <a:rPr lang="en-US" altLang="en-US" i="1" dirty="0"/>
              <a:t>xy</a:t>
            </a:r>
            <a:r>
              <a:rPr lang="en-US" altLang="en-US" baseline="30000" dirty="0"/>
              <a:t>3</a:t>
            </a:r>
            <a:r>
              <a:rPr lang="en-US" altLang="en-US" dirty="0"/>
              <a:t>)</a:t>
            </a:r>
          </a:p>
          <a:p>
            <a:pPr marL="0" indent="0">
              <a:buNone/>
            </a:pPr>
            <a:endParaRPr lang="en-US" altLang="en-US" sz="2400" dirty="0"/>
          </a:p>
          <a:p>
            <a:pPr marL="0" indent="0">
              <a:buNone/>
            </a:pPr>
            <a:r>
              <a:rPr lang="en-US" altLang="en-US" dirty="0"/>
              <a:t>                         </a:t>
            </a:r>
            <a:r>
              <a:rPr lang="en-US" altLang="en-US" sz="3600" dirty="0"/>
              <a:t> </a:t>
            </a:r>
            <a:r>
              <a:rPr lang="en-US" altLang="en-US" dirty="0"/>
              <a:t>= 6</a:t>
            </a:r>
            <a:r>
              <a:rPr lang="en-US" altLang="en-US" i="1" dirty="0"/>
              <a:t>x </a:t>
            </a:r>
            <a:r>
              <a:rPr lang="en-US" altLang="en-US" dirty="0"/>
              <a:t>+ 2</a:t>
            </a:r>
            <a:r>
              <a:rPr lang="en-US" altLang="en-US" i="1" dirty="0"/>
              <a:t>y</a:t>
            </a:r>
            <a:r>
              <a:rPr lang="en-US" altLang="en-US" baseline="30000" dirty="0"/>
              <a:t>3</a:t>
            </a:r>
            <a:endParaRPr lang="en-US" altLang="en-US" dirty="0"/>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Example 7</a:t>
            </a:r>
            <a:endParaRPr lang="en-SG" dirty="0">
              <a:solidFill>
                <a:srgbClr val="0065C0"/>
              </a:solidFill>
            </a:endParaRPr>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4653136"/>
            <a:ext cx="4937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806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lnSpcReduction="10000"/>
          </a:bodyPr>
          <a:lstStyle/>
          <a:p>
            <a:endParaRPr lang="en-US" altLang="en-US" sz="1050" dirty="0"/>
          </a:p>
          <a:p>
            <a:pPr marL="0" indent="0">
              <a:buNone/>
            </a:pPr>
            <a:r>
              <a:rPr lang="en-US" altLang="en-US" dirty="0"/>
              <a:t>                </a:t>
            </a:r>
            <a:r>
              <a:rPr lang="en-US" altLang="en-US" i="1" dirty="0" err="1"/>
              <a:t>f</a:t>
            </a:r>
            <a:r>
              <a:rPr lang="en-US" altLang="en-US" i="1" baseline="-14000" dirty="0" err="1"/>
              <a:t>xy</a:t>
            </a:r>
            <a:r>
              <a:rPr lang="en-US" altLang="en-US" dirty="0"/>
              <a:t> =       </a:t>
            </a:r>
            <a:r>
              <a:rPr lang="en-US" altLang="en-US" sz="800" dirty="0"/>
              <a:t> </a:t>
            </a:r>
            <a:r>
              <a:rPr lang="en-US" altLang="en-US" dirty="0"/>
              <a:t>(3</a:t>
            </a:r>
            <a:r>
              <a:rPr lang="en-US" altLang="en-US" i="1" dirty="0"/>
              <a:t>x</a:t>
            </a:r>
            <a:r>
              <a:rPr lang="en-US" altLang="en-US" baseline="30000" dirty="0"/>
              <a:t>2</a:t>
            </a:r>
            <a:r>
              <a:rPr lang="en-US" altLang="en-US" dirty="0"/>
              <a:t> + 2</a:t>
            </a:r>
            <a:r>
              <a:rPr lang="en-US" altLang="en-US" i="1" dirty="0"/>
              <a:t>xy</a:t>
            </a:r>
            <a:r>
              <a:rPr lang="en-US" altLang="en-US" baseline="30000" dirty="0"/>
              <a:t>3</a:t>
            </a:r>
            <a:r>
              <a:rPr lang="en-US" altLang="en-US" dirty="0"/>
              <a:t>)</a:t>
            </a:r>
          </a:p>
          <a:p>
            <a:pPr marL="0" indent="0">
              <a:buNone/>
            </a:pPr>
            <a:endParaRPr lang="en-US" altLang="en-US" sz="2400" dirty="0"/>
          </a:p>
          <a:p>
            <a:pPr marL="0" indent="0">
              <a:buNone/>
            </a:pPr>
            <a:r>
              <a:rPr lang="en-US" altLang="en-US" dirty="0"/>
              <a:t>                    </a:t>
            </a:r>
            <a:r>
              <a:rPr lang="en-US" altLang="en-US" sz="1050" dirty="0"/>
              <a:t> </a:t>
            </a:r>
            <a:r>
              <a:rPr lang="en-US" altLang="en-US" dirty="0"/>
              <a:t>= 6</a:t>
            </a:r>
            <a:r>
              <a:rPr lang="en-US" altLang="en-US" i="1" dirty="0"/>
              <a:t>xy</a:t>
            </a:r>
            <a:r>
              <a:rPr lang="en-US" altLang="en-US" baseline="30000" dirty="0"/>
              <a:t>2</a:t>
            </a:r>
          </a:p>
          <a:p>
            <a:pPr marL="0" indent="0">
              <a:buNone/>
            </a:pPr>
            <a:endParaRPr lang="en-US" altLang="en-US" sz="3200" dirty="0"/>
          </a:p>
          <a:p>
            <a:pPr marL="0" indent="0">
              <a:buNone/>
            </a:pPr>
            <a:r>
              <a:rPr lang="en-US" altLang="en-US" dirty="0"/>
              <a:t>                </a:t>
            </a:r>
            <a:r>
              <a:rPr lang="en-US" altLang="en-US" i="1" dirty="0" err="1"/>
              <a:t>f</a:t>
            </a:r>
            <a:r>
              <a:rPr lang="en-US" altLang="en-US" i="1" baseline="-14000" dirty="0" err="1"/>
              <a:t>yx</a:t>
            </a:r>
            <a:r>
              <a:rPr lang="en-US" altLang="en-US" dirty="0"/>
              <a:t> =       </a:t>
            </a:r>
            <a:r>
              <a:rPr lang="en-US" altLang="en-US" sz="2000" dirty="0"/>
              <a:t> </a:t>
            </a:r>
            <a:r>
              <a:rPr lang="en-US" altLang="en-US" dirty="0"/>
              <a:t>(3</a:t>
            </a:r>
            <a:r>
              <a:rPr lang="en-US" altLang="en-US" i="1" dirty="0"/>
              <a:t>x</a:t>
            </a:r>
            <a:r>
              <a:rPr lang="en-US" altLang="en-US" baseline="30000" dirty="0"/>
              <a:t>2</a:t>
            </a:r>
            <a:r>
              <a:rPr lang="en-US" altLang="en-US" i="1" dirty="0"/>
              <a:t>y</a:t>
            </a:r>
            <a:r>
              <a:rPr lang="en-US" altLang="en-US" baseline="30000" dirty="0"/>
              <a:t>2</a:t>
            </a:r>
            <a:r>
              <a:rPr lang="en-US" altLang="en-US" dirty="0"/>
              <a:t> – 4</a:t>
            </a:r>
            <a:r>
              <a:rPr lang="en-US" altLang="en-US" i="1" dirty="0"/>
              <a:t>y</a:t>
            </a:r>
            <a:r>
              <a:rPr lang="en-US" altLang="en-US" dirty="0"/>
              <a:t>)</a:t>
            </a:r>
          </a:p>
          <a:p>
            <a:pPr marL="0" indent="0">
              <a:buNone/>
            </a:pPr>
            <a:endParaRPr lang="en-US" altLang="en-US" sz="2400" dirty="0"/>
          </a:p>
          <a:p>
            <a:pPr marL="0" indent="0">
              <a:buNone/>
            </a:pPr>
            <a:r>
              <a:rPr lang="en-US" altLang="en-US" dirty="0"/>
              <a:t>                   </a:t>
            </a:r>
            <a:r>
              <a:rPr lang="en-US" altLang="en-US" sz="2000" dirty="0"/>
              <a:t>  </a:t>
            </a:r>
            <a:r>
              <a:rPr lang="en-US" altLang="en-US" dirty="0"/>
              <a:t>= 6</a:t>
            </a:r>
            <a:r>
              <a:rPr lang="en-US" altLang="en-US" i="1" dirty="0"/>
              <a:t>xy</a:t>
            </a:r>
            <a:r>
              <a:rPr lang="en-US" altLang="en-US" baseline="30000" dirty="0"/>
              <a:t>2</a:t>
            </a:r>
            <a:endParaRPr lang="en-US" altLang="en-US" dirty="0"/>
          </a:p>
          <a:p>
            <a:pPr marL="0" indent="0">
              <a:buNone/>
            </a:pPr>
            <a:endParaRPr lang="en-US" altLang="en-US" sz="3600" dirty="0"/>
          </a:p>
          <a:p>
            <a:pPr marL="0" indent="0">
              <a:buNone/>
            </a:pPr>
            <a:r>
              <a:rPr lang="en-US" altLang="en-US" dirty="0"/>
              <a:t>                </a:t>
            </a:r>
            <a:r>
              <a:rPr lang="en-US" altLang="en-US" i="1" dirty="0" err="1"/>
              <a:t>f</a:t>
            </a:r>
            <a:r>
              <a:rPr lang="en-US" altLang="en-US" i="1" baseline="-14000" dirty="0" err="1"/>
              <a:t>yy</a:t>
            </a:r>
            <a:r>
              <a:rPr lang="en-US" altLang="en-US" i="1" dirty="0"/>
              <a:t> </a:t>
            </a:r>
            <a:r>
              <a:rPr lang="en-US" altLang="en-US" dirty="0"/>
              <a:t>=</a:t>
            </a:r>
            <a:r>
              <a:rPr lang="en-US" altLang="en-US" i="1" dirty="0"/>
              <a:t>       </a:t>
            </a:r>
            <a:r>
              <a:rPr lang="en-US" altLang="en-US" dirty="0"/>
              <a:t>(3</a:t>
            </a:r>
            <a:r>
              <a:rPr lang="en-US" altLang="en-US" i="1" dirty="0"/>
              <a:t>x</a:t>
            </a:r>
            <a:r>
              <a:rPr lang="en-US" altLang="en-US" baseline="30000" dirty="0"/>
              <a:t>2</a:t>
            </a:r>
            <a:r>
              <a:rPr lang="en-US" altLang="en-US" i="1" dirty="0"/>
              <a:t>y</a:t>
            </a:r>
            <a:r>
              <a:rPr lang="en-US" altLang="en-US" baseline="30000" dirty="0"/>
              <a:t>2</a:t>
            </a:r>
            <a:r>
              <a:rPr lang="en-US" altLang="en-US" dirty="0"/>
              <a:t> – 4</a:t>
            </a:r>
            <a:r>
              <a:rPr lang="en-US" altLang="en-US" i="1" dirty="0"/>
              <a:t>y</a:t>
            </a:r>
            <a:r>
              <a:rPr lang="en-US" altLang="en-US" dirty="0"/>
              <a:t>)</a:t>
            </a:r>
          </a:p>
          <a:p>
            <a:pPr marL="0" indent="0">
              <a:buNone/>
            </a:pPr>
            <a:endParaRPr lang="en-US" altLang="en-US" sz="2400" dirty="0"/>
          </a:p>
          <a:p>
            <a:pPr marL="0" indent="0">
              <a:buNone/>
            </a:pPr>
            <a:r>
              <a:rPr lang="en-US" altLang="en-US" dirty="0"/>
              <a:t>                   </a:t>
            </a:r>
            <a:r>
              <a:rPr lang="en-US" altLang="en-US" sz="2000" dirty="0"/>
              <a:t>  </a:t>
            </a:r>
            <a:r>
              <a:rPr lang="en-US" altLang="en-US" dirty="0"/>
              <a:t>= 6</a:t>
            </a:r>
            <a:r>
              <a:rPr lang="en-US" altLang="en-US" i="1" dirty="0"/>
              <a:t>x</a:t>
            </a:r>
            <a:r>
              <a:rPr lang="en-US" altLang="en-US" baseline="30000" dirty="0"/>
              <a:t>2</a:t>
            </a:r>
            <a:r>
              <a:rPr lang="en-US" altLang="en-US" i="1" dirty="0"/>
              <a:t>y </a:t>
            </a:r>
            <a:r>
              <a:rPr lang="en-US" altLang="en-US" dirty="0"/>
              <a:t>– 4</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Example 7 – </a:t>
            </a:r>
            <a:r>
              <a:rPr lang="en-US" altLang="en-US" i="1" dirty="0">
                <a:solidFill>
                  <a:srgbClr val="0065C0"/>
                </a:solidFill>
              </a:rPr>
              <a:t>Solution</a:t>
            </a:r>
            <a:r>
              <a:rPr lang="en-US" altLang="en-US" dirty="0">
                <a:solidFill>
                  <a:srgbClr val="0065C0"/>
                </a:solidFill>
              </a:rPr>
              <a:t> </a:t>
            </a:r>
            <a:endParaRPr lang="en-SG" dirty="0">
              <a:solidFill>
                <a:srgbClr val="0065C0"/>
              </a:solidFill>
            </a:endParaRPr>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1219200"/>
            <a:ext cx="49371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0986" y="4620548"/>
            <a:ext cx="49371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F116C54-A31E-4D6E-A31F-D0ECE8C7D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8697" y="2933748"/>
            <a:ext cx="4937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964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900" decel="100000" fill="hold"/>
                                        <p:tgtEl>
                                          <p:spTgt spid="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980728"/>
            <a:ext cx="8229600" cy="5176232"/>
          </a:xfrm>
        </p:spPr>
        <p:txBody>
          <a:bodyPr/>
          <a:lstStyle/>
          <a:p>
            <a:pPr marL="0" indent="0">
              <a:buNone/>
            </a:pPr>
            <a:r>
              <a:rPr lang="en-US" altLang="en-US" dirty="0"/>
              <a:t>Notice that </a:t>
            </a:r>
            <a:r>
              <a:rPr lang="en-US" altLang="en-US" i="1" dirty="0" err="1"/>
              <a:t>f</a:t>
            </a:r>
            <a:r>
              <a:rPr lang="en-US" altLang="en-US" i="1" baseline="-25000" dirty="0" err="1"/>
              <a:t>xy</a:t>
            </a:r>
            <a:r>
              <a:rPr lang="en-US" altLang="en-US" dirty="0"/>
              <a:t> = </a:t>
            </a:r>
            <a:r>
              <a:rPr lang="en-US" altLang="en-US" i="1" dirty="0" err="1"/>
              <a:t>f</a:t>
            </a:r>
            <a:r>
              <a:rPr lang="en-US" altLang="en-US" i="1" baseline="-25000" dirty="0" err="1"/>
              <a:t>yx</a:t>
            </a:r>
            <a:r>
              <a:rPr lang="en-US" altLang="en-US" dirty="0"/>
              <a:t> in Example 7. This is not just a coincidence. It turns out that the mixed partial derivatives </a:t>
            </a:r>
            <a:r>
              <a:rPr lang="en-US" altLang="en-US" i="1" dirty="0" err="1"/>
              <a:t>f</a:t>
            </a:r>
            <a:r>
              <a:rPr lang="en-US" altLang="en-US" i="1" baseline="-25000" dirty="0" err="1"/>
              <a:t>xy</a:t>
            </a:r>
            <a:r>
              <a:rPr lang="en-US" altLang="en-US" dirty="0"/>
              <a:t> and </a:t>
            </a:r>
            <a:r>
              <a:rPr lang="en-US" altLang="en-US" i="1" dirty="0" err="1"/>
              <a:t>f</a:t>
            </a:r>
            <a:r>
              <a:rPr lang="en-US" altLang="en-US" i="1" baseline="-25000" dirty="0" err="1"/>
              <a:t>yx</a:t>
            </a:r>
            <a:r>
              <a:rPr lang="en-US" altLang="en-US" dirty="0"/>
              <a:t> are equal for most functions that one meets in practice. </a:t>
            </a:r>
          </a:p>
          <a:p>
            <a:pPr marL="0" indent="0">
              <a:buNone/>
            </a:pPr>
            <a:endParaRPr lang="en-SG" dirty="0"/>
          </a:p>
          <a:p>
            <a:pPr marL="0" indent="0">
              <a:buNone/>
            </a:pPr>
            <a:r>
              <a:rPr lang="en-US" altLang="en-US" dirty="0"/>
              <a:t>The following theorem, which was discovered by the French mathematician Alexis </a:t>
            </a:r>
            <a:r>
              <a:rPr lang="en-US" altLang="en-US" dirty="0" err="1"/>
              <a:t>Clairaut</a:t>
            </a:r>
            <a:r>
              <a:rPr lang="en-US" altLang="en-US" dirty="0"/>
              <a:t> (1713–1765), gives conditions under which we can assert that </a:t>
            </a:r>
            <a:r>
              <a:rPr lang="en-US" altLang="en-US" i="1" dirty="0" err="1"/>
              <a:t>f</a:t>
            </a:r>
            <a:r>
              <a:rPr lang="en-US" altLang="en-US" i="1" baseline="-25000" dirty="0" err="1"/>
              <a:t>xy</a:t>
            </a:r>
            <a:r>
              <a:rPr lang="en-US" altLang="en-US" dirty="0"/>
              <a:t> = </a:t>
            </a:r>
            <a:r>
              <a:rPr lang="en-US" altLang="en-US" i="1" dirty="0" err="1"/>
              <a:t>f</a:t>
            </a:r>
            <a:r>
              <a:rPr lang="en-US" altLang="en-US" i="1" baseline="-25000" dirty="0" err="1"/>
              <a:t>yx</a:t>
            </a:r>
            <a:r>
              <a:rPr lang="en-US" altLang="en-US" dirty="0"/>
              <a:t>.</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Higher Derivatives</a:t>
            </a:r>
            <a:endParaRPr lang="en-SG" dirty="0">
              <a:solidFill>
                <a:srgbClr val="0065C0"/>
              </a:solidFill>
            </a:endParaRPr>
          </a:p>
        </p:txBody>
      </p:sp>
      <p:pic>
        <p:nvPicPr>
          <p:cNvPr id="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4018" y="4437112"/>
            <a:ext cx="833596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995936" y="6398027"/>
            <a:ext cx="4896544" cy="369332"/>
          </a:xfrm>
          <a:prstGeom prst="rect">
            <a:avLst/>
          </a:prstGeom>
          <a:noFill/>
        </p:spPr>
        <p:txBody>
          <a:bodyPr wrap="square" rtlCol="0">
            <a:spAutoFit/>
          </a:bodyPr>
          <a:lstStyle/>
          <a:p>
            <a:r>
              <a:rPr lang="en-SG" dirty="0"/>
              <a:t>https://en.wikipedia.org/wiki/Disk_(mathematics)</a:t>
            </a:r>
          </a:p>
        </p:txBody>
      </p:sp>
    </p:spTree>
    <p:extLst>
      <p:ext uri="{BB962C8B-B14F-4D97-AF65-F5344CB8AC3E}">
        <p14:creationId xmlns:p14="http://schemas.microsoft.com/office/powerpoint/2010/main" val="25707673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Partial derivatives of order 3 or higher can also be defined. For instance,</a:t>
            </a:r>
          </a:p>
          <a:p>
            <a:pPr marL="0" indent="0">
              <a:buNone/>
            </a:pPr>
            <a:endParaRPr lang="en-US" altLang="en-US" dirty="0"/>
          </a:p>
          <a:p>
            <a:pPr marL="0" indent="0">
              <a:buNone/>
            </a:pPr>
            <a:endParaRPr lang="en-US" altLang="en-US" dirty="0"/>
          </a:p>
          <a:p>
            <a:pPr marL="0" indent="0">
              <a:buNone/>
            </a:pPr>
            <a:endParaRPr lang="en-US" altLang="en-US" dirty="0"/>
          </a:p>
          <a:p>
            <a:pPr marL="0" indent="0">
              <a:buNone/>
            </a:pPr>
            <a:r>
              <a:rPr lang="en-US" altLang="en-US" dirty="0"/>
              <a:t>and using </a:t>
            </a:r>
            <a:r>
              <a:rPr lang="en-US" altLang="en-US" dirty="0" err="1"/>
              <a:t>Clairaut’s</a:t>
            </a:r>
            <a:r>
              <a:rPr lang="en-US" altLang="en-US" dirty="0"/>
              <a:t> Theorem it can be shown that             </a:t>
            </a:r>
            <a:r>
              <a:rPr lang="en-US" altLang="en-US" i="1" dirty="0" err="1"/>
              <a:t>f</a:t>
            </a:r>
            <a:r>
              <a:rPr lang="en-US" altLang="en-US" i="1" baseline="-25000" dirty="0" err="1"/>
              <a:t>xyy</a:t>
            </a:r>
            <a:r>
              <a:rPr lang="en-US" altLang="en-US" dirty="0"/>
              <a:t> = </a:t>
            </a:r>
            <a:r>
              <a:rPr lang="en-US" altLang="en-US" i="1" dirty="0" err="1"/>
              <a:t>f</a:t>
            </a:r>
            <a:r>
              <a:rPr lang="en-US" altLang="en-US" i="1" baseline="-25000" dirty="0" err="1"/>
              <a:t>yxy</a:t>
            </a:r>
            <a:r>
              <a:rPr lang="en-US" altLang="en-US" dirty="0"/>
              <a:t> = </a:t>
            </a:r>
            <a:r>
              <a:rPr lang="en-US" altLang="en-US" i="1" dirty="0" err="1"/>
              <a:t>f</a:t>
            </a:r>
            <a:r>
              <a:rPr lang="en-US" altLang="en-US" i="1" baseline="-25000" dirty="0" err="1"/>
              <a:t>yyx</a:t>
            </a:r>
            <a:r>
              <a:rPr lang="en-US" altLang="en-US" dirty="0"/>
              <a:t> if these functions are continuous.</a:t>
            </a:r>
          </a:p>
          <a:p>
            <a:pPr marL="0" indent="0">
              <a:buNone/>
            </a:pPr>
            <a:endParaRPr lang="en-US" altLang="en-US" dirty="0"/>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Higher Derivatives</a:t>
            </a:r>
            <a:endParaRPr lang="en-SG" dirty="0">
              <a:solidFill>
                <a:srgbClr val="0065C0"/>
              </a:solidFill>
            </a:endParaRP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237" y="2348880"/>
            <a:ext cx="483552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93359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624CD6-9F78-4892-BC1E-CD6EFC04C707}"/>
              </a:ext>
            </a:extLst>
          </p:cNvPr>
          <p:cNvSpPr>
            <a:spLocks noGrp="1"/>
          </p:cNvSpPr>
          <p:nvPr>
            <p:ph type="title"/>
          </p:nvPr>
        </p:nvSpPr>
        <p:spPr>
          <a:xfrm>
            <a:off x="0" y="3189602"/>
            <a:ext cx="9144000" cy="478795"/>
          </a:xfrm>
        </p:spPr>
        <p:txBody>
          <a:bodyPr/>
          <a:lstStyle/>
          <a:p>
            <a:pPr algn="ctr"/>
            <a:r>
              <a:rPr lang="en-US" altLang="en-US" sz="3600" dirty="0">
                <a:solidFill>
                  <a:srgbClr val="0065C0"/>
                </a:solidFill>
              </a:rPr>
              <a:t>Tangent Planes and Approximations</a:t>
            </a:r>
            <a:endParaRPr lang="en-SG" sz="3600" dirty="0"/>
          </a:p>
        </p:txBody>
      </p:sp>
    </p:spTree>
    <p:extLst>
      <p:ext uri="{BB962C8B-B14F-4D97-AF65-F5344CB8AC3E}">
        <p14:creationId xmlns:p14="http://schemas.microsoft.com/office/powerpoint/2010/main" val="41542259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The </a:t>
            </a:r>
            <a:r>
              <a:rPr lang="en-US" altLang="en-US" b="1" dirty="0"/>
              <a:t>tangent plane </a:t>
            </a:r>
            <a:r>
              <a:rPr lang="en-US" altLang="en-US" dirty="0"/>
              <a:t>to the surface </a:t>
            </a:r>
            <a:r>
              <a:rPr lang="en-US" altLang="en-US" i="1" dirty="0"/>
              <a:t>S</a:t>
            </a:r>
            <a:r>
              <a:rPr lang="en-US" altLang="en-US" dirty="0"/>
              <a:t> at the point </a:t>
            </a:r>
            <a:r>
              <a:rPr lang="en-US" altLang="en-US" i="1" dirty="0"/>
              <a:t>P</a:t>
            </a:r>
            <a:r>
              <a:rPr lang="en-US" altLang="en-US" dirty="0"/>
              <a:t> is defined to be the plane that contains both tangent lines </a:t>
            </a:r>
            <a:br>
              <a:rPr lang="en-US" altLang="en-US" dirty="0"/>
            </a:br>
            <a:r>
              <a:rPr lang="en-US" altLang="en-US" i="1" dirty="0"/>
              <a:t>T</a:t>
            </a:r>
            <a:r>
              <a:rPr lang="en-US" altLang="en-US" baseline="-25000" dirty="0"/>
              <a:t>1</a:t>
            </a:r>
            <a:r>
              <a:rPr lang="en-US" altLang="en-US" dirty="0"/>
              <a:t> and </a:t>
            </a:r>
            <a:r>
              <a:rPr lang="en-US" altLang="en-US" i="1" dirty="0"/>
              <a:t>T</a:t>
            </a:r>
            <a:r>
              <a:rPr lang="en-US" altLang="en-US" baseline="-25000" dirty="0"/>
              <a:t>2</a:t>
            </a:r>
            <a:r>
              <a:rPr lang="en-US" altLang="en-US" dirty="0"/>
              <a:t>. (See Figure 1.)</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Tangent Planes</a:t>
            </a:r>
            <a:endParaRPr lang="en-SG" dirty="0">
              <a:solidFill>
                <a:srgbClr val="0065C0"/>
              </a:solidFill>
            </a:endParaRPr>
          </a:p>
        </p:txBody>
      </p:sp>
      <p:sp>
        <p:nvSpPr>
          <p:cNvPr id="4" name="Rectangle 5"/>
          <p:cNvSpPr>
            <a:spLocks noChangeArrowheads="1"/>
          </p:cNvSpPr>
          <p:nvPr/>
        </p:nvSpPr>
        <p:spPr bwMode="auto">
          <a:xfrm>
            <a:off x="4457600" y="5905975"/>
            <a:ext cx="7778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dirty="0"/>
              <a:t>Figure 1</a:t>
            </a:r>
          </a:p>
        </p:txBody>
      </p:sp>
      <p:sp>
        <p:nvSpPr>
          <p:cNvPr id="5" name="Text Box 6"/>
          <p:cNvSpPr txBox="1">
            <a:spLocks noChangeArrowheads="1"/>
          </p:cNvSpPr>
          <p:nvPr/>
        </p:nvSpPr>
        <p:spPr bwMode="auto">
          <a:xfrm>
            <a:off x="2555776" y="5526598"/>
            <a:ext cx="4581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dirty="0"/>
              <a:t>The tangent plane contains the tangent lines </a:t>
            </a:r>
            <a:r>
              <a:rPr lang="en-US" altLang="en-US" sz="1400" i="1" dirty="0"/>
              <a:t>T</a:t>
            </a:r>
            <a:r>
              <a:rPr lang="en-US" altLang="en-US" sz="1400" baseline="-25000" dirty="0"/>
              <a:t>1</a:t>
            </a:r>
            <a:r>
              <a:rPr lang="en-US" altLang="en-US" sz="1400" dirty="0"/>
              <a:t> and </a:t>
            </a:r>
            <a:r>
              <a:rPr lang="en-US" altLang="en-US" sz="1400" i="1" dirty="0"/>
              <a:t>T</a:t>
            </a:r>
            <a:r>
              <a:rPr lang="en-US" altLang="en-US" sz="1400" baseline="-25000" dirty="0"/>
              <a:t>2</a:t>
            </a:r>
            <a:r>
              <a:rPr lang="en-US" altLang="en-US" sz="1400" dirty="0"/>
              <a:t>.</a:t>
            </a:r>
          </a:p>
        </p:txBody>
      </p:sp>
      <p:pic>
        <p:nvPicPr>
          <p:cNvPr id="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2564904"/>
            <a:ext cx="3196952" cy="286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95743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980728"/>
            <a:ext cx="8229600" cy="5176232"/>
          </a:xfrm>
        </p:spPr>
        <p:txBody>
          <a:bodyPr/>
          <a:lstStyle/>
          <a:p>
            <a:pPr marL="0" indent="0">
              <a:buNone/>
            </a:pPr>
            <a:r>
              <a:rPr lang="en-US" altLang="en-US" dirty="0"/>
              <a:t>If </a:t>
            </a:r>
            <a:r>
              <a:rPr lang="en-US" altLang="en-US" i="1" dirty="0"/>
              <a:t>C</a:t>
            </a:r>
            <a:r>
              <a:rPr lang="en-US" altLang="en-US" dirty="0"/>
              <a:t> is any other curve that lies on the surface </a:t>
            </a:r>
            <a:r>
              <a:rPr lang="en-US" altLang="en-US" i="1" dirty="0"/>
              <a:t>S</a:t>
            </a:r>
            <a:r>
              <a:rPr lang="en-US" altLang="en-US" dirty="0"/>
              <a:t> and passes through </a:t>
            </a:r>
            <a:r>
              <a:rPr lang="en-US" altLang="en-US" i="1" dirty="0"/>
              <a:t>P</a:t>
            </a:r>
            <a:r>
              <a:rPr lang="en-US" altLang="en-US" dirty="0"/>
              <a:t>, then its tangent line at </a:t>
            </a:r>
            <a:r>
              <a:rPr lang="en-US" altLang="en-US" i="1" dirty="0"/>
              <a:t>P</a:t>
            </a:r>
            <a:r>
              <a:rPr lang="en-US" altLang="en-US" dirty="0"/>
              <a:t> also lies in the tangent plane.</a:t>
            </a:r>
          </a:p>
          <a:p>
            <a:endParaRPr lang="en-US" altLang="en-US" sz="2400" dirty="0"/>
          </a:p>
          <a:p>
            <a:pPr marL="0" indent="0">
              <a:buNone/>
            </a:pPr>
            <a:r>
              <a:rPr lang="en-US" altLang="en-US" dirty="0"/>
              <a:t>Therefore you can think of the tangent plane to </a:t>
            </a:r>
            <a:r>
              <a:rPr lang="en-US" altLang="en-US" i="1" dirty="0"/>
              <a:t>S</a:t>
            </a:r>
            <a:r>
              <a:rPr lang="en-US" altLang="en-US" dirty="0"/>
              <a:t> at </a:t>
            </a:r>
            <a:r>
              <a:rPr lang="en-US" altLang="en-US" i="1" dirty="0"/>
              <a:t>P</a:t>
            </a:r>
            <a:r>
              <a:rPr lang="en-US" altLang="en-US" dirty="0"/>
              <a:t> as consisting of all possible tangent lines at </a:t>
            </a:r>
            <a:r>
              <a:rPr lang="en-US" altLang="en-US" i="1" dirty="0"/>
              <a:t>P</a:t>
            </a:r>
            <a:r>
              <a:rPr lang="en-US" altLang="en-US" dirty="0"/>
              <a:t> to curves that lie on </a:t>
            </a:r>
            <a:r>
              <a:rPr lang="en-US" altLang="en-US" i="1" dirty="0"/>
              <a:t>S</a:t>
            </a:r>
            <a:r>
              <a:rPr lang="en-US" altLang="en-US" dirty="0"/>
              <a:t> and pass through </a:t>
            </a:r>
            <a:r>
              <a:rPr lang="en-US" altLang="en-US" i="1" dirty="0"/>
              <a:t>P</a:t>
            </a:r>
            <a:r>
              <a:rPr lang="en-US" altLang="en-US" dirty="0"/>
              <a:t>. The tangent plane at </a:t>
            </a:r>
            <a:r>
              <a:rPr lang="en-US" altLang="en-US" i="1" dirty="0"/>
              <a:t>P</a:t>
            </a:r>
            <a:r>
              <a:rPr lang="en-US" altLang="en-US" dirty="0"/>
              <a:t> is the plane that most closely approximates the surface </a:t>
            </a:r>
            <a:r>
              <a:rPr lang="en-US" altLang="en-US" i="1" dirty="0"/>
              <a:t>S</a:t>
            </a:r>
            <a:r>
              <a:rPr lang="en-US" altLang="en-US" dirty="0"/>
              <a:t> near the point </a:t>
            </a:r>
            <a:r>
              <a:rPr lang="en-US" altLang="en-US" i="1" dirty="0"/>
              <a:t>P</a:t>
            </a:r>
            <a:r>
              <a:rPr lang="en-US" altLang="en-US" dirty="0"/>
              <a:t>. We know that any plane passing through the point </a:t>
            </a:r>
            <a:r>
              <a:rPr lang="en-US" altLang="en-US" i="1" dirty="0"/>
              <a:t>P</a:t>
            </a:r>
            <a:r>
              <a:rPr lang="en-US" altLang="en-US" dirty="0"/>
              <a:t>(</a:t>
            </a:r>
            <a:r>
              <a:rPr lang="en-US" altLang="en-US" i="1" dirty="0"/>
              <a:t>x</a:t>
            </a:r>
            <a:r>
              <a:rPr lang="en-US" altLang="en-US" baseline="-25000" dirty="0"/>
              <a:t>0</a:t>
            </a:r>
            <a:r>
              <a:rPr lang="en-US" altLang="en-US" dirty="0"/>
              <a:t>, </a:t>
            </a:r>
            <a:r>
              <a:rPr lang="en-US" altLang="en-US" i="1" dirty="0"/>
              <a:t>y</a:t>
            </a:r>
            <a:r>
              <a:rPr lang="en-US" altLang="en-US" baseline="-25000" dirty="0"/>
              <a:t>0</a:t>
            </a:r>
            <a:r>
              <a:rPr lang="en-US" altLang="en-US" dirty="0"/>
              <a:t>, </a:t>
            </a:r>
            <a:r>
              <a:rPr lang="en-US" altLang="en-US" i="1" dirty="0"/>
              <a:t>z</a:t>
            </a:r>
            <a:r>
              <a:rPr lang="en-US" altLang="en-US" baseline="-25000" dirty="0"/>
              <a:t>0</a:t>
            </a:r>
            <a:r>
              <a:rPr lang="en-US" altLang="en-US" dirty="0"/>
              <a:t>) has an equation of the form</a:t>
            </a:r>
          </a:p>
          <a:p>
            <a:endParaRPr lang="en-US" altLang="en-US" dirty="0"/>
          </a:p>
          <a:p>
            <a:pPr marL="0" indent="0" algn="ctr">
              <a:buNone/>
            </a:pPr>
            <a:r>
              <a:rPr lang="en-US" altLang="en-US" i="1" dirty="0"/>
              <a:t>A</a:t>
            </a:r>
            <a:r>
              <a:rPr lang="en-US" altLang="en-US" sz="500" i="1" dirty="0"/>
              <a:t> </a:t>
            </a:r>
            <a:r>
              <a:rPr lang="en-US" altLang="en-US" dirty="0"/>
              <a:t>(</a:t>
            </a:r>
            <a:r>
              <a:rPr lang="en-US" altLang="en-US" i="1" dirty="0"/>
              <a:t>x </a:t>
            </a:r>
            <a:r>
              <a:rPr lang="en-US" altLang="en-US" dirty="0"/>
              <a:t>– </a:t>
            </a:r>
            <a:r>
              <a:rPr lang="en-US" altLang="en-US" i="1" dirty="0"/>
              <a:t>x</a:t>
            </a:r>
            <a:r>
              <a:rPr lang="en-US" altLang="en-US" baseline="-25000" dirty="0"/>
              <a:t>0</a:t>
            </a:r>
            <a:r>
              <a:rPr lang="en-US" altLang="en-US" dirty="0"/>
              <a:t>) + </a:t>
            </a:r>
            <a:r>
              <a:rPr lang="en-US" altLang="en-US" i="1" dirty="0"/>
              <a:t>B</a:t>
            </a:r>
            <a:r>
              <a:rPr lang="en-US" altLang="en-US" sz="500" i="1" dirty="0"/>
              <a:t> </a:t>
            </a:r>
            <a:r>
              <a:rPr lang="en-US" altLang="en-US" dirty="0"/>
              <a:t>(</a:t>
            </a:r>
            <a:r>
              <a:rPr lang="en-US" altLang="en-US" i="1" dirty="0"/>
              <a:t>y </a:t>
            </a:r>
            <a:r>
              <a:rPr lang="en-US" altLang="en-US" dirty="0"/>
              <a:t>– </a:t>
            </a:r>
            <a:r>
              <a:rPr lang="en-US" altLang="en-US" i="1" dirty="0"/>
              <a:t>y</a:t>
            </a:r>
            <a:r>
              <a:rPr lang="en-US" altLang="en-US" baseline="-25000" dirty="0"/>
              <a:t>0</a:t>
            </a:r>
            <a:r>
              <a:rPr lang="en-US" altLang="en-US" dirty="0"/>
              <a:t>) + </a:t>
            </a:r>
            <a:r>
              <a:rPr lang="en-US" altLang="en-US" i="1" dirty="0"/>
              <a:t>C</a:t>
            </a:r>
            <a:r>
              <a:rPr lang="en-US" altLang="en-US" sz="500" i="1" dirty="0"/>
              <a:t> </a:t>
            </a:r>
            <a:r>
              <a:rPr lang="en-US" altLang="en-US" dirty="0"/>
              <a:t>(</a:t>
            </a:r>
            <a:r>
              <a:rPr lang="en-US" altLang="en-US" i="1" dirty="0"/>
              <a:t>z</a:t>
            </a:r>
            <a:r>
              <a:rPr lang="en-US" altLang="en-US" dirty="0"/>
              <a:t> – </a:t>
            </a:r>
            <a:r>
              <a:rPr lang="en-US" altLang="en-US" i="1" dirty="0"/>
              <a:t>z</a:t>
            </a:r>
            <a:r>
              <a:rPr lang="en-US" altLang="en-US" baseline="-25000" dirty="0"/>
              <a:t>0</a:t>
            </a:r>
            <a:r>
              <a:rPr lang="en-US" altLang="en-US" dirty="0"/>
              <a:t>) = 0</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Tangent Planes</a:t>
            </a:r>
            <a:endParaRPr lang="en-SG" dirty="0">
              <a:solidFill>
                <a:srgbClr val="0065C0"/>
              </a:solidFill>
            </a:endParaRPr>
          </a:p>
        </p:txBody>
      </p:sp>
    </p:spTree>
    <p:extLst>
      <p:ext uri="{BB962C8B-B14F-4D97-AF65-F5344CB8AC3E}">
        <p14:creationId xmlns:p14="http://schemas.microsoft.com/office/powerpoint/2010/main" val="28698488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lnSpcReduction="10000"/>
          </a:bodyPr>
          <a:lstStyle/>
          <a:p>
            <a:pPr marL="0" indent="0">
              <a:buNone/>
            </a:pPr>
            <a:r>
              <a:rPr lang="en-US" altLang="en-US" dirty="0"/>
              <a:t>By dividing this equation by </a:t>
            </a:r>
            <a:r>
              <a:rPr lang="en-US" altLang="en-US" i="1" dirty="0"/>
              <a:t>C</a:t>
            </a:r>
            <a:r>
              <a:rPr lang="en-US" altLang="en-US" dirty="0"/>
              <a:t> and letting </a:t>
            </a:r>
            <a:r>
              <a:rPr lang="en-US" altLang="en-US" i="1" dirty="0"/>
              <a:t>a</a:t>
            </a:r>
            <a:r>
              <a:rPr lang="en-US" altLang="en-US" dirty="0"/>
              <a:t> = –</a:t>
            </a:r>
            <a:r>
              <a:rPr lang="en-US" altLang="en-US" i="1" dirty="0"/>
              <a:t>A</a:t>
            </a:r>
            <a:r>
              <a:rPr lang="en-US" altLang="en-US" dirty="0"/>
              <a:t>/</a:t>
            </a:r>
            <a:r>
              <a:rPr lang="en-US" altLang="en-US" i="1" dirty="0"/>
              <a:t>C</a:t>
            </a:r>
            <a:r>
              <a:rPr lang="en-US" altLang="en-US" dirty="0"/>
              <a:t> and </a:t>
            </a:r>
            <a:br>
              <a:rPr lang="en-US" altLang="en-US" dirty="0"/>
            </a:br>
            <a:r>
              <a:rPr lang="en-US" altLang="en-US" i="1" dirty="0"/>
              <a:t>b</a:t>
            </a:r>
            <a:r>
              <a:rPr lang="en-US" altLang="en-US" dirty="0"/>
              <a:t> = –</a:t>
            </a:r>
            <a:r>
              <a:rPr lang="en-US" altLang="en-US" i="1" dirty="0"/>
              <a:t>B</a:t>
            </a:r>
            <a:r>
              <a:rPr lang="en-US" altLang="en-US" dirty="0"/>
              <a:t>/</a:t>
            </a:r>
            <a:r>
              <a:rPr lang="en-US" altLang="en-US" i="1" dirty="0"/>
              <a:t>C</a:t>
            </a:r>
            <a:r>
              <a:rPr lang="en-US" altLang="en-US" dirty="0"/>
              <a:t>, we can write it in the form</a:t>
            </a:r>
          </a:p>
          <a:p>
            <a:pPr marL="0" indent="0">
              <a:buNone/>
            </a:pPr>
            <a:endParaRPr lang="en-US" altLang="en-US" sz="1400" dirty="0"/>
          </a:p>
          <a:p>
            <a:pPr marL="0" indent="0">
              <a:buNone/>
            </a:pPr>
            <a:r>
              <a:rPr lang="en-US" altLang="en-US" i="1" dirty="0"/>
              <a:t>		z </a:t>
            </a:r>
            <a:r>
              <a:rPr lang="en-US" altLang="en-US" dirty="0"/>
              <a:t>– </a:t>
            </a:r>
            <a:r>
              <a:rPr lang="en-US" altLang="en-US" i="1" dirty="0"/>
              <a:t>z</a:t>
            </a:r>
            <a:r>
              <a:rPr lang="en-US" altLang="en-US" baseline="-25000" dirty="0"/>
              <a:t>0</a:t>
            </a:r>
            <a:r>
              <a:rPr lang="en-US" altLang="en-US" dirty="0"/>
              <a:t> = </a:t>
            </a:r>
            <a:r>
              <a:rPr lang="en-US" altLang="en-US" i="1" dirty="0"/>
              <a:t>a</a:t>
            </a:r>
            <a:r>
              <a:rPr lang="en-US" altLang="en-US" dirty="0"/>
              <a:t>(</a:t>
            </a:r>
            <a:r>
              <a:rPr lang="en-US" altLang="en-US" i="1" dirty="0"/>
              <a:t>x </a:t>
            </a:r>
            <a:r>
              <a:rPr lang="en-US" altLang="en-US" dirty="0"/>
              <a:t>– </a:t>
            </a:r>
            <a:r>
              <a:rPr lang="en-US" altLang="en-US" i="1" dirty="0"/>
              <a:t>x</a:t>
            </a:r>
            <a:r>
              <a:rPr lang="en-US" altLang="en-US" baseline="-25000" dirty="0"/>
              <a:t>0</a:t>
            </a:r>
            <a:r>
              <a:rPr lang="en-US" altLang="en-US" dirty="0"/>
              <a:t>) + </a:t>
            </a:r>
            <a:r>
              <a:rPr lang="en-US" altLang="en-US" i="1" dirty="0"/>
              <a:t>b</a:t>
            </a:r>
            <a:r>
              <a:rPr lang="en-US" altLang="en-US" dirty="0"/>
              <a:t>(</a:t>
            </a:r>
            <a:r>
              <a:rPr lang="en-US" altLang="en-US" i="1" dirty="0"/>
              <a:t>y </a:t>
            </a:r>
            <a:r>
              <a:rPr lang="en-US" altLang="en-US" dirty="0"/>
              <a:t>– </a:t>
            </a:r>
            <a:r>
              <a:rPr lang="en-US" altLang="en-US" i="1" dirty="0"/>
              <a:t>y</a:t>
            </a:r>
            <a:r>
              <a:rPr lang="en-US" altLang="en-US" baseline="-25000" dirty="0"/>
              <a:t>0</a:t>
            </a:r>
            <a:r>
              <a:rPr lang="en-US" altLang="en-US" dirty="0"/>
              <a:t>)</a:t>
            </a:r>
          </a:p>
          <a:p>
            <a:pPr marL="0" indent="0">
              <a:buNone/>
            </a:pPr>
            <a:endParaRPr lang="en-US" altLang="en-US" dirty="0"/>
          </a:p>
          <a:p>
            <a:pPr marL="0" indent="0">
              <a:buNone/>
            </a:pPr>
            <a:r>
              <a:rPr lang="en-US" altLang="en-US" dirty="0"/>
              <a:t>If Equation 1 represents the tangent plane at </a:t>
            </a:r>
            <a:r>
              <a:rPr lang="en-US" altLang="en-US" i="1" dirty="0"/>
              <a:t>P</a:t>
            </a:r>
            <a:r>
              <a:rPr lang="en-US" altLang="en-US" dirty="0"/>
              <a:t>, then its intersection with the plane </a:t>
            </a:r>
            <a:r>
              <a:rPr lang="en-US" altLang="en-US" i="1" dirty="0"/>
              <a:t>y</a:t>
            </a:r>
            <a:r>
              <a:rPr lang="en-US" altLang="en-US" dirty="0"/>
              <a:t> = </a:t>
            </a:r>
            <a:r>
              <a:rPr lang="en-US" altLang="en-US" i="1" dirty="0"/>
              <a:t>y</a:t>
            </a:r>
            <a:r>
              <a:rPr lang="en-US" altLang="en-US" baseline="-25000" dirty="0"/>
              <a:t>0</a:t>
            </a:r>
            <a:r>
              <a:rPr lang="en-US" altLang="en-US" dirty="0"/>
              <a:t> must be the tangent </a:t>
            </a:r>
            <a:br>
              <a:rPr lang="en-US" altLang="en-US" dirty="0"/>
            </a:br>
            <a:r>
              <a:rPr lang="en-US" altLang="en-US" dirty="0"/>
              <a:t>line </a:t>
            </a:r>
            <a:r>
              <a:rPr lang="en-US" altLang="en-US" i="1" dirty="0"/>
              <a:t>T</a:t>
            </a:r>
            <a:r>
              <a:rPr lang="en-US" altLang="en-US" baseline="-25000" dirty="0"/>
              <a:t>1</a:t>
            </a:r>
            <a:r>
              <a:rPr lang="en-US" altLang="en-US" dirty="0"/>
              <a:t>. Setting </a:t>
            </a:r>
            <a:r>
              <a:rPr lang="en-US" altLang="en-US" i="1" dirty="0"/>
              <a:t>y</a:t>
            </a:r>
            <a:r>
              <a:rPr lang="en-US" altLang="en-US" dirty="0"/>
              <a:t> = </a:t>
            </a:r>
            <a:r>
              <a:rPr lang="en-US" altLang="en-US" i="1" dirty="0"/>
              <a:t>y</a:t>
            </a:r>
            <a:r>
              <a:rPr lang="en-US" altLang="en-US" baseline="-25000" dirty="0"/>
              <a:t>0</a:t>
            </a:r>
            <a:r>
              <a:rPr lang="en-US" altLang="en-US" dirty="0"/>
              <a:t> in Equation 1 gives</a:t>
            </a:r>
          </a:p>
          <a:p>
            <a:pPr marL="0" indent="0">
              <a:buNone/>
            </a:pPr>
            <a:endParaRPr lang="en-US" altLang="en-US" sz="1400" i="1" dirty="0"/>
          </a:p>
          <a:p>
            <a:pPr marL="0" indent="0">
              <a:buNone/>
            </a:pPr>
            <a:r>
              <a:rPr lang="en-US" altLang="en-US" i="1" dirty="0"/>
              <a:t>		z </a:t>
            </a:r>
            <a:r>
              <a:rPr lang="en-US" altLang="en-US" dirty="0"/>
              <a:t>– </a:t>
            </a:r>
            <a:r>
              <a:rPr lang="en-US" altLang="en-US" i="1" dirty="0"/>
              <a:t>z</a:t>
            </a:r>
            <a:r>
              <a:rPr lang="en-US" altLang="en-US" baseline="-25000" dirty="0"/>
              <a:t>0</a:t>
            </a:r>
            <a:r>
              <a:rPr lang="en-US" altLang="en-US" dirty="0"/>
              <a:t> = </a:t>
            </a:r>
            <a:r>
              <a:rPr lang="en-US" altLang="en-US" i="1" dirty="0"/>
              <a:t>a</a:t>
            </a:r>
            <a:r>
              <a:rPr lang="en-US" altLang="en-US" dirty="0"/>
              <a:t>(</a:t>
            </a:r>
            <a:r>
              <a:rPr lang="en-US" altLang="en-US" i="1" dirty="0"/>
              <a:t>x –</a:t>
            </a:r>
            <a:r>
              <a:rPr lang="en-US" altLang="en-US" dirty="0"/>
              <a:t> </a:t>
            </a:r>
            <a:r>
              <a:rPr lang="en-US" altLang="en-US" i="1" dirty="0"/>
              <a:t>x</a:t>
            </a:r>
            <a:r>
              <a:rPr lang="en-US" altLang="en-US" baseline="-25000" dirty="0"/>
              <a:t>0</a:t>
            </a:r>
            <a:r>
              <a:rPr lang="en-US" altLang="en-US" dirty="0"/>
              <a:t>)        where </a:t>
            </a:r>
            <a:r>
              <a:rPr lang="en-US" altLang="en-US" i="1" dirty="0"/>
              <a:t>y</a:t>
            </a:r>
            <a:r>
              <a:rPr lang="en-US" altLang="en-US" dirty="0"/>
              <a:t> = </a:t>
            </a:r>
            <a:r>
              <a:rPr lang="en-US" altLang="en-US" i="1" dirty="0"/>
              <a:t>y</a:t>
            </a:r>
            <a:r>
              <a:rPr lang="en-US" altLang="en-US" baseline="-25000" dirty="0"/>
              <a:t>0</a:t>
            </a:r>
            <a:r>
              <a:rPr lang="en-US" altLang="en-US" dirty="0"/>
              <a:t> </a:t>
            </a:r>
          </a:p>
          <a:p>
            <a:pPr marL="0" indent="0">
              <a:buNone/>
            </a:pPr>
            <a:endParaRPr lang="en-US" altLang="en-US" sz="1400" dirty="0"/>
          </a:p>
          <a:p>
            <a:pPr marL="0" indent="0">
              <a:buNone/>
            </a:pPr>
            <a:r>
              <a:rPr lang="en-US" altLang="en-US" dirty="0"/>
              <a:t>and we recognize this as the equation (in point-slope form) of a line with slope </a:t>
            </a:r>
            <a:r>
              <a:rPr lang="en-US" altLang="en-US" i="1" dirty="0"/>
              <a:t>a</a:t>
            </a:r>
            <a:r>
              <a:rPr lang="en-US" altLang="en-US" dirty="0"/>
              <a:t>.</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Tangent Planes</a:t>
            </a:r>
            <a:endParaRPr lang="en-SG" dirty="0">
              <a:solidFill>
                <a:srgbClr val="0065C0"/>
              </a:solidFill>
            </a:endParaRP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276872"/>
            <a:ext cx="3778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10456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But we know that the slope of the tangent </a:t>
            </a:r>
            <a:r>
              <a:rPr lang="en-US" altLang="en-US" i="1" dirty="0"/>
              <a:t>T</a:t>
            </a:r>
            <a:r>
              <a:rPr lang="en-US" altLang="en-US" baseline="-25000" dirty="0"/>
              <a:t>1</a:t>
            </a:r>
            <a:r>
              <a:rPr lang="en-US" altLang="en-US" dirty="0"/>
              <a:t> is </a:t>
            </a:r>
            <a:r>
              <a:rPr lang="en-US" altLang="en-US" i="1" dirty="0" err="1"/>
              <a:t>f</a:t>
            </a:r>
            <a:r>
              <a:rPr lang="en-US" altLang="en-US" i="1" baseline="-25000" dirty="0" err="1"/>
              <a:t>x</a:t>
            </a:r>
            <a:r>
              <a:rPr lang="en-US" altLang="en-US" sz="500" baseline="-25000" dirty="0"/>
              <a:t> </a:t>
            </a:r>
            <a:r>
              <a:rPr lang="en-US" altLang="en-US" dirty="0"/>
              <a:t>(</a:t>
            </a:r>
            <a:r>
              <a:rPr lang="en-US" altLang="en-US" i="1" dirty="0"/>
              <a:t>x</a:t>
            </a:r>
            <a:r>
              <a:rPr lang="en-US" altLang="en-US" baseline="-25000" dirty="0"/>
              <a:t>0</a:t>
            </a:r>
            <a:r>
              <a:rPr lang="en-US" altLang="en-US" dirty="0"/>
              <a:t>, </a:t>
            </a:r>
            <a:r>
              <a:rPr lang="en-US" altLang="en-US" i="1" dirty="0"/>
              <a:t>y</a:t>
            </a:r>
            <a:r>
              <a:rPr lang="en-US" altLang="en-US" baseline="-25000" dirty="0"/>
              <a:t>0</a:t>
            </a:r>
            <a:r>
              <a:rPr lang="en-US" altLang="en-US" dirty="0"/>
              <a:t>).</a:t>
            </a:r>
          </a:p>
          <a:p>
            <a:pPr marL="0" indent="0">
              <a:buNone/>
            </a:pPr>
            <a:endParaRPr lang="en-US" altLang="en-US" sz="1400" dirty="0"/>
          </a:p>
          <a:p>
            <a:pPr marL="0" indent="0">
              <a:buNone/>
            </a:pPr>
            <a:r>
              <a:rPr lang="en-US" altLang="en-US" dirty="0"/>
              <a:t>Therefore </a:t>
            </a:r>
            <a:r>
              <a:rPr lang="en-US" altLang="en-US" i="1" dirty="0"/>
              <a:t>a</a:t>
            </a:r>
            <a:r>
              <a:rPr lang="en-US" altLang="en-US" dirty="0"/>
              <a:t> = </a:t>
            </a:r>
            <a:r>
              <a:rPr lang="en-US" altLang="en-US" i="1" dirty="0" err="1"/>
              <a:t>f</a:t>
            </a:r>
            <a:r>
              <a:rPr lang="en-US" altLang="en-US" i="1" baseline="-25000" dirty="0" err="1"/>
              <a:t>x</a:t>
            </a:r>
            <a:r>
              <a:rPr lang="en-US" altLang="en-US" sz="500" baseline="-25000" dirty="0"/>
              <a:t> </a:t>
            </a:r>
            <a:r>
              <a:rPr lang="en-US" altLang="en-US" dirty="0"/>
              <a:t>(</a:t>
            </a:r>
            <a:r>
              <a:rPr lang="en-US" altLang="en-US" i="1" dirty="0"/>
              <a:t>x</a:t>
            </a:r>
            <a:r>
              <a:rPr lang="en-US" altLang="en-US" baseline="-25000" dirty="0"/>
              <a:t>0</a:t>
            </a:r>
            <a:r>
              <a:rPr lang="en-US" altLang="en-US" dirty="0"/>
              <a:t>, </a:t>
            </a:r>
            <a:r>
              <a:rPr lang="en-US" altLang="en-US" i="1" dirty="0"/>
              <a:t>y</a:t>
            </a:r>
            <a:r>
              <a:rPr lang="en-US" altLang="en-US" baseline="-25000" dirty="0"/>
              <a:t>0</a:t>
            </a:r>
            <a:r>
              <a:rPr lang="en-US" altLang="en-US" dirty="0"/>
              <a:t>).</a:t>
            </a:r>
          </a:p>
          <a:p>
            <a:pPr marL="0" indent="0">
              <a:buNone/>
            </a:pPr>
            <a:endParaRPr lang="en-US" altLang="en-US" dirty="0"/>
          </a:p>
          <a:p>
            <a:pPr marL="0" indent="0">
              <a:buNone/>
            </a:pPr>
            <a:r>
              <a:rPr lang="en-US" altLang="en-US" dirty="0"/>
              <a:t>Similarly, putting </a:t>
            </a:r>
            <a:r>
              <a:rPr lang="en-US" altLang="en-US" i="1" dirty="0"/>
              <a:t>x</a:t>
            </a:r>
            <a:r>
              <a:rPr lang="en-US" altLang="en-US" dirty="0"/>
              <a:t> = </a:t>
            </a:r>
            <a:r>
              <a:rPr lang="en-US" altLang="en-US" i="1" dirty="0"/>
              <a:t>x</a:t>
            </a:r>
            <a:r>
              <a:rPr lang="en-US" altLang="en-US" baseline="-25000" dirty="0"/>
              <a:t>0</a:t>
            </a:r>
            <a:r>
              <a:rPr lang="en-US" altLang="en-US" dirty="0"/>
              <a:t> in Equation 1, we get </a:t>
            </a:r>
            <a:br>
              <a:rPr lang="en-US" altLang="en-US" dirty="0"/>
            </a:br>
            <a:r>
              <a:rPr lang="en-US" altLang="en-US" i="1" dirty="0"/>
              <a:t>z </a:t>
            </a:r>
            <a:r>
              <a:rPr lang="en-US" altLang="en-US" dirty="0"/>
              <a:t>– </a:t>
            </a:r>
            <a:r>
              <a:rPr lang="en-US" altLang="en-US" i="1" dirty="0"/>
              <a:t>z</a:t>
            </a:r>
            <a:r>
              <a:rPr lang="en-US" altLang="en-US" baseline="-25000" dirty="0"/>
              <a:t>0</a:t>
            </a:r>
            <a:r>
              <a:rPr lang="en-US" altLang="en-US" dirty="0"/>
              <a:t> =</a:t>
            </a:r>
            <a:r>
              <a:rPr lang="en-US" altLang="en-US" i="1" dirty="0"/>
              <a:t> b</a:t>
            </a:r>
            <a:r>
              <a:rPr lang="en-US" altLang="en-US" dirty="0"/>
              <a:t>(</a:t>
            </a:r>
            <a:r>
              <a:rPr lang="en-US" altLang="en-US" i="1" dirty="0"/>
              <a:t>y –</a:t>
            </a:r>
            <a:r>
              <a:rPr lang="en-US" altLang="en-US" dirty="0"/>
              <a:t> </a:t>
            </a:r>
            <a:r>
              <a:rPr lang="en-US" altLang="en-US" i="1" dirty="0"/>
              <a:t>y</a:t>
            </a:r>
            <a:r>
              <a:rPr lang="en-US" altLang="en-US" baseline="-25000" dirty="0"/>
              <a:t>0</a:t>
            </a:r>
            <a:r>
              <a:rPr lang="en-US" altLang="en-US" dirty="0"/>
              <a:t>), which must represent the tangent line </a:t>
            </a:r>
            <a:r>
              <a:rPr lang="en-US" altLang="en-US" i="1" dirty="0"/>
              <a:t>T</a:t>
            </a:r>
            <a:r>
              <a:rPr lang="en-US" altLang="en-US" baseline="-25000" dirty="0"/>
              <a:t>2</a:t>
            </a:r>
            <a:r>
              <a:rPr lang="en-US" altLang="en-US" dirty="0"/>
              <a:t>, so </a:t>
            </a:r>
            <a:r>
              <a:rPr lang="en-US" altLang="en-US" i="1" dirty="0"/>
              <a:t>b</a:t>
            </a:r>
            <a:r>
              <a:rPr lang="en-US" altLang="en-US" dirty="0"/>
              <a:t> = </a:t>
            </a:r>
            <a:r>
              <a:rPr lang="en-US" altLang="en-US" i="1" dirty="0" err="1"/>
              <a:t>f</a:t>
            </a:r>
            <a:r>
              <a:rPr lang="en-US" altLang="en-US" i="1" baseline="-25000" dirty="0" err="1"/>
              <a:t>y</a:t>
            </a:r>
            <a:r>
              <a:rPr lang="en-US" altLang="en-US" sz="500" baseline="-25000" dirty="0"/>
              <a:t> </a:t>
            </a:r>
            <a:r>
              <a:rPr lang="en-US" altLang="en-US" dirty="0"/>
              <a:t>(</a:t>
            </a:r>
            <a:r>
              <a:rPr lang="en-US" altLang="en-US" i="1" dirty="0"/>
              <a:t>x</a:t>
            </a:r>
            <a:r>
              <a:rPr lang="en-US" altLang="en-US" baseline="-25000" dirty="0"/>
              <a:t>0</a:t>
            </a:r>
            <a:r>
              <a:rPr lang="en-US" altLang="en-US" dirty="0"/>
              <a:t>, </a:t>
            </a:r>
            <a:r>
              <a:rPr lang="en-US" altLang="en-US" i="1" dirty="0"/>
              <a:t>y</a:t>
            </a:r>
            <a:r>
              <a:rPr lang="en-US" altLang="en-US" baseline="-25000" dirty="0"/>
              <a:t>0</a:t>
            </a:r>
            <a:r>
              <a:rPr lang="en-US" altLang="en-US" dirty="0"/>
              <a:t>).</a:t>
            </a:r>
          </a:p>
          <a:p>
            <a:endParaRPr lang="en-US" altLang="en-US" dirty="0"/>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Tangent Planes</a:t>
            </a:r>
            <a:endParaRPr lang="en-SG" dirty="0">
              <a:solidFill>
                <a:srgbClr val="0065C0"/>
              </a:solidFill>
            </a:endParaRP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593428"/>
            <a:ext cx="8248650" cy="153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0247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In other words, we can make the values of </a:t>
            </a:r>
            <a:r>
              <a:rPr lang="en-US" altLang="en-US" i="1" dirty="0"/>
              <a:t>f</a:t>
            </a:r>
            <a:r>
              <a:rPr lang="en-US" altLang="en-US" sz="500" dirty="0"/>
              <a:t> </a:t>
            </a:r>
            <a:r>
              <a:rPr lang="en-US" altLang="en-US" dirty="0"/>
              <a:t>(</a:t>
            </a:r>
            <a:r>
              <a:rPr lang="en-US" altLang="en-US" i="1" dirty="0"/>
              <a:t>x</a:t>
            </a:r>
            <a:r>
              <a:rPr lang="en-US" altLang="en-US" dirty="0"/>
              <a:t>, </a:t>
            </a:r>
            <a:r>
              <a:rPr lang="en-US" altLang="en-US" i="1" dirty="0"/>
              <a:t>y</a:t>
            </a:r>
            <a:r>
              <a:rPr lang="en-US" altLang="en-US" dirty="0"/>
              <a:t>) as close to </a:t>
            </a:r>
            <a:r>
              <a:rPr lang="en-US" altLang="en-US" i="1" dirty="0"/>
              <a:t>L </a:t>
            </a:r>
            <a:r>
              <a:rPr lang="en-US" altLang="en-US" dirty="0"/>
              <a:t>as we like by taking the point (</a:t>
            </a:r>
            <a:r>
              <a:rPr lang="en-US" altLang="en-US" i="1" dirty="0"/>
              <a:t>x</a:t>
            </a:r>
            <a:r>
              <a:rPr lang="en-US" altLang="en-US" dirty="0"/>
              <a:t>, </a:t>
            </a:r>
            <a:r>
              <a:rPr lang="en-US" altLang="en-US" i="1" dirty="0"/>
              <a:t>y</a:t>
            </a:r>
            <a:r>
              <a:rPr lang="en-US" altLang="en-US" dirty="0"/>
              <a:t>) sufficiently close to the point (</a:t>
            </a:r>
            <a:r>
              <a:rPr lang="en-US" altLang="en-US" i="1" dirty="0"/>
              <a:t>a</a:t>
            </a:r>
            <a:r>
              <a:rPr lang="en-US" altLang="en-US" dirty="0"/>
              <a:t>, </a:t>
            </a:r>
            <a:r>
              <a:rPr lang="en-US" altLang="en-US" i="1" dirty="0"/>
              <a:t>b</a:t>
            </a:r>
            <a:r>
              <a:rPr lang="en-US" altLang="en-US" dirty="0"/>
              <a:t>), but not equal to (</a:t>
            </a:r>
            <a:r>
              <a:rPr lang="en-US" altLang="en-US" i="1" dirty="0"/>
              <a:t>a</a:t>
            </a:r>
            <a:r>
              <a:rPr lang="en-US" altLang="en-US" dirty="0"/>
              <a:t>, </a:t>
            </a:r>
            <a:r>
              <a:rPr lang="en-US" altLang="en-US" i="1" dirty="0"/>
              <a:t>b</a:t>
            </a:r>
            <a:r>
              <a:rPr lang="en-US" altLang="en-US" dirty="0"/>
              <a:t>). A more precise definition follows.</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Limits and Continuity</a:t>
            </a:r>
            <a:endParaRPr lang="en-SG" dirty="0">
              <a:solidFill>
                <a:srgbClr val="0065C0"/>
              </a:solidFill>
            </a:endParaRP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388" y="3352800"/>
            <a:ext cx="8023225"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31568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lnSpcReduction="10000"/>
          </a:bodyPr>
          <a:lstStyle/>
          <a:p>
            <a:pPr marL="0" indent="0">
              <a:buNone/>
            </a:pPr>
            <a:r>
              <a:rPr lang="en-US" altLang="en-US" dirty="0"/>
              <a:t>Find the tangent plane to the elliptic paraboloid </a:t>
            </a:r>
            <a:r>
              <a:rPr lang="en-US" altLang="en-US" i="1" dirty="0"/>
              <a:t>z</a:t>
            </a:r>
            <a:r>
              <a:rPr lang="en-US" altLang="en-US" dirty="0"/>
              <a:t> = 2</a:t>
            </a:r>
            <a:r>
              <a:rPr lang="en-US" altLang="en-US" i="1" dirty="0"/>
              <a:t>x</a:t>
            </a:r>
            <a:r>
              <a:rPr lang="en-US" altLang="en-US" baseline="30000" dirty="0"/>
              <a:t>2</a:t>
            </a:r>
            <a:r>
              <a:rPr lang="en-US" altLang="en-US" dirty="0"/>
              <a:t> + </a:t>
            </a:r>
            <a:r>
              <a:rPr lang="en-US" altLang="en-US" i="1" dirty="0"/>
              <a:t>y</a:t>
            </a:r>
            <a:r>
              <a:rPr lang="en-US" altLang="en-US" baseline="30000" dirty="0"/>
              <a:t>2</a:t>
            </a:r>
            <a:r>
              <a:rPr lang="en-US" altLang="en-US" dirty="0"/>
              <a:t> at the point (1, 1, 3).</a:t>
            </a:r>
          </a:p>
          <a:p>
            <a:endParaRPr lang="en-US" altLang="en-US" sz="1400" dirty="0"/>
          </a:p>
          <a:p>
            <a:pPr marL="0" indent="0">
              <a:buNone/>
            </a:pPr>
            <a:r>
              <a:rPr lang="en-US" altLang="en-US" dirty="0">
                <a:solidFill>
                  <a:srgbClr val="0065C0"/>
                </a:solidFill>
              </a:rPr>
              <a:t>Solution:</a:t>
            </a:r>
          </a:p>
          <a:p>
            <a:pPr marL="0" indent="0">
              <a:buNone/>
            </a:pPr>
            <a:r>
              <a:rPr lang="en-US" altLang="en-US" dirty="0"/>
              <a:t>Let </a:t>
            </a:r>
            <a:r>
              <a:rPr lang="en-US" altLang="en-US" i="1" dirty="0"/>
              <a:t>f</a:t>
            </a:r>
            <a:r>
              <a:rPr lang="en-US" altLang="en-US" sz="500" i="1" dirty="0"/>
              <a:t> </a:t>
            </a:r>
            <a:r>
              <a:rPr lang="en-US" altLang="en-US" dirty="0"/>
              <a:t>(</a:t>
            </a:r>
            <a:r>
              <a:rPr lang="en-US" altLang="en-US" i="1" dirty="0"/>
              <a:t>x</a:t>
            </a:r>
            <a:r>
              <a:rPr lang="en-US" altLang="en-US" dirty="0"/>
              <a:t>,</a:t>
            </a:r>
            <a:r>
              <a:rPr lang="en-US" altLang="en-US" i="1" dirty="0"/>
              <a:t> y</a:t>
            </a:r>
            <a:r>
              <a:rPr lang="en-US" altLang="en-US" dirty="0"/>
              <a:t>) = 2</a:t>
            </a:r>
            <a:r>
              <a:rPr lang="en-US" altLang="en-US" i="1" dirty="0"/>
              <a:t>x</a:t>
            </a:r>
            <a:r>
              <a:rPr lang="en-US" altLang="en-US" baseline="30000" dirty="0"/>
              <a:t>2</a:t>
            </a:r>
            <a:r>
              <a:rPr lang="en-US" altLang="en-US" dirty="0"/>
              <a:t> + </a:t>
            </a:r>
            <a:r>
              <a:rPr lang="en-US" altLang="en-US" i="1" dirty="0"/>
              <a:t>y</a:t>
            </a:r>
            <a:r>
              <a:rPr lang="en-US" altLang="en-US" baseline="30000" dirty="0"/>
              <a:t>2</a:t>
            </a:r>
            <a:r>
              <a:rPr lang="en-US" altLang="en-US" dirty="0"/>
              <a:t>. </a:t>
            </a:r>
          </a:p>
          <a:p>
            <a:pPr marL="0" indent="0">
              <a:buNone/>
            </a:pPr>
            <a:r>
              <a:rPr lang="en-US" altLang="en-US" dirty="0"/>
              <a:t>Then</a:t>
            </a:r>
          </a:p>
          <a:p>
            <a:pPr marL="0" indent="0">
              <a:buNone/>
            </a:pPr>
            <a:r>
              <a:rPr lang="en-US" altLang="en-US" i="1" dirty="0"/>
              <a:t>                  </a:t>
            </a:r>
            <a:r>
              <a:rPr lang="en-US" altLang="en-US" i="1" dirty="0" err="1"/>
              <a:t>f</a:t>
            </a:r>
            <a:r>
              <a:rPr lang="en-US" altLang="en-US" i="1" baseline="-25000" dirty="0" err="1"/>
              <a:t>x</a:t>
            </a:r>
            <a:r>
              <a:rPr lang="en-US" altLang="en-US" dirty="0"/>
              <a:t>(</a:t>
            </a:r>
            <a:r>
              <a:rPr lang="en-US" altLang="en-US" i="1" dirty="0"/>
              <a:t>x</a:t>
            </a:r>
            <a:r>
              <a:rPr lang="en-US" altLang="en-US" dirty="0"/>
              <a:t>, </a:t>
            </a:r>
            <a:r>
              <a:rPr lang="en-US" altLang="en-US" i="1" dirty="0"/>
              <a:t>y</a:t>
            </a:r>
            <a:r>
              <a:rPr lang="en-US" altLang="en-US" dirty="0"/>
              <a:t>) = 4</a:t>
            </a:r>
            <a:r>
              <a:rPr lang="en-US" altLang="en-US" i="1" dirty="0"/>
              <a:t>x                 </a:t>
            </a:r>
            <a:r>
              <a:rPr lang="en-US" altLang="en-US" i="1" dirty="0" err="1"/>
              <a:t>f</a:t>
            </a:r>
            <a:r>
              <a:rPr lang="en-US" altLang="en-US" i="1" baseline="-25000" dirty="0" err="1"/>
              <a:t>y</a:t>
            </a:r>
            <a:r>
              <a:rPr lang="en-US" altLang="en-US" dirty="0"/>
              <a:t>(</a:t>
            </a:r>
            <a:r>
              <a:rPr lang="en-US" altLang="en-US" i="1" dirty="0"/>
              <a:t>x</a:t>
            </a:r>
            <a:r>
              <a:rPr lang="en-US" altLang="en-US" dirty="0"/>
              <a:t>, </a:t>
            </a:r>
            <a:r>
              <a:rPr lang="en-US" altLang="en-US" i="1" dirty="0"/>
              <a:t>y</a:t>
            </a:r>
            <a:r>
              <a:rPr lang="en-US" altLang="en-US" dirty="0"/>
              <a:t>) = 2</a:t>
            </a:r>
            <a:r>
              <a:rPr lang="en-US" altLang="en-US" i="1" dirty="0"/>
              <a:t>y</a:t>
            </a:r>
          </a:p>
          <a:p>
            <a:pPr marL="0" indent="0">
              <a:buNone/>
            </a:pPr>
            <a:r>
              <a:rPr lang="en-US" altLang="en-US" i="1" dirty="0"/>
              <a:t>                  </a:t>
            </a:r>
            <a:r>
              <a:rPr lang="en-US" altLang="en-US" i="1" dirty="0" err="1"/>
              <a:t>f</a:t>
            </a:r>
            <a:r>
              <a:rPr lang="en-US" altLang="en-US" i="1" baseline="-25000" dirty="0" err="1"/>
              <a:t>x</a:t>
            </a:r>
            <a:r>
              <a:rPr lang="en-US" altLang="en-US" dirty="0"/>
              <a:t>(1, 1)</a:t>
            </a:r>
            <a:r>
              <a:rPr lang="en-US" altLang="en-US" sz="2000" dirty="0"/>
              <a:t> </a:t>
            </a:r>
            <a:r>
              <a:rPr lang="en-US" altLang="en-US" dirty="0"/>
              <a:t>= 4                  </a:t>
            </a:r>
            <a:r>
              <a:rPr lang="en-US" altLang="en-US" i="1" dirty="0" err="1"/>
              <a:t>f</a:t>
            </a:r>
            <a:r>
              <a:rPr lang="en-US" altLang="en-US" i="1" baseline="-25000" dirty="0" err="1"/>
              <a:t>y</a:t>
            </a:r>
            <a:r>
              <a:rPr lang="en-US" altLang="en-US" dirty="0"/>
              <a:t>(1, 1) = 2</a:t>
            </a:r>
          </a:p>
          <a:p>
            <a:endParaRPr lang="en-US" altLang="en-US" sz="1400" dirty="0"/>
          </a:p>
          <a:p>
            <a:pPr marL="0" indent="0">
              <a:buNone/>
            </a:pPr>
            <a:r>
              <a:rPr lang="en-US" altLang="en-US" dirty="0"/>
              <a:t>Then (2) gives the equation of the tangent plane at </a:t>
            </a:r>
            <a:br>
              <a:rPr lang="en-US" altLang="en-US" dirty="0"/>
            </a:br>
            <a:r>
              <a:rPr lang="en-US" altLang="en-US" dirty="0"/>
              <a:t>(1, 1, 3) as</a:t>
            </a:r>
          </a:p>
          <a:p>
            <a:pPr marL="0" indent="0">
              <a:buNone/>
            </a:pPr>
            <a:r>
              <a:rPr lang="en-US" altLang="en-US" i="1" dirty="0"/>
              <a:t>			z </a:t>
            </a:r>
            <a:r>
              <a:rPr lang="en-US" altLang="en-US" dirty="0"/>
              <a:t>– 3 = 4(</a:t>
            </a:r>
            <a:r>
              <a:rPr lang="en-US" altLang="en-US" i="1" dirty="0"/>
              <a:t>x </a:t>
            </a:r>
            <a:r>
              <a:rPr lang="en-US" altLang="en-US" dirty="0"/>
              <a:t>– 1) + 2(</a:t>
            </a:r>
            <a:r>
              <a:rPr lang="en-US" altLang="en-US" i="1" dirty="0"/>
              <a:t>y </a:t>
            </a:r>
            <a:r>
              <a:rPr lang="en-US" altLang="en-US" dirty="0"/>
              <a:t>– 1)</a:t>
            </a:r>
          </a:p>
          <a:p>
            <a:pPr marL="0" indent="0">
              <a:buNone/>
            </a:pPr>
            <a:r>
              <a:rPr lang="en-US" altLang="en-US" dirty="0"/>
              <a:t>or                                    </a:t>
            </a:r>
            <a:r>
              <a:rPr lang="en-US" altLang="en-US" i="1" dirty="0"/>
              <a:t>z</a:t>
            </a:r>
            <a:r>
              <a:rPr lang="en-US" altLang="en-US" sz="1600" i="1" dirty="0"/>
              <a:t> </a:t>
            </a:r>
            <a:r>
              <a:rPr lang="en-US" altLang="en-US" dirty="0"/>
              <a:t>= 4</a:t>
            </a:r>
            <a:r>
              <a:rPr lang="en-US" altLang="en-US" i="1" dirty="0"/>
              <a:t>x</a:t>
            </a:r>
            <a:r>
              <a:rPr lang="en-US" altLang="en-US" dirty="0"/>
              <a:t> + 2</a:t>
            </a:r>
            <a:r>
              <a:rPr lang="en-US" altLang="en-US" i="1" dirty="0"/>
              <a:t>y </a:t>
            </a:r>
            <a:r>
              <a:rPr lang="en-US" altLang="en-US" dirty="0"/>
              <a:t>– 3</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Example 1</a:t>
            </a:r>
            <a:endParaRPr lang="en-SG" dirty="0">
              <a:solidFill>
                <a:srgbClr val="0065C0"/>
              </a:solidFill>
            </a:endParaRPr>
          </a:p>
        </p:txBody>
      </p:sp>
    </p:spTree>
    <p:extLst>
      <p:ext uri="{BB962C8B-B14F-4D97-AF65-F5344CB8AC3E}">
        <p14:creationId xmlns:p14="http://schemas.microsoft.com/office/powerpoint/2010/main" val="18309599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980728"/>
            <a:ext cx="8229600" cy="5176232"/>
          </a:xfrm>
        </p:spPr>
        <p:txBody>
          <a:bodyPr/>
          <a:lstStyle/>
          <a:p>
            <a:pPr marL="0" indent="0">
              <a:buNone/>
            </a:pPr>
            <a:r>
              <a:rPr lang="en-US" altLang="en-US" dirty="0"/>
              <a:t>Figure 2(a) shows the elliptic paraboloid and its tangent plane at (1, 1, 3) that we found in Example 1. In parts (b) and (c) we zoom in toward the point (1, 1, 3) by restricting the domain of the function </a:t>
            </a:r>
            <a:r>
              <a:rPr lang="en-US" altLang="en-US" i="1" dirty="0"/>
              <a:t>f</a:t>
            </a:r>
            <a:r>
              <a:rPr lang="en-US" altLang="en-US" sz="500" i="1" dirty="0"/>
              <a:t> </a:t>
            </a:r>
            <a:r>
              <a:rPr lang="en-US" altLang="en-US" dirty="0"/>
              <a:t>(</a:t>
            </a:r>
            <a:r>
              <a:rPr lang="en-US" altLang="en-US" i="1" dirty="0"/>
              <a:t>x</a:t>
            </a:r>
            <a:r>
              <a:rPr lang="en-US" altLang="en-US" dirty="0"/>
              <a:t>,</a:t>
            </a:r>
            <a:r>
              <a:rPr lang="en-US" altLang="en-US" i="1" dirty="0"/>
              <a:t> y</a:t>
            </a:r>
            <a:r>
              <a:rPr lang="en-US" altLang="en-US" dirty="0"/>
              <a:t>) = 2</a:t>
            </a:r>
            <a:r>
              <a:rPr lang="en-US" altLang="en-US" i="1" dirty="0"/>
              <a:t>x</a:t>
            </a:r>
            <a:r>
              <a:rPr lang="en-US" altLang="en-US" baseline="30000" dirty="0"/>
              <a:t>2 </a:t>
            </a:r>
            <a:r>
              <a:rPr lang="en-US" altLang="en-US" dirty="0"/>
              <a:t>+ </a:t>
            </a:r>
            <a:r>
              <a:rPr lang="en-US" altLang="en-US" i="1" dirty="0"/>
              <a:t>y</a:t>
            </a:r>
            <a:r>
              <a:rPr lang="en-US" altLang="en-US" baseline="30000" dirty="0"/>
              <a:t>2</a:t>
            </a:r>
            <a:r>
              <a:rPr lang="en-US" altLang="en-US" dirty="0"/>
              <a:t>.</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Tangent Planes</a:t>
            </a:r>
            <a:endParaRPr lang="en-SG" dirty="0">
              <a:solidFill>
                <a:srgbClr val="0065C0"/>
              </a:solidFill>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 y="2766706"/>
            <a:ext cx="2733675"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4325937" y="5890906"/>
            <a:ext cx="7778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a:t>Figure 2</a:t>
            </a:r>
          </a:p>
        </p:txBody>
      </p:sp>
      <p:sp>
        <p:nvSpPr>
          <p:cNvPr id="6" name="Text Box 6"/>
          <p:cNvSpPr txBox="1">
            <a:spLocks noChangeArrowheads="1"/>
          </p:cNvSpPr>
          <p:nvPr/>
        </p:nvSpPr>
        <p:spPr bwMode="auto">
          <a:xfrm>
            <a:off x="2176462" y="5281306"/>
            <a:ext cx="5080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t>The elliptic paraboloid</a:t>
            </a:r>
            <a:r>
              <a:rPr lang="en-US" altLang="en-US" sz="1400" i="1"/>
              <a:t> z</a:t>
            </a:r>
            <a:r>
              <a:rPr lang="en-US" altLang="en-US" sz="1400"/>
              <a:t> = 2</a:t>
            </a:r>
            <a:r>
              <a:rPr lang="en-US" altLang="en-US" sz="1400" i="1"/>
              <a:t>x</a:t>
            </a:r>
            <a:r>
              <a:rPr lang="en-US" altLang="en-US" sz="1400" baseline="30000"/>
              <a:t>2</a:t>
            </a:r>
            <a:r>
              <a:rPr lang="en-US" altLang="en-US" sz="1400"/>
              <a:t> + </a:t>
            </a:r>
            <a:r>
              <a:rPr lang="en-US" altLang="en-US" sz="1400" i="1"/>
              <a:t>y</a:t>
            </a:r>
            <a:r>
              <a:rPr lang="en-US" altLang="en-US" sz="1400" baseline="30000"/>
              <a:t>2</a:t>
            </a:r>
            <a:r>
              <a:rPr lang="en-US" altLang="en-US" sz="1400"/>
              <a:t> appears to coincide with its </a:t>
            </a:r>
            <a:br>
              <a:rPr lang="en-US" altLang="en-US" sz="1400"/>
            </a:br>
            <a:r>
              <a:rPr lang="en-US" altLang="en-US" sz="1400"/>
              <a:t>tangent plane as we zoom in toward (1, 1, 3).</a:t>
            </a:r>
          </a:p>
        </p:txBody>
      </p:sp>
      <p:pic>
        <p:nvPicPr>
          <p:cNvPr id="7" name="Picture 7" descr="Picture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262" y="2766706"/>
            <a:ext cx="2657475"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Picture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8862" y="2766706"/>
            <a:ext cx="2724150"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05610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lnSpcReduction="10000"/>
          </a:bodyPr>
          <a:lstStyle/>
          <a:p>
            <a:pPr marL="0" indent="0">
              <a:buNone/>
            </a:pPr>
            <a:r>
              <a:rPr lang="en-US" altLang="en-US" dirty="0"/>
              <a:t>In Example 1 we found that an equation of the tangent plane to the graph of the function </a:t>
            </a:r>
            <a:r>
              <a:rPr lang="en-US" altLang="en-US" i="1" dirty="0"/>
              <a:t>f</a:t>
            </a:r>
            <a:r>
              <a:rPr lang="en-US" altLang="en-US" sz="500" i="1" dirty="0"/>
              <a:t> </a:t>
            </a:r>
            <a:r>
              <a:rPr lang="en-US" altLang="en-US" dirty="0"/>
              <a:t>(</a:t>
            </a:r>
            <a:r>
              <a:rPr lang="en-US" altLang="en-US" i="1" dirty="0"/>
              <a:t>x</a:t>
            </a:r>
            <a:r>
              <a:rPr lang="en-US" altLang="en-US" dirty="0"/>
              <a:t>,</a:t>
            </a:r>
            <a:r>
              <a:rPr lang="en-US" altLang="en-US" i="1" dirty="0"/>
              <a:t> y</a:t>
            </a:r>
            <a:r>
              <a:rPr lang="en-US" altLang="en-US" dirty="0"/>
              <a:t>) = 2</a:t>
            </a:r>
            <a:r>
              <a:rPr lang="en-US" altLang="en-US" i="1" dirty="0"/>
              <a:t>x</a:t>
            </a:r>
            <a:r>
              <a:rPr lang="en-US" altLang="en-US" baseline="30000" dirty="0"/>
              <a:t>2</a:t>
            </a:r>
            <a:r>
              <a:rPr lang="en-US" altLang="en-US" dirty="0"/>
              <a:t> + </a:t>
            </a:r>
            <a:r>
              <a:rPr lang="en-US" altLang="en-US" i="1" dirty="0"/>
              <a:t>y</a:t>
            </a:r>
            <a:r>
              <a:rPr lang="en-US" altLang="en-US" baseline="30000" dirty="0"/>
              <a:t>2</a:t>
            </a:r>
            <a:r>
              <a:rPr lang="en-US" altLang="en-US" dirty="0"/>
              <a:t> at the point (1, 1, 3) is </a:t>
            </a:r>
            <a:r>
              <a:rPr lang="en-US" altLang="en-US" i="1" dirty="0"/>
              <a:t>z </a:t>
            </a:r>
            <a:r>
              <a:rPr lang="en-US" altLang="en-US" dirty="0"/>
              <a:t>= 4</a:t>
            </a:r>
            <a:r>
              <a:rPr lang="en-US" altLang="en-US" i="1" dirty="0"/>
              <a:t>x</a:t>
            </a:r>
            <a:r>
              <a:rPr lang="en-US" altLang="en-US" dirty="0"/>
              <a:t> + 2</a:t>
            </a:r>
            <a:r>
              <a:rPr lang="en-US" altLang="en-US" i="1" dirty="0"/>
              <a:t>y </a:t>
            </a:r>
            <a:r>
              <a:rPr lang="en-US" altLang="en-US" dirty="0"/>
              <a:t>– 3. Therefore, the linear function of two variables</a:t>
            </a:r>
          </a:p>
          <a:p>
            <a:pPr marL="0" indent="0">
              <a:buNone/>
            </a:pPr>
            <a:endParaRPr lang="en-US" altLang="en-US" sz="1050" dirty="0"/>
          </a:p>
          <a:p>
            <a:pPr marL="0" indent="0">
              <a:buNone/>
            </a:pPr>
            <a:r>
              <a:rPr lang="en-US" altLang="en-US" dirty="0"/>
              <a:t>                           </a:t>
            </a:r>
            <a:r>
              <a:rPr lang="en-US" altLang="en-US" i="1" dirty="0"/>
              <a:t>L</a:t>
            </a:r>
            <a:r>
              <a:rPr lang="en-US" altLang="en-US" dirty="0"/>
              <a:t>(</a:t>
            </a:r>
            <a:r>
              <a:rPr lang="en-US" altLang="en-US" i="1" dirty="0"/>
              <a:t>x</a:t>
            </a:r>
            <a:r>
              <a:rPr lang="en-US" altLang="en-US" dirty="0"/>
              <a:t>, </a:t>
            </a:r>
            <a:r>
              <a:rPr lang="en-US" altLang="en-US" i="1" dirty="0"/>
              <a:t>y</a:t>
            </a:r>
            <a:r>
              <a:rPr lang="en-US" altLang="en-US" dirty="0"/>
              <a:t>) = 4</a:t>
            </a:r>
            <a:r>
              <a:rPr lang="en-US" altLang="en-US" i="1" dirty="0"/>
              <a:t>x</a:t>
            </a:r>
            <a:r>
              <a:rPr lang="en-US" altLang="en-US" dirty="0"/>
              <a:t> + 2</a:t>
            </a:r>
            <a:r>
              <a:rPr lang="en-US" altLang="en-US" i="1" dirty="0"/>
              <a:t>y </a:t>
            </a:r>
            <a:r>
              <a:rPr lang="en-US" altLang="en-US" dirty="0"/>
              <a:t>– 3</a:t>
            </a:r>
          </a:p>
          <a:p>
            <a:pPr marL="0" indent="0">
              <a:buNone/>
            </a:pPr>
            <a:endParaRPr lang="en-US" altLang="en-US" sz="1050" dirty="0"/>
          </a:p>
          <a:p>
            <a:pPr marL="0" indent="0">
              <a:buNone/>
            </a:pPr>
            <a:r>
              <a:rPr lang="en-US" altLang="en-US" dirty="0"/>
              <a:t>is a good approximation to </a:t>
            </a:r>
            <a:r>
              <a:rPr lang="en-US" altLang="en-US" i="1" dirty="0"/>
              <a:t>f</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 when (</a:t>
            </a:r>
            <a:r>
              <a:rPr lang="en-US" altLang="en-US" i="1" dirty="0"/>
              <a:t>x</a:t>
            </a:r>
            <a:r>
              <a:rPr lang="en-US" altLang="en-US" dirty="0"/>
              <a:t>, </a:t>
            </a:r>
            <a:r>
              <a:rPr lang="en-US" altLang="en-US" i="1" dirty="0"/>
              <a:t>y</a:t>
            </a:r>
            <a:r>
              <a:rPr lang="en-US" altLang="en-US" dirty="0"/>
              <a:t>) is near (1, 1). The function </a:t>
            </a:r>
            <a:r>
              <a:rPr lang="en-US" altLang="en-US" i="1" dirty="0"/>
              <a:t>L </a:t>
            </a:r>
            <a:r>
              <a:rPr lang="en-US" altLang="en-US" dirty="0"/>
              <a:t>is called the </a:t>
            </a:r>
            <a:r>
              <a:rPr lang="en-US" altLang="en-US" i="1" dirty="0"/>
              <a:t>linearization </a:t>
            </a:r>
            <a:r>
              <a:rPr lang="en-US" altLang="en-US" dirty="0"/>
              <a:t>of </a:t>
            </a:r>
            <a:r>
              <a:rPr lang="en-US" altLang="en-US" i="1" dirty="0"/>
              <a:t>f </a:t>
            </a:r>
            <a:r>
              <a:rPr lang="en-US" altLang="en-US" dirty="0"/>
              <a:t>at (1, 1) and the approximation</a:t>
            </a:r>
          </a:p>
          <a:p>
            <a:pPr marL="0" indent="0">
              <a:buNone/>
            </a:pPr>
            <a:endParaRPr lang="en-US" altLang="en-US" sz="1050" dirty="0"/>
          </a:p>
          <a:p>
            <a:pPr marL="0" indent="0">
              <a:buNone/>
            </a:pPr>
            <a:r>
              <a:rPr lang="en-US" altLang="en-US" i="1" dirty="0"/>
              <a:t>		      f</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 </a:t>
            </a:r>
            <a:r>
              <a:rPr lang="en-US" altLang="en-US" b="1" dirty="0">
                <a:sym typeface="Symbol" panose="05050102010706020507" pitchFamily="18" charset="2"/>
              </a:rPr>
              <a:t></a:t>
            </a:r>
            <a:r>
              <a:rPr lang="en-US" altLang="en-US" dirty="0"/>
              <a:t> 4</a:t>
            </a:r>
            <a:r>
              <a:rPr lang="en-US" altLang="en-US" i="1" dirty="0"/>
              <a:t>x</a:t>
            </a:r>
            <a:r>
              <a:rPr lang="en-US" altLang="en-US" dirty="0"/>
              <a:t> + 2</a:t>
            </a:r>
            <a:r>
              <a:rPr lang="en-US" altLang="en-US" i="1" dirty="0"/>
              <a:t>y </a:t>
            </a:r>
            <a:r>
              <a:rPr lang="en-US" altLang="en-US" dirty="0"/>
              <a:t>– 3</a:t>
            </a:r>
          </a:p>
          <a:p>
            <a:pPr marL="0" indent="0">
              <a:buNone/>
            </a:pPr>
            <a:endParaRPr lang="en-US" altLang="en-US" sz="1050" dirty="0"/>
          </a:p>
          <a:p>
            <a:pPr marL="0" indent="0">
              <a:buNone/>
            </a:pPr>
            <a:r>
              <a:rPr lang="en-US" altLang="en-US" dirty="0"/>
              <a:t>is called the </a:t>
            </a:r>
            <a:r>
              <a:rPr lang="en-US" altLang="en-US" i="1" dirty="0"/>
              <a:t>linear approximation </a:t>
            </a:r>
            <a:r>
              <a:rPr lang="en-US" altLang="en-US" dirty="0"/>
              <a:t>or </a:t>
            </a:r>
            <a:r>
              <a:rPr lang="en-US" altLang="en-US" i="1" dirty="0"/>
              <a:t>tangent plane approximation </a:t>
            </a:r>
            <a:r>
              <a:rPr lang="en-US" altLang="en-US" dirty="0"/>
              <a:t>of </a:t>
            </a:r>
            <a:r>
              <a:rPr lang="en-US" altLang="en-US" i="1" dirty="0"/>
              <a:t>f </a:t>
            </a:r>
            <a:r>
              <a:rPr lang="en-US" altLang="en-US" dirty="0"/>
              <a:t>at (1, 1).</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latin typeface="UniversLTStd-BoldCn" charset="0"/>
              </a:rPr>
              <a:t>Linear Approximations</a:t>
            </a:r>
            <a:br>
              <a:rPr lang="en-US" altLang="en-US" dirty="0">
                <a:solidFill>
                  <a:srgbClr val="CC007A"/>
                </a:solidFill>
                <a:latin typeface="UniversLTStd-BoldCn" charset="0"/>
              </a:rPr>
            </a:br>
            <a:endParaRPr lang="en-SG" dirty="0"/>
          </a:p>
        </p:txBody>
      </p:sp>
    </p:spTree>
    <p:extLst>
      <p:ext uri="{BB962C8B-B14F-4D97-AF65-F5344CB8AC3E}">
        <p14:creationId xmlns:p14="http://schemas.microsoft.com/office/powerpoint/2010/main" val="24278704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For instance, at the point (1.1, 0.95) the linear approximation gives</a:t>
            </a:r>
          </a:p>
          <a:p>
            <a:pPr marL="0" indent="0">
              <a:buNone/>
            </a:pPr>
            <a:endParaRPr lang="en-US" altLang="en-US" sz="1050" dirty="0"/>
          </a:p>
          <a:p>
            <a:pPr marL="0" indent="0">
              <a:buNone/>
            </a:pPr>
            <a:r>
              <a:rPr lang="en-US" altLang="en-US" i="1" dirty="0"/>
              <a:t>		f</a:t>
            </a:r>
            <a:r>
              <a:rPr lang="en-US" altLang="en-US" sz="500" i="1" dirty="0"/>
              <a:t> </a:t>
            </a:r>
            <a:r>
              <a:rPr lang="en-US" altLang="en-US" dirty="0"/>
              <a:t>(1.1, 0.95) </a:t>
            </a:r>
            <a:r>
              <a:rPr lang="en-US" altLang="en-US" b="1" dirty="0">
                <a:sym typeface="Symbol" panose="05050102010706020507" pitchFamily="18" charset="2"/>
              </a:rPr>
              <a:t></a:t>
            </a:r>
            <a:r>
              <a:rPr lang="en-US" altLang="en-US" dirty="0"/>
              <a:t> 4(1.1) + 2(0.95)</a:t>
            </a:r>
            <a:r>
              <a:rPr lang="en-US" altLang="en-US" i="1" dirty="0"/>
              <a:t> </a:t>
            </a:r>
            <a:r>
              <a:rPr lang="en-US" altLang="en-US" dirty="0"/>
              <a:t>– 3 = 3.3</a:t>
            </a:r>
          </a:p>
          <a:p>
            <a:pPr marL="0" indent="0">
              <a:buNone/>
            </a:pPr>
            <a:endParaRPr lang="en-US" altLang="en-US" sz="1050" dirty="0"/>
          </a:p>
          <a:p>
            <a:pPr marL="0" indent="0">
              <a:buNone/>
            </a:pPr>
            <a:r>
              <a:rPr lang="en-US" altLang="en-US" dirty="0"/>
              <a:t>which is quite close to the true value of </a:t>
            </a:r>
            <a:br>
              <a:rPr lang="en-US" altLang="en-US" dirty="0"/>
            </a:br>
            <a:endParaRPr lang="en-US" altLang="en-US" sz="900" dirty="0"/>
          </a:p>
          <a:p>
            <a:pPr marL="0" indent="0">
              <a:buNone/>
            </a:pPr>
            <a:r>
              <a:rPr lang="en-US" altLang="en-US" dirty="0"/>
              <a:t>		</a:t>
            </a:r>
            <a:r>
              <a:rPr lang="en-US" altLang="en-US" i="1" dirty="0"/>
              <a:t>f</a:t>
            </a:r>
            <a:r>
              <a:rPr lang="en-US" altLang="en-US" sz="500" i="1" dirty="0"/>
              <a:t> </a:t>
            </a:r>
            <a:r>
              <a:rPr lang="en-US" altLang="en-US" dirty="0"/>
              <a:t>(1.1, 0.95) = 2(1.1)</a:t>
            </a:r>
            <a:r>
              <a:rPr lang="en-US" altLang="en-US" baseline="30000" dirty="0"/>
              <a:t>2</a:t>
            </a:r>
            <a:r>
              <a:rPr lang="en-US" altLang="en-US" dirty="0"/>
              <a:t> + (0.95)</a:t>
            </a:r>
            <a:r>
              <a:rPr lang="en-US" altLang="en-US" baseline="30000" dirty="0"/>
              <a:t>2</a:t>
            </a:r>
            <a:r>
              <a:rPr lang="en-US" altLang="en-US" i="1" dirty="0"/>
              <a:t> </a:t>
            </a:r>
            <a:r>
              <a:rPr lang="en-US" altLang="en-US" dirty="0"/>
              <a:t>= 3.3225. </a:t>
            </a:r>
          </a:p>
          <a:p>
            <a:pPr marL="0" indent="0">
              <a:buNone/>
            </a:pPr>
            <a:endParaRPr lang="en-US" altLang="en-US" sz="1400" dirty="0"/>
          </a:p>
          <a:p>
            <a:pPr marL="0" indent="0">
              <a:buNone/>
            </a:pPr>
            <a:r>
              <a:rPr lang="en-US" altLang="en-US" dirty="0"/>
              <a:t>But if we take a point farther away from (1, 1), such as </a:t>
            </a:r>
            <a:br>
              <a:rPr lang="en-US" altLang="en-US" dirty="0"/>
            </a:br>
            <a:r>
              <a:rPr lang="en-US" altLang="en-US" dirty="0"/>
              <a:t>(2, 3), we no longer get a good approximation.</a:t>
            </a:r>
          </a:p>
          <a:p>
            <a:pPr marL="0" indent="0">
              <a:buNone/>
            </a:pPr>
            <a:endParaRPr lang="en-US" altLang="en-US" sz="1400" dirty="0"/>
          </a:p>
          <a:p>
            <a:pPr marL="0" indent="0">
              <a:buNone/>
            </a:pPr>
            <a:r>
              <a:rPr lang="en-US" altLang="en-US" dirty="0"/>
              <a:t>In fact, </a:t>
            </a:r>
            <a:r>
              <a:rPr lang="en-US" altLang="en-US" i="1" dirty="0"/>
              <a:t>L</a:t>
            </a:r>
            <a:r>
              <a:rPr lang="en-US" altLang="en-US" dirty="0"/>
              <a:t>(2, 3) = 11 whereas </a:t>
            </a:r>
            <a:r>
              <a:rPr lang="en-US" altLang="en-US" i="1" dirty="0"/>
              <a:t>f</a:t>
            </a:r>
            <a:r>
              <a:rPr lang="en-US" altLang="en-US" sz="500" dirty="0"/>
              <a:t> </a:t>
            </a:r>
            <a:r>
              <a:rPr lang="en-US" altLang="en-US" dirty="0"/>
              <a:t>(2, 3) = 17.</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Linear Approximations</a:t>
            </a:r>
            <a:endParaRPr lang="en-SG" dirty="0">
              <a:solidFill>
                <a:srgbClr val="0065C0"/>
              </a:solidFill>
            </a:endParaRPr>
          </a:p>
        </p:txBody>
      </p:sp>
    </p:spTree>
    <p:extLst>
      <p:ext uri="{BB962C8B-B14F-4D97-AF65-F5344CB8AC3E}">
        <p14:creationId xmlns:p14="http://schemas.microsoft.com/office/powerpoint/2010/main" val="31432210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lnSpcReduction="10000"/>
          </a:bodyPr>
          <a:lstStyle/>
          <a:p>
            <a:pPr marL="0" indent="0">
              <a:buNone/>
            </a:pPr>
            <a:r>
              <a:rPr lang="en-US" altLang="en-US" dirty="0"/>
              <a:t>In general, we know from (2) that an equation of the tangent plane to the graph of a function </a:t>
            </a:r>
            <a:r>
              <a:rPr lang="en-US" altLang="en-US" i="1" dirty="0"/>
              <a:t>f </a:t>
            </a:r>
            <a:r>
              <a:rPr lang="en-US" altLang="en-US" dirty="0"/>
              <a:t>of two variables at the point (</a:t>
            </a:r>
            <a:r>
              <a:rPr lang="en-US" altLang="en-US" i="1" dirty="0"/>
              <a:t>a</a:t>
            </a:r>
            <a:r>
              <a:rPr lang="en-US" altLang="en-US" dirty="0"/>
              <a:t>, </a:t>
            </a:r>
            <a:r>
              <a:rPr lang="en-US" altLang="en-US" i="1" dirty="0"/>
              <a:t>b</a:t>
            </a:r>
            <a:r>
              <a:rPr lang="en-US" altLang="en-US" dirty="0"/>
              <a:t>, </a:t>
            </a:r>
            <a:r>
              <a:rPr lang="en-US" altLang="en-US" i="1" dirty="0"/>
              <a:t>f</a:t>
            </a:r>
            <a:r>
              <a:rPr lang="en-US" altLang="en-US" sz="500" dirty="0"/>
              <a:t> </a:t>
            </a:r>
            <a:r>
              <a:rPr lang="en-US" altLang="en-US" dirty="0"/>
              <a:t>(</a:t>
            </a:r>
            <a:r>
              <a:rPr lang="en-US" altLang="en-US" i="1" dirty="0"/>
              <a:t>a</a:t>
            </a:r>
            <a:r>
              <a:rPr lang="en-US" altLang="en-US" dirty="0"/>
              <a:t>, </a:t>
            </a:r>
            <a:r>
              <a:rPr lang="en-US" altLang="en-US" i="1" dirty="0"/>
              <a:t>b</a:t>
            </a:r>
            <a:r>
              <a:rPr lang="en-US" altLang="en-US" dirty="0"/>
              <a:t>)) is</a:t>
            </a:r>
          </a:p>
          <a:p>
            <a:pPr marL="0" indent="0">
              <a:buNone/>
            </a:pPr>
            <a:r>
              <a:rPr lang="en-US" altLang="en-US" sz="1400" dirty="0"/>
              <a:t> </a:t>
            </a:r>
          </a:p>
          <a:p>
            <a:pPr marL="0" indent="0">
              <a:buNone/>
            </a:pPr>
            <a:r>
              <a:rPr lang="en-US" altLang="en-US" dirty="0"/>
              <a:t>	       </a:t>
            </a:r>
            <a:r>
              <a:rPr lang="en-US" altLang="en-US" i="1" dirty="0"/>
              <a:t>z</a:t>
            </a:r>
            <a:r>
              <a:rPr lang="en-US" altLang="en-US" sz="3600" i="1" dirty="0"/>
              <a:t> </a:t>
            </a:r>
            <a:r>
              <a:rPr lang="en-US" altLang="en-US" dirty="0"/>
              <a:t>= </a:t>
            </a:r>
            <a:r>
              <a:rPr lang="en-US" altLang="en-US" i="1" dirty="0"/>
              <a:t>f</a:t>
            </a:r>
            <a:r>
              <a:rPr lang="en-US" altLang="en-US" sz="500" dirty="0"/>
              <a:t> </a:t>
            </a:r>
            <a:r>
              <a:rPr lang="en-US" altLang="en-US" dirty="0"/>
              <a:t>(</a:t>
            </a:r>
            <a:r>
              <a:rPr lang="en-US" altLang="en-US" i="1" dirty="0"/>
              <a:t>a</a:t>
            </a:r>
            <a:r>
              <a:rPr lang="en-US" altLang="en-US" dirty="0"/>
              <a:t>, </a:t>
            </a:r>
            <a:r>
              <a:rPr lang="en-US" altLang="en-US" i="1" dirty="0"/>
              <a:t>b</a:t>
            </a:r>
            <a:r>
              <a:rPr lang="en-US" altLang="en-US" dirty="0"/>
              <a:t>) + </a:t>
            </a:r>
            <a:r>
              <a:rPr lang="en-US" altLang="en-US" i="1" dirty="0" err="1"/>
              <a:t>f</a:t>
            </a:r>
            <a:r>
              <a:rPr lang="en-US" altLang="en-US" i="1" baseline="-25000" dirty="0" err="1"/>
              <a:t>x</a:t>
            </a:r>
            <a:r>
              <a:rPr lang="en-US" altLang="en-US" dirty="0"/>
              <a:t>(</a:t>
            </a:r>
            <a:r>
              <a:rPr lang="en-US" altLang="en-US" i="1" dirty="0"/>
              <a:t>a</a:t>
            </a:r>
            <a:r>
              <a:rPr lang="en-US" altLang="en-US" dirty="0"/>
              <a:t>, </a:t>
            </a:r>
            <a:r>
              <a:rPr lang="en-US" altLang="en-US" i="1" dirty="0"/>
              <a:t>b</a:t>
            </a:r>
            <a:r>
              <a:rPr lang="en-US" altLang="en-US" dirty="0"/>
              <a:t>)(</a:t>
            </a:r>
            <a:r>
              <a:rPr lang="en-US" altLang="en-US" i="1" dirty="0"/>
              <a:t>x</a:t>
            </a:r>
            <a:r>
              <a:rPr lang="en-US" altLang="en-US" dirty="0"/>
              <a:t> – </a:t>
            </a:r>
            <a:r>
              <a:rPr lang="en-US" altLang="en-US" i="1" dirty="0"/>
              <a:t>a</a:t>
            </a:r>
            <a:r>
              <a:rPr lang="en-US" altLang="en-US" dirty="0"/>
              <a:t>) + </a:t>
            </a:r>
            <a:r>
              <a:rPr lang="en-US" altLang="en-US" i="1" dirty="0" err="1"/>
              <a:t>f</a:t>
            </a:r>
            <a:r>
              <a:rPr lang="en-US" altLang="en-US" i="1" baseline="-25000" dirty="0" err="1"/>
              <a:t>y</a:t>
            </a:r>
            <a:r>
              <a:rPr lang="en-US" altLang="en-US" dirty="0"/>
              <a:t>(</a:t>
            </a:r>
            <a:r>
              <a:rPr lang="en-US" altLang="en-US" i="1" dirty="0"/>
              <a:t>a</a:t>
            </a:r>
            <a:r>
              <a:rPr lang="en-US" altLang="en-US" dirty="0"/>
              <a:t>, </a:t>
            </a:r>
            <a:r>
              <a:rPr lang="en-US" altLang="en-US" i="1" dirty="0"/>
              <a:t>b</a:t>
            </a:r>
            <a:r>
              <a:rPr lang="en-US" altLang="en-US" dirty="0"/>
              <a:t>)(</a:t>
            </a:r>
            <a:r>
              <a:rPr lang="en-US" altLang="en-US" i="1" dirty="0"/>
              <a:t>y</a:t>
            </a:r>
            <a:r>
              <a:rPr lang="en-US" altLang="en-US" dirty="0"/>
              <a:t> – </a:t>
            </a:r>
            <a:r>
              <a:rPr lang="en-US" altLang="en-US" i="1" dirty="0"/>
              <a:t>b</a:t>
            </a:r>
            <a:r>
              <a:rPr lang="en-US" altLang="en-US" dirty="0"/>
              <a:t>)</a:t>
            </a:r>
          </a:p>
          <a:p>
            <a:pPr marL="0" indent="0">
              <a:buNone/>
            </a:pPr>
            <a:endParaRPr lang="en-US" altLang="en-US" sz="1400" dirty="0"/>
          </a:p>
          <a:p>
            <a:pPr marL="0" indent="0">
              <a:buNone/>
            </a:pPr>
            <a:r>
              <a:rPr lang="en-US" altLang="en-US" dirty="0"/>
              <a:t>The linear function whose graph is this tangent plane, namely</a:t>
            </a:r>
          </a:p>
          <a:p>
            <a:pPr marL="0" indent="0">
              <a:buNone/>
            </a:pPr>
            <a:endParaRPr lang="en-US" altLang="en-US" dirty="0"/>
          </a:p>
          <a:p>
            <a:pPr marL="0" indent="0">
              <a:buNone/>
            </a:pPr>
            <a:r>
              <a:rPr lang="en-US" altLang="en-US" i="1" dirty="0"/>
              <a:t>          L</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 = </a:t>
            </a:r>
            <a:r>
              <a:rPr lang="en-US" altLang="en-US" i="1" dirty="0"/>
              <a:t>f</a:t>
            </a:r>
            <a:r>
              <a:rPr lang="en-US" altLang="en-US" sz="500" dirty="0"/>
              <a:t> </a:t>
            </a:r>
            <a:r>
              <a:rPr lang="en-US" altLang="en-US" dirty="0"/>
              <a:t>(</a:t>
            </a:r>
            <a:r>
              <a:rPr lang="en-US" altLang="en-US" i="1" dirty="0"/>
              <a:t>a</a:t>
            </a:r>
            <a:r>
              <a:rPr lang="en-US" altLang="en-US" dirty="0"/>
              <a:t>, </a:t>
            </a:r>
            <a:r>
              <a:rPr lang="en-US" altLang="en-US" i="1" dirty="0"/>
              <a:t>b</a:t>
            </a:r>
            <a:r>
              <a:rPr lang="en-US" altLang="en-US" dirty="0"/>
              <a:t>) + </a:t>
            </a:r>
            <a:r>
              <a:rPr lang="en-US" altLang="en-US" i="1" dirty="0" err="1"/>
              <a:t>f</a:t>
            </a:r>
            <a:r>
              <a:rPr lang="en-US" altLang="en-US" i="1" baseline="-25000" dirty="0" err="1"/>
              <a:t>x</a:t>
            </a:r>
            <a:r>
              <a:rPr lang="en-US" altLang="en-US" dirty="0"/>
              <a:t>(</a:t>
            </a:r>
            <a:r>
              <a:rPr lang="en-US" altLang="en-US" i="1" dirty="0"/>
              <a:t>a</a:t>
            </a:r>
            <a:r>
              <a:rPr lang="en-US" altLang="en-US" dirty="0"/>
              <a:t>, </a:t>
            </a:r>
            <a:r>
              <a:rPr lang="en-US" altLang="en-US" i="1" dirty="0"/>
              <a:t>b</a:t>
            </a:r>
            <a:r>
              <a:rPr lang="en-US" altLang="en-US" dirty="0"/>
              <a:t>)(</a:t>
            </a:r>
            <a:r>
              <a:rPr lang="en-US" altLang="en-US" i="1" dirty="0"/>
              <a:t>x</a:t>
            </a:r>
            <a:r>
              <a:rPr lang="en-US" altLang="en-US" dirty="0"/>
              <a:t> – </a:t>
            </a:r>
            <a:r>
              <a:rPr lang="en-US" altLang="en-US" i="1" dirty="0"/>
              <a:t>a</a:t>
            </a:r>
            <a:r>
              <a:rPr lang="en-US" altLang="en-US" dirty="0"/>
              <a:t>) + </a:t>
            </a:r>
            <a:r>
              <a:rPr lang="en-US" altLang="en-US" i="1" dirty="0" err="1"/>
              <a:t>f</a:t>
            </a:r>
            <a:r>
              <a:rPr lang="en-US" altLang="en-US" i="1" baseline="-25000" dirty="0" err="1"/>
              <a:t>y</a:t>
            </a:r>
            <a:r>
              <a:rPr lang="en-US" altLang="en-US" dirty="0"/>
              <a:t>(</a:t>
            </a:r>
            <a:r>
              <a:rPr lang="en-US" altLang="en-US" i="1" dirty="0"/>
              <a:t>a</a:t>
            </a:r>
            <a:r>
              <a:rPr lang="en-US" altLang="en-US" dirty="0"/>
              <a:t>, </a:t>
            </a:r>
            <a:r>
              <a:rPr lang="en-US" altLang="en-US" i="1" dirty="0"/>
              <a:t>b</a:t>
            </a:r>
            <a:r>
              <a:rPr lang="en-US" altLang="en-US" dirty="0"/>
              <a:t>)(</a:t>
            </a:r>
            <a:r>
              <a:rPr lang="en-US" altLang="en-US" i="1" dirty="0"/>
              <a:t>y</a:t>
            </a:r>
            <a:r>
              <a:rPr lang="en-US" altLang="en-US" dirty="0"/>
              <a:t> – </a:t>
            </a:r>
            <a:r>
              <a:rPr lang="en-US" altLang="en-US" i="1" dirty="0"/>
              <a:t>b</a:t>
            </a:r>
            <a:r>
              <a:rPr lang="en-US" altLang="en-US" dirty="0"/>
              <a:t>)</a:t>
            </a:r>
          </a:p>
          <a:p>
            <a:pPr marL="0" indent="0">
              <a:buNone/>
            </a:pPr>
            <a:endParaRPr lang="en-US" altLang="en-US" dirty="0"/>
          </a:p>
          <a:p>
            <a:pPr marL="0" indent="0">
              <a:buNone/>
            </a:pPr>
            <a:r>
              <a:rPr lang="en-US" altLang="en-US" dirty="0"/>
              <a:t>is called the </a:t>
            </a:r>
            <a:r>
              <a:rPr lang="en-US" altLang="en-US" b="1" dirty="0"/>
              <a:t>linearization </a:t>
            </a:r>
            <a:r>
              <a:rPr lang="en-US" altLang="en-US" dirty="0"/>
              <a:t>of </a:t>
            </a:r>
            <a:r>
              <a:rPr lang="en-US" altLang="en-US" i="1" dirty="0"/>
              <a:t>f </a:t>
            </a:r>
            <a:r>
              <a:rPr lang="en-US" altLang="en-US" dirty="0"/>
              <a:t>at (</a:t>
            </a:r>
            <a:r>
              <a:rPr lang="en-US" altLang="en-US" i="1" dirty="0"/>
              <a:t>a</a:t>
            </a:r>
            <a:r>
              <a:rPr lang="en-US" altLang="en-US" dirty="0"/>
              <a:t>,</a:t>
            </a:r>
            <a:r>
              <a:rPr lang="en-US" altLang="en-US" i="1" dirty="0"/>
              <a:t> b</a:t>
            </a:r>
            <a:r>
              <a:rPr lang="en-US" altLang="en-US" dirty="0"/>
              <a:t>).</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Linear Approximations</a:t>
            </a:r>
            <a:endParaRPr lang="en-SG" dirty="0">
              <a:solidFill>
                <a:srgbClr val="0065C0"/>
              </a:solidFill>
            </a:endParaRPr>
          </a:p>
        </p:txBody>
      </p:sp>
    </p:spTree>
    <p:extLst>
      <p:ext uri="{BB962C8B-B14F-4D97-AF65-F5344CB8AC3E}">
        <p14:creationId xmlns:p14="http://schemas.microsoft.com/office/powerpoint/2010/main" val="4654098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The approximation</a:t>
            </a:r>
          </a:p>
          <a:p>
            <a:pPr marL="0" indent="0">
              <a:buNone/>
            </a:pPr>
            <a:endParaRPr lang="en-US" altLang="en-US" dirty="0"/>
          </a:p>
          <a:p>
            <a:pPr marL="0" indent="0">
              <a:buNone/>
            </a:pPr>
            <a:r>
              <a:rPr lang="en-US" altLang="en-US" i="1" dirty="0"/>
              <a:t>         f</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 </a:t>
            </a:r>
            <a:r>
              <a:rPr lang="en-US" altLang="en-US" b="1" dirty="0">
                <a:sym typeface="Symbol" panose="05050102010706020507" pitchFamily="18" charset="2"/>
              </a:rPr>
              <a:t></a:t>
            </a:r>
            <a:r>
              <a:rPr lang="en-US" altLang="en-US" dirty="0"/>
              <a:t> </a:t>
            </a:r>
            <a:r>
              <a:rPr lang="en-US" altLang="en-US" i="1" dirty="0"/>
              <a:t>f</a:t>
            </a:r>
            <a:r>
              <a:rPr lang="en-US" altLang="en-US" sz="500" dirty="0"/>
              <a:t> </a:t>
            </a:r>
            <a:r>
              <a:rPr lang="en-US" altLang="en-US" dirty="0"/>
              <a:t>(</a:t>
            </a:r>
            <a:r>
              <a:rPr lang="en-US" altLang="en-US" i="1" dirty="0"/>
              <a:t>a</a:t>
            </a:r>
            <a:r>
              <a:rPr lang="en-US" altLang="en-US" dirty="0"/>
              <a:t>, </a:t>
            </a:r>
            <a:r>
              <a:rPr lang="en-US" altLang="en-US" i="1" dirty="0"/>
              <a:t>b</a:t>
            </a:r>
            <a:r>
              <a:rPr lang="en-US" altLang="en-US" dirty="0"/>
              <a:t>) + </a:t>
            </a:r>
            <a:r>
              <a:rPr lang="en-US" altLang="en-US" i="1" dirty="0" err="1"/>
              <a:t>f</a:t>
            </a:r>
            <a:r>
              <a:rPr lang="en-US" altLang="en-US" i="1" baseline="-25000" dirty="0" err="1"/>
              <a:t>x</a:t>
            </a:r>
            <a:r>
              <a:rPr lang="en-US" altLang="en-US" dirty="0"/>
              <a:t>(</a:t>
            </a:r>
            <a:r>
              <a:rPr lang="en-US" altLang="en-US" i="1" dirty="0"/>
              <a:t>a</a:t>
            </a:r>
            <a:r>
              <a:rPr lang="en-US" altLang="en-US" dirty="0"/>
              <a:t>, </a:t>
            </a:r>
            <a:r>
              <a:rPr lang="en-US" altLang="en-US" i="1" dirty="0"/>
              <a:t>b</a:t>
            </a:r>
            <a:r>
              <a:rPr lang="en-US" altLang="en-US" dirty="0"/>
              <a:t>)(</a:t>
            </a:r>
            <a:r>
              <a:rPr lang="en-US" altLang="en-US" i="1" dirty="0"/>
              <a:t>x</a:t>
            </a:r>
            <a:r>
              <a:rPr lang="en-US" altLang="en-US" dirty="0"/>
              <a:t> – </a:t>
            </a:r>
            <a:r>
              <a:rPr lang="en-US" altLang="en-US" i="1" dirty="0"/>
              <a:t>a</a:t>
            </a:r>
            <a:r>
              <a:rPr lang="en-US" altLang="en-US" dirty="0"/>
              <a:t>) + </a:t>
            </a:r>
            <a:r>
              <a:rPr lang="en-US" altLang="en-US" i="1" dirty="0" err="1"/>
              <a:t>f</a:t>
            </a:r>
            <a:r>
              <a:rPr lang="en-US" altLang="en-US" i="1" baseline="-25000" dirty="0" err="1"/>
              <a:t>y</a:t>
            </a:r>
            <a:r>
              <a:rPr lang="en-US" altLang="en-US" dirty="0"/>
              <a:t>(</a:t>
            </a:r>
            <a:r>
              <a:rPr lang="en-US" altLang="en-US" i="1" dirty="0"/>
              <a:t>a</a:t>
            </a:r>
            <a:r>
              <a:rPr lang="en-US" altLang="en-US" dirty="0"/>
              <a:t>, </a:t>
            </a:r>
            <a:r>
              <a:rPr lang="en-US" altLang="en-US" i="1" dirty="0"/>
              <a:t>b</a:t>
            </a:r>
            <a:r>
              <a:rPr lang="en-US" altLang="en-US" dirty="0"/>
              <a:t>)(</a:t>
            </a:r>
            <a:r>
              <a:rPr lang="en-US" altLang="en-US" i="1" dirty="0"/>
              <a:t>y</a:t>
            </a:r>
            <a:r>
              <a:rPr lang="en-US" altLang="en-US" dirty="0"/>
              <a:t> – </a:t>
            </a:r>
            <a:r>
              <a:rPr lang="en-US" altLang="en-US" i="1" dirty="0"/>
              <a:t>b</a:t>
            </a:r>
            <a:r>
              <a:rPr lang="en-US" altLang="en-US" dirty="0"/>
              <a:t>)</a:t>
            </a:r>
          </a:p>
          <a:p>
            <a:pPr marL="0" indent="0">
              <a:buNone/>
            </a:pPr>
            <a:endParaRPr lang="en-US" altLang="en-US" dirty="0"/>
          </a:p>
          <a:p>
            <a:pPr marL="0" indent="0">
              <a:buNone/>
            </a:pPr>
            <a:r>
              <a:rPr lang="en-US" altLang="en-US" dirty="0"/>
              <a:t>is called the </a:t>
            </a:r>
            <a:r>
              <a:rPr lang="en-US" altLang="en-US" b="1" dirty="0"/>
              <a:t>linear approximation </a:t>
            </a:r>
            <a:r>
              <a:rPr lang="en-US" altLang="en-US" dirty="0"/>
              <a:t>or the </a:t>
            </a:r>
            <a:r>
              <a:rPr lang="en-US" altLang="en-US" b="1" dirty="0"/>
              <a:t>tangent plane approximation </a:t>
            </a:r>
            <a:r>
              <a:rPr lang="en-US" altLang="en-US" dirty="0"/>
              <a:t>of </a:t>
            </a:r>
            <a:r>
              <a:rPr lang="en-US" altLang="en-US" i="1" dirty="0"/>
              <a:t>f </a:t>
            </a:r>
            <a:r>
              <a:rPr lang="en-US" altLang="en-US" dirty="0"/>
              <a:t>at (</a:t>
            </a:r>
            <a:r>
              <a:rPr lang="en-US" altLang="en-US" i="1" dirty="0"/>
              <a:t>a</a:t>
            </a:r>
            <a:r>
              <a:rPr lang="en-US" altLang="en-US" dirty="0"/>
              <a:t>,</a:t>
            </a:r>
            <a:r>
              <a:rPr lang="en-US" altLang="en-US" i="1" dirty="0"/>
              <a:t> b</a:t>
            </a:r>
            <a:r>
              <a:rPr lang="en-US" altLang="en-US" dirty="0"/>
              <a:t>).</a:t>
            </a:r>
          </a:p>
          <a:p>
            <a:pPr marL="0" indent="0">
              <a:buNone/>
            </a:pPr>
            <a:endParaRPr lang="en-SG" dirty="0"/>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Linear Approximations</a:t>
            </a:r>
            <a:endParaRPr lang="en-SG" dirty="0">
              <a:solidFill>
                <a:srgbClr val="0065C0"/>
              </a:solidFill>
            </a:endParaRP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2204864"/>
            <a:ext cx="3651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6291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lnSpcReduction="10000"/>
          </a:bodyPr>
          <a:lstStyle/>
          <a:p>
            <a:pPr marL="0" indent="0">
              <a:buNone/>
            </a:pPr>
            <a:r>
              <a:rPr lang="en-US" altLang="en-US" dirty="0"/>
              <a:t>We have defined tangent planes for surfaces </a:t>
            </a:r>
            <a:r>
              <a:rPr lang="en-US" altLang="en-US" i="1" dirty="0"/>
              <a:t>z</a:t>
            </a:r>
            <a:r>
              <a:rPr lang="en-US" altLang="en-US" dirty="0"/>
              <a:t> = </a:t>
            </a:r>
            <a:r>
              <a:rPr lang="en-US" altLang="en-US" i="1" dirty="0"/>
              <a:t>f</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 where </a:t>
            </a:r>
            <a:r>
              <a:rPr lang="en-US" altLang="en-US" i="1" dirty="0"/>
              <a:t>f</a:t>
            </a:r>
            <a:r>
              <a:rPr lang="en-US" altLang="en-US" dirty="0"/>
              <a:t> has continuous first partial derivatives. What happens if </a:t>
            </a:r>
            <a:r>
              <a:rPr lang="en-US" altLang="en-US" i="1" dirty="0" err="1"/>
              <a:t>f</a:t>
            </a:r>
            <a:r>
              <a:rPr lang="en-US" altLang="en-US" i="1" baseline="-25000" dirty="0" err="1"/>
              <a:t>x</a:t>
            </a:r>
            <a:r>
              <a:rPr lang="en-US" altLang="en-US" i="1" baseline="-25000" dirty="0"/>
              <a:t> </a:t>
            </a:r>
            <a:r>
              <a:rPr lang="en-US" altLang="en-US" dirty="0"/>
              <a:t>and </a:t>
            </a:r>
            <a:r>
              <a:rPr lang="en-US" altLang="en-US" i="1" dirty="0" err="1"/>
              <a:t>f</a:t>
            </a:r>
            <a:r>
              <a:rPr lang="en-US" altLang="en-US" i="1" baseline="-25000" dirty="0" err="1"/>
              <a:t>y</a:t>
            </a:r>
            <a:r>
              <a:rPr lang="en-US" altLang="en-US" i="1" baseline="-25000" dirty="0"/>
              <a:t> </a:t>
            </a:r>
            <a:r>
              <a:rPr lang="en-US" altLang="en-US" dirty="0"/>
              <a:t>are not continuous? Figure 4 pictures such a function; its equation is</a:t>
            </a:r>
          </a:p>
          <a:p>
            <a:endParaRPr lang="en-US" altLang="en-US" dirty="0"/>
          </a:p>
          <a:p>
            <a:endParaRPr lang="en-US" altLang="en-US" dirty="0"/>
          </a:p>
          <a:p>
            <a:endParaRPr lang="en-US" altLang="en-US" dirty="0"/>
          </a:p>
          <a:p>
            <a:endParaRPr lang="en-US" altLang="en-US" dirty="0"/>
          </a:p>
          <a:p>
            <a:pPr marL="0" indent="0">
              <a:buNone/>
            </a:pPr>
            <a:r>
              <a:rPr lang="en-US" altLang="en-US" dirty="0"/>
              <a:t>You can verify that its partial </a:t>
            </a:r>
            <a:br>
              <a:rPr lang="en-US" altLang="en-US" dirty="0"/>
            </a:br>
            <a:r>
              <a:rPr lang="en-US" altLang="en-US" dirty="0"/>
              <a:t>derivatives exist at the origin </a:t>
            </a:r>
            <a:br>
              <a:rPr lang="en-US" altLang="en-US" dirty="0"/>
            </a:br>
            <a:r>
              <a:rPr lang="en-US" altLang="en-US" dirty="0"/>
              <a:t>and, in fact, </a:t>
            </a:r>
            <a:r>
              <a:rPr lang="en-US" altLang="en-US" i="1" dirty="0" err="1"/>
              <a:t>f</a:t>
            </a:r>
            <a:r>
              <a:rPr lang="en-US" altLang="en-US" i="1" baseline="-25000" dirty="0" err="1"/>
              <a:t>x</a:t>
            </a:r>
            <a:r>
              <a:rPr lang="en-US" altLang="en-US" dirty="0"/>
              <a:t>(0, 0) = 0 and </a:t>
            </a:r>
            <a:br>
              <a:rPr lang="en-US" altLang="en-US" dirty="0"/>
            </a:br>
            <a:r>
              <a:rPr lang="en-US" altLang="en-US" i="1" dirty="0" err="1"/>
              <a:t>f</a:t>
            </a:r>
            <a:r>
              <a:rPr lang="en-US" altLang="en-US" i="1" baseline="-25000" dirty="0" err="1"/>
              <a:t>y</a:t>
            </a:r>
            <a:r>
              <a:rPr lang="en-US" altLang="en-US" dirty="0"/>
              <a:t>(0, 0) = 0, but </a:t>
            </a:r>
            <a:r>
              <a:rPr lang="en-US" altLang="en-US" i="1" dirty="0" err="1"/>
              <a:t>f</a:t>
            </a:r>
            <a:r>
              <a:rPr lang="en-US" altLang="en-US" i="1" baseline="-25000" dirty="0" err="1"/>
              <a:t>x</a:t>
            </a:r>
            <a:r>
              <a:rPr lang="en-US" altLang="en-US" dirty="0"/>
              <a:t> and </a:t>
            </a:r>
            <a:r>
              <a:rPr lang="en-US" altLang="en-US" i="1" dirty="0" err="1"/>
              <a:t>f</a:t>
            </a:r>
            <a:r>
              <a:rPr lang="en-US" altLang="en-US" i="1" baseline="-25000" dirty="0" err="1"/>
              <a:t>y</a:t>
            </a:r>
            <a:r>
              <a:rPr lang="en-US" altLang="en-US" dirty="0"/>
              <a:t> are </a:t>
            </a:r>
            <a:br>
              <a:rPr lang="en-US" altLang="en-US" dirty="0"/>
            </a:br>
            <a:r>
              <a:rPr lang="en-US" altLang="en-US" dirty="0"/>
              <a:t>not continuous.</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Linear Approximations</a:t>
            </a:r>
            <a:endParaRPr lang="en-SG" dirty="0">
              <a:solidFill>
                <a:srgbClr val="0065C0"/>
              </a:solidFill>
            </a:endParaRPr>
          </a:p>
        </p:txBody>
      </p:sp>
      <p:pic>
        <p:nvPicPr>
          <p:cNvPr id="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780928"/>
            <a:ext cx="467042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p:cNvSpPr>
            <a:spLocks noChangeArrowheads="1"/>
          </p:cNvSpPr>
          <p:nvPr/>
        </p:nvSpPr>
        <p:spPr bwMode="auto">
          <a:xfrm>
            <a:off x="7398541" y="5418659"/>
            <a:ext cx="7778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a:t>Figure 4</a:t>
            </a:r>
          </a:p>
        </p:txBody>
      </p:sp>
      <p:pic>
        <p:nvPicPr>
          <p:cNvPr id="6"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4003" y="4931296"/>
            <a:ext cx="245903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9603" y="2492896"/>
            <a:ext cx="3255963" cy="226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38846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410C9C6-F739-4A8E-BF74-B54B214568F7}"/>
                  </a:ext>
                </a:extLst>
              </p:cNvPr>
              <p:cNvSpPr>
                <a:spLocks noGrp="1"/>
              </p:cNvSpPr>
              <p:nvPr>
                <p:ph sz="quarter" idx="1"/>
              </p:nvPr>
            </p:nvSpPr>
            <p:spPr>
              <a:xfrm>
                <a:off x="457200" y="1219200"/>
                <a:ext cx="8435280" cy="4937760"/>
              </a:xfrm>
            </p:spPr>
            <p:txBody>
              <a:bodyPr>
                <a:normAutofit/>
              </a:bodyPr>
              <a:lstStyle/>
              <a:p>
                <a:pPr marL="0" indent="0">
                  <a:buNone/>
                </a:pPr>
                <a:r>
                  <a:rPr lang="en-US" sz="2200" dirty="0"/>
                  <a:t>Considering (0, 0) and by definition</a:t>
                </a:r>
              </a:p>
              <a:p>
                <a:pPr marL="0" indent="0" algn="ctr">
                  <a:buNone/>
                </a:pP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𝑓</m:t>
                        </m:r>
                      </m:e>
                      <m:sub>
                        <m:r>
                          <a:rPr lang="en-US" sz="2200" b="0" i="1" smtClean="0">
                            <a:latin typeface="Cambria Math" panose="02040503050406030204" pitchFamily="18" charset="0"/>
                          </a:rPr>
                          <m:t>𝑥</m:t>
                        </m:r>
                      </m:sub>
                    </m:s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0,0</m:t>
                        </m:r>
                      </m:e>
                    </m:d>
                    <m:r>
                      <a:rPr lang="en-US" sz="2200" b="0" i="1" smtClean="0">
                        <a:latin typeface="Cambria Math" panose="02040503050406030204" pitchFamily="18" charset="0"/>
                      </a:rPr>
                      <m:t>=</m:t>
                    </m:r>
                    <m:func>
                      <m:funcPr>
                        <m:ctrlPr>
                          <a:rPr lang="en-US" sz="2200" b="0" i="1" smtClean="0">
                            <a:latin typeface="Cambria Math" panose="02040503050406030204" pitchFamily="18" charset="0"/>
                          </a:rPr>
                        </m:ctrlPr>
                      </m:funcPr>
                      <m:fName>
                        <m:limLow>
                          <m:limLowPr>
                            <m:ctrlPr>
                              <a:rPr lang="en-US" sz="2200" b="0" i="1" smtClean="0">
                                <a:latin typeface="Cambria Math" panose="02040503050406030204" pitchFamily="18" charset="0"/>
                              </a:rPr>
                            </m:ctrlPr>
                          </m:limLowPr>
                          <m:e>
                            <m:r>
                              <m:rPr>
                                <m:sty m:val="p"/>
                              </m:rPr>
                              <a:rPr lang="en-US" sz="2200" b="0" i="0" smtClean="0">
                                <a:latin typeface="Cambria Math" panose="02040503050406030204" pitchFamily="18" charset="0"/>
                              </a:rPr>
                              <m:t>lim</m:t>
                            </m:r>
                          </m:e>
                          <m:lim>
                            <m:r>
                              <a:rPr lang="en-US" sz="2200" b="0" i="1" smtClean="0">
                                <a:latin typeface="Cambria Math" panose="02040503050406030204" pitchFamily="18" charset="0"/>
                              </a:rPr>
                              <m:t>h</m:t>
                            </m:r>
                            <m:r>
                              <a:rPr lang="en-US" sz="2200" b="0" i="1" smtClean="0">
                                <a:latin typeface="Cambria Math" panose="02040503050406030204" pitchFamily="18" charset="0"/>
                                <a:ea typeface="Cambria Math" panose="02040503050406030204" pitchFamily="18" charset="0"/>
                              </a:rPr>
                              <m:t>→0</m:t>
                            </m:r>
                          </m:lim>
                        </m:limLow>
                      </m:fName>
                      <m:e>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m:t>
                                </m:r>
                                <m:r>
                                  <a:rPr lang="en-US" sz="2200" b="0" i="1" smtClean="0">
                                    <a:latin typeface="Cambria Math" panose="02040503050406030204" pitchFamily="18" charset="0"/>
                                  </a:rPr>
                                  <m:t>h</m:t>
                                </m:r>
                                <m:r>
                                  <a:rPr lang="en-US" sz="2200" b="0" i="1" smtClean="0">
                                    <a:latin typeface="Cambria Math" panose="02040503050406030204" pitchFamily="18" charset="0"/>
                                  </a:rPr>
                                  <m:t>,0</m:t>
                                </m:r>
                              </m:e>
                            </m:d>
                            <m:r>
                              <a:rPr lang="en-US" sz="2200" b="0" i="1" smtClean="0">
                                <a:latin typeface="Cambria Math" panose="02040503050406030204" pitchFamily="18" charset="0"/>
                              </a:rPr>
                              <m:t>−</m:t>
                            </m:r>
                            <m:r>
                              <a:rPr lang="en-US" sz="2200" b="0" i="1" smtClean="0">
                                <a:latin typeface="Cambria Math" panose="02040503050406030204" pitchFamily="18" charset="0"/>
                              </a:rPr>
                              <m:t>𝑓</m:t>
                            </m:r>
                            <m:r>
                              <a:rPr lang="en-US" sz="2200" b="0" i="1" smtClean="0">
                                <a:latin typeface="Cambria Math" panose="02040503050406030204" pitchFamily="18" charset="0"/>
                              </a:rPr>
                              <m:t>(0,0)</m:t>
                            </m:r>
                          </m:num>
                          <m:den>
                            <m:r>
                              <a:rPr lang="en-US" sz="2200" b="0" i="1" smtClean="0">
                                <a:latin typeface="Cambria Math" panose="02040503050406030204" pitchFamily="18" charset="0"/>
                              </a:rPr>
                              <m:t>h</m:t>
                            </m:r>
                          </m:den>
                        </m:f>
                        <m:r>
                          <a:rPr lang="en-US" sz="2200" b="0" i="1" smtClean="0">
                            <a:latin typeface="Cambria Math" panose="02040503050406030204" pitchFamily="18" charset="0"/>
                          </a:rPr>
                          <m:t>=</m:t>
                        </m:r>
                      </m:e>
                    </m:func>
                  </m:oMath>
                </a14:m>
                <a:r>
                  <a:rPr lang="en-US" sz="2200" dirty="0"/>
                  <a:t> </a:t>
                </a:r>
                <a14:m>
                  <m:oMath xmlns:m="http://schemas.openxmlformats.org/officeDocument/2006/math">
                    <m:limLow>
                      <m:limLowPr>
                        <m:ctrlPr>
                          <a:rPr lang="en-US" sz="2200" i="1">
                            <a:latin typeface="Cambria Math" panose="02040503050406030204" pitchFamily="18" charset="0"/>
                          </a:rPr>
                        </m:ctrlPr>
                      </m:limLowPr>
                      <m:e>
                        <m:r>
                          <m:rPr>
                            <m:sty m:val="p"/>
                          </m:rPr>
                          <a:rPr lang="en-US" sz="2200">
                            <a:latin typeface="Cambria Math" panose="02040503050406030204" pitchFamily="18" charset="0"/>
                          </a:rPr>
                          <m:t>lim</m:t>
                        </m:r>
                      </m:e>
                      <m:lim>
                        <m:r>
                          <a:rPr lang="en-US" sz="2200" i="1">
                            <a:latin typeface="Cambria Math" panose="02040503050406030204" pitchFamily="18" charset="0"/>
                          </a:rPr>
                          <m:t>h</m:t>
                        </m:r>
                        <m:r>
                          <a:rPr lang="en-US" sz="2200" i="1">
                            <a:latin typeface="Cambria Math" panose="02040503050406030204" pitchFamily="18" charset="0"/>
                            <a:ea typeface="Cambria Math" panose="02040503050406030204" pitchFamily="18" charset="0"/>
                          </a:rPr>
                          <m:t>→0</m:t>
                        </m:r>
                      </m:lim>
                    </m:limLow>
                    <m:f>
                      <m:fPr>
                        <m:ctrlPr>
                          <a:rPr lang="en-US" sz="220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1</m:t>
                        </m:r>
                      </m:num>
                      <m:den>
                        <m:r>
                          <a:rPr lang="en-US" sz="2200" b="0" i="1" smtClean="0">
                            <a:latin typeface="Cambria Math" panose="02040503050406030204" pitchFamily="18" charset="0"/>
                            <a:ea typeface="Cambria Math" panose="02040503050406030204" pitchFamily="18" charset="0"/>
                          </a:rPr>
                          <m:t>h</m:t>
                        </m:r>
                      </m:den>
                    </m:f>
                    <m:d>
                      <m:dPr>
                        <m:ctrlPr>
                          <a:rPr lang="en-US" sz="2200" i="1" smtClean="0">
                            <a:latin typeface="Cambria Math" panose="02040503050406030204" pitchFamily="18" charset="0"/>
                            <a:ea typeface="Cambria Math" panose="02040503050406030204" pitchFamily="18" charset="0"/>
                          </a:rPr>
                        </m:ctrlPr>
                      </m:dPr>
                      <m:e>
                        <m:f>
                          <m:fPr>
                            <m:ctrlPr>
                              <a:rPr lang="en-US" sz="2200" i="1">
                                <a:latin typeface="Cambria Math" panose="02040503050406030204" pitchFamily="18" charset="0"/>
                                <a:ea typeface="Cambria Math" panose="02040503050406030204" pitchFamily="18" charset="0"/>
                              </a:rPr>
                            </m:ctrlPr>
                          </m:fPr>
                          <m:num>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0+</m:t>
                                </m:r>
                                <m:r>
                                  <a:rPr lang="en-US" sz="2200" i="1">
                                    <a:latin typeface="Cambria Math" panose="02040503050406030204" pitchFamily="18" charset="0"/>
                                    <a:ea typeface="Cambria Math" panose="02040503050406030204" pitchFamily="18" charset="0"/>
                                  </a:rPr>
                                  <m:t>h</m:t>
                                </m:r>
                              </m:e>
                            </m:d>
                            <m:r>
                              <a:rPr lang="en-US" sz="2200" i="1">
                                <a:latin typeface="Cambria Math" panose="02040503050406030204" pitchFamily="18" charset="0"/>
                                <a:ea typeface="Cambria Math" panose="02040503050406030204" pitchFamily="18" charset="0"/>
                              </a:rPr>
                              <m:t>×0</m:t>
                            </m:r>
                          </m:num>
                          <m:den>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h</m:t>
                                </m:r>
                              </m:e>
                              <m:sup>
                                <m:r>
                                  <a:rPr lang="en-US" sz="2200" i="1">
                                    <a:latin typeface="Cambria Math" panose="02040503050406030204" pitchFamily="18" charset="0"/>
                                    <a:ea typeface="Cambria Math" panose="02040503050406030204" pitchFamily="18" charset="0"/>
                                  </a:rPr>
                                  <m:t>2</m:t>
                                </m:r>
                              </m:sup>
                            </m:sSup>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0</m:t>
                                </m:r>
                              </m:e>
                              <m:sup>
                                <m:r>
                                  <a:rPr lang="en-US" sz="2200" i="1">
                                    <a:latin typeface="Cambria Math" panose="02040503050406030204" pitchFamily="18" charset="0"/>
                                    <a:ea typeface="Cambria Math" panose="02040503050406030204" pitchFamily="18" charset="0"/>
                                  </a:rPr>
                                  <m:t>2</m:t>
                                </m:r>
                              </m:sup>
                            </m:sSup>
                          </m:den>
                        </m:f>
                        <m:r>
                          <a:rPr lang="en-US" sz="2200" i="1">
                            <a:latin typeface="Cambria Math" panose="02040503050406030204" pitchFamily="18" charset="0"/>
                            <a:ea typeface="Cambria Math" panose="02040503050406030204" pitchFamily="18" charset="0"/>
                          </a:rPr>
                          <m:t>−0</m:t>
                        </m:r>
                      </m:e>
                    </m:d>
                    <m:r>
                      <a:rPr lang="en-US" sz="2200" b="0" i="1" smtClean="0">
                        <a:latin typeface="Cambria Math" panose="02040503050406030204" pitchFamily="18" charset="0"/>
                        <a:ea typeface="Cambria Math" panose="02040503050406030204" pitchFamily="18" charset="0"/>
                      </a:rPr>
                      <m:t>=0</m:t>
                    </m:r>
                  </m:oMath>
                </a14:m>
                <a:endParaRPr lang="en-SG" sz="2200" dirty="0"/>
              </a:p>
              <a:p>
                <a:pPr marL="0" indent="0">
                  <a:buNone/>
                </a:pPr>
                <a:r>
                  <a:rPr lang="en-SG" sz="2200" dirty="0"/>
                  <a:t>Similarly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b="0" i="1" smtClean="0">
                            <a:latin typeface="Cambria Math" panose="02040503050406030204" pitchFamily="18" charset="0"/>
                          </a:rPr>
                          <m:t>𝑦</m:t>
                        </m:r>
                      </m:sub>
                    </m:sSub>
                    <m:d>
                      <m:dPr>
                        <m:ctrlPr>
                          <a:rPr lang="en-US" sz="2200" i="1">
                            <a:latin typeface="Cambria Math" panose="02040503050406030204" pitchFamily="18" charset="0"/>
                          </a:rPr>
                        </m:ctrlPr>
                      </m:dPr>
                      <m:e>
                        <m:r>
                          <a:rPr lang="en-US" sz="2200" b="0" i="1" smtClean="0">
                            <a:latin typeface="Cambria Math" panose="02040503050406030204" pitchFamily="18" charset="0"/>
                          </a:rPr>
                          <m:t>0</m:t>
                        </m:r>
                        <m:r>
                          <a:rPr lang="en-US" sz="2200" i="1">
                            <a:latin typeface="Cambria Math" panose="02040503050406030204" pitchFamily="18" charset="0"/>
                          </a:rPr>
                          <m:t>,</m:t>
                        </m:r>
                        <m:r>
                          <a:rPr lang="en-US" sz="2200" b="0" i="1" smtClean="0">
                            <a:latin typeface="Cambria Math" panose="02040503050406030204" pitchFamily="18" charset="0"/>
                          </a:rPr>
                          <m:t>0</m:t>
                        </m:r>
                      </m:e>
                    </m:d>
                    <m:r>
                      <a:rPr lang="en-US" sz="2200" i="1">
                        <a:latin typeface="Cambria Math" panose="02040503050406030204" pitchFamily="18" charset="0"/>
                      </a:rPr>
                      <m:t>=</m:t>
                    </m:r>
                    <m:func>
                      <m:funcPr>
                        <m:ctrlPr>
                          <a:rPr lang="en-US" sz="2200" i="1">
                            <a:latin typeface="Cambria Math" panose="02040503050406030204" pitchFamily="18" charset="0"/>
                          </a:rPr>
                        </m:ctrlPr>
                      </m:funcPr>
                      <m:fName>
                        <m:limLow>
                          <m:limLowPr>
                            <m:ctrlPr>
                              <a:rPr lang="en-US" sz="2200" i="1">
                                <a:latin typeface="Cambria Math" panose="02040503050406030204" pitchFamily="18" charset="0"/>
                              </a:rPr>
                            </m:ctrlPr>
                          </m:limLowPr>
                          <m:e>
                            <m:r>
                              <m:rPr>
                                <m:sty m:val="p"/>
                              </m:rPr>
                              <a:rPr lang="en-US" sz="2200">
                                <a:latin typeface="Cambria Math" panose="02040503050406030204" pitchFamily="18" charset="0"/>
                              </a:rPr>
                              <m:t>lim</m:t>
                            </m:r>
                          </m:e>
                          <m:lim>
                            <m:r>
                              <a:rPr lang="en-US" sz="2200" i="1">
                                <a:latin typeface="Cambria Math" panose="02040503050406030204" pitchFamily="18" charset="0"/>
                              </a:rPr>
                              <m:t>h</m:t>
                            </m:r>
                            <m:r>
                              <a:rPr lang="en-US" sz="2200" i="1">
                                <a:latin typeface="Cambria Math" panose="02040503050406030204" pitchFamily="18" charset="0"/>
                                <a:ea typeface="Cambria Math" panose="02040503050406030204" pitchFamily="18" charset="0"/>
                              </a:rPr>
                              <m:t>→0</m:t>
                            </m:r>
                          </m:lim>
                        </m:limLow>
                      </m:fName>
                      <m:e>
                        <m:f>
                          <m:fPr>
                            <m:ctrlPr>
                              <a:rPr lang="en-US" sz="2200" i="1">
                                <a:latin typeface="Cambria Math" panose="02040503050406030204" pitchFamily="18" charset="0"/>
                              </a:rPr>
                            </m:ctrlPr>
                          </m:fPr>
                          <m:num>
                            <m:r>
                              <a:rPr lang="en-US" sz="2200" i="1">
                                <a:latin typeface="Cambria Math" panose="02040503050406030204" pitchFamily="18" charset="0"/>
                              </a:rPr>
                              <m:t>𝑓</m:t>
                            </m:r>
                            <m:d>
                              <m:dPr>
                                <m:ctrlPr>
                                  <a:rPr lang="en-US" sz="2200" i="1">
                                    <a:latin typeface="Cambria Math" panose="02040503050406030204" pitchFamily="18" charset="0"/>
                                  </a:rPr>
                                </m:ctrlPr>
                              </m:dPr>
                              <m:e>
                                <m:r>
                                  <a:rPr lang="en-US" sz="2200" i="1">
                                    <a:latin typeface="Cambria Math" panose="02040503050406030204" pitchFamily="18" charset="0"/>
                                  </a:rPr>
                                  <m:t>0,0</m:t>
                                </m:r>
                                <m:r>
                                  <a:rPr lang="en-US" sz="2200" b="0" i="1" smtClean="0">
                                    <a:latin typeface="Cambria Math" panose="02040503050406030204" pitchFamily="18" charset="0"/>
                                  </a:rPr>
                                  <m:t>+</m:t>
                                </m:r>
                                <m:r>
                                  <a:rPr lang="en-US" sz="2200" b="0" i="1" smtClean="0">
                                    <a:latin typeface="Cambria Math" panose="02040503050406030204" pitchFamily="18" charset="0"/>
                                  </a:rPr>
                                  <m:t>h</m:t>
                                </m:r>
                              </m:e>
                            </m:d>
                            <m:r>
                              <a:rPr lang="en-US" sz="2200" b="0" i="1" smtClean="0">
                                <a:latin typeface="Cambria Math" panose="02040503050406030204" pitchFamily="18" charset="0"/>
                              </a:rPr>
                              <m:t>−</m:t>
                            </m:r>
                            <m:r>
                              <a:rPr lang="en-US" sz="2200" b="0" i="1" smtClean="0">
                                <a:latin typeface="Cambria Math" panose="02040503050406030204" pitchFamily="18" charset="0"/>
                              </a:rPr>
                              <m:t>𝑓</m:t>
                            </m:r>
                            <m:r>
                              <a:rPr lang="en-US" sz="2200" b="0" i="1" smtClean="0">
                                <a:latin typeface="Cambria Math" panose="02040503050406030204" pitchFamily="18" charset="0"/>
                              </a:rPr>
                              <m:t>(0,0)</m:t>
                            </m:r>
                          </m:num>
                          <m:den>
                            <m:r>
                              <a:rPr lang="en-US" sz="2200" i="1">
                                <a:latin typeface="Cambria Math" panose="02040503050406030204" pitchFamily="18" charset="0"/>
                              </a:rPr>
                              <m:t>h</m:t>
                            </m:r>
                          </m:den>
                        </m:f>
                        <m:r>
                          <a:rPr lang="en-US" sz="2200" i="1">
                            <a:latin typeface="Cambria Math" panose="02040503050406030204" pitchFamily="18" charset="0"/>
                          </a:rPr>
                          <m:t>=</m:t>
                        </m:r>
                      </m:e>
                    </m:func>
                  </m:oMath>
                </a14:m>
                <a:r>
                  <a:rPr lang="en-US" sz="2200" dirty="0"/>
                  <a:t> </a:t>
                </a:r>
                <a14:m>
                  <m:oMath xmlns:m="http://schemas.openxmlformats.org/officeDocument/2006/math">
                    <m:limLow>
                      <m:limLowPr>
                        <m:ctrlPr>
                          <a:rPr lang="en-US" sz="2200" i="1">
                            <a:latin typeface="Cambria Math" panose="02040503050406030204" pitchFamily="18" charset="0"/>
                          </a:rPr>
                        </m:ctrlPr>
                      </m:limLowPr>
                      <m:e>
                        <m:r>
                          <m:rPr>
                            <m:sty m:val="p"/>
                          </m:rPr>
                          <a:rPr lang="en-US" sz="2200">
                            <a:latin typeface="Cambria Math" panose="02040503050406030204" pitchFamily="18" charset="0"/>
                          </a:rPr>
                          <m:t>lim</m:t>
                        </m:r>
                      </m:e>
                      <m:lim>
                        <m:r>
                          <a:rPr lang="en-US" sz="2200" i="1">
                            <a:latin typeface="Cambria Math" panose="02040503050406030204" pitchFamily="18" charset="0"/>
                          </a:rPr>
                          <m:t>h</m:t>
                        </m:r>
                        <m:r>
                          <a:rPr lang="en-US" sz="2200" i="1">
                            <a:latin typeface="Cambria Math" panose="02040503050406030204" pitchFamily="18" charset="0"/>
                            <a:ea typeface="Cambria Math" panose="02040503050406030204" pitchFamily="18" charset="0"/>
                          </a:rPr>
                          <m:t>→0</m:t>
                        </m:r>
                      </m:lim>
                    </m:limLow>
                    <m:f>
                      <m:fPr>
                        <m:ctrlPr>
                          <a:rPr lang="en-US" sz="220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1</m:t>
                        </m:r>
                      </m:num>
                      <m:den>
                        <m:r>
                          <a:rPr lang="en-US" sz="2200" b="0" i="1" smtClean="0">
                            <a:latin typeface="Cambria Math" panose="02040503050406030204" pitchFamily="18" charset="0"/>
                            <a:ea typeface="Cambria Math" panose="02040503050406030204" pitchFamily="18" charset="0"/>
                          </a:rPr>
                          <m:t>h</m:t>
                        </m:r>
                      </m:den>
                    </m:f>
                    <m:d>
                      <m:dPr>
                        <m:ctrlPr>
                          <a:rPr lang="en-US" sz="2200" i="1" smtClean="0">
                            <a:latin typeface="Cambria Math" panose="02040503050406030204" pitchFamily="18" charset="0"/>
                            <a:ea typeface="Cambria Math" panose="02040503050406030204" pitchFamily="18" charset="0"/>
                          </a:rPr>
                        </m:ctrlPr>
                      </m:dPr>
                      <m:e>
                        <m:f>
                          <m:fPr>
                            <m:ctrlPr>
                              <a:rPr lang="en-US" sz="2200" i="1">
                                <a:latin typeface="Cambria Math" panose="02040503050406030204" pitchFamily="18" charset="0"/>
                                <a:ea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0×</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0+</m:t>
                                </m:r>
                                <m:r>
                                  <a:rPr lang="en-US" sz="2200" i="1">
                                    <a:latin typeface="Cambria Math" panose="02040503050406030204" pitchFamily="18" charset="0"/>
                                    <a:ea typeface="Cambria Math" panose="02040503050406030204" pitchFamily="18" charset="0"/>
                                  </a:rPr>
                                  <m:t>h</m:t>
                                </m:r>
                              </m:e>
                            </m:d>
                          </m:num>
                          <m:den>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0</m:t>
                                </m:r>
                              </m:e>
                              <m:sup>
                                <m:r>
                                  <a:rPr lang="en-US" sz="2200" i="1">
                                    <a:latin typeface="Cambria Math" panose="02040503050406030204" pitchFamily="18" charset="0"/>
                                    <a:ea typeface="Cambria Math" panose="02040503050406030204" pitchFamily="18" charset="0"/>
                                  </a:rPr>
                                  <m:t>2</m:t>
                                </m:r>
                              </m:sup>
                            </m:sSup>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h</m:t>
                                </m:r>
                              </m:e>
                              <m:sup>
                                <m:r>
                                  <a:rPr lang="en-US" sz="2200" i="1">
                                    <a:latin typeface="Cambria Math" panose="02040503050406030204" pitchFamily="18" charset="0"/>
                                    <a:ea typeface="Cambria Math" panose="02040503050406030204" pitchFamily="18" charset="0"/>
                                  </a:rPr>
                                  <m:t>2</m:t>
                                </m:r>
                              </m:sup>
                            </m:sSup>
                          </m:den>
                        </m:f>
                        <m:r>
                          <a:rPr lang="en-US" sz="2200" i="1">
                            <a:latin typeface="Cambria Math" panose="02040503050406030204" pitchFamily="18" charset="0"/>
                            <a:ea typeface="Cambria Math" panose="02040503050406030204" pitchFamily="18" charset="0"/>
                          </a:rPr>
                          <m:t>−0</m:t>
                        </m:r>
                      </m:e>
                    </m:d>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0</m:t>
                    </m:r>
                    <m:r>
                      <a:rPr lang="en-US" sz="2200" b="0" i="1" smtClean="0">
                        <a:latin typeface="Cambria Math" panose="02040503050406030204" pitchFamily="18" charset="0"/>
                        <a:ea typeface="Cambria Math" panose="02040503050406030204" pitchFamily="18" charset="0"/>
                      </a:rPr>
                      <m:t>.</m:t>
                    </m:r>
                  </m:oMath>
                </a14:m>
                <a:r>
                  <a:rPr lang="en-SG" sz="2200" dirty="0"/>
                  <a:t> Thus,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i="1">
                            <a:latin typeface="Cambria Math" panose="02040503050406030204" pitchFamily="18" charset="0"/>
                          </a:rPr>
                          <m:t>𝑥</m:t>
                        </m:r>
                      </m:sub>
                    </m:sSub>
                    <m:d>
                      <m:dPr>
                        <m:ctrlPr>
                          <a:rPr lang="en-US" sz="2200" i="1">
                            <a:latin typeface="Cambria Math" panose="02040503050406030204" pitchFamily="18" charset="0"/>
                          </a:rPr>
                        </m:ctrlPr>
                      </m:dPr>
                      <m:e>
                        <m:r>
                          <a:rPr lang="en-US" sz="2200" i="1">
                            <a:latin typeface="Cambria Math" panose="02040503050406030204" pitchFamily="18" charset="0"/>
                          </a:rPr>
                          <m:t>0,0</m:t>
                        </m:r>
                      </m:e>
                    </m:d>
                  </m:oMath>
                </a14:m>
                <a:r>
                  <a:rPr lang="en-SG" sz="2200" dirty="0"/>
                  <a:t>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i="1">
                            <a:latin typeface="Cambria Math" panose="02040503050406030204" pitchFamily="18" charset="0"/>
                          </a:rPr>
                          <m:t>𝑦</m:t>
                        </m:r>
                      </m:sub>
                    </m:sSub>
                    <m:d>
                      <m:dPr>
                        <m:ctrlPr>
                          <a:rPr lang="en-US" sz="2200" i="1">
                            <a:latin typeface="Cambria Math" panose="02040503050406030204" pitchFamily="18" charset="0"/>
                          </a:rPr>
                        </m:ctrlPr>
                      </m:dPr>
                      <m:e>
                        <m:r>
                          <a:rPr lang="en-US" sz="2200" i="1">
                            <a:latin typeface="Cambria Math" panose="02040503050406030204" pitchFamily="18" charset="0"/>
                          </a:rPr>
                          <m:t>0,0</m:t>
                        </m:r>
                      </m:e>
                    </m:d>
                  </m:oMath>
                </a14:m>
                <a:r>
                  <a:rPr lang="en-SG" sz="2200" dirty="0"/>
                  <a:t> exist and are equal to zero. </a:t>
                </a:r>
              </a:p>
              <a:p>
                <a:pPr marL="0" indent="0">
                  <a:buNone/>
                </a:pPr>
                <a:endParaRPr lang="en-SG" sz="2200" dirty="0"/>
              </a:p>
              <a:p>
                <a:pPr marL="0" indent="0">
                  <a:buNone/>
                </a:pPr>
                <a:r>
                  <a:rPr lang="en-SG" sz="2200" dirty="0"/>
                  <a:t>Considering </a:t>
                </a:r>
                <a14:m>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r>
                      <a:rPr lang="en-US" sz="2200" b="0" i="1" smtClean="0">
                        <a:latin typeface="Cambria Math" panose="02040503050406030204" pitchFamily="18" charset="0"/>
                      </a:rPr>
                      <m:t>)≠(0, 0)</m:t>
                    </m:r>
                  </m:oMath>
                </a14:m>
                <a:endParaRPr lang="en-SG" sz="2200" dirty="0"/>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𝑓</m:t>
                          </m:r>
                        </m:e>
                        <m:sub>
                          <m:r>
                            <a:rPr lang="en-US" sz="2200" b="0" i="1" smtClean="0">
                              <a:latin typeface="Cambria Math" panose="02040503050406030204" pitchFamily="18" charset="0"/>
                            </a:rPr>
                            <m:t>𝑥</m:t>
                          </m:r>
                        </m:sub>
                      </m:s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e>
                      </m:d>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𝑦</m:t>
                              </m:r>
                            </m:e>
                            <m:sup>
                              <m:r>
                                <a:rPr lang="en-US" sz="2200" b="0" i="1" smtClean="0">
                                  <a:latin typeface="Cambria Math" panose="02040503050406030204" pitchFamily="18" charset="0"/>
                                </a:rPr>
                                <m:t>3</m:t>
                              </m:r>
                            </m:sup>
                          </m:sSup>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𝑦</m:t>
                          </m:r>
                        </m:num>
                        <m:den>
                          <m:sSup>
                            <m:sSupPr>
                              <m:ctrlPr>
                                <a:rPr lang="en-US" sz="2200" b="0" i="1" smtClean="0">
                                  <a:latin typeface="Cambria Math" panose="02040503050406030204" pitchFamily="18" charset="0"/>
                                </a:rPr>
                              </m:ctrlPr>
                            </m:sSupPr>
                            <m:e>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2</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2</m:t>
                                  </m:r>
                                </m:sup>
                              </m:sSup>
                              <m:r>
                                <a:rPr lang="en-US" sz="2200" i="1">
                                  <a:latin typeface="Cambria Math" panose="02040503050406030204" pitchFamily="18" charset="0"/>
                                </a:rPr>
                                <m:t>)</m:t>
                              </m:r>
                            </m:e>
                            <m:sup>
                              <m:r>
                                <a:rPr lang="en-US" sz="2200" b="0" i="1" smtClean="0">
                                  <a:latin typeface="Cambria Math" panose="02040503050406030204" pitchFamily="18" charset="0"/>
                                </a:rPr>
                                <m:t>2</m:t>
                              </m:r>
                            </m:sup>
                          </m:sSup>
                        </m:den>
                      </m:f>
                      <m:r>
                        <a:rPr lang="en-US" sz="2200" b="0" i="0" smtClean="0">
                          <a:latin typeface="Cambria Math" panose="02040503050406030204" pitchFamily="18" charset="0"/>
                        </a:rPr>
                        <m:t> </m:t>
                      </m:r>
                      <m:r>
                        <m:rPr>
                          <m:sty m:val="p"/>
                        </m:rPr>
                        <a:rPr lang="en-US" sz="2200" b="0" i="0" smtClean="0">
                          <a:latin typeface="Cambria Math" panose="02040503050406030204" pitchFamily="18" charset="0"/>
                        </a:rPr>
                        <m:t>and</m:t>
                      </m:r>
                      <m:r>
                        <a:rPr lang="en-US" sz="2200" b="0" i="0" smtClean="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b="0" i="1" smtClean="0">
                              <a:latin typeface="Cambria Math" panose="02040503050406030204" pitchFamily="18" charset="0"/>
                            </a:rPr>
                            <m:t>𝑦</m:t>
                          </m:r>
                        </m:sub>
                      </m:sSub>
                      <m:d>
                        <m:dPr>
                          <m:ctrlPr>
                            <a:rPr lang="en-US" sz="2200" i="1">
                              <a:latin typeface="Cambria Math" panose="02040503050406030204" pitchFamily="18" charset="0"/>
                            </a:rPr>
                          </m:ctrlPr>
                        </m:dPr>
                        <m:e>
                          <m:r>
                            <a:rPr lang="en-US" sz="2200" i="1">
                              <a:latin typeface="Cambria Math" panose="02040503050406030204" pitchFamily="18" charset="0"/>
                            </a:rPr>
                            <m:t>𝑥</m:t>
                          </m:r>
                          <m:r>
                            <a:rPr lang="en-US" sz="2200" i="1">
                              <a:latin typeface="Cambria Math" panose="02040503050406030204" pitchFamily="18" charset="0"/>
                            </a:rPr>
                            <m:t>,</m:t>
                          </m:r>
                          <m:r>
                            <a:rPr lang="en-US" sz="2200" i="1">
                              <a:latin typeface="Cambria Math" panose="02040503050406030204" pitchFamily="18" charset="0"/>
                            </a:rPr>
                            <m:t>𝑦</m:t>
                          </m:r>
                        </m:e>
                      </m:d>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b="0" i="1" smtClean="0">
                                  <a:latin typeface="Cambria Math" panose="02040503050406030204" pitchFamily="18" charset="0"/>
                                </a:rPr>
                                <m:t>𝑥</m:t>
                              </m:r>
                            </m:e>
                            <m:sup>
                              <m:r>
                                <a:rPr lang="en-US" sz="2200" i="1">
                                  <a:latin typeface="Cambria Math" panose="02040503050406030204" pitchFamily="18" charset="0"/>
                                </a:rPr>
                                <m:t>3</m:t>
                              </m:r>
                            </m:sup>
                          </m:sSup>
                          <m:r>
                            <a:rPr lang="en-US" sz="2200" i="1">
                              <a:latin typeface="Cambria Math" panose="02040503050406030204" pitchFamily="18" charset="0"/>
                            </a:rPr>
                            <m:t>−</m:t>
                          </m:r>
                          <m:r>
                            <a:rPr lang="en-US" sz="2200" b="0" i="1" smtClean="0">
                              <a:latin typeface="Cambria Math" panose="02040503050406030204" pitchFamily="18" charset="0"/>
                            </a:rPr>
                            <m:t>𝑥</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𝑦</m:t>
                              </m:r>
                            </m:e>
                            <m:sup>
                              <m:r>
                                <a:rPr lang="en-US" sz="2200" b="0" i="1" smtClean="0">
                                  <a:latin typeface="Cambria Math" panose="02040503050406030204" pitchFamily="18" charset="0"/>
                                </a:rPr>
                                <m:t>2</m:t>
                              </m:r>
                            </m:sup>
                          </m:sSup>
                        </m:num>
                        <m:den>
                          <m:sSup>
                            <m:sSupPr>
                              <m:ctrlPr>
                                <a:rPr lang="en-US" sz="2200" i="1">
                                  <a:latin typeface="Cambria Math" panose="02040503050406030204" pitchFamily="18" charset="0"/>
                                </a:rPr>
                              </m:ctrlPr>
                            </m:sSupPr>
                            <m:e>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2</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2</m:t>
                                  </m:r>
                                </m:sup>
                              </m:sSup>
                              <m:r>
                                <a:rPr lang="en-US" sz="2200" i="1">
                                  <a:latin typeface="Cambria Math" panose="02040503050406030204" pitchFamily="18" charset="0"/>
                                </a:rPr>
                                <m:t>)</m:t>
                              </m:r>
                            </m:e>
                            <m:sup>
                              <m:r>
                                <a:rPr lang="en-US" sz="2200" i="1">
                                  <a:latin typeface="Cambria Math" panose="02040503050406030204" pitchFamily="18" charset="0"/>
                                </a:rPr>
                                <m:t>2</m:t>
                              </m:r>
                            </m:sup>
                          </m:sSup>
                        </m:den>
                      </m:f>
                    </m:oMath>
                  </m:oMathPara>
                </a14:m>
                <a:endParaRPr lang="en-SG" sz="2200" dirty="0"/>
              </a:p>
              <a:p>
                <a:pPr marL="0" indent="0">
                  <a:buNone/>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i="1">
                            <a:latin typeface="Cambria Math" panose="02040503050406030204" pitchFamily="18" charset="0"/>
                          </a:rPr>
                          <m:t>𝑥</m:t>
                        </m:r>
                      </m:sub>
                    </m:sSub>
                    <m:d>
                      <m:dPr>
                        <m:ctrlPr>
                          <a:rPr lang="en-US" sz="2200" i="1">
                            <a:latin typeface="Cambria Math" panose="02040503050406030204" pitchFamily="18" charset="0"/>
                          </a:rPr>
                        </m:ctrlPr>
                      </m:dPr>
                      <m:e>
                        <m:r>
                          <a:rPr lang="en-US" sz="2200" b="0" i="1" smtClean="0">
                            <a:latin typeface="Cambria Math" panose="02040503050406030204" pitchFamily="18" charset="0"/>
                          </a:rPr>
                          <m:t>0</m:t>
                        </m:r>
                        <m:r>
                          <a:rPr lang="en-US" sz="2200" i="1">
                            <a:latin typeface="Cambria Math" panose="02040503050406030204" pitchFamily="18" charset="0"/>
                          </a:rPr>
                          <m:t>,</m:t>
                        </m:r>
                        <m:r>
                          <a:rPr lang="en-US" sz="2200" b="0" i="1" smtClean="0">
                            <a:latin typeface="Cambria Math" panose="02040503050406030204" pitchFamily="18" charset="0"/>
                          </a:rPr>
                          <m:t>h</m:t>
                        </m:r>
                      </m:e>
                    </m:d>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h</m:t>
                            </m:r>
                          </m:e>
                          <m:sup>
                            <m:r>
                              <a:rPr lang="en-US" sz="2200" b="0" i="1" smtClean="0">
                                <a:latin typeface="Cambria Math" panose="02040503050406030204" pitchFamily="18" charset="0"/>
                              </a:rPr>
                              <m:t>3</m:t>
                            </m:r>
                          </m:sup>
                        </m:sSup>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0</m:t>
                            </m:r>
                          </m:e>
                          <m:sup>
                            <m:r>
                              <a:rPr lang="en-US" sz="2200" b="0" i="1" smtClean="0">
                                <a:latin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h</m:t>
                        </m:r>
                      </m:num>
                      <m:den>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0</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h</m:t>
                                    </m:r>
                                  </m:e>
                                  <m:sup>
                                    <m:r>
                                      <a:rPr lang="en-US" sz="2200" b="0" i="1" smtClean="0">
                                        <a:latin typeface="Cambria Math" panose="02040503050406030204" pitchFamily="18" charset="0"/>
                                      </a:rPr>
                                      <m:t>2</m:t>
                                    </m:r>
                                  </m:sup>
                                </m:sSup>
                              </m:e>
                            </m:d>
                          </m:e>
                          <m:sup>
                            <m:r>
                              <a:rPr lang="en-US" sz="2200" b="0" i="1" smtClean="0">
                                <a:latin typeface="Cambria Math" panose="02040503050406030204" pitchFamily="18" charset="0"/>
                              </a:rPr>
                              <m:t>2</m:t>
                            </m:r>
                          </m:sup>
                        </m:sSup>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h</m:t>
                            </m:r>
                          </m:e>
                          <m:sup>
                            <m:r>
                              <a:rPr lang="en-US" sz="2200" b="0" i="1" smtClean="0">
                                <a:latin typeface="Cambria Math" panose="02040503050406030204" pitchFamily="18" charset="0"/>
                              </a:rPr>
                              <m:t>3</m:t>
                            </m:r>
                          </m:sup>
                        </m:sSup>
                      </m:num>
                      <m:den>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h</m:t>
                            </m:r>
                          </m:e>
                          <m:sup>
                            <m:r>
                              <a:rPr lang="en-US" sz="2200" b="0" i="1" smtClean="0">
                                <a:latin typeface="Cambria Math" panose="02040503050406030204" pitchFamily="18" charset="0"/>
                              </a:rPr>
                              <m:t>4</m:t>
                            </m:r>
                          </m:sup>
                        </m:sSup>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h</m:t>
                        </m:r>
                      </m:den>
                    </m:f>
                    <m:r>
                      <a:rPr lang="en-US" sz="2200" b="0" i="1" smtClean="0">
                        <a:latin typeface="Cambria Math" panose="02040503050406030204" pitchFamily="18" charset="0"/>
                      </a:rPr>
                      <m:t>.</m:t>
                    </m:r>
                  </m:oMath>
                </a14:m>
                <a:r>
                  <a:rPr lang="en-SG" sz="2200" dirty="0"/>
                  <a:t> When </a:t>
                </a:r>
                <a14:m>
                  <m:oMath xmlns:m="http://schemas.openxmlformats.org/officeDocument/2006/math">
                    <m:r>
                      <a:rPr lang="en-US" sz="2200" b="0" i="1" smtClean="0">
                        <a:latin typeface="Cambria Math" panose="02040503050406030204" pitchFamily="18" charset="0"/>
                      </a:rPr>
                      <m:t>h</m:t>
                    </m:r>
                    <m:r>
                      <a:rPr lang="en-US" sz="2200" b="0" i="1" smtClean="0">
                        <a:latin typeface="Cambria Math" panose="02040503050406030204" pitchFamily="18" charset="0"/>
                        <a:ea typeface="Cambria Math" panose="02040503050406030204" pitchFamily="18" charset="0"/>
                      </a:rPr>
                      <m:t>→0,</m:t>
                    </m:r>
                  </m:oMath>
                </a14:m>
                <a:r>
                  <a:rPr lang="en-SG"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i="1">
                            <a:latin typeface="Cambria Math" panose="02040503050406030204" pitchFamily="18" charset="0"/>
                          </a:rPr>
                          <m:t>𝑥</m:t>
                        </m:r>
                      </m:sub>
                    </m:sSub>
                    <m:d>
                      <m:dPr>
                        <m:ctrlPr>
                          <a:rPr lang="en-US" sz="2200" i="1">
                            <a:latin typeface="Cambria Math" panose="02040503050406030204" pitchFamily="18" charset="0"/>
                          </a:rPr>
                        </m:ctrlPr>
                      </m:dPr>
                      <m:e>
                        <m:r>
                          <a:rPr lang="en-US" sz="2200" i="1">
                            <a:latin typeface="Cambria Math" panose="02040503050406030204" pitchFamily="18" charset="0"/>
                          </a:rPr>
                          <m:t>0,</m:t>
                        </m:r>
                        <m:r>
                          <a:rPr lang="en-US" sz="2200" i="1">
                            <a:latin typeface="Cambria Math" panose="02040503050406030204" pitchFamily="18" charset="0"/>
                          </a:rPr>
                          <m:t>h</m:t>
                        </m:r>
                      </m:e>
                    </m:d>
                  </m:oMath>
                </a14:m>
                <a:r>
                  <a:rPr lang="en-SG" sz="2200" dirty="0"/>
                  <a:t> does not exist.  Thus,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i="1">
                            <a:latin typeface="Cambria Math" panose="02040503050406030204" pitchFamily="18" charset="0"/>
                          </a:rPr>
                          <m:t>𝑥</m:t>
                        </m:r>
                      </m:sub>
                    </m:sSub>
                  </m:oMath>
                </a14:m>
                <a:r>
                  <a:rPr lang="en-SG" sz="2200" dirty="0"/>
                  <a:t> is not </a:t>
                </a:r>
                <a:r>
                  <a:rPr lang="en-US" altLang="en-US" sz="2400" dirty="0"/>
                  <a:t>continuous</a:t>
                </a:r>
                <a:r>
                  <a:rPr lang="en-SG" sz="2200" dirty="0"/>
                  <a:t>. Similarly for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b="0" i="1" smtClean="0">
                            <a:latin typeface="Cambria Math" panose="02040503050406030204" pitchFamily="18" charset="0"/>
                          </a:rPr>
                          <m:t>𝑦</m:t>
                        </m:r>
                      </m:sub>
                    </m:sSub>
                    <m:d>
                      <m:dPr>
                        <m:ctrlPr>
                          <a:rPr lang="en-US" sz="2200" i="1">
                            <a:latin typeface="Cambria Math" panose="02040503050406030204" pitchFamily="18" charset="0"/>
                          </a:rPr>
                        </m:ctrlPr>
                      </m:dPr>
                      <m:e>
                        <m:r>
                          <a:rPr lang="en-US" sz="2200" i="1">
                            <a:latin typeface="Cambria Math" panose="02040503050406030204" pitchFamily="18" charset="0"/>
                          </a:rPr>
                          <m:t>0,</m:t>
                        </m:r>
                        <m:r>
                          <a:rPr lang="en-US" sz="2200" i="1">
                            <a:latin typeface="Cambria Math" panose="02040503050406030204" pitchFamily="18" charset="0"/>
                          </a:rPr>
                          <m:t>h</m:t>
                        </m:r>
                      </m:e>
                    </m:d>
                  </m:oMath>
                </a14:m>
                <a:r>
                  <a:rPr lang="en-SG" sz="2200" dirty="0"/>
                  <a:t>. </a:t>
                </a:r>
              </a:p>
              <a:p>
                <a:pPr marL="0" indent="0">
                  <a:buNone/>
                </a:pPr>
                <a:endParaRPr lang="en-SG" sz="2200" dirty="0"/>
              </a:p>
              <a:p>
                <a:pPr marL="0" indent="0">
                  <a:buNone/>
                </a:pPr>
                <a:endParaRPr lang="en-SG" sz="2200" dirty="0"/>
              </a:p>
              <a:p>
                <a:pPr marL="0" indent="0" algn="ctr">
                  <a:buNone/>
                </a:pPr>
                <a:endParaRPr lang="en-SG" sz="2200" dirty="0"/>
              </a:p>
              <a:p>
                <a:pPr marL="0" indent="0">
                  <a:buNone/>
                </a:pPr>
                <a:endParaRPr lang="en-SG" dirty="0"/>
              </a:p>
              <a:p>
                <a:pPr marL="0" indent="0">
                  <a:buNone/>
                </a:pPr>
                <a:endParaRPr lang="en-SG" dirty="0"/>
              </a:p>
            </p:txBody>
          </p:sp>
        </mc:Choice>
        <mc:Fallback xmlns="">
          <p:sp>
            <p:nvSpPr>
              <p:cNvPr id="2" name="Content Placeholder 1">
                <a:extLst>
                  <a:ext uri="{FF2B5EF4-FFF2-40B4-BE49-F238E27FC236}">
                    <a16:creationId xmlns:a16="http://schemas.microsoft.com/office/drawing/2014/main" id="{D410C9C6-F739-4A8E-BF74-B54B214568F7}"/>
                  </a:ext>
                </a:extLst>
              </p:cNvPr>
              <p:cNvSpPr>
                <a:spLocks noGrp="1" noRot="1" noChangeAspect="1" noMove="1" noResize="1" noEditPoints="1" noAdjustHandles="1" noChangeArrowheads="1" noChangeShapeType="1" noTextEdit="1"/>
              </p:cNvSpPr>
              <p:nvPr>
                <p:ph sz="quarter" idx="1"/>
              </p:nvPr>
            </p:nvSpPr>
            <p:spPr>
              <a:xfrm>
                <a:off x="457200" y="1219200"/>
                <a:ext cx="8435280" cy="4937760"/>
              </a:xfrm>
              <a:blipFill>
                <a:blip r:embed="rId3"/>
                <a:stretch>
                  <a:fillRect l="-939" t="-864"/>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0E955CF8-09CF-4CD1-BE71-5A70816597F9}"/>
              </a:ext>
            </a:extLst>
          </p:cNvPr>
          <p:cNvSpPr>
            <a:spLocks noGrp="1"/>
          </p:cNvSpPr>
          <p:nvPr>
            <p:ph type="title"/>
          </p:nvPr>
        </p:nvSpPr>
        <p:spPr/>
        <p:txBody>
          <a:bodyPr/>
          <a:lstStyle/>
          <a:p>
            <a:r>
              <a:rPr lang="en-US" altLang="en-US" dirty="0">
                <a:solidFill>
                  <a:srgbClr val="0065C0"/>
                </a:solidFill>
              </a:rPr>
              <a:t>Linear Approximations</a:t>
            </a:r>
            <a:endParaRPr lang="en-SG" dirty="0"/>
          </a:p>
        </p:txBody>
      </p:sp>
    </p:spTree>
    <p:extLst>
      <p:ext uri="{BB962C8B-B14F-4D97-AF65-F5344CB8AC3E}">
        <p14:creationId xmlns:p14="http://schemas.microsoft.com/office/powerpoint/2010/main" val="1857784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908720"/>
            <a:ext cx="8229600" cy="5248240"/>
          </a:xfrm>
        </p:spPr>
        <p:txBody>
          <a:bodyPr>
            <a:normAutofit/>
          </a:bodyPr>
          <a:lstStyle/>
          <a:p>
            <a:pPr marL="0" indent="0">
              <a:buNone/>
            </a:pPr>
            <a:r>
              <a:rPr lang="en-US" altLang="en-US" dirty="0"/>
              <a:t>The linear approximation would be </a:t>
            </a:r>
            <a:r>
              <a:rPr lang="en-US" altLang="en-US" i="1" dirty="0"/>
              <a:t>f</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 </a:t>
            </a:r>
            <a:r>
              <a:rPr lang="en-US" altLang="en-US" b="1" dirty="0">
                <a:sym typeface="Symbol" panose="05050102010706020507" pitchFamily="18" charset="2"/>
              </a:rPr>
              <a:t></a:t>
            </a:r>
            <a:r>
              <a:rPr lang="en-US" altLang="en-US" dirty="0"/>
              <a:t> 0, but </a:t>
            </a:r>
            <a:r>
              <a:rPr lang="en-US" altLang="en-US" i="1" dirty="0"/>
              <a:t>f</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 = at all points on the line </a:t>
            </a:r>
            <a:r>
              <a:rPr lang="en-US" altLang="en-US" i="1" dirty="0"/>
              <a:t>y</a:t>
            </a:r>
            <a:r>
              <a:rPr lang="en-US" altLang="en-US" dirty="0"/>
              <a:t> = </a:t>
            </a:r>
            <a:r>
              <a:rPr lang="en-US" altLang="en-US" i="1" dirty="0"/>
              <a:t>x</a:t>
            </a:r>
            <a:r>
              <a:rPr lang="en-US" altLang="en-US" dirty="0"/>
              <a:t>.</a:t>
            </a:r>
          </a:p>
          <a:p>
            <a:pPr marL="0" indent="0">
              <a:buNone/>
            </a:pPr>
            <a:endParaRPr lang="en-US" altLang="en-US" sz="2000" dirty="0"/>
          </a:p>
          <a:p>
            <a:pPr marL="0" indent="0">
              <a:buNone/>
            </a:pPr>
            <a:r>
              <a:rPr lang="en-US" altLang="en-US" dirty="0"/>
              <a:t>So a function of two variables can behave badly even though both of its partial derivatives exist. </a:t>
            </a:r>
          </a:p>
          <a:p>
            <a:pPr marL="0" indent="0">
              <a:buNone/>
            </a:pPr>
            <a:endParaRPr lang="en-US" altLang="en-US" sz="2000" dirty="0"/>
          </a:p>
          <a:p>
            <a:pPr marL="0" indent="0">
              <a:buNone/>
            </a:pPr>
            <a:r>
              <a:rPr lang="en-US" altLang="en-US" dirty="0"/>
              <a:t>To rule out such behavior, we formulate the idea of a differentiable function of two variables.</a:t>
            </a:r>
          </a:p>
          <a:p>
            <a:pPr marL="0" indent="0">
              <a:buNone/>
            </a:pPr>
            <a:endParaRPr lang="en-US" altLang="en-US" sz="2000" dirty="0"/>
          </a:p>
          <a:p>
            <a:pPr marL="0" indent="0">
              <a:buNone/>
            </a:pPr>
            <a:r>
              <a:rPr lang="en-US" altLang="en-US" dirty="0"/>
              <a:t>Recall that for a function of one variable, </a:t>
            </a:r>
            <a:r>
              <a:rPr lang="en-US" altLang="en-US" i="1" dirty="0"/>
              <a:t>y</a:t>
            </a:r>
            <a:r>
              <a:rPr lang="en-US" altLang="en-US" dirty="0"/>
              <a:t> = </a:t>
            </a:r>
            <a:r>
              <a:rPr lang="en-US" altLang="en-US" i="1" dirty="0"/>
              <a:t>f</a:t>
            </a:r>
            <a:r>
              <a:rPr lang="en-US" altLang="en-US" sz="500" i="1" dirty="0"/>
              <a:t> </a:t>
            </a:r>
            <a:r>
              <a:rPr lang="en-US" altLang="en-US" dirty="0"/>
              <a:t>(</a:t>
            </a:r>
            <a:r>
              <a:rPr lang="en-US" altLang="en-US" i="1" dirty="0"/>
              <a:t>x</a:t>
            </a:r>
            <a:r>
              <a:rPr lang="en-US" altLang="en-US" dirty="0"/>
              <a:t>), if </a:t>
            </a:r>
            <a:r>
              <a:rPr lang="en-US" altLang="en-US" i="1" dirty="0"/>
              <a:t>x </a:t>
            </a:r>
            <a:r>
              <a:rPr lang="en-US" altLang="en-US" dirty="0"/>
              <a:t>changes from </a:t>
            </a:r>
            <a:r>
              <a:rPr lang="en-US" altLang="en-US" i="1" dirty="0"/>
              <a:t>a </a:t>
            </a:r>
            <a:r>
              <a:rPr lang="en-US" altLang="en-US" dirty="0"/>
              <a:t>to </a:t>
            </a:r>
            <a:r>
              <a:rPr lang="en-US" altLang="en-US" i="1" dirty="0"/>
              <a:t>a</a:t>
            </a:r>
            <a:r>
              <a:rPr lang="en-US" altLang="en-US" dirty="0"/>
              <a:t> + </a:t>
            </a:r>
            <a:r>
              <a:rPr lang="en-US" altLang="en-US" dirty="0">
                <a:sym typeface="Symbol" panose="05050102010706020507" pitchFamily="18" charset="2"/>
              </a:rPr>
              <a:t></a:t>
            </a:r>
            <a:r>
              <a:rPr lang="en-US" altLang="en-US" i="1" dirty="0"/>
              <a:t>x</a:t>
            </a:r>
            <a:r>
              <a:rPr lang="en-US" altLang="en-US" dirty="0"/>
              <a:t>, we defined the increment of </a:t>
            </a:r>
            <a:r>
              <a:rPr lang="en-US" altLang="en-US" i="1" dirty="0"/>
              <a:t>y</a:t>
            </a:r>
            <a:r>
              <a:rPr lang="en-US" altLang="en-US" dirty="0"/>
              <a:t> as</a:t>
            </a:r>
          </a:p>
          <a:p>
            <a:pPr marL="0" indent="0" algn="ctr">
              <a:buNone/>
            </a:pPr>
            <a:r>
              <a:rPr lang="en-US" altLang="en-US" dirty="0">
                <a:sym typeface="Symbol" panose="05050102010706020507" pitchFamily="18" charset="2"/>
              </a:rPr>
              <a:t></a:t>
            </a:r>
            <a:r>
              <a:rPr lang="en-US" altLang="en-US" i="1" dirty="0"/>
              <a:t>y </a:t>
            </a:r>
            <a:r>
              <a:rPr lang="en-US" altLang="en-US" dirty="0"/>
              <a:t>= </a:t>
            </a:r>
            <a:r>
              <a:rPr lang="en-US" altLang="en-US" i="1" dirty="0"/>
              <a:t>f</a:t>
            </a:r>
            <a:r>
              <a:rPr lang="en-US" altLang="en-US" sz="500" i="1" dirty="0"/>
              <a:t> </a:t>
            </a:r>
            <a:r>
              <a:rPr lang="en-US" altLang="en-US" dirty="0"/>
              <a:t>(</a:t>
            </a:r>
            <a:r>
              <a:rPr lang="en-US" altLang="en-US" i="1" dirty="0"/>
              <a:t>a </a:t>
            </a:r>
            <a:r>
              <a:rPr lang="en-US" altLang="en-US" dirty="0"/>
              <a:t>+ </a:t>
            </a:r>
            <a:r>
              <a:rPr lang="en-US" altLang="en-US" dirty="0">
                <a:sym typeface="Symbol" panose="05050102010706020507" pitchFamily="18" charset="2"/>
              </a:rPr>
              <a:t></a:t>
            </a:r>
            <a:r>
              <a:rPr lang="en-US" altLang="en-US" i="1" dirty="0"/>
              <a:t>x</a:t>
            </a:r>
            <a:r>
              <a:rPr lang="en-US" altLang="en-US" dirty="0"/>
              <a:t>) – </a:t>
            </a:r>
            <a:r>
              <a:rPr lang="en-US" altLang="en-US" i="1" dirty="0"/>
              <a:t>f</a:t>
            </a:r>
            <a:r>
              <a:rPr lang="en-US" altLang="en-US" sz="500" i="1" dirty="0"/>
              <a:t> </a:t>
            </a:r>
            <a:r>
              <a:rPr lang="en-US" altLang="en-US" dirty="0"/>
              <a:t>(</a:t>
            </a:r>
            <a:r>
              <a:rPr lang="en-US" altLang="en-US" i="1" dirty="0"/>
              <a:t>a</a:t>
            </a:r>
            <a:r>
              <a:rPr lang="en-US" altLang="en-US" dirty="0"/>
              <a:t>)</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Linear Approximations</a:t>
            </a:r>
            <a:endParaRPr lang="en-SG" dirty="0">
              <a:solidFill>
                <a:srgbClr val="0065C0"/>
              </a:solidFill>
            </a:endParaRPr>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416" y="980728"/>
            <a:ext cx="22860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91118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lnSpcReduction="10000"/>
          </a:bodyPr>
          <a:lstStyle/>
          <a:p>
            <a:pPr marL="0" indent="0">
              <a:lnSpc>
                <a:spcPct val="115000"/>
              </a:lnSpc>
              <a:buNone/>
            </a:pPr>
            <a:r>
              <a:rPr lang="en-US" altLang="en-US" dirty="0"/>
              <a:t>If </a:t>
            </a:r>
            <a:r>
              <a:rPr lang="en-US" altLang="en-US" i="1" dirty="0"/>
              <a:t>f</a:t>
            </a:r>
            <a:r>
              <a:rPr lang="en-US" altLang="en-US" dirty="0"/>
              <a:t> is differentiable at </a:t>
            </a:r>
            <a:r>
              <a:rPr lang="en-US" altLang="en-US" i="1" dirty="0"/>
              <a:t>a</a:t>
            </a:r>
            <a:r>
              <a:rPr lang="en-US" altLang="en-US" dirty="0"/>
              <a:t>, then</a:t>
            </a:r>
          </a:p>
          <a:p>
            <a:pPr marL="0" indent="0">
              <a:lnSpc>
                <a:spcPct val="115000"/>
              </a:lnSpc>
              <a:buNone/>
            </a:pPr>
            <a:endParaRPr lang="en-US" altLang="en-US" sz="1400" dirty="0">
              <a:sym typeface="Symbol" panose="05050102010706020507" pitchFamily="18" charset="2"/>
            </a:endParaRPr>
          </a:p>
          <a:p>
            <a:pPr marL="0" indent="0">
              <a:lnSpc>
                <a:spcPct val="115000"/>
              </a:lnSpc>
              <a:buNone/>
            </a:pPr>
            <a:r>
              <a:rPr lang="en-US" altLang="en-US" dirty="0">
                <a:sym typeface="Symbol" panose="05050102010706020507" pitchFamily="18" charset="2"/>
              </a:rPr>
              <a:t>		</a:t>
            </a:r>
            <a:r>
              <a:rPr lang="en-US" altLang="en-US" i="1" dirty="0"/>
              <a:t>y </a:t>
            </a:r>
            <a:r>
              <a:rPr lang="en-US" altLang="en-US" dirty="0"/>
              <a:t>= </a:t>
            </a:r>
            <a:r>
              <a:rPr lang="en-US" altLang="en-US" i="1" dirty="0"/>
              <a:t>f</a:t>
            </a:r>
            <a:r>
              <a:rPr lang="en-US" altLang="en-US" sz="900" i="1" dirty="0"/>
              <a:t> </a:t>
            </a:r>
            <a:r>
              <a:rPr lang="en-US" altLang="en-US" dirty="0">
                <a:sym typeface="Symbol" panose="05050102010706020507" pitchFamily="18" charset="2"/>
              </a:rPr>
              <a:t></a:t>
            </a:r>
            <a:r>
              <a:rPr lang="en-US" altLang="en-US" dirty="0"/>
              <a:t>(</a:t>
            </a:r>
            <a:r>
              <a:rPr lang="en-US" altLang="en-US" i="1" dirty="0"/>
              <a:t>a</a:t>
            </a:r>
            <a:r>
              <a:rPr lang="en-US" altLang="en-US" dirty="0"/>
              <a:t>)</a:t>
            </a:r>
            <a:r>
              <a:rPr lang="en-US" altLang="en-US" i="1" dirty="0"/>
              <a:t> </a:t>
            </a:r>
            <a:r>
              <a:rPr lang="en-US" altLang="en-US" dirty="0">
                <a:sym typeface="Symbol" panose="05050102010706020507" pitchFamily="18" charset="2"/>
              </a:rPr>
              <a:t></a:t>
            </a:r>
            <a:r>
              <a:rPr lang="en-US" altLang="en-US" i="1" dirty="0"/>
              <a:t>x</a:t>
            </a:r>
            <a:r>
              <a:rPr lang="en-US" altLang="en-US" dirty="0"/>
              <a:t> + </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dirty="0"/>
              <a:t>x   </a:t>
            </a:r>
            <a:r>
              <a:rPr lang="en-US" altLang="en-US" dirty="0"/>
              <a:t>where </a:t>
            </a:r>
            <a:r>
              <a:rPr lang="en-US" altLang="en-US" i="1" dirty="0">
                <a:sym typeface="Symbol" panose="05050102010706020507" pitchFamily="18" charset="2"/>
              </a:rPr>
              <a:t></a:t>
            </a:r>
            <a:r>
              <a:rPr lang="en-US" altLang="en-US" dirty="0"/>
              <a:t> </a:t>
            </a:r>
            <a:r>
              <a:rPr lang="en-US" altLang="en-US" dirty="0">
                <a:sym typeface="Symbol" panose="05050102010706020507" pitchFamily="18" charset="2"/>
              </a:rPr>
              <a:t></a:t>
            </a:r>
            <a:r>
              <a:rPr lang="en-US" altLang="en-US" dirty="0"/>
              <a:t> 0 as </a:t>
            </a:r>
            <a:r>
              <a:rPr lang="en-US" altLang="en-US" dirty="0">
                <a:sym typeface="Symbol" panose="05050102010706020507" pitchFamily="18" charset="2"/>
              </a:rPr>
              <a:t></a:t>
            </a:r>
            <a:r>
              <a:rPr lang="en-US" altLang="en-US" i="1" dirty="0"/>
              <a:t>x </a:t>
            </a:r>
            <a:r>
              <a:rPr lang="en-US" altLang="en-US" dirty="0">
                <a:sym typeface="Symbol" panose="05050102010706020507" pitchFamily="18" charset="2"/>
              </a:rPr>
              <a:t></a:t>
            </a:r>
            <a:r>
              <a:rPr lang="en-US" altLang="en-US" dirty="0"/>
              <a:t> 0</a:t>
            </a:r>
          </a:p>
          <a:p>
            <a:pPr marL="0" indent="0">
              <a:lnSpc>
                <a:spcPct val="115000"/>
              </a:lnSpc>
              <a:buNone/>
            </a:pPr>
            <a:endParaRPr lang="en-US" altLang="en-US" sz="1400" dirty="0"/>
          </a:p>
          <a:p>
            <a:pPr marL="0" indent="0">
              <a:buNone/>
            </a:pPr>
            <a:r>
              <a:rPr lang="en-US" altLang="en-US" dirty="0"/>
              <a:t>Now consider a function of two variables, </a:t>
            </a:r>
            <a:r>
              <a:rPr lang="en-US" altLang="en-US" i="1" dirty="0"/>
              <a:t>z</a:t>
            </a:r>
            <a:r>
              <a:rPr lang="en-US" altLang="en-US" dirty="0"/>
              <a:t> = </a:t>
            </a:r>
            <a:r>
              <a:rPr lang="en-US" altLang="en-US" i="1" dirty="0"/>
              <a:t>f</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 and suppose </a:t>
            </a:r>
            <a:r>
              <a:rPr lang="en-US" altLang="en-US" i="1" dirty="0"/>
              <a:t>x </a:t>
            </a:r>
            <a:r>
              <a:rPr lang="en-US" altLang="en-US" dirty="0"/>
              <a:t>changes from </a:t>
            </a:r>
            <a:r>
              <a:rPr lang="en-US" altLang="en-US" i="1" dirty="0"/>
              <a:t>a </a:t>
            </a:r>
            <a:r>
              <a:rPr lang="en-US" altLang="en-US" dirty="0"/>
              <a:t>to </a:t>
            </a:r>
            <a:r>
              <a:rPr lang="en-US" altLang="en-US" i="1" dirty="0"/>
              <a:t>a </a:t>
            </a:r>
            <a:r>
              <a:rPr lang="en-US" altLang="en-US" dirty="0"/>
              <a:t>+ </a:t>
            </a:r>
            <a:r>
              <a:rPr lang="en-US" altLang="en-US" dirty="0">
                <a:sym typeface="Symbol" panose="05050102010706020507" pitchFamily="18" charset="2"/>
              </a:rPr>
              <a:t></a:t>
            </a:r>
            <a:r>
              <a:rPr lang="en-US" altLang="en-US" i="1" dirty="0"/>
              <a:t>x</a:t>
            </a:r>
            <a:r>
              <a:rPr lang="en-US" altLang="en-US" dirty="0"/>
              <a:t> and </a:t>
            </a:r>
            <a:r>
              <a:rPr lang="en-US" altLang="en-US" i="1" dirty="0"/>
              <a:t>y </a:t>
            </a:r>
            <a:r>
              <a:rPr lang="en-US" altLang="en-US" dirty="0"/>
              <a:t>changes from </a:t>
            </a:r>
            <a:br>
              <a:rPr lang="en-US" altLang="en-US" dirty="0"/>
            </a:br>
            <a:r>
              <a:rPr lang="en-US" altLang="en-US" i="1" dirty="0"/>
              <a:t>b </a:t>
            </a:r>
            <a:r>
              <a:rPr lang="en-US" altLang="en-US" dirty="0"/>
              <a:t>to </a:t>
            </a:r>
            <a:r>
              <a:rPr lang="en-US" altLang="en-US" i="1" dirty="0"/>
              <a:t>b </a:t>
            </a:r>
            <a:r>
              <a:rPr lang="en-US" altLang="en-US" dirty="0"/>
              <a:t>+ </a:t>
            </a:r>
            <a:r>
              <a:rPr lang="en-US" altLang="en-US" dirty="0">
                <a:sym typeface="Symbol" panose="05050102010706020507" pitchFamily="18" charset="2"/>
              </a:rPr>
              <a:t></a:t>
            </a:r>
            <a:r>
              <a:rPr lang="en-US" altLang="en-US" i="1" dirty="0"/>
              <a:t>y</a:t>
            </a:r>
            <a:r>
              <a:rPr lang="en-US" altLang="en-US" dirty="0"/>
              <a:t>. Then the corresponding </a:t>
            </a:r>
            <a:r>
              <a:rPr lang="en-US" altLang="en-US" b="1" dirty="0"/>
              <a:t>increment </a:t>
            </a:r>
            <a:r>
              <a:rPr lang="en-US" altLang="en-US" dirty="0"/>
              <a:t>of </a:t>
            </a:r>
            <a:r>
              <a:rPr lang="en-US" altLang="en-US" i="1" dirty="0"/>
              <a:t>z</a:t>
            </a:r>
            <a:r>
              <a:rPr lang="en-US" altLang="en-US" dirty="0"/>
              <a:t> is</a:t>
            </a:r>
          </a:p>
          <a:p>
            <a:pPr marL="0" indent="0">
              <a:buNone/>
            </a:pPr>
            <a:endParaRPr lang="en-US" altLang="en-US" dirty="0">
              <a:sym typeface="Symbol" panose="05050102010706020507" pitchFamily="18" charset="2"/>
            </a:endParaRPr>
          </a:p>
          <a:p>
            <a:pPr marL="0" indent="0">
              <a:buNone/>
            </a:pPr>
            <a:r>
              <a:rPr lang="en-US" altLang="en-US" dirty="0">
                <a:sym typeface="Symbol" panose="05050102010706020507" pitchFamily="18" charset="2"/>
              </a:rPr>
              <a:t>		</a:t>
            </a:r>
            <a:r>
              <a:rPr lang="en-US" altLang="en-US" i="1" dirty="0"/>
              <a:t>z </a:t>
            </a:r>
            <a:r>
              <a:rPr lang="en-US" altLang="en-US" dirty="0"/>
              <a:t>= </a:t>
            </a:r>
            <a:r>
              <a:rPr lang="en-US" altLang="en-US" i="1" dirty="0"/>
              <a:t>f</a:t>
            </a:r>
            <a:r>
              <a:rPr lang="en-US" altLang="en-US" sz="500" i="1" dirty="0"/>
              <a:t> </a:t>
            </a:r>
            <a:r>
              <a:rPr lang="en-US" altLang="en-US" dirty="0"/>
              <a:t>(</a:t>
            </a:r>
            <a:r>
              <a:rPr lang="en-US" altLang="en-US" i="1" dirty="0"/>
              <a:t>a </a:t>
            </a:r>
            <a:r>
              <a:rPr lang="en-US" altLang="en-US" dirty="0"/>
              <a:t>+ </a:t>
            </a:r>
            <a:r>
              <a:rPr lang="en-US" altLang="en-US" dirty="0">
                <a:sym typeface="Symbol" panose="05050102010706020507" pitchFamily="18" charset="2"/>
              </a:rPr>
              <a:t></a:t>
            </a:r>
            <a:r>
              <a:rPr lang="en-US" altLang="en-US" i="1" dirty="0"/>
              <a:t>x</a:t>
            </a:r>
            <a:r>
              <a:rPr lang="en-US" altLang="en-US" dirty="0"/>
              <a:t>, </a:t>
            </a:r>
            <a:r>
              <a:rPr lang="en-US" altLang="en-US" i="1" dirty="0"/>
              <a:t>b </a:t>
            </a:r>
            <a:r>
              <a:rPr lang="en-US" altLang="en-US" dirty="0"/>
              <a:t>+ </a:t>
            </a:r>
            <a:r>
              <a:rPr lang="en-US" altLang="en-US" dirty="0">
                <a:sym typeface="Symbol" panose="05050102010706020507" pitchFamily="18" charset="2"/>
              </a:rPr>
              <a:t></a:t>
            </a:r>
            <a:r>
              <a:rPr lang="en-US" altLang="en-US" i="1" dirty="0"/>
              <a:t>y</a:t>
            </a:r>
            <a:r>
              <a:rPr lang="en-US" altLang="en-US" dirty="0"/>
              <a:t>) – </a:t>
            </a:r>
            <a:r>
              <a:rPr lang="en-US" altLang="en-US" i="1" dirty="0"/>
              <a:t>f</a:t>
            </a:r>
            <a:r>
              <a:rPr lang="en-US" altLang="en-US" sz="500" i="1" dirty="0"/>
              <a:t> </a:t>
            </a:r>
            <a:r>
              <a:rPr lang="en-US" altLang="en-US" dirty="0"/>
              <a:t>(</a:t>
            </a:r>
            <a:r>
              <a:rPr lang="en-US" altLang="en-US" i="1" dirty="0"/>
              <a:t>a</a:t>
            </a:r>
            <a:r>
              <a:rPr lang="en-US" altLang="en-US" dirty="0"/>
              <a:t>, </a:t>
            </a:r>
            <a:r>
              <a:rPr lang="en-US" altLang="en-US" i="1" dirty="0"/>
              <a:t>b</a:t>
            </a:r>
            <a:r>
              <a:rPr lang="en-US" altLang="en-US" dirty="0"/>
              <a:t>)</a:t>
            </a:r>
          </a:p>
          <a:p>
            <a:pPr marL="0" indent="0">
              <a:buNone/>
            </a:pPr>
            <a:endParaRPr lang="en-US" altLang="en-US" dirty="0"/>
          </a:p>
          <a:p>
            <a:pPr marL="0" indent="0">
              <a:buNone/>
            </a:pPr>
            <a:r>
              <a:rPr lang="en-US" altLang="en-US" dirty="0"/>
              <a:t>Thus the increment </a:t>
            </a:r>
            <a:r>
              <a:rPr lang="en-US" altLang="en-US" dirty="0">
                <a:sym typeface="Symbol" panose="05050102010706020507" pitchFamily="18" charset="2"/>
              </a:rPr>
              <a:t></a:t>
            </a:r>
            <a:r>
              <a:rPr lang="en-US" altLang="en-US" i="1" dirty="0"/>
              <a:t>z</a:t>
            </a:r>
            <a:r>
              <a:rPr lang="en-US" altLang="en-US" dirty="0"/>
              <a:t> represents the change in the value of </a:t>
            </a:r>
            <a:r>
              <a:rPr lang="en-US" altLang="en-US" i="1" dirty="0"/>
              <a:t>f</a:t>
            </a:r>
            <a:r>
              <a:rPr lang="en-US" altLang="en-US" dirty="0"/>
              <a:t> when (</a:t>
            </a:r>
            <a:r>
              <a:rPr lang="en-US" altLang="en-US" i="1" dirty="0"/>
              <a:t>x</a:t>
            </a:r>
            <a:r>
              <a:rPr lang="en-US" altLang="en-US" dirty="0"/>
              <a:t>, </a:t>
            </a:r>
            <a:r>
              <a:rPr lang="en-US" altLang="en-US" i="1" dirty="0"/>
              <a:t>y</a:t>
            </a:r>
            <a:r>
              <a:rPr lang="en-US" altLang="en-US" dirty="0"/>
              <a:t>) changes from (</a:t>
            </a:r>
            <a:r>
              <a:rPr lang="en-US" altLang="en-US" i="1" dirty="0"/>
              <a:t>a</a:t>
            </a:r>
            <a:r>
              <a:rPr lang="en-US" altLang="en-US" dirty="0"/>
              <a:t>, </a:t>
            </a:r>
            <a:r>
              <a:rPr lang="en-US" altLang="en-US" i="1" dirty="0"/>
              <a:t>b</a:t>
            </a:r>
            <a:r>
              <a:rPr lang="en-US" altLang="en-US" dirty="0"/>
              <a:t>) to (</a:t>
            </a:r>
            <a:r>
              <a:rPr lang="en-US" altLang="en-US" i="1" dirty="0"/>
              <a:t>a</a:t>
            </a:r>
            <a:r>
              <a:rPr lang="en-US" altLang="en-US" dirty="0"/>
              <a:t> + </a:t>
            </a:r>
            <a:r>
              <a:rPr lang="en-US" altLang="en-US" dirty="0">
                <a:sym typeface="Symbol" panose="05050102010706020507" pitchFamily="18" charset="2"/>
              </a:rPr>
              <a:t></a:t>
            </a:r>
            <a:r>
              <a:rPr lang="en-US" altLang="en-US" i="1" dirty="0"/>
              <a:t>x</a:t>
            </a:r>
            <a:r>
              <a:rPr lang="en-US" altLang="en-US" dirty="0"/>
              <a:t>, </a:t>
            </a:r>
            <a:r>
              <a:rPr lang="en-US" altLang="en-US" i="1" dirty="0"/>
              <a:t>b</a:t>
            </a:r>
            <a:r>
              <a:rPr lang="en-US" altLang="en-US" dirty="0"/>
              <a:t> + </a:t>
            </a:r>
            <a:r>
              <a:rPr lang="en-US" altLang="en-US" dirty="0">
                <a:sym typeface="Symbol" panose="05050102010706020507" pitchFamily="18" charset="2"/>
              </a:rPr>
              <a:t></a:t>
            </a:r>
            <a:r>
              <a:rPr lang="en-US" altLang="en-US" i="1" dirty="0"/>
              <a:t>y</a:t>
            </a:r>
            <a:r>
              <a:rPr lang="en-US" altLang="en-US" dirty="0"/>
              <a:t>).</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Linear Approximations</a:t>
            </a:r>
            <a:endParaRPr lang="en-SG" dirty="0">
              <a:solidFill>
                <a:srgbClr val="0065C0"/>
              </a:solidFill>
            </a:endParaRPr>
          </a:p>
        </p:txBody>
      </p:sp>
      <p:pic>
        <p:nvPicPr>
          <p:cNvPr id="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060848"/>
            <a:ext cx="3778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1310" y="4437112"/>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332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solidFill>
                  <a:srgbClr val="0065C0"/>
                </a:solidFill>
              </a:rPr>
              <a:t>Limits and Continuity</a:t>
            </a:r>
            <a:endParaRPr lang="en-SG" dirty="0">
              <a:solidFill>
                <a:srgbClr val="0065C0"/>
              </a:solidFill>
            </a:endParaRPr>
          </a:p>
        </p:txBody>
      </p:sp>
      <p:sp>
        <p:nvSpPr>
          <p:cNvPr id="6" name="Rectangle 3"/>
          <p:cNvSpPr txBox="1">
            <a:spLocks noChangeArrowheads="1"/>
          </p:cNvSpPr>
          <p:nvPr/>
        </p:nvSpPr>
        <p:spPr>
          <a:xfrm>
            <a:off x="457200" y="1124744"/>
            <a:ext cx="8229600" cy="5256212"/>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altLang="en-US" dirty="0"/>
              <a:t>Other notations for the limit in Definition 1 are</a:t>
            </a:r>
          </a:p>
          <a:p>
            <a:endParaRPr lang="en-US" altLang="en-US" sz="800" dirty="0"/>
          </a:p>
          <a:p>
            <a:endParaRPr lang="en-US" altLang="en-US" sz="800" dirty="0"/>
          </a:p>
          <a:p>
            <a:pPr marL="0" indent="0">
              <a:buNone/>
            </a:pPr>
            <a:r>
              <a:rPr lang="en-US" altLang="en-US" dirty="0"/>
              <a:t>	                                 and  </a:t>
            </a:r>
          </a:p>
          <a:p>
            <a:endParaRPr lang="en-US" altLang="en-US" i="1" dirty="0"/>
          </a:p>
          <a:p>
            <a:pPr marL="0" indent="0">
              <a:buNone/>
            </a:pPr>
            <a:r>
              <a:rPr lang="en-US" altLang="en-US" i="1" dirty="0"/>
              <a:t>           f</a:t>
            </a:r>
            <a:r>
              <a:rPr lang="en-US" altLang="en-US" sz="400" dirty="0"/>
              <a:t> </a:t>
            </a:r>
            <a:r>
              <a:rPr lang="en-US" altLang="en-US" dirty="0"/>
              <a:t>(</a:t>
            </a:r>
            <a:r>
              <a:rPr lang="en-US" altLang="en-US" i="1" dirty="0"/>
              <a:t>x</a:t>
            </a:r>
            <a:r>
              <a:rPr lang="en-US" altLang="en-US" dirty="0"/>
              <a:t>, </a:t>
            </a:r>
            <a:r>
              <a:rPr lang="en-US" altLang="en-US" i="1" dirty="0"/>
              <a:t>y</a:t>
            </a:r>
            <a:r>
              <a:rPr lang="en-US" altLang="en-US" dirty="0"/>
              <a:t>) </a:t>
            </a:r>
            <a:r>
              <a:rPr lang="en-US" altLang="en-US" dirty="0">
                <a:sym typeface="Symbol" panose="05050102010706020507" pitchFamily="18" charset="2"/>
              </a:rPr>
              <a:t></a:t>
            </a:r>
            <a:r>
              <a:rPr lang="en-US" altLang="en-US" dirty="0"/>
              <a:t> </a:t>
            </a:r>
            <a:r>
              <a:rPr lang="en-US" altLang="en-US" i="1" dirty="0"/>
              <a:t>L </a:t>
            </a:r>
            <a:r>
              <a:rPr lang="en-US" altLang="en-US" dirty="0"/>
              <a:t>as </a:t>
            </a:r>
            <a:r>
              <a:rPr lang="en-US" altLang="en-US" sz="400" dirty="0"/>
              <a:t> </a:t>
            </a:r>
            <a:r>
              <a:rPr lang="en-US" altLang="en-US" dirty="0"/>
              <a:t>(</a:t>
            </a:r>
            <a:r>
              <a:rPr lang="en-US" altLang="en-US" i="1" dirty="0"/>
              <a:t>x</a:t>
            </a:r>
            <a:r>
              <a:rPr lang="en-US" altLang="en-US" dirty="0"/>
              <a:t>, </a:t>
            </a:r>
            <a:r>
              <a:rPr lang="en-US" altLang="en-US" i="1" dirty="0"/>
              <a:t>y</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a:t>
            </a:r>
            <a:r>
              <a:rPr lang="en-US" altLang="en-US" i="1" dirty="0">
                <a:sym typeface="Symbol" panose="05050102010706020507" pitchFamily="18" charset="2"/>
              </a:rPr>
              <a:t>b</a:t>
            </a:r>
            <a:r>
              <a:rPr lang="en-US" altLang="en-US" dirty="0">
                <a:sym typeface="Symbol" panose="05050102010706020507" pitchFamily="18" charset="2"/>
              </a:rPr>
              <a:t>)</a:t>
            </a:r>
          </a:p>
          <a:p>
            <a:endParaRPr lang="en-US" altLang="en-US" dirty="0">
              <a:sym typeface="Symbol" panose="05050102010706020507" pitchFamily="18" charset="2"/>
            </a:endParaRPr>
          </a:p>
          <a:p>
            <a:pPr marL="0" indent="0">
              <a:buNone/>
            </a:pPr>
            <a:r>
              <a:rPr lang="en-US" altLang="en-US" dirty="0"/>
              <a:t>For functions of a single variable, when we let </a:t>
            </a:r>
            <a:r>
              <a:rPr lang="en-US" altLang="en-US" i="1" dirty="0"/>
              <a:t>x</a:t>
            </a:r>
            <a:r>
              <a:rPr lang="en-US" altLang="en-US" dirty="0"/>
              <a:t> approach </a:t>
            </a:r>
            <a:r>
              <a:rPr lang="en-US" altLang="en-US" i="1" dirty="0"/>
              <a:t>a</a:t>
            </a:r>
            <a:r>
              <a:rPr lang="en-US" altLang="en-US" dirty="0"/>
              <a:t>, there are only two possible directions of approach, from the left or from the right.</a:t>
            </a:r>
          </a:p>
          <a:p>
            <a:endParaRPr lang="en-US" altLang="en-US" dirty="0"/>
          </a:p>
          <a:p>
            <a:pPr marL="0" indent="0">
              <a:buNone/>
            </a:pPr>
            <a:r>
              <a:rPr lang="en-US" altLang="en-US" dirty="0"/>
              <a:t>We know that if </a:t>
            </a:r>
            <a:r>
              <a:rPr lang="en-US" altLang="en-US" dirty="0" err="1"/>
              <a:t>lim</a:t>
            </a:r>
            <a:r>
              <a:rPr lang="en-US" altLang="en-US" i="1" baseline="-25000" dirty="0" err="1"/>
              <a:t>x</a:t>
            </a:r>
            <a:r>
              <a:rPr lang="en-US" altLang="en-US" baseline="-25000" dirty="0" err="1">
                <a:sym typeface="Symbol" panose="05050102010706020507" pitchFamily="18" charset="2"/>
              </a:rPr>
              <a:t></a:t>
            </a:r>
            <a:r>
              <a:rPr lang="en-US" altLang="en-US" i="1" baseline="-25000" dirty="0" err="1">
                <a:sym typeface="Symbol" panose="05050102010706020507" pitchFamily="18" charset="2"/>
              </a:rPr>
              <a:t>a</a:t>
            </a:r>
            <a:r>
              <a:rPr lang="en-US" altLang="en-US" baseline="-2000" dirty="0">
                <a:sym typeface="Symbol" panose="05050102010706020507" pitchFamily="18" charset="2"/>
              </a:rPr>
              <a:t>-</a:t>
            </a:r>
            <a:r>
              <a:rPr lang="en-US" altLang="en-US" i="1" dirty="0">
                <a:sym typeface="Symbol" panose="05050102010706020507" pitchFamily="18" charset="2"/>
              </a:rPr>
              <a:t> f</a:t>
            </a:r>
            <a:r>
              <a:rPr lang="en-US" altLang="en-US" sz="4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  </a:t>
            </a:r>
            <a:r>
              <a:rPr lang="en-US" altLang="en-US" dirty="0" err="1"/>
              <a:t>lim</a:t>
            </a:r>
            <a:r>
              <a:rPr lang="en-US" altLang="en-US" i="1" baseline="-25000" dirty="0" err="1"/>
              <a:t>x</a:t>
            </a:r>
            <a:r>
              <a:rPr lang="en-US" altLang="en-US" baseline="-25000" dirty="0" err="1">
                <a:sym typeface="Symbol" panose="05050102010706020507" pitchFamily="18" charset="2"/>
              </a:rPr>
              <a:t></a:t>
            </a:r>
            <a:r>
              <a:rPr lang="en-US" altLang="en-US" i="1" baseline="-25000" dirty="0" err="1">
                <a:sym typeface="Symbol" panose="05050102010706020507" pitchFamily="18" charset="2"/>
              </a:rPr>
              <a:t>a</a:t>
            </a:r>
            <a:r>
              <a:rPr lang="en-US" altLang="en-US" baseline="-2000" dirty="0">
                <a:sym typeface="Symbol" panose="05050102010706020507" pitchFamily="18" charset="2"/>
              </a:rPr>
              <a:t>+</a:t>
            </a:r>
            <a:r>
              <a:rPr lang="en-US" altLang="en-US" i="1" dirty="0">
                <a:sym typeface="Symbol" panose="05050102010706020507" pitchFamily="18" charset="2"/>
              </a:rPr>
              <a:t> f</a:t>
            </a:r>
            <a:r>
              <a:rPr lang="en-US" altLang="en-US" sz="4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 then </a:t>
            </a:r>
            <a:r>
              <a:rPr lang="en-US" altLang="en-US" dirty="0" err="1"/>
              <a:t>lim</a:t>
            </a:r>
            <a:r>
              <a:rPr lang="en-US" altLang="en-US" i="1" baseline="-25000" dirty="0" err="1"/>
              <a:t>x</a:t>
            </a:r>
            <a:r>
              <a:rPr lang="en-US" altLang="en-US" baseline="-25000" dirty="0" err="1">
                <a:sym typeface="Symbol" panose="05050102010706020507" pitchFamily="18" charset="2"/>
              </a:rPr>
              <a:t></a:t>
            </a:r>
            <a:r>
              <a:rPr lang="en-US" altLang="en-US" i="1" baseline="-25000" dirty="0" err="1">
                <a:sym typeface="Symbol" panose="05050102010706020507" pitchFamily="18" charset="2"/>
              </a:rPr>
              <a:t>a</a:t>
            </a:r>
            <a:r>
              <a:rPr lang="en-US" altLang="en-US" i="1" dirty="0">
                <a:sym typeface="Symbol" panose="05050102010706020507" pitchFamily="18" charset="2"/>
              </a:rPr>
              <a:t> f</a:t>
            </a:r>
            <a:r>
              <a:rPr lang="en-US" altLang="en-US" sz="4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 does not exist.</a:t>
            </a:r>
            <a:endParaRPr lang="en-US" altLang="en-US" dirty="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844824"/>
            <a:ext cx="2138363"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4042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506597" y="1196752"/>
            <a:ext cx="8229600" cy="4937760"/>
          </a:xfrm>
        </p:spPr>
        <p:txBody>
          <a:bodyPr/>
          <a:lstStyle/>
          <a:p>
            <a:pPr marL="0" indent="0">
              <a:buNone/>
            </a:pPr>
            <a:r>
              <a:rPr lang="en-US" altLang="en-US" dirty="0"/>
              <a:t>By analogy with (5) we define the differentiability of a function of two variables as follows.</a:t>
            </a:r>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r>
              <a:rPr lang="en-US" altLang="en-US" dirty="0"/>
              <a:t>Definition 7 says that a differentiable function is one for which the linear approximation (4) is a good approximation when (</a:t>
            </a:r>
            <a:r>
              <a:rPr lang="en-US" altLang="en-US" i="1" dirty="0"/>
              <a:t>x</a:t>
            </a:r>
            <a:r>
              <a:rPr lang="en-US" altLang="en-US" dirty="0"/>
              <a:t>, </a:t>
            </a:r>
            <a:r>
              <a:rPr lang="en-US" altLang="en-US" i="1" dirty="0"/>
              <a:t>y</a:t>
            </a:r>
            <a:r>
              <a:rPr lang="en-US" altLang="en-US" dirty="0"/>
              <a:t>) is near (</a:t>
            </a:r>
            <a:r>
              <a:rPr lang="en-US" altLang="en-US" i="1" dirty="0"/>
              <a:t>a</a:t>
            </a:r>
            <a:r>
              <a:rPr lang="en-US" altLang="en-US" dirty="0"/>
              <a:t>, </a:t>
            </a:r>
            <a:r>
              <a:rPr lang="en-US" altLang="en-US" i="1" dirty="0"/>
              <a:t>b</a:t>
            </a:r>
            <a:r>
              <a:rPr lang="en-US" altLang="en-US" dirty="0"/>
              <a:t>). In other words, the tangent plane approximates the graph of </a:t>
            </a:r>
            <a:r>
              <a:rPr lang="en-US" altLang="en-US" i="1" dirty="0"/>
              <a:t>f </a:t>
            </a:r>
            <a:r>
              <a:rPr lang="en-US" altLang="en-US" dirty="0"/>
              <a:t>well near the point of tangency</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Linear Approximations</a:t>
            </a:r>
            <a:endParaRPr lang="en-SG" dirty="0">
              <a:solidFill>
                <a:srgbClr val="0065C0"/>
              </a:solidFill>
            </a:endParaRPr>
          </a:p>
        </p:txBody>
      </p:sp>
      <p:pic>
        <p:nvPicPr>
          <p:cNvPr id="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832" y="2204864"/>
            <a:ext cx="8218487"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07884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It’s sometimes hard to use Definition 7 directly to check the differentiability of a function, but the next theorem provides a convenient sufficient condition for differentiability.</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Linear Approximations</a:t>
            </a:r>
            <a:endParaRPr lang="en-SG" dirty="0">
              <a:solidFill>
                <a:srgbClr val="0065C0"/>
              </a:solidFill>
            </a:endParaRP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996952"/>
            <a:ext cx="8229600"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32167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lnSpcReduction="10000"/>
          </a:bodyPr>
          <a:lstStyle/>
          <a:p>
            <a:pPr marL="0" indent="0">
              <a:buNone/>
            </a:pPr>
            <a:r>
              <a:rPr lang="en-IN" altLang="en-US" dirty="0"/>
              <a:t>Show that </a:t>
            </a:r>
            <a:r>
              <a:rPr lang="en-IN" altLang="en-US" i="1" dirty="0"/>
              <a:t>f </a:t>
            </a:r>
            <a:r>
              <a:rPr lang="en-IN" altLang="en-US" dirty="0"/>
              <a:t>(</a:t>
            </a:r>
            <a:r>
              <a:rPr lang="en-IN" altLang="en-US" i="1" dirty="0"/>
              <a:t>x, y</a:t>
            </a:r>
            <a:r>
              <a:rPr lang="en-IN" altLang="en-US" dirty="0"/>
              <a:t>)</a:t>
            </a:r>
            <a:r>
              <a:rPr lang="en-IN" altLang="en-US" i="1" dirty="0"/>
              <a:t> </a:t>
            </a:r>
            <a:r>
              <a:rPr lang="en-US" altLang="en-US" dirty="0"/>
              <a:t>= </a:t>
            </a:r>
            <a:r>
              <a:rPr lang="en-IN" altLang="en-US" i="1" dirty="0" err="1"/>
              <a:t>xe</a:t>
            </a:r>
            <a:r>
              <a:rPr lang="en-IN" altLang="en-US" i="1" baseline="30000" dirty="0" err="1"/>
              <a:t>xy</a:t>
            </a:r>
            <a:r>
              <a:rPr lang="en-IN" altLang="en-US" i="1" dirty="0"/>
              <a:t> </a:t>
            </a:r>
            <a:r>
              <a:rPr lang="en-IN" altLang="en-US" dirty="0"/>
              <a:t>is differentiable at (1, 0) and find its linearization there. Then use it to approximate </a:t>
            </a:r>
            <a:r>
              <a:rPr lang="en-IN" altLang="en-US" i="1" dirty="0"/>
              <a:t>f</a:t>
            </a:r>
            <a:r>
              <a:rPr lang="en-IN" altLang="en-US" dirty="0"/>
              <a:t>(1.1,</a:t>
            </a:r>
            <a:r>
              <a:rPr lang="en-US" altLang="en-US" dirty="0"/>
              <a:t>– 0.</a:t>
            </a:r>
            <a:r>
              <a:rPr lang="en-IN" altLang="en-US" dirty="0"/>
              <a:t>1)</a:t>
            </a:r>
            <a:r>
              <a:rPr lang="en-IN" altLang="en-US" i="1" dirty="0"/>
              <a:t>. </a:t>
            </a:r>
            <a:endParaRPr lang="en-US" altLang="en-US" dirty="0"/>
          </a:p>
          <a:p>
            <a:pPr marL="0" indent="0">
              <a:buNone/>
            </a:pPr>
            <a:endParaRPr lang="en-US" altLang="en-US" sz="1400" dirty="0"/>
          </a:p>
          <a:p>
            <a:pPr marL="0" indent="0">
              <a:buNone/>
            </a:pPr>
            <a:r>
              <a:rPr lang="en-US" altLang="en-US" dirty="0">
                <a:solidFill>
                  <a:srgbClr val="0065C0"/>
                </a:solidFill>
              </a:rPr>
              <a:t>Solution:</a:t>
            </a:r>
          </a:p>
          <a:p>
            <a:pPr marL="0" indent="0">
              <a:buNone/>
            </a:pPr>
            <a:r>
              <a:rPr lang="en-IN" altLang="en-US" dirty="0"/>
              <a:t>The partial derivatives are</a:t>
            </a:r>
            <a:endParaRPr lang="en-US" altLang="en-US" dirty="0"/>
          </a:p>
          <a:p>
            <a:pPr marL="0" indent="0">
              <a:buNone/>
            </a:pPr>
            <a:r>
              <a:rPr lang="en-US" altLang="en-US" i="1" dirty="0"/>
              <a:t>                  </a:t>
            </a:r>
            <a:r>
              <a:rPr lang="en-US" altLang="en-US" i="1" dirty="0" err="1"/>
              <a:t>f</a:t>
            </a:r>
            <a:r>
              <a:rPr lang="en-US" altLang="en-US" i="1" baseline="-25000" dirty="0" err="1"/>
              <a:t>x</a:t>
            </a:r>
            <a:r>
              <a:rPr lang="en-US" altLang="en-US" dirty="0"/>
              <a:t>(</a:t>
            </a:r>
            <a:r>
              <a:rPr lang="en-US" altLang="en-US" i="1" dirty="0"/>
              <a:t>x</a:t>
            </a:r>
            <a:r>
              <a:rPr lang="en-US" altLang="en-US" dirty="0"/>
              <a:t>, </a:t>
            </a:r>
            <a:r>
              <a:rPr lang="en-US" altLang="en-US" i="1" dirty="0"/>
              <a:t>y</a:t>
            </a:r>
            <a:r>
              <a:rPr lang="en-US" altLang="en-US" dirty="0"/>
              <a:t>) = </a:t>
            </a:r>
            <a:r>
              <a:rPr lang="en-US" altLang="en-US" i="1" dirty="0" err="1"/>
              <a:t>e</a:t>
            </a:r>
            <a:r>
              <a:rPr lang="en-US" altLang="en-US" i="1" baseline="30000" dirty="0" err="1"/>
              <a:t>xy</a:t>
            </a:r>
            <a:r>
              <a:rPr lang="en-US" altLang="en-US" i="1" dirty="0"/>
              <a:t> </a:t>
            </a:r>
            <a:r>
              <a:rPr lang="en-US" altLang="en-US" dirty="0"/>
              <a:t>+ </a:t>
            </a:r>
            <a:r>
              <a:rPr lang="en-US" altLang="en-US" i="1" dirty="0" err="1"/>
              <a:t>xye</a:t>
            </a:r>
            <a:r>
              <a:rPr lang="en-US" altLang="en-US" i="1" baseline="30000" dirty="0" err="1"/>
              <a:t>xy</a:t>
            </a:r>
            <a:r>
              <a:rPr lang="en-US" altLang="en-US" i="1" dirty="0"/>
              <a:t>       </a:t>
            </a:r>
            <a:r>
              <a:rPr lang="en-US" altLang="en-US" i="1" dirty="0" err="1"/>
              <a:t>f</a:t>
            </a:r>
            <a:r>
              <a:rPr lang="en-US" altLang="en-US" i="1" baseline="-25000" dirty="0" err="1"/>
              <a:t>y</a:t>
            </a:r>
            <a:r>
              <a:rPr lang="en-US" altLang="en-US" dirty="0"/>
              <a:t>(</a:t>
            </a:r>
            <a:r>
              <a:rPr lang="en-US" altLang="en-US" i="1" dirty="0"/>
              <a:t>x</a:t>
            </a:r>
            <a:r>
              <a:rPr lang="en-US" altLang="en-US" dirty="0"/>
              <a:t>, </a:t>
            </a:r>
            <a:r>
              <a:rPr lang="en-US" altLang="en-US" i="1" dirty="0"/>
              <a:t>y</a:t>
            </a:r>
            <a:r>
              <a:rPr lang="en-US" altLang="en-US" dirty="0"/>
              <a:t>) = </a:t>
            </a:r>
            <a:r>
              <a:rPr lang="en-US" altLang="en-US" i="1" dirty="0"/>
              <a:t>x</a:t>
            </a:r>
            <a:r>
              <a:rPr lang="en-US" altLang="en-US" baseline="30000" dirty="0"/>
              <a:t>2</a:t>
            </a:r>
            <a:r>
              <a:rPr lang="en-US" altLang="en-US" i="1" dirty="0"/>
              <a:t>e</a:t>
            </a:r>
            <a:r>
              <a:rPr lang="en-US" altLang="en-US" i="1" baseline="30000" dirty="0"/>
              <a:t>xy</a:t>
            </a:r>
          </a:p>
          <a:p>
            <a:pPr marL="0" indent="0">
              <a:buNone/>
            </a:pPr>
            <a:r>
              <a:rPr lang="en-US" altLang="en-US" i="1" dirty="0"/>
              <a:t>                  </a:t>
            </a:r>
            <a:r>
              <a:rPr lang="en-US" altLang="en-US" i="1" dirty="0" err="1"/>
              <a:t>f</a:t>
            </a:r>
            <a:r>
              <a:rPr lang="en-US" altLang="en-US" i="1" baseline="-25000" dirty="0" err="1"/>
              <a:t>x</a:t>
            </a:r>
            <a:r>
              <a:rPr lang="en-US" altLang="en-US" dirty="0"/>
              <a:t>(1, 0)</a:t>
            </a:r>
            <a:r>
              <a:rPr lang="en-US" altLang="en-US" sz="2000" dirty="0"/>
              <a:t> </a:t>
            </a:r>
            <a:r>
              <a:rPr lang="en-US" altLang="en-US" dirty="0"/>
              <a:t>= 1                     </a:t>
            </a:r>
            <a:r>
              <a:rPr lang="en-US" altLang="en-US" i="1" dirty="0" err="1"/>
              <a:t>f</a:t>
            </a:r>
            <a:r>
              <a:rPr lang="en-US" altLang="en-US" i="1" baseline="-25000" dirty="0" err="1"/>
              <a:t>y</a:t>
            </a:r>
            <a:r>
              <a:rPr lang="en-US" altLang="en-US" dirty="0"/>
              <a:t>(1, 0) = 1</a:t>
            </a:r>
          </a:p>
          <a:p>
            <a:pPr marL="0" indent="0">
              <a:buNone/>
            </a:pPr>
            <a:endParaRPr lang="en-US" altLang="en-US" sz="1400" dirty="0"/>
          </a:p>
          <a:p>
            <a:pPr marL="0" indent="0">
              <a:buNone/>
            </a:pPr>
            <a:r>
              <a:rPr lang="en-IN" altLang="en-US" dirty="0"/>
              <a:t>Both </a:t>
            </a:r>
            <a:r>
              <a:rPr lang="en-IN" altLang="en-US" i="1" dirty="0" err="1"/>
              <a:t>f</a:t>
            </a:r>
            <a:r>
              <a:rPr lang="en-IN" altLang="en-US" i="1" baseline="-25000" dirty="0" err="1"/>
              <a:t>x</a:t>
            </a:r>
            <a:r>
              <a:rPr lang="en-IN" altLang="en-US" i="1" dirty="0"/>
              <a:t> and </a:t>
            </a:r>
            <a:r>
              <a:rPr lang="en-IN" altLang="en-US" i="1" dirty="0" err="1"/>
              <a:t>f</a:t>
            </a:r>
            <a:r>
              <a:rPr lang="en-IN" altLang="en-US" i="1" baseline="-25000" dirty="0" err="1"/>
              <a:t>y</a:t>
            </a:r>
            <a:r>
              <a:rPr lang="en-IN" altLang="en-US" i="1" dirty="0"/>
              <a:t> </a:t>
            </a:r>
            <a:r>
              <a:rPr lang="en-IN" altLang="en-US" dirty="0"/>
              <a:t>are continuous functions, so</a:t>
            </a:r>
            <a:r>
              <a:rPr lang="en-IN" altLang="en-US" i="1" dirty="0"/>
              <a:t> f </a:t>
            </a:r>
            <a:r>
              <a:rPr lang="en-IN" altLang="en-US" dirty="0"/>
              <a:t>is differentiable by Theorem 8. The linearization is </a:t>
            </a:r>
          </a:p>
          <a:p>
            <a:pPr marL="0" indent="0">
              <a:buNone/>
            </a:pPr>
            <a:endParaRPr lang="en-IN" altLang="en-US" sz="1400" dirty="0"/>
          </a:p>
          <a:p>
            <a:pPr marL="0" indent="0">
              <a:buNone/>
            </a:pPr>
            <a:r>
              <a:rPr lang="en-IN" altLang="en-US" dirty="0"/>
              <a:t>	 </a:t>
            </a:r>
            <a:r>
              <a:rPr lang="en-IN" altLang="en-US" i="1" dirty="0"/>
              <a:t>L</a:t>
            </a:r>
            <a:r>
              <a:rPr lang="en-IN" altLang="en-US" dirty="0"/>
              <a:t>(</a:t>
            </a:r>
            <a:r>
              <a:rPr lang="en-IN" altLang="en-US" i="1" dirty="0"/>
              <a:t>x, y</a:t>
            </a:r>
            <a:r>
              <a:rPr lang="en-IN" altLang="en-US" dirty="0"/>
              <a:t>)</a:t>
            </a:r>
            <a:r>
              <a:rPr lang="en-US" altLang="en-US" dirty="0"/>
              <a:t> = </a:t>
            </a:r>
            <a:r>
              <a:rPr lang="en-US" altLang="en-US" i="1" dirty="0"/>
              <a:t>f</a:t>
            </a:r>
            <a:r>
              <a:rPr lang="en-US" altLang="en-US" i="1" baseline="-25000" dirty="0"/>
              <a:t> </a:t>
            </a:r>
            <a:r>
              <a:rPr lang="en-US" altLang="en-US" dirty="0"/>
              <a:t>(1, 0) + </a:t>
            </a:r>
            <a:r>
              <a:rPr lang="en-US" altLang="en-US" i="1" dirty="0" err="1"/>
              <a:t>f</a:t>
            </a:r>
            <a:r>
              <a:rPr lang="en-US" altLang="en-US" i="1" baseline="-25000" dirty="0" err="1"/>
              <a:t>x</a:t>
            </a:r>
            <a:r>
              <a:rPr lang="en-US" altLang="en-US" dirty="0"/>
              <a:t>(1, 0)(</a:t>
            </a:r>
            <a:r>
              <a:rPr lang="en-US" altLang="en-US" i="1" dirty="0"/>
              <a:t>x</a:t>
            </a:r>
            <a:r>
              <a:rPr lang="en-US" altLang="en-US" dirty="0"/>
              <a:t> – 1) +</a:t>
            </a:r>
            <a:r>
              <a:rPr lang="en-US" altLang="en-US" i="1" dirty="0"/>
              <a:t> </a:t>
            </a:r>
            <a:r>
              <a:rPr lang="en-US" altLang="en-US" i="1" dirty="0" err="1"/>
              <a:t>f</a:t>
            </a:r>
            <a:r>
              <a:rPr lang="en-US" altLang="en-US" i="1" baseline="-25000" dirty="0" err="1"/>
              <a:t>y</a:t>
            </a:r>
            <a:r>
              <a:rPr lang="en-US" altLang="en-US" dirty="0"/>
              <a:t>(1, 0)(</a:t>
            </a:r>
            <a:r>
              <a:rPr lang="en-US" altLang="en-US" i="1" dirty="0"/>
              <a:t>y</a:t>
            </a:r>
            <a:r>
              <a:rPr lang="en-US" altLang="en-US" dirty="0"/>
              <a:t> – 0)</a:t>
            </a:r>
          </a:p>
          <a:p>
            <a:pPr marL="0" indent="0">
              <a:buNone/>
            </a:pPr>
            <a:r>
              <a:rPr lang="en-US" altLang="en-US" dirty="0"/>
              <a:t>                       = 1 + 1(</a:t>
            </a:r>
            <a:r>
              <a:rPr lang="en-US" altLang="en-US" i="1" dirty="0"/>
              <a:t>x</a:t>
            </a:r>
            <a:r>
              <a:rPr lang="en-US" altLang="en-US" dirty="0"/>
              <a:t> – 1) + 1 </a:t>
            </a:r>
            <a:r>
              <a:rPr lang="en-US" altLang="en-US" dirty="0">
                <a:sym typeface="Wingdings 2" panose="05020102010507070707" pitchFamily="18" charset="2"/>
              </a:rPr>
              <a:t> </a:t>
            </a:r>
            <a:r>
              <a:rPr lang="en-US" altLang="en-US" i="1" dirty="0">
                <a:sym typeface="Wingdings 2" panose="05020102010507070707" pitchFamily="18" charset="2"/>
              </a:rPr>
              <a:t>y</a:t>
            </a:r>
            <a:r>
              <a:rPr lang="en-US" altLang="en-US" dirty="0"/>
              <a:t> = </a:t>
            </a:r>
            <a:r>
              <a:rPr lang="en-US" altLang="en-US" i="1" dirty="0"/>
              <a:t>x</a:t>
            </a:r>
            <a:r>
              <a:rPr lang="en-US" altLang="en-US" dirty="0"/>
              <a:t> + </a:t>
            </a:r>
            <a:r>
              <a:rPr lang="en-US" altLang="en-US" i="1" dirty="0"/>
              <a:t>y</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Example 2</a:t>
            </a:r>
            <a:endParaRPr lang="en-SG" dirty="0">
              <a:solidFill>
                <a:srgbClr val="0065C0"/>
              </a:solidFill>
            </a:endParaRPr>
          </a:p>
        </p:txBody>
      </p:sp>
    </p:spTree>
    <p:extLst>
      <p:ext uri="{BB962C8B-B14F-4D97-AF65-F5344CB8AC3E}">
        <p14:creationId xmlns:p14="http://schemas.microsoft.com/office/powerpoint/2010/main" val="179279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tabLst>
                <a:tab pos="465138" algn="l"/>
              </a:tabLst>
            </a:pPr>
            <a:r>
              <a:rPr lang="en-IN" altLang="en-US" dirty="0"/>
              <a:t>The corresponding linear approximation is</a:t>
            </a:r>
          </a:p>
          <a:p>
            <a:pPr marL="0" indent="0">
              <a:buNone/>
              <a:tabLst>
                <a:tab pos="465138" algn="l"/>
              </a:tabLst>
            </a:pPr>
            <a:endParaRPr lang="en-US" altLang="en-US" sz="1400" dirty="0"/>
          </a:p>
          <a:p>
            <a:pPr marL="0" indent="0">
              <a:buNone/>
              <a:tabLst>
                <a:tab pos="465138" algn="l"/>
              </a:tabLst>
            </a:pPr>
            <a:r>
              <a:rPr lang="en-US" altLang="en-US" dirty="0"/>
              <a:t>				     </a:t>
            </a:r>
            <a:r>
              <a:rPr lang="en-IN" altLang="en-US" i="1" dirty="0" err="1"/>
              <a:t>xe</a:t>
            </a:r>
            <a:r>
              <a:rPr lang="en-IN" altLang="en-US" i="1" baseline="30000" dirty="0" err="1"/>
              <a:t>xy</a:t>
            </a:r>
            <a:r>
              <a:rPr lang="en-IN" altLang="en-US" i="1" dirty="0"/>
              <a:t> </a:t>
            </a:r>
            <a:r>
              <a:rPr lang="en-US" altLang="en-US" dirty="0">
                <a:sym typeface="Symbol" panose="05050102010706020507" pitchFamily="18" charset="2"/>
              </a:rPr>
              <a:t></a:t>
            </a:r>
            <a:r>
              <a:rPr lang="en-IN" altLang="en-US" i="1" dirty="0"/>
              <a:t> x </a:t>
            </a:r>
            <a:r>
              <a:rPr lang="en-US" altLang="en-US" dirty="0"/>
              <a:t>+</a:t>
            </a:r>
            <a:r>
              <a:rPr lang="en-IN" altLang="en-US" i="1" dirty="0"/>
              <a:t> y</a:t>
            </a:r>
          </a:p>
          <a:p>
            <a:pPr marL="0" indent="0">
              <a:buNone/>
              <a:tabLst>
                <a:tab pos="465138" algn="l"/>
              </a:tabLst>
            </a:pPr>
            <a:endParaRPr lang="en-IN" altLang="en-US" sz="1400" i="1" dirty="0"/>
          </a:p>
          <a:p>
            <a:pPr marL="0" indent="0">
              <a:buNone/>
              <a:tabLst>
                <a:tab pos="465138" algn="l"/>
              </a:tabLst>
            </a:pPr>
            <a:r>
              <a:rPr lang="en-IN" altLang="en-US" dirty="0"/>
              <a:t>so</a:t>
            </a:r>
            <a:r>
              <a:rPr lang="en-IN" altLang="en-US" i="1" dirty="0"/>
              <a:t>                     f</a:t>
            </a:r>
            <a:r>
              <a:rPr lang="en-IN" altLang="en-US" dirty="0"/>
              <a:t>(1.1,</a:t>
            </a:r>
            <a:r>
              <a:rPr lang="en-US" altLang="en-US" dirty="0"/>
              <a:t>– 0.</a:t>
            </a:r>
            <a:r>
              <a:rPr lang="en-IN" altLang="en-US" dirty="0"/>
              <a:t>1)</a:t>
            </a:r>
            <a:r>
              <a:rPr lang="en-US" altLang="en-US" dirty="0">
                <a:sym typeface="Symbol" panose="05050102010706020507" pitchFamily="18" charset="2"/>
              </a:rPr>
              <a:t>   1.1 </a:t>
            </a:r>
            <a:r>
              <a:rPr lang="en-US" altLang="en-US" dirty="0"/>
              <a:t>– 0.</a:t>
            </a:r>
            <a:r>
              <a:rPr lang="en-IN" altLang="en-US" dirty="0"/>
              <a:t>1 </a:t>
            </a:r>
            <a:r>
              <a:rPr lang="en-US" altLang="en-US" dirty="0"/>
              <a:t>= 1</a:t>
            </a:r>
          </a:p>
          <a:p>
            <a:pPr marL="0" indent="0">
              <a:buNone/>
              <a:tabLst>
                <a:tab pos="465138" algn="l"/>
              </a:tabLst>
            </a:pPr>
            <a:endParaRPr lang="en-US" altLang="en-US" sz="1400" dirty="0"/>
          </a:p>
          <a:p>
            <a:pPr marL="0" indent="0">
              <a:buNone/>
              <a:tabLst>
                <a:tab pos="465138" algn="l"/>
              </a:tabLst>
            </a:pPr>
            <a:r>
              <a:rPr lang="en-IN" altLang="en-US" dirty="0"/>
              <a:t>Compare this with the actual value of</a:t>
            </a:r>
          </a:p>
          <a:p>
            <a:pPr marL="0" indent="0">
              <a:buNone/>
              <a:tabLst>
                <a:tab pos="465138" algn="l"/>
              </a:tabLst>
            </a:pPr>
            <a:endParaRPr lang="en-IN" altLang="en-US" sz="1400" dirty="0"/>
          </a:p>
          <a:p>
            <a:pPr marL="0" indent="0">
              <a:buNone/>
              <a:tabLst>
                <a:tab pos="465138" algn="l"/>
              </a:tabLst>
            </a:pPr>
            <a:r>
              <a:rPr lang="en-IN" altLang="en-US" dirty="0"/>
              <a:t>			    </a:t>
            </a:r>
            <a:r>
              <a:rPr lang="en-IN" altLang="en-US" i="1" dirty="0"/>
              <a:t>f</a:t>
            </a:r>
            <a:r>
              <a:rPr lang="en-IN" altLang="en-US" dirty="0"/>
              <a:t>(1.1,</a:t>
            </a:r>
            <a:r>
              <a:rPr lang="en-US" altLang="en-US" dirty="0"/>
              <a:t>– 0.</a:t>
            </a:r>
            <a:r>
              <a:rPr lang="en-IN" altLang="en-US" dirty="0"/>
              <a:t>1) </a:t>
            </a:r>
            <a:r>
              <a:rPr lang="en-US" altLang="en-US" dirty="0"/>
              <a:t>= 1.1</a:t>
            </a:r>
            <a:r>
              <a:rPr lang="en-US" altLang="en-US" i="1" dirty="0"/>
              <a:t>e</a:t>
            </a:r>
            <a:r>
              <a:rPr lang="en-US" altLang="en-US" dirty="0"/>
              <a:t> </a:t>
            </a:r>
            <a:r>
              <a:rPr lang="en-US" altLang="en-US" baseline="30000" dirty="0"/>
              <a:t>–0.11</a:t>
            </a:r>
            <a:endParaRPr lang="en-IN" altLang="en-US" i="1" baseline="30000" dirty="0"/>
          </a:p>
          <a:p>
            <a:pPr marL="0" indent="0">
              <a:buNone/>
              <a:tabLst>
                <a:tab pos="465138" algn="l"/>
              </a:tabLst>
            </a:pPr>
            <a:endParaRPr lang="en-US" altLang="en-US" sz="1400" dirty="0"/>
          </a:p>
          <a:p>
            <a:pPr marL="0" indent="0">
              <a:buNone/>
              <a:tabLst>
                <a:tab pos="465138" algn="l"/>
              </a:tabLst>
            </a:pPr>
            <a:r>
              <a:rPr lang="en-US" altLang="en-US" dirty="0">
                <a:sym typeface="Symbol" panose="05050102010706020507" pitchFamily="18" charset="2"/>
              </a:rPr>
              <a:t>                                             </a:t>
            </a:r>
            <a:r>
              <a:rPr lang="en-IN" altLang="en-US" dirty="0"/>
              <a:t>0.98542.</a:t>
            </a:r>
            <a:endParaRPr lang="en-US" altLang="en-US" dirty="0"/>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Example 2 – </a:t>
            </a:r>
            <a:r>
              <a:rPr lang="en-US" altLang="en-US" i="1" dirty="0">
                <a:solidFill>
                  <a:srgbClr val="0065C0"/>
                </a:solidFill>
              </a:rPr>
              <a:t>Solution</a:t>
            </a:r>
            <a:endParaRPr lang="en-SG" dirty="0">
              <a:solidFill>
                <a:srgbClr val="0065C0"/>
              </a:solidFill>
            </a:endParaRPr>
          </a:p>
        </p:txBody>
      </p:sp>
    </p:spTree>
    <p:extLst>
      <p:ext uri="{BB962C8B-B14F-4D97-AF65-F5344CB8AC3E}">
        <p14:creationId xmlns:p14="http://schemas.microsoft.com/office/powerpoint/2010/main" val="27289155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For a differentiable function of one variable, </a:t>
            </a:r>
            <a:r>
              <a:rPr lang="en-US" altLang="en-US" i="1" dirty="0"/>
              <a:t>y</a:t>
            </a:r>
            <a:r>
              <a:rPr lang="en-US" altLang="en-US" dirty="0"/>
              <a:t> = </a:t>
            </a:r>
            <a:r>
              <a:rPr lang="en-US" altLang="en-US" i="1" dirty="0"/>
              <a:t>f</a:t>
            </a:r>
            <a:r>
              <a:rPr lang="en-US" altLang="en-US" sz="500" i="1" dirty="0"/>
              <a:t> </a:t>
            </a:r>
            <a:r>
              <a:rPr lang="en-US" altLang="en-US" dirty="0"/>
              <a:t>(</a:t>
            </a:r>
            <a:r>
              <a:rPr lang="en-US" altLang="en-US" i="1" dirty="0"/>
              <a:t>x</a:t>
            </a:r>
            <a:r>
              <a:rPr lang="en-US" altLang="en-US" dirty="0"/>
              <a:t>), we</a:t>
            </a:r>
            <a:br>
              <a:rPr lang="en-US" altLang="en-US" dirty="0"/>
            </a:br>
            <a:r>
              <a:rPr lang="en-US" altLang="en-US" dirty="0"/>
              <a:t>define the differential </a:t>
            </a:r>
            <a:r>
              <a:rPr lang="en-US" altLang="en-US" i="1" dirty="0"/>
              <a:t>dx </a:t>
            </a:r>
            <a:r>
              <a:rPr lang="en-US" altLang="en-US" dirty="0"/>
              <a:t>to be an independent variable; that</a:t>
            </a:r>
            <a:br>
              <a:rPr lang="en-US" altLang="en-US" dirty="0"/>
            </a:br>
            <a:r>
              <a:rPr lang="en-US" altLang="en-US" dirty="0"/>
              <a:t>is, </a:t>
            </a:r>
            <a:r>
              <a:rPr lang="en-US" altLang="en-US" i="1" dirty="0"/>
              <a:t>dx </a:t>
            </a:r>
            <a:r>
              <a:rPr lang="en-US" altLang="en-US" dirty="0"/>
              <a:t>can be given the value of any real number.</a:t>
            </a:r>
          </a:p>
          <a:p>
            <a:pPr marL="0" indent="0">
              <a:lnSpc>
                <a:spcPct val="125000"/>
              </a:lnSpc>
              <a:buNone/>
            </a:pPr>
            <a:endParaRPr lang="en-US" altLang="en-US" dirty="0"/>
          </a:p>
          <a:p>
            <a:pPr marL="0" indent="0">
              <a:lnSpc>
                <a:spcPct val="125000"/>
              </a:lnSpc>
              <a:buNone/>
            </a:pPr>
            <a:r>
              <a:rPr lang="en-US" altLang="en-US" dirty="0"/>
              <a:t>The differential of </a:t>
            </a:r>
            <a:r>
              <a:rPr lang="en-US" altLang="en-US" i="1" dirty="0"/>
              <a:t>y</a:t>
            </a:r>
            <a:r>
              <a:rPr lang="en-US" altLang="en-US" dirty="0"/>
              <a:t> is then defined as</a:t>
            </a:r>
          </a:p>
          <a:p>
            <a:pPr marL="0" indent="0">
              <a:lnSpc>
                <a:spcPct val="125000"/>
              </a:lnSpc>
              <a:buNone/>
            </a:pPr>
            <a:endParaRPr lang="en-US" altLang="en-US" sz="1400" dirty="0"/>
          </a:p>
          <a:p>
            <a:pPr marL="0" indent="0">
              <a:lnSpc>
                <a:spcPct val="125000"/>
              </a:lnSpc>
              <a:buNone/>
            </a:pPr>
            <a:r>
              <a:rPr lang="en-US" altLang="en-US" i="1" dirty="0"/>
              <a:t>			</a:t>
            </a:r>
            <a:r>
              <a:rPr lang="en-US" altLang="en-US" i="1" dirty="0" err="1"/>
              <a:t>dy</a:t>
            </a:r>
            <a:r>
              <a:rPr lang="en-US" altLang="en-US" i="1" dirty="0"/>
              <a:t> </a:t>
            </a:r>
            <a:r>
              <a:rPr lang="en-US" altLang="en-US" dirty="0"/>
              <a:t>=</a:t>
            </a:r>
            <a:r>
              <a:rPr lang="en-US" altLang="en-US" i="1" dirty="0"/>
              <a:t> f</a:t>
            </a:r>
            <a:r>
              <a:rPr lang="en-US" altLang="en-US" sz="900" i="1" dirty="0"/>
              <a:t> </a:t>
            </a:r>
            <a:r>
              <a:rPr lang="en-US" altLang="en-US" dirty="0">
                <a:sym typeface="Symbol" panose="05050102010706020507" pitchFamily="18" charset="2"/>
              </a:rPr>
              <a:t></a:t>
            </a:r>
            <a:r>
              <a:rPr lang="en-US" altLang="en-US" dirty="0"/>
              <a:t>(</a:t>
            </a:r>
            <a:r>
              <a:rPr lang="en-US" altLang="en-US" i="1" dirty="0"/>
              <a:t>x</a:t>
            </a:r>
            <a:r>
              <a:rPr lang="en-US" altLang="en-US" dirty="0"/>
              <a:t>) </a:t>
            </a:r>
            <a:r>
              <a:rPr lang="en-US" altLang="en-US" i="1" dirty="0"/>
              <a:t>dx</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latin typeface="UniversLTStd-BoldCn" charset="0"/>
              </a:rPr>
              <a:t>Differentials</a:t>
            </a:r>
            <a:br>
              <a:rPr lang="en-US" altLang="en-US" dirty="0">
                <a:solidFill>
                  <a:srgbClr val="CC007A"/>
                </a:solidFill>
                <a:latin typeface="UniversLTStd-BoldCn" charset="0"/>
              </a:rPr>
            </a:br>
            <a:endParaRPr lang="en-SG" dirty="0"/>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664" y="4077072"/>
            <a:ext cx="37782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5721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Figure 6 shows the relationship between the increment </a:t>
            </a:r>
            <a:r>
              <a:rPr lang="en-US" altLang="en-US" dirty="0">
                <a:sym typeface="Symbol" panose="05050102010706020507" pitchFamily="18" charset="2"/>
              </a:rPr>
              <a:t></a:t>
            </a:r>
            <a:r>
              <a:rPr lang="en-US" altLang="en-US" i="1" dirty="0"/>
              <a:t>y </a:t>
            </a:r>
            <a:r>
              <a:rPr lang="en-US" altLang="en-US" dirty="0"/>
              <a:t>and the differential </a:t>
            </a:r>
            <a:r>
              <a:rPr lang="en-US" altLang="en-US" i="1" dirty="0" err="1"/>
              <a:t>dy</a:t>
            </a:r>
            <a:r>
              <a:rPr lang="en-US" altLang="en-US" dirty="0"/>
              <a:t>: </a:t>
            </a:r>
            <a:r>
              <a:rPr lang="en-US" altLang="en-US" dirty="0">
                <a:sym typeface="Symbol" panose="05050102010706020507" pitchFamily="18" charset="2"/>
              </a:rPr>
              <a:t></a:t>
            </a:r>
            <a:r>
              <a:rPr lang="en-US" altLang="en-US" i="1" dirty="0"/>
              <a:t>y</a:t>
            </a:r>
            <a:r>
              <a:rPr lang="en-US" altLang="en-US" dirty="0"/>
              <a:t> represents the change in height of the curve </a:t>
            </a:r>
            <a:r>
              <a:rPr lang="en-US" altLang="en-US" i="1" dirty="0"/>
              <a:t>y</a:t>
            </a:r>
            <a:r>
              <a:rPr lang="en-US" altLang="en-US" dirty="0"/>
              <a:t> = </a:t>
            </a:r>
            <a:r>
              <a:rPr lang="en-US" altLang="en-US" i="1" dirty="0"/>
              <a:t>f</a:t>
            </a:r>
            <a:r>
              <a:rPr lang="en-US" altLang="en-US" sz="500" i="1" dirty="0"/>
              <a:t> </a:t>
            </a:r>
            <a:r>
              <a:rPr lang="en-US" altLang="en-US" dirty="0"/>
              <a:t>(</a:t>
            </a:r>
            <a:r>
              <a:rPr lang="en-US" altLang="en-US" i="1" dirty="0"/>
              <a:t>x</a:t>
            </a:r>
            <a:r>
              <a:rPr lang="en-US" altLang="en-US" dirty="0"/>
              <a:t>) and </a:t>
            </a:r>
            <a:r>
              <a:rPr lang="en-US" altLang="en-US" i="1" dirty="0" err="1"/>
              <a:t>dy</a:t>
            </a:r>
            <a:r>
              <a:rPr lang="en-US" altLang="en-US" dirty="0"/>
              <a:t> represents the change in height of the tangent line when </a:t>
            </a:r>
            <a:r>
              <a:rPr lang="en-US" altLang="en-US" i="1" dirty="0"/>
              <a:t>x</a:t>
            </a:r>
            <a:r>
              <a:rPr lang="en-US" altLang="en-US" dirty="0"/>
              <a:t> changes by an amount </a:t>
            </a:r>
            <a:r>
              <a:rPr lang="en-US" altLang="en-US" i="1" dirty="0"/>
              <a:t>dx </a:t>
            </a:r>
            <a:r>
              <a:rPr lang="en-US" altLang="en-US" dirty="0"/>
              <a:t>= </a:t>
            </a:r>
            <a:r>
              <a:rPr lang="en-US" altLang="en-US" dirty="0">
                <a:sym typeface="Symbol" panose="05050102010706020507" pitchFamily="18" charset="2"/>
              </a:rPr>
              <a:t></a:t>
            </a:r>
            <a:r>
              <a:rPr lang="en-US" altLang="en-US" i="1" dirty="0"/>
              <a:t>x</a:t>
            </a:r>
            <a:r>
              <a:rPr lang="en-US" altLang="en-US" dirty="0"/>
              <a:t>.</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Differentials</a:t>
            </a:r>
            <a:endParaRPr lang="en-SG" dirty="0">
              <a:solidFill>
                <a:srgbClr val="0065C0"/>
              </a:solidFill>
            </a:endParaRP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018473"/>
            <a:ext cx="3957638"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4001641" y="5915209"/>
            <a:ext cx="7778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dirty="0"/>
              <a:t>Figure 6</a:t>
            </a:r>
          </a:p>
        </p:txBody>
      </p:sp>
    </p:spTree>
    <p:extLst>
      <p:ext uri="{BB962C8B-B14F-4D97-AF65-F5344CB8AC3E}">
        <p14:creationId xmlns:p14="http://schemas.microsoft.com/office/powerpoint/2010/main" val="30111403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For a differentiable function of two variables, </a:t>
            </a:r>
            <a:r>
              <a:rPr lang="en-US" altLang="en-US" i="1" dirty="0"/>
              <a:t>z</a:t>
            </a:r>
            <a:r>
              <a:rPr lang="en-US" altLang="en-US" dirty="0"/>
              <a:t> = </a:t>
            </a:r>
            <a:r>
              <a:rPr lang="en-US" altLang="en-US" i="1" dirty="0"/>
              <a:t>f</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 we define the </a:t>
            </a:r>
            <a:r>
              <a:rPr lang="en-US" altLang="en-US" b="1" dirty="0"/>
              <a:t>differentials </a:t>
            </a:r>
            <a:r>
              <a:rPr lang="en-US" altLang="en-US" i="1" dirty="0"/>
              <a:t>dx</a:t>
            </a:r>
            <a:r>
              <a:rPr lang="en-US" altLang="en-US" b="1" dirty="0"/>
              <a:t> </a:t>
            </a:r>
            <a:r>
              <a:rPr lang="en-US" altLang="en-US" dirty="0"/>
              <a:t>and </a:t>
            </a:r>
            <a:r>
              <a:rPr lang="en-US" altLang="en-US" i="1" dirty="0" err="1"/>
              <a:t>dy</a:t>
            </a:r>
            <a:r>
              <a:rPr lang="en-US" altLang="en-US" dirty="0"/>
              <a:t> to be independent variables; that is, they can be given any values. Then the </a:t>
            </a:r>
            <a:r>
              <a:rPr lang="en-US" altLang="en-US" b="1" dirty="0"/>
              <a:t>differential </a:t>
            </a:r>
            <a:r>
              <a:rPr lang="en-US" altLang="en-US" i="1" dirty="0" err="1"/>
              <a:t>dz</a:t>
            </a:r>
            <a:r>
              <a:rPr lang="en-US" altLang="en-US" dirty="0"/>
              <a:t>, also called the </a:t>
            </a:r>
            <a:r>
              <a:rPr lang="en-US" altLang="en-US" b="1" dirty="0"/>
              <a:t>total differential</a:t>
            </a:r>
            <a:r>
              <a:rPr lang="en-US" altLang="en-US" dirty="0"/>
              <a:t>, is </a:t>
            </a:r>
            <a:br>
              <a:rPr lang="en-US" altLang="en-US" dirty="0"/>
            </a:br>
            <a:r>
              <a:rPr lang="en-US" altLang="en-US" dirty="0"/>
              <a:t>defined by</a:t>
            </a:r>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r>
              <a:rPr lang="en-US" altLang="en-US" dirty="0"/>
              <a:t>Sometimes the notation </a:t>
            </a:r>
            <a:r>
              <a:rPr lang="en-US" altLang="en-US" i="1" dirty="0" err="1"/>
              <a:t>df</a:t>
            </a:r>
            <a:r>
              <a:rPr lang="en-US" altLang="en-US" i="1" dirty="0"/>
              <a:t> </a:t>
            </a:r>
            <a:r>
              <a:rPr lang="en-US" altLang="en-US" dirty="0"/>
              <a:t>is used in place of </a:t>
            </a:r>
            <a:r>
              <a:rPr lang="en-US" altLang="en-US" i="1" dirty="0"/>
              <a:t>dz</a:t>
            </a:r>
            <a:r>
              <a:rPr lang="en-US" altLang="en-US" dirty="0"/>
              <a:t>.</a:t>
            </a:r>
          </a:p>
          <a:p>
            <a:pPr marL="0" indent="0">
              <a:buNone/>
            </a:pPr>
            <a:endParaRPr lang="en-US" altLang="en-US" dirty="0"/>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Differentials</a:t>
            </a:r>
            <a:endParaRPr lang="en-SG" dirty="0">
              <a:solidFill>
                <a:srgbClr val="0065C0"/>
              </a:solidFill>
            </a:endParaRPr>
          </a:p>
        </p:txBody>
      </p:sp>
      <p:pic>
        <p:nvPicPr>
          <p:cNvPr id="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3543300"/>
            <a:ext cx="69119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49002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If we take </a:t>
            </a:r>
            <a:r>
              <a:rPr lang="en-US" altLang="en-US" i="1" dirty="0"/>
              <a:t>dx</a:t>
            </a:r>
            <a:r>
              <a:rPr lang="en-US" altLang="en-US" dirty="0"/>
              <a:t> = </a:t>
            </a:r>
            <a:r>
              <a:rPr lang="en-US" altLang="en-US" dirty="0">
                <a:sym typeface="Symbol" panose="05050102010706020507" pitchFamily="18" charset="2"/>
              </a:rPr>
              <a:t></a:t>
            </a:r>
            <a:r>
              <a:rPr lang="en-US" altLang="en-US" i="1" dirty="0"/>
              <a:t>x </a:t>
            </a:r>
            <a:r>
              <a:rPr lang="en-US" altLang="en-US" dirty="0"/>
              <a:t>=</a:t>
            </a:r>
            <a:r>
              <a:rPr lang="en-US" altLang="en-US" i="1" dirty="0"/>
              <a:t> x </a:t>
            </a:r>
            <a:r>
              <a:rPr lang="en-US" altLang="en-US" dirty="0"/>
              <a:t>–</a:t>
            </a:r>
            <a:r>
              <a:rPr lang="en-US" altLang="en-US" i="1" dirty="0"/>
              <a:t> a </a:t>
            </a:r>
            <a:r>
              <a:rPr lang="en-US" altLang="en-US" dirty="0"/>
              <a:t>and </a:t>
            </a:r>
            <a:r>
              <a:rPr lang="en-US" altLang="en-US" i="1" dirty="0" err="1"/>
              <a:t>dy</a:t>
            </a:r>
            <a:r>
              <a:rPr lang="en-US" altLang="en-US" dirty="0"/>
              <a:t> = </a:t>
            </a:r>
            <a:r>
              <a:rPr lang="en-US" altLang="en-US" dirty="0">
                <a:sym typeface="Symbol" panose="05050102010706020507" pitchFamily="18" charset="2"/>
              </a:rPr>
              <a:t></a:t>
            </a:r>
            <a:r>
              <a:rPr lang="en-US" altLang="en-US" i="1" dirty="0"/>
              <a:t>y </a:t>
            </a:r>
            <a:r>
              <a:rPr lang="en-US" altLang="en-US" dirty="0"/>
              <a:t>=</a:t>
            </a:r>
            <a:r>
              <a:rPr lang="en-US" altLang="en-US" i="1" dirty="0"/>
              <a:t> y </a:t>
            </a:r>
            <a:r>
              <a:rPr lang="en-US" altLang="en-US" dirty="0"/>
              <a:t>–</a:t>
            </a:r>
            <a:r>
              <a:rPr lang="en-US" altLang="en-US" i="1" dirty="0"/>
              <a:t> b</a:t>
            </a:r>
            <a:r>
              <a:rPr lang="en-US" altLang="en-US" dirty="0"/>
              <a:t> in </a:t>
            </a:r>
            <a:br>
              <a:rPr lang="en-US" altLang="en-US" dirty="0"/>
            </a:br>
            <a:r>
              <a:rPr lang="en-US" altLang="en-US" dirty="0"/>
              <a:t>Equation 10, then the differential of </a:t>
            </a:r>
            <a:r>
              <a:rPr lang="en-US" altLang="en-US" i="1" dirty="0"/>
              <a:t>z</a:t>
            </a:r>
            <a:r>
              <a:rPr lang="en-US" altLang="en-US" dirty="0"/>
              <a:t> is</a:t>
            </a:r>
          </a:p>
          <a:p>
            <a:pPr marL="0" indent="0">
              <a:buNone/>
            </a:pPr>
            <a:endParaRPr lang="en-US" altLang="en-US" sz="1400" i="1" dirty="0"/>
          </a:p>
          <a:p>
            <a:pPr marL="0" indent="0">
              <a:buNone/>
            </a:pPr>
            <a:r>
              <a:rPr lang="en-US" altLang="en-US" i="1" dirty="0"/>
              <a:t>		</a:t>
            </a:r>
            <a:r>
              <a:rPr lang="en-US" altLang="en-US" i="1" dirty="0" err="1"/>
              <a:t>dz</a:t>
            </a:r>
            <a:r>
              <a:rPr lang="en-US" altLang="en-US" i="1" dirty="0"/>
              <a:t> </a:t>
            </a:r>
            <a:r>
              <a:rPr lang="en-US" altLang="en-US" dirty="0"/>
              <a:t>= </a:t>
            </a:r>
            <a:r>
              <a:rPr lang="en-US" altLang="en-US" i="1" dirty="0" err="1"/>
              <a:t>f</a:t>
            </a:r>
            <a:r>
              <a:rPr lang="en-US" altLang="en-US" i="1" baseline="-25000" dirty="0" err="1"/>
              <a:t>x</a:t>
            </a:r>
            <a:r>
              <a:rPr lang="en-US" altLang="en-US" dirty="0"/>
              <a:t>(</a:t>
            </a:r>
            <a:r>
              <a:rPr lang="en-US" altLang="en-US" i="1" dirty="0"/>
              <a:t>a</a:t>
            </a:r>
            <a:r>
              <a:rPr lang="en-US" altLang="en-US" dirty="0"/>
              <a:t>, </a:t>
            </a:r>
            <a:r>
              <a:rPr lang="en-US" altLang="en-US" i="1" dirty="0"/>
              <a:t>b</a:t>
            </a:r>
            <a:r>
              <a:rPr lang="en-US" altLang="en-US" dirty="0"/>
              <a:t>)(</a:t>
            </a:r>
            <a:r>
              <a:rPr lang="en-US" altLang="en-US" i="1" dirty="0"/>
              <a:t>x</a:t>
            </a:r>
            <a:r>
              <a:rPr lang="en-US" altLang="en-US" dirty="0"/>
              <a:t> – </a:t>
            </a:r>
            <a:r>
              <a:rPr lang="en-US" altLang="en-US" i="1" dirty="0"/>
              <a:t>a</a:t>
            </a:r>
            <a:r>
              <a:rPr lang="en-US" altLang="en-US" dirty="0"/>
              <a:t>) + </a:t>
            </a:r>
            <a:r>
              <a:rPr lang="en-US" altLang="en-US" i="1" dirty="0" err="1"/>
              <a:t>f</a:t>
            </a:r>
            <a:r>
              <a:rPr lang="en-US" altLang="en-US" i="1" baseline="-25000" dirty="0" err="1"/>
              <a:t>y</a:t>
            </a:r>
            <a:r>
              <a:rPr lang="en-US" altLang="en-US" dirty="0"/>
              <a:t>(</a:t>
            </a:r>
            <a:r>
              <a:rPr lang="en-US" altLang="en-US" i="1" dirty="0"/>
              <a:t>a</a:t>
            </a:r>
            <a:r>
              <a:rPr lang="en-US" altLang="en-US" dirty="0"/>
              <a:t>, </a:t>
            </a:r>
            <a:r>
              <a:rPr lang="en-US" altLang="en-US" i="1" dirty="0"/>
              <a:t>b</a:t>
            </a:r>
            <a:r>
              <a:rPr lang="en-US" altLang="en-US" dirty="0"/>
              <a:t>)(</a:t>
            </a:r>
            <a:r>
              <a:rPr lang="en-US" altLang="en-US" i="1" dirty="0"/>
              <a:t>y</a:t>
            </a:r>
            <a:r>
              <a:rPr lang="en-US" altLang="en-US" dirty="0"/>
              <a:t> – </a:t>
            </a:r>
            <a:r>
              <a:rPr lang="en-US" altLang="en-US" i="1" dirty="0"/>
              <a:t>b</a:t>
            </a:r>
            <a:r>
              <a:rPr lang="en-US" altLang="en-US" dirty="0"/>
              <a:t>)</a:t>
            </a:r>
          </a:p>
          <a:p>
            <a:pPr marL="0" indent="0">
              <a:buNone/>
            </a:pPr>
            <a:endParaRPr lang="en-US" altLang="en-US" dirty="0"/>
          </a:p>
          <a:p>
            <a:pPr marL="0" indent="0">
              <a:buNone/>
            </a:pPr>
            <a:r>
              <a:rPr lang="en-US" altLang="en-US" dirty="0"/>
              <a:t>So, in the notation of differentials, the linear approximation         </a:t>
            </a:r>
            <a:br>
              <a:rPr lang="en-US" altLang="en-US" dirty="0"/>
            </a:br>
            <a:r>
              <a:rPr lang="en-US" altLang="en-US" dirty="0"/>
              <a:t>(4) can be written as</a:t>
            </a:r>
          </a:p>
          <a:p>
            <a:pPr marL="0" indent="0">
              <a:lnSpc>
                <a:spcPct val="125000"/>
              </a:lnSpc>
              <a:buNone/>
            </a:pPr>
            <a:endParaRPr lang="en-US" altLang="en-US" sz="1400" i="1" dirty="0"/>
          </a:p>
          <a:p>
            <a:pPr marL="0" indent="0">
              <a:lnSpc>
                <a:spcPct val="125000"/>
              </a:lnSpc>
              <a:buNone/>
            </a:pPr>
            <a:r>
              <a:rPr lang="en-US" altLang="en-US" i="1" dirty="0"/>
              <a:t>	     f</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 </a:t>
            </a:r>
            <a:r>
              <a:rPr lang="en-US" altLang="en-US" b="1" dirty="0">
                <a:sym typeface="Symbol" panose="05050102010706020507" pitchFamily="18" charset="2"/>
              </a:rPr>
              <a:t></a:t>
            </a:r>
            <a:r>
              <a:rPr lang="en-US" altLang="en-US" dirty="0"/>
              <a:t> </a:t>
            </a:r>
            <a:r>
              <a:rPr lang="en-US" altLang="en-US" i="1" dirty="0"/>
              <a:t>f</a:t>
            </a:r>
            <a:r>
              <a:rPr lang="en-US" altLang="en-US" sz="500" i="1" dirty="0"/>
              <a:t> </a:t>
            </a:r>
            <a:r>
              <a:rPr lang="en-US" altLang="en-US" dirty="0"/>
              <a:t>(</a:t>
            </a:r>
            <a:r>
              <a:rPr lang="en-US" altLang="en-US" i="1" dirty="0"/>
              <a:t>a</a:t>
            </a:r>
            <a:r>
              <a:rPr lang="en-US" altLang="en-US" dirty="0"/>
              <a:t>, </a:t>
            </a:r>
            <a:r>
              <a:rPr lang="en-US" altLang="en-US" i="1" dirty="0"/>
              <a:t>b</a:t>
            </a:r>
            <a:r>
              <a:rPr lang="en-US" altLang="en-US" dirty="0"/>
              <a:t>) + </a:t>
            </a:r>
            <a:r>
              <a:rPr lang="en-US" altLang="en-US" i="1" dirty="0" err="1"/>
              <a:t>dz</a:t>
            </a:r>
            <a:endParaRPr lang="en-US" altLang="en-US" i="1" dirty="0"/>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Differentials</a:t>
            </a:r>
            <a:endParaRPr lang="en-SG" dirty="0">
              <a:solidFill>
                <a:srgbClr val="0065C0"/>
              </a:solidFill>
            </a:endParaRPr>
          </a:p>
        </p:txBody>
      </p:sp>
    </p:spTree>
    <p:extLst>
      <p:ext uri="{BB962C8B-B14F-4D97-AF65-F5344CB8AC3E}">
        <p14:creationId xmlns:p14="http://schemas.microsoft.com/office/powerpoint/2010/main" val="32386305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836712"/>
            <a:ext cx="8229600" cy="5320248"/>
          </a:xfrm>
        </p:spPr>
        <p:txBody>
          <a:bodyPr/>
          <a:lstStyle/>
          <a:p>
            <a:pPr marL="0" indent="0">
              <a:buNone/>
            </a:pPr>
            <a:r>
              <a:rPr lang="en-US" altLang="en-US" dirty="0"/>
              <a:t>Figure 7 is the three-dimensional counterpart of Figure 6</a:t>
            </a:r>
            <a:br>
              <a:rPr lang="en-US" altLang="en-US" dirty="0"/>
            </a:br>
            <a:r>
              <a:rPr lang="en-US" altLang="en-US" dirty="0"/>
              <a:t>and shows the geometric interpretation of the differential</a:t>
            </a:r>
            <a:r>
              <a:rPr lang="en-US" altLang="en-US" i="1" dirty="0"/>
              <a:t> </a:t>
            </a:r>
            <a:r>
              <a:rPr lang="en-US" altLang="en-US" i="1" dirty="0" err="1"/>
              <a:t>dz</a:t>
            </a:r>
            <a:r>
              <a:rPr lang="en-US" altLang="en-US" dirty="0"/>
              <a:t> and the increment </a:t>
            </a:r>
            <a:r>
              <a:rPr lang="en-US" altLang="en-US" dirty="0">
                <a:sym typeface="Symbol" panose="05050102010706020507" pitchFamily="18" charset="2"/>
              </a:rPr>
              <a:t></a:t>
            </a:r>
            <a:r>
              <a:rPr lang="en-US" altLang="en-US" i="1" dirty="0"/>
              <a:t>z</a:t>
            </a:r>
            <a:r>
              <a:rPr lang="en-US" altLang="en-US" dirty="0"/>
              <a:t>: </a:t>
            </a:r>
            <a:r>
              <a:rPr lang="en-US" altLang="en-US" i="1" dirty="0" err="1"/>
              <a:t>dz</a:t>
            </a:r>
            <a:r>
              <a:rPr lang="en-US" altLang="en-US" dirty="0"/>
              <a:t> represents the change in height of the tangent plane, whereas </a:t>
            </a:r>
            <a:r>
              <a:rPr lang="en-US" altLang="en-US" dirty="0">
                <a:sym typeface="Symbol" panose="05050102010706020507" pitchFamily="18" charset="2"/>
              </a:rPr>
              <a:t></a:t>
            </a:r>
            <a:r>
              <a:rPr lang="en-US" altLang="en-US" i="1" dirty="0"/>
              <a:t>z </a:t>
            </a:r>
            <a:r>
              <a:rPr lang="en-US" altLang="en-US" dirty="0"/>
              <a:t>represents the change in height of the surface </a:t>
            </a:r>
            <a:r>
              <a:rPr lang="en-US" altLang="en-US" i="1" dirty="0"/>
              <a:t>z</a:t>
            </a:r>
            <a:r>
              <a:rPr lang="en-US" altLang="en-US" dirty="0"/>
              <a:t> = </a:t>
            </a:r>
            <a:r>
              <a:rPr lang="en-US" altLang="en-US" i="1" dirty="0"/>
              <a:t>f</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 when (</a:t>
            </a:r>
            <a:r>
              <a:rPr lang="en-US" altLang="en-US" i="1" dirty="0"/>
              <a:t>x</a:t>
            </a:r>
            <a:r>
              <a:rPr lang="en-US" altLang="en-US" dirty="0"/>
              <a:t>, </a:t>
            </a:r>
            <a:r>
              <a:rPr lang="en-US" altLang="en-US" i="1" dirty="0"/>
              <a:t>y</a:t>
            </a:r>
            <a:r>
              <a:rPr lang="en-US" altLang="en-US" dirty="0"/>
              <a:t>) changes from </a:t>
            </a:r>
            <a:br>
              <a:rPr lang="en-US" altLang="en-US" dirty="0"/>
            </a:br>
            <a:r>
              <a:rPr lang="en-US" altLang="en-US" dirty="0"/>
              <a:t>(</a:t>
            </a:r>
            <a:r>
              <a:rPr lang="en-US" altLang="en-US" i="1" dirty="0"/>
              <a:t>a</a:t>
            </a:r>
            <a:r>
              <a:rPr lang="en-US" altLang="en-US" dirty="0"/>
              <a:t>, </a:t>
            </a:r>
            <a:r>
              <a:rPr lang="en-US" altLang="en-US" i="1" dirty="0"/>
              <a:t>b</a:t>
            </a:r>
            <a:r>
              <a:rPr lang="en-US" altLang="en-US" dirty="0"/>
              <a:t>) to (</a:t>
            </a:r>
            <a:r>
              <a:rPr lang="en-US" altLang="en-US" i="1" dirty="0"/>
              <a:t>a </a:t>
            </a:r>
            <a:r>
              <a:rPr lang="en-US" altLang="en-US" dirty="0"/>
              <a:t>+ </a:t>
            </a:r>
            <a:r>
              <a:rPr lang="en-US" altLang="en-US" dirty="0">
                <a:sym typeface="Symbol" panose="05050102010706020507" pitchFamily="18" charset="2"/>
              </a:rPr>
              <a:t></a:t>
            </a:r>
            <a:r>
              <a:rPr lang="en-US" altLang="en-US" i="1" dirty="0"/>
              <a:t>x</a:t>
            </a:r>
            <a:r>
              <a:rPr lang="en-US" altLang="en-US" dirty="0"/>
              <a:t>, </a:t>
            </a:r>
            <a:r>
              <a:rPr lang="en-US" altLang="en-US" i="1" dirty="0"/>
              <a:t>b </a:t>
            </a:r>
            <a:r>
              <a:rPr lang="en-US" altLang="en-US" dirty="0"/>
              <a:t>+ </a:t>
            </a:r>
            <a:r>
              <a:rPr lang="en-US" altLang="en-US" dirty="0">
                <a:sym typeface="Symbol" panose="05050102010706020507" pitchFamily="18" charset="2"/>
              </a:rPr>
              <a:t></a:t>
            </a:r>
            <a:r>
              <a:rPr lang="en-US" altLang="en-US" i="1" dirty="0"/>
              <a:t>y</a:t>
            </a:r>
            <a:r>
              <a:rPr lang="en-US" altLang="en-US" dirty="0"/>
              <a:t>).</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Differentials</a:t>
            </a:r>
            <a:endParaRPr lang="en-SG" dirty="0">
              <a:solidFill>
                <a:srgbClr val="0065C0"/>
              </a:solidFill>
            </a:endParaRP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504149"/>
            <a:ext cx="3400425"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1619672" y="6301358"/>
            <a:ext cx="7778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dirty="0"/>
              <a:t>Figure 6</a:t>
            </a:r>
          </a:p>
        </p:txBody>
      </p:sp>
      <p:pic>
        <p:nvPicPr>
          <p:cNvPr id="6" name="Picture 8" descr="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4394" y="3350260"/>
            <a:ext cx="5027613"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a:spLocks noChangeArrowheads="1"/>
          </p:cNvSpPr>
          <p:nvPr/>
        </p:nvSpPr>
        <p:spPr bwMode="auto">
          <a:xfrm>
            <a:off x="6096000" y="6372225"/>
            <a:ext cx="7778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dirty="0"/>
              <a:t>Figure 7</a:t>
            </a:r>
          </a:p>
        </p:txBody>
      </p:sp>
    </p:spTree>
    <p:extLst>
      <p:ext uri="{BB962C8B-B14F-4D97-AF65-F5344CB8AC3E}">
        <p14:creationId xmlns:p14="http://schemas.microsoft.com/office/powerpoint/2010/main" val="40792961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935995"/>
            <a:ext cx="8229600" cy="5220965"/>
          </a:xfrm>
        </p:spPr>
        <p:txBody>
          <a:bodyPr/>
          <a:lstStyle/>
          <a:p>
            <a:pPr marL="0" indent="0">
              <a:buNone/>
              <a:tabLst>
                <a:tab pos="465138" algn="l"/>
              </a:tabLst>
            </a:pPr>
            <a:r>
              <a:rPr lang="en-US" altLang="en-US" dirty="0"/>
              <a:t>(a) If </a:t>
            </a:r>
            <a:r>
              <a:rPr lang="en-US" altLang="en-US" i="1" dirty="0"/>
              <a:t>z</a:t>
            </a:r>
            <a:r>
              <a:rPr lang="en-US" altLang="en-US" dirty="0"/>
              <a:t> = </a:t>
            </a:r>
            <a:r>
              <a:rPr lang="en-US" altLang="en-US" i="1" dirty="0"/>
              <a:t>f</a:t>
            </a:r>
            <a:r>
              <a:rPr lang="en-US" altLang="en-US" sz="500" i="1" dirty="0"/>
              <a:t> </a:t>
            </a:r>
            <a:r>
              <a:rPr lang="en-US" altLang="en-US" dirty="0"/>
              <a:t>(</a:t>
            </a:r>
            <a:r>
              <a:rPr lang="en-US" altLang="en-US" i="1" dirty="0"/>
              <a:t>x, y</a:t>
            </a:r>
            <a:r>
              <a:rPr lang="en-US" altLang="en-US" dirty="0"/>
              <a:t>) = </a:t>
            </a:r>
            <a:r>
              <a:rPr lang="en-US" altLang="en-US" i="1" dirty="0"/>
              <a:t>x</a:t>
            </a:r>
            <a:r>
              <a:rPr lang="en-US" altLang="en-US" baseline="30000" dirty="0"/>
              <a:t>2</a:t>
            </a:r>
            <a:r>
              <a:rPr lang="en-US" altLang="en-US" dirty="0"/>
              <a:t> + 3</a:t>
            </a:r>
            <a:r>
              <a:rPr lang="en-US" altLang="en-US" i="1" dirty="0"/>
              <a:t>xy </a:t>
            </a:r>
            <a:r>
              <a:rPr lang="en-US" altLang="en-US" dirty="0"/>
              <a:t>– </a:t>
            </a:r>
            <a:r>
              <a:rPr lang="en-US" altLang="en-US" i="1" dirty="0"/>
              <a:t>y</a:t>
            </a:r>
            <a:r>
              <a:rPr lang="en-US" altLang="en-US" baseline="30000" dirty="0"/>
              <a:t>2</a:t>
            </a:r>
            <a:r>
              <a:rPr lang="en-US" altLang="en-US" dirty="0"/>
              <a:t>, find the differential </a:t>
            </a:r>
            <a:r>
              <a:rPr lang="en-US" altLang="en-US" i="1" dirty="0"/>
              <a:t>dz</a:t>
            </a:r>
            <a:r>
              <a:rPr lang="en-US" altLang="en-US" dirty="0"/>
              <a:t>.</a:t>
            </a:r>
          </a:p>
          <a:p>
            <a:pPr marL="0" indent="0">
              <a:buNone/>
              <a:tabLst>
                <a:tab pos="465138" algn="l"/>
              </a:tabLst>
            </a:pPr>
            <a:endParaRPr lang="en-US" altLang="en-US" dirty="0"/>
          </a:p>
          <a:p>
            <a:pPr marL="0" indent="0">
              <a:buNone/>
              <a:tabLst>
                <a:tab pos="465138" algn="l"/>
              </a:tabLst>
            </a:pPr>
            <a:r>
              <a:rPr lang="en-US" altLang="en-US" dirty="0"/>
              <a:t>(b) If </a:t>
            </a:r>
            <a:r>
              <a:rPr lang="en-US" altLang="en-US" i="1" dirty="0"/>
              <a:t>x</a:t>
            </a:r>
            <a:r>
              <a:rPr lang="en-US" altLang="en-US" dirty="0"/>
              <a:t> changes from 2 to 2.05 and </a:t>
            </a:r>
            <a:r>
              <a:rPr lang="en-US" altLang="en-US" i="1" dirty="0"/>
              <a:t>y </a:t>
            </a:r>
            <a:r>
              <a:rPr lang="en-US" altLang="en-US" dirty="0"/>
              <a:t>changes from 3 to 	2.96, compare the values of </a:t>
            </a:r>
            <a:r>
              <a:rPr lang="en-US" altLang="en-US" dirty="0">
                <a:sym typeface="Symbol" panose="05050102010706020507" pitchFamily="18" charset="2"/>
              </a:rPr>
              <a:t></a:t>
            </a:r>
            <a:r>
              <a:rPr lang="en-US" altLang="en-US" i="1" dirty="0"/>
              <a:t>z</a:t>
            </a:r>
            <a:r>
              <a:rPr lang="en-US" altLang="en-US" dirty="0"/>
              <a:t> and </a:t>
            </a:r>
            <a:r>
              <a:rPr lang="en-US" altLang="en-US" i="1" dirty="0"/>
              <a:t>dz</a:t>
            </a:r>
            <a:r>
              <a:rPr lang="en-US" altLang="en-US" dirty="0"/>
              <a:t>.</a:t>
            </a:r>
          </a:p>
          <a:p>
            <a:pPr marL="0" indent="0">
              <a:buNone/>
              <a:tabLst>
                <a:tab pos="465138" algn="l"/>
              </a:tabLst>
            </a:pPr>
            <a:endParaRPr lang="en-US" altLang="en-US" dirty="0"/>
          </a:p>
          <a:p>
            <a:pPr marL="0" indent="0">
              <a:buNone/>
              <a:tabLst>
                <a:tab pos="465138" algn="l"/>
              </a:tabLst>
            </a:pPr>
            <a:r>
              <a:rPr lang="en-US" altLang="en-US" dirty="0">
                <a:solidFill>
                  <a:srgbClr val="0065C0"/>
                </a:solidFill>
              </a:rPr>
              <a:t>Solution:</a:t>
            </a:r>
          </a:p>
          <a:p>
            <a:pPr marL="0" indent="0">
              <a:buNone/>
              <a:tabLst>
                <a:tab pos="465138" algn="l"/>
              </a:tabLst>
            </a:pPr>
            <a:r>
              <a:rPr lang="en-US" altLang="en-US" dirty="0"/>
              <a:t>(a) Definition 10 gives</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Example 4</a:t>
            </a:r>
            <a:endParaRPr lang="en-SG" dirty="0">
              <a:solidFill>
                <a:srgbClr val="0065C0"/>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221088"/>
            <a:ext cx="3065463"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5352976"/>
            <a:ext cx="4532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63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900" decel="100000" fill="hold"/>
                                        <p:tgtEl>
                                          <p:spTgt spid="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For functions of two variables the situation is not as simple because we can let (</a:t>
            </a:r>
            <a:r>
              <a:rPr lang="en-US" altLang="en-US" i="1" dirty="0"/>
              <a:t>x</a:t>
            </a:r>
            <a:r>
              <a:rPr lang="en-US" altLang="en-US" dirty="0"/>
              <a:t>, </a:t>
            </a:r>
            <a:r>
              <a:rPr lang="en-US" altLang="en-US" i="1" dirty="0"/>
              <a:t>y</a:t>
            </a:r>
            <a:r>
              <a:rPr lang="en-US" altLang="en-US" dirty="0"/>
              <a:t>) approach (</a:t>
            </a:r>
            <a:r>
              <a:rPr lang="en-US" altLang="en-US" i="1" dirty="0"/>
              <a:t>a</a:t>
            </a:r>
            <a:r>
              <a:rPr lang="en-US" altLang="en-US" dirty="0"/>
              <a:t>, </a:t>
            </a:r>
            <a:r>
              <a:rPr lang="en-US" altLang="en-US" i="1" dirty="0"/>
              <a:t>b</a:t>
            </a:r>
            <a:r>
              <a:rPr lang="en-US" altLang="en-US" dirty="0"/>
              <a:t>) from an infinite number of directions in any manner whatsoever </a:t>
            </a:r>
            <a:br>
              <a:rPr lang="en-US" altLang="en-US" dirty="0"/>
            </a:br>
            <a:r>
              <a:rPr lang="en-US" altLang="en-US" dirty="0"/>
              <a:t>(see Figure 3) as long as (</a:t>
            </a:r>
            <a:r>
              <a:rPr lang="en-US" altLang="en-US" i="1" dirty="0"/>
              <a:t>x</a:t>
            </a:r>
            <a:r>
              <a:rPr lang="en-US" altLang="en-US" dirty="0"/>
              <a:t>, </a:t>
            </a:r>
            <a:r>
              <a:rPr lang="en-US" altLang="en-US" i="1" dirty="0"/>
              <a:t>y</a:t>
            </a:r>
            <a:r>
              <a:rPr lang="en-US" altLang="en-US" dirty="0"/>
              <a:t>) stays within the domain of </a:t>
            </a:r>
            <a:r>
              <a:rPr lang="en-US" altLang="en-US" i="1" dirty="0"/>
              <a:t>f</a:t>
            </a:r>
            <a:r>
              <a:rPr lang="en-US" altLang="en-US" dirty="0"/>
              <a:t>.</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Limits and Continuity</a:t>
            </a:r>
            <a:endParaRPr lang="en-SG" dirty="0">
              <a:solidFill>
                <a:srgbClr val="0065C0"/>
              </a:solidFill>
            </a:endParaRPr>
          </a:p>
        </p:txBody>
      </p:sp>
      <p:sp>
        <p:nvSpPr>
          <p:cNvPr id="4" name="Rectangle 7"/>
          <p:cNvSpPr>
            <a:spLocks noChangeArrowheads="1"/>
          </p:cNvSpPr>
          <p:nvPr/>
        </p:nvSpPr>
        <p:spPr bwMode="auto">
          <a:xfrm>
            <a:off x="4251325" y="5668963"/>
            <a:ext cx="7778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dirty="0"/>
              <a:t>Figure 3</a:t>
            </a:r>
          </a:p>
        </p:txBody>
      </p:sp>
      <p:pic>
        <p:nvPicPr>
          <p:cNvPr id="5" name="Picture 8" descr="Pictur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024188"/>
            <a:ext cx="4303713"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72879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196752"/>
            <a:ext cx="8229600" cy="4937760"/>
          </a:xfrm>
        </p:spPr>
        <p:txBody>
          <a:bodyPr>
            <a:normAutofit fontScale="92500" lnSpcReduction="10000"/>
          </a:bodyPr>
          <a:lstStyle/>
          <a:p>
            <a:pPr marL="0" indent="0">
              <a:buNone/>
              <a:tabLst>
                <a:tab pos="465138" algn="l"/>
              </a:tabLst>
            </a:pPr>
            <a:r>
              <a:rPr lang="en-US" altLang="en-US" dirty="0"/>
              <a:t>(b) Putting </a:t>
            </a:r>
            <a:r>
              <a:rPr lang="en-US" altLang="en-US" i="1" dirty="0"/>
              <a:t>x</a:t>
            </a:r>
            <a:r>
              <a:rPr lang="en-US" altLang="en-US" dirty="0"/>
              <a:t> = 2, </a:t>
            </a:r>
            <a:r>
              <a:rPr lang="en-US" altLang="en-US" i="1" dirty="0"/>
              <a:t>dx </a:t>
            </a:r>
            <a:r>
              <a:rPr lang="en-US" altLang="en-US" dirty="0"/>
              <a:t>= </a:t>
            </a:r>
            <a:r>
              <a:rPr lang="en-US" altLang="en-US" dirty="0">
                <a:sym typeface="Symbol" panose="05050102010706020507" pitchFamily="18" charset="2"/>
              </a:rPr>
              <a:t></a:t>
            </a:r>
            <a:r>
              <a:rPr lang="en-US" altLang="en-US" i="1" dirty="0"/>
              <a:t>x </a:t>
            </a:r>
            <a:r>
              <a:rPr lang="en-US" altLang="en-US" dirty="0"/>
              <a:t>= 0.05, </a:t>
            </a:r>
            <a:r>
              <a:rPr lang="en-US" altLang="en-US" i="1" dirty="0"/>
              <a:t>y</a:t>
            </a:r>
            <a:r>
              <a:rPr lang="en-US" altLang="en-US" dirty="0"/>
              <a:t> = 3, and </a:t>
            </a:r>
            <a:br>
              <a:rPr lang="en-US" altLang="en-US" dirty="0"/>
            </a:br>
            <a:r>
              <a:rPr lang="en-US" altLang="en-US" dirty="0"/>
              <a:t>     	</a:t>
            </a:r>
            <a:r>
              <a:rPr lang="en-US" altLang="en-US" i="1" dirty="0" err="1"/>
              <a:t>dy</a:t>
            </a:r>
            <a:r>
              <a:rPr lang="en-US" altLang="en-US" i="1" dirty="0"/>
              <a:t> </a:t>
            </a:r>
            <a:r>
              <a:rPr lang="en-US" altLang="en-US" dirty="0"/>
              <a:t>= </a:t>
            </a:r>
            <a:r>
              <a:rPr lang="en-US" altLang="en-US" dirty="0">
                <a:sym typeface="Symbol" panose="05050102010706020507" pitchFamily="18" charset="2"/>
              </a:rPr>
              <a:t></a:t>
            </a:r>
            <a:r>
              <a:rPr lang="en-US" altLang="en-US" i="1" dirty="0"/>
              <a:t>y </a:t>
            </a:r>
            <a:r>
              <a:rPr lang="en-US" altLang="en-US" dirty="0"/>
              <a:t>= –0.04, we get</a:t>
            </a:r>
          </a:p>
          <a:p>
            <a:pPr marL="0" indent="0">
              <a:buNone/>
              <a:tabLst>
                <a:tab pos="465138" algn="l"/>
              </a:tabLst>
            </a:pPr>
            <a:endParaRPr lang="en-US" altLang="en-US" dirty="0"/>
          </a:p>
          <a:p>
            <a:pPr marL="0" indent="0">
              <a:buNone/>
              <a:tabLst>
                <a:tab pos="465138" algn="l"/>
              </a:tabLst>
            </a:pPr>
            <a:r>
              <a:rPr lang="en-US" altLang="en-US" dirty="0"/>
              <a:t>     	</a:t>
            </a:r>
            <a:r>
              <a:rPr lang="en-US" altLang="en-US" i="1" dirty="0" err="1"/>
              <a:t>dz</a:t>
            </a:r>
            <a:r>
              <a:rPr lang="en-US" altLang="en-US" i="1" dirty="0"/>
              <a:t> </a:t>
            </a:r>
            <a:r>
              <a:rPr lang="en-US" altLang="en-US" dirty="0"/>
              <a:t>= [2(2) + 3(3)]0.05 + [3(2) – 2(3)](–0.04)=0.65</a:t>
            </a:r>
          </a:p>
          <a:p>
            <a:pPr marL="0" indent="0">
              <a:buNone/>
              <a:tabLst>
                <a:tab pos="465138" algn="l"/>
              </a:tabLst>
            </a:pPr>
            <a:r>
              <a:rPr lang="en-US" altLang="en-US" dirty="0"/>
              <a:t>     </a:t>
            </a:r>
            <a:br>
              <a:rPr lang="en-US" altLang="en-US" dirty="0"/>
            </a:br>
            <a:r>
              <a:rPr lang="en-US" altLang="en-US" dirty="0"/>
              <a:t>  	The increment of </a:t>
            </a:r>
            <a:r>
              <a:rPr lang="en-US" altLang="en-US" i="1" dirty="0"/>
              <a:t>z </a:t>
            </a:r>
            <a:r>
              <a:rPr lang="en-US" altLang="en-US" dirty="0"/>
              <a:t>is</a:t>
            </a:r>
          </a:p>
          <a:p>
            <a:pPr marL="0" indent="0">
              <a:buNone/>
              <a:tabLst>
                <a:tab pos="465138" algn="l"/>
              </a:tabLst>
            </a:pPr>
            <a:r>
              <a:rPr lang="en-US" altLang="en-US" dirty="0"/>
              <a:t>   	</a:t>
            </a:r>
            <a:r>
              <a:rPr lang="en-US" altLang="en-US" dirty="0">
                <a:sym typeface="Symbol" panose="05050102010706020507" pitchFamily="18" charset="2"/>
              </a:rPr>
              <a:t></a:t>
            </a:r>
            <a:r>
              <a:rPr lang="en-US" altLang="en-US" i="1" dirty="0"/>
              <a:t>z </a:t>
            </a:r>
            <a:r>
              <a:rPr lang="en-US" altLang="en-US" dirty="0"/>
              <a:t>=</a:t>
            </a:r>
            <a:r>
              <a:rPr lang="en-US" altLang="en-US" i="1" dirty="0"/>
              <a:t> f</a:t>
            </a:r>
            <a:r>
              <a:rPr lang="en-US" altLang="en-US" sz="500" i="1" dirty="0"/>
              <a:t> </a:t>
            </a:r>
            <a:r>
              <a:rPr lang="en-US" altLang="en-US" dirty="0"/>
              <a:t>(2.05, 2.96) – </a:t>
            </a:r>
            <a:r>
              <a:rPr lang="en-US" altLang="en-US" i="1" dirty="0"/>
              <a:t>f</a:t>
            </a:r>
            <a:r>
              <a:rPr lang="en-US" altLang="en-US" sz="500" i="1" dirty="0"/>
              <a:t> </a:t>
            </a:r>
            <a:r>
              <a:rPr lang="en-US" altLang="en-US" dirty="0"/>
              <a:t>(2, 3)</a:t>
            </a:r>
            <a:r>
              <a:rPr lang="en-US" altLang="en-US" i="1" dirty="0"/>
              <a:t> </a:t>
            </a:r>
          </a:p>
          <a:p>
            <a:pPr marL="0" indent="0">
              <a:buNone/>
              <a:tabLst>
                <a:tab pos="465138" algn="l"/>
              </a:tabLst>
            </a:pPr>
            <a:r>
              <a:rPr lang="en-US" altLang="en-US" dirty="0"/>
              <a:t>          </a:t>
            </a:r>
            <a:r>
              <a:rPr lang="en-US" altLang="en-US" sz="900" dirty="0"/>
              <a:t> </a:t>
            </a:r>
            <a:r>
              <a:rPr lang="en-US" altLang="en-US" dirty="0"/>
              <a:t>= [(2.05)</a:t>
            </a:r>
            <a:r>
              <a:rPr lang="en-US" altLang="en-US" baseline="30000" dirty="0"/>
              <a:t>2</a:t>
            </a:r>
            <a:r>
              <a:rPr lang="en-US" altLang="en-US" dirty="0"/>
              <a:t> + 3(2.05)(2.96) – (2.96)</a:t>
            </a:r>
            <a:r>
              <a:rPr lang="en-US" altLang="en-US" baseline="30000" dirty="0"/>
              <a:t>2</a:t>
            </a:r>
            <a:r>
              <a:rPr lang="en-US" altLang="en-US" dirty="0"/>
              <a:t>] </a:t>
            </a:r>
            <a:br>
              <a:rPr lang="en-US" altLang="en-US" dirty="0"/>
            </a:br>
            <a:r>
              <a:rPr lang="en-US" altLang="en-US" dirty="0"/>
              <a:t>	        – [2</a:t>
            </a:r>
            <a:r>
              <a:rPr lang="en-US" altLang="en-US" baseline="30000" dirty="0"/>
              <a:t>2</a:t>
            </a:r>
            <a:r>
              <a:rPr lang="en-US" altLang="en-US" dirty="0"/>
              <a:t> + 3(2)(3) – 3</a:t>
            </a:r>
            <a:r>
              <a:rPr lang="en-US" altLang="en-US" baseline="30000" dirty="0"/>
              <a:t>2</a:t>
            </a:r>
            <a:r>
              <a:rPr lang="en-US" altLang="en-US" dirty="0"/>
              <a:t>]</a:t>
            </a:r>
          </a:p>
          <a:p>
            <a:pPr marL="0" indent="0">
              <a:buNone/>
              <a:tabLst>
                <a:tab pos="465138" algn="l"/>
              </a:tabLst>
            </a:pPr>
            <a:r>
              <a:rPr lang="en-US" altLang="en-US" dirty="0"/>
              <a:t>          </a:t>
            </a:r>
            <a:r>
              <a:rPr lang="en-US" altLang="en-US" sz="900" dirty="0"/>
              <a:t>  </a:t>
            </a:r>
            <a:r>
              <a:rPr lang="en-US" altLang="en-US" dirty="0"/>
              <a:t>= 0.6449 </a:t>
            </a:r>
          </a:p>
          <a:p>
            <a:pPr marL="0" indent="0">
              <a:buNone/>
              <a:tabLst>
                <a:tab pos="465138" algn="l"/>
              </a:tabLst>
            </a:pPr>
            <a:endParaRPr lang="en-US" altLang="en-US" dirty="0"/>
          </a:p>
          <a:p>
            <a:pPr marL="0" indent="0">
              <a:buNone/>
              <a:tabLst>
                <a:tab pos="465138" algn="l"/>
              </a:tabLst>
            </a:pPr>
            <a:r>
              <a:rPr lang="en-US" altLang="en-US" dirty="0"/>
              <a:t>   	Notice that </a:t>
            </a:r>
            <a:r>
              <a:rPr lang="en-US" altLang="en-US" dirty="0">
                <a:sym typeface="Symbol" panose="05050102010706020507" pitchFamily="18" charset="2"/>
              </a:rPr>
              <a:t></a:t>
            </a:r>
            <a:r>
              <a:rPr lang="en-US" altLang="en-US" i="1" dirty="0"/>
              <a:t>z</a:t>
            </a:r>
            <a:r>
              <a:rPr lang="en-US" altLang="en-US" dirty="0"/>
              <a:t> </a:t>
            </a:r>
            <a:r>
              <a:rPr lang="en-US" altLang="en-US" b="1" dirty="0">
                <a:sym typeface="Symbol" panose="05050102010706020507" pitchFamily="18" charset="2"/>
              </a:rPr>
              <a:t></a:t>
            </a:r>
            <a:r>
              <a:rPr lang="en-US" altLang="en-US" dirty="0"/>
              <a:t> </a:t>
            </a:r>
            <a:r>
              <a:rPr lang="en-US" altLang="en-US" i="1" dirty="0" err="1"/>
              <a:t>dz</a:t>
            </a:r>
            <a:r>
              <a:rPr lang="en-US" altLang="en-US" dirty="0"/>
              <a:t> but </a:t>
            </a:r>
            <a:r>
              <a:rPr lang="en-US" altLang="en-US" i="1" dirty="0" err="1"/>
              <a:t>dz</a:t>
            </a:r>
            <a:r>
              <a:rPr lang="en-US" altLang="en-US" dirty="0"/>
              <a:t> is easier to compute.</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Example 4 – </a:t>
            </a:r>
            <a:r>
              <a:rPr lang="en-US" altLang="en-US" i="1" dirty="0">
                <a:solidFill>
                  <a:srgbClr val="0065C0"/>
                </a:solidFill>
              </a:rPr>
              <a:t>Solution</a:t>
            </a:r>
            <a:endParaRPr lang="en-SG" dirty="0">
              <a:solidFill>
                <a:srgbClr val="0065C0"/>
              </a:solidFill>
            </a:endParaRPr>
          </a:p>
        </p:txBody>
      </p:sp>
    </p:spTree>
    <p:extLst>
      <p:ext uri="{BB962C8B-B14F-4D97-AF65-F5344CB8AC3E}">
        <p14:creationId xmlns:p14="http://schemas.microsoft.com/office/powerpoint/2010/main" val="28701935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pPr marL="0" indent="0">
              <a:buNone/>
            </a:pPr>
            <a:r>
              <a:rPr lang="en-US" altLang="en-US" dirty="0"/>
              <a:t>Linear approximations, differentiability, and differentials can be defined in a similar manner for functions of more than two variables. A differentiable function is defined by an</a:t>
            </a:r>
            <a:br>
              <a:rPr lang="en-US" altLang="en-US" dirty="0"/>
            </a:br>
            <a:r>
              <a:rPr lang="en-US" altLang="en-US" dirty="0"/>
              <a:t>expression similar to the one in Definition 7. For such functions the </a:t>
            </a:r>
            <a:r>
              <a:rPr lang="en-US" altLang="en-US" b="1" dirty="0"/>
              <a:t>linear approximation </a:t>
            </a:r>
            <a:r>
              <a:rPr lang="en-US" altLang="en-US" dirty="0"/>
              <a:t>is</a:t>
            </a:r>
          </a:p>
          <a:p>
            <a:pPr marL="0" indent="0">
              <a:buNone/>
            </a:pPr>
            <a:endParaRPr lang="en-US" altLang="en-US" i="1" dirty="0"/>
          </a:p>
          <a:p>
            <a:pPr marL="0" indent="0">
              <a:buNone/>
            </a:pPr>
            <a:r>
              <a:rPr lang="en-US" altLang="en-US" i="1" dirty="0"/>
              <a:t>f</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a:t>
            </a:r>
            <a:r>
              <a:rPr lang="en-US" altLang="en-US" i="1" dirty="0"/>
              <a:t> z</a:t>
            </a:r>
            <a:r>
              <a:rPr lang="en-US" altLang="en-US" dirty="0"/>
              <a:t>) </a:t>
            </a:r>
            <a:r>
              <a:rPr lang="en-US" altLang="en-US" b="1" dirty="0">
                <a:sym typeface="Symbol" panose="05050102010706020507" pitchFamily="18" charset="2"/>
              </a:rPr>
              <a:t></a:t>
            </a:r>
            <a:r>
              <a:rPr lang="en-US" altLang="en-US" dirty="0"/>
              <a:t> </a:t>
            </a:r>
            <a:r>
              <a:rPr lang="en-US" altLang="en-US" i="1" dirty="0"/>
              <a:t>f</a:t>
            </a:r>
            <a:r>
              <a:rPr lang="en-US" altLang="en-US" sz="500" dirty="0"/>
              <a:t> </a:t>
            </a:r>
            <a:r>
              <a:rPr lang="en-US" altLang="en-US" dirty="0"/>
              <a:t>(</a:t>
            </a:r>
            <a:r>
              <a:rPr lang="en-US" altLang="en-US" i="1" dirty="0"/>
              <a:t>a</a:t>
            </a:r>
            <a:r>
              <a:rPr lang="en-US" altLang="en-US" dirty="0"/>
              <a:t>, </a:t>
            </a:r>
            <a:r>
              <a:rPr lang="en-US" altLang="en-US" i="1" dirty="0"/>
              <a:t>b</a:t>
            </a:r>
            <a:r>
              <a:rPr lang="en-US" altLang="en-US" dirty="0"/>
              <a:t>,</a:t>
            </a:r>
            <a:r>
              <a:rPr lang="en-US" altLang="en-US" i="1" dirty="0"/>
              <a:t> c</a:t>
            </a:r>
            <a:r>
              <a:rPr lang="en-US" altLang="en-US" dirty="0"/>
              <a:t>) + </a:t>
            </a:r>
            <a:r>
              <a:rPr lang="en-US" altLang="en-US" i="1" dirty="0" err="1"/>
              <a:t>f</a:t>
            </a:r>
            <a:r>
              <a:rPr lang="en-US" altLang="en-US" i="1" baseline="-25000" dirty="0" err="1"/>
              <a:t>x</a:t>
            </a:r>
            <a:r>
              <a:rPr lang="en-US" altLang="en-US" dirty="0"/>
              <a:t>(</a:t>
            </a:r>
            <a:r>
              <a:rPr lang="en-US" altLang="en-US" i="1" dirty="0"/>
              <a:t>a</a:t>
            </a:r>
            <a:r>
              <a:rPr lang="en-US" altLang="en-US" dirty="0"/>
              <a:t>, </a:t>
            </a:r>
            <a:r>
              <a:rPr lang="en-US" altLang="en-US" i="1" dirty="0"/>
              <a:t>b</a:t>
            </a:r>
            <a:r>
              <a:rPr lang="en-US" altLang="en-US" dirty="0"/>
              <a:t>,</a:t>
            </a:r>
            <a:r>
              <a:rPr lang="en-US" altLang="en-US" i="1" dirty="0"/>
              <a:t> c</a:t>
            </a:r>
            <a:r>
              <a:rPr lang="en-US" altLang="en-US" dirty="0"/>
              <a:t>)(</a:t>
            </a:r>
            <a:r>
              <a:rPr lang="en-US" altLang="en-US" i="1" dirty="0"/>
              <a:t>x</a:t>
            </a:r>
            <a:r>
              <a:rPr lang="en-US" altLang="en-US" dirty="0"/>
              <a:t> – </a:t>
            </a:r>
            <a:r>
              <a:rPr lang="en-US" altLang="en-US" i="1" dirty="0"/>
              <a:t>a</a:t>
            </a:r>
            <a:r>
              <a:rPr lang="en-US" altLang="en-US" dirty="0"/>
              <a:t>) + </a:t>
            </a:r>
            <a:r>
              <a:rPr lang="en-US" altLang="en-US" i="1" dirty="0" err="1"/>
              <a:t>f</a:t>
            </a:r>
            <a:r>
              <a:rPr lang="en-US" altLang="en-US" i="1" baseline="-25000" dirty="0" err="1"/>
              <a:t>y</a:t>
            </a:r>
            <a:r>
              <a:rPr lang="en-US" altLang="en-US" dirty="0"/>
              <a:t>(</a:t>
            </a:r>
            <a:r>
              <a:rPr lang="en-US" altLang="en-US" i="1" dirty="0"/>
              <a:t>a</a:t>
            </a:r>
            <a:r>
              <a:rPr lang="en-US" altLang="en-US" dirty="0"/>
              <a:t>, </a:t>
            </a:r>
            <a:r>
              <a:rPr lang="en-US" altLang="en-US" i="1" dirty="0"/>
              <a:t>b</a:t>
            </a:r>
            <a:r>
              <a:rPr lang="en-US" altLang="en-US" dirty="0"/>
              <a:t>,</a:t>
            </a:r>
            <a:r>
              <a:rPr lang="en-US" altLang="en-US" i="1" dirty="0"/>
              <a:t> c</a:t>
            </a:r>
            <a:r>
              <a:rPr lang="en-US" altLang="en-US" dirty="0"/>
              <a:t>)(</a:t>
            </a:r>
            <a:r>
              <a:rPr lang="en-US" altLang="en-US" i="1" dirty="0"/>
              <a:t>y</a:t>
            </a:r>
            <a:r>
              <a:rPr lang="en-US" altLang="en-US" dirty="0"/>
              <a:t> – </a:t>
            </a:r>
            <a:r>
              <a:rPr lang="en-US" altLang="en-US" i="1" dirty="0"/>
              <a:t>b</a:t>
            </a:r>
            <a:r>
              <a:rPr lang="en-US" altLang="en-US" dirty="0"/>
              <a:t>)   </a:t>
            </a:r>
            <a:br>
              <a:rPr lang="en-US" altLang="en-US" dirty="0"/>
            </a:br>
            <a:r>
              <a:rPr lang="en-US" altLang="en-US" dirty="0"/>
              <a:t>                 + </a:t>
            </a:r>
            <a:r>
              <a:rPr lang="en-US" altLang="en-US" i="1" dirty="0" err="1"/>
              <a:t>f</a:t>
            </a:r>
            <a:r>
              <a:rPr lang="en-US" altLang="en-US" i="1" baseline="-25000" dirty="0" err="1"/>
              <a:t>z</a:t>
            </a:r>
            <a:r>
              <a:rPr lang="en-US" altLang="en-US" dirty="0"/>
              <a:t>(</a:t>
            </a:r>
            <a:r>
              <a:rPr lang="en-US" altLang="en-US" i="1" dirty="0"/>
              <a:t>a</a:t>
            </a:r>
            <a:r>
              <a:rPr lang="en-US" altLang="en-US" dirty="0"/>
              <a:t>, </a:t>
            </a:r>
            <a:r>
              <a:rPr lang="en-US" altLang="en-US" i="1" dirty="0"/>
              <a:t>b</a:t>
            </a:r>
            <a:r>
              <a:rPr lang="en-US" altLang="en-US" dirty="0"/>
              <a:t>,</a:t>
            </a:r>
            <a:r>
              <a:rPr lang="en-US" altLang="en-US" i="1" dirty="0"/>
              <a:t> c</a:t>
            </a:r>
            <a:r>
              <a:rPr lang="en-US" altLang="en-US" dirty="0"/>
              <a:t>)(</a:t>
            </a:r>
            <a:r>
              <a:rPr lang="en-US" altLang="en-US" i="1" dirty="0"/>
              <a:t>z</a:t>
            </a:r>
            <a:r>
              <a:rPr lang="en-US" altLang="en-US" dirty="0"/>
              <a:t> – </a:t>
            </a:r>
            <a:r>
              <a:rPr lang="en-US" altLang="en-US" i="1" dirty="0"/>
              <a:t>c</a:t>
            </a:r>
            <a:r>
              <a:rPr lang="en-US" altLang="en-US" dirty="0"/>
              <a:t>)</a:t>
            </a:r>
          </a:p>
          <a:p>
            <a:pPr marL="0" indent="0">
              <a:buNone/>
            </a:pPr>
            <a:endParaRPr lang="en-US" altLang="en-US" dirty="0"/>
          </a:p>
          <a:p>
            <a:pPr marL="0" indent="0">
              <a:buNone/>
            </a:pPr>
            <a:r>
              <a:rPr lang="en-US" altLang="en-US" dirty="0"/>
              <a:t>and the linearization </a:t>
            </a:r>
            <a:r>
              <a:rPr lang="en-US" altLang="en-US" i="1" dirty="0"/>
              <a:t>L</a:t>
            </a:r>
            <a:r>
              <a:rPr lang="en-US" altLang="en-US" dirty="0"/>
              <a:t>(</a:t>
            </a:r>
            <a:r>
              <a:rPr lang="en-US" altLang="en-US" i="1" dirty="0"/>
              <a:t>x</a:t>
            </a:r>
            <a:r>
              <a:rPr lang="en-US" altLang="en-US" dirty="0"/>
              <a:t>, </a:t>
            </a:r>
            <a:r>
              <a:rPr lang="en-US" altLang="en-US" i="1" dirty="0"/>
              <a:t>y</a:t>
            </a:r>
            <a:r>
              <a:rPr lang="en-US" altLang="en-US" dirty="0"/>
              <a:t>,</a:t>
            </a:r>
            <a:r>
              <a:rPr lang="en-US" altLang="en-US" i="1" dirty="0"/>
              <a:t> z</a:t>
            </a:r>
            <a:r>
              <a:rPr lang="en-US" altLang="en-US" dirty="0"/>
              <a:t>) is the right side of this expression.</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latin typeface="UniversLTStd-BoldCn" charset="0"/>
              </a:rPr>
              <a:t>Functions of Three or More Variables</a:t>
            </a:r>
            <a:br>
              <a:rPr lang="en-US" altLang="en-US" dirty="0">
                <a:solidFill>
                  <a:srgbClr val="CC007A"/>
                </a:solidFill>
                <a:latin typeface="UniversLTStd-BoldCn" charset="0"/>
              </a:rPr>
            </a:br>
            <a:endParaRPr lang="en-SG" dirty="0"/>
          </a:p>
        </p:txBody>
      </p:sp>
    </p:spTree>
    <p:extLst>
      <p:ext uri="{BB962C8B-B14F-4D97-AF65-F5344CB8AC3E}">
        <p14:creationId xmlns:p14="http://schemas.microsoft.com/office/powerpoint/2010/main" val="26298856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lnSpc>
                <a:spcPct val="125000"/>
              </a:lnSpc>
              <a:buNone/>
            </a:pPr>
            <a:r>
              <a:rPr lang="en-US" altLang="en-US" dirty="0"/>
              <a:t>If </a:t>
            </a:r>
            <a:r>
              <a:rPr lang="en-US" altLang="en-US" i="1" dirty="0"/>
              <a:t>w </a:t>
            </a:r>
            <a:r>
              <a:rPr lang="en-US" altLang="en-US" dirty="0"/>
              <a:t>=</a:t>
            </a:r>
            <a:r>
              <a:rPr lang="en-US" altLang="en-US" i="1" dirty="0"/>
              <a:t> f</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a:t>
            </a:r>
            <a:r>
              <a:rPr lang="en-US" altLang="en-US" i="1" dirty="0"/>
              <a:t> z</a:t>
            </a:r>
            <a:r>
              <a:rPr lang="en-US" altLang="en-US" dirty="0"/>
              <a:t>), then the </a:t>
            </a:r>
            <a:r>
              <a:rPr lang="en-US" altLang="en-US" b="1" dirty="0"/>
              <a:t>increment </a:t>
            </a:r>
            <a:r>
              <a:rPr lang="en-US" altLang="en-US" dirty="0"/>
              <a:t>of </a:t>
            </a:r>
            <a:r>
              <a:rPr lang="en-US" altLang="en-US" i="1" dirty="0"/>
              <a:t>w</a:t>
            </a:r>
            <a:r>
              <a:rPr lang="en-US" altLang="en-US" dirty="0"/>
              <a:t> is</a:t>
            </a:r>
            <a:br>
              <a:rPr lang="en-US" altLang="en-US" dirty="0"/>
            </a:br>
            <a:br>
              <a:rPr lang="en-US" altLang="en-US" dirty="0"/>
            </a:br>
            <a:r>
              <a:rPr lang="en-US" altLang="en-US" dirty="0"/>
              <a:t>	</a:t>
            </a:r>
            <a:r>
              <a:rPr lang="en-US" altLang="en-US" dirty="0">
                <a:sym typeface="Symbol" panose="05050102010706020507" pitchFamily="18" charset="2"/>
              </a:rPr>
              <a:t></a:t>
            </a:r>
            <a:r>
              <a:rPr lang="en-US" altLang="en-US" i="1" dirty="0"/>
              <a:t>w </a:t>
            </a:r>
            <a:r>
              <a:rPr lang="en-US" altLang="en-US" dirty="0"/>
              <a:t>= </a:t>
            </a:r>
            <a:r>
              <a:rPr lang="en-US" altLang="en-US" i="1" dirty="0"/>
              <a:t>f</a:t>
            </a:r>
            <a:r>
              <a:rPr lang="en-US" altLang="en-US" sz="500" i="1" dirty="0"/>
              <a:t> </a:t>
            </a:r>
            <a:r>
              <a:rPr lang="en-US" altLang="en-US" dirty="0"/>
              <a:t>(</a:t>
            </a:r>
            <a:r>
              <a:rPr lang="en-US" altLang="en-US" i="1" dirty="0"/>
              <a:t>x </a:t>
            </a:r>
            <a:r>
              <a:rPr lang="en-US" altLang="en-US" dirty="0"/>
              <a:t>+ </a:t>
            </a:r>
            <a:r>
              <a:rPr lang="en-US" altLang="en-US" dirty="0">
                <a:sym typeface="Symbol" panose="05050102010706020507" pitchFamily="18" charset="2"/>
              </a:rPr>
              <a:t></a:t>
            </a:r>
            <a:r>
              <a:rPr lang="en-US" altLang="en-US" i="1" dirty="0"/>
              <a:t>x</a:t>
            </a:r>
            <a:r>
              <a:rPr lang="en-US" altLang="en-US" dirty="0"/>
              <a:t>, </a:t>
            </a:r>
            <a:r>
              <a:rPr lang="en-US" altLang="en-US" i="1" dirty="0"/>
              <a:t>y </a:t>
            </a:r>
            <a:r>
              <a:rPr lang="en-US" altLang="en-US" dirty="0"/>
              <a:t>+ </a:t>
            </a:r>
            <a:r>
              <a:rPr lang="en-US" altLang="en-US" dirty="0">
                <a:sym typeface="Symbol" panose="05050102010706020507" pitchFamily="18" charset="2"/>
              </a:rPr>
              <a:t></a:t>
            </a:r>
            <a:r>
              <a:rPr lang="en-US" altLang="en-US" i="1" dirty="0"/>
              <a:t>y</a:t>
            </a:r>
            <a:r>
              <a:rPr lang="en-US" altLang="en-US" dirty="0"/>
              <a:t>, </a:t>
            </a:r>
            <a:r>
              <a:rPr lang="en-US" altLang="en-US" i="1" dirty="0"/>
              <a:t>z </a:t>
            </a:r>
            <a:r>
              <a:rPr lang="en-US" altLang="en-US" dirty="0"/>
              <a:t>+ </a:t>
            </a:r>
            <a:r>
              <a:rPr lang="en-US" altLang="en-US" dirty="0">
                <a:sym typeface="Symbol" panose="05050102010706020507" pitchFamily="18" charset="2"/>
              </a:rPr>
              <a:t></a:t>
            </a:r>
            <a:r>
              <a:rPr lang="en-US" altLang="en-US" i="1" dirty="0"/>
              <a:t>z</a:t>
            </a:r>
            <a:r>
              <a:rPr lang="en-US" altLang="en-US" dirty="0"/>
              <a:t>) – </a:t>
            </a:r>
            <a:r>
              <a:rPr lang="en-US" altLang="en-US" i="1" dirty="0"/>
              <a:t>f</a:t>
            </a:r>
            <a:r>
              <a:rPr lang="en-US" altLang="en-US" sz="500" i="1" dirty="0"/>
              <a:t> </a:t>
            </a:r>
            <a:r>
              <a:rPr lang="en-US" altLang="en-US" dirty="0"/>
              <a:t>(</a:t>
            </a:r>
            <a:r>
              <a:rPr lang="en-US" altLang="en-US" i="1" dirty="0"/>
              <a:t>x</a:t>
            </a:r>
            <a:r>
              <a:rPr lang="en-US" altLang="en-US" dirty="0"/>
              <a:t>, </a:t>
            </a:r>
            <a:r>
              <a:rPr lang="en-US" altLang="en-US" i="1" dirty="0"/>
              <a:t>y</a:t>
            </a:r>
            <a:r>
              <a:rPr lang="en-US" altLang="en-US" dirty="0"/>
              <a:t>,</a:t>
            </a:r>
            <a:r>
              <a:rPr lang="en-US" altLang="en-US" i="1" dirty="0"/>
              <a:t> z</a:t>
            </a:r>
            <a:r>
              <a:rPr lang="en-US" altLang="en-US" dirty="0"/>
              <a:t>)</a:t>
            </a:r>
          </a:p>
          <a:p>
            <a:pPr>
              <a:lnSpc>
                <a:spcPct val="125000"/>
              </a:lnSpc>
            </a:pPr>
            <a:endParaRPr lang="en-US" altLang="en-US" dirty="0"/>
          </a:p>
          <a:p>
            <a:pPr marL="0" indent="0">
              <a:buNone/>
            </a:pPr>
            <a:r>
              <a:rPr lang="en-US" altLang="en-US" dirty="0"/>
              <a:t>The </a:t>
            </a:r>
            <a:r>
              <a:rPr lang="en-US" altLang="en-US" b="1" dirty="0"/>
              <a:t>differential </a:t>
            </a:r>
            <a:r>
              <a:rPr lang="en-US" altLang="en-US" i="1" dirty="0" err="1"/>
              <a:t>dw</a:t>
            </a:r>
            <a:r>
              <a:rPr lang="en-US" altLang="en-US" b="1" i="1" dirty="0"/>
              <a:t> </a:t>
            </a:r>
            <a:r>
              <a:rPr lang="en-US" altLang="en-US" dirty="0"/>
              <a:t>is defined in terms of the differentials </a:t>
            </a:r>
            <a:r>
              <a:rPr lang="en-US" altLang="en-US" i="1" dirty="0"/>
              <a:t>dx</a:t>
            </a:r>
            <a:r>
              <a:rPr lang="en-US" altLang="en-US" dirty="0"/>
              <a:t>, </a:t>
            </a:r>
            <a:r>
              <a:rPr lang="en-US" altLang="en-US" i="1" dirty="0" err="1"/>
              <a:t>dy</a:t>
            </a:r>
            <a:r>
              <a:rPr lang="en-US" altLang="en-US" dirty="0"/>
              <a:t>,</a:t>
            </a:r>
            <a:r>
              <a:rPr lang="en-US" altLang="en-US" i="1" dirty="0"/>
              <a:t> </a:t>
            </a:r>
            <a:r>
              <a:rPr lang="en-US" altLang="en-US" dirty="0"/>
              <a:t>and </a:t>
            </a:r>
            <a:r>
              <a:rPr lang="en-US" altLang="en-US" i="1" dirty="0" err="1"/>
              <a:t>dz</a:t>
            </a:r>
            <a:r>
              <a:rPr lang="en-US" altLang="en-US" dirty="0"/>
              <a:t> of the independent variables by</a:t>
            </a:r>
          </a:p>
          <a:p>
            <a:pPr>
              <a:lnSpc>
                <a:spcPct val="125000"/>
              </a:lnSpc>
            </a:pPr>
            <a:endParaRPr lang="en-US" altLang="en-US" dirty="0"/>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Functions of Three or More Variables</a:t>
            </a:r>
            <a:endParaRPr lang="en-SG" dirty="0">
              <a:solidFill>
                <a:srgbClr val="0065C0"/>
              </a:solidFill>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902200"/>
            <a:ext cx="44958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27547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980728"/>
            <a:ext cx="8229600" cy="5176232"/>
          </a:xfrm>
        </p:spPr>
        <p:txBody>
          <a:bodyPr/>
          <a:lstStyle/>
          <a:p>
            <a:pPr marL="0" indent="0">
              <a:buNone/>
            </a:pPr>
            <a:r>
              <a:rPr lang="en-US" altLang="en-US" dirty="0"/>
              <a:t>The dimensions of a rectangular box are measured to be </a:t>
            </a:r>
            <a:br>
              <a:rPr lang="en-US" altLang="en-US" dirty="0"/>
            </a:br>
            <a:r>
              <a:rPr lang="en-US" altLang="en-US" dirty="0"/>
              <a:t>75 cm, 60 cm, and 40 cm, and each measurement is correct to within 0.2 cm. Use differentials to estimate the largest possible error when the volume of the box is calculated from these measurements.</a:t>
            </a:r>
          </a:p>
          <a:p>
            <a:pPr marL="0" indent="0">
              <a:buNone/>
            </a:pPr>
            <a:endParaRPr lang="en-US" altLang="en-US" dirty="0"/>
          </a:p>
          <a:p>
            <a:pPr marL="0" indent="0">
              <a:buNone/>
            </a:pPr>
            <a:r>
              <a:rPr lang="en-US" altLang="en-US" dirty="0">
                <a:solidFill>
                  <a:srgbClr val="0065C0"/>
                </a:solidFill>
              </a:rPr>
              <a:t>Solution:</a:t>
            </a:r>
          </a:p>
          <a:p>
            <a:pPr marL="0" indent="0">
              <a:buNone/>
            </a:pPr>
            <a:r>
              <a:rPr lang="en-US" altLang="en-US" dirty="0"/>
              <a:t>If the dimensions of the box are </a:t>
            </a:r>
            <a:r>
              <a:rPr lang="en-US" altLang="en-US" i="1" dirty="0"/>
              <a:t>x</a:t>
            </a:r>
            <a:r>
              <a:rPr lang="en-US" altLang="en-US" dirty="0"/>
              <a:t>, </a:t>
            </a:r>
            <a:r>
              <a:rPr lang="en-US" altLang="en-US" i="1" dirty="0"/>
              <a:t>y</a:t>
            </a:r>
            <a:r>
              <a:rPr lang="en-US" altLang="en-US" dirty="0"/>
              <a:t>, and </a:t>
            </a:r>
            <a:r>
              <a:rPr lang="en-US" altLang="en-US" i="1" dirty="0"/>
              <a:t>z</a:t>
            </a:r>
            <a:r>
              <a:rPr lang="en-US" altLang="en-US" dirty="0"/>
              <a:t>, its volume is </a:t>
            </a:r>
            <a:br>
              <a:rPr lang="en-US" altLang="en-US" dirty="0"/>
            </a:br>
            <a:r>
              <a:rPr lang="en-US" altLang="en-US" i="1" dirty="0"/>
              <a:t>V</a:t>
            </a:r>
            <a:r>
              <a:rPr lang="en-US" altLang="en-US" dirty="0"/>
              <a:t> = </a:t>
            </a:r>
            <a:r>
              <a:rPr lang="en-US" altLang="en-US" i="1" dirty="0"/>
              <a:t>xyz </a:t>
            </a:r>
            <a:r>
              <a:rPr lang="en-US" altLang="en-US" dirty="0"/>
              <a:t>and so</a:t>
            </a:r>
          </a:p>
          <a:p>
            <a:pPr marL="0" indent="0">
              <a:buNone/>
            </a:pPr>
            <a:endParaRPr lang="en-US" altLang="en-US" dirty="0"/>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Example 6</a:t>
            </a:r>
            <a:endParaRPr lang="en-SG" dirty="0">
              <a:solidFill>
                <a:srgbClr val="0065C0"/>
              </a:solidFill>
            </a:endParaRPr>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920284"/>
            <a:ext cx="43148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3736" y="5745784"/>
            <a:ext cx="3692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716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900" decel="100000" fill="hold"/>
                                        <p:tgtEl>
                                          <p:spTgt spid="5"/>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lnSpc>
                <a:spcPct val="125000"/>
              </a:lnSpc>
              <a:buNone/>
            </a:pPr>
            <a:r>
              <a:rPr lang="en-US" altLang="en-US" dirty="0"/>
              <a:t>We are given that |</a:t>
            </a:r>
            <a:r>
              <a:rPr lang="en-US" altLang="en-US" sz="900" dirty="0"/>
              <a:t> </a:t>
            </a:r>
            <a:r>
              <a:rPr lang="en-US" altLang="en-US" dirty="0">
                <a:sym typeface="Symbol" panose="05050102010706020507" pitchFamily="18" charset="2"/>
              </a:rPr>
              <a:t></a:t>
            </a:r>
            <a:r>
              <a:rPr lang="en-US" altLang="en-US" i="1" dirty="0"/>
              <a:t>x</a:t>
            </a:r>
            <a:r>
              <a:rPr lang="en-US" altLang="en-US" sz="900" i="1" dirty="0"/>
              <a:t> </a:t>
            </a:r>
            <a:r>
              <a:rPr lang="en-US" altLang="en-US" dirty="0"/>
              <a:t>| </a:t>
            </a:r>
            <a:r>
              <a:rPr lang="en-US" altLang="en-US" b="1" dirty="0">
                <a:sym typeface="Symbol" panose="05050102010706020507" pitchFamily="18" charset="2"/>
              </a:rPr>
              <a:t> </a:t>
            </a:r>
            <a:r>
              <a:rPr lang="en-US" altLang="en-US" dirty="0">
                <a:sym typeface="Symbol" panose="05050102010706020507" pitchFamily="18" charset="2"/>
              </a:rPr>
              <a:t>0.2</a:t>
            </a:r>
            <a:r>
              <a:rPr lang="en-US" altLang="en-US" dirty="0"/>
              <a:t>, |</a:t>
            </a:r>
            <a:r>
              <a:rPr lang="en-US" altLang="en-US" sz="900" dirty="0"/>
              <a:t> </a:t>
            </a:r>
            <a:r>
              <a:rPr lang="en-US" altLang="en-US" dirty="0">
                <a:sym typeface="Symbol" panose="05050102010706020507" pitchFamily="18" charset="2"/>
              </a:rPr>
              <a:t></a:t>
            </a:r>
            <a:r>
              <a:rPr lang="en-US" altLang="en-US" i="1" dirty="0"/>
              <a:t>y</a:t>
            </a:r>
            <a:r>
              <a:rPr lang="en-US" altLang="en-US" sz="900" i="1" dirty="0"/>
              <a:t> </a:t>
            </a:r>
            <a:r>
              <a:rPr lang="en-US" altLang="en-US" dirty="0"/>
              <a:t>| </a:t>
            </a:r>
            <a:r>
              <a:rPr lang="en-US" altLang="en-US" b="1" dirty="0">
                <a:sym typeface="Symbol" panose="05050102010706020507" pitchFamily="18" charset="2"/>
              </a:rPr>
              <a:t> </a:t>
            </a:r>
            <a:r>
              <a:rPr lang="en-US" altLang="en-US" dirty="0">
                <a:sym typeface="Symbol" panose="05050102010706020507" pitchFamily="18" charset="2"/>
              </a:rPr>
              <a:t>0.2</a:t>
            </a:r>
            <a:r>
              <a:rPr lang="en-US" altLang="en-US" dirty="0"/>
              <a:t>, and |</a:t>
            </a:r>
            <a:r>
              <a:rPr lang="en-US" altLang="en-US" sz="900" dirty="0"/>
              <a:t> </a:t>
            </a:r>
            <a:r>
              <a:rPr lang="en-US" altLang="en-US" dirty="0">
                <a:sym typeface="Symbol" panose="05050102010706020507" pitchFamily="18" charset="2"/>
              </a:rPr>
              <a:t></a:t>
            </a:r>
            <a:r>
              <a:rPr lang="en-US" altLang="en-US" i="1" dirty="0"/>
              <a:t>z</a:t>
            </a:r>
            <a:r>
              <a:rPr lang="en-US" altLang="en-US" sz="900" i="1" dirty="0"/>
              <a:t> </a:t>
            </a:r>
            <a:r>
              <a:rPr lang="en-US" altLang="en-US" dirty="0"/>
              <a:t>| </a:t>
            </a:r>
            <a:r>
              <a:rPr lang="en-US" altLang="en-US" b="1" dirty="0">
                <a:sym typeface="Symbol" panose="05050102010706020507" pitchFamily="18" charset="2"/>
              </a:rPr>
              <a:t> </a:t>
            </a:r>
            <a:r>
              <a:rPr lang="en-US" altLang="en-US" dirty="0">
                <a:sym typeface="Symbol" panose="05050102010706020507" pitchFamily="18" charset="2"/>
              </a:rPr>
              <a:t>0.2</a:t>
            </a:r>
            <a:r>
              <a:rPr lang="en-US" altLang="en-US" dirty="0"/>
              <a:t>. </a:t>
            </a:r>
          </a:p>
          <a:p>
            <a:pPr>
              <a:lnSpc>
                <a:spcPct val="125000"/>
              </a:lnSpc>
            </a:pPr>
            <a:endParaRPr lang="en-US" altLang="en-US" dirty="0"/>
          </a:p>
          <a:p>
            <a:pPr marL="0" indent="0">
              <a:buNone/>
            </a:pPr>
            <a:r>
              <a:rPr lang="en-US" altLang="en-US" dirty="0"/>
              <a:t>To estimate the largest error in the volume, we therefore use </a:t>
            </a:r>
            <a:r>
              <a:rPr lang="en-US" altLang="en-US" i="1" dirty="0"/>
              <a:t>dx</a:t>
            </a:r>
            <a:r>
              <a:rPr lang="en-US" altLang="en-US" dirty="0"/>
              <a:t> = 0.2, </a:t>
            </a:r>
            <a:r>
              <a:rPr lang="en-US" altLang="en-US" i="1" dirty="0" err="1"/>
              <a:t>dy</a:t>
            </a:r>
            <a:r>
              <a:rPr lang="en-US" altLang="en-US" dirty="0"/>
              <a:t> = 0.2, and </a:t>
            </a:r>
            <a:r>
              <a:rPr lang="en-US" altLang="en-US" i="1" dirty="0" err="1"/>
              <a:t>dz</a:t>
            </a:r>
            <a:r>
              <a:rPr lang="en-US" altLang="en-US" dirty="0"/>
              <a:t> = 0.2 together with </a:t>
            </a:r>
            <a:r>
              <a:rPr lang="en-US" altLang="en-US" i="1" dirty="0"/>
              <a:t>x</a:t>
            </a:r>
            <a:r>
              <a:rPr lang="en-US" altLang="en-US" dirty="0"/>
              <a:t> = 75,           </a:t>
            </a:r>
            <a:r>
              <a:rPr lang="en-US" altLang="en-US" i="1" dirty="0"/>
              <a:t>y</a:t>
            </a:r>
            <a:r>
              <a:rPr lang="en-US" altLang="en-US" dirty="0"/>
              <a:t> = 60, and </a:t>
            </a:r>
            <a:r>
              <a:rPr lang="en-US" altLang="en-US" i="1" dirty="0"/>
              <a:t>z</a:t>
            </a:r>
            <a:r>
              <a:rPr lang="en-US" altLang="en-US" dirty="0"/>
              <a:t> = 40:</a:t>
            </a:r>
          </a:p>
          <a:p>
            <a:pPr marL="0" indent="0">
              <a:buNone/>
            </a:pPr>
            <a:endParaRPr lang="en-US" altLang="en-US" dirty="0"/>
          </a:p>
          <a:p>
            <a:pPr marL="0" indent="0">
              <a:lnSpc>
                <a:spcPct val="125000"/>
              </a:lnSpc>
              <a:buNone/>
            </a:pPr>
            <a:r>
              <a:rPr lang="en-US" altLang="en-US" dirty="0">
                <a:sym typeface="Symbol" panose="05050102010706020507" pitchFamily="18" charset="2"/>
              </a:rPr>
              <a:t></a:t>
            </a:r>
            <a:r>
              <a:rPr lang="en-US" altLang="en-US" i="1" dirty="0"/>
              <a:t>V </a:t>
            </a:r>
            <a:r>
              <a:rPr lang="en-US" altLang="en-US" b="1" dirty="0">
                <a:sym typeface="Symbol" panose="05050102010706020507" pitchFamily="18" charset="2"/>
              </a:rPr>
              <a:t></a:t>
            </a:r>
            <a:r>
              <a:rPr lang="en-US" altLang="en-US" dirty="0"/>
              <a:t> </a:t>
            </a:r>
            <a:r>
              <a:rPr lang="en-US" altLang="en-US" i="1" dirty="0" err="1"/>
              <a:t>dV</a:t>
            </a:r>
            <a:r>
              <a:rPr lang="en-US" altLang="en-US" i="1" dirty="0"/>
              <a:t> </a:t>
            </a:r>
            <a:r>
              <a:rPr lang="en-US" altLang="en-US" dirty="0"/>
              <a:t>= (60)(40)(0.2) + (75)(40)(0.2) + (75)(60)(0.2)</a:t>
            </a:r>
            <a:r>
              <a:rPr lang="en-US" altLang="en-US" i="1" dirty="0"/>
              <a:t> </a:t>
            </a:r>
          </a:p>
          <a:p>
            <a:pPr>
              <a:lnSpc>
                <a:spcPct val="125000"/>
              </a:lnSpc>
            </a:pPr>
            <a:endParaRPr lang="en-US" altLang="en-US" sz="1400" i="1" dirty="0"/>
          </a:p>
          <a:p>
            <a:pPr marL="0" indent="0">
              <a:lnSpc>
                <a:spcPct val="125000"/>
              </a:lnSpc>
              <a:buNone/>
            </a:pPr>
            <a:r>
              <a:rPr lang="en-US" altLang="en-US" i="1" dirty="0"/>
              <a:t>              </a:t>
            </a:r>
            <a:r>
              <a:rPr lang="en-US" altLang="en-US" dirty="0"/>
              <a:t>= 1980</a:t>
            </a:r>
          </a:p>
          <a:p>
            <a:pPr marL="0" indent="0">
              <a:buNone/>
            </a:pPr>
            <a:endParaRPr lang="en-US" altLang="en-US" dirty="0"/>
          </a:p>
          <a:p>
            <a:pPr marL="0" indent="0">
              <a:buNone/>
            </a:pPr>
            <a:endParaRPr lang="en-SG" dirty="0"/>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Example 6 – </a:t>
            </a:r>
            <a:r>
              <a:rPr lang="en-US" altLang="en-US" i="1" dirty="0">
                <a:solidFill>
                  <a:srgbClr val="0065C0"/>
                </a:solidFill>
              </a:rPr>
              <a:t>Solution</a:t>
            </a:r>
            <a:endParaRPr lang="en-SG" dirty="0">
              <a:solidFill>
                <a:srgbClr val="0065C0"/>
              </a:solidFill>
            </a:endParaRPr>
          </a:p>
        </p:txBody>
      </p:sp>
    </p:spTree>
    <p:extLst>
      <p:ext uri="{BB962C8B-B14F-4D97-AF65-F5344CB8AC3E}">
        <p14:creationId xmlns:p14="http://schemas.microsoft.com/office/powerpoint/2010/main" val="28030610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Thus an error of only 0.2 cm in measuring each dimension could lead to an error of approximately 1980 cm</a:t>
            </a:r>
            <a:r>
              <a:rPr lang="en-US" altLang="en-US" baseline="30000" dirty="0"/>
              <a:t>3</a:t>
            </a:r>
            <a:r>
              <a:rPr lang="en-US" altLang="en-US" dirty="0"/>
              <a:t> in the calculated volume! This may seem like a large error, but it’s only about 1% of the volume of the box.</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Example 6 – </a:t>
            </a:r>
            <a:r>
              <a:rPr lang="en-US" altLang="en-US" i="1" dirty="0">
                <a:solidFill>
                  <a:srgbClr val="0065C0"/>
                </a:solidFill>
              </a:rPr>
              <a:t>Solution</a:t>
            </a:r>
            <a:endParaRPr lang="en-SG" dirty="0">
              <a:solidFill>
                <a:srgbClr val="0065C0"/>
              </a:solidFill>
            </a:endParaRPr>
          </a:p>
        </p:txBody>
      </p:sp>
    </p:spTree>
    <p:extLst>
      <p:ext uri="{BB962C8B-B14F-4D97-AF65-F5344CB8AC3E}">
        <p14:creationId xmlns:p14="http://schemas.microsoft.com/office/powerpoint/2010/main" val="349144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altLang="en-US" dirty="0"/>
              <a:t>Definition 1 says that the distance between </a:t>
            </a:r>
            <a:r>
              <a:rPr lang="en-US" altLang="en-US" i="1" dirty="0"/>
              <a:t>f</a:t>
            </a:r>
            <a:r>
              <a:rPr lang="en-US" altLang="en-US" sz="500" dirty="0"/>
              <a:t> </a:t>
            </a:r>
            <a:r>
              <a:rPr lang="en-US" altLang="en-US" dirty="0"/>
              <a:t>(</a:t>
            </a:r>
            <a:r>
              <a:rPr lang="en-US" altLang="en-US" i="1" dirty="0"/>
              <a:t>x</a:t>
            </a:r>
            <a:r>
              <a:rPr lang="en-US" altLang="en-US" dirty="0"/>
              <a:t>, </a:t>
            </a:r>
            <a:r>
              <a:rPr lang="en-US" altLang="en-US" i="1" dirty="0"/>
              <a:t>y</a:t>
            </a:r>
            <a:r>
              <a:rPr lang="en-US" altLang="en-US" dirty="0"/>
              <a:t>) and </a:t>
            </a:r>
            <a:r>
              <a:rPr lang="en-US" altLang="en-US" i="1" dirty="0"/>
              <a:t>L </a:t>
            </a:r>
            <a:r>
              <a:rPr lang="en-US" altLang="en-US" dirty="0"/>
              <a:t>can be made arbitrarily small by making the distance from </a:t>
            </a:r>
            <a:r>
              <a:rPr lang="en-US" altLang="en-US" sz="500" dirty="0"/>
              <a:t> </a:t>
            </a:r>
            <a:r>
              <a:rPr lang="en-US" altLang="en-US" dirty="0"/>
              <a:t>(</a:t>
            </a:r>
            <a:r>
              <a:rPr lang="en-US" altLang="en-US" i="1" dirty="0"/>
              <a:t>x</a:t>
            </a:r>
            <a:r>
              <a:rPr lang="en-US" altLang="en-US" dirty="0"/>
              <a:t>, </a:t>
            </a:r>
            <a:r>
              <a:rPr lang="en-US" altLang="en-US" i="1" dirty="0"/>
              <a:t>y</a:t>
            </a:r>
            <a:r>
              <a:rPr lang="en-US" altLang="en-US" dirty="0"/>
              <a:t>) to </a:t>
            </a:r>
            <a:r>
              <a:rPr lang="en-US" altLang="en-US" sz="500" dirty="0"/>
              <a:t> </a:t>
            </a:r>
            <a:r>
              <a:rPr lang="en-US" altLang="en-US" dirty="0"/>
              <a:t>(</a:t>
            </a:r>
            <a:r>
              <a:rPr lang="en-US" altLang="en-US" i="1" dirty="0"/>
              <a:t>a</a:t>
            </a:r>
            <a:r>
              <a:rPr lang="en-US" altLang="en-US" dirty="0"/>
              <a:t>, </a:t>
            </a:r>
            <a:r>
              <a:rPr lang="en-US" altLang="en-US" i="1" dirty="0"/>
              <a:t>b</a:t>
            </a:r>
            <a:r>
              <a:rPr lang="en-US" altLang="en-US" dirty="0"/>
              <a:t>) sufficiently small (but not 0).</a:t>
            </a:r>
          </a:p>
          <a:p>
            <a:endParaRPr lang="en-US" altLang="en-US" dirty="0"/>
          </a:p>
          <a:p>
            <a:pPr marL="0" indent="0">
              <a:buNone/>
            </a:pPr>
            <a:r>
              <a:rPr lang="en-US" altLang="en-US" dirty="0"/>
              <a:t>The definition refers only to the </a:t>
            </a:r>
            <a:r>
              <a:rPr lang="en-US" altLang="en-US" i="1" dirty="0"/>
              <a:t>distance </a:t>
            </a:r>
            <a:r>
              <a:rPr lang="en-US" altLang="en-US" dirty="0"/>
              <a:t>between                           (</a:t>
            </a:r>
            <a:r>
              <a:rPr lang="en-US" altLang="en-US" i="1" dirty="0"/>
              <a:t>x</a:t>
            </a:r>
            <a:r>
              <a:rPr lang="en-US" altLang="en-US" dirty="0"/>
              <a:t>, </a:t>
            </a:r>
            <a:r>
              <a:rPr lang="en-US" altLang="en-US" i="1" dirty="0"/>
              <a:t>y</a:t>
            </a:r>
            <a:r>
              <a:rPr lang="en-US" altLang="en-US" dirty="0"/>
              <a:t>) and (</a:t>
            </a:r>
            <a:r>
              <a:rPr lang="en-US" altLang="en-US" i="1" dirty="0"/>
              <a:t>a</a:t>
            </a:r>
            <a:r>
              <a:rPr lang="en-US" altLang="en-US" dirty="0"/>
              <a:t>, </a:t>
            </a:r>
            <a:r>
              <a:rPr lang="en-US" altLang="en-US" i="1" dirty="0"/>
              <a:t>b</a:t>
            </a:r>
            <a:r>
              <a:rPr lang="en-US" altLang="en-US" dirty="0"/>
              <a:t>). It does not refer to the direction of approach. </a:t>
            </a:r>
          </a:p>
          <a:p>
            <a:endParaRPr lang="en-US" altLang="en-US" sz="1600" dirty="0"/>
          </a:p>
          <a:p>
            <a:pPr marL="0" indent="0">
              <a:buNone/>
            </a:pPr>
            <a:r>
              <a:rPr lang="en-US" altLang="en-US" dirty="0"/>
              <a:t>Therefore, if the limit exists, then </a:t>
            </a:r>
            <a:r>
              <a:rPr lang="en-US" altLang="en-US" i="1" dirty="0"/>
              <a:t>f</a:t>
            </a:r>
            <a:r>
              <a:rPr lang="en-US" altLang="en-US" sz="500" dirty="0"/>
              <a:t> </a:t>
            </a:r>
            <a:r>
              <a:rPr lang="en-US" altLang="en-US" dirty="0"/>
              <a:t>(</a:t>
            </a:r>
            <a:r>
              <a:rPr lang="en-US" altLang="en-US" i="1" dirty="0"/>
              <a:t>x</a:t>
            </a:r>
            <a:r>
              <a:rPr lang="en-US" altLang="en-US" dirty="0"/>
              <a:t>, </a:t>
            </a:r>
            <a:r>
              <a:rPr lang="en-US" altLang="en-US" i="1" dirty="0"/>
              <a:t>y</a:t>
            </a:r>
            <a:r>
              <a:rPr lang="en-US" altLang="en-US" dirty="0"/>
              <a:t>) must approach the same limit no matter how (</a:t>
            </a:r>
            <a:r>
              <a:rPr lang="en-US" altLang="en-US" i="1" dirty="0"/>
              <a:t>x</a:t>
            </a:r>
            <a:r>
              <a:rPr lang="en-US" altLang="en-US" dirty="0"/>
              <a:t>, </a:t>
            </a:r>
            <a:r>
              <a:rPr lang="en-US" altLang="en-US" i="1" dirty="0"/>
              <a:t>y</a:t>
            </a:r>
            <a:r>
              <a:rPr lang="en-US" altLang="en-US" dirty="0"/>
              <a:t>) approaches (</a:t>
            </a:r>
            <a:r>
              <a:rPr lang="en-US" altLang="en-US" i="1" dirty="0"/>
              <a:t>a</a:t>
            </a:r>
            <a:r>
              <a:rPr lang="en-US" altLang="en-US" dirty="0"/>
              <a:t>, </a:t>
            </a:r>
            <a:r>
              <a:rPr lang="en-US" altLang="en-US" i="1" dirty="0"/>
              <a:t>b</a:t>
            </a:r>
            <a:r>
              <a:rPr lang="en-US" altLang="en-US" dirty="0"/>
              <a:t>).</a:t>
            </a:r>
          </a:p>
          <a:p>
            <a:pPr marL="0" indent="0">
              <a:buNone/>
            </a:pPr>
            <a:endParaRPr lang="en-SG" dirty="0"/>
          </a:p>
        </p:txBody>
      </p:sp>
      <p:sp>
        <p:nvSpPr>
          <p:cNvPr id="3" name="Title 2"/>
          <p:cNvSpPr>
            <a:spLocks noGrp="1"/>
          </p:cNvSpPr>
          <p:nvPr>
            <p:ph type="title"/>
          </p:nvPr>
        </p:nvSpPr>
        <p:spPr/>
        <p:txBody>
          <a:bodyPr/>
          <a:lstStyle/>
          <a:p>
            <a:r>
              <a:rPr lang="en-US" altLang="en-US" dirty="0">
                <a:solidFill>
                  <a:srgbClr val="0065C0"/>
                </a:solidFill>
              </a:rPr>
              <a:t>Limits and Continuity</a:t>
            </a:r>
            <a:endParaRPr lang="en-SG" dirty="0">
              <a:solidFill>
                <a:srgbClr val="0065C0"/>
              </a:solidFill>
            </a:endParaRPr>
          </a:p>
        </p:txBody>
      </p:sp>
    </p:spTree>
    <p:extLst>
      <p:ext uri="{BB962C8B-B14F-4D97-AF65-F5344CB8AC3E}">
        <p14:creationId xmlns:p14="http://schemas.microsoft.com/office/powerpoint/2010/main" val="1661745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R@NTUC-RT3.1_template">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RR@NTUC-RT3.1_template" id="{D0850004-BE27-4451-BC2B-0971852C15FD}" vid="{F46BAEFB-6244-4B8A-940F-16FA648A81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RR@NTUC-RT3.1_template</Template>
  <TotalTime>13548</TotalTime>
  <Words>6790</Words>
  <Application>Microsoft Office PowerPoint</Application>
  <PresentationFormat>On-screen Show (4:3)</PresentationFormat>
  <Paragraphs>673</Paragraphs>
  <Slides>85</Slides>
  <Notes>85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85</vt:i4>
      </vt:variant>
    </vt:vector>
  </HeadingPairs>
  <TitlesOfParts>
    <vt:vector size="94" baseType="lpstr">
      <vt:lpstr>UniversLTStd-BoldCn</vt:lpstr>
      <vt:lpstr>Arial</vt:lpstr>
      <vt:lpstr>Bookman Old Style</vt:lpstr>
      <vt:lpstr>Calibri</vt:lpstr>
      <vt:lpstr>Cambria Math</vt:lpstr>
      <vt:lpstr>Gill Sans MT</vt:lpstr>
      <vt:lpstr>Wingdings</vt:lpstr>
      <vt:lpstr>Wingdings 3</vt:lpstr>
      <vt:lpstr>RR@NTUC-RT3.1_template</vt:lpstr>
      <vt:lpstr>PowerPoint Presentation</vt:lpstr>
      <vt:lpstr>Limits and Continuity</vt:lpstr>
      <vt:lpstr>Limits and Continuity</vt:lpstr>
      <vt:lpstr>Limits and Continuity</vt:lpstr>
      <vt:lpstr>Limits and Continuity</vt:lpstr>
      <vt:lpstr>Limits and Continuity</vt:lpstr>
      <vt:lpstr>Limits and Continuity</vt:lpstr>
      <vt:lpstr>Limits and Continuity</vt:lpstr>
      <vt:lpstr>Limits and Continuity</vt:lpstr>
      <vt:lpstr>Limits and Continuity</vt:lpstr>
      <vt:lpstr>Example 1 </vt:lpstr>
      <vt:lpstr>Example 1 – Solution</vt:lpstr>
      <vt:lpstr>Limits and Continuity</vt:lpstr>
      <vt:lpstr>Continuity</vt:lpstr>
      <vt:lpstr>Continuity</vt:lpstr>
      <vt:lpstr>Continuity</vt:lpstr>
      <vt:lpstr>Continuity</vt:lpstr>
      <vt:lpstr>Example 5</vt:lpstr>
      <vt:lpstr>Continuity</vt:lpstr>
      <vt:lpstr>Functions of Three or More Variables </vt:lpstr>
      <vt:lpstr>Functions of Three or More Variables</vt:lpstr>
      <vt:lpstr>Functions of Three or More Variables</vt:lpstr>
      <vt:lpstr>Functions of Three or More Variables</vt:lpstr>
      <vt:lpstr>Partial Derivatives</vt:lpstr>
      <vt:lpstr>Partial Derivatives </vt:lpstr>
      <vt:lpstr>Partial Derivatives</vt:lpstr>
      <vt:lpstr>Partial Derivatives</vt:lpstr>
      <vt:lpstr>Partial Derivatives</vt:lpstr>
      <vt:lpstr>Partial Derivatives</vt:lpstr>
      <vt:lpstr>Partial Derivatives</vt:lpstr>
      <vt:lpstr>Partial Derivatives</vt:lpstr>
      <vt:lpstr>Partial Derivatives</vt:lpstr>
      <vt:lpstr>Partial Derivatives</vt:lpstr>
      <vt:lpstr>Partial Derivatives</vt:lpstr>
      <vt:lpstr>Partial Derivatives</vt:lpstr>
      <vt:lpstr>Partial Derivatives</vt:lpstr>
      <vt:lpstr>Partial Derivatives</vt:lpstr>
      <vt:lpstr>Partial Derivatives</vt:lpstr>
      <vt:lpstr>Example 1</vt:lpstr>
      <vt:lpstr>Interpretations of Partial Derivatives </vt:lpstr>
      <vt:lpstr>Interpretations of Partial Derivatives</vt:lpstr>
      <vt:lpstr>Interpretations of Partial Derivatives</vt:lpstr>
      <vt:lpstr>Example 2</vt:lpstr>
      <vt:lpstr>Example 2 – Solution</vt:lpstr>
      <vt:lpstr>Example 2 – Solution</vt:lpstr>
      <vt:lpstr>Functions of More Than Two Variables </vt:lpstr>
      <vt:lpstr>Functions of More Than Two Variables</vt:lpstr>
      <vt:lpstr>Example 6</vt:lpstr>
      <vt:lpstr>Higher Derivatives </vt:lpstr>
      <vt:lpstr>Higher Derivatives</vt:lpstr>
      <vt:lpstr>Example 7</vt:lpstr>
      <vt:lpstr>Example 7 – Solution </vt:lpstr>
      <vt:lpstr>Higher Derivatives</vt:lpstr>
      <vt:lpstr>Higher Derivatives</vt:lpstr>
      <vt:lpstr>Tangent Planes and Approximations</vt:lpstr>
      <vt:lpstr>Tangent Planes</vt:lpstr>
      <vt:lpstr>Tangent Planes</vt:lpstr>
      <vt:lpstr>Tangent Planes</vt:lpstr>
      <vt:lpstr>Tangent Planes</vt:lpstr>
      <vt:lpstr>Example 1</vt:lpstr>
      <vt:lpstr>Tangent Planes</vt:lpstr>
      <vt:lpstr>Linear Approximations </vt:lpstr>
      <vt:lpstr>Linear Approximations</vt:lpstr>
      <vt:lpstr>Linear Approximations</vt:lpstr>
      <vt:lpstr>Linear Approximations</vt:lpstr>
      <vt:lpstr>Linear Approximations</vt:lpstr>
      <vt:lpstr>Linear Approximations</vt:lpstr>
      <vt:lpstr>Linear Approximations</vt:lpstr>
      <vt:lpstr>Linear Approximations</vt:lpstr>
      <vt:lpstr>Linear Approximations</vt:lpstr>
      <vt:lpstr>Linear Approximations</vt:lpstr>
      <vt:lpstr>Example 2</vt:lpstr>
      <vt:lpstr>Example 2 – Solution</vt:lpstr>
      <vt:lpstr>Differentials </vt:lpstr>
      <vt:lpstr>Differentials</vt:lpstr>
      <vt:lpstr>Differentials</vt:lpstr>
      <vt:lpstr>Differentials</vt:lpstr>
      <vt:lpstr>Differentials</vt:lpstr>
      <vt:lpstr>Example 4</vt:lpstr>
      <vt:lpstr>Example 4 – Solution</vt:lpstr>
      <vt:lpstr>Functions of Three or More Variables </vt:lpstr>
      <vt:lpstr>Functions of Three or More Variables</vt:lpstr>
      <vt:lpstr>Example 6</vt:lpstr>
      <vt:lpstr>Example 6 – Solution</vt:lpstr>
      <vt:lpstr>Example 6 –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Alan</dc:creator>
  <cp:lastModifiedBy>Kong Wai-Kin Adams (Assoc Prof)</cp:lastModifiedBy>
  <cp:revision>1424</cp:revision>
  <dcterms:created xsi:type="dcterms:W3CDTF">2014-08-28T05:20:21Z</dcterms:created>
  <dcterms:modified xsi:type="dcterms:W3CDTF">2020-09-05T10:22:13Z</dcterms:modified>
</cp:coreProperties>
</file>