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406" r:id="rId2"/>
    <p:sldId id="424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C0"/>
    <a:srgbClr val="0065C0"/>
    <a:srgbClr val="0140BF"/>
    <a:srgbClr val="011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1469" autoAdjust="0"/>
  </p:normalViewPr>
  <p:slideViewPr>
    <p:cSldViewPr>
      <p:cViewPr varScale="1">
        <p:scale>
          <a:sx n="77" d="100"/>
          <a:sy n="77" d="100"/>
        </p:scale>
        <p:origin x="6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A928-8A92-4742-A39D-A16D5729EB8D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C545-7078-4914-8FD6-7BC445B81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3EB563A2-5912-4BED-A368-EFA212F6C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33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pPr algn="ctr"/>
            <a:r>
              <a:rPr lang="en-US" b="1" dirty="0">
                <a:solidFill>
                  <a:srgbClr val="385A88"/>
                </a:solidFill>
                <a:latin typeface="Calibri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8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" y="6342966"/>
            <a:ext cx="1189552" cy="4488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Mathematics for AI</a:t>
            </a:r>
          </a:p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 </a:t>
            </a:r>
            <a:endParaRPr lang="en-US" sz="3000" dirty="0">
              <a:solidFill>
                <a:srgbClr val="0057C0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000" dirty="0"/>
              <a:t>Adams Wai Kin Kong </a:t>
            </a:r>
          </a:p>
          <a:p>
            <a:pPr marL="0" indent="0">
              <a:buNone/>
            </a:pPr>
            <a:r>
              <a:rPr lang="en-US" sz="2000" dirty="0"/>
              <a:t>School of Computer Science and Engineering</a:t>
            </a:r>
          </a:p>
          <a:p>
            <a:pPr marL="0" indent="0">
              <a:buNone/>
            </a:pPr>
            <a:r>
              <a:rPr lang="en-US" sz="2000" dirty="0"/>
              <a:t>Nanyang Technological University, Singapore </a:t>
            </a:r>
          </a:p>
          <a:p>
            <a:pPr marL="0" indent="0">
              <a:buNone/>
            </a:pPr>
            <a:r>
              <a:rPr lang="en-US" sz="2000" dirty="0"/>
              <a:t>adamskong@ntu.edu.sg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80828" y="6381328"/>
            <a:ext cx="548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dirty="0"/>
              <a:t>Copyright © Cengage Learning. All rights reserved.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104224"/>
          </a:xfrm>
        </p:spPr>
        <p:txBody>
          <a:bodyPr/>
          <a:lstStyle/>
          <a:p>
            <a:r>
              <a:rPr lang="en-US" altLang="en-US" dirty="0"/>
              <a:t>Notice that Theorem 3 has one term for each intermediate variable and each of these terms resembles the one-dimensional Chain Rule in Equation 1.</a:t>
            </a:r>
          </a:p>
          <a:p>
            <a:endParaRPr lang="en-US" altLang="en-US" dirty="0"/>
          </a:p>
          <a:p>
            <a:r>
              <a:rPr lang="en-US" altLang="en-US" dirty="0"/>
              <a:t>To remember the Chain Rule, it’s helpful to draw the </a:t>
            </a:r>
            <a:r>
              <a:rPr lang="en-US" altLang="en-US" b="1" dirty="0"/>
              <a:t>tree diagram </a:t>
            </a:r>
            <a:r>
              <a:rPr lang="en-US" altLang="en-US" dirty="0"/>
              <a:t>in Figure 2.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66" y="3717032"/>
            <a:ext cx="2482868" cy="199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0966" y="6374260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b="1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64160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draw branches from the dependent variable </a:t>
            </a:r>
            <a:r>
              <a:rPr lang="en-US" altLang="en-US" i="1" dirty="0"/>
              <a:t>z</a:t>
            </a:r>
            <a:r>
              <a:rPr lang="en-US" altLang="en-US" dirty="0"/>
              <a:t> to the intermediate variables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to indicate that </a:t>
            </a:r>
            <a:r>
              <a:rPr lang="en-US" altLang="en-US" i="1" dirty="0"/>
              <a:t>z</a:t>
            </a:r>
            <a:r>
              <a:rPr lang="en-US" altLang="en-US" dirty="0"/>
              <a:t> is a function of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. Then we draw branches from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to the independent variables </a:t>
            </a:r>
            <a:r>
              <a:rPr lang="en-US" altLang="en-US" i="1" dirty="0"/>
              <a:t>s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On each branch we write the corresponding partial derivative. To find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s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we find the product of the partial derivatives along each path from </a:t>
            </a:r>
            <a:r>
              <a:rPr lang="en-US" altLang="en-US" i="1" dirty="0"/>
              <a:t>z</a:t>
            </a:r>
            <a:r>
              <a:rPr lang="en-US" altLang="en-US" dirty="0"/>
              <a:t> to </a:t>
            </a:r>
            <a:r>
              <a:rPr lang="en-US" altLang="en-US" i="1" dirty="0"/>
              <a:t>s</a:t>
            </a:r>
            <a:r>
              <a:rPr lang="en-US" altLang="en-US" dirty="0"/>
              <a:t> and then add these products: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85184"/>
            <a:ext cx="3098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92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314937"/>
            <a:ext cx="8099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22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193505" cy="54642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Chain Rule can be used to give a more complete description of the process of implicit differentiation.</a:t>
            </a:r>
          </a:p>
          <a:p>
            <a:pPr marL="0" indent="0">
              <a:buNone/>
            </a:pPr>
            <a:endParaRPr lang="en-US" altLang="en-US" sz="600" dirty="0"/>
          </a:p>
          <a:p>
            <a:pPr marL="0" indent="0">
              <a:buNone/>
            </a:pPr>
            <a:r>
              <a:rPr lang="en-US" altLang="en-US" dirty="0"/>
              <a:t>We suppose that an equation of the form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0 defines </a:t>
            </a:r>
            <a:r>
              <a:rPr lang="en-US" altLang="en-US" i="1" dirty="0"/>
              <a:t>y </a:t>
            </a:r>
            <a:r>
              <a:rPr lang="en-US" altLang="en-US" dirty="0"/>
              <a:t>implicitly as a differentiable function of </a:t>
            </a:r>
            <a:r>
              <a:rPr lang="en-US" altLang="en-US" i="1" dirty="0"/>
              <a:t>x</a:t>
            </a:r>
            <a:r>
              <a:rPr lang="en-US" altLang="en-US" dirty="0"/>
              <a:t>, that is, 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where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)) = 0 for all </a:t>
            </a:r>
            <a:r>
              <a:rPr lang="en-US" altLang="en-US" i="1" dirty="0"/>
              <a:t>x</a:t>
            </a:r>
            <a:r>
              <a:rPr lang="en-US" altLang="en-US" dirty="0"/>
              <a:t> in the domain of </a:t>
            </a:r>
            <a:r>
              <a:rPr lang="en-US" altLang="en-US" i="1" dirty="0"/>
              <a:t>f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dirty="0"/>
              <a:t> is differentiable, we can apply Case 1 of the Chain Rule to differentiate both sides of the equation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0 with respect to </a:t>
            </a:r>
            <a:r>
              <a:rPr lang="en-US" altLang="en-US" i="1" dirty="0"/>
              <a:t>x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Since both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are functions of </a:t>
            </a:r>
            <a:r>
              <a:rPr lang="en-US" altLang="en-US" i="1" dirty="0"/>
              <a:t>x</a:t>
            </a:r>
            <a:r>
              <a:rPr lang="en-US" altLang="en-US" dirty="0"/>
              <a:t>, we obtain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br>
              <a:rPr lang="en-US" altLang="en-US" dirty="0">
                <a:solidFill>
                  <a:srgbClr val="CC007A"/>
                </a:solidFill>
              </a:rPr>
            </a:br>
            <a:endParaRPr lang="en-S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45361"/>
            <a:ext cx="26685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8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/>
              <a:t>But </a:t>
            </a:r>
            <a:r>
              <a:rPr lang="en-US" altLang="en-US" i="1" dirty="0"/>
              <a:t>dx</a:t>
            </a:r>
            <a:r>
              <a:rPr lang="en-US" altLang="en-US" sz="500" i="1" dirty="0"/>
              <a:t> </a:t>
            </a:r>
            <a:r>
              <a:rPr lang="en-US" altLang="en-US" dirty="0"/>
              <a:t>/</a:t>
            </a:r>
            <a:r>
              <a:rPr lang="en-US" altLang="en-US" i="1" dirty="0"/>
              <a:t>dx</a:t>
            </a:r>
            <a:r>
              <a:rPr lang="en-US" altLang="en-US" dirty="0"/>
              <a:t> = 1, so if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x</a:t>
            </a:r>
            <a:r>
              <a:rPr lang="en-US" altLang="en-US" dirty="0"/>
              <a:t> ≠ 0 we solve for </a:t>
            </a:r>
            <a:r>
              <a:rPr lang="en-US" altLang="en-US" i="1" dirty="0" err="1"/>
              <a:t>dy</a:t>
            </a:r>
            <a:r>
              <a:rPr lang="en-US" altLang="en-US" sz="500" i="1" dirty="0"/>
              <a:t> </a:t>
            </a:r>
            <a:r>
              <a:rPr lang="en-US" altLang="en-US" dirty="0"/>
              <a:t>/</a:t>
            </a:r>
            <a:r>
              <a:rPr lang="en-US" altLang="en-US" i="1" dirty="0"/>
              <a:t>dx</a:t>
            </a:r>
            <a:r>
              <a:rPr lang="en-US" altLang="en-US" dirty="0"/>
              <a:t> and obtain</a:t>
            </a:r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/>
              <a:t>To derive this equation we assumed that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0 defines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 implicitly as a function of </a:t>
            </a:r>
            <a:r>
              <a:rPr lang="en-US" altLang="en-US" i="1" dirty="0"/>
              <a:t>x</a:t>
            </a:r>
            <a:r>
              <a:rPr lang="en-US" altLang="en-US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0088"/>
            <a:ext cx="56689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31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Implicit Function Theorem</a:t>
            </a:r>
            <a:r>
              <a:rPr lang="en-US" altLang="en-US" dirty="0"/>
              <a:t>, proved in advanced calculus, gives conditions under which this assumption is valid: it states that if </a:t>
            </a:r>
            <a:r>
              <a:rPr lang="en-US" altLang="en-US" i="1" dirty="0"/>
              <a:t>F</a:t>
            </a:r>
            <a:r>
              <a:rPr lang="en-US" altLang="en-US" dirty="0"/>
              <a:t> is defined on a disk containing (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), where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= 0,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≠ 0,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are continuous on the disk, then the equation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0 defines </a:t>
            </a:r>
            <a:r>
              <a:rPr lang="en-US" altLang="en-US" i="1" dirty="0"/>
              <a:t>y</a:t>
            </a:r>
            <a:r>
              <a:rPr lang="en-US" altLang="en-US" dirty="0"/>
              <a:t> as a function of </a:t>
            </a:r>
            <a:r>
              <a:rPr lang="en-US" altLang="en-US" i="1" dirty="0"/>
              <a:t>x</a:t>
            </a:r>
            <a:r>
              <a:rPr lang="en-US" altLang="en-US" dirty="0"/>
              <a:t> near the 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and the derivative of this function is given by Equation 6.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4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Find </a:t>
            </a:r>
            <a:r>
              <a:rPr lang="en-US" altLang="en-US" i="1" dirty="0"/>
              <a:t>y</a:t>
            </a:r>
            <a:r>
              <a:rPr lang="en-US" altLang="en-US" sz="5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 if </a:t>
            </a:r>
            <a:r>
              <a:rPr lang="en-US" altLang="en-US" i="1" dirty="0"/>
              <a:t>x</a:t>
            </a:r>
            <a:r>
              <a:rPr lang="en-US" altLang="en-US" baseline="30000" dirty="0"/>
              <a:t>3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3</a:t>
            </a:r>
            <a:r>
              <a:rPr lang="en-US" altLang="en-US" dirty="0"/>
              <a:t> = 6</a:t>
            </a:r>
            <a:r>
              <a:rPr lang="en-US" altLang="en-US" i="1" dirty="0"/>
              <a:t>xy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The given equation can be written as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i="1" dirty="0"/>
              <a:t>		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baseline="30000" dirty="0"/>
              <a:t>3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3</a:t>
            </a:r>
            <a:r>
              <a:rPr lang="en-US" altLang="en-US" dirty="0"/>
              <a:t> – 6</a:t>
            </a:r>
            <a:r>
              <a:rPr lang="en-US" altLang="en-US" i="1" dirty="0"/>
              <a:t>xy</a:t>
            </a:r>
            <a:r>
              <a:rPr lang="en-US" altLang="en-US" dirty="0"/>
              <a:t> = 0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so Equation 6 gives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8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20" y="4359187"/>
            <a:ext cx="15732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8712"/>
            <a:ext cx="19796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8712"/>
            <a:ext cx="17970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4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Now we suppose that </a:t>
            </a:r>
            <a:r>
              <a:rPr lang="en-US" altLang="en-US" i="1" dirty="0"/>
              <a:t>z</a:t>
            </a:r>
            <a:r>
              <a:rPr lang="en-US" altLang="en-US" dirty="0"/>
              <a:t> is given implicitly as a function         </a:t>
            </a:r>
            <a:r>
              <a:rPr lang="en-US" altLang="en-US" i="1" dirty="0"/>
              <a:t>z </a:t>
            </a:r>
            <a:r>
              <a:rPr lang="en-US" altLang="en-US" dirty="0"/>
              <a:t>=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by an equation of the form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0. </a:t>
            </a:r>
          </a:p>
          <a:p>
            <a:pPr>
              <a:lnSpc>
                <a:spcPct val="125000"/>
              </a:lnSpc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means that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y, 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)) = 0 for all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in the domain of </a:t>
            </a:r>
            <a:r>
              <a:rPr lang="en-US" altLang="en-US" i="1" dirty="0"/>
              <a:t>f</a:t>
            </a:r>
            <a:r>
              <a:rPr lang="en-US" altLang="en-US" dirty="0"/>
              <a:t>. If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dirty="0"/>
              <a:t> are differentiable, then we can use the Chain Rule to differentiate the equation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0 as follows: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2" y="4581128"/>
            <a:ext cx="4460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42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But		    and 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so this equation becomes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F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dirty="0"/>
              <a:t> ≠ 0, we solve for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x</a:t>
            </a:r>
            <a:r>
              <a:rPr lang="en-US" altLang="en-US" dirty="0"/>
              <a:t> and obtain the first formula in Equations 7. 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The formula for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y </a:t>
            </a:r>
            <a:r>
              <a:rPr lang="en-US" altLang="en-US" dirty="0"/>
              <a:t>is obtained in a similar manner.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9820"/>
            <a:ext cx="1508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03" y="1160294"/>
            <a:ext cx="15271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65" y="3011805"/>
            <a:ext cx="24590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94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dirty="0"/>
              <a:t>Again, a version of the </a:t>
            </a:r>
            <a:r>
              <a:rPr lang="en-US" altLang="en-US" b="1" dirty="0"/>
              <a:t>Implicit Function Theorem </a:t>
            </a:r>
            <a:r>
              <a:rPr lang="en-US" altLang="en-US" dirty="0"/>
              <a:t>stipulates</a:t>
            </a:r>
            <a:r>
              <a:rPr lang="en-US" altLang="en-US" b="1" dirty="0"/>
              <a:t> </a:t>
            </a:r>
            <a:r>
              <a:rPr lang="en-US" altLang="en-US" dirty="0"/>
              <a:t>conditions under which our assumption is valid: if </a:t>
            </a:r>
            <a:r>
              <a:rPr lang="en-US" altLang="en-US" i="1" dirty="0"/>
              <a:t>F</a:t>
            </a:r>
            <a:r>
              <a:rPr lang="en-US" altLang="en-US" dirty="0"/>
              <a:t> is defined within a sphere containing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), where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 = 0,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 ≠ 0,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,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 are continuous inside the sphere, then the equation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0 defines </a:t>
            </a:r>
            <a:r>
              <a:rPr lang="en-US" altLang="en-US" i="1" dirty="0"/>
              <a:t>z</a:t>
            </a:r>
            <a:r>
              <a:rPr lang="en-US" altLang="en-US" dirty="0"/>
              <a:t> as a function of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near the</a:t>
            </a:r>
            <a:br>
              <a:rPr lang="en-US" altLang="en-US" dirty="0"/>
            </a:br>
            <a:r>
              <a:rPr lang="en-US" altLang="en-US" dirty="0"/>
              <a:t>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 and this function is differentiable, with partial</a:t>
            </a:r>
            <a:br>
              <a:rPr lang="en-US" altLang="en-US" dirty="0"/>
            </a:br>
            <a:r>
              <a:rPr lang="en-US" altLang="en-US" dirty="0"/>
              <a:t>derivatives given by (7).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Implicit Differentiation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888037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F4814B-7077-4FFF-8C71-C46E55E5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47879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617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122271-AC0D-4E67-BC4B-95B3FD83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8960"/>
            <a:ext cx="9144000" cy="4787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65C0"/>
                </a:solidFill>
              </a:rPr>
              <a:t>Directional Derivatives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20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Recall that if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), then the partial derivatives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are defined as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represent the rates of change of </a:t>
            </a:r>
            <a:r>
              <a:rPr lang="en-US" altLang="en-US" i="1" dirty="0"/>
              <a:t>z</a:t>
            </a:r>
            <a:r>
              <a:rPr lang="en-US" altLang="en-US" dirty="0"/>
              <a:t> in the </a:t>
            </a:r>
            <a:br>
              <a:rPr lang="en-US" altLang="en-US" dirty="0"/>
            </a:br>
            <a:r>
              <a:rPr lang="en-US" altLang="en-US" i="1" dirty="0"/>
              <a:t>x</a:t>
            </a:r>
            <a:r>
              <a:rPr lang="en-US" altLang="en-US" dirty="0"/>
              <a:t>- and </a:t>
            </a:r>
            <a:r>
              <a:rPr lang="en-US" altLang="en-US" i="1" dirty="0"/>
              <a:t>y</a:t>
            </a:r>
            <a:r>
              <a:rPr lang="en-US" altLang="en-US" dirty="0"/>
              <a:t>-directions, that is, in the directions of the unit vectors </a:t>
            </a:r>
            <a:r>
              <a:rPr lang="en-US" altLang="en-US" b="1" dirty="0"/>
              <a:t>i</a:t>
            </a:r>
            <a:r>
              <a:rPr lang="en-US" altLang="en-US" dirty="0"/>
              <a:t> and </a:t>
            </a:r>
            <a:r>
              <a:rPr lang="en-US" altLang="en-US" b="1" dirty="0"/>
              <a:t>j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5C0"/>
                </a:solidFill>
              </a:rPr>
              <a:t>Directional Derivatives</a:t>
            </a:r>
            <a:br>
              <a:rPr lang="en-US" dirty="0">
                <a:solidFill>
                  <a:srgbClr val="CC007A"/>
                </a:solidFill>
              </a:rPr>
            </a:br>
            <a:br>
              <a:rPr lang="en-US" altLang="en-US" dirty="0"/>
            </a:br>
            <a:endParaRPr lang="en-S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2006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6" y="2811289"/>
            <a:ext cx="552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98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Suppose that we now wish to find the rate of change of </a:t>
            </a:r>
            <a:r>
              <a:rPr lang="en-US" altLang="en-US" i="1" dirty="0"/>
              <a:t>z </a:t>
            </a:r>
            <a:r>
              <a:rPr lang="en-US" altLang="en-US" dirty="0"/>
              <a:t>at 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in the direction of an arbitrary unit vector </a:t>
            </a:r>
            <a:r>
              <a:rPr lang="en-US" altLang="en-US" b="1" dirty="0"/>
              <a:t>u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(See Figure 1.)</a:t>
            </a:r>
          </a:p>
          <a:p>
            <a:endParaRPr lang="en-US" altLang="en-US" sz="900" dirty="0"/>
          </a:p>
          <a:p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To do this we consider the surface </a:t>
            </a:r>
            <a:r>
              <a:rPr lang="en-US" altLang="en-US" i="1" dirty="0"/>
              <a:t>S </a:t>
            </a:r>
            <a:r>
              <a:rPr lang="en-US" altLang="en-US" dirty="0"/>
              <a:t>with the equation </a:t>
            </a:r>
            <a:br>
              <a:rPr lang="en-US" altLang="en-US" dirty="0"/>
            </a:b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(the graph of </a:t>
            </a:r>
            <a:r>
              <a:rPr lang="en-US" altLang="en-US" i="1" dirty="0"/>
              <a:t>f</a:t>
            </a:r>
            <a:r>
              <a:rPr lang="en-US" altLang="en-US" dirty="0"/>
              <a:t>) and we let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). Then the point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lies on </a:t>
            </a:r>
            <a:r>
              <a:rPr lang="en-US" altLang="en-US" i="1" dirty="0"/>
              <a:t>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27395" y="6281539"/>
            <a:ext cx="7841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1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43089" y="5810937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/>
              <a:t>A unit vector </a:t>
            </a:r>
            <a:r>
              <a:rPr lang="en-US" altLang="en-US" sz="1400" b="1" dirty="0"/>
              <a:t>u </a:t>
            </a:r>
            <a:r>
              <a:rPr lang="en-US" altLang="en-US" sz="1400" dirty="0"/>
              <a:t>= </a:t>
            </a:r>
            <a:r>
              <a:rPr lang="en-US" altLang="en-US" sz="1400" b="1" dirty="0">
                <a:sym typeface="Symbol" panose="05050102010706020507" pitchFamily="18" charset="2"/>
              </a:rPr>
              <a:t></a:t>
            </a:r>
            <a:r>
              <a:rPr lang="en-US" altLang="en-US" sz="1400" i="1" dirty="0">
                <a:sym typeface="Symbol" panose="05050102010706020507" pitchFamily="18" charset="2"/>
              </a:rPr>
              <a:t>a</a:t>
            </a:r>
            <a:r>
              <a:rPr lang="en-US" altLang="en-US" sz="1400" dirty="0">
                <a:sym typeface="Symbol" panose="05050102010706020507" pitchFamily="18" charset="2"/>
              </a:rPr>
              <a:t>, </a:t>
            </a:r>
            <a:r>
              <a:rPr lang="en-US" altLang="en-US" sz="1400" i="1" dirty="0">
                <a:sym typeface="Symbol" panose="05050102010706020507" pitchFamily="18" charset="2"/>
              </a:rPr>
              <a:t>b</a:t>
            </a:r>
            <a:r>
              <a:rPr lang="en-US" altLang="en-US" sz="1400" b="1" dirty="0">
                <a:sym typeface="Symbol" panose="05050102010706020507" pitchFamily="18" charset="2"/>
              </a:rPr>
              <a:t></a:t>
            </a:r>
            <a:r>
              <a:rPr lang="en-US" altLang="en-US" sz="1400" dirty="0"/>
              <a:t> = </a:t>
            </a:r>
            <a:r>
              <a:rPr lang="en-US" altLang="en-US" sz="1400" b="1" dirty="0">
                <a:sym typeface="Symbol" panose="05050102010706020507" pitchFamily="18" charset="2"/>
              </a:rPr>
              <a:t></a:t>
            </a:r>
            <a:r>
              <a:rPr lang="en-US" altLang="en-US" sz="1400" dirty="0"/>
              <a:t>cos </a:t>
            </a:r>
            <a:r>
              <a:rPr lang="en-US" altLang="en-US" sz="1400" i="1" dirty="0">
                <a:sym typeface="Symbol" panose="05050102010706020507" pitchFamily="18" charset="2"/>
              </a:rPr>
              <a:t>u</a:t>
            </a:r>
            <a:r>
              <a:rPr lang="en-US" altLang="en-US" sz="1400" dirty="0"/>
              <a:t>, sin </a:t>
            </a:r>
            <a:r>
              <a:rPr lang="en-US" altLang="en-US" sz="1400" i="1" dirty="0">
                <a:sym typeface="Symbol" panose="05050102010706020507" pitchFamily="18" charset="2"/>
              </a:rPr>
              <a:t>u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sz="1400" b="1" dirty="0">
                <a:sym typeface="Symbol" panose="05050102010706020507" pitchFamily="18" charset="2"/>
              </a:rPr>
              <a:t>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09" y="3879002"/>
            <a:ext cx="2378075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4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vertical plane that passes through </a:t>
            </a:r>
            <a:r>
              <a:rPr lang="en-US" altLang="en-US" i="1" dirty="0"/>
              <a:t>P </a:t>
            </a:r>
            <a:r>
              <a:rPr lang="en-US" altLang="en-US" dirty="0"/>
              <a:t>in the direction of </a:t>
            </a:r>
            <a:r>
              <a:rPr lang="en-US" altLang="en-US" b="1" dirty="0"/>
              <a:t>u</a:t>
            </a:r>
            <a:r>
              <a:rPr lang="en-US" altLang="en-US" dirty="0"/>
              <a:t> intersects </a:t>
            </a:r>
            <a:r>
              <a:rPr lang="en-US" altLang="en-US" i="1" dirty="0"/>
              <a:t>S </a:t>
            </a:r>
            <a:r>
              <a:rPr lang="en-US" altLang="en-US" dirty="0"/>
              <a:t>in a curve </a:t>
            </a:r>
            <a:r>
              <a:rPr lang="en-US" altLang="en-US" i="1" dirty="0"/>
              <a:t>C</a:t>
            </a:r>
            <a:r>
              <a:rPr lang="en-US" altLang="en-US" dirty="0"/>
              <a:t>. (See Figure 2.)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91030" y="6239272"/>
            <a:ext cx="7841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2</a:t>
            </a:r>
          </a:p>
        </p:txBody>
      </p:sp>
      <p:pic>
        <p:nvPicPr>
          <p:cNvPr id="5" name="Picture 5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2276872"/>
            <a:ext cx="4333875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76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92256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slope of the tangent line </a:t>
            </a:r>
            <a:r>
              <a:rPr lang="en-US" altLang="en-US" i="1" dirty="0"/>
              <a:t>T </a:t>
            </a:r>
            <a:r>
              <a:rPr lang="en-US" altLang="en-US" dirty="0"/>
              <a:t>to </a:t>
            </a:r>
            <a:r>
              <a:rPr lang="en-US" altLang="en-US" i="1" dirty="0"/>
              <a:t>C </a:t>
            </a:r>
            <a:r>
              <a:rPr lang="en-US" altLang="en-US" dirty="0"/>
              <a:t>at the point </a:t>
            </a:r>
            <a:r>
              <a:rPr lang="en-US" altLang="en-US" i="1" dirty="0"/>
              <a:t>P </a:t>
            </a:r>
            <a:r>
              <a:rPr lang="en-US" altLang="en-US" dirty="0"/>
              <a:t>is the rate of change of </a:t>
            </a:r>
            <a:r>
              <a:rPr lang="en-US" altLang="en-US" i="1" dirty="0"/>
              <a:t>z </a:t>
            </a:r>
            <a:r>
              <a:rPr lang="en-US" altLang="en-US" dirty="0"/>
              <a:t>in the direction of </a:t>
            </a:r>
            <a:r>
              <a:rPr lang="en-US" altLang="en-US" b="1" dirty="0"/>
              <a:t>u</a:t>
            </a:r>
            <a:r>
              <a:rPr lang="en-US" altLang="en-US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Q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is another point on </a:t>
            </a:r>
            <a:r>
              <a:rPr lang="en-US" altLang="en-US" i="1" dirty="0"/>
              <a:t>C </a:t>
            </a:r>
            <a:r>
              <a:rPr lang="en-US" altLang="en-US" dirty="0"/>
              <a:t>and </a:t>
            </a:r>
            <a:r>
              <a:rPr lang="en-US" altLang="en-US" i="1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>
                <a:sym typeface="Symbol" panose="05050102010706020507" pitchFamily="18" charset="2"/>
              </a:rPr>
              <a:t> </a:t>
            </a:r>
            <a:r>
              <a:rPr lang="en-US" altLang="en-US" dirty="0"/>
              <a:t>are the projections of 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 </a:t>
            </a:r>
            <a:r>
              <a:rPr lang="en-US" altLang="en-US" dirty="0"/>
              <a:t>onto the </a:t>
            </a:r>
            <a:r>
              <a:rPr lang="en-US" altLang="en-US" i="1" dirty="0" err="1"/>
              <a:t>xy</a:t>
            </a:r>
            <a:r>
              <a:rPr lang="en-US" altLang="en-US" dirty="0"/>
              <a:t>-plane, then the vector         is parallel to </a:t>
            </a:r>
            <a:r>
              <a:rPr lang="en-US" altLang="en-US" b="1" dirty="0"/>
              <a:t>u </a:t>
            </a:r>
            <a:r>
              <a:rPr lang="en-US" altLang="en-US" dirty="0"/>
              <a:t>and so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			= </a:t>
            </a:r>
            <a:r>
              <a:rPr lang="en-US" altLang="en-US" i="1" dirty="0" err="1"/>
              <a:t>h</a:t>
            </a:r>
            <a:r>
              <a:rPr lang="en-US" altLang="en-US" b="1" dirty="0" err="1"/>
              <a:t>u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ha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hb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for some scalar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. Therefore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ha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hb</a:t>
            </a:r>
            <a:r>
              <a:rPr lang="en-US" altLang="en-US" dirty="0">
                <a:sym typeface="Symbol" panose="05050102010706020507" pitchFamily="18" charset="2"/>
              </a:rPr>
              <a:t>, so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ha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sym typeface="Symbol" panose="05050102010706020507" pitchFamily="18" charset="2"/>
              </a:rPr>
              <a:t>hb</a:t>
            </a:r>
            <a:r>
              <a:rPr lang="en-US" altLang="en-US" dirty="0">
                <a:sym typeface="Symbol" panose="05050102010706020507" pitchFamily="18" charset="2"/>
              </a:rPr>
              <a:t>, and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79752"/>
            <a:ext cx="6197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0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we take the limit as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  0, we obtain the rate of change         of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(with respect to distance) in the direction of </a:t>
            </a:r>
            <a:r>
              <a:rPr lang="en-US" altLang="en-US" b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, which is called the directional derivative of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dirty="0">
                <a:sym typeface="Symbol" panose="05050102010706020507" pitchFamily="18" charset="2"/>
              </a:rPr>
              <a:t>in the direction of </a:t>
            </a:r>
            <a:r>
              <a:rPr lang="en-US" altLang="en-US" b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" y="2852936"/>
            <a:ext cx="7280275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85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By comparing Definition 2 with Equations 1, we see that if </a:t>
            </a:r>
            <a:br>
              <a:rPr lang="en-US" altLang="en-US" dirty="0"/>
            </a:br>
            <a:r>
              <a:rPr lang="en-US" altLang="en-US" b="1" dirty="0"/>
              <a:t>u </a:t>
            </a:r>
            <a:r>
              <a:rPr lang="en-US" altLang="en-US" dirty="0"/>
              <a:t>= </a:t>
            </a:r>
            <a:r>
              <a:rPr lang="en-US" altLang="en-US" b="1" dirty="0"/>
              <a:t>i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1, 0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then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i</a:t>
            </a:r>
            <a:r>
              <a:rPr lang="en-US" altLang="en-US" i="1" dirty="0" err="1"/>
              <a:t>f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if </a:t>
            </a:r>
            <a:r>
              <a:rPr lang="en-US" altLang="en-US" b="1" dirty="0"/>
              <a:t>u </a:t>
            </a:r>
            <a:r>
              <a:rPr lang="en-US" altLang="en-US" dirty="0"/>
              <a:t>= </a:t>
            </a:r>
            <a:r>
              <a:rPr lang="en-US" altLang="en-US" b="1" dirty="0"/>
              <a:t>j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0, 1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then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j</a:t>
            </a:r>
            <a:r>
              <a:rPr lang="en-US" altLang="en-US" i="1" dirty="0" err="1"/>
              <a:t>f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other words, the partial derivatives of </a:t>
            </a:r>
            <a:r>
              <a:rPr lang="en-US" altLang="en-US" i="1" dirty="0"/>
              <a:t>f </a:t>
            </a:r>
            <a:r>
              <a:rPr lang="en-US" altLang="en-US" dirty="0"/>
              <a:t>with respect to </a:t>
            </a:r>
            <a:br>
              <a:rPr lang="en-US" altLang="en-US" dirty="0"/>
            </a:br>
            <a:r>
              <a:rPr lang="en-US" altLang="en-US" i="1" dirty="0"/>
              <a:t>x </a:t>
            </a:r>
            <a:r>
              <a:rPr lang="en-US" altLang="en-US" dirty="0"/>
              <a:t>and </a:t>
            </a:r>
            <a:r>
              <a:rPr lang="en-US" altLang="en-US" i="1" dirty="0"/>
              <a:t>y </a:t>
            </a:r>
            <a:r>
              <a:rPr lang="en-US" altLang="en-US" dirty="0"/>
              <a:t>are just special cases of the directional derivative.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7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Use the weather map in Figure 3 to estimate the value of the directional derivative of the temperature function at Reno in the southeasterly direction.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9905" y="5866662"/>
            <a:ext cx="7841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3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7" y="2467824"/>
            <a:ext cx="356552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0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10422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/>
              <a:t>The unit vector directed toward the southeast is  			    but we won’t need to use this expression.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We start by drawing a line through Reno toward the southeast (see Figure 4).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628800"/>
            <a:ext cx="21669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81475" y="6397781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4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3246833"/>
            <a:ext cx="36258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01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732872"/>
            <a:ext cx="8229600" cy="53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approximate the directional derivative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T</a:t>
            </a:r>
            <a:r>
              <a:rPr lang="en-US" altLang="en-US" dirty="0"/>
              <a:t> by the average rate of change of the temperature between the points where this line intersects the isothermals </a:t>
            </a:r>
            <a:br>
              <a:rPr lang="en-US" altLang="en-US" dirty="0"/>
            </a:br>
            <a:r>
              <a:rPr lang="en-US" altLang="en-US" i="1" dirty="0"/>
              <a:t>T </a:t>
            </a:r>
            <a:r>
              <a:rPr lang="en-US" altLang="en-US" dirty="0"/>
              <a:t>= 50 and </a:t>
            </a:r>
            <a:r>
              <a:rPr lang="en-US" altLang="en-US" i="1" dirty="0"/>
              <a:t>T </a:t>
            </a:r>
            <a:r>
              <a:rPr lang="en-US" altLang="en-US" dirty="0"/>
              <a:t>= 60.</a:t>
            </a:r>
          </a:p>
          <a:p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 temperature at the point southeast of Reno is </a:t>
            </a:r>
            <a:r>
              <a:rPr lang="en-US" altLang="en-US" i="1" dirty="0"/>
              <a:t>T </a:t>
            </a:r>
            <a:r>
              <a:rPr lang="en-US" altLang="en-US" dirty="0"/>
              <a:t>= 60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F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and the temperature at the point northwest of Reno is </a:t>
            </a:r>
            <a:br>
              <a:rPr lang="en-US" altLang="en-US" dirty="0"/>
            </a:br>
            <a:r>
              <a:rPr lang="en-US" altLang="en-US" i="1" dirty="0"/>
              <a:t>T </a:t>
            </a:r>
            <a:r>
              <a:rPr lang="en-US" altLang="en-US" dirty="0"/>
              <a:t>= 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F</a:t>
            </a:r>
            <a:r>
              <a:rPr lang="en-US" altLang="en-US" dirty="0"/>
              <a:t>.  </a:t>
            </a:r>
          </a:p>
          <a:p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 distance between these points looks to be about </a:t>
            </a:r>
            <a:br>
              <a:rPr lang="en-US" altLang="en-US" dirty="0"/>
            </a:br>
            <a:r>
              <a:rPr lang="en-US" altLang="en-US" dirty="0"/>
              <a:t>75 miles. So the rate of change of the temperature in the southeasterly direction is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09" y="5565203"/>
            <a:ext cx="21304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77903"/>
            <a:ext cx="7493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21" y="5762053"/>
            <a:ext cx="159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know that the Chain Rule for functions of a single variable gives the rule for differentiating a composite function: If </a:t>
            </a:r>
            <a:r>
              <a:rPr lang="en-US" altLang="en-US" i="1" dirty="0"/>
              <a:t>y </a:t>
            </a:r>
            <a:r>
              <a:rPr lang="en-US" altLang="en-US" dirty="0"/>
              <a:t>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where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 are differentiable functions, then </a:t>
            </a:r>
            <a:r>
              <a:rPr lang="en-US" altLang="en-US" i="1" dirty="0"/>
              <a:t>y</a:t>
            </a:r>
            <a:r>
              <a:rPr lang="en-US" altLang="en-US" dirty="0"/>
              <a:t> is indirectly a differentiable function of </a:t>
            </a:r>
            <a:r>
              <a:rPr lang="en-US" altLang="en-US" i="1" dirty="0"/>
              <a:t>t</a:t>
            </a:r>
            <a:r>
              <a:rPr lang="en-US" altLang="en-US" dirty="0"/>
              <a:t> and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functions of more than one variable, the Chain Rule has several versions, each of them giving a rule for differentiating a composite function.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94" y="3573016"/>
            <a:ext cx="17764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06" y="3725416"/>
            <a:ext cx="428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0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When we compute the directional derivative of a function defined by a formula, we generally use the following theorem.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93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36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 the unit vector </a:t>
            </a:r>
            <a:r>
              <a:rPr lang="en-US" altLang="en-US" b="1" dirty="0"/>
              <a:t>u</a:t>
            </a:r>
            <a:r>
              <a:rPr lang="en-US" altLang="en-US" dirty="0"/>
              <a:t> makes an angle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with the positive        </a:t>
            </a:r>
            <a:r>
              <a:rPr lang="en-US" altLang="en-US" i="1" dirty="0"/>
              <a:t>x</a:t>
            </a:r>
            <a:r>
              <a:rPr lang="en-US" altLang="en-US" dirty="0"/>
              <a:t>-axis (as in Figure 2), then we can write </a:t>
            </a:r>
            <a:r>
              <a:rPr lang="en-US" altLang="en-US" b="1" dirty="0"/>
              <a:t>u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, sin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sz="1400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and the formula in Theorem 3 becomes</a:t>
            </a:r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US" altLang="en-US" i="1" dirty="0"/>
              <a:t>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sin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Directional Derivatives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38923"/>
            <a:ext cx="26606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35002" y="587096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A unit vector </a:t>
            </a:r>
            <a:r>
              <a:rPr lang="en-US" altLang="en-US" sz="1400" b="1"/>
              <a:t>u </a:t>
            </a:r>
            <a:r>
              <a:rPr lang="en-US" altLang="en-US" sz="1400"/>
              <a:t>= </a:t>
            </a:r>
            <a:r>
              <a:rPr lang="en-US" altLang="en-US" sz="1400" b="1">
                <a:sym typeface="Symbol" panose="05050102010706020507" pitchFamily="18" charset="2"/>
              </a:rPr>
              <a:t></a:t>
            </a:r>
            <a:r>
              <a:rPr lang="en-US" altLang="en-US" sz="1400" i="1">
                <a:sym typeface="Symbol" panose="05050102010706020507" pitchFamily="18" charset="2"/>
              </a:rPr>
              <a:t>a</a:t>
            </a:r>
            <a:r>
              <a:rPr lang="en-US" altLang="en-US" sz="1400">
                <a:sym typeface="Symbol" panose="05050102010706020507" pitchFamily="18" charset="2"/>
              </a:rPr>
              <a:t>, </a:t>
            </a:r>
            <a:r>
              <a:rPr lang="en-US" altLang="en-US" sz="1400" i="1">
                <a:sym typeface="Symbol" panose="05050102010706020507" pitchFamily="18" charset="2"/>
              </a:rPr>
              <a:t>b</a:t>
            </a:r>
            <a:r>
              <a:rPr lang="en-US" altLang="en-US" sz="1400" b="1">
                <a:sym typeface="Symbol" panose="05050102010706020507" pitchFamily="18" charset="2"/>
              </a:rPr>
              <a:t></a:t>
            </a:r>
            <a:r>
              <a:rPr lang="en-US" altLang="en-US" sz="1400"/>
              <a:t> = </a:t>
            </a:r>
            <a:r>
              <a:rPr lang="en-US" altLang="en-US" sz="1400" b="1">
                <a:sym typeface="Symbol" panose="05050102010706020507" pitchFamily="18" charset="2"/>
              </a:rPr>
              <a:t></a:t>
            </a:r>
            <a:r>
              <a:rPr lang="en-US" altLang="en-US" sz="1400"/>
              <a:t>cos </a:t>
            </a:r>
            <a:r>
              <a:rPr lang="en-US" altLang="en-US" sz="1400" i="1">
                <a:sym typeface="Symbol" panose="05050102010706020507" pitchFamily="18" charset="2"/>
              </a:rPr>
              <a:t>u</a:t>
            </a:r>
            <a:r>
              <a:rPr lang="en-US" altLang="en-US" sz="1400"/>
              <a:t>, sin </a:t>
            </a:r>
            <a:r>
              <a:rPr lang="en-US" altLang="en-US" sz="1400" i="1">
                <a:sym typeface="Symbol" panose="05050102010706020507" pitchFamily="18" charset="2"/>
              </a:rPr>
              <a:t>u</a:t>
            </a:r>
            <a:r>
              <a:rPr lang="en-US" altLang="en-US" sz="900" i="1">
                <a:sym typeface="Symbol" panose="05050102010706020507" pitchFamily="18" charset="2"/>
              </a:rPr>
              <a:t> </a:t>
            </a:r>
            <a:r>
              <a:rPr lang="en-US" altLang="en-US" sz="1400" b="1">
                <a:sym typeface="Symbol" panose="05050102010706020507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94700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en-US" dirty="0"/>
              <a:t>Notice from Theorem 3 that the directional derivative of a differentiable function can be written as the dot product of two vectors: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sz="1400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/>
              <a:t>	</a:t>
            </a:r>
            <a:r>
              <a:rPr lang="en-US" altLang="en-US" baseline="-25000" dirty="0"/>
              <a:t>        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i="1" dirty="0"/>
              <a:t>b</a:t>
            </a:r>
            <a:endParaRPr lang="en-US" altLang="en-US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/>
              <a:t>		        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endParaRPr lang="en-US" altLang="en-US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/>
              <a:t>		        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u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 first vector in this dot product occurs not only in computing directional derivatives but in many other contexts as well. 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So we give it a special name (the </a:t>
            </a:r>
            <a:r>
              <a:rPr lang="en-US" altLang="en-US" i="1" dirty="0">
                <a:sym typeface="Symbol" panose="05050102010706020507" pitchFamily="18" charset="2"/>
              </a:rPr>
              <a:t>gradient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14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 and a special notation (</a:t>
            </a:r>
            <a:r>
              <a:rPr lang="en-US" altLang="en-US" b="1" dirty="0">
                <a:sym typeface="Symbol" panose="05050102010706020507" pitchFamily="18" charset="2"/>
              </a:rPr>
              <a:t>grad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or 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, which is read “del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14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”).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5C0"/>
                </a:solidFill>
              </a:rPr>
              <a:t>The Gradient Vector</a:t>
            </a:r>
            <a:br>
              <a:rPr lang="en-US" dirty="0">
                <a:solidFill>
                  <a:srgbClr val="CC007A"/>
                </a:solidFill>
              </a:rPr>
            </a:br>
            <a:endParaRPr lang="en-S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4635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28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274320" lvl="1" indent="0">
              <a:buNone/>
            </a:pPr>
            <a:endParaRPr lang="en-SG" altLang="en-US" dirty="0"/>
          </a:p>
          <a:p>
            <a:pPr marL="274320" lvl="1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Example 3: </a:t>
            </a: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sz="2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sin </a:t>
            </a:r>
            <a:r>
              <a:rPr lang="en-US" altLang="en-US" i="1" dirty="0"/>
              <a:t>x</a:t>
            </a:r>
            <a:r>
              <a:rPr lang="en-US" altLang="en-US" dirty="0"/>
              <a:t> + </a:t>
            </a:r>
            <a:r>
              <a:rPr lang="en-US" altLang="en-US" i="1" dirty="0" err="1"/>
              <a:t>e</a:t>
            </a:r>
            <a:r>
              <a:rPr lang="en-US" altLang="en-US" i="1" baseline="30000" dirty="0" err="1"/>
              <a:t>xy</a:t>
            </a:r>
            <a:r>
              <a:rPr lang="en-US" altLang="en-US" dirty="0"/>
              <a:t>, then</a:t>
            </a:r>
          </a:p>
          <a:p>
            <a:pPr marL="274320" lvl="1" indent="0">
              <a:buNone/>
            </a:pPr>
            <a:endParaRPr lang="en-US" altLang="en-US" dirty="0"/>
          </a:p>
          <a:p>
            <a:pPr marL="27432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</a:t>
            </a:r>
            <a:r>
              <a:rPr lang="en-US" altLang="en-US" i="1" dirty="0"/>
              <a:t>f</a:t>
            </a:r>
            <a:r>
              <a:rPr lang="en-US" altLang="en-US" sz="2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sz="29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sz="2900" b="1" dirty="0">
                <a:sym typeface="Symbol" panose="05050102010706020507" pitchFamily="18" charset="2"/>
              </a:rPr>
              <a:t>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sz="29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cos </a:t>
            </a:r>
            <a:r>
              <a:rPr lang="en-US" altLang="en-US" i="1" dirty="0"/>
              <a:t>x</a:t>
            </a:r>
            <a:r>
              <a:rPr lang="en-US" altLang="en-US" dirty="0"/>
              <a:t> + </a:t>
            </a:r>
            <a:r>
              <a:rPr lang="en-US" altLang="en-US" i="1" dirty="0" err="1"/>
              <a:t>ye</a:t>
            </a:r>
            <a:r>
              <a:rPr lang="en-US" altLang="en-US" i="1" baseline="30000" dirty="0" err="1"/>
              <a:t>xy</a:t>
            </a:r>
            <a:r>
              <a:rPr lang="en-US" altLang="en-US" i="1" dirty="0"/>
              <a:t>, </a:t>
            </a:r>
            <a:r>
              <a:rPr lang="en-US" altLang="en-US" i="1" dirty="0" err="1"/>
              <a:t>xe</a:t>
            </a:r>
            <a:r>
              <a:rPr lang="en-US" altLang="en-US" i="1" baseline="30000" dirty="0" err="1"/>
              <a:t>xy</a:t>
            </a:r>
            <a:r>
              <a:rPr lang="en-US" altLang="en-US" sz="2900" b="1" dirty="0">
                <a:sym typeface="Symbol" panose="05050102010706020507" pitchFamily="18" charset="2"/>
              </a:rPr>
              <a:t></a:t>
            </a:r>
          </a:p>
          <a:p>
            <a:pPr marL="274320" lvl="1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27432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and 	          </a:t>
            </a:r>
            <a:r>
              <a:rPr lang="en-US" altLang="en-US" sz="6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200" i="1" dirty="0"/>
              <a:t> </a:t>
            </a:r>
            <a:r>
              <a:rPr lang="en-US" altLang="en-US" dirty="0"/>
              <a:t>(0, 1) = </a:t>
            </a:r>
            <a:r>
              <a:rPr lang="en-US" altLang="en-US" sz="29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2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0</a:t>
            </a:r>
            <a:r>
              <a:rPr lang="en-US" altLang="en-US" sz="2900" b="1" dirty="0">
                <a:sym typeface="Symbol" panose="05050102010706020507" pitchFamily="18" charset="2"/>
              </a:rPr>
              <a:t>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044"/>
            <a:ext cx="72818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017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With the notation for the gradient vector, we can rewrite Equation 7 for the directional derivative of a differentiable function as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expresses the directional derivative in the direction of a unit vector </a:t>
            </a:r>
            <a:r>
              <a:rPr lang="en-US" altLang="en-US" b="1" dirty="0"/>
              <a:t>u</a:t>
            </a:r>
            <a:r>
              <a:rPr lang="en-US" altLang="en-US" dirty="0"/>
              <a:t> as the scalar projection of the gradient vector onto </a:t>
            </a:r>
            <a:r>
              <a:rPr lang="en-US" altLang="en-US" b="1" dirty="0"/>
              <a:t>u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54287"/>
            <a:ext cx="65500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805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For functions of three variables we can define directional derivatives in a similar manner.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Again 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can be interpreted as the rate of change of the function in the direction of a unit vector </a:t>
            </a:r>
            <a:r>
              <a:rPr lang="en-US" altLang="en-US" b="1" dirty="0"/>
              <a:t>u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Functions of Three Variables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0024"/>
            <a:ext cx="83978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18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If we use vector notation, then we can write both </a:t>
            </a:r>
            <a:br>
              <a:rPr lang="en-US" altLang="en-US" dirty="0"/>
            </a:br>
            <a:r>
              <a:rPr lang="en-US" altLang="en-US" dirty="0"/>
              <a:t>definitions (2 and 10) of the directional derivative in the compact form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b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if </a:t>
            </a:r>
            <a:r>
              <a:rPr lang="en-US" altLang="en-US" i="1" dirty="0"/>
              <a:t>n</a:t>
            </a:r>
            <a:r>
              <a:rPr lang="en-US" altLang="en-US" dirty="0"/>
              <a:t> = 2 and </a:t>
            </a:r>
            <a:r>
              <a:rPr lang="en-US" altLang="en-US" b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if </a:t>
            </a:r>
            <a:r>
              <a:rPr lang="en-US" altLang="en-US" i="1" dirty="0"/>
              <a:t>n</a:t>
            </a:r>
            <a:r>
              <a:rPr lang="en-US" altLang="en-US" dirty="0"/>
              <a:t> = 3.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This is reasonable because the vector equation of the line through </a:t>
            </a:r>
            <a:r>
              <a:rPr lang="en-US" altLang="en-US" b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in the direction of the vector </a:t>
            </a:r>
            <a:r>
              <a:rPr lang="en-US" altLang="en-US" b="1" dirty="0"/>
              <a:t>u</a:t>
            </a:r>
            <a:r>
              <a:rPr lang="en-US" altLang="en-US" dirty="0"/>
              <a:t> is given by </a:t>
            </a:r>
            <a:br>
              <a:rPr lang="en-US" altLang="en-US" dirty="0"/>
            </a:br>
            <a:r>
              <a:rPr lang="en-US" altLang="en-US" b="1" dirty="0"/>
              <a:t>x </a:t>
            </a:r>
            <a:r>
              <a:rPr lang="en-US" altLang="en-US" dirty="0"/>
              <a:t>= </a:t>
            </a:r>
            <a:r>
              <a:rPr lang="en-US" altLang="en-US" b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t</a:t>
            </a:r>
            <a:r>
              <a:rPr lang="en-US" altLang="en-US" sz="1400" i="1" dirty="0"/>
              <a:t> </a:t>
            </a:r>
            <a:r>
              <a:rPr lang="en-US" altLang="en-US" b="1" dirty="0"/>
              <a:t>u </a:t>
            </a:r>
            <a:r>
              <a:rPr lang="en-US" altLang="en-US" dirty="0"/>
              <a:t>and so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 err="1"/>
              <a:t>h</a:t>
            </a:r>
            <a:r>
              <a:rPr lang="en-US" altLang="en-US" b="1" dirty="0" err="1"/>
              <a:t>u</a:t>
            </a:r>
            <a:r>
              <a:rPr lang="en-US" altLang="en-US" dirty="0"/>
              <a:t>) represents the value of </a:t>
            </a:r>
            <a:r>
              <a:rPr lang="en-US" altLang="en-US" i="1" dirty="0"/>
              <a:t>f </a:t>
            </a:r>
            <a:r>
              <a:rPr lang="en-US" altLang="en-US" dirty="0"/>
              <a:t>at a point on this line.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Functions of Three Variables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1262"/>
            <a:ext cx="7699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188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3202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is differentiable and </a:t>
            </a:r>
            <a:r>
              <a:rPr lang="en-US" altLang="en-US" b="1" dirty="0"/>
              <a:t>u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then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i="1" dirty="0"/>
              <a:t>c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a function </a:t>
            </a:r>
            <a:r>
              <a:rPr lang="en-US" altLang="en-US" i="1" dirty="0"/>
              <a:t>f </a:t>
            </a:r>
            <a:r>
              <a:rPr lang="en-US" altLang="en-US" dirty="0"/>
              <a:t>of three variables, the </a:t>
            </a:r>
            <a:r>
              <a:rPr lang="en-US" altLang="en-US" b="1" dirty="0"/>
              <a:t>gradient vector</a:t>
            </a:r>
            <a:r>
              <a:rPr lang="en-US" altLang="en-US" dirty="0"/>
              <a:t>, denoted by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 </a:t>
            </a:r>
            <a:r>
              <a:rPr lang="en-US" altLang="en-US" dirty="0"/>
              <a:t>or </a:t>
            </a:r>
            <a:r>
              <a:rPr lang="en-US" altLang="en-US" b="1" dirty="0"/>
              <a:t>grad </a:t>
            </a:r>
            <a:r>
              <a:rPr lang="en-US" altLang="en-US" i="1" dirty="0"/>
              <a:t>f</a:t>
            </a:r>
            <a:r>
              <a:rPr lang="en-US" altLang="en-US" dirty="0"/>
              <a:t>, is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</a:t>
            </a:r>
            <a:r>
              <a:rPr lang="en-US" altLang="en-US" i="1" dirty="0"/>
              <a:t> z</a:t>
            </a:r>
            <a:r>
              <a:rPr lang="en-US" altLang="en-US" dirty="0"/>
              <a:t>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endParaRPr lang="en-US" altLang="en-US" dirty="0"/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or, for short,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Functions of Three Variables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42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86538"/>
            <a:ext cx="7493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3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Then, just as with functions of two variables, Formula 12 for the directional derivative can be rewritten as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Functions of Three Variables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87171"/>
            <a:ext cx="7677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91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x </a:t>
            </a:r>
            <a:r>
              <a:rPr lang="en-US" altLang="en-US" dirty="0"/>
              <a:t>sin(</a:t>
            </a:r>
            <a:r>
              <a:rPr lang="en-US" altLang="en-US" i="1" dirty="0" err="1"/>
              <a:t>yz</a:t>
            </a:r>
            <a:r>
              <a:rPr lang="en-US" altLang="en-US" i="1" dirty="0"/>
              <a:t>)</a:t>
            </a:r>
            <a:r>
              <a:rPr lang="en-US" altLang="en-US" dirty="0"/>
              <a:t>, (a) find the gradient of </a:t>
            </a:r>
            <a:r>
              <a:rPr lang="en-US" altLang="en-US" i="1" dirty="0"/>
              <a:t>f </a:t>
            </a:r>
            <a:r>
              <a:rPr lang="en-US" altLang="en-US" dirty="0"/>
              <a:t>and (b) find the directional derivative of </a:t>
            </a:r>
            <a:r>
              <a:rPr lang="en-US" altLang="en-US" i="1" dirty="0"/>
              <a:t>f </a:t>
            </a:r>
            <a:r>
              <a:rPr lang="en-US" altLang="en-US" dirty="0"/>
              <a:t>at (1, 3, 0) in the direction of </a:t>
            </a:r>
            <a:br>
              <a:rPr lang="en-US" altLang="en-US" dirty="0"/>
            </a:br>
            <a:r>
              <a:rPr lang="en-US" altLang="en-US" b="1" dirty="0"/>
              <a:t>v </a:t>
            </a:r>
            <a:r>
              <a:rPr lang="en-US" altLang="en-US" dirty="0"/>
              <a:t>= </a:t>
            </a:r>
            <a:r>
              <a:rPr lang="en-US" altLang="en-US" b="1" dirty="0"/>
              <a:t>i </a:t>
            </a:r>
            <a:r>
              <a:rPr lang="en-US" altLang="en-US" dirty="0"/>
              <a:t>+ 2</a:t>
            </a:r>
            <a:r>
              <a:rPr lang="en-US" altLang="en-US" sz="1400" dirty="0"/>
              <a:t> </a:t>
            </a:r>
            <a:r>
              <a:rPr lang="en-US" altLang="en-US" b="1" dirty="0"/>
              <a:t>j </a:t>
            </a:r>
            <a:r>
              <a:rPr lang="en-US" altLang="en-US" dirty="0"/>
              <a:t>– </a:t>
            </a:r>
            <a:r>
              <a:rPr lang="en-US" altLang="en-US" b="1" dirty="0"/>
              <a:t>k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(a) The gradient of </a:t>
            </a:r>
            <a:r>
              <a:rPr lang="en-US" altLang="en-US" i="1" dirty="0"/>
              <a:t>f </a:t>
            </a:r>
            <a:r>
              <a:rPr lang="en-US" altLang="en-US" dirty="0"/>
              <a:t>is</a:t>
            </a:r>
          </a:p>
          <a:p>
            <a:pPr>
              <a:lnSpc>
                <a:spcPct val="110000"/>
              </a:lnSpc>
            </a:pPr>
            <a:endParaRPr lang="en-US" alt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</a:t>
            </a:r>
            <a:r>
              <a:rPr lang="en-US" altLang="en-US" i="1" dirty="0"/>
              <a:t> z</a:t>
            </a:r>
            <a:r>
              <a:rPr lang="en-US" altLang="en-US" dirty="0"/>
              <a:t>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			     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sin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xz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cos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cos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5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4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first version (Theorem 2) deals with the case where      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and each of the variables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is, in turn, a function of a variable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means that </a:t>
            </a:r>
            <a:r>
              <a:rPr lang="en-US" altLang="en-US" i="1" dirty="0"/>
              <a:t>z</a:t>
            </a:r>
            <a:r>
              <a:rPr lang="en-US" altLang="en-US" dirty="0"/>
              <a:t> is indirectly a function of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)), and the Chain Rule gives a formula for differentiating </a:t>
            </a:r>
            <a:r>
              <a:rPr lang="en-US" altLang="en-US" i="1" dirty="0"/>
              <a:t>z</a:t>
            </a:r>
            <a:r>
              <a:rPr lang="en-US" altLang="en-US" dirty="0"/>
              <a:t> as a function of </a:t>
            </a:r>
            <a:r>
              <a:rPr lang="en-US" altLang="en-US" i="1" dirty="0"/>
              <a:t>t</a:t>
            </a:r>
            <a:r>
              <a:rPr lang="en-US" altLang="en-US" dirty="0"/>
              <a:t>. We assume that </a:t>
            </a:r>
            <a:r>
              <a:rPr lang="en-US" altLang="en-US" i="1" dirty="0"/>
              <a:t>f</a:t>
            </a:r>
            <a:r>
              <a:rPr lang="en-US" altLang="en-US" dirty="0"/>
              <a:t> is differentiable.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26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(b) At </a:t>
            </a:r>
            <a:r>
              <a:rPr lang="en-US" altLang="en-US" dirty="0"/>
              <a:t>(1, 3, 0) </a:t>
            </a:r>
            <a:r>
              <a:rPr lang="en-US" altLang="en-US" dirty="0">
                <a:sym typeface="Symbol" panose="05050102010706020507" pitchFamily="18" charset="2"/>
              </a:rPr>
              <a:t>we have 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(1, 3, 0)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0, 0, 3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The unit vector in the direction of </a:t>
            </a:r>
            <a:r>
              <a:rPr lang="en-US" altLang="en-US" b="1" dirty="0"/>
              <a:t>v </a:t>
            </a:r>
            <a:r>
              <a:rPr lang="en-US" altLang="en-US" dirty="0"/>
              <a:t>= </a:t>
            </a:r>
            <a:r>
              <a:rPr lang="en-US" altLang="en-US" b="1" dirty="0"/>
              <a:t>i </a:t>
            </a:r>
            <a:r>
              <a:rPr lang="en-US" altLang="en-US" dirty="0"/>
              <a:t>+ 2</a:t>
            </a:r>
            <a:r>
              <a:rPr lang="en-US" altLang="en-US" sz="1400" dirty="0"/>
              <a:t> </a:t>
            </a:r>
            <a:r>
              <a:rPr lang="en-US" altLang="en-US" b="1" dirty="0"/>
              <a:t>j </a:t>
            </a:r>
            <a:r>
              <a:rPr lang="en-US" altLang="en-US" dirty="0"/>
              <a:t>– </a:t>
            </a:r>
            <a:r>
              <a:rPr lang="en-US" altLang="en-US" b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Therefore Equation 14 gives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(1, 3, 0) =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(1, 3, 0)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u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5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855913"/>
            <a:ext cx="26590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48175"/>
            <a:ext cx="31432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01" y="5380038"/>
            <a:ext cx="12763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63" y="5400675"/>
            <a:ext cx="8509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4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Suppose we have a function </a:t>
            </a:r>
            <a:r>
              <a:rPr lang="en-US" altLang="en-US" i="1" dirty="0"/>
              <a:t>f</a:t>
            </a:r>
            <a:r>
              <a:rPr lang="en-US" altLang="en-US" dirty="0"/>
              <a:t> of two or three variables and we consider all possible directional derivatives of </a:t>
            </a:r>
            <a:r>
              <a:rPr lang="en-US" altLang="en-US" i="1" dirty="0"/>
              <a:t>f </a:t>
            </a:r>
            <a:r>
              <a:rPr lang="en-US" altLang="en-US" dirty="0"/>
              <a:t>at a given point.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These give the rates of change of </a:t>
            </a:r>
            <a:r>
              <a:rPr lang="en-US" altLang="en-US" i="1" dirty="0"/>
              <a:t>f </a:t>
            </a:r>
            <a:r>
              <a:rPr lang="en-US" altLang="en-US" dirty="0"/>
              <a:t>in all possible directions.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We can then ask the questions: In which of these directions does </a:t>
            </a:r>
            <a:r>
              <a:rPr lang="en-US" altLang="en-US" i="1" dirty="0"/>
              <a:t>f</a:t>
            </a:r>
            <a:r>
              <a:rPr lang="en-US" altLang="en-US" dirty="0"/>
              <a:t> change fastest and what is the maximum rate of change? The answers are provided by the following theorem.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5C0"/>
                </a:solidFill>
              </a:rPr>
              <a:t>Maximizing the Directional Derivatives</a:t>
            </a:r>
            <a:br>
              <a:rPr lang="en-US" dirty="0">
                <a:solidFill>
                  <a:srgbClr val="CC007A"/>
                </a:solidFill>
              </a:rPr>
            </a:br>
            <a:endParaRPr lang="en-S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53773"/>
            <a:ext cx="66817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037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/>
              <a:t>(a)</a:t>
            </a:r>
            <a:r>
              <a:rPr lang="en-US" altLang="en-US" dirty="0"/>
              <a:t> If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 err="1"/>
              <a:t>xe</a:t>
            </a:r>
            <a:r>
              <a:rPr lang="en-US" altLang="en-US" i="1" baseline="30000" dirty="0" err="1"/>
              <a:t>y</a:t>
            </a:r>
            <a:r>
              <a:rPr lang="en-US" altLang="en-US" dirty="0"/>
              <a:t>, find the rate of change of </a:t>
            </a:r>
            <a:r>
              <a:rPr lang="en-US" altLang="en-US" i="1" dirty="0"/>
              <a:t>f</a:t>
            </a:r>
            <a:r>
              <a:rPr lang="en-US" altLang="en-US" dirty="0"/>
              <a:t> at the point 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i="1" dirty="0"/>
              <a:t>P</a:t>
            </a:r>
            <a:r>
              <a:rPr lang="en-US" altLang="en-US" dirty="0"/>
              <a:t>(2, 0) in the direction from </a:t>
            </a:r>
            <a:r>
              <a:rPr lang="en-US" altLang="en-US" i="1" dirty="0"/>
              <a:t>P</a:t>
            </a:r>
            <a:r>
              <a:rPr lang="en-US" altLang="en-US" dirty="0"/>
              <a:t> to           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b="1" dirty="0"/>
              <a:t>(b)</a:t>
            </a:r>
            <a:r>
              <a:rPr lang="en-US" altLang="en-US" dirty="0"/>
              <a:t> In what direction does </a:t>
            </a:r>
            <a:r>
              <a:rPr lang="en-US" altLang="en-US" i="1" dirty="0"/>
              <a:t>f </a:t>
            </a:r>
            <a:r>
              <a:rPr lang="en-US" altLang="en-US" dirty="0"/>
              <a:t>have the maximum rate of</a:t>
            </a:r>
            <a:br>
              <a:rPr lang="en-US" altLang="en-US" dirty="0"/>
            </a:br>
            <a:r>
              <a:rPr lang="en-US" altLang="en-US" dirty="0"/>
              <a:t>     change? What is this maximum rate of change?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b="1" dirty="0"/>
              <a:t>(a)</a:t>
            </a:r>
            <a:r>
              <a:rPr lang="en-US" altLang="en-US" dirty="0"/>
              <a:t> We first compute the gradient vector: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	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0073AE"/>
                </a:solidFill>
              </a:rPr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e</a:t>
            </a:r>
            <a:r>
              <a:rPr lang="en-US" altLang="en-US" i="1" baseline="30000" dirty="0" err="1"/>
              <a:t>y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sz="3200" b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xe</a:t>
            </a:r>
            <a:r>
              <a:rPr lang="en-US" altLang="en-US" i="1" baseline="30000" dirty="0" err="1"/>
              <a:t>y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	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(2, 0)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2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6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864096" cy="39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7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unit vector in the direction of   =          is </a:t>
            </a:r>
            <a:r>
              <a:rPr lang="en-US" altLang="en-US" b="1" dirty="0"/>
              <a:t>u </a:t>
            </a:r>
            <a:r>
              <a:rPr lang="en-US" altLang="en-US" dirty="0"/>
              <a:t>=             so the rate of change of </a:t>
            </a:r>
            <a:r>
              <a:rPr lang="en-US" altLang="en-US" i="1" dirty="0"/>
              <a:t>f </a:t>
            </a:r>
            <a:r>
              <a:rPr lang="en-US" altLang="en-US" dirty="0"/>
              <a:t>in the direction from </a:t>
            </a:r>
            <a:r>
              <a:rPr lang="en-US" altLang="en-US" i="1" dirty="0"/>
              <a:t>P </a:t>
            </a:r>
            <a:r>
              <a:rPr lang="en-US" altLang="en-US" dirty="0"/>
              <a:t>to </a:t>
            </a:r>
            <a:r>
              <a:rPr lang="en-US" altLang="en-US" i="1" dirty="0"/>
              <a:t>Q </a:t>
            </a:r>
            <a:r>
              <a:rPr lang="en-US" altLang="en-US" dirty="0"/>
              <a:t>is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i="1" dirty="0" err="1"/>
              <a:t>D</a:t>
            </a:r>
            <a:r>
              <a:rPr lang="en-US" altLang="en-US" b="1" baseline="-25000" dirty="0" err="1"/>
              <a:t>u</a:t>
            </a:r>
            <a:r>
              <a:rPr lang="en-US" altLang="en-US" i="1" dirty="0" err="1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(2, 0) =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(2, 0)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u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(b)</a:t>
            </a:r>
            <a:r>
              <a:rPr lang="en-US" altLang="en-US" dirty="0"/>
              <a:t> According to Theorem 15, </a:t>
            </a:r>
            <a:r>
              <a:rPr lang="en-US" altLang="en-US" i="1" dirty="0"/>
              <a:t>f</a:t>
            </a:r>
            <a:r>
              <a:rPr lang="en-US" altLang="en-US" dirty="0"/>
              <a:t> increases fastest in the</a:t>
            </a:r>
            <a:br>
              <a:rPr lang="en-US" altLang="en-US" dirty="0"/>
            </a:br>
            <a:r>
              <a:rPr lang="en-US" altLang="en-US" dirty="0"/>
              <a:t>     direction of the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(2, 0)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2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     The maximum rate of change is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			 |</a:t>
            </a:r>
            <a:r>
              <a:rPr lang="en-US" altLang="en-US" sz="9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(2, 0)</a:t>
            </a:r>
            <a:r>
              <a:rPr lang="en-US" altLang="en-US" sz="900" dirty="0"/>
              <a:t> </a:t>
            </a:r>
            <a:r>
              <a:rPr lang="en-US" altLang="en-US" dirty="0"/>
              <a:t>| = |</a:t>
            </a:r>
            <a:r>
              <a:rPr lang="en-US" altLang="en-US" sz="900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2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sz="900" dirty="0"/>
              <a:t> </a:t>
            </a:r>
            <a:r>
              <a:rPr lang="en-US" altLang="en-US" dirty="0"/>
              <a:t>| =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6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7017"/>
            <a:ext cx="4746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62049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39" y="1197017"/>
            <a:ext cx="9509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82" y="3280444"/>
            <a:ext cx="2578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81" y="2714476"/>
            <a:ext cx="22034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7" y="5589240"/>
            <a:ext cx="4476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/>
                  <a:t>Suppose </a:t>
                </a:r>
                <a:r>
                  <a:rPr lang="en-US" altLang="en-US" i="1" dirty="0"/>
                  <a:t>S </a:t>
                </a:r>
                <a:r>
                  <a:rPr lang="en-US" altLang="en-US" dirty="0"/>
                  <a:t>is a surface with equation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z</a:t>
                </a:r>
                <a:r>
                  <a:rPr lang="en-US" altLang="en-US" dirty="0"/>
                  <a:t>) = </a:t>
                </a:r>
                <a:r>
                  <a:rPr lang="en-US" altLang="en-US" i="1" dirty="0"/>
                  <a:t>k</a:t>
                </a:r>
                <a:r>
                  <a:rPr lang="en-US" altLang="en-US" dirty="0"/>
                  <a:t>, that is, it is a level surface of a function </a:t>
                </a:r>
                <a:r>
                  <a:rPr lang="en-US" altLang="en-US" i="1" dirty="0"/>
                  <a:t>F </a:t>
                </a:r>
                <a:r>
                  <a:rPr lang="en-US" altLang="en-US" dirty="0"/>
                  <a:t>of three variables, and let</a:t>
                </a:r>
                <a:br>
                  <a:rPr lang="en-US" altLang="en-US" dirty="0"/>
                </a:b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z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) be a point on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. It is a surface of a ball.</a:t>
                </a:r>
                <a:endParaRPr lang="en-US" alt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C </a:t>
                </a:r>
                <a:r>
                  <a:rPr lang="en-US" altLang="en-US" dirty="0"/>
                  <a:t>be any curve that lies on the surface </a:t>
                </a:r>
                <a:r>
                  <a:rPr lang="en-US" altLang="en-US" i="1" dirty="0"/>
                  <a:t>S </a:t>
                </a:r>
                <a:r>
                  <a:rPr lang="en-US" altLang="en-US" dirty="0"/>
                  <a:t>and passes through the point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. Recall that the curve </a:t>
                </a:r>
                <a:r>
                  <a:rPr lang="en-US" altLang="en-US" i="1" dirty="0"/>
                  <a:t>C </a:t>
                </a:r>
                <a:r>
                  <a:rPr lang="en-US" altLang="en-US" dirty="0"/>
                  <a:t>is described by a continuous vector function </a:t>
                </a:r>
                <a:r>
                  <a:rPr lang="en-US" altLang="en-US" b="1" dirty="0"/>
                  <a:t>r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), </a:t>
                </a:r>
                <a:r>
                  <a:rPr lang="en-US" altLang="en-US" i="1" dirty="0"/>
                  <a:t>z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t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 be the parameter value corresponding to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; that is, </a:t>
                </a:r>
                <a:br>
                  <a:rPr lang="en-US" altLang="en-US" dirty="0"/>
                </a:br>
                <a:r>
                  <a:rPr lang="en-US" altLang="en-US" b="1" dirty="0"/>
                  <a:t>r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)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x</a:t>
                </a:r>
                <a:r>
                  <a:rPr lang="en-US" altLang="en-US" baseline="-25000" dirty="0"/>
                  <a:t>0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z</a:t>
                </a:r>
                <a:r>
                  <a:rPr lang="en-US" altLang="en-US" baseline="-25000" dirty="0"/>
                  <a:t>0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/>
                  <a:t>. Since </a:t>
                </a:r>
                <a:r>
                  <a:rPr lang="en-US" altLang="en-US" i="1" dirty="0"/>
                  <a:t>C </a:t>
                </a:r>
                <a:r>
                  <a:rPr lang="en-US" altLang="en-US" dirty="0"/>
                  <a:t>lies on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, any point 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), </a:t>
                </a:r>
                <a:r>
                  <a:rPr lang="en-US" altLang="en-US" i="1" dirty="0"/>
                  <a:t>z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)) must satisfy the equation of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, that is,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/>
                  <a:t>			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), </a:t>
                </a:r>
                <a:r>
                  <a:rPr lang="en-US" altLang="en-US" i="1" dirty="0"/>
                  <a:t>z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)) = </a:t>
                </a:r>
                <a:r>
                  <a:rPr lang="en-US" altLang="en-US" i="1" dirty="0"/>
                  <a:t>k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11" t="-1728" b="-14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5C0"/>
                </a:solidFill>
              </a:rPr>
              <a:t>Tangent Planes to Level Surfaces</a:t>
            </a:r>
            <a:br>
              <a:rPr lang="en-US" dirty="0">
                <a:solidFill>
                  <a:srgbClr val="CC007A"/>
                </a:solidFill>
              </a:rPr>
            </a:br>
            <a:endParaRPr lang="en-SG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5499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and </a:t>
            </a:r>
            <a:r>
              <a:rPr lang="en-US" altLang="en-US" i="1" dirty="0"/>
              <a:t>z </a:t>
            </a:r>
            <a:r>
              <a:rPr lang="en-US" altLang="en-US" dirty="0"/>
              <a:t>are differentiable functions of </a:t>
            </a:r>
            <a:r>
              <a:rPr lang="en-US" altLang="en-US" i="1" dirty="0"/>
              <a:t>t </a:t>
            </a:r>
            <a:r>
              <a:rPr lang="en-US" altLang="en-US" dirty="0"/>
              <a:t>and </a:t>
            </a:r>
            <a:r>
              <a:rPr lang="en-US" altLang="en-US" i="1" dirty="0"/>
              <a:t>F </a:t>
            </a:r>
            <a:r>
              <a:rPr lang="en-US" altLang="en-US" dirty="0"/>
              <a:t>is also differentiable, then we can use the Chain Rule to differentiate both sides of Equation 16 as follows: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But, since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dirty="0"/>
              <a:t>and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x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/>
              <a:t>y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z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Equation 17 can be written in terms of a dot product as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			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i="1" dirty="0"/>
              <a:t>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Tangent Planes to Level Surfaces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6243"/>
            <a:ext cx="6207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 particular, when </a:t>
            </a:r>
            <a:r>
              <a:rPr lang="en-US" altLang="en-US" i="1" dirty="0"/>
              <a:t>t</a:t>
            </a:r>
            <a:r>
              <a:rPr lang="en-US" altLang="en-US" dirty="0"/>
              <a:t> =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 we have </a:t>
            </a:r>
            <a:r>
              <a:rPr lang="en-US" altLang="en-US" b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so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			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i="1" dirty="0"/>
              <a:t>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= 0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Equation 18 says that </a:t>
            </a:r>
            <a:r>
              <a:rPr lang="en-US" altLang="en-US" i="1" dirty="0"/>
              <a:t>the gradient vector at P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),</a:t>
            </a:r>
            <a:r>
              <a:rPr lang="en-US" altLang="en-US" i="1" dirty="0"/>
              <a:t> is perpendicular to the tangent vector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i="1" dirty="0"/>
              <a:t>to any curve C on S that passes through P</a:t>
            </a:r>
            <a:r>
              <a:rPr lang="en-US" altLang="en-US" dirty="0"/>
              <a:t>. (See Figure 9.)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Tangent Planes to Level Surfaces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12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239260"/>
            <a:ext cx="2578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83062" y="6453336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761444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b="1" dirty="0"/>
              <a:t>0</a:t>
            </a:r>
            <a:r>
              <a:rPr lang="en-US" altLang="en-US" dirty="0"/>
              <a:t>, it is therefore natural to define the </a:t>
            </a:r>
            <a:r>
              <a:rPr lang="en-US" altLang="en-US" b="1" dirty="0"/>
              <a:t>tangent plane to the level surface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b="1" dirty="0"/>
              <a:t> at </a:t>
            </a:r>
            <a:br>
              <a:rPr lang="en-US" altLang="en-US" i="1" dirty="0"/>
            </a:b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as the plane that passes through </a:t>
            </a:r>
            <a:r>
              <a:rPr lang="en-US" altLang="en-US" i="1" dirty="0"/>
              <a:t>P </a:t>
            </a:r>
            <a:r>
              <a:rPr lang="en-US" altLang="en-US" dirty="0"/>
              <a:t>and has normal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Using the standard equation of a plane, we can write the equation of this tangent plane as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Tangent Planes to Level Surfaces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313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6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normal line </a:t>
            </a:r>
            <a:r>
              <a:rPr lang="en-US" altLang="en-US" dirty="0"/>
              <a:t>to </a:t>
            </a:r>
            <a:r>
              <a:rPr lang="en-US" altLang="en-US" i="1" dirty="0"/>
              <a:t>S </a:t>
            </a:r>
            <a:r>
              <a:rPr lang="en-US" altLang="en-US" dirty="0"/>
              <a:t>at </a:t>
            </a:r>
            <a:r>
              <a:rPr lang="en-US" altLang="en-US" i="1" dirty="0"/>
              <a:t>P </a:t>
            </a:r>
            <a:r>
              <a:rPr lang="en-US" altLang="en-US" dirty="0"/>
              <a:t>is the line passing through </a:t>
            </a:r>
            <a:r>
              <a:rPr lang="en-US" altLang="en-US" i="1" dirty="0"/>
              <a:t>P           </a:t>
            </a:r>
            <a:r>
              <a:rPr lang="en-US" altLang="en-US" dirty="0"/>
              <a:t>and perpendicular to the tangent plane.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direction of the normal line is therefore given by the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and so, its symmetric equations are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Tangent Planes to Level Surfaces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7"/>
          <a:stretch>
            <a:fillRect/>
          </a:stretch>
        </p:blipFill>
        <p:spPr bwMode="auto">
          <a:xfrm>
            <a:off x="1619672" y="4437112"/>
            <a:ext cx="6223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2" y="4572050"/>
            <a:ext cx="549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997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In the special case in which the equation of a surface </a:t>
            </a:r>
            <a:r>
              <a:rPr lang="en-US" altLang="en-US" i="1" dirty="0"/>
              <a:t>S </a:t>
            </a:r>
            <a:r>
              <a:rPr lang="en-US" altLang="en-US" dirty="0"/>
              <a:t>is of the form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(that is, </a:t>
            </a:r>
            <a:r>
              <a:rPr lang="en-US" altLang="en-US" i="1" dirty="0"/>
              <a:t>S </a:t>
            </a:r>
            <a:r>
              <a:rPr lang="en-US" altLang="en-US" dirty="0"/>
              <a:t>is the graph of a function </a:t>
            </a:r>
            <a:r>
              <a:rPr lang="en-US" altLang="en-US" i="1" dirty="0"/>
              <a:t>f </a:t>
            </a:r>
            <a:r>
              <a:rPr lang="en-US" altLang="en-US" dirty="0"/>
              <a:t>of two variables), we can rewrite the equation as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		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– </a:t>
            </a:r>
            <a:r>
              <a:rPr lang="en-US" altLang="en-US" i="1" dirty="0"/>
              <a:t>z</a:t>
            </a:r>
            <a:r>
              <a:rPr lang="en-US" altLang="en-US" dirty="0"/>
              <a:t> = 0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and regard </a:t>
            </a:r>
            <a:r>
              <a:rPr lang="en-US" altLang="en-US" i="1" dirty="0"/>
              <a:t>S </a:t>
            </a:r>
            <a:r>
              <a:rPr lang="en-US" altLang="en-US" dirty="0"/>
              <a:t>as a level surface (with </a:t>
            </a:r>
            <a:r>
              <a:rPr lang="en-US" altLang="en-US" i="1" dirty="0"/>
              <a:t>k</a:t>
            </a:r>
            <a:r>
              <a:rPr lang="en-US" altLang="en-US" dirty="0"/>
              <a:t> = 0) of </a:t>
            </a:r>
            <a:r>
              <a:rPr lang="en-US" altLang="en-US" i="1" dirty="0"/>
              <a:t>F</a:t>
            </a:r>
            <a:r>
              <a:rPr lang="en-US" altLang="en-US" dirty="0"/>
              <a:t>. Then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			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</a:p>
          <a:p>
            <a:pPr marL="0" indent="0">
              <a:buNone/>
            </a:pPr>
            <a:r>
              <a:rPr lang="en-US" altLang="en-US" dirty="0"/>
              <a:t>			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</a:p>
          <a:p>
            <a:pPr marL="0" indent="0">
              <a:buNone/>
            </a:pPr>
            <a:r>
              <a:rPr lang="en-US" altLang="en-US" dirty="0"/>
              <a:t>			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= –1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so Equation 19 becomes</a:t>
            </a:r>
          </a:p>
          <a:p>
            <a:pPr marL="0" indent="0">
              <a:buNone/>
            </a:pPr>
            <a:r>
              <a:rPr lang="en-US" altLang="en-US" i="1" dirty="0"/>
              <a:t>	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)(</a:t>
            </a:r>
            <a:r>
              <a:rPr lang="en-US" altLang="en-US" i="1" dirty="0"/>
              <a:t>x</a:t>
            </a:r>
            <a:r>
              <a:rPr lang="en-US" altLang="en-US" dirty="0"/>
              <a:t> – 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) 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)(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– (</a:t>
            </a:r>
            <a:r>
              <a:rPr lang="en-US" altLang="en-US" i="1" dirty="0"/>
              <a:t>z</a:t>
            </a:r>
            <a:r>
              <a:rPr lang="en-US" altLang="en-US" dirty="0"/>
              <a:t> –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= 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Tangent Planes to Level Surfaces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3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We know that this is the case when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are continuous.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Since we often write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x </a:t>
            </a:r>
            <a:r>
              <a:rPr lang="en-US" altLang="en-US" dirty="0"/>
              <a:t>in place of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sz="900" dirty="0">
                <a:cs typeface="Arial" panose="020B0604020202020204" pitchFamily="34" charset="0"/>
              </a:rPr>
              <a:t> </a:t>
            </a:r>
            <a:r>
              <a:rPr lang="en-US" altLang="en-US" i="1" dirty="0"/>
              <a:t>f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x</a:t>
            </a:r>
            <a:r>
              <a:rPr lang="en-US" altLang="en-US" dirty="0"/>
              <a:t>, we can rewrite</a:t>
            </a:r>
            <a:br>
              <a:rPr lang="en-US" altLang="en-US" dirty="0"/>
            </a:br>
            <a:r>
              <a:rPr lang="en-US" altLang="en-US" dirty="0"/>
              <a:t>the Chain Rule in the form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</a:t>
            </a:r>
            <a:endParaRPr lang="en-S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3" y="1772816"/>
            <a:ext cx="81121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13346"/>
            <a:ext cx="4648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25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Find the equations of the tangent plane and normal line at the point (–2, 1, –3) to the ellipsoid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The ellipsoid is the level surface (with </a:t>
            </a:r>
            <a:r>
              <a:rPr lang="en-US" altLang="en-US" i="1" dirty="0"/>
              <a:t>k</a:t>
            </a:r>
            <a:r>
              <a:rPr lang="en-US" altLang="en-US" dirty="0"/>
              <a:t> = 3) of the function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8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590800"/>
            <a:ext cx="24320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41976"/>
            <a:ext cx="32908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29600" cy="546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Therefore we have</a:t>
            </a:r>
          </a:p>
          <a:p>
            <a:pPr marL="0" indent="0">
              <a:buNone/>
            </a:pP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x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</a:t>
            </a:r>
            <a:r>
              <a:rPr lang="en-US" altLang="en-US" sz="2400" i="1" dirty="0"/>
              <a:t>z</a:t>
            </a:r>
            <a:r>
              <a:rPr lang="en-US" altLang="en-US" sz="2400" dirty="0"/>
              <a:t>) =	           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y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</a:t>
            </a:r>
            <a:r>
              <a:rPr lang="en-US" altLang="en-US" sz="2400" i="1" dirty="0"/>
              <a:t>z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y	          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z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</a:t>
            </a:r>
            <a:r>
              <a:rPr lang="en-US" altLang="en-US" sz="2400" i="1" dirty="0"/>
              <a:t>z</a:t>
            </a:r>
            <a:r>
              <a:rPr lang="en-US" altLang="en-US" sz="2400" dirty="0"/>
              <a:t>) =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x</a:t>
            </a:r>
            <a:r>
              <a:rPr lang="en-US" altLang="en-US" sz="2400" dirty="0"/>
              <a:t>(–2, 1, –3) = –1	</a:t>
            </a:r>
            <a:r>
              <a:rPr lang="en-US" altLang="en-US" sz="2400" i="1" dirty="0" err="1"/>
              <a:t>F</a:t>
            </a:r>
            <a:r>
              <a:rPr lang="en-US" altLang="en-US" sz="2400" i="1" baseline="-12000" dirty="0" err="1"/>
              <a:t>y</a:t>
            </a:r>
            <a:r>
              <a:rPr lang="en-US" altLang="en-US" sz="2400" dirty="0"/>
              <a:t>(–2, 1, –3) = 2	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z</a:t>
            </a:r>
            <a:r>
              <a:rPr lang="en-US" altLang="en-US" sz="2400" dirty="0"/>
              <a:t>(–2, 1, –3) =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Then Equation 19 gives the equation of the tangent plane at (–2, 1, –3) as</a:t>
            </a:r>
          </a:p>
          <a:p>
            <a:pPr marL="0" indent="0">
              <a:buNone/>
            </a:pPr>
            <a:r>
              <a:rPr lang="en-US" altLang="en-US" sz="2400" dirty="0"/>
              <a:t>		–1(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+ 2) + 2(</a:t>
            </a:r>
            <a:r>
              <a:rPr lang="en-US" altLang="en-US" sz="2400" i="1" dirty="0"/>
              <a:t>y </a:t>
            </a:r>
            <a:r>
              <a:rPr lang="en-US" altLang="en-US" sz="2400" dirty="0"/>
              <a:t>– 1) –   (</a:t>
            </a:r>
            <a:r>
              <a:rPr lang="en-US" altLang="en-US" sz="2400" i="1" dirty="0"/>
              <a:t>z </a:t>
            </a:r>
            <a:r>
              <a:rPr lang="en-US" altLang="en-US" sz="2400" dirty="0"/>
              <a:t>+ 3) = 0</a:t>
            </a:r>
          </a:p>
          <a:p>
            <a:pPr marL="0" indent="0">
              <a:buNone/>
            </a:pPr>
            <a:r>
              <a:rPr lang="en-US" altLang="en-US" sz="2400" dirty="0"/>
              <a:t>which simplifies to 3</a:t>
            </a:r>
            <a:r>
              <a:rPr lang="en-US" altLang="en-US" sz="2400" i="1" dirty="0"/>
              <a:t>x</a:t>
            </a:r>
            <a:r>
              <a:rPr lang="en-US" altLang="en-US" sz="2400" dirty="0"/>
              <a:t> – 6</a:t>
            </a:r>
            <a:r>
              <a:rPr lang="en-US" altLang="en-US" sz="2400" i="1" dirty="0"/>
              <a:t>y</a:t>
            </a:r>
            <a:r>
              <a:rPr lang="en-US" altLang="en-US" sz="2400" dirty="0"/>
              <a:t> + 2</a:t>
            </a:r>
            <a:r>
              <a:rPr lang="en-US" altLang="en-US" sz="2400" i="1" dirty="0"/>
              <a:t>z</a:t>
            </a:r>
            <a:r>
              <a:rPr lang="en-US" altLang="en-US" sz="2400" dirty="0"/>
              <a:t> + 18 = 0.</a:t>
            </a:r>
          </a:p>
          <a:p>
            <a:pPr marL="0" indent="0">
              <a:buNone/>
            </a:pPr>
            <a:r>
              <a:rPr lang="en-US" altLang="en-US" sz="2400" dirty="0"/>
              <a:t>By Equation 20, symmetric equations of the normal line are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8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94" y="5517232"/>
            <a:ext cx="33004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3286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23782"/>
            <a:ext cx="4016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417381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22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3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now summarize the ways in which the gradient vector is significant.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We first consider a function </a:t>
            </a:r>
            <a:r>
              <a:rPr lang="en-US" altLang="en-US" i="1" dirty="0"/>
              <a:t>f </a:t>
            </a:r>
            <a:r>
              <a:rPr lang="en-US" altLang="en-US" dirty="0"/>
              <a:t>of three variables and a point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in its domain. 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On the one hand, we know from Theorem 15 that the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gives the direction of fastest increase of </a:t>
            </a:r>
            <a:r>
              <a:rPr lang="en-US" altLang="en-US" i="1" dirty="0"/>
              <a:t>f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Significance of 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5168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000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On the other hand, we know that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is orthogonal to the level surface </a:t>
            </a:r>
            <a:r>
              <a:rPr lang="en-US" altLang="en-US" i="1" dirty="0"/>
              <a:t>S </a:t>
            </a:r>
            <a:r>
              <a:rPr lang="en-US" altLang="en-US" dirty="0"/>
              <a:t>of </a:t>
            </a:r>
            <a:r>
              <a:rPr lang="en-US" altLang="en-US" i="1" dirty="0"/>
              <a:t>f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dirty="0"/>
              <a:t>. (Refer to Figure 9.)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These two properties are quite compatible intuitively because as we move away from </a:t>
            </a:r>
            <a:r>
              <a:rPr lang="en-US" altLang="en-US" i="1" dirty="0"/>
              <a:t>P </a:t>
            </a:r>
            <a:r>
              <a:rPr lang="en-US" altLang="en-US" dirty="0"/>
              <a:t>on the level surface </a:t>
            </a:r>
            <a:r>
              <a:rPr lang="en-US" altLang="en-US" i="1" dirty="0"/>
              <a:t>S</a:t>
            </a:r>
            <a:r>
              <a:rPr lang="en-US" altLang="en-US" dirty="0"/>
              <a:t>, the value of </a:t>
            </a:r>
            <a:r>
              <a:rPr lang="en-US" altLang="en-US" i="1" dirty="0"/>
              <a:t>f </a:t>
            </a:r>
            <a:r>
              <a:rPr lang="en-US" altLang="en-US" dirty="0"/>
              <a:t>does not change at all.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Significance of 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95329" y="4471244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9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3024188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473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So it seems reasonable that if we move in the perpendicular direction, we get the maximum increase.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like manner we consider a function </a:t>
            </a:r>
            <a:r>
              <a:rPr lang="en-US" altLang="en-US" i="1" dirty="0"/>
              <a:t>f </a:t>
            </a:r>
            <a:r>
              <a:rPr lang="en-US" altLang="en-US" dirty="0"/>
              <a:t>of two variables and a point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in its domain.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Again the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gives the direction of fastest increase of </a:t>
            </a:r>
            <a:r>
              <a:rPr lang="en-US" altLang="en-US" i="1" dirty="0"/>
              <a:t>f</a:t>
            </a:r>
            <a:r>
              <a:rPr lang="en-US" altLang="en-US" dirty="0"/>
              <a:t>. Also, by considerations similar to our discussion of tangent planes, it can be shown that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is perpendicular to the level curve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 that passes through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Significance of the Gradient Vector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0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Again this is intuitively plausible because the values of </a:t>
            </a:r>
            <a:r>
              <a:rPr lang="en-US" altLang="en-US" i="1" dirty="0"/>
              <a:t>f </a:t>
            </a:r>
            <a:r>
              <a:rPr lang="en-US" altLang="en-US" dirty="0"/>
              <a:t>remain constant as we move along the curve. </a:t>
            </a:r>
            <a:br>
              <a:rPr lang="en-US" altLang="en-US" dirty="0"/>
            </a:br>
            <a:r>
              <a:rPr lang="en-US" altLang="en-US" dirty="0"/>
              <a:t>(See Figure 11.)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Significance of 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25925" y="5919788"/>
            <a:ext cx="862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11</a:t>
            </a:r>
          </a:p>
        </p:txBody>
      </p:sp>
      <p:pic>
        <p:nvPicPr>
          <p:cNvPr id="5" name="Picture 6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717800"/>
            <a:ext cx="4405313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25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Computer algebra systems have commands that plot sample gradient vectors. </a:t>
            </a:r>
          </a:p>
          <a:p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Each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plotted starting at the 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). Figure 13 shows such a plot (called a </a:t>
            </a:r>
            <a:r>
              <a:rPr lang="en-US" altLang="en-US" i="1" dirty="0"/>
              <a:t>gradient vector field</a:t>
            </a:r>
            <a:r>
              <a:rPr lang="en-US" altLang="en-US" sz="900" i="1" dirty="0"/>
              <a:t> </a:t>
            </a:r>
            <a:r>
              <a:rPr lang="en-US" altLang="en-US" dirty="0"/>
              <a:t>) for the function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– </a:t>
            </a:r>
            <a:r>
              <a:rPr lang="en-US" altLang="en-US" i="1" dirty="0"/>
              <a:t>y</a:t>
            </a:r>
            <a:r>
              <a:rPr lang="en-US" altLang="en-US" baseline="30000" dirty="0"/>
              <a:t>2</a:t>
            </a:r>
            <a:r>
              <a:rPr lang="en-US" altLang="en-US" dirty="0"/>
              <a:t> superimposed on a contour map of </a:t>
            </a:r>
            <a:r>
              <a:rPr lang="en-US" altLang="en-US" i="1" dirty="0"/>
              <a:t>f</a:t>
            </a:r>
            <a:r>
              <a:rPr lang="en-US" altLang="en-US" dirty="0"/>
              <a:t>. </a:t>
            </a:r>
          </a:p>
          <a:p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As expected, the gradient </a:t>
            </a:r>
            <a:br>
              <a:rPr lang="en-US" altLang="en-US" dirty="0"/>
            </a:br>
            <a:r>
              <a:rPr lang="en-US" altLang="en-US" dirty="0"/>
              <a:t>vectors point “uphill” and </a:t>
            </a:r>
            <a:br>
              <a:rPr lang="en-US" altLang="en-US" dirty="0"/>
            </a:br>
            <a:r>
              <a:rPr lang="en-US" altLang="en-US" dirty="0"/>
              <a:t>are perpendicular to the </a:t>
            </a:r>
            <a:br>
              <a:rPr lang="en-US" altLang="en-US" dirty="0"/>
            </a:br>
            <a:r>
              <a:rPr lang="en-US" altLang="en-US" dirty="0"/>
              <a:t>level curves.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Significance of the Gradient Vector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250483" y="640461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13</a:t>
            </a:r>
          </a:p>
        </p:txBody>
      </p:sp>
      <p:pic>
        <p:nvPicPr>
          <p:cNvPr id="5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7935"/>
            <a:ext cx="2376487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i="1" dirty="0"/>
              <a:t>y</a:t>
            </a:r>
            <a:r>
              <a:rPr lang="en-US" altLang="en-US" dirty="0"/>
              <a:t> + 3</a:t>
            </a:r>
            <a:r>
              <a:rPr lang="en-US" altLang="en-US" i="1" dirty="0"/>
              <a:t>xy</a:t>
            </a:r>
            <a:r>
              <a:rPr lang="en-US" altLang="en-US" baseline="30000" dirty="0"/>
              <a:t>4</a:t>
            </a:r>
            <a:r>
              <a:rPr lang="en-US" altLang="en-US" dirty="0"/>
              <a:t>, where </a:t>
            </a:r>
            <a:r>
              <a:rPr lang="en-US" altLang="en-US" i="1" dirty="0"/>
              <a:t>x</a:t>
            </a:r>
            <a:r>
              <a:rPr lang="en-US" altLang="en-US" dirty="0"/>
              <a:t> = sin 2</a:t>
            </a:r>
            <a:r>
              <a:rPr lang="en-US" altLang="en-US" i="1" dirty="0"/>
              <a:t>t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= cos </a:t>
            </a:r>
            <a:r>
              <a:rPr lang="en-US" altLang="en-US" i="1" dirty="0"/>
              <a:t>t</a:t>
            </a:r>
            <a:r>
              <a:rPr lang="en-US" altLang="en-US" dirty="0"/>
              <a:t>, find </a:t>
            </a:r>
            <a:r>
              <a:rPr lang="en-US" altLang="en-US" i="1" dirty="0" err="1"/>
              <a:t>dz</a:t>
            </a:r>
            <a:r>
              <a:rPr lang="en-US" altLang="en-US" dirty="0"/>
              <a:t>/</a:t>
            </a:r>
            <a:r>
              <a:rPr lang="en-US" altLang="en-US" i="1" dirty="0" err="1"/>
              <a:t>dt</a:t>
            </a:r>
            <a:r>
              <a:rPr lang="en-US" altLang="en-US" dirty="0"/>
              <a:t> when </a:t>
            </a:r>
            <a:r>
              <a:rPr lang="en-US" altLang="en-US" i="1" dirty="0"/>
              <a:t>t</a:t>
            </a:r>
            <a:r>
              <a:rPr lang="en-US" altLang="en-US" dirty="0"/>
              <a:t> = 0.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The Chain Rule gives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	         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It’s not necessary to substitute the expressions for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in terms of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42" y="3475665"/>
            <a:ext cx="31718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3755"/>
            <a:ext cx="55943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95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simply observe that when </a:t>
            </a:r>
            <a:r>
              <a:rPr lang="en-US" altLang="en-US" i="1" dirty="0"/>
              <a:t>t</a:t>
            </a:r>
            <a:r>
              <a:rPr lang="en-US" altLang="en-US" dirty="0"/>
              <a:t> = 0</a:t>
            </a:r>
            <a:r>
              <a:rPr lang="en-US" altLang="en-US" i="1" dirty="0"/>
              <a:t>, </a:t>
            </a:r>
            <a:r>
              <a:rPr lang="en-US" altLang="en-US" dirty="0"/>
              <a:t>we have </a:t>
            </a:r>
            <a:r>
              <a:rPr lang="en-US" altLang="en-US" i="1" dirty="0"/>
              <a:t>x</a:t>
            </a:r>
            <a:r>
              <a:rPr lang="en-US" altLang="en-US" dirty="0"/>
              <a:t> = sin 0 = 0 and </a:t>
            </a:r>
            <a:r>
              <a:rPr lang="en-US" altLang="en-US" i="1" dirty="0"/>
              <a:t>y</a:t>
            </a:r>
            <a:r>
              <a:rPr lang="en-US" altLang="en-US" dirty="0"/>
              <a:t> = cos 0 = 1.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Therefore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5"/>
          <a:stretch>
            <a:fillRect/>
          </a:stretch>
        </p:blipFill>
        <p:spPr bwMode="auto">
          <a:xfrm>
            <a:off x="1835696" y="3198336"/>
            <a:ext cx="52578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5"/>
          <a:stretch>
            <a:fillRect/>
          </a:stretch>
        </p:blipFill>
        <p:spPr bwMode="auto">
          <a:xfrm>
            <a:off x="7093496" y="3198336"/>
            <a:ext cx="5381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3202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We now consider the situation where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but each of  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is a function of two variables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y = h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dirty="0"/>
              <a:t>).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Then </a:t>
            </a:r>
            <a:r>
              <a:rPr lang="en-US" altLang="en-US" i="1" dirty="0"/>
              <a:t>z</a:t>
            </a:r>
            <a:r>
              <a:rPr lang="en-US" altLang="en-US" dirty="0"/>
              <a:t> is indirectly a function of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 and we wish to find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s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t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We know that in computing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t</a:t>
            </a:r>
            <a:r>
              <a:rPr lang="en-US" altLang="en-US" dirty="0"/>
              <a:t> we hold </a:t>
            </a:r>
            <a:r>
              <a:rPr lang="en-US" altLang="en-US" i="1" dirty="0"/>
              <a:t>s</a:t>
            </a:r>
            <a:r>
              <a:rPr lang="en-US" altLang="en-US" dirty="0"/>
              <a:t> fixed and compute the ordinary derivative of </a:t>
            </a:r>
            <a:r>
              <a:rPr lang="en-US" altLang="en-US" i="1" dirty="0"/>
              <a:t>z</a:t>
            </a:r>
            <a:r>
              <a:rPr lang="en-US" altLang="en-US" dirty="0"/>
              <a:t> with respect to </a:t>
            </a:r>
            <a:r>
              <a:rPr lang="en-US" altLang="en-US" i="1" dirty="0"/>
              <a:t>t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Therefore we can apply Theorem 2 to obtain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2" y="5359365"/>
            <a:ext cx="3089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09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similar argument holds for 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z</a:t>
            </a:r>
            <a:r>
              <a:rPr lang="en-US" altLang="en-US" sz="900" i="1" dirty="0"/>
              <a:t> </a:t>
            </a:r>
            <a:r>
              <a:rPr lang="en-US" altLang="en-US" dirty="0"/>
              <a:t>/</a:t>
            </a:r>
            <a:r>
              <a:rPr lang="en-US" altLang="en-US" dirty="0">
                <a:cs typeface="Arial" panose="020B0604020202020204" pitchFamily="34" charset="0"/>
              </a:rPr>
              <a:t>∂</a:t>
            </a:r>
            <a:r>
              <a:rPr lang="en-US" altLang="en-US" i="1" dirty="0"/>
              <a:t>s </a:t>
            </a:r>
            <a:r>
              <a:rPr lang="en-US" altLang="en-US" dirty="0"/>
              <a:t>and so we have proved the following version of the Chain Rule.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Case 2 of the Chain Rule contains three types of variables: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 are </a:t>
            </a:r>
            <a:r>
              <a:rPr lang="en-US" altLang="en-US" b="1" dirty="0"/>
              <a:t>independent </a:t>
            </a:r>
            <a:r>
              <a:rPr lang="en-US" altLang="en-US" dirty="0"/>
              <a:t>variables,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are called </a:t>
            </a:r>
            <a:r>
              <a:rPr lang="en-US" altLang="en-US" b="1" dirty="0"/>
              <a:t>intermediate </a:t>
            </a:r>
            <a:r>
              <a:rPr lang="en-US" altLang="en-US" dirty="0"/>
              <a:t>variables, and </a:t>
            </a:r>
            <a:r>
              <a:rPr lang="en-US" altLang="en-US" i="1" dirty="0"/>
              <a:t>z</a:t>
            </a:r>
            <a:r>
              <a:rPr lang="en-US" altLang="en-US" dirty="0"/>
              <a:t> is the </a:t>
            </a:r>
            <a:r>
              <a:rPr lang="en-US" altLang="en-US" b="1" dirty="0"/>
              <a:t>dependent </a:t>
            </a:r>
            <a:r>
              <a:rPr lang="en-US" altLang="en-US" dirty="0"/>
              <a:t>variable.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Chain Rule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32856"/>
            <a:ext cx="8102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0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R@NTUC-RT3.1_templa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@NTUC-RT3.1_template" id="{D0850004-BE27-4451-BC2B-0971852C15FD}" vid="{F46BAEFB-6244-4B8A-940F-16FA648A8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RR@NTUC-RT3.1_template</Template>
  <TotalTime>14926</TotalTime>
  <Words>2536</Words>
  <Application>Microsoft Office PowerPoint</Application>
  <PresentationFormat>On-screen Show (4:3)</PresentationFormat>
  <Paragraphs>365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RR@NTUC-RT3.1_template</vt:lpstr>
      <vt:lpstr>PowerPoint Presentation</vt:lpstr>
      <vt:lpstr>The Chain Rule</vt:lpstr>
      <vt:lpstr>The Chain Rule</vt:lpstr>
      <vt:lpstr>The Chain Rule</vt:lpstr>
      <vt:lpstr>The Chain Rule</vt:lpstr>
      <vt:lpstr>Example 1</vt:lpstr>
      <vt:lpstr>Example 1 – Solution</vt:lpstr>
      <vt:lpstr>The Chain Rule</vt:lpstr>
      <vt:lpstr>The Chain Rule</vt:lpstr>
      <vt:lpstr>The Chain Rule</vt:lpstr>
      <vt:lpstr>The Chain Rule</vt:lpstr>
      <vt:lpstr>The Chain Rule</vt:lpstr>
      <vt:lpstr>Implicit Differentiation </vt:lpstr>
      <vt:lpstr>Implicit Differentiation</vt:lpstr>
      <vt:lpstr>Implicit Differentiation</vt:lpstr>
      <vt:lpstr>Example 8</vt:lpstr>
      <vt:lpstr>Implicit Differentiation</vt:lpstr>
      <vt:lpstr>Implicit Differentiation</vt:lpstr>
      <vt:lpstr>Implicit Differentiation</vt:lpstr>
      <vt:lpstr>Directional Derivatives</vt:lpstr>
      <vt:lpstr>Directional Derivatives  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Example 1</vt:lpstr>
      <vt:lpstr>Example 1 – Solution</vt:lpstr>
      <vt:lpstr>Example 1 – Solution</vt:lpstr>
      <vt:lpstr>Directional Derivatives</vt:lpstr>
      <vt:lpstr>Directional Derivatives</vt:lpstr>
      <vt:lpstr>The Gradient Vector </vt:lpstr>
      <vt:lpstr>The Gradient Vector</vt:lpstr>
      <vt:lpstr>The Gradient Vector</vt:lpstr>
      <vt:lpstr>Functions of Three Variables</vt:lpstr>
      <vt:lpstr>Functions of Three Variables</vt:lpstr>
      <vt:lpstr>Functions of Three Variables</vt:lpstr>
      <vt:lpstr>Functions of Three Variables</vt:lpstr>
      <vt:lpstr>Example 5</vt:lpstr>
      <vt:lpstr>Example 5 – Solution</vt:lpstr>
      <vt:lpstr>Maximizing the Directional Derivatives </vt:lpstr>
      <vt:lpstr>Example 6</vt:lpstr>
      <vt:lpstr>Example 6 – Solution</vt:lpstr>
      <vt:lpstr>Tangent Planes to Level Surfaces </vt:lpstr>
      <vt:lpstr>Tangent Planes to Level Surfaces</vt:lpstr>
      <vt:lpstr>Tangent Planes to Level Surfaces</vt:lpstr>
      <vt:lpstr>Tangent Planes to Level Surfaces</vt:lpstr>
      <vt:lpstr>Tangent Planes to Level Surfaces</vt:lpstr>
      <vt:lpstr>Tangent Planes to Level Surfaces</vt:lpstr>
      <vt:lpstr>Example 8</vt:lpstr>
      <vt:lpstr>Example 8 – Solution</vt:lpstr>
      <vt:lpstr>Significance of the Gradient Vector</vt:lpstr>
      <vt:lpstr>Significance of the Gradient Vector</vt:lpstr>
      <vt:lpstr>Significance of the Gradient Vector</vt:lpstr>
      <vt:lpstr>Significance of the Gradient Vector</vt:lpstr>
      <vt:lpstr>Significance of the Gradient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Kong Wai-Kin Adams (Assoc Prof)</cp:lastModifiedBy>
  <cp:revision>1473</cp:revision>
  <dcterms:created xsi:type="dcterms:W3CDTF">2014-08-28T05:20:21Z</dcterms:created>
  <dcterms:modified xsi:type="dcterms:W3CDTF">2020-03-04T08:15:02Z</dcterms:modified>
</cp:coreProperties>
</file>