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406"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4" r:id="rId39"/>
    <p:sldId id="443" r:id="rId40"/>
    <p:sldId id="446" r:id="rId41"/>
    <p:sldId id="447" r:id="rId42"/>
    <p:sldId id="448" r:id="rId43"/>
    <p:sldId id="449" r:id="rId44"/>
    <p:sldId id="450" r:id="rId45"/>
    <p:sldId id="451" r:id="rId46"/>
    <p:sldId id="452" r:id="rId47"/>
    <p:sldId id="453" r:id="rId48"/>
    <p:sldId id="455" r:id="rId49"/>
    <p:sldId id="456" r:id="rId50"/>
    <p:sldId id="457" r:id="rId51"/>
    <p:sldId id="458" r:id="rId52"/>
    <p:sldId id="459" r:id="rId53"/>
    <p:sldId id="460" r:id="rId54"/>
    <p:sldId id="461" r:id="rId5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BF"/>
    <a:srgbClr val="0057C0"/>
    <a:srgbClr val="0065C0"/>
    <a:srgbClr val="011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91469" autoAdjust="0"/>
  </p:normalViewPr>
  <p:slideViewPr>
    <p:cSldViewPr>
      <p:cViewPr varScale="1">
        <p:scale>
          <a:sx n="116" d="100"/>
          <a:sy n="116" d="100"/>
        </p:scale>
        <p:origin x="1356" y="10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DF8A928-8A92-4742-A39D-A16D5729EB8D}" type="datetimeFigureOut">
              <a:rPr lang="en-US" smtClean="0"/>
              <a:pPr/>
              <a:t>3/5/2020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652C545-7078-4914-8FD6-7BC445B81696}" type="slidenum">
              <a:rPr lang="en-US" smtClean="0"/>
              <a:pPr/>
              <a:t>‹#›</a:t>
            </a:fld>
            <a:endParaRPr lang="en-US"/>
          </a:p>
        </p:txBody>
      </p:sp>
    </p:spTree>
    <p:extLst>
      <p:ext uri="{BB962C8B-B14F-4D97-AF65-F5344CB8AC3E}">
        <p14:creationId xmlns:p14="http://schemas.microsoft.com/office/powerpoint/2010/main" val="25727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SG" dirty="0"/>
          </a:p>
        </p:txBody>
      </p:sp>
      <p:sp>
        <p:nvSpPr>
          <p:cNvPr id="4" name="Slide Number Placeholder 3"/>
          <p:cNvSpPr>
            <a:spLocks noGrp="1"/>
          </p:cNvSpPr>
          <p:nvPr>
            <p:ph type="sldNum" sz="quarter" idx="10"/>
          </p:nvPr>
        </p:nvSpPr>
        <p:spPr/>
        <p:txBody>
          <a:bodyPr/>
          <a:lstStyle/>
          <a:p>
            <a:fld id="{8652C545-7078-4914-8FD6-7BC445B81696}" type="slidenum">
              <a:rPr lang="en-US" smtClean="0"/>
              <a:pPr/>
              <a:t>1</a:t>
            </a:fld>
            <a:endParaRPr lang="en-US"/>
          </a:p>
        </p:txBody>
      </p:sp>
    </p:spTree>
    <p:extLst>
      <p:ext uri="{BB962C8B-B14F-4D97-AF65-F5344CB8AC3E}">
        <p14:creationId xmlns:p14="http://schemas.microsoft.com/office/powerpoint/2010/main" val="388374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a:prstGeom prst="rect">
            <a:avLst/>
          </a:prstGeom>
        </p:spPr>
        <p:txBody>
          <a:bodyPr anchor="t" anchorCtr="0"/>
          <a:lstStyle>
            <a:lvl1pPr algn="r">
              <a:defRPr sz="3200">
                <a:solidFill>
                  <a:schemeClr val="tx1"/>
                </a:solidFill>
                <a:latin typeface="Calibri" panose="020F0502020204030204"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libri" panose="020F050202020403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3EB563A2-5912-4BED-A368-EFA212F6C03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5761"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402339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itle 1"/>
          <p:cNvSpPr>
            <a:spLocks noGrp="1"/>
          </p:cNvSpPr>
          <p:nvPr>
            <p:ph type="title" hasCustomPrompt="1"/>
          </p:nvPr>
        </p:nvSpPr>
        <p:spPr>
          <a:xfrm>
            <a:off x="0" y="76200"/>
            <a:ext cx="9144000" cy="478795"/>
          </a:xfrm>
          <a:prstGeom prst="rect">
            <a:avLst/>
          </a:prstGeom>
        </p:spPr>
        <p:txBody>
          <a:bodyPr>
            <a:noAutofit/>
          </a:bodyPr>
          <a:lstStyle>
            <a:lvl1pPr algn="l">
              <a:defRPr/>
            </a:lvl1pPr>
          </a:lstStyle>
          <a:p>
            <a:pPr algn="ctr"/>
            <a:r>
              <a:rPr lang="en-US" b="1" dirty="0">
                <a:solidFill>
                  <a:srgbClr val="385A88"/>
                </a:solidFill>
                <a:latin typeface="Calibri" pitchFamily="34" charset="0"/>
              </a:rPr>
              <a:t>Title</a:t>
            </a:r>
          </a:p>
        </p:txBody>
      </p:sp>
    </p:spTree>
    <p:extLst>
      <p:ext uri="{BB962C8B-B14F-4D97-AF65-F5344CB8AC3E}">
        <p14:creationId xmlns:p14="http://schemas.microsoft.com/office/powerpoint/2010/main" val="4268395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6" name="Picture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10648" y="6342966"/>
            <a:ext cx="1189552" cy="448888"/>
          </a:xfrm>
          <a:prstGeom prst="rect">
            <a:avLst/>
          </a:prstGeom>
        </p:spPr>
      </p:pic>
      <p:cxnSp>
        <p:nvCxnSpPr>
          <p:cNvPr id="3" name="Straight Connector 2"/>
          <p:cNvCxnSpPr/>
          <p:nvPr/>
        </p:nvCxnSpPr>
        <p:spPr>
          <a:xfrm>
            <a:off x="0" y="685800"/>
            <a:ext cx="9144000" cy="0"/>
          </a:xfrm>
          <a:prstGeom prst="line">
            <a:avLst/>
          </a:prstGeom>
          <a:ln w="28575">
            <a:gradFill>
              <a:gsLst>
                <a:gs pos="0">
                  <a:schemeClr val="tx1">
                    <a:lumMod val="50000"/>
                    <a:lumOff val="50000"/>
                  </a:schemeClr>
                </a:gs>
                <a:gs pos="27000">
                  <a:schemeClr val="accent1">
                    <a:tint val="44500"/>
                    <a:satMod val="160000"/>
                  </a:schemeClr>
                </a:gs>
                <a:gs pos="63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29815"/>
            <a:ext cx="5644817" cy="0"/>
          </a:xfrm>
          <a:prstGeom prst="line">
            <a:avLst/>
          </a:prstGeom>
          <a:ln w="28575">
            <a:gradFill>
              <a:gsLst>
                <a:gs pos="0">
                  <a:srgbClr val="E60000"/>
                </a:gs>
                <a:gs pos="50000">
                  <a:srgbClr val="E60000"/>
                </a:gs>
                <a:gs pos="95000">
                  <a:schemeClr val="bg1"/>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9512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mos.washington.edu/~dennis/MatrixCalculus.pdf" TargetMode="External"/><Relationship Id="rId2" Type="http://schemas.openxmlformats.org/officeDocument/2006/relationships/hyperlink" Target="https://arxiv.org/pdf/1802.01528.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math.uwaterloo.ca/~hwolkowi/matrixcookbook.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83568" y="1196752"/>
            <a:ext cx="8280920" cy="4968552"/>
          </a:xfrm>
        </p:spPr>
        <p:txBody>
          <a:bodyPr>
            <a:normAutofit/>
          </a:bodyPr>
          <a:lstStyle/>
          <a:p>
            <a:pPr marL="0" indent="0">
              <a:buNone/>
            </a:pPr>
            <a:r>
              <a:rPr lang="en-SG" sz="3200" b="1" dirty="0">
                <a:solidFill>
                  <a:srgbClr val="0057C0"/>
                </a:solidFill>
              </a:rPr>
              <a:t>Mathematics for AI</a:t>
            </a:r>
          </a:p>
          <a:p>
            <a:pPr marL="0" indent="0">
              <a:buNone/>
            </a:pPr>
            <a:r>
              <a:rPr lang="en-SG" sz="3200" b="1" dirty="0">
                <a:solidFill>
                  <a:srgbClr val="0057C0"/>
                </a:solidFill>
              </a:rPr>
              <a:t> </a:t>
            </a:r>
            <a:endParaRPr lang="en-US" sz="3000" dirty="0">
              <a:solidFill>
                <a:srgbClr val="0057C0"/>
              </a:solidFill>
            </a:endParaRPr>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3000" dirty="0"/>
          </a:p>
          <a:p>
            <a:pPr marL="0" indent="0">
              <a:buNone/>
            </a:pPr>
            <a:r>
              <a:rPr lang="en-US" sz="2000" dirty="0"/>
              <a:t>Adams Wai Kin Kong </a:t>
            </a:r>
          </a:p>
          <a:p>
            <a:pPr marL="0" indent="0">
              <a:buNone/>
            </a:pPr>
            <a:r>
              <a:rPr lang="en-US" sz="2000" dirty="0"/>
              <a:t>School of Computer Science and Engineering</a:t>
            </a:r>
          </a:p>
          <a:p>
            <a:pPr marL="0" indent="0">
              <a:buNone/>
            </a:pPr>
            <a:r>
              <a:rPr lang="en-US" sz="2000" dirty="0"/>
              <a:t>Nanyang Technological University, Singapore </a:t>
            </a:r>
          </a:p>
          <a:p>
            <a:pPr marL="0" indent="0">
              <a:buNone/>
            </a:pPr>
            <a:r>
              <a:rPr lang="en-US" sz="2000" dirty="0"/>
              <a:t>adamskong@ntu.edu.sg</a:t>
            </a:r>
          </a:p>
          <a:p>
            <a:pPr marL="0" indent="0">
              <a:buNone/>
            </a:pPr>
            <a:endParaRPr lang="en-US" sz="3000" dirty="0"/>
          </a:p>
        </p:txBody>
      </p:sp>
    </p:spTree>
    <p:extLst>
      <p:ext uri="{BB962C8B-B14F-4D97-AF65-F5344CB8AC3E}">
        <p14:creationId xmlns:p14="http://schemas.microsoft.com/office/powerpoint/2010/main" val="162489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DB1B06E-DA9C-42CF-B066-F0CB8896F86B}"/>
                  </a:ext>
                </a:extLst>
              </p:cNvPr>
              <p:cNvSpPr>
                <a:spLocks noGrp="1"/>
              </p:cNvSpPr>
              <p:nvPr>
                <p:ph sz="quarter" idx="1"/>
              </p:nvPr>
            </p:nvSpPr>
            <p:spPr/>
            <p:txBody>
              <a:bodyPr/>
              <a:lstStyle/>
              <a:p>
                <a:pPr marL="0" indent="0">
                  <a:buNone/>
                </a:pPr>
                <a:r>
                  <a:rPr lang="en-SG" dirty="0"/>
                  <a:t>In this note, the element-wise binary operator is denoted as </a:t>
                </a:r>
                <a14:m>
                  <m:oMath xmlns:m="http://schemas.openxmlformats.org/officeDocument/2006/math">
                    <m:r>
                      <a:rPr lang="en-SG" b="1" i="1" smtClean="0">
                        <a:latin typeface="Cambria Math" panose="02040503050406030204" pitchFamily="18" charset="0"/>
                        <a:ea typeface="Cambria Math" panose="02040503050406030204" pitchFamily="18" charset="0"/>
                      </a:rPr>
                      <m:t>⨀</m:t>
                    </m:r>
                  </m:oMath>
                </a14:m>
                <a:r>
                  <a:rPr lang="en-SG" dirty="0"/>
                  <a:t> and </a:t>
                </a:r>
                <a14:m>
                  <m:oMath xmlns:m="http://schemas.openxmlformats.org/officeDocument/2006/math">
                    <m:r>
                      <a:rPr lang="en-SG" b="1" i="1" smtClean="0">
                        <a:latin typeface="Cambria Math" panose="02040503050406030204" pitchFamily="18" charset="0"/>
                      </a:rPr>
                      <m:t>𝒚</m:t>
                    </m:r>
                    <m:r>
                      <a:rPr lang="en-SG" b="0" i="1" smtClean="0">
                        <a:latin typeface="Cambria Math" panose="02040503050406030204" pitchFamily="18" charset="0"/>
                      </a:rPr>
                      <m:t>=</m:t>
                    </m:r>
                    <m:r>
                      <a:rPr lang="en-SG"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rPr>
                      <m:t>(</m:t>
                    </m:r>
                    <m:r>
                      <a:rPr lang="en-SG" b="1" i="1" smtClean="0">
                        <a:latin typeface="Cambria Math" panose="02040503050406030204" pitchFamily="18" charset="0"/>
                      </a:rPr>
                      <m:t>𝒘</m:t>
                    </m:r>
                    <m:r>
                      <a:rPr lang="en-SG" b="0" i="1" smtClean="0">
                        <a:latin typeface="Cambria Math" panose="02040503050406030204" pitchFamily="18" charset="0"/>
                      </a:rPr>
                      <m:t>,</m:t>
                    </m:r>
                    <m:r>
                      <a:rPr lang="en-SG" b="1" i="1" smtClean="0">
                        <a:latin typeface="Cambria Math" panose="02040503050406030204" pitchFamily="18" charset="0"/>
                      </a:rPr>
                      <m:t>𝒙</m:t>
                    </m:r>
                    <m:r>
                      <a:rPr lang="en-SG" b="0" i="1" smtClean="0">
                        <a:latin typeface="Cambria Math" panose="02040503050406030204" pitchFamily="18" charset="0"/>
                        <a:ea typeface="Cambria Math" panose="02040503050406030204" pitchFamily="18" charset="0"/>
                      </a:rPr>
                      <m:t>)</m:t>
                    </m:r>
                  </m:oMath>
                </a14:m>
                <a:r>
                  <a:rPr lang="en-SG" dirty="0"/>
                  <a:t>, where</a:t>
                </a:r>
                <a:r>
                  <a:rPr lang="en-SG" b="1" dirty="0"/>
                  <a:t> </a:t>
                </a:r>
                <a14:m>
                  <m:oMath xmlns:m="http://schemas.openxmlformats.org/officeDocument/2006/math">
                    <m:r>
                      <a:rPr lang="en-SG" b="1" i="1">
                        <a:latin typeface="Cambria Math" panose="02040503050406030204" pitchFamily="18" charset="0"/>
                      </a:rPr>
                      <m:t>𝒚</m:t>
                    </m:r>
                  </m:oMath>
                </a14:m>
                <a:r>
                  <a:rPr lang="en-SG" b="1" dirty="0"/>
                  <a:t>, </a:t>
                </a:r>
                <a14:m>
                  <m:oMath xmlns:m="http://schemas.openxmlformats.org/officeDocument/2006/math">
                    <m:r>
                      <a:rPr lang="en-SG" b="1" i="1">
                        <a:latin typeface="Cambria Math" panose="02040503050406030204" pitchFamily="18" charset="0"/>
                      </a:rPr>
                      <m:t>𝒘</m:t>
                    </m:r>
                  </m:oMath>
                </a14:m>
                <a:r>
                  <a:rPr lang="en-SG" b="1" dirty="0"/>
                  <a:t> </a:t>
                </a:r>
                <a:r>
                  <a:rPr lang="en-SG" dirty="0"/>
                  <a:t>and</a:t>
                </a:r>
                <a:r>
                  <a:rPr lang="en-SG" b="1" dirty="0"/>
                  <a:t>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b="1" dirty="0"/>
                  <a:t> </a:t>
                </a:r>
                <a:r>
                  <a:rPr lang="en-SG" dirty="0"/>
                  <a:t>are column vectors with the same dimension, </a:t>
                </a:r>
                <a:r>
                  <a:rPr lang="en-SG" i="1" dirty="0"/>
                  <a:t>n</a:t>
                </a:r>
                <a:r>
                  <a:rPr lang="en-SG" sz="2800" dirty="0"/>
                  <a:t>.  Using a matrix from to display the equation, we have </a:t>
                </a:r>
              </a:p>
              <a:p>
                <a:pPr marL="0" indent="0">
                  <a:buNone/>
                </a:pPr>
                <a:endParaRPr lang="en-SG" sz="28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SG" sz="2800" i="1" smtClean="0">
                              <a:latin typeface="Cambria Math" panose="02040503050406030204" pitchFamily="18" charset="0"/>
                            </a:rPr>
                          </m:ctrlPr>
                        </m:dPr>
                        <m:e>
                          <m:m>
                            <m:mPr>
                              <m:mcs>
                                <m:mc>
                                  <m:mcPr>
                                    <m:count m:val="1"/>
                                    <m:mcJc m:val="center"/>
                                  </m:mcPr>
                                </m:mc>
                              </m:mcs>
                              <m:ctrlPr>
                                <a:rPr lang="en-SG" sz="2800" i="1" smtClean="0">
                                  <a:latin typeface="Cambria Math" panose="02040503050406030204" pitchFamily="18" charset="0"/>
                                </a:rPr>
                              </m:ctrlPr>
                            </m:mPr>
                            <m:mr>
                              <m:e>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𝑦</m:t>
                                    </m:r>
                                  </m:e>
                                  <m:sub>
                                    <m:r>
                                      <a:rPr lang="en-SG" sz="2800" b="0" i="1" smtClean="0">
                                        <a:latin typeface="Cambria Math" panose="02040503050406030204" pitchFamily="18" charset="0"/>
                                      </a:rPr>
                                      <m:t>1</m:t>
                                    </m:r>
                                  </m:sub>
                                </m:sSub>
                              </m:e>
                            </m:mr>
                            <m:mr>
                              <m:e>
                                <m:sSub>
                                  <m:sSubPr>
                                    <m:ctrlPr>
                                      <a:rPr lang="en-SG" sz="2800" i="1">
                                        <a:latin typeface="Cambria Math" panose="02040503050406030204" pitchFamily="18" charset="0"/>
                                      </a:rPr>
                                    </m:ctrlPr>
                                  </m:sSubPr>
                                  <m:e>
                                    <m:r>
                                      <a:rPr lang="en-SG" sz="2800" i="1">
                                        <a:latin typeface="Cambria Math" panose="02040503050406030204" pitchFamily="18" charset="0"/>
                                      </a:rPr>
                                      <m:t>𝑦</m:t>
                                    </m:r>
                                  </m:e>
                                  <m:sub>
                                    <m:r>
                                      <a:rPr lang="en-SG" sz="2800" b="0" i="1" smtClean="0">
                                        <a:latin typeface="Cambria Math" panose="02040503050406030204" pitchFamily="18" charset="0"/>
                                      </a:rPr>
                                      <m:t>2</m:t>
                                    </m:r>
                                  </m:sub>
                                </m:sSub>
                              </m:e>
                            </m:mr>
                            <m:mr>
                              <m:e>
                                <m:m>
                                  <m:mPr>
                                    <m:mcs>
                                      <m:mc>
                                        <m:mcPr>
                                          <m:count m:val="1"/>
                                          <m:mcJc m:val="center"/>
                                        </m:mcPr>
                                      </m:mc>
                                    </m:mcs>
                                    <m:ctrlPr>
                                      <a:rPr lang="en-SG" sz="2800" i="1" smtClean="0">
                                        <a:latin typeface="Cambria Math" panose="02040503050406030204" pitchFamily="18" charset="0"/>
                                      </a:rPr>
                                    </m:ctrlPr>
                                  </m:mPr>
                                  <m:mr>
                                    <m:e>
                                      <m:r>
                                        <m:rPr>
                                          <m:brk m:alnAt="7"/>
                                        </m:rPr>
                                        <a:rPr lang="en-SG" sz="2800" i="1" smtClean="0">
                                          <a:latin typeface="Cambria Math" panose="02040503050406030204" pitchFamily="18" charset="0"/>
                                          <a:ea typeface="Cambria Math" panose="02040503050406030204" pitchFamily="18" charset="0"/>
                                        </a:rPr>
                                        <m:t>⋮</m:t>
                                      </m:r>
                                    </m:e>
                                  </m:mr>
                                  <m:mr>
                                    <m:e>
                                      <m:sSub>
                                        <m:sSubPr>
                                          <m:ctrlPr>
                                            <a:rPr lang="en-SG" sz="2800" i="1">
                                              <a:latin typeface="Cambria Math" panose="02040503050406030204" pitchFamily="18" charset="0"/>
                                            </a:rPr>
                                          </m:ctrlPr>
                                        </m:sSubPr>
                                        <m:e>
                                          <m:r>
                                            <a:rPr lang="en-SG" sz="2800" i="1">
                                              <a:latin typeface="Cambria Math" panose="02040503050406030204" pitchFamily="18" charset="0"/>
                                            </a:rPr>
                                            <m:t>𝑦</m:t>
                                          </m:r>
                                        </m:e>
                                        <m:sub>
                                          <m:r>
                                            <a:rPr lang="en-SG" sz="2800" b="0" i="1" smtClean="0">
                                              <a:latin typeface="Cambria Math" panose="02040503050406030204" pitchFamily="18" charset="0"/>
                                            </a:rPr>
                                            <m:t>𝑛</m:t>
                                          </m:r>
                                        </m:sub>
                                      </m:sSub>
                                    </m:e>
                                  </m:mr>
                                </m:m>
                              </m:e>
                            </m:mr>
                          </m:m>
                        </m:e>
                      </m:d>
                      <m:r>
                        <a:rPr lang="en-SG" sz="2800" b="0" i="1" smtClean="0">
                          <a:latin typeface="Cambria Math" panose="02040503050406030204" pitchFamily="18" charset="0"/>
                        </a:rPr>
                        <m:t>=</m:t>
                      </m:r>
                      <m:d>
                        <m:dPr>
                          <m:begChr m:val="["/>
                          <m:endChr m:val="]"/>
                          <m:ctrlPr>
                            <a:rPr lang="en-SG" sz="2800" b="0" i="1" smtClean="0">
                              <a:latin typeface="Cambria Math" panose="02040503050406030204" pitchFamily="18" charset="0"/>
                            </a:rPr>
                          </m:ctrlPr>
                        </m:dPr>
                        <m:e>
                          <m:m>
                            <m:mPr>
                              <m:mcs>
                                <m:mc>
                                  <m:mcPr>
                                    <m:count m:val="1"/>
                                    <m:mcJc m:val="center"/>
                                  </m:mcPr>
                                </m:mc>
                              </m:mcs>
                              <m:ctrlPr>
                                <a:rPr lang="en-SG" sz="2800" b="0" i="1" smtClean="0">
                                  <a:latin typeface="Cambria Math" panose="02040503050406030204" pitchFamily="18" charset="0"/>
                                </a:rPr>
                              </m:ctrlPr>
                            </m:mPr>
                            <m:mr>
                              <m:e>
                                <m:sSub>
                                  <m:sSubPr>
                                    <m:ctrlPr>
                                      <a:rPr lang="en-SG" sz="2800" b="0" i="1" smtClean="0">
                                        <a:latin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m:t>
                                    </m:r>
                                  </m:e>
                                  <m:sub>
                                    <m:r>
                                      <a:rPr lang="en-SG" sz="2800" b="0" i="1" smtClean="0">
                                        <a:latin typeface="Cambria Math" panose="02040503050406030204" pitchFamily="18" charset="0"/>
                                      </a:rPr>
                                      <m:t>1</m:t>
                                    </m:r>
                                  </m:sub>
                                </m:sSub>
                                <m:r>
                                  <a:rPr lang="en-SG" sz="2800" b="1" i="1">
                                    <a:latin typeface="Cambria Math" panose="02040503050406030204" pitchFamily="18" charset="0"/>
                                  </a:rPr>
                                  <m:t>(</m:t>
                                </m:r>
                                <m:r>
                                  <a:rPr lang="en-SG" sz="2800" b="1" i="1">
                                    <a:latin typeface="Cambria Math" panose="02040503050406030204" pitchFamily="18" charset="0"/>
                                  </a:rPr>
                                  <m:t>𝒘</m:t>
                                </m:r>
                                <m:r>
                                  <a:rPr lang="en-SG" sz="2800" i="1">
                                    <a:latin typeface="Cambria Math" panose="02040503050406030204" pitchFamily="18" charset="0"/>
                                  </a:rPr>
                                  <m:t>,</m:t>
                                </m:r>
                                <m:r>
                                  <a:rPr lang="en-SG" sz="2800" b="1" i="1">
                                    <a:latin typeface="Cambria Math" panose="02040503050406030204" pitchFamily="18" charset="0"/>
                                  </a:rPr>
                                  <m:t>𝒙</m:t>
                                </m:r>
                                <m:r>
                                  <a:rPr lang="en-SG" sz="2800" i="1">
                                    <a:latin typeface="Cambria Math" panose="02040503050406030204" pitchFamily="18" charset="0"/>
                                    <a:ea typeface="Cambria Math" panose="02040503050406030204" pitchFamily="18" charset="0"/>
                                  </a:rPr>
                                  <m:t>)</m:t>
                                </m:r>
                              </m:e>
                            </m:mr>
                            <m:mr>
                              <m:e>
                                <m:sSub>
                                  <m:sSubPr>
                                    <m:ctrlPr>
                                      <a:rPr lang="en-SG" sz="2800" i="1">
                                        <a:latin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m:t>
                                    </m:r>
                                  </m:e>
                                  <m:sub>
                                    <m:r>
                                      <a:rPr lang="en-SG" sz="2800" b="0" i="1" smtClean="0">
                                        <a:latin typeface="Cambria Math" panose="02040503050406030204" pitchFamily="18" charset="0"/>
                                        <a:ea typeface="Cambria Math" panose="02040503050406030204" pitchFamily="18" charset="0"/>
                                      </a:rPr>
                                      <m:t>2</m:t>
                                    </m:r>
                                  </m:sub>
                                </m:sSub>
                                <m:r>
                                  <a:rPr lang="en-SG" sz="2800" b="1" i="1">
                                    <a:latin typeface="Cambria Math" panose="02040503050406030204" pitchFamily="18" charset="0"/>
                                  </a:rPr>
                                  <m:t>(</m:t>
                                </m:r>
                                <m:r>
                                  <a:rPr lang="en-SG" sz="2800" b="1" i="1">
                                    <a:latin typeface="Cambria Math" panose="02040503050406030204" pitchFamily="18" charset="0"/>
                                  </a:rPr>
                                  <m:t>𝒘</m:t>
                                </m:r>
                                <m:r>
                                  <a:rPr lang="en-SG" sz="2800" i="1">
                                    <a:latin typeface="Cambria Math" panose="02040503050406030204" pitchFamily="18" charset="0"/>
                                  </a:rPr>
                                  <m:t>,</m:t>
                                </m:r>
                                <m:r>
                                  <a:rPr lang="en-SG" sz="2800" b="1" i="1">
                                    <a:latin typeface="Cambria Math" panose="02040503050406030204" pitchFamily="18" charset="0"/>
                                  </a:rPr>
                                  <m:t>𝒙</m:t>
                                </m:r>
                                <m:r>
                                  <a:rPr lang="en-SG" sz="2800" i="1">
                                    <a:latin typeface="Cambria Math" panose="02040503050406030204" pitchFamily="18" charset="0"/>
                                    <a:ea typeface="Cambria Math" panose="02040503050406030204" pitchFamily="18" charset="0"/>
                                  </a:rPr>
                                  <m:t>)</m:t>
                                </m:r>
                              </m:e>
                            </m:mr>
                            <m:mr>
                              <m:e>
                                <m:m>
                                  <m:mPr>
                                    <m:mcs>
                                      <m:mc>
                                        <m:mcPr>
                                          <m:count m:val="1"/>
                                          <m:mcJc m:val="center"/>
                                        </m:mcPr>
                                      </m:mc>
                                    </m:mcs>
                                    <m:ctrlPr>
                                      <a:rPr lang="en-SG" sz="2800" b="0" i="1" smtClean="0">
                                        <a:latin typeface="Cambria Math" panose="02040503050406030204" pitchFamily="18" charset="0"/>
                                      </a:rPr>
                                    </m:ctrlPr>
                                  </m:mPr>
                                  <m:mr>
                                    <m:e>
                                      <m:r>
                                        <m:rPr>
                                          <m:brk m:alnAt="7"/>
                                        </m:rPr>
                                        <a:rPr lang="en-SG" sz="2800" i="1">
                                          <a:latin typeface="Cambria Math" panose="02040503050406030204" pitchFamily="18" charset="0"/>
                                          <a:ea typeface="Cambria Math" panose="02040503050406030204" pitchFamily="18" charset="0"/>
                                        </a:rPr>
                                        <m:t>⋮</m:t>
                                      </m:r>
                                    </m:e>
                                  </m:mr>
                                  <m:mr>
                                    <m:e>
                                      <m:sSub>
                                        <m:sSubPr>
                                          <m:ctrlPr>
                                            <a:rPr lang="en-SG" sz="2800" i="1">
                                              <a:latin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m:t>
                                          </m:r>
                                        </m:e>
                                        <m:sub>
                                          <m:r>
                                            <a:rPr lang="en-SG" sz="2800" b="0" i="1" smtClean="0">
                                              <a:latin typeface="Cambria Math" panose="02040503050406030204" pitchFamily="18" charset="0"/>
                                              <a:ea typeface="Cambria Math" panose="02040503050406030204" pitchFamily="18" charset="0"/>
                                            </a:rPr>
                                            <m:t>𝑛</m:t>
                                          </m:r>
                                        </m:sub>
                                      </m:sSub>
                                      <m:r>
                                        <a:rPr lang="en-SG" sz="2800" b="1" i="1">
                                          <a:latin typeface="Cambria Math" panose="02040503050406030204" pitchFamily="18" charset="0"/>
                                        </a:rPr>
                                        <m:t>(</m:t>
                                      </m:r>
                                      <m:r>
                                        <a:rPr lang="en-SG" sz="2800" b="1" i="1">
                                          <a:latin typeface="Cambria Math" panose="02040503050406030204" pitchFamily="18" charset="0"/>
                                        </a:rPr>
                                        <m:t>𝒘</m:t>
                                      </m:r>
                                      <m:r>
                                        <a:rPr lang="en-SG" sz="2800" i="1">
                                          <a:latin typeface="Cambria Math" panose="02040503050406030204" pitchFamily="18" charset="0"/>
                                        </a:rPr>
                                        <m:t>,</m:t>
                                      </m:r>
                                      <m:r>
                                        <a:rPr lang="en-SG" sz="2800" b="1" i="1">
                                          <a:latin typeface="Cambria Math" panose="02040503050406030204" pitchFamily="18" charset="0"/>
                                        </a:rPr>
                                        <m:t>𝒙</m:t>
                                      </m:r>
                                      <m:r>
                                        <a:rPr lang="en-SG" sz="2800" i="1">
                                          <a:latin typeface="Cambria Math" panose="02040503050406030204" pitchFamily="18" charset="0"/>
                                          <a:ea typeface="Cambria Math" panose="02040503050406030204" pitchFamily="18" charset="0"/>
                                        </a:rPr>
                                        <m:t>)</m:t>
                                      </m:r>
                                    </m:e>
                                  </m:mr>
                                </m:m>
                              </m:e>
                            </m:mr>
                          </m:m>
                        </m:e>
                      </m:d>
                    </m:oMath>
                  </m:oMathPara>
                </a14:m>
                <a:endParaRPr lang="en-SG" sz="2800" dirty="0"/>
              </a:p>
              <a:p>
                <a:pPr marL="0" indent="0">
                  <a:buNone/>
                </a:pPr>
                <a:endParaRPr lang="en-SG" sz="2800" dirty="0"/>
              </a:p>
              <a:p>
                <a:pPr marL="0" indent="0">
                  <a:buNone/>
                </a:pPr>
                <a:endParaRPr lang="en-SG" dirty="0"/>
              </a:p>
              <a:p>
                <a:pPr marL="0" indent="0">
                  <a:buNone/>
                </a:pPr>
                <a:endParaRPr lang="en-SG" b="1" i="1" dirty="0"/>
              </a:p>
              <a:p>
                <a:pPr marL="0" indent="0">
                  <a:buNone/>
                </a:pPr>
                <a:endParaRPr lang="en-SG" b="1" i="1" dirty="0"/>
              </a:p>
            </p:txBody>
          </p:sp>
        </mc:Choice>
        <mc:Fallback xmlns="">
          <p:sp>
            <p:nvSpPr>
              <p:cNvPr id="2" name="Content Placeholder 1">
                <a:extLst>
                  <a:ext uri="{FF2B5EF4-FFF2-40B4-BE49-F238E27FC236}">
                    <a16:creationId xmlns:a16="http://schemas.microsoft.com/office/drawing/2014/main" id="{4DB1B06E-DA9C-42CF-B066-F0CB8896F86B}"/>
                  </a:ext>
                </a:extLst>
              </p:cNvPr>
              <p:cNvSpPr>
                <a:spLocks noGrp="1" noRot="1" noChangeAspect="1" noMove="1" noResize="1" noEditPoints="1" noAdjustHandles="1" noChangeArrowheads="1" noChangeShapeType="1" noTextEdit="1"/>
              </p:cNvSpPr>
              <p:nvPr>
                <p:ph sz="quarter" idx="1"/>
              </p:nvPr>
            </p:nvSpPr>
            <p:spPr>
              <a:blipFill>
                <a:blip r:embed="rId2"/>
                <a:stretch>
                  <a:fillRect l="-1481" t="-1111" r="-2296"/>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F9607C9D-7638-4949-B9D4-A66C20A5DD37}"/>
              </a:ext>
            </a:extLst>
          </p:cNvPr>
          <p:cNvSpPr>
            <a:spLocks noGrp="1"/>
          </p:cNvSpPr>
          <p:nvPr>
            <p:ph type="title"/>
          </p:nvPr>
        </p:nvSpPr>
        <p:spPr/>
        <p:txBody>
          <a:bodyPr/>
          <a:lstStyle/>
          <a:p>
            <a:r>
              <a:rPr lang="en-US" sz="2400" dirty="0">
                <a:solidFill>
                  <a:srgbClr val="0057C0"/>
                </a:solidFill>
              </a:rPr>
              <a:t>Derivatives of vector element-wise binary operators</a:t>
            </a:r>
            <a:endParaRPr lang="en-SG" sz="2400" dirty="0"/>
          </a:p>
        </p:txBody>
      </p:sp>
    </p:spTree>
    <p:extLst>
      <p:ext uri="{BB962C8B-B14F-4D97-AF65-F5344CB8AC3E}">
        <p14:creationId xmlns:p14="http://schemas.microsoft.com/office/powerpoint/2010/main" val="142479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70D3FA8-6581-4C95-8363-B8F7DC3FB4BB}"/>
                  </a:ext>
                </a:extLst>
              </p:cNvPr>
              <p:cNvSpPr>
                <a:spLocks noGrp="1"/>
              </p:cNvSpPr>
              <p:nvPr>
                <p:ph sz="quarter" idx="1"/>
              </p:nvPr>
            </p:nvSpPr>
            <p:spPr>
              <a:xfrm>
                <a:off x="457200" y="764704"/>
                <a:ext cx="8229600" cy="5392256"/>
              </a:xfrm>
            </p:spPr>
            <p:txBody>
              <a:bodyPr>
                <a:normAutofit/>
              </a:bodyPr>
              <a:lstStyle/>
              <a:p>
                <a:pPr marL="0" indent="0">
                  <a:buNone/>
                </a:pPr>
                <a:r>
                  <a:rPr lang="en-SG" sz="1900" dirty="0"/>
                  <a:t>The Jacobian with respect </a:t>
                </a:r>
                <a:r>
                  <a:rPr lang="en-US" sz="1900" dirty="0"/>
                  <a:t>to </a:t>
                </a:r>
                <a:r>
                  <a:rPr lang="en-US" sz="1900" b="1" dirty="0"/>
                  <a:t>w</a:t>
                </a:r>
                <a:r>
                  <a:rPr lang="en-US" sz="1900" dirty="0"/>
                  <a:t> is the square matrix:</a:t>
                </a:r>
                <a:endParaRPr lang="en-SG" sz="19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SG" sz="1800" b="1" i="1" smtClean="0">
                              <a:latin typeface="Cambria Math" panose="02040503050406030204" pitchFamily="18" charset="0"/>
                            </a:rPr>
                          </m:ctrlPr>
                        </m:sSubPr>
                        <m:e>
                          <m:r>
                            <a:rPr lang="en-SG" sz="1800" b="1" i="1" smtClean="0">
                              <a:latin typeface="Cambria Math" panose="02040503050406030204" pitchFamily="18" charset="0"/>
                            </a:rPr>
                            <m:t>𝑱</m:t>
                          </m:r>
                        </m:e>
                        <m:sub>
                          <m:r>
                            <a:rPr lang="en-SG" sz="1800" b="1" i="1" smtClean="0">
                              <a:latin typeface="Cambria Math" panose="02040503050406030204" pitchFamily="18" charset="0"/>
                            </a:rPr>
                            <m:t>𝒘</m:t>
                          </m:r>
                        </m:sub>
                      </m:sSub>
                      <m:r>
                        <a:rPr lang="en-SG" sz="1800" b="0" i="1" smtClean="0">
                          <a:latin typeface="Cambria Math" panose="02040503050406030204" pitchFamily="18" charset="0"/>
                        </a:rPr>
                        <m:t>=</m:t>
                      </m:r>
                      <m:f>
                        <m:fPr>
                          <m:ctrlPr>
                            <a:rPr lang="en-SG" sz="1800" i="1">
                              <a:latin typeface="Cambria Math" panose="02040503050406030204" pitchFamily="18" charset="0"/>
                            </a:rPr>
                          </m:ctrlPr>
                        </m:fPr>
                        <m:num>
                          <m:r>
                            <a:rPr lang="en-SG" sz="1800" i="1">
                              <a:latin typeface="Cambria Math" panose="02040503050406030204" pitchFamily="18" charset="0"/>
                            </a:rPr>
                            <m:t>𝜕</m:t>
                          </m:r>
                          <m:r>
                            <a:rPr lang="en-SG" sz="1800" b="1" i="1">
                              <a:latin typeface="Cambria Math" panose="02040503050406030204" pitchFamily="18" charset="0"/>
                            </a:rPr>
                            <m:t>𝒚</m:t>
                          </m:r>
                        </m:num>
                        <m:den>
                          <m:r>
                            <a:rPr lang="en-SG" sz="1800" i="1">
                              <a:latin typeface="Cambria Math" panose="02040503050406030204" pitchFamily="18" charset="0"/>
                            </a:rPr>
                            <m:t>𝜕</m:t>
                          </m:r>
                          <m:r>
                            <a:rPr lang="en-SG" sz="1800" b="1" i="1" smtClean="0">
                              <a:latin typeface="Cambria Math" panose="02040503050406030204" pitchFamily="18" charset="0"/>
                            </a:rPr>
                            <m:t>𝒘</m:t>
                          </m:r>
                        </m:den>
                      </m:f>
                      <m:r>
                        <a:rPr lang="en-SG" sz="1800" i="1">
                          <a:latin typeface="Cambria Math" panose="02040503050406030204" pitchFamily="18" charset="0"/>
                          <a:ea typeface="Cambria Math" panose="02040503050406030204" pitchFamily="18" charset="0"/>
                        </a:rPr>
                        <m:t>=</m:t>
                      </m:r>
                      <m:d>
                        <m:dPr>
                          <m:begChr m:val="["/>
                          <m:endChr m:val="]"/>
                          <m:ctrlPr>
                            <a:rPr lang="en-SG" sz="1800" i="1">
                              <a:latin typeface="Cambria Math" panose="02040503050406030204" pitchFamily="18" charset="0"/>
                              <a:ea typeface="Cambria Math" panose="02040503050406030204" pitchFamily="18" charset="0"/>
                            </a:rPr>
                          </m:ctrlPr>
                        </m:dPr>
                        <m:e>
                          <m:m>
                            <m:mPr>
                              <m:mcs>
                                <m:mc>
                                  <m:mcPr>
                                    <m:count m:val="3"/>
                                    <m:mcJc m:val="center"/>
                                  </m:mcPr>
                                </m:mc>
                              </m:mcs>
                              <m:ctrlPr>
                                <a:rPr lang="en-SG" sz="1800" i="1">
                                  <a:latin typeface="Cambria Math" panose="02040503050406030204" pitchFamily="18" charset="0"/>
                                  <a:ea typeface="Cambria Math" panose="02040503050406030204" pitchFamily="18" charset="0"/>
                                </a:rPr>
                              </m:ctrlPr>
                            </m:mPr>
                            <m:mr>
                              <m:e>
                                <m:m>
                                  <m:mPr>
                                    <m:mcs>
                                      <m:mc>
                                        <m:mcPr>
                                          <m:count m:val="1"/>
                                          <m:mcJc m:val="center"/>
                                        </m:mcPr>
                                      </m:mc>
                                    </m:mcs>
                                    <m:ctrlPr>
                                      <a:rPr lang="en-SG" sz="1800" i="1" smtClean="0">
                                        <a:latin typeface="Cambria Math" panose="02040503050406030204" pitchFamily="18" charset="0"/>
                                        <a:ea typeface="Cambria Math" panose="02040503050406030204" pitchFamily="18" charset="0"/>
                                      </a:rPr>
                                    </m:ctrlPr>
                                  </m:mP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1</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rPr>
                                            <m:t>1</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smtClean="0">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1</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2</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e>
                                <m:m>
                                  <m:mPr>
                                    <m:mcs>
                                      <m:mc>
                                        <m:mcPr>
                                          <m:count m:val="1"/>
                                          <m:mcJc m:val="center"/>
                                        </m:mcPr>
                                      </m:mc>
                                    </m:mcs>
                                    <m:ctrlPr>
                                      <a:rPr lang="en-SG" sz="1800" i="1">
                                        <a:latin typeface="Cambria Math" panose="02040503050406030204" pitchFamily="18" charset="0"/>
                                        <a:ea typeface="Cambria Math" panose="02040503050406030204" pitchFamily="18" charset="0"/>
                                      </a:rPr>
                                    </m:ctrlPr>
                                  </m:mP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b="0" i="1" smtClean="0">
                                                  <a:latin typeface="Cambria Math" panose="02040503050406030204" pitchFamily="18" charset="0"/>
                                                </a:rPr>
                                                <m:t>2</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rPr>
                                            <m:t>1</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2</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ea typeface="Cambria Math" panose="02040503050406030204" pitchFamily="18" charset="0"/>
                                            </a:rPr>
                                            <m:t>2</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e>
                                <m:m>
                                  <m:mPr>
                                    <m:mcs>
                                      <m:mc>
                                        <m:mcPr>
                                          <m:count m:val="1"/>
                                          <m:mcJc m:val="center"/>
                                        </m:mcPr>
                                      </m:mc>
                                    </m:mcs>
                                    <m:ctrlPr>
                                      <a:rPr lang="en-SG" sz="1800" i="1">
                                        <a:latin typeface="Cambria Math" panose="02040503050406030204" pitchFamily="18" charset="0"/>
                                        <a:ea typeface="Cambria Math" panose="02040503050406030204" pitchFamily="18" charset="0"/>
                                      </a:rPr>
                                    </m:ctrlPr>
                                  </m:mPr>
                                  <m:mr>
                                    <m:e>
                                      <m:m>
                                        <m:mPr>
                                          <m:mcs>
                                            <m:mc>
                                              <m:mcPr>
                                                <m:count m:val="2"/>
                                                <m:mcJc m:val="center"/>
                                              </m:mcPr>
                                            </m:mc>
                                          </m:mcs>
                                          <m:ctrlPr>
                                            <a:rPr lang="en-SG" sz="1800" i="1">
                                              <a:latin typeface="Cambria Math" panose="02040503050406030204" pitchFamily="18" charset="0"/>
                                              <a:ea typeface="Cambria Math" panose="02040503050406030204" pitchFamily="18" charset="0"/>
                                            </a:rPr>
                                          </m:ctrlPr>
                                        </m:mPr>
                                        <m:mr>
                                          <m:e>
                                            <m:r>
                                              <m:rPr>
                                                <m:brk m:alnAt="7"/>
                                              </m:rP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b="0" i="1" smtClean="0">
                                                        <a:latin typeface="Cambria Math" panose="02040503050406030204" pitchFamily="18" charset="0"/>
                                                      </a:rPr>
                                                      <m:t>𝑛</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rPr>
                                                  <m:t>1</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mr>
                                  <m:mr>
                                    <m:e>
                                      <m:m>
                                        <m:mPr>
                                          <m:mcs>
                                            <m:mc>
                                              <m:mcPr>
                                                <m:count m:val="2"/>
                                                <m:mcJc m:val="center"/>
                                              </m:mcPr>
                                            </m:mc>
                                          </m:mcs>
                                          <m:ctrlPr>
                                            <a:rPr lang="en-SG" sz="1800" i="1">
                                              <a:latin typeface="Cambria Math" panose="02040503050406030204" pitchFamily="18" charset="0"/>
                                              <a:ea typeface="Cambria Math" panose="02040503050406030204" pitchFamily="18" charset="0"/>
                                            </a:rPr>
                                          </m:ctrlPr>
                                        </m:mPr>
                                        <m:mr>
                                          <m:e>
                                            <m:r>
                                              <m:rPr>
                                                <m:brk m:alnAt="7"/>
                                              </m:rP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𝑛</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ea typeface="Cambria Math" panose="02040503050406030204" pitchFamily="18" charset="0"/>
                                                  </a:rPr>
                                                  <m:t>2</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mr>
                                </m:m>
                              </m:e>
                            </m:mr>
                            <m:mr>
                              <m:e>
                                <m:r>
                                  <m:rPr>
                                    <m:brk m:alnAt="7"/>
                                  </m:rPr>
                                  <a:rPr lang="en-SG" sz="1800" i="1">
                                    <a:latin typeface="Cambria Math" panose="02040503050406030204" pitchFamily="18" charset="0"/>
                                    <a:ea typeface="Cambria Math" panose="02040503050406030204" pitchFamily="18" charset="0"/>
                                  </a:rPr>
                                  <m:t>⋮</m:t>
                                </m:r>
                              </m:e>
                              <m:e>
                                <m:r>
                                  <m:rPr>
                                    <m:brk m:alnAt="7"/>
                                  </m:rPr>
                                  <a:rPr lang="en-SG" sz="1800" i="1">
                                    <a:latin typeface="Cambria Math" panose="02040503050406030204" pitchFamily="18" charset="0"/>
                                    <a:ea typeface="Cambria Math" panose="02040503050406030204" pitchFamily="18" charset="0"/>
                                  </a:rPr>
                                  <m:t>⋮</m:t>
                                </m:r>
                              </m:e>
                              <m:e>
                                <m:m>
                                  <m:mPr>
                                    <m:mcs>
                                      <m:mc>
                                        <m:mcPr>
                                          <m:count m:val="2"/>
                                          <m:mcJc m:val="center"/>
                                        </m:mcPr>
                                      </m:mc>
                                    </m:mcs>
                                    <m:ctrlPr>
                                      <a:rPr lang="en-SG" sz="1800" i="1">
                                        <a:latin typeface="Cambria Math" panose="02040503050406030204" pitchFamily="18" charset="0"/>
                                        <a:ea typeface="Cambria Math" panose="02040503050406030204" pitchFamily="18" charset="0"/>
                                      </a:rPr>
                                    </m:ctrlPr>
                                  </m:mPr>
                                  <m:mr>
                                    <m:e/>
                                    <m:e>
                                      <m:r>
                                        <m:rPr>
                                          <m:brk m:alnAt="7"/>
                                        </m:rPr>
                                        <a:rPr lang="en-SG" sz="1800" i="1">
                                          <a:latin typeface="Cambria Math" panose="02040503050406030204" pitchFamily="18" charset="0"/>
                                          <a:ea typeface="Cambria Math" panose="02040503050406030204" pitchFamily="18" charset="0"/>
                                        </a:rPr>
                                        <m:t>⋮</m:t>
                                      </m:r>
                                    </m:e>
                                  </m:mr>
                                </m:m>
                              </m:e>
                            </m:m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1</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𝑛</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2</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𝑛</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e>
                                <m:m>
                                  <m:mPr>
                                    <m:mcs>
                                      <m:mc>
                                        <m:mcPr>
                                          <m:count m:val="2"/>
                                          <m:mcJc m:val="center"/>
                                        </m:mcPr>
                                      </m:mc>
                                    </m:mcs>
                                    <m:ctrlPr>
                                      <a:rPr lang="en-SG" sz="1800" i="1" smtClean="0">
                                        <a:latin typeface="Cambria Math" panose="02040503050406030204" pitchFamily="18" charset="0"/>
                                      </a:rPr>
                                    </m:ctrlPr>
                                  </m:mPr>
                                  <m:mr>
                                    <m:e>
                                      <m:r>
                                        <m:rPr>
                                          <m:brk m:alnAt="7"/>
                                        </m:rP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𝑤</m:t>
                                              </m:r>
                                            </m:e>
                                            <m:sub>
                                              <m:r>
                                                <a:rPr lang="en-SG" sz="1800" i="1">
                                                  <a:latin typeface="Cambria Math" panose="02040503050406030204" pitchFamily="18" charset="0"/>
                                                </a:rPr>
                                                <m:t>𝑛</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𝑛</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mr>
                          </m:m>
                        </m:e>
                      </m:d>
                    </m:oMath>
                  </m:oMathPara>
                </a14:m>
                <a:endParaRPr lang="en-SG" sz="1800" dirty="0"/>
              </a:p>
              <a:p>
                <a:pPr marL="0" indent="0">
                  <a:buNone/>
                </a:pPr>
                <a:endParaRPr lang="en-SG" sz="1800" dirty="0"/>
              </a:p>
              <a:p>
                <a:pPr marL="0" indent="0">
                  <a:buNone/>
                </a:pPr>
                <a:r>
                  <a:rPr lang="en-SG" sz="1900" dirty="0"/>
                  <a:t>The Jacobian with respect </a:t>
                </a:r>
                <a:r>
                  <a:rPr lang="en-US" sz="1900" dirty="0"/>
                  <a:t>to </a:t>
                </a:r>
                <a:r>
                  <a:rPr lang="en-US" sz="1900" b="1" dirty="0"/>
                  <a:t>x</a:t>
                </a:r>
                <a:r>
                  <a:rPr lang="en-US" sz="1900" dirty="0"/>
                  <a:t> is the square matrix:</a:t>
                </a:r>
                <a:endParaRPr lang="en-SG" sz="1800" dirty="0"/>
              </a:p>
              <a:p>
                <a:pPr marL="0" indent="0">
                  <a:buNone/>
                </a:pPr>
                <a14:m>
                  <m:oMathPara xmlns:m="http://schemas.openxmlformats.org/officeDocument/2006/math">
                    <m:oMathParaPr>
                      <m:jc m:val="centerGroup"/>
                    </m:oMathParaPr>
                    <m:oMath xmlns:m="http://schemas.openxmlformats.org/officeDocument/2006/math">
                      <m:sSub>
                        <m:sSubPr>
                          <m:ctrlPr>
                            <a:rPr lang="en-SG" sz="1800" b="1" i="1">
                              <a:latin typeface="Cambria Math" panose="02040503050406030204" pitchFamily="18" charset="0"/>
                            </a:rPr>
                          </m:ctrlPr>
                        </m:sSubPr>
                        <m:e>
                          <m:r>
                            <a:rPr lang="en-SG" sz="1800" b="1" i="1">
                              <a:latin typeface="Cambria Math" panose="02040503050406030204" pitchFamily="18" charset="0"/>
                            </a:rPr>
                            <m:t>𝑱</m:t>
                          </m:r>
                        </m:e>
                        <m:sub>
                          <m:r>
                            <a:rPr lang="en-SG" sz="1800" b="1" i="1" smtClean="0">
                              <a:latin typeface="Cambria Math" panose="02040503050406030204" pitchFamily="18" charset="0"/>
                            </a:rPr>
                            <m:t>𝒙</m:t>
                          </m:r>
                        </m:sub>
                      </m:sSub>
                      <m:r>
                        <a:rPr lang="en-SG" sz="1800" i="1">
                          <a:latin typeface="Cambria Math" panose="02040503050406030204" pitchFamily="18" charset="0"/>
                        </a:rPr>
                        <m:t>=</m:t>
                      </m:r>
                      <m:f>
                        <m:fPr>
                          <m:ctrlPr>
                            <a:rPr lang="en-SG" sz="1800" i="1">
                              <a:latin typeface="Cambria Math" panose="02040503050406030204" pitchFamily="18" charset="0"/>
                            </a:rPr>
                          </m:ctrlPr>
                        </m:fPr>
                        <m:num>
                          <m:r>
                            <a:rPr lang="en-SG" sz="1800" i="1">
                              <a:latin typeface="Cambria Math" panose="02040503050406030204" pitchFamily="18" charset="0"/>
                            </a:rPr>
                            <m:t>𝜕</m:t>
                          </m:r>
                          <m:r>
                            <a:rPr lang="en-SG" sz="1800" b="1" i="1">
                              <a:latin typeface="Cambria Math" panose="02040503050406030204" pitchFamily="18" charset="0"/>
                            </a:rPr>
                            <m:t>𝒚</m:t>
                          </m:r>
                        </m:num>
                        <m:den>
                          <m:r>
                            <a:rPr lang="en-SG" sz="1800" i="1">
                              <a:latin typeface="Cambria Math" panose="02040503050406030204" pitchFamily="18" charset="0"/>
                            </a:rPr>
                            <m:t>𝜕</m:t>
                          </m:r>
                          <m:r>
                            <a:rPr lang="en-SG" sz="1800" b="1" i="1" smtClean="0">
                              <a:latin typeface="Cambria Math" panose="02040503050406030204" pitchFamily="18" charset="0"/>
                            </a:rPr>
                            <m:t>𝒙</m:t>
                          </m:r>
                        </m:den>
                      </m:f>
                      <m:r>
                        <a:rPr lang="en-SG" sz="1800" i="1">
                          <a:latin typeface="Cambria Math" panose="02040503050406030204" pitchFamily="18" charset="0"/>
                          <a:ea typeface="Cambria Math" panose="02040503050406030204" pitchFamily="18" charset="0"/>
                        </a:rPr>
                        <m:t>=</m:t>
                      </m:r>
                      <m:d>
                        <m:dPr>
                          <m:begChr m:val="["/>
                          <m:endChr m:val="]"/>
                          <m:ctrlPr>
                            <a:rPr lang="en-SG" sz="1800" i="1">
                              <a:latin typeface="Cambria Math" panose="02040503050406030204" pitchFamily="18" charset="0"/>
                              <a:ea typeface="Cambria Math" panose="02040503050406030204" pitchFamily="18" charset="0"/>
                            </a:rPr>
                          </m:ctrlPr>
                        </m:dPr>
                        <m:e>
                          <m:m>
                            <m:mPr>
                              <m:mcs>
                                <m:mc>
                                  <m:mcPr>
                                    <m:count m:val="3"/>
                                    <m:mcJc m:val="center"/>
                                  </m:mcPr>
                                </m:mc>
                              </m:mcs>
                              <m:ctrlPr>
                                <a:rPr lang="en-SG" sz="1800" i="1">
                                  <a:latin typeface="Cambria Math" panose="02040503050406030204" pitchFamily="18" charset="0"/>
                                  <a:ea typeface="Cambria Math" panose="02040503050406030204" pitchFamily="18" charset="0"/>
                                </a:rPr>
                              </m:ctrlPr>
                            </m:mPr>
                            <m:mr>
                              <m:e>
                                <m:m>
                                  <m:mPr>
                                    <m:mcs>
                                      <m:mc>
                                        <m:mcPr>
                                          <m:count m:val="1"/>
                                          <m:mcJc m:val="center"/>
                                        </m:mcPr>
                                      </m:mc>
                                    </m:mcs>
                                    <m:ctrlPr>
                                      <a:rPr lang="en-SG" sz="1800" i="1">
                                        <a:latin typeface="Cambria Math" panose="02040503050406030204" pitchFamily="18" charset="0"/>
                                        <a:ea typeface="Cambria Math" panose="02040503050406030204" pitchFamily="18" charset="0"/>
                                      </a:rPr>
                                    </m:ctrlPr>
                                  </m:mP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1</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rPr>
                                            <m:t>1</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1</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2</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e>
                                <m:m>
                                  <m:mPr>
                                    <m:mcs>
                                      <m:mc>
                                        <m:mcPr>
                                          <m:count m:val="1"/>
                                          <m:mcJc m:val="center"/>
                                        </m:mcPr>
                                      </m:mc>
                                    </m:mcs>
                                    <m:ctrlPr>
                                      <a:rPr lang="en-SG" sz="1800" i="1">
                                        <a:latin typeface="Cambria Math" panose="02040503050406030204" pitchFamily="18" charset="0"/>
                                        <a:ea typeface="Cambria Math" panose="02040503050406030204" pitchFamily="18" charset="0"/>
                                      </a:rPr>
                                    </m:ctrlPr>
                                  </m:mP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2</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rPr>
                                            <m:t>1</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2</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2</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e>
                                <m:m>
                                  <m:mPr>
                                    <m:mcs>
                                      <m:mc>
                                        <m:mcPr>
                                          <m:count m:val="1"/>
                                          <m:mcJc m:val="center"/>
                                        </m:mcPr>
                                      </m:mc>
                                    </m:mcs>
                                    <m:ctrlPr>
                                      <a:rPr lang="en-SG" sz="1800" i="1">
                                        <a:latin typeface="Cambria Math" panose="02040503050406030204" pitchFamily="18" charset="0"/>
                                        <a:ea typeface="Cambria Math" panose="02040503050406030204" pitchFamily="18" charset="0"/>
                                      </a:rPr>
                                    </m:ctrlPr>
                                  </m:mPr>
                                  <m:mr>
                                    <m:e>
                                      <m:m>
                                        <m:mPr>
                                          <m:mcs>
                                            <m:mc>
                                              <m:mcPr>
                                                <m:count m:val="2"/>
                                                <m:mcJc m:val="center"/>
                                              </m:mcPr>
                                            </m:mc>
                                          </m:mcs>
                                          <m:ctrlPr>
                                            <a:rPr lang="en-SG" sz="1800" i="1">
                                              <a:latin typeface="Cambria Math" panose="02040503050406030204" pitchFamily="18" charset="0"/>
                                              <a:ea typeface="Cambria Math" panose="02040503050406030204" pitchFamily="18" charset="0"/>
                                            </a:rPr>
                                          </m:ctrlPr>
                                        </m:mPr>
                                        <m:mr>
                                          <m:e>
                                            <m:r>
                                              <m:rPr>
                                                <m:brk m:alnAt="7"/>
                                              </m:rP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𝑛</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i="1">
                                                    <a:latin typeface="Cambria Math" panose="02040503050406030204" pitchFamily="18" charset="0"/>
                                                  </a:rPr>
                                                  <m:t>1</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mr>
                                  <m:mr>
                                    <m:e>
                                      <m:m>
                                        <m:mPr>
                                          <m:mcs>
                                            <m:mc>
                                              <m:mcPr>
                                                <m:count m:val="2"/>
                                                <m:mcJc m:val="center"/>
                                              </m:mcPr>
                                            </m:mc>
                                          </m:mcs>
                                          <m:ctrlPr>
                                            <a:rPr lang="en-SG" sz="1800" i="1">
                                              <a:latin typeface="Cambria Math" panose="02040503050406030204" pitchFamily="18" charset="0"/>
                                              <a:ea typeface="Cambria Math" panose="02040503050406030204" pitchFamily="18" charset="0"/>
                                            </a:rPr>
                                          </m:ctrlPr>
                                        </m:mPr>
                                        <m:mr>
                                          <m:e>
                                            <m:r>
                                              <m:rPr>
                                                <m:brk m:alnAt="7"/>
                                              </m:rP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𝑛</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2</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mr>
                                </m:m>
                              </m:e>
                            </m:mr>
                            <m:mr>
                              <m:e>
                                <m:r>
                                  <m:rPr>
                                    <m:brk m:alnAt="7"/>
                                  </m:rPr>
                                  <a:rPr lang="en-SG" sz="1800" i="1">
                                    <a:latin typeface="Cambria Math" panose="02040503050406030204" pitchFamily="18" charset="0"/>
                                    <a:ea typeface="Cambria Math" panose="02040503050406030204" pitchFamily="18" charset="0"/>
                                  </a:rPr>
                                  <m:t>⋮</m:t>
                                </m:r>
                              </m:e>
                              <m:e>
                                <m:r>
                                  <m:rPr>
                                    <m:brk m:alnAt="7"/>
                                  </m:rPr>
                                  <a:rPr lang="en-SG" sz="1800" i="1">
                                    <a:latin typeface="Cambria Math" panose="02040503050406030204" pitchFamily="18" charset="0"/>
                                    <a:ea typeface="Cambria Math" panose="02040503050406030204" pitchFamily="18" charset="0"/>
                                  </a:rPr>
                                  <m:t>⋮</m:t>
                                </m:r>
                              </m:e>
                              <m:e>
                                <m:m>
                                  <m:mPr>
                                    <m:mcs>
                                      <m:mc>
                                        <m:mcPr>
                                          <m:count m:val="2"/>
                                          <m:mcJc m:val="center"/>
                                        </m:mcPr>
                                      </m:mc>
                                    </m:mcs>
                                    <m:ctrlPr>
                                      <a:rPr lang="en-SG" sz="1800" i="1">
                                        <a:latin typeface="Cambria Math" panose="02040503050406030204" pitchFamily="18" charset="0"/>
                                        <a:ea typeface="Cambria Math" panose="02040503050406030204" pitchFamily="18" charset="0"/>
                                      </a:rPr>
                                    </m:ctrlPr>
                                  </m:mPr>
                                  <m:mr>
                                    <m:e/>
                                    <m:e>
                                      <m:r>
                                        <m:rPr>
                                          <m:brk m:alnAt="7"/>
                                        </m:rPr>
                                        <a:rPr lang="en-SG" sz="1800" i="1">
                                          <a:latin typeface="Cambria Math" panose="02040503050406030204" pitchFamily="18" charset="0"/>
                                          <a:ea typeface="Cambria Math" panose="02040503050406030204" pitchFamily="18" charset="0"/>
                                        </a:rPr>
                                        <m:t>⋮</m:t>
                                      </m:r>
                                    </m:e>
                                  </m:mr>
                                </m:m>
                              </m:e>
                            </m:mr>
                            <m:mr>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1</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𝑛</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2</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𝑛</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e>
                                <m:m>
                                  <m:mPr>
                                    <m:mcs>
                                      <m:mc>
                                        <m:mcPr>
                                          <m:count m:val="2"/>
                                          <m:mcJc m:val="center"/>
                                        </m:mcPr>
                                      </m:mc>
                                    </m:mcs>
                                    <m:ctrlPr>
                                      <a:rPr lang="en-SG" sz="1800" i="1">
                                        <a:latin typeface="Cambria Math" panose="02040503050406030204" pitchFamily="18" charset="0"/>
                                      </a:rPr>
                                    </m:ctrlPr>
                                  </m:mPr>
                                  <m:mr>
                                    <m:e>
                                      <m:r>
                                        <m:rPr>
                                          <m:brk m:alnAt="7"/>
                                        </m:rPr>
                                        <a:rPr lang="en-SG" sz="1800" i="1">
                                          <a:latin typeface="Cambria Math" panose="02040503050406030204" pitchFamily="18" charset="0"/>
                                          <a:ea typeface="Cambria Math" panose="02040503050406030204" pitchFamily="18" charset="0"/>
                                        </a:rPr>
                                        <m:t>⋯</m:t>
                                      </m:r>
                                    </m:e>
                                    <m:e>
                                      <m:f>
                                        <m:fPr>
                                          <m:ctrlPr>
                                            <a:rPr lang="en-SG" sz="1800" i="1">
                                              <a:latin typeface="Cambria Math" panose="02040503050406030204" pitchFamily="18" charset="0"/>
                                            </a:rPr>
                                          </m:ctrlPr>
                                        </m:fPr>
                                        <m:num>
                                          <m:r>
                                            <m:rPr>
                                              <m:brk m:alnAt="7"/>
                                            </m:rPr>
                                            <a:rPr lang="en-SG" sz="1800" i="1">
                                              <a:latin typeface="Cambria Math" panose="02040503050406030204" pitchFamily="18" charset="0"/>
                                            </a:rPr>
                                            <m:t>𝜕</m:t>
                                          </m:r>
                                        </m:num>
                                        <m:den>
                                          <m:r>
                                            <m:rPr>
                                              <m:brk m:alnAt="7"/>
                                            </m:rP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b="0" i="1" smtClean="0">
                                                  <a:latin typeface="Cambria Math" panose="02040503050406030204" pitchFamily="18" charset="0"/>
                                                </a:rPr>
                                                <m:t>𝑥</m:t>
                                              </m:r>
                                            </m:e>
                                            <m:sub>
                                              <m:r>
                                                <a:rPr lang="en-SG" sz="1800" i="1">
                                                  <a:latin typeface="Cambria Math" panose="02040503050406030204" pitchFamily="18" charset="0"/>
                                                </a:rPr>
                                                <m:t>𝑛</m:t>
                                              </m:r>
                                            </m:sub>
                                          </m:sSub>
                                        </m:den>
                                      </m:f>
                                      <m:sSub>
                                        <m:sSubPr>
                                          <m:ctrlPr>
                                            <a:rPr lang="en-SG" sz="1800" i="1">
                                              <a:latin typeface="Cambria Math" panose="02040503050406030204" pitchFamily="18" charset="0"/>
                                            </a:rPr>
                                          </m:ctrlPr>
                                        </m:sSubPr>
                                        <m:e>
                                          <m:r>
                                            <a:rPr lang="en-SG"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𝑛</m:t>
                                          </m:r>
                                        </m:sub>
                                      </m:sSub>
                                      <m:r>
                                        <a:rPr lang="en-SG" sz="1800" b="1" i="1">
                                          <a:latin typeface="Cambria Math" panose="02040503050406030204" pitchFamily="18" charset="0"/>
                                        </a:rPr>
                                        <m:t>(</m:t>
                                      </m:r>
                                      <m:r>
                                        <a:rPr lang="en-SG" sz="1800" b="1" i="1">
                                          <a:latin typeface="Cambria Math" panose="02040503050406030204" pitchFamily="18" charset="0"/>
                                        </a:rPr>
                                        <m:t>𝒘</m:t>
                                      </m:r>
                                      <m:r>
                                        <a:rPr lang="en-SG" sz="1800" i="1">
                                          <a:latin typeface="Cambria Math" panose="02040503050406030204" pitchFamily="18" charset="0"/>
                                        </a:rPr>
                                        <m:t>,</m:t>
                                      </m:r>
                                      <m:r>
                                        <a:rPr lang="en-SG" sz="1800" b="1" i="1">
                                          <a:latin typeface="Cambria Math" panose="02040503050406030204" pitchFamily="18" charset="0"/>
                                        </a:rPr>
                                        <m:t>𝒙</m:t>
                                      </m:r>
                                      <m:r>
                                        <a:rPr lang="en-SG" sz="1800" i="1">
                                          <a:latin typeface="Cambria Math" panose="02040503050406030204" pitchFamily="18" charset="0"/>
                                          <a:ea typeface="Cambria Math" panose="02040503050406030204" pitchFamily="18" charset="0"/>
                                        </a:rPr>
                                        <m:t>)</m:t>
                                      </m:r>
                                    </m:e>
                                  </m:mr>
                                </m:m>
                              </m:e>
                            </m:mr>
                          </m:m>
                        </m:e>
                      </m:d>
                    </m:oMath>
                  </m:oMathPara>
                </a14:m>
                <a:endParaRPr lang="en-SG" sz="1800" dirty="0"/>
              </a:p>
            </p:txBody>
          </p:sp>
        </mc:Choice>
        <mc:Fallback xmlns="">
          <p:sp>
            <p:nvSpPr>
              <p:cNvPr id="2" name="Content Placeholder 1">
                <a:extLst>
                  <a:ext uri="{FF2B5EF4-FFF2-40B4-BE49-F238E27FC236}">
                    <a16:creationId xmlns:a16="http://schemas.microsoft.com/office/drawing/2014/main" id="{170D3FA8-6581-4C95-8363-B8F7DC3FB4BB}"/>
                  </a:ext>
                </a:extLst>
              </p:cNvPr>
              <p:cNvSpPr>
                <a:spLocks noGrp="1" noRot="1" noChangeAspect="1" noMove="1" noResize="1" noEditPoints="1" noAdjustHandles="1" noChangeArrowheads="1" noChangeShapeType="1" noTextEdit="1"/>
              </p:cNvSpPr>
              <p:nvPr>
                <p:ph sz="quarter" idx="1"/>
              </p:nvPr>
            </p:nvSpPr>
            <p:spPr>
              <a:xfrm>
                <a:off x="457200" y="764704"/>
                <a:ext cx="8229600" cy="5392256"/>
              </a:xfrm>
              <a:blipFill>
                <a:blip r:embed="rId2"/>
                <a:stretch>
                  <a:fillRect l="-667" t="-67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3FBFFA5-4784-4DCD-8E3E-DEF441AFD8A9}"/>
              </a:ext>
            </a:extLst>
          </p:cNvPr>
          <p:cNvSpPr>
            <a:spLocks noGrp="1"/>
          </p:cNvSpPr>
          <p:nvPr>
            <p:ph type="title"/>
          </p:nvPr>
        </p:nvSpPr>
        <p:spPr/>
        <p:txBody>
          <a:bodyPr/>
          <a:lstStyle/>
          <a:p>
            <a:r>
              <a:rPr lang="en-US" sz="2400" dirty="0">
                <a:solidFill>
                  <a:srgbClr val="0057C0"/>
                </a:solidFill>
              </a:rPr>
              <a:t>Derivatives of vector element-wise binary operators</a:t>
            </a:r>
            <a:endParaRPr lang="en-SG" sz="2400" dirty="0"/>
          </a:p>
        </p:txBody>
      </p:sp>
    </p:spTree>
    <p:extLst>
      <p:ext uri="{BB962C8B-B14F-4D97-AF65-F5344CB8AC3E}">
        <p14:creationId xmlns:p14="http://schemas.microsoft.com/office/powerpoint/2010/main" val="392625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A3EA17-0D6C-425B-932B-16A2284F0907}"/>
                  </a:ext>
                </a:extLst>
              </p:cNvPr>
              <p:cNvSpPr>
                <a:spLocks noGrp="1"/>
              </p:cNvSpPr>
              <p:nvPr>
                <p:ph sz="quarter" idx="1"/>
              </p:nvPr>
            </p:nvSpPr>
            <p:spPr/>
            <p:txBody>
              <a:bodyPr/>
              <a:lstStyle/>
              <a:p>
                <a:pPr marL="0" indent="0">
                  <a:buNone/>
                </a:pPr>
                <a:r>
                  <a:rPr lang="en-SG" dirty="0"/>
                  <a:t>Element-wise </a:t>
                </a:r>
                <a:r>
                  <a:rPr lang="en-US" dirty="0"/>
                  <a:t>operations imply that </a:t>
                </a:r>
                <a14:m>
                  <m:oMath xmlns:m="http://schemas.openxmlformats.org/officeDocument/2006/math">
                    <m:sSub>
                      <m:sSubPr>
                        <m:ctrlPr>
                          <a:rPr lang="en-SG" b="0"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𝑖</m:t>
                        </m:r>
                      </m:sub>
                    </m:sSub>
                  </m:oMath>
                </a14:m>
                <a:r>
                  <a:rPr lang="en-US" dirty="0"/>
                  <a:t> only depends on </a:t>
                </a:r>
                <a14:m>
                  <m:oMath xmlns:m="http://schemas.openxmlformats.org/officeDocument/2006/math">
                    <m:sSub>
                      <m:sSubPr>
                        <m:ctrlPr>
                          <a:rPr lang="en-SG" i="1">
                            <a:latin typeface="Cambria Math" panose="02040503050406030204" pitchFamily="18" charset="0"/>
                          </a:rPr>
                        </m:ctrlPr>
                      </m:sSubPr>
                      <m:e>
                        <m:r>
                          <a:rPr lang="en-SG" b="0" i="1" smtClean="0">
                            <a:latin typeface="Cambria Math" panose="02040503050406030204" pitchFamily="18" charset="0"/>
                          </a:rPr>
                          <m:t>𝑥</m:t>
                        </m:r>
                      </m:e>
                      <m:sub>
                        <m:r>
                          <a:rPr lang="en-SG" i="1">
                            <a:latin typeface="Cambria Math" panose="02040503050406030204" pitchFamily="18" charset="0"/>
                          </a:rPr>
                          <m:t>𝑖</m:t>
                        </m:r>
                      </m:sub>
                    </m:sSub>
                  </m:oMath>
                </a14:m>
                <a:r>
                  <a:rPr lang="en-US" dirty="0"/>
                  <a:t> and </a:t>
                </a:r>
                <a14:m>
                  <m:oMath xmlns:m="http://schemas.openxmlformats.org/officeDocument/2006/math">
                    <m:sSub>
                      <m:sSubPr>
                        <m:ctrlPr>
                          <a:rPr lang="en-SG" i="1">
                            <a:latin typeface="Cambria Math" panose="02040503050406030204" pitchFamily="18" charset="0"/>
                          </a:rPr>
                        </m:ctrlPr>
                      </m:sSubPr>
                      <m:e>
                        <m:r>
                          <a:rPr lang="en-SG" b="0" i="1" smtClean="0">
                            <a:latin typeface="Cambria Math" panose="02040503050406030204" pitchFamily="18" charset="0"/>
                          </a:rPr>
                          <m:t>𝑤</m:t>
                        </m:r>
                      </m:e>
                      <m:sub>
                        <m:r>
                          <a:rPr lang="en-SG" i="1">
                            <a:latin typeface="Cambria Math" panose="02040503050406030204" pitchFamily="18" charset="0"/>
                          </a:rPr>
                          <m:t>𝑖</m:t>
                        </m:r>
                      </m:sub>
                    </m:sSub>
                  </m:oMath>
                </a14:m>
                <a:r>
                  <a:rPr lang="en-US" dirty="0"/>
                  <a:t>. In other words,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m:t>
                        </m:r>
                      </m:e>
                      <m:sub>
                        <m:r>
                          <a:rPr lang="en-SG" b="0" i="1" smtClean="0">
                            <a:latin typeface="Cambria Math" panose="02040503050406030204" pitchFamily="18" charset="0"/>
                          </a:rPr>
                          <m:t>𝑖</m:t>
                        </m:r>
                      </m:sub>
                    </m:sSub>
                    <m:d>
                      <m:dPr>
                        <m:ctrlPr>
                          <a:rPr lang="en-SG" b="0" i="1" smtClean="0">
                            <a:latin typeface="Cambria Math" panose="02040503050406030204" pitchFamily="18" charset="0"/>
                            <a:ea typeface="Cambria Math" panose="02040503050406030204" pitchFamily="18" charset="0"/>
                          </a:rPr>
                        </m:ctrlPr>
                      </m:dPr>
                      <m:e>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𝑤</m:t>
                            </m:r>
                          </m:e>
                          <m:sub>
                            <m:r>
                              <a:rPr lang="en-SG" b="0" i="1" smtClean="0">
                                <a:latin typeface="Cambria Math" panose="02040503050406030204" pitchFamily="18" charset="0"/>
                                <a:ea typeface="Cambria Math" panose="02040503050406030204" pitchFamily="18" charset="0"/>
                              </a:rPr>
                              <m:t>𝑖</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𝑖</m:t>
                            </m:r>
                          </m:sub>
                        </m:sSub>
                      </m:e>
                    </m:d>
                  </m:oMath>
                </a14:m>
                <a:r>
                  <a:rPr lang="en-US" dirty="0"/>
                  <a:t>.  Here I reuse the same notations for inputs with different dimensions, i.e.,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ea typeface="Cambria Math" panose="02040503050406030204" pitchFamily="18" charset="0"/>
                          </a:rPr>
                          <m:t>⨀</m:t>
                        </m:r>
                      </m:e>
                      <m:sub>
                        <m:r>
                          <a:rPr lang="en-SG" i="1">
                            <a:latin typeface="Cambria Math" panose="02040503050406030204" pitchFamily="18" charset="0"/>
                          </a:rPr>
                          <m:t>𝑖</m:t>
                        </m:r>
                      </m:sub>
                    </m:sSub>
                    <m:d>
                      <m:dPr>
                        <m:ctrlPr>
                          <a:rPr lang="en-SG" i="1">
                            <a:latin typeface="Cambria Math" panose="02040503050406030204" pitchFamily="18" charset="0"/>
                            <a:ea typeface="Cambria Math" panose="02040503050406030204" pitchFamily="18" charset="0"/>
                          </a:rPr>
                        </m:ctrlPr>
                      </m:dPr>
                      <m:e>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𝑤</m:t>
                            </m:r>
                          </m:e>
                          <m:sub>
                            <m:r>
                              <a:rPr lang="en-SG" i="1">
                                <a:latin typeface="Cambria Math" panose="02040503050406030204" pitchFamily="18" charset="0"/>
                                <a:ea typeface="Cambria Math" panose="02040503050406030204" pitchFamily="18" charset="0"/>
                              </a:rPr>
                              <m:t>𝑖</m:t>
                            </m:r>
                          </m:sub>
                        </m:sSub>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𝑥</m:t>
                            </m:r>
                          </m:e>
                          <m:sub>
                            <m:r>
                              <a:rPr lang="en-SG" i="1">
                                <a:latin typeface="Cambria Math" panose="02040503050406030204" pitchFamily="18" charset="0"/>
                                <a:ea typeface="Cambria Math" panose="02040503050406030204" pitchFamily="18" charset="0"/>
                              </a:rPr>
                              <m:t>𝑖</m:t>
                            </m:r>
                          </m:sub>
                        </m:sSub>
                      </m:e>
                    </m:d>
                  </m:oMath>
                </a14:m>
                <a:r>
                  <a:rPr lang="en-US" dirty="0"/>
                  <a:t> and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ea typeface="Cambria Math" panose="02040503050406030204" pitchFamily="18" charset="0"/>
                          </a:rPr>
                          <m:t>⨀</m:t>
                        </m:r>
                      </m:e>
                      <m:sub>
                        <m:r>
                          <a:rPr lang="en-SG" i="1">
                            <a:latin typeface="Cambria Math" panose="02040503050406030204" pitchFamily="18" charset="0"/>
                          </a:rPr>
                          <m:t>𝑖</m:t>
                        </m:r>
                      </m:sub>
                    </m:sSub>
                    <m:d>
                      <m:dPr>
                        <m:ctrlPr>
                          <a:rPr lang="en-SG" i="1">
                            <a:latin typeface="Cambria Math" panose="02040503050406030204" pitchFamily="18" charset="0"/>
                            <a:ea typeface="Cambria Math" panose="02040503050406030204" pitchFamily="18" charset="0"/>
                          </a:rPr>
                        </m:ctrlPr>
                      </m:dPr>
                      <m:e>
                        <m:r>
                          <a:rPr lang="en-SG" b="1" i="1" smtClean="0">
                            <a:latin typeface="Cambria Math" panose="02040503050406030204" pitchFamily="18" charset="0"/>
                            <a:ea typeface="Cambria Math" panose="02040503050406030204" pitchFamily="18" charset="0"/>
                          </a:rPr>
                          <m:t>𝒘</m:t>
                        </m:r>
                        <m:r>
                          <a:rPr lang="en-SG"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𝒙</m:t>
                        </m:r>
                        <m:r>
                          <a:rPr lang="en-SG" i="1" smtClean="0">
                            <a:latin typeface="Cambria Math" panose="02040503050406030204" pitchFamily="18" charset="0"/>
                            <a:ea typeface="Cambria Math" panose="02040503050406030204" pitchFamily="18" charset="0"/>
                          </a:rPr>
                          <m:t> </m:t>
                        </m:r>
                      </m:e>
                    </m:d>
                    <m:r>
                      <a:rPr lang="en-SG" b="0" i="1" smtClean="0">
                        <a:latin typeface="Cambria Math" panose="02040503050406030204" pitchFamily="18" charset="0"/>
                        <a:ea typeface="Cambria Math" panose="02040503050406030204" pitchFamily="18" charset="0"/>
                      </a:rPr>
                      <m:t>. </m:t>
                    </m:r>
                  </m:oMath>
                </a14:m>
                <a:r>
                  <a:rPr lang="en-US" dirty="0"/>
                  <a:t> Therefore, if </a:t>
                </a:r>
                <a14:m>
                  <m:oMath xmlns:m="http://schemas.openxmlformats.org/officeDocument/2006/math">
                    <m:r>
                      <a:rPr lang="en-SG" b="0" i="1" smtClean="0">
                        <a:latin typeface="Cambria Math" panose="02040503050406030204" pitchFamily="18" charset="0"/>
                      </a:rPr>
                      <m:t>𝑖</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𝑗</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b="0" i="1" smtClean="0">
                                  <a:latin typeface="Cambria Math" panose="02040503050406030204" pitchFamily="18" charset="0"/>
                                </a:rPr>
                                <m:t>𝑗</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rPr>
                            <m:t>𝑖</m:t>
                          </m:r>
                        </m:sub>
                      </m:sSub>
                      <m:d>
                        <m:dPr>
                          <m:ctrlPr>
                            <a:rPr lang="en-SG" sz="2400" i="1">
                              <a:latin typeface="Cambria Math" panose="02040503050406030204" pitchFamily="18" charset="0"/>
                              <a:ea typeface="Cambria Math" panose="02040503050406030204" pitchFamily="18" charset="0"/>
                            </a:rPr>
                          </m:ctrlPr>
                        </m:dPr>
                        <m:e>
                          <m:r>
                            <a:rPr lang="en-SG" sz="2400" b="1" i="1">
                              <a:latin typeface="Cambria Math" panose="02040503050406030204" pitchFamily="18" charset="0"/>
                              <a:ea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e>
                      </m:d>
                      <m:r>
                        <a:rPr lang="en-SG" sz="2400" b="0" i="1" smtClean="0">
                          <a:latin typeface="Cambria Math" panose="02040503050406030204" pitchFamily="18" charset="0"/>
                        </a:rPr>
                        <m:t>=</m:t>
                      </m:r>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smtClean="0">
                                  <a:latin typeface="Cambria Math" panose="02040503050406030204" pitchFamily="18" charset="0"/>
                                </a:rPr>
                              </m:ctrlPr>
                            </m:sSubPr>
                            <m:e>
                              <m:r>
                                <a:rPr lang="en-SG" sz="2400" i="1">
                                  <a:latin typeface="Cambria Math" panose="02040503050406030204" pitchFamily="18" charset="0"/>
                                </a:rPr>
                                <m:t>𝑤</m:t>
                              </m:r>
                            </m:e>
                            <m:sub>
                              <m:r>
                                <a:rPr lang="en-SG" sz="2400" b="0" i="1" smtClean="0">
                                  <a:latin typeface="Cambria Math" panose="02040503050406030204" pitchFamily="18" charset="0"/>
                                </a:rPr>
                                <m:t>𝑗</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rPr>
                            <m:t>𝑖</m:t>
                          </m:r>
                        </m:sub>
                      </m:sSub>
                      <m:d>
                        <m:dPr>
                          <m:ctrlPr>
                            <a:rPr lang="en-SG" sz="2400" i="1">
                              <a:latin typeface="Cambria Math" panose="02040503050406030204" pitchFamily="18" charset="0"/>
                              <a:ea typeface="Cambria Math" panose="02040503050406030204" pitchFamily="18" charset="0"/>
                            </a:rPr>
                          </m:ctrlPr>
                        </m:dPr>
                        <m:e>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𝑤</m:t>
                              </m:r>
                            </m:e>
                            <m:sub>
                              <m:r>
                                <a:rPr lang="en-SG" sz="2400" b="0" i="1" smtClean="0">
                                  <a:latin typeface="Cambria Math" panose="02040503050406030204" pitchFamily="18" charset="0"/>
                                  <a:ea typeface="Cambria Math" panose="02040503050406030204" pitchFamily="18" charset="0"/>
                                </a:rPr>
                                <m:t>𝑖</m:t>
                              </m:r>
                            </m:sub>
                          </m:sSub>
                          <m:r>
                            <a:rPr lang="en-SG" sz="2400" i="1">
                              <a:latin typeface="Cambria Math" panose="02040503050406030204" pitchFamily="18" charset="0"/>
                              <a:ea typeface="Cambria Math" panose="02040503050406030204" pitchFamily="18" charset="0"/>
                            </a:rPr>
                            <m:t>,</m:t>
                          </m:r>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𝑖</m:t>
                              </m:r>
                            </m:sub>
                          </m:sSub>
                        </m:e>
                      </m:d>
                      <m:r>
                        <a:rPr lang="en-SG" sz="2400" b="1" i="1" smtClean="0">
                          <a:latin typeface="Cambria Math" panose="02040503050406030204" pitchFamily="18" charset="0"/>
                          <a:ea typeface="Cambria Math" panose="02040503050406030204" pitchFamily="18" charset="0"/>
                        </a:rPr>
                        <m:t>=</m:t>
                      </m:r>
                      <m:r>
                        <a:rPr lang="en-SG" sz="2400" b="0" i="0" smtClean="0">
                          <a:latin typeface="Cambria Math" panose="02040503050406030204" pitchFamily="18" charset="0"/>
                          <a:ea typeface="Cambria Math" panose="02040503050406030204" pitchFamily="18" charset="0"/>
                        </a:rPr>
                        <m:t>0</m:t>
                      </m:r>
                    </m:oMath>
                  </m:oMathPara>
                </a14:m>
                <a:endParaRPr lang="en-SG" sz="2400" b="0" dirty="0">
                  <a:ea typeface="Cambria Math" panose="02040503050406030204" pitchFamily="18" charset="0"/>
                </a:endParaRPr>
              </a:p>
              <a:p>
                <a:pPr marL="0" indent="0">
                  <a:buNone/>
                </a:pPr>
                <a:r>
                  <a:rPr lang="en-US" dirty="0"/>
                  <a:t>and </a:t>
                </a:r>
              </a:p>
              <a:p>
                <a:pPr marL="0" indent="0">
                  <a:buNone/>
                </a:pP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𝑥</m:t>
                              </m:r>
                            </m:e>
                            <m:sub>
                              <m:r>
                                <a:rPr lang="en-SG" sz="2400" i="1">
                                  <a:latin typeface="Cambria Math" panose="02040503050406030204" pitchFamily="18" charset="0"/>
                                </a:rPr>
                                <m:t>𝑗</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rPr>
                            <m:t>𝑖</m:t>
                          </m:r>
                        </m:sub>
                      </m:sSub>
                      <m:d>
                        <m:dPr>
                          <m:ctrlPr>
                            <a:rPr lang="en-SG" sz="2400" i="1">
                              <a:latin typeface="Cambria Math" panose="02040503050406030204" pitchFamily="18" charset="0"/>
                              <a:ea typeface="Cambria Math" panose="02040503050406030204" pitchFamily="18" charset="0"/>
                            </a:rPr>
                          </m:ctrlPr>
                        </m:dPr>
                        <m:e>
                          <m:r>
                            <a:rPr lang="en-SG" sz="2400" b="1" i="1">
                              <a:latin typeface="Cambria Math" panose="02040503050406030204" pitchFamily="18" charset="0"/>
                              <a:ea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e>
                      </m:d>
                      <m:r>
                        <a:rPr lang="en-SG" sz="2400" i="1">
                          <a:latin typeface="Cambria Math" panose="02040503050406030204" pitchFamily="18" charset="0"/>
                        </a:rPr>
                        <m:t>=</m:t>
                      </m:r>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𝑥</m:t>
                              </m:r>
                            </m:e>
                            <m:sub>
                              <m:r>
                                <a:rPr lang="en-SG" sz="2000" i="1">
                                  <a:latin typeface="Cambria Math" panose="02040503050406030204" pitchFamily="18" charset="0"/>
                                </a:rPr>
                                <m:t>𝑗</m:t>
                              </m:r>
                            </m:sub>
                          </m:sSub>
                        </m:den>
                      </m:f>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m:t>
                          </m:r>
                        </m:e>
                        <m:sub>
                          <m:r>
                            <a:rPr lang="en-SG" sz="2000" i="1">
                              <a:latin typeface="Cambria Math" panose="02040503050406030204" pitchFamily="18" charset="0"/>
                            </a:rPr>
                            <m:t>𝑖</m:t>
                          </m:r>
                        </m:sub>
                      </m:sSub>
                      <m:d>
                        <m:dPr>
                          <m:ctrlPr>
                            <a:rPr lang="en-SG" sz="2000" i="1">
                              <a:latin typeface="Cambria Math" panose="02040503050406030204" pitchFamily="18" charset="0"/>
                              <a:ea typeface="Cambria Math" panose="02040503050406030204" pitchFamily="18" charset="0"/>
                            </a:rPr>
                          </m:ctrlPr>
                        </m:dPr>
                        <m:e>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𝑤</m:t>
                              </m:r>
                            </m:e>
                            <m:sub>
                              <m:r>
                                <a:rPr lang="en-SG" sz="2000" i="1">
                                  <a:latin typeface="Cambria Math" panose="02040503050406030204" pitchFamily="18" charset="0"/>
                                  <a:ea typeface="Cambria Math" panose="02040503050406030204" pitchFamily="18" charset="0"/>
                                </a:rPr>
                                <m:t>𝑖</m:t>
                              </m:r>
                            </m:sub>
                          </m:sSub>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𝑥</m:t>
                              </m:r>
                            </m:e>
                            <m:sub>
                              <m:r>
                                <a:rPr lang="en-SG" sz="2000" i="1">
                                  <a:latin typeface="Cambria Math" panose="02040503050406030204" pitchFamily="18" charset="0"/>
                                  <a:ea typeface="Cambria Math" panose="02040503050406030204" pitchFamily="18" charset="0"/>
                                </a:rPr>
                                <m:t>𝑖</m:t>
                              </m:r>
                            </m:sub>
                          </m:sSub>
                        </m:e>
                      </m:d>
                      <m:r>
                        <a:rPr lang="en-SG" sz="2000" b="1" i="1">
                          <a:latin typeface="Cambria Math" panose="02040503050406030204" pitchFamily="18" charset="0"/>
                          <a:ea typeface="Cambria Math" panose="02040503050406030204" pitchFamily="18" charset="0"/>
                        </a:rPr>
                        <m:t>=</m:t>
                      </m:r>
                      <m:r>
                        <a:rPr lang="en-SG" sz="2000">
                          <a:latin typeface="Cambria Math" panose="02040503050406030204" pitchFamily="18" charset="0"/>
                          <a:ea typeface="Cambria Math" panose="02040503050406030204" pitchFamily="18" charset="0"/>
                        </a:rPr>
                        <m:t>0</m:t>
                      </m:r>
                    </m:oMath>
                  </m:oMathPara>
                </a14:m>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A2A3EA17-0D6C-425B-932B-16A2284F0907}"/>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447DBB3C-4461-436D-914A-BB6FCB09BF25}"/>
              </a:ext>
            </a:extLst>
          </p:cNvPr>
          <p:cNvSpPr>
            <a:spLocks noGrp="1"/>
          </p:cNvSpPr>
          <p:nvPr>
            <p:ph type="title"/>
          </p:nvPr>
        </p:nvSpPr>
        <p:spPr/>
        <p:txBody>
          <a:bodyPr/>
          <a:lstStyle/>
          <a:p>
            <a:r>
              <a:rPr lang="en-US" sz="2400" dirty="0">
                <a:solidFill>
                  <a:srgbClr val="0057C0"/>
                </a:solidFill>
              </a:rPr>
              <a:t>Derivatives of vector element-wise binary operators</a:t>
            </a:r>
            <a:endParaRPr lang="en-SG" sz="2400" dirty="0"/>
          </a:p>
        </p:txBody>
      </p:sp>
    </p:spTree>
    <p:extLst>
      <p:ext uri="{BB962C8B-B14F-4D97-AF65-F5344CB8AC3E}">
        <p14:creationId xmlns:p14="http://schemas.microsoft.com/office/powerpoint/2010/main" val="6276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D7247B-0C4A-4589-8028-F2417DED0506}"/>
                  </a:ext>
                </a:extLst>
              </p:cNvPr>
              <p:cNvSpPr>
                <a:spLocks noGrp="1"/>
              </p:cNvSpPr>
              <p:nvPr>
                <p:ph sz="quarter" idx="1"/>
              </p:nvPr>
            </p:nvSpPr>
            <p:spPr/>
            <p:txBody>
              <a:bodyPr>
                <a:normAutofit fontScale="92500" lnSpcReduction="10000"/>
              </a:bodyPr>
              <a:lstStyle/>
              <a:p>
                <a:pPr marL="0" indent="0">
                  <a:buNone/>
                </a:pPr>
                <a:r>
                  <a:rPr lang="en-SG" sz="2800" dirty="0"/>
                  <a:t>The Jacobian matrixes  </a:t>
                </a:r>
                <a:r>
                  <a:rPr lang="en-US" sz="2800" dirty="0"/>
                  <a:t>become diagonal matrixes:</a:t>
                </a:r>
                <a:endParaRPr lang="en-SG" sz="28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SG" sz="2400" b="1" i="1">
                              <a:latin typeface="Cambria Math" panose="02040503050406030204" pitchFamily="18" charset="0"/>
                            </a:rPr>
                          </m:ctrlPr>
                        </m:sSubPr>
                        <m:e>
                          <m:r>
                            <a:rPr lang="en-SG" sz="2400" b="1" i="1">
                              <a:latin typeface="Cambria Math" panose="02040503050406030204" pitchFamily="18" charset="0"/>
                            </a:rPr>
                            <m:t>𝑱</m:t>
                          </m:r>
                        </m:e>
                        <m:sub>
                          <m:r>
                            <a:rPr lang="en-SG" sz="2400" b="1" i="1">
                              <a:latin typeface="Cambria Math" panose="02040503050406030204" pitchFamily="18" charset="0"/>
                            </a:rPr>
                            <m:t>𝒘</m:t>
                          </m:r>
                        </m:sub>
                      </m:sSub>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𝒚</m:t>
                          </m:r>
                        </m:num>
                        <m:den>
                          <m:r>
                            <a:rPr lang="en-SG" sz="2400" i="1">
                              <a:latin typeface="Cambria Math" panose="02040503050406030204" pitchFamily="18" charset="0"/>
                            </a:rPr>
                            <m:t>𝜕</m:t>
                          </m:r>
                          <m:r>
                            <a:rPr lang="en-SG" sz="2400" b="1" i="1">
                              <a:latin typeface="Cambria Math" panose="02040503050406030204" pitchFamily="18" charset="0"/>
                            </a:rPr>
                            <m:t>𝒘</m:t>
                          </m:r>
                        </m:den>
                      </m:f>
                      <m:r>
                        <a:rPr lang="en-SG" sz="2400" i="1">
                          <a:latin typeface="Cambria Math" panose="02040503050406030204" pitchFamily="18" charset="0"/>
                          <a:ea typeface="Cambria Math" panose="02040503050406030204" pitchFamily="18" charset="0"/>
                        </a:rPr>
                        <m:t>=</m:t>
                      </m:r>
                      <m:d>
                        <m:dPr>
                          <m:begChr m:val="["/>
                          <m:endChr m:val="]"/>
                          <m:ctrlPr>
                            <a:rPr lang="en-SG" sz="2400" i="1">
                              <a:latin typeface="Cambria Math" panose="02040503050406030204" pitchFamily="18" charset="0"/>
                              <a:ea typeface="Cambria Math" panose="02040503050406030204" pitchFamily="18" charset="0"/>
                            </a:rPr>
                          </m:ctrlPr>
                        </m:dPr>
                        <m:e>
                          <m:m>
                            <m:mPr>
                              <m:mcs>
                                <m:mc>
                                  <m:mcPr>
                                    <m:count m:val="3"/>
                                    <m:mcJc m:val="center"/>
                                  </m:mcPr>
                                </m:mc>
                              </m:mcs>
                              <m:ctrlPr>
                                <a:rPr lang="en-SG" sz="2400" i="1">
                                  <a:latin typeface="Cambria Math" panose="02040503050406030204" pitchFamily="18" charset="0"/>
                                  <a:ea typeface="Cambria Math" panose="02040503050406030204" pitchFamily="18" charset="0"/>
                                </a:rPr>
                              </m:ctrlPr>
                            </m:mPr>
                            <m:mr>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i="1">
                                                  <a:latin typeface="Cambria Math" panose="02040503050406030204" pitchFamily="18" charset="0"/>
                                                </a:rPr>
                                                <m:t>1</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rPr>
                                            <m:t>1</m:t>
                                          </m:r>
                                        </m:sub>
                                      </m:sSub>
                                      <m:r>
                                        <a:rPr lang="en-SG" sz="2400" b="1" i="1">
                                          <a:latin typeface="Cambria Math" panose="02040503050406030204" pitchFamily="18" charset="0"/>
                                        </a:rPr>
                                        <m:t>(</m:t>
                                      </m:r>
                                      <m:r>
                                        <a:rPr lang="en-SG" sz="2400" b="1" i="1">
                                          <a:latin typeface="Cambria Math" panose="02040503050406030204" pitchFamily="18" charset="0"/>
                                        </a:rPr>
                                        <m:t>𝒘</m:t>
                                      </m:r>
                                      <m:r>
                                        <a:rPr lang="en-SG" sz="2400" i="1">
                                          <a:latin typeface="Cambria Math" panose="02040503050406030204" pitchFamily="18" charset="0"/>
                                        </a:rPr>
                                        <m:t>,</m:t>
                                      </m:r>
                                      <m:r>
                                        <a:rPr lang="en-SG" sz="2400" b="1" i="1">
                                          <a:latin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e>
                                  </m:mr>
                                  <m:mr>
                                    <m:e>
                                      <m:r>
                                        <a:rPr lang="en-SG" sz="2400" b="0" i="1" smtClean="0">
                                          <a:latin typeface="Cambria Math" panose="02040503050406030204" pitchFamily="18" charset="0"/>
                                          <a:ea typeface="Cambria Math" panose="02040503050406030204" pitchFamily="18" charset="0"/>
                                        </a:rPr>
                                        <m:t>0</m:t>
                                      </m:r>
                                    </m:e>
                                  </m:mr>
                                </m:m>
                              </m:e>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b="0" i="1" smtClean="0">
                                          <a:latin typeface="Cambria Math" panose="02040503050406030204" pitchFamily="18" charset="0"/>
                                          <a:ea typeface="Cambria Math" panose="02040503050406030204" pitchFamily="18" charset="0"/>
                                        </a:rPr>
                                        <m:t>0</m:t>
                                      </m:r>
                                    </m:e>
                                  </m:m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i="1">
                                                  <a:latin typeface="Cambria Math" panose="02040503050406030204" pitchFamily="18" charset="0"/>
                                                </a:rPr>
                                                <m:t>2</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ea typeface="Cambria Math" panose="02040503050406030204" pitchFamily="18" charset="0"/>
                                            </a:rPr>
                                            <m:t>2</m:t>
                                          </m:r>
                                        </m:sub>
                                      </m:sSub>
                                      <m:r>
                                        <a:rPr lang="en-SG" sz="2400" b="1" i="1">
                                          <a:latin typeface="Cambria Math" panose="02040503050406030204" pitchFamily="18" charset="0"/>
                                        </a:rPr>
                                        <m:t>(</m:t>
                                      </m:r>
                                      <m:r>
                                        <a:rPr lang="en-SG" sz="2400" b="1" i="1">
                                          <a:latin typeface="Cambria Math" panose="02040503050406030204" pitchFamily="18" charset="0"/>
                                        </a:rPr>
                                        <m:t>𝒘</m:t>
                                      </m:r>
                                      <m:r>
                                        <a:rPr lang="en-SG" sz="2400" i="1">
                                          <a:latin typeface="Cambria Math" panose="02040503050406030204" pitchFamily="18" charset="0"/>
                                        </a:rPr>
                                        <m:t>,</m:t>
                                      </m:r>
                                      <m:r>
                                        <a:rPr lang="en-SG" sz="2400" b="1" i="1">
                                          <a:latin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e>
                                  </m:mr>
                                </m:m>
                              </m:e>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 </m:t>
                                            </m:r>
                                          </m:e>
                                          <m:e>
                                            <m:r>
                                              <a:rPr lang="en-SG" sz="2400" b="0" i="1" smtClean="0">
                                                <a:latin typeface="Cambria Math" panose="02040503050406030204" pitchFamily="18" charset="0"/>
                                                <a:ea typeface="Cambria Math" panose="02040503050406030204" pitchFamily="18" charset="0"/>
                                              </a:rPr>
                                              <m:t>0</m:t>
                                            </m:r>
                                          </m:e>
                                        </m:mr>
                                      </m:m>
                                    </m:e>
                                  </m:mr>
                                  <m:mr>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r>
                                              <a:rPr lang="en-SG" sz="2400" b="0" i="1" smtClean="0">
                                                <a:latin typeface="Cambria Math" panose="02040503050406030204" pitchFamily="18" charset="0"/>
                                                <a:ea typeface="Cambria Math" panose="02040503050406030204" pitchFamily="18" charset="0"/>
                                              </a:rPr>
                                              <m:t>0</m:t>
                                            </m:r>
                                          </m:e>
                                        </m:mr>
                                      </m:m>
                                    </m:e>
                                  </m:mr>
                                </m:m>
                              </m:e>
                            </m:mr>
                            <m:mr>
                              <m:e>
                                <m:r>
                                  <m:rPr>
                                    <m:brk m:alnAt="7"/>
                                  </m:rPr>
                                  <a:rPr lang="en-SG" sz="2400" i="1">
                                    <a:latin typeface="Cambria Math" panose="02040503050406030204" pitchFamily="18" charset="0"/>
                                    <a:ea typeface="Cambria Math" panose="02040503050406030204" pitchFamily="18" charset="0"/>
                                  </a:rPr>
                                  <m:t>⋮</m:t>
                                </m:r>
                              </m:e>
                              <m:e>
                                <m:r>
                                  <m:rPr>
                                    <m:brk m:alnAt="7"/>
                                  </m:rPr>
                                  <a:rPr lang="en-SG" sz="2400" i="1">
                                    <a:latin typeface="Cambria Math" panose="02040503050406030204" pitchFamily="18" charset="0"/>
                                    <a:ea typeface="Cambria Math" panose="02040503050406030204" pitchFamily="18" charset="0"/>
                                  </a:rPr>
                                  <m:t>⋮</m:t>
                                </m:r>
                              </m:e>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e>
                                      <m:r>
                                        <m:rPr>
                                          <m:brk m:alnAt="7"/>
                                        </m:rPr>
                                        <a:rPr lang="en-SG" sz="2400" i="1">
                                          <a:latin typeface="Cambria Math" panose="02040503050406030204" pitchFamily="18" charset="0"/>
                                          <a:ea typeface="Cambria Math" panose="02040503050406030204" pitchFamily="18" charset="0"/>
                                        </a:rPr>
                                        <m:t>⋮</m:t>
                                      </m:r>
                                    </m:e>
                                  </m:mr>
                                </m:m>
                              </m:e>
                            </m:mr>
                            <m:mr>
                              <m:e>
                                <m:r>
                                  <a:rPr lang="en-SG" sz="2400" b="0" i="1" smtClean="0">
                                    <a:latin typeface="Cambria Math" panose="02040503050406030204" pitchFamily="18" charset="0"/>
                                    <a:ea typeface="Cambria Math" panose="02040503050406030204" pitchFamily="18" charset="0"/>
                                  </a:rPr>
                                  <m:t>0</m:t>
                                </m:r>
                              </m:e>
                              <m:e>
                                <m:r>
                                  <a:rPr lang="en-SG" sz="2400" b="0" i="1" smtClean="0">
                                    <a:latin typeface="Cambria Math" panose="02040503050406030204" pitchFamily="18" charset="0"/>
                                    <a:ea typeface="Cambria Math" panose="02040503050406030204" pitchFamily="18" charset="0"/>
                                  </a:rPr>
                                  <m:t>0</m:t>
                                </m:r>
                              </m:e>
                              <m:e>
                                <m:m>
                                  <m:mPr>
                                    <m:mcs>
                                      <m:mc>
                                        <m:mcPr>
                                          <m:count m:val="2"/>
                                          <m:mcJc m:val="center"/>
                                        </m:mcPr>
                                      </m:mc>
                                    </m:mcs>
                                    <m:ctrlPr>
                                      <a:rPr lang="en-SG" sz="2400" i="1">
                                        <a:latin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i="1">
                                                  <a:latin typeface="Cambria Math" panose="02040503050406030204" pitchFamily="18" charset="0"/>
                                                </a:rPr>
                                                <m:t>𝑛</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ea typeface="Cambria Math" panose="02040503050406030204" pitchFamily="18" charset="0"/>
                                            </a:rPr>
                                            <m:t>𝑛</m:t>
                                          </m:r>
                                        </m:sub>
                                      </m:sSub>
                                      <m:r>
                                        <a:rPr lang="en-SG" sz="2400" b="1" i="1">
                                          <a:latin typeface="Cambria Math" panose="02040503050406030204" pitchFamily="18" charset="0"/>
                                        </a:rPr>
                                        <m:t>(</m:t>
                                      </m:r>
                                      <m:r>
                                        <a:rPr lang="en-SG" sz="2400" b="1" i="1">
                                          <a:latin typeface="Cambria Math" panose="02040503050406030204" pitchFamily="18" charset="0"/>
                                        </a:rPr>
                                        <m:t>𝒘</m:t>
                                      </m:r>
                                      <m:r>
                                        <a:rPr lang="en-SG" sz="2400" i="1">
                                          <a:latin typeface="Cambria Math" panose="02040503050406030204" pitchFamily="18" charset="0"/>
                                        </a:rPr>
                                        <m:t>,</m:t>
                                      </m:r>
                                      <m:r>
                                        <a:rPr lang="en-SG" sz="2400" b="1" i="1">
                                          <a:latin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e>
                                  </m:mr>
                                </m:m>
                              </m:e>
                            </m:mr>
                          </m:m>
                        </m:e>
                      </m:d>
                    </m:oMath>
                  </m:oMathPara>
                </a14:m>
                <a:endParaRPr lang="en-SG" sz="2400" dirty="0"/>
              </a:p>
              <a:p>
                <a:pPr marL="0" indent="0">
                  <a:buNone/>
                </a:pPr>
                <a:endParaRPr lang="en-SG" sz="2400" dirty="0"/>
              </a:p>
              <a:p>
                <a:pPr marL="0" indent="0">
                  <a:buNone/>
                </a:pPr>
                <a14:m>
                  <m:oMathPara xmlns:m="http://schemas.openxmlformats.org/officeDocument/2006/math">
                    <m:oMathParaPr>
                      <m:jc m:val="centerGroup"/>
                    </m:oMathParaPr>
                    <m:oMath xmlns:m="http://schemas.openxmlformats.org/officeDocument/2006/math">
                      <m:sSub>
                        <m:sSubPr>
                          <m:ctrlPr>
                            <a:rPr lang="en-SG" sz="2400" b="1" i="1">
                              <a:latin typeface="Cambria Math" panose="02040503050406030204" pitchFamily="18" charset="0"/>
                            </a:rPr>
                          </m:ctrlPr>
                        </m:sSubPr>
                        <m:e>
                          <m:r>
                            <a:rPr lang="en-SG" sz="2400" b="1" i="1">
                              <a:latin typeface="Cambria Math" panose="02040503050406030204" pitchFamily="18" charset="0"/>
                            </a:rPr>
                            <m:t>𝑱</m:t>
                          </m:r>
                        </m:e>
                        <m:sub>
                          <m:r>
                            <a:rPr lang="en-SG" sz="2400" b="1" i="1">
                              <a:latin typeface="Cambria Math" panose="02040503050406030204" pitchFamily="18" charset="0"/>
                            </a:rPr>
                            <m:t>𝒙</m:t>
                          </m:r>
                        </m:sub>
                      </m:sSub>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𝒚</m:t>
                          </m:r>
                        </m:num>
                        <m:den>
                          <m:r>
                            <a:rPr lang="en-SG" sz="2400" i="1">
                              <a:latin typeface="Cambria Math" panose="02040503050406030204" pitchFamily="18" charset="0"/>
                            </a:rPr>
                            <m:t>𝜕</m:t>
                          </m:r>
                          <m:r>
                            <a:rPr lang="en-SG" sz="2400" b="1" i="1">
                              <a:latin typeface="Cambria Math" panose="02040503050406030204" pitchFamily="18" charset="0"/>
                            </a:rPr>
                            <m:t>𝒙</m:t>
                          </m:r>
                        </m:den>
                      </m:f>
                      <m:r>
                        <a:rPr lang="en-SG" sz="2400" i="1">
                          <a:latin typeface="Cambria Math" panose="02040503050406030204" pitchFamily="18" charset="0"/>
                          <a:ea typeface="Cambria Math" panose="02040503050406030204" pitchFamily="18" charset="0"/>
                        </a:rPr>
                        <m:t>=</m:t>
                      </m:r>
                      <m:d>
                        <m:dPr>
                          <m:begChr m:val="["/>
                          <m:endChr m:val="]"/>
                          <m:ctrlPr>
                            <a:rPr lang="en-SG" sz="2400" i="1">
                              <a:latin typeface="Cambria Math" panose="02040503050406030204" pitchFamily="18" charset="0"/>
                              <a:ea typeface="Cambria Math" panose="02040503050406030204" pitchFamily="18" charset="0"/>
                            </a:rPr>
                          </m:ctrlPr>
                        </m:dPr>
                        <m:e>
                          <m:m>
                            <m:mPr>
                              <m:mcs>
                                <m:mc>
                                  <m:mcPr>
                                    <m:count m:val="3"/>
                                    <m:mcJc m:val="center"/>
                                  </m:mcPr>
                                </m:mc>
                              </m:mcs>
                              <m:ctrlPr>
                                <a:rPr lang="en-SG" sz="2400" i="1">
                                  <a:latin typeface="Cambria Math" panose="02040503050406030204" pitchFamily="18" charset="0"/>
                                  <a:ea typeface="Cambria Math" panose="02040503050406030204" pitchFamily="18" charset="0"/>
                                </a:rPr>
                              </m:ctrlPr>
                            </m:mPr>
                            <m:mr>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rPr>
                                            <m:t>1</m:t>
                                          </m:r>
                                        </m:sub>
                                      </m:sSub>
                                      <m:r>
                                        <a:rPr lang="en-SG" sz="2400" b="1" i="1">
                                          <a:latin typeface="Cambria Math" panose="02040503050406030204" pitchFamily="18" charset="0"/>
                                        </a:rPr>
                                        <m:t>(</m:t>
                                      </m:r>
                                      <m:r>
                                        <a:rPr lang="en-SG" sz="2400" b="1" i="1">
                                          <a:latin typeface="Cambria Math" panose="02040503050406030204" pitchFamily="18" charset="0"/>
                                        </a:rPr>
                                        <m:t>𝒘</m:t>
                                      </m:r>
                                      <m:r>
                                        <a:rPr lang="en-SG" sz="2400" i="1">
                                          <a:latin typeface="Cambria Math" panose="02040503050406030204" pitchFamily="18" charset="0"/>
                                        </a:rPr>
                                        <m:t>,</m:t>
                                      </m:r>
                                      <m:r>
                                        <a:rPr lang="en-SG" sz="2400" b="1" i="1">
                                          <a:latin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e>
                                  </m:mr>
                                  <m:mr>
                                    <m:e>
                                      <m:r>
                                        <a:rPr lang="en-SG" sz="2400" b="0" i="1" smtClean="0">
                                          <a:latin typeface="Cambria Math" panose="02040503050406030204" pitchFamily="18" charset="0"/>
                                          <a:ea typeface="Cambria Math" panose="02040503050406030204" pitchFamily="18" charset="0"/>
                                        </a:rPr>
                                        <m:t>0</m:t>
                                      </m:r>
                                    </m:e>
                                  </m:mr>
                                </m:m>
                              </m:e>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b="0" i="1" smtClean="0">
                                          <a:latin typeface="Cambria Math" panose="02040503050406030204" pitchFamily="18" charset="0"/>
                                          <a:ea typeface="Cambria Math" panose="02040503050406030204" pitchFamily="18" charset="0"/>
                                        </a:rPr>
                                        <m:t>0</m:t>
                                      </m:r>
                                    </m:e>
                                  </m:m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2</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ea typeface="Cambria Math" panose="02040503050406030204" pitchFamily="18" charset="0"/>
                                            </a:rPr>
                                            <m:t>2</m:t>
                                          </m:r>
                                        </m:sub>
                                      </m:sSub>
                                      <m:r>
                                        <a:rPr lang="en-SG" sz="2400" b="1" i="1">
                                          <a:latin typeface="Cambria Math" panose="02040503050406030204" pitchFamily="18" charset="0"/>
                                        </a:rPr>
                                        <m:t>(</m:t>
                                      </m:r>
                                      <m:r>
                                        <a:rPr lang="en-SG" sz="2400" b="1" i="1">
                                          <a:latin typeface="Cambria Math" panose="02040503050406030204" pitchFamily="18" charset="0"/>
                                        </a:rPr>
                                        <m:t>𝒘</m:t>
                                      </m:r>
                                      <m:r>
                                        <a:rPr lang="en-SG" sz="2400" i="1">
                                          <a:latin typeface="Cambria Math" panose="02040503050406030204" pitchFamily="18" charset="0"/>
                                        </a:rPr>
                                        <m:t>,</m:t>
                                      </m:r>
                                      <m:r>
                                        <a:rPr lang="en-SG" sz="2400" b="1" i="1">
                                          <a:latin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e>
                                  </m:mr>
                                </m:m>
                              </m:e>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r>
                                              <a:rPr lang="en-SG" sz="2400" b="0" i="1" smtClean="0">
                                                <a:latin typeface="Cambria Math" panose="02040503050406030204" pitchFamily="18" charset="0"/>
                                                <a:ea typeface="Cambria Math" panose="02040503050406030204" pitchFamily="18" charset="0"/>
                                              </a:rPr>
                                              <m:t>0</m:t>
                                            </m:r>
                                          </m:e>
                                        </m:mr>
                                      </m:m>
                                    </m:e>
                                  </m:mr>
                                  <m:mr>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r>
                                              <a:rPr lang="en-SG" sz="2400" b="0" i="1" smtClean="0">
                                                <a:latin typeface="Cambria Math" panose="02040503050406030204" pitchFamily="18" charset="0"/>
                                                <a:ea typeface="Cambria Math" panose="02040503050406030204" pitchFamily="18" charset="0"/>
                                              </a:rPr>
                                              <m:t>0</m:t>
                                            </m:r>
                                          </m:e>
                                        </m:mr>
                                      </m:m>
                                    </m:e>
                                  </m:mr>
                                </m:m>
                              </m:e>
                            </m:mr>
                            <m:mr>
                              <m:e>
                                <m:r>
                                  <m:rPr>
                                    <m:brk m:alnAt="7"/>
                                  </m:rPr>
                                  <a:rPr lang="en-SG" sz="2400" i="1">
                                    <a:latin typeface="Cambria Math" panose="02040503050406030204" pitchFamily="18" charset="0"/>
                                    <a:ea typeface="Cambria Math" panose="02040503050406030204" pitchFamily="18" charset="0"/>
                                  </a:rPr>
                                  <m:t>⋮</m:t>
                                </m:r>
                              </m:e>
                              <m:e>
                                <m:r>
                                  <m:rPr>
                                    <m:brk m:alnAt="7"/>
                                  </m:rPr>
                                  <a:rPr lang="en-SG" sz="2400" i="1">
                                    <a:latin typeface="Cambria Math" panose="02040503050406030204" pitchFamily="18" charset="0"/>
                                    <a:ea typeface="Cambria Math" panose="02040503050406030204" pitchFamily="18" charset="0"/>
                                  </a:rPr>
                                  <m:t>⋮</m:t>
                                </m:r>
                              </m:e>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e>
                                      <m:r>
                                        <m:rPr>
                                          <m:brk m:alnAt="7"/>
                                        </m:rPr>
                                        <a:rPr lang="en-SG" sz="2400" i="1">
                                          <a:latin typeface="Cambria Math" panose="02040503050406030204" pitchFamily="18" charset="0"/>
                                          <a:ea typeface="Cambria Math" panose="02040503050406030204" pitchFamily="18" charset="0"/>
                                        </a:rPr>
                                        <m:t>⋮</m:t>
                                      </m:r>
                                    </m:e>
                                  </m:mr>
                                </m:m>
                              </m:e>
                            </m:mr>
                            <m:mr>
                              <m:e>
                                <m:r>
                                  <a:rPr lang="en-SG" sz="2400" b="0" i="1" smtClean="0">
                                    <a:latin typeface="Cambria Math" panose="02040503050406030204" pitchFamily="18" charset="0"/>
                                    <a:ea typeface="Cambria Math" panose="02040503050406030204" pitchFamily="18" charset="0"/>
                                  </a:rPr>
                                  <m:t>0</m:t>
                                </m:r>
                              </m:e>
                              <m:e>
                                <m:r>
                                  <a:rPr lang="en-SG" sz="2400" b="0" i="1" smtClean="0">
                                    <a:latin typeface="Cambria Math" panose="02040503050406030204" pitchFamily="18" charset="0"/>
                                    <a:ea typeface="Cambria Math" panose="02040503050406030204" pitchFamily="18" charset="0"/>
                                  </a:rPr>
                                  <m:t>0</m:t>
                                </m:r>
                              </m:e>
                              <m:e>
                                <m:m>
                                  <m:mPr>
                                    <m:mcs>
                                      <m:mc>
                                        <m:mcPr>
                                          <m:count m:val="2"/>
                                          <m:mcJc m:val="center"/>
                                        </m:mcPr>
                                      </m:mc>
                                    </m:mcs>
                                    <m:ctrlPr>
                                      <a:rPr lang="en-SG" sz="2400" i="1">
                                        <a:latin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𝑛</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ea typeface="Cambria Math" panose="02040503050406030204" pitchFamily="18" charset="0"/>
                                            </a:rPr>
                                            <m:t>𝑛</m:t>
                                          </m:r>
                                        </m:sub>
                                      </m:sSub>
                                      <m:r>
                                        <a:rPr lang="en-SG" sz="2400" b="1" i="1">
                                          <a:latin typeface="Cambria Math" panose="02040503050406030204" pitchFamily="18" charset="0"/>
                                        </a:rPr>
                                        <m:t>(</m:t>
                                      </m:r>
                                      <m:r>
                                        <a:rPr lang="en-SG" sz="2400" b="1" i="1">
                                          <a:latin typeface="Cambria Math" panose="02040503050406030204" pitchFamily="18" charset="0"/>
                                        </a:rPr>
                                        <m:t>𝒘</m:t>
                                      </m:r>
                                      <m:r>
                                        <a:rPr lang="en-SG" sz="2400" i="1">
                                          <a:latin typeface="Cambria Math" panose="02040503050406030204" pitchFamily="18" charset="0"/>
                                        </a:rPr>
                                        <m:t>,</m:t>
                                      </m:r>
                                      <m:r>
                                        <a:rPr lang="en-SG" sz="2400" b="1" i="1">
                                          <a:latin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e>
                                  </m:mr>
                                </m:m>
                              </m:e>
                            </m:mr>
                          </m:m>
                        </m:e>
                      </m:d>
                    </m:oMath>
                  </m:oMathPara>
                </a14:m>
                <a:endParaRPr lang="en-SG" dirty="0"/>
              </a:p>
            </p:txBody>
          </p:sp>
        </mc:Choice>
        <mc:Fallback xmlns="">
          <p:sp>
            <p:nvSpPr>
              <p:cNvPr id="2" name="Content Placeholder 1">
                <a:extLst>
                  <a:ext uri="{FF2B5EF4-FFF2-40B4-BE49-F238E27FC236}">
                    <a16:creationId xmlns:a16="http://schemas.microsoft.com/office/drawing/2014/main" id="{4AD7247B-0C4A-4589-8028-F2417DED0506}"/>
                  </a:ext>
                </a:extLst>
              </p:cNvPr>
              <p:cNvSpPr>
                <a:spLocks noGrp="1" noRot="1" noChangeAspect="1" noMove="1" noResize="1" noEditPoints="1" noAdjustHandles="1" noChangeArrowheads="1" noChangeShapeType="1" noTextEdit="1"/>
              </p:cNvSpPr>
              <p:nvPr>
                <p:ph sz="quarter" idx="1"/>
              </p:nvPr>
            </p:nvSpPr>
            <p:spPr>
              <a:blipFill>
                <a:blip r:embed="rId2"/>
                <a:stretch>
                  <a:fillRect l="-1333" t="-1852"/>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6EE36161-EDD6-4D17-9327-7339E60F84D2}"/>
              </a:ext>
            </a:extLst>
          </p:cNvPr>
          <p:cNvSpPr>
            <a:spLocks noGrp="1"/>
          </p:cNvSpPr>
          <p:nvPr>
            <p:ph type="title"/>
          </p:nvPr>
        </p:nvSpPr>
        <p:spPr/>
        <p:txBody>
          <a:bodyPr/>
          <a:lstStyle/>
          <a:p>
            <a:r>
              <a:rPr lang="en-US" sz="2400" dirty="0">
                <a:solidFill>
                  <a:srgbClr val="0057C0"/>
                </a:solidFill>
              </a:rPr>
              <a:t>Derivatives of vector element-wise binary operators</a:t>
            </a:r>
            <a:endParaRPr lang="en-SG" sz="2400" dirty="0"/>
          </a:p>
        </p:txBody>
      </p:sp>
    </p:spTree>
    <p:extLst>
      <p:ext uri="{BB962C8B-B14F-4D97-AF65-F5344CB8AC3E}">
        <p14:creationId xmlns:p14="http://schemas.microsoft.com/office/powerpoint/2010/main" val="7509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1F9B456-B509-4D49-AAF9-650905AA4F54}"/>
                  </a:ext>
                </a:extLst>
              </p:cNvPr>
              <p:cNvSpPr>
                <a:spLocks noGrp="1"/>
              </p:cNvSpPr>
              <p:nvPr>
                <p:ph sz="quarter" idx="1"/>
              </p:nvPr>
            </p:nvSpPr>
            <p:spPr/>
            <p:txBody>
              <a:bodyPr/>
              <a:lstStyle/>
              <a:p>
                <a:pPr marL="0" indent="0">
                  <a:buNone/>
                </a:pPr>
                <a:r>
                  <a:rPr lang="en-SG" dirty="0"/>
                  <a:t>More succinctly, we can write</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sz="2400" b="1" i="1">
                              <a:latin typeface="Cambria Math" panose="02040503050406030204" pitchFamily="18" charset="0"/>
                            </a:rPr>
                          </m:ctrlPr>
                        </m:sSubPr>
                        <m:e>
                          <m:r>
                            <a:rPr lang="en-SG" sz="2400" b="1" i="1">
                              <a:latin typeface="Cambria Math" panose="02040503050406030204" pitchFamily="18" charset="0"/>
                            </a:rPr>
                            <m:t>𝑱</m:t>
                          </m:r>
                        </m:e>
                        <m:sub>
                          <m:r>
                            <a:rPr lang="en-SG" sz="2400" b="1" i="1">
                              <a:latin typeface="Cambria Math" panose="02040503050406030204" pitchFamily="18" charset="0"/>
                            </a:rPr>
                            <m:t>𝒘</m:t>
                          </m:r>
                        </m:sub>
                      </m:sSub>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𝒚</m:t>
                          </m:r>
                        </m:num>
                        <m:den>
                          <m:r>
                            <a:rPr lang="en-SG" sz="2400" i="1">
                              <a:latin typeface="Cambria Math" panose="02040503050406030204" pitchFamily="18" charset="0"/>
                            </a:rPr>
                            <m:t>𝜕</m:t>
                          </m:r>
                          <m:r>
                            <a:rPr lang="en-SG" sz="2400" b="1" i="1">
                              <a:latin typeface="Cambria Math" panose="02040503050406030204" pitchFamily="18" charset="0"/>
                            </a:rPr>
                            <m:t>𝒘</m:t>
                          </m:r>
                        </m:den>
                      </m:f>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𝑑𝑖𝑎𝑔</m:t>
                      </m:r>
                      <m:d>
                        <m:dPr>
                          <m:ctrlPr>
                            <a:rPr lang="en-SG" sz="2400" b="0" i="1" smtClean="0">
                              <a:latin typeface="Cambria Math" panose="02040503050406030204" pitchFamily="18" charset="0"/>
                              <a:ea typeface="Cambria Math" panose="02040503050406030204" pitchFamily="18" charset="0"/>
                            </a:rPr>
                          </m:ctrlPr>
                        </m:dP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b="0" i="1" smtClean="0">
                                      <a:latin typeface="Cambria Math" panose="02040503050406030204" pitchFamily="18" charset="0"/>
                                    </a:rPr>
                                    <m:t>1</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b="0" i="1" smtClean="0">
                                  <a:latin typeface="Cambria Math" panose="02040503050406030204" pitchFamily="18" charset="0"/>
                                  <a:ea typeface="Cambria Math" panose="02040503050406030204" pitchFamily="18" charset="0"/>
                                </a:rPr>
                                <m:t>1</m:t>
                              </m:r>
                            </m:sub>
                          </m:sSub>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𝑤</m:t>
                                  </m:r>
                                </m:e>
                                <m:sub>
                                  <m:r>
                                    <a:rPr lang="en-SG" sz="2400" b="0" i="1" smtClean="0">
                                      <a:latin typeface="Cambria Math" panose="02040503050406030204" pitchFamily="18" charset="0"/>
                                      <a:ea typeface="Cambria Math" panose="02040503050406030204" pitchFamily="18" charset="0"/>
                                    </a:rPr>
                                    <m:t>1</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 ⋯</m:t>
                          </m:r>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b="0" i="1" smtClean="0">
                                      <a:latin typeface="Cambria Math" panose="02040503050406030204" pitchFamily="18" charset="0"/>
                                    </a:rPr>
                                    <m:t>𝑛</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b="0" i="1" smtClean="0">
                                  <a:latin typeface="Cambria Math" panose="02040503050406030204" pitchFamily="18" charset="0"/>
                                  <a:ea typeface="Cambria Math" panose="02040503050406030204" pitchFamily="18" charset="0"/>
                                </a:rPr>
                                <m:t>𝑛</m:t>
                              </m:r>
                            </m:sub>
                          </m:sSub>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𝑤</m:t>
                                  </m:r>
                                </m:e>
                                <m:sub>
                                  <m:r>
                                    <a:rPr lang="en-SG" sz="2400" b="0" i="1" smtClean="0">
                                      <a:latin typeface="Cambria Math" panose="02040503050406030204" pitchFamily="18" charset="0"/>
                                      <a:ea typeface="Cambria Math" panose="02040503050406030204" pitchFamily="18" charset="0"/>
                                    </a:rPr>
                                    <m:t>𝑛</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𝑛</m:t>
                                  </m:r>
                                </m:sub>
                              </m:sSub>
                            </m:e>
                          </m:d>
                        </m:e>
                      </m:d>
                    </m:oMath>
                  </m:oMathPara>
                </a14:m>
                <a:endParaRPr lang="en-SG" sz="2400" dirty="0"/>
              </a:p>
              <a:p>
                <a:pPr marL="0" indent="0">
                  <a:buNone/>
                </a:pPr>
                <a:endParaRPr lang="en-SG" sz="2400" dirty="0"/>
              </a:p>
              <a:p>
                <a:pPr marL="0" indent="0">
                  <a:buNone/>
                </a:pPr>
                <a14:m>
                  <m:oMathPara xmlns:m="http://schemas.openxmlformats.org/officeDocument/2006/math">
                    <m:oMathParaPr>
                      <m:jc m:val="centerGroup"/>
                    </m:oMathParaPr>
                    <m:oMath xmlns:m="http://schemas.openxmlformats.org/officeDocument/2006/math">
                      <m:sSub>
                        <m:sSubPr>
                          <m:ctrlPr>
                            <a:rPr lang="en-SG" sz="2400" b="1" i="1">
                              <a:latin typeface="Cambria Math" panose="02040503050406030204" pitchFamily="18" charset="0"/>
                            </a:rPr>
                          </m:ctrlPr>
                        </m:sSubPr>
                        <m:e>
                          <m:r>
                            <a:rPr lang="en-SG" sz="2400" b="1" i="1">
                              <a:latin typeface="Cambria Math" panose="02040503050406030204" pitchFamily="18" charset="0"/>
                            </a:rPr>
                            <m:t>𝑱</m:t>
                          </m:r>
                        </m:e>
                        <m:sub>
                          <m:r>
                            <a:rPr lang="en-SG" sz="2400" b="1" i="1" smtClean="0">
                              <a:latin typeface="Cambria Math" panose="02040503050406030204" pitchFamily="18" charset="0"/>
                            </a:rPr>
                            <m:t>𝒙</m:t>
                          </m:r>
                        </m:sub>
                      </m:sSub>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𝒚</m:t>
                          </m:r>
                        </m:num>
                        <m:den>
                          <m:r>
                            <a:rPr lang="en-SG" sz="2400" i="1">
                              <a:latin typeface="Cambria Math" panose="02040503050406030204" pitchFamily="18" charset="0"/>
                            </a:rPr>
                            <m:t>𝜕</m:t>
                          </m:r>
                          <m:r>
                            <a:rPr lang="en-SG" sz="2400" b="1" i="1" smtClean="0">
                              <a:latin typeface="Cambria Math" panose="02040503050406030204" pitchFamily="18" charset="0"/>
                            </a:rPr>
                            <m:t>𝒙</m:t>
                          </m:r>
                        </m:den>
                      </m:f>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𝑑𝑖𝑎𝑔</m:t>
                      </m:r>
                      <m:d>
                        <m:dPr>
                          <m:ctrlPr>
                            <a:rPr lang="en-SG" sz="2400" i="1">
                              <a:latin typeface="Cambria Math" panose="02040503050406030204" pitchFamily="18" charset="0"/>
                              <a:ea typeface="Cambria Math" panose="02040503050406030204" pitchFamily="18" charset="0"/>
                            </a:rPr>
                          </m:ctrlPr>
                        </m:dP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𝑥</m:t>
                                  </m:r>
                                </m:e>
                                <m:sub>
                                  <m:r>
                                    <a:rPr lang="en-SG" sz="2400" i="1">
                                      <a:latin typeface="Cambria Math" panose="02040503050406030204" pitchFamily="18" charset="0"/>
                                    </a:rPr>
                                    <m:t>1</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ea typeface="Cambria Math" panose="02040503050406030204" pitchFamily="18" charset="0"/>
                                </a:rPr>
                                <m:t>1</m:t>
                              </m:r>
                            </m:sub>
                          </m:sSub>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𝑤</m:t>
                                  </m:r>
                                </m:e>
                                <m:sub>
                                  <m:r>
                                    <a:rPr lang="en-SG" sz="2400" i="1">
                                      <a:latin typeface="Cambria Math" panose="02040503050406030204" pitchFamily="18" charset="0"/>
                                      <a:ea typeface="Cambria Math" panose="02040503050406030204" pitchFamily="18" charset="0"/>
                                    </a:rPr>
                                    <m:t>1</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 ⋯</m:t>
                          </m:r>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𝑥</m:t>
                                  </m:r>
                                </m:e>
                                <m:sub>
                                  <m:r>
                                    <a:rPr lang="en-SG" sz="2400" i="1">
                                      <a:latin typeface="Cambria Math" panose="02040503050406030204" pitchFamily="18" charset="0"/>
                                    </a:rPr>
                                    <m:t>𝑛</m:t>
                                  </m:r>
                                </m:sub>
                              </m:sSub>
                            </m:den>
                          </m:f>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m:t>
                              </m:r>
                            </m:e>
                            <m:sub>
                              <m:r>
                                <a:rPr lang="en-SG" sz="2400" i="1">
                                  <a:latin typeface="Cambria Math" panose="02040503050406030204" pitchFamily="18" charset="0"/>
                                  <a:ea typeface="Cambria Math" panose="02040503050406030204" pitchFamily="18" charset="0"/>
                                </a:rPr>
                                <m:t>𝑛</m:t>
                              </m:r>
                            </m:sub>
                          </m:sSub>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𝑤</m:t>
                                  </m:r>
                                </m:e>
                                <m:sub>
                                  <m:r>
                                    <a:rPr lang="en-SG" sz="2400" i="1">
                                      <a:latin typeface="Cambria Math" panose="02040503050406030204" pitchFamily="18" charset="0"/>
                                      <a:ea typeface="Cambria Math" panose="02040503050406030204" pitchFamily="18" charset="0"/>
                                    </a:rPr>
                                    <m:t>𝑛</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𝑛</m:t>
                                  </m:r>
                                </m:sub>
                              </m:sSub>
                            </m:e>
                          </m:d>
                        </m:e>
                      </m:d>
                    </m:oMath>
                  </m:oMathPara>
                </a14:m>
                <a:endParaRPr lang="en-SG" sz="2400"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C1F9B456-B509-4D49-AAF9-650905AA4F54}"/>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ED94DDA9-D054-4C7A-B0F7-3105D806C59D}"/>
              </a:ext>
            </a:extLst>
          </p:cNvPr>
          <p:cNvSpPr>
            <a:spLocks noGrp="1"/>
          </p:cNvSpPr>
          <p:nvPr>
            <p:ph type="title"/>
          </p:nvPr>
        </p:nvSpPr>
        <p:spPr/>
        <p:txBody>
          <a:bodyPr/>
          <a:lstStyle/>
          <a:p>
            <a:r>
              <a:rPr lang="en-US" sz="2400" dirty="0">
                <a:solidFill>
                  <a:srgbClr val="0057C0"/>
                </a:solidFill>
              </a:rPr>
              <a:t>Derivatives of vector element-wise binary operators</a:t>
            </a:r>
            <a:endParaRPr lang="en-SG" sz="2400" dirty="0"/>
          </a:p>
        </p:txBody>
      </p:sp>
    </p:spTree>
    <p:extLst>
      <p:ext uri="{BB962C8B-B14F-4D97-AF65-F5344CB8AC3E}">
        <p14:creationId xmlns:p14="http://schemas.microsoft.com/office/powerpoint/2010/main" val="82374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56137D-DBFC-4068-A5BA-8AC747F966BF}"/>
              </a:ext>
            </a:extLst>
          </p:cNvPr>
          <p:cNvSpPr>
            <a:spLocks noGrp="1"/>
          </p:cNvSpPr>
          <p:nvPr>
            <p:ph sz="quarter" idx="1"/>
          </p:nvPr>
        </p:nvSpPr>
        <p:spPr>
          <a:xfrm>
            <a:off x="457200" y="692696"/>
            <a:ext cx="8229600" cy="5464264"/>
          </a:xfrm>
        </p:spPr>
        <p:txBody>
          <a:bodyPr/>
          <a:lstStyle/>
          <a:p>
            <a:pPr marL="0" indent="0">
              <a:buNone/>
            </a:pPr>
            <a:r>
              <a:rPr lang="en-SG" dirty="0"/>
              <a:t> </a:t>
            </a:r>
          </a:p>
        </p:txBody>
      </p:sp>
      <p:sp>
        <p:nvSpPr>
          <p:cNvPr id="3" name="Title 2">
            <a:extLst>
              <a:ext uri="{FF2B5EF4-FFF2-40B4-BE49-F238E27FC236}">
                <a16:creationId xmlns:a16="http://schemas.microsoft.com/office/drawing/2014/main" id="{93DBDA2E-C9DC-438A-B030-BB82CB726CC9}"/>
              </a:ext>
            </a:extLst>
          </p:cNvPr>
          <p:cNvSpPr>
            <a:spLocks noGrp="1"/>
          </p:cNvSpPr>
          <p:nvPr>
            <p:ph type="title"/>
          </p:nvPr>
        </p:nvSpPr>
        <p:spPr/>
        <p:txBody>
          <a:bodyPr/>
          <a:lstStyle/>
          <a:p>
            <a:r>
              <a:rPr lang="en-SG" dirty="0">
                <a:solidFill>
                  <a:srgbClr val="0057C0"/>
                </a:solidFill>
              </a:rPr>
              <a:t>Examples</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5DD8942-EE59-4D3A-A38A-33D28A48FCF6}"/>
                  </a:ext>
                </a:extLst>
              </p:cNvPr>
              <p:cNvGraphicFramePr>
                <a:graphicFrameLocks noGrp="1"/>
              </p:cNvGraphicFramePr>
              <p:nvPr>
                <p:extLst>
                  <p:ext uri="{D42A27DB-BD31-4B8C-83A1-F6EECF244321}">
                    <p14:modId xmlns:p14="http://schemas.microsoft.com/office/powerpoint/2010/main" val="3916633525"/>
                  </p:ext>
                </p:extLst>
              </p:nvPr>
            </p:nvGraphicFramePr>
            <p:xfrm>
              <a:off x="863588" y="1484784"/>
              <a:ext cx="7416824" cy="2989730"/>
            </p:xfrm>
            <a:graphic>
              <a:graphicData uri="http://schemas.openxmlformats.org/drawingml/2006/table">
                <a:tbl>
                  <a:tblPr firstRow="1" bandRow="1">
                    <a:tableStyleId>{2D5ABB26-0587-4C30-8999-92F81FD0307C}</a:tableStyleId>
                  </a:tblPr>
                  <a:tblGrid>
                    <a:gridCol w="1861772">
                      <a:extLst>
                        <a:ext uri="{9D8B030D-6E8A-4147-A177-3AD203B41FA5}">
                          <a16:colId xmlns:a16="http://schemas.microsoft.com/office/drawing/2014/main" val="563572611"/>
                        </a:ext>
                      </a:extLst>
                    </a:gridCol>
                    <a:gridCol w="5555052">
                      <a:extLst>
                        <a:ext uri="{9D8B030D-6E8A-4147-A177-3AD203B41FA5}">
                          <a16:colId xmlns:a16="http://schemas.microsoft.com/office/drawing/2014/main" val="4126830956"/>
                        </a:ext>
                      </a:extLst>
                    </a:gridCol>
                  </a:tblGrid>
                  <a:tr h="423911">
                    <a:tc>
                      <a:txBody>
                        <a:bodyPr/>
                        <a:lstStyle/>
                        <a:p>
                          <a:r>
                            <a:rPr lang="en-SG" dirty="0"/>
                            <a:t>Operators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dirty="0"/>
                            <a:t>Partial with respect to </a:t>
                          </a:r>
                          <a:r>
                            <a:rPr lang="en-SG" b="1" i="1"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019800"/>
                      </a:ext>
                    </a:extLst>
                  </a:tr>
                  <a:tr h="647865">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b="0" i="1" smtClean="0">
                                        <a:latin typeface="Cambria Math" panose="02040503050406030204" pitchFamily="18" charset="0"/>
                                      </a:rPr>
                                      <m:t>+</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𝒘</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acc>
                                      <m:accPr>
                                        <m:chr m:val="⃑"/>
                                        <m:ctrlPr>
                                          <a:rPr lang="en-SG" sz="1600" b="0" i="1" smtClean="0">
                                            <a:latin typeface="Cambria Math" panose="02040503050406030204" pitchFamily="18" charset="0"/>
                                          </a:rPr>
                                        </m:ctrlPr>
                                      </m:accPr>
                                      <m:e>
                                        <m:r>
                                          <a:rPr lang="en-SG" sz="1600" b="0" i="1" smtClean="0">
                                            <a:latin typeface="Cambria Math" panose="02040503050406030204" pitchFamily="18" charset="0"/>
                                          </a:rPr>
                                          <m:t>1</m:t>
                                        </m:r>
                                      </m:e>
                                    </m:acc>
                                  </m:e>
                                </m:d>
                                <m:r>
                                  <a:rPr lang="en-SG" sz="1600" b="0" i="1" smtClean="0">
                                    <a:latin typeface="Cambria Math" panose="02040503050406030204" pitchFamily="18" charset="0"/>
                                  </a:rPr>
                                  <m:t>=</m:t>
                                </m:r>
                                <m:r>
                                  <a:rPr lang="en-SG" sz="1600" b="0" i="1" smtClean="0">
                                    <a:latin typeface="Cambria Math" panose="02040503050406030204" pitchFamily="18" charset="0"/>
                                  </a:rPr>
                                  <m:t>𝐼</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2038396"/>
                      </a:ext>
                    </a:extLst>
                  </a:tr>
                  <a:tr h="588166">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b="0" i="1" smtClean="0">
                                        <a:latin typeface="Cambria Math" panose="02040503050406030204" pitchFamily="18" charset="0"/>
                                      </a:rPr>
                                      <m:t>−</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𝒘</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acc>
                                      <m:accPr>
                                        <m:chr m:val="⃑"/>
                                        <m:ctrlPr>
                                          <a:rPr lang="en-SG" sz="1600" b="0" i="1" smtClean="0">
                                            <a:latin typeface="Cambria Math" panose="02040503050406030204" pitchFamily="18" charset="0"/>
                                          </a:rPr>
                                        </m:ctrlPr>
                                      </m:accPr>
                                      <m:e>
                                        <m:r>
                                          <a:rPr lang="en-SG" sz="1600" b="0" i="1" smtClean="0">
                                            <a:latin typeface="Cambria Math" panose="02040503050406030204" pitchFamily="18" charset="0"/>
                                          </a:rPr>
                                          <m:t>1</m:t>
                                        </m:r>
                                      </m:e>
                                    </m:acc>
                                  </m:e>
                                </m:d>
                                <m:r>
                                  <a:rPr lang="en-SG" sz="1600" b="0" i="1" smtClean="0">
                                    <a:latin typeface="Cambria Math" panose="02040503050406030204" pitchFamily="18" charset="0"/>
                                  </a:rPr>
                                  <m:t>=</m:t>
                                </m:r>
                                <m:r>
                                  <a:rPr lang="en-SG" sz="1600" b="0" i="1" smtClean="0">
                                    <a:latin typeface="Cambria Math" panose="02040503050406030204" pitchFamily="18" charset="0"/>
                                  </a:rPr>
                                  <m:t>𝐼</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0474573"/>
                      </a:ext>
                    </a:extLst>
                  </a:tr>
                  <a:tr h="584818">
                    <a:tc>
                      <a:txBody>
                        <a:bodyPr/>
                        <a:lstStyle/>
                        <a:p>
                          <a:pPr/>
                          <a14:m>
                            <m:oMathPara xmlns:m="http://schemas.openxmlformats.org/officeDocument/2006/math">
                              <m:oMathParaPr>
                                <m:jc m:val="centerGroup"/>
                              </m:oMathParaPr>
                              <m:oMath xmlns:m="http://schemas.openxmlformats.org/officeDocument/2006/math">
                                <m:r>
                                  <a:rPr lang="en-SG" sz="1600" i="1" smtClean="0">
                                    <a:latin typeface="Cambria Math" panose="02040503050406030204" pitchFamily="18" charset="0"/>
                                    <a:ea typeface="Cambria Math" panose="02040503050406030204" pitchFamily="18" charset="0"/>
                                  </a:rPr>
                                  <m:t>⨂</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i="1" smtClean="0">
                                        <a:latin typeface="Cambria Math" panose="02040503050406030204" pitchFamily="18" charset="0"/>
                                        <a:ea typeface="Cambria Math" panose="02040503050406030204" pitchFamily="18" charset="0"/>
                                      </a:rPr>
                                      <m:t>⨂</m:t>
                                    </m:r>
                                    <m:r>
                                      <m:rPr>
                                        <m:nor/>
                                      </m:rPr>
                                      <a:rPr lang="en-SG" sz="1600" dirty="0"/>
                                      <m:t> </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𝒘</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ea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1" i="1" smtClean="0">
                                        <a:latin typeface="Cambria Math" panose="02040503050406030204" pitchFamily="18" charset="0"/>
                                      </a:rPr>
                                      <m:t>𝒙</m:t>
                                    </m:r>
                                  </m:e>
                                </m:d>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39877"/>
                      </a:ext>
                    </a:extLst>
                  </a:tr>
                  <a:tr h="632415">
                    <a:tc>
                      <a:txBody>
                        <a:bodyPr/>
                        <a:lstStyle/>
                        <a:p>
                          <a:pPr/>
                          <a14:m>
                            <m:oMathPara xmlns:m="http://schemas.openxmlformats.org/officeDocument/2006/math">
                              <m:oMathParaPr>
                                <m:jc m:val="centerGroup"/>
                              </m:oMathParaPr>
                              <m:oMath xmlns:m="http://schemas.openxmlformats.org/officeDocument/2006/math">
                                <m:r>
                                  <a:rPr lang="en-SG" sz="1600" i="1" smtClean="0">
                                    <a:latin typeface="Cambria Math" panose="02040503050406030204" pitchFamily="18" charset="0"/>
                                    <a:ea typeface="Cambria Math" panose="02040503050406030204" pitchFamily="18" charset="0"/>
                                  </a:rPr>
                                  <m:t>⊘</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i="1" smtClean="0">
                                        <a:latin typeface="Cambria Math" panose="02040503050406030204" pitchFamily="18" charset="0"/>
                                        <a:ea typeface="Cambria Math" panose="02040503050406030204" pitchFamily="18" charset="0"/>
                                      </a:rPr>
                                      <m:t>⊘</m:t>
                                    </m:r>
                                    <m:r>
                                      <m:rPr>
                                        <m:nor/>
                                      </m:rPr>
                                      <a:rPr lang="en-SG" sz="1600" dirty="0"/>
                                      <m:t> </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𝒘</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⋯1</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ea typeface="Cambria Math" panose="02040503050406030204" pitchFamily="18" charset="0"/>
                                      </a:rPr>
                                      <m:t>⋯</m:t>
                                    </m:r>
                                  </m:e>
                                </m:d>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335370"/>
                      </a:ext>
                    </a:extLst>
                  </a:tr>
                </a:tbl>
              </a:graphicData>
            </a:graphic>
          </p:graphicFrame>
        </mc:Choice>
        <mc:Fallback xmlns="">
          <p:graphicFrame>
            <p:nvGraphicFramePr>
              <p:cNvPr id="5" name="Table 4">
                <a:extLst>
                  <a:ext uri="{FF2B5EF4-FFF2-40B4-BE49-F238E27FC236}">
                    <a16:creationId xmlns:a16="http://schemas.microsoft.com/office/drawing/2014/main" id="{55DD8942-EE59-4D3A-A38A-33D28A48FCF6}"/>
                  </a:ext>
                </a:extLst>
              </p:cNvPr>
              <p:cNvGraphicFramePr>
                <a:graphicFrameLocks noGrp="1"/>
              </p:cNvGraphicFramePr>
              <p:nvPr>
                <p:extLst>
                  <p:ext uri="{D42A27DB-BD31-4B8C-83A1-F6EECF244321}">
                    <p14:modId xmlns:p14="http://schemas.microsoft.com/office/powerpoint/2010/main" val="3916633525"/>
                  </p:ext>
                </p:extLst>
              </p:nvPr>
            </p:nvGraphicFramePr>
            <p:xfrm>
              <a:off x="863588" y="1484784"/>
              <a:ext cx="7416824" cy="2989730"/>
            </p:xfrm>
            <a:graphic>
              <a:graphicData uri="http://schemas.openxmlformats.org/drawingml/2006/table">
                <a:tbl>
                  <a:tblPr firstRow="1" bandRow="1">
                    <a:tableStyleId>{2D5ABB26-0587-4C30-8999-92F81FD0307C}</a:tableStyleId>
                  </a:tblPr>
                  <a:tblGrid>
                    <a:gridCol w="1861772">
                      <a:extLst>
                        <a:ext uri="{9D8B030D-6E8A-4147-A177-3AD203B41FA5}">
                          <a16:colId xmlns:a16="http://schemas.microsoft.com/office/drawing/2014/main" val="563572611"/>
                        </a:ext>
                      </a:extLst>
                    </a:gridCol>
                    <a:gridCol w="5555052">
                      <a:extLst>
                        <a:ext uri="{9D8B030D-6E8A-4147-A177-3AD203B41FA5}">
                          <a16:colId xmlns:a16="http://schemas.microsoft.com/office/drawing/2014/main" val="4126830956"/>
                        </a:ext>
                      </a:extLst>
                    </a:gridCol>
                  </a:tblGrid>
                  <a:tr h="423911">
                    <a:tc>
                      <a:txBody>
                        <a:bodyPr/>
                        <a:lstStyle/>
                        <a:p>
                          <a:r>
                            <a:rPr lang="en-SG" dirty="0"/>
                            <a:t>Operators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dirty="0"/>
                            <a:t>Partial with respect to </a:t>
                          </a:r>
                          <a:r>
                            <a:rPr lang="en-SG" b="1" i="1"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019800"/>
                      </a:ext>
                    </a:extLst>
                  </a:tr>
                  <a:tr h="647865">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70755" r="-219" b="-300000"/>
                          </a:stretch>
                        </a:blipFill>
                      </a:tcPr>
                    </a:tc>
                    <a:extLst>
                      <a:ext uri="{0D108BD9-81ED-4DB2-BD59-A6C34878D82A}">
                        <a16:rowId xmlns:a16="http://schemas.microsoft.com/office/drawing/2014/main" val="3682038396"/>
                      </a:ext>
                    </a:extLst>
                  </a:tr>
                  <a:tr h="639318">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170755" r="-219" b="-200000"/>
                          </a:stretch>
                        </a:blipFill>
                      </a:tcPr>
                    </a:tc>
                    <a:extLst>
                      <a:ext uri="{0D108BD9-81ED-4DB2-BD59-A6C34878D82A}">
                        <a16:rowId xmlns:a16="http://schemas.microsoft.com/office/drawing/2014/main" val="3140474573"/>
                      </a:ext>
                    </a:extLst>
                  </a:tr>
                  <a:tr h="6393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7" t="-273333" r="-298693" b="-10190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273333" r="-219" b="-101905"/>
                          </a:stretch>
                        </a:blipFill>
                      </a:tcPr>
                    </a:tc>
                    <a:extLst>
                      <a:ext uri="{0D108BD9-81ED-4DB2-BD59-A6C34878D82A}">
                        <a16:rowId xmlns:a16="http://schemas.microsoft.com/office/drawing/2014/main" val="415139877"/>
                      </a:ext>
                    </a:extLst>
                  </a:tr>
                  <a:tr h="6393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7" t="-373333" r="-298693" b="-190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373333" r="-219" b="-1905"/>
                          </a:stretch>
                        </a:blipFill>
                      </a:tcPr>
                    </a:tc>
                    <a:extLst>
                      <a:ext uri="{0D108BD9-81ED-4DB2-BD59-A6C34878D82A}">
                        <a16:rowId xmlns:a16="http://schemas.microsoft.com/office/drawing/2014/main" val="2750335370"/>
                      </a:ext>
                    </a:extLst>
                  </a:tr>
                </a:tbl>
              </a:graphicData>
            </a:graphic>
          </p:graphicFrame>
        </mc:Fallback>
      </mc:AlternateContent>
    </p:spTree>
    <p:extLst>
      <p:ext uri="{BB962C8B-B14F-4D97-AF65-F5344CB8AC3E}">
        <p14:creationId xmlns:p14="http://schemas.microsoft.com/office/powerpoint/2010/main" val="305342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F34A62-4132-40E3-9F3D-6AD68C6D2B60}"/>
              </a:ext>
            </a:extLst>
          </p:cNvPr>
          <p:cNvSpPr>
            <a:spLocks noGrp="1"/>
          </p:cNvSpPr>
          <p:nvPr>
            <p:ph type="title"/>
          </p:nvPr>
        </p:nvSpPr>
        <p:spPr/>
        <p:txBody>
          <a:bodyPr/>
          <a:lstStyle/>
          <a:p>
            <a:r>
              <a:rPr lang="en-SG" dirty="0">
                <a:solidFill>
                  <a:srgbClr val="0057C0"/>
                </a:solidFill>
              </a:rPr>
              <a:t>Examples</a:t>
            </a:r>
            <a:endParaRPr lang="en-SG"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72ADCDE-000E-491C-801A-62CEB5B8733A}"/>
                  </a:ext>
                </a:extLst>
              </p:cNvPr>
              <p:cNvGraphicFramePr>
                <a:graphicFrameLocks noGrp="1"/>
              </p:cNvGraphicFramePr>
              <p:nvPr>
                <p:extLst>
                  <p:ext uri="{D42A27DB-BD31-4B8C-83A1-F6EECF244321}">
                    <p14:modId xmlns:p14="http://schemas.microsoft.com/office/powerpoint/2010/main" val="1083481878"/>
                  </p:ext>
                </p:extLst>
              </p:nvPr>
            </p:nvGraphicFramePr>
            <p:xfrm>
              <a:off x="863588" y="1484784"/>
              <a:ext cx="7416824" cy="2990302"/>
            </p:xfrm>
            <a:graphic>
              <a:graphicData uri="http://schemas.openxmlformats.org/drawingml/2006/table">
                <a:tbl>
                  <a:tblPr firstRow="1" bandRow="1">
                    <a:tableStyleId>{2D5ABB26-0587-4C30-8999-92F81FD0307C}</a:tableStyleId>
                  </a:tblPr>
                  <a:tblGrid>
                    <a:gridCol w="1861772">
                      <a:extLst>
                        <a:ext uri="{9D8B030D-6E8A-4147-A177-3AD203B41FA5}">
                          <a16:colId xmlns:a16="http://schemas.microsoft.com/office/drawing/2014/main" val="563572611"/>
                        </a:ext>
                      </a:extLst>
                    </a:gridCol>
                    <a:gridCol w="5555052">
                      <a:extLst>
                        <a:ext uri="{9D8B030D-6E8A-4147-A177-3AD203B41FA5}">
                          <a16:colId xmlns:a16="http://schemas.microsoft.com/office/drawing/2014/main" val="4126830956"/>
                        </a:ext>
                      </a:extLst>
                    </a:gridCol>
                  </a:tblGrid>
                  <a:tr h="423911">
                    <a:tc>
                      <a:txBody>
                        <a:bodyPr/>
                        <a:lstStyle/>
                        <a:p>
                          <a:r>
                            <a:rPr lang="en-SG" dirty="0"/>
                            <a:t>Operators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dirty="0"/>
                            <a:t>Partial with respect to </a:t>
                          </a:r>
                          <a:r>
                            <a:rPr lang="en-SG" b="1" i="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019800"/>
                      </a:ext>
                    </a:extLst>
                  </a:tr>
                  <a:tr h="647865">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b="0" i="1" smtClean="0">
                                        <a:latin typeface="Cambria Math" panose="02040503050406030204" pitchFamily="18" charset="0"/>
                                      </a:rPr>
                                      <m:t>+</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𝒙</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acc>
                                      <m:accPr>
                                        <m:chr m:val="⃑"/>
                                        <m:ctrlPr>
                                          <a:rPr lang="en-SG" sz="1600" b="0" i="1" smtClean="0">
                                            <a:latin typeface="Cambria Math" panose="02040503050406030204" pitchFamily="18" charset="0"/>
                                          </a:rPr>
                                        </m:ctrlPr>
                                      </m:accPr>
                                      <m:e>
                                        <m:r>
                                          <a:rPr lang="en-SG" sz="1600" b="0" i="1" smtClean="0">
                                            <a:latin typeface="Cambria Math" panose="02040503050406030204" pitchFamily="18" charset="0"/>
                                          </a:rPr>
                                          <m:t>1</m:t>
                                        </m:r>
                                      </m:e>
                                    </m:acc>
                                  </m:e>
                                </m:d>
                                <m:r>
                                  <a:rPr lang="en-SG" sz="1600" b="0" i="1" smtClean="0">
                                    <a:latin typeface="Cambria Math" panose="02040503050406030204" pitchFamily="18" charset="0"/>
                                  </a:rPr>
                                  <m:t>=</m:t>
                                </m:r>
                                <m:r>
                                  <a:rPr lang="en-SG" sz="1600" b="0" i="1" smtClean="0">
                                    <a:latin typeface="Cambria Math" panose="02040503050406030204" pitchFamily="18" charset="0"/>
                                  </a:rPr>
                                  <m:t>𝐼</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2038396"/>
                      </a:ext>
                    </a:extLst>
                  </a:tr>
                  <a:tr h="588166">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b="0" i="1" smtClean="0">
                                        <a:latin typeface="Cambria Math" panose="02040503050406030204" pitchFamily="18" charset="0"/>
                                      </a:rPr>
                                      <m:t>−</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𝒙</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rPr>
                                      <m:t>−</m:t>
                                    </m:r>
                                    <m:acc>
                                      <m:accPr>
                                        <m:chr m:val="⃑"/>
                                        <m:ctrlPr>
                                          <a:rPr lang="en-SG" sz="1600" b="0" i="1" smtClean="0">
                                            <a:latin typeface="Cambria Math" panose="02040503050406030204" pitchFamily="18" charset="0"/>
                                          </a:rPr>
                                        </m:ctrlPr>
                                      </m:accPr>
                                      <m:e>
                                        <m:r>
                                          <a:rPr lang="en-SG" sz="1600" b="0" i="1" smtClean="0">
                                            <a:latin typeface="Cambria Math" panose="02040503050406030204" pitchFamily="18" charset="0"/>
                                          </a:rPr>
                                          <m:t>1</m:t>
                                        </m:r>
                                      </m:e>
                                    </m:acc>
                                  </m:e>
                                </m:d>
                                <m:r>
                                  <a:rPr lang="en-SG" sz="1600" b="0" i="1" smtClean="0">
                                    <a:latin typeface="Cambria Math" panose="02040503050406030204" pitchFamily="18" charset="0"/>
                                  </a:rPr>
                                  <m:t>=−</m:t>
                                </m:r>
                                <m:r>
                                  <a:rPr lang="en-SG" sz="1600" b="0" i="1" smtClean="0">
                                    <a:latin typeface="Cambria Math" panose="02040503050406030204" pitchFamily="18" charset="0"/>
                                  </a:rPr>
                                  <m:t>𝐼</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0474573"/>
                      </a:ext>
                    </a:extLst>
                  </a:tr>
                  <a:tr h="584818">
                    <a:tc>
                      <a:txBody>
                        <a:bodyPr/>
                        <a:lstStyle/>
                        <a:p>
                          <a:pPr/>
                          <a14:m>
                            <m:oMathPara xmlns:m="http://schemas.openxmlformats.org/officeDocument/2006/math">
                              <m:oMathParaPr>
                                <m:jc m:val="centerGroup"/>
                              </m:oMathParaPr>
                              <m:oMath xmlns:m="http://schemas.openxmlformats.org/officeDocument/2006/math">
                                <m:r>
                                  <a:rPr lang="en-SG" sz="1600" i="1" smtClean="0">
                                    <a:latin typeface="Cambria Math" panose="02040503050406030204" pitchFamily="18" charset="0"/>
                                    <a:ea typeface="Cambria Math" panose="02040503050406030204" pitchFamily="18" charset="0"/>
                                  </a:rPr>
                                  <m:t>⨂</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i="1" smtClean="0">
                                        <a:latin typeface="Cambria Math" panose="02040503050406030204" pitchFamily="18" charset="0"/>
                                        <a:ea typeface="Cambria Math" panose="02040503050406030204" pitchFamily="18" charset="0"/>
                                      </a:rPr>
                                      <m:t>⨂</m:t>
                                    </m:r>
                                    <m:r>
                                      <m:rPr>
                                        <m:nor/>
                                      </m:rPr>
                                      <a:rPr lang="en-SG" sz="1600" dirty="0"/>
                                      <m:t> </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𝒙</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ea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1" i="1" smtClean="0">
                                        <a:latin typeface="Cambria Math" panose="02040503050406030204" pitchFamily="18" charset="0"/>
                                      </a:rPr>
                                      <m:t>𝒘</m:t>
                                    </m:r>
                                  </m:e>
                                </m:d>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39877"/>
                      </a:ext>
                    </a:extLst>
                  </a:tr>
                  <a:tr h="632415">
                    <a:tc>
                      <a:txBody>
                        <a:bodyPr/>
                        <a:lstStyle/>
                        <a:p>
                          <a:pPr/>
                          <a14:m>
                            <m:oMathPara xmlns:m="http://schemas.openxmlformats.org/officeDocument/2006/math">
                              <m:oMathParaPr>
                                <m:jc m:val="centerGroup"/>
                              </m:oMathParaPr>
                              <m:oMath xmlns:m="http://schemas.openxmlformats.org/officeDocument/2006/math">
                                <m:r>
                                  <a:rPr lang="en-SG" sz="1600" i="1" smtClean="0">
                                    <a:latin typeface="Cambria Math" panose="02040503050406030204" pitchFamily="18" charset="0"/>
                                    <a:ea typeface="Cambria Math" panose="02040503050406030204" pitchFamily="18" charset="0"/>
                                  </a:rPr>
                                  <m:t>⊘</m:t>
                                </m:r>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r>
                                      <a:rPr lang="en-SG" sz="1600" b="1" i="1" smtClean="0">
                                        <a:latin typeface="Cambria Math" panose="02040503050406030204" pitchFamily="18" charset="0"/>
                                      </a:rPr>
                                      <m:t>𝒘</m:t>
                                    </m:r>
                                    <m:r>
                                      <a:rPr lang="en-SG" sz="1600" i="1" smtClean="0">
                                        <a:latin typeface="Cambria Math" panose="02040503050406030204" pitchFamily="18" charset="0"/>
                                        <a:ea typeface="Cambria Math" panose="02040503050406030204" pitchFamily="18" charset="0"/>
                                      </a:rPr>
                                      <m:t>⊘</m:t>
                                    </m:r>
                                    <m:r>
                                      <m:rPr>
                                        <m:nor/>
                                      </m:rPr>
                                      <a:rPr lang="en-SG" sz="1600" dirty="0"/>
                                      <m:t> </m:t>
                                    </m:r>
                                    <m:r>
                                      <a:rPr lang="en-SG" sz="1600" b="1" i="1" smtClean="0">
                                        <a:latin typeface="Cambria Math" panose="02040503050406030204" pitchFamily="18" charset="0"/>
                                      </a:rPr>
                                      <m:t>𝒙</m:t>
                                    </m:r>
                                    <m:r>
                                      <a:rPr lang="en-SG" sz="1600" b="0" i="1" smtClean="0">
                                        <a:latin typeface="Cambria Math" panose="02040503050406030204" pitchFamily="18" charset="0"/>
                                      </a:rPr>
                                      <m:t>)</m:t>
                                    </m:r>
                                  </m:num>
                                  <m:den>
                                    <m:r>
                                      <a:rPr lang="en-SG" sz="1600" i="1" smtClean="0">
                                        <a:latin typeface="Cambria Math" panose="02040503050406030204" pitchFamily="18" charset="0"/>
                                      </a:rPr>
                                      <m:t>𝜕</m:t>
                                    </m:r>
                                    <m:r>
                                      <a:rPr lang="en-SG" sz="1600" b="1" i="1" smtClean="0">
                                        <a:latin typeface="Cambria Math" panose="02040503050406030204" pitchFamily="18" charset="0"/>
                                      </a:rPr>
                                      <m:t>𝒙</m:t>
                                    </m:r>
                                  </m:den>
                                </m:f>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i="1" smtClean="0">
                                            <a:latin typeface="Cambria Math" panose="02040503050406030204" pitchFamily="18" charset="0"/>
                                          </a:rPr>
                                        </m:ctrlPr>
                                      </m:fPr>
                                      <m:num>
                                        <m:r>
                                          <a:rPr lang="en-SG" sz="1600" i="1" smtClean="0">
                                            <a:latin typeface="Cambria Math" panose="02040503050406030204" pitchFamily="18" charset="0"/>
                                          </a:rPr>
                                          <m:t>𝜕</m:t>
                                        </m:r>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𝑤</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r>
                                          <a:rPr lang="en-SG" sz="1600" b="0" i="1" smtClean="0">
                                            <a:latin typeface="Cambria Math" panose="02040503050406030204" pitchFamily="18" charset="0"/>
                                          </a:rPr>
                                          <m:t>)</m:t>
                                        </m:r>
                                      </m:num>
                                      <m:den>
                                        <m:r>
                                          <a:rPr lang="en-SG" sz="1600" i="1" smtClean="0">
                                            <a:latin typeface="Cambria Math" panose="02040503050406030204" pitchFamily="18" charset="0"/>
                                          </a:rPr>
                                          <m:t>𝜕</m:t>
                                        </m:r>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𝑥</m:t>
                                            </m:r>
                                          </m:e>
                                          <m:sub>
                                            <m:r>
                                              <a:rPr lang="en-SG" sz="1600" b="0" i="1" smtClean="0">
                                                <a:latin typeface="Cambria Math" panose="02040503050406030204" pitchFamily="18" charset="0"/>
                                              </a:rPr>
                                              <m:t>𝑖</m:t>
                                            </m:r>
                                          </m:sub>
                                        </m:sSub>
                                      </m:den>
                                    </m:f>
                                    <m:r>
                                      <a:rPr lang="en-SG" sz="1600" b="1" i="1" smtClean="0">
                                        <a:latin typeface="Cambria Math" panose="02040503050406030204" pitchFamily="18" charset="0"/>
                                        <a:ea typeface="Cambria Math" panose="02040503050406030204" pitchFamily="18" charset="0"/>
                                      </a:rPr>
                                      <m:t>⋯</m:t>
                                    </m:r>
                                  </m:e>
                                </m:d>
                                <m:r>
                                  <a:rPr lang="en-SG" sz="1600" b="0" i="0" smtClean="0">
                                    <a:latin typeface="Cambria Math" panose="02040503050406030204" pitchFamily="18" charset="0"/>
                                  </a:rPr>
                                  <m:t>=</m:t>
                                </m:r>
                                <m:r>
                                  <m:rPr>
                                    <m:sty m:val="p"/>
                                  </m:rPr>
                                  <a:rPr lang="en-SG" sz="1600" b="0" i="0" smtClean="0">
                                    <a:latin typeface="Cambria Math" panose="02040503050406030204" pitchFamily="18" charset="0"/>
                                  </a:rPr>
                                  <m:t>diag</m:t>
                                </m:r>
                                <m:d>
                                  <m:dPr>
                                    <m:ctrlPr>
                                      <a:rPr lang="en-SG" sz="1600" b="0" i="1" smtClean="0">
                                        <a:latin typeface="Cambria Math" panose="02040503050406030204" pitchFamily="18" charset="0"/>
                                      </a:rPr>
                                    </m:ctrlPr>
                                  </m:dPr>
                                  <m:e>
                                    <m:r>
                                      <a:rPr lang="en-SG" sz="1600" b="0" i="1" smtClean="0">
                                        <a:latin typeface="Cambria Math" panose="02040503050406030204" pitchFamily="18" charset="0"/>
                                        <a:ea typeface="Cambria Math" panose="02040503050406030204" pitchFamily="18" charset="0"/>
                                      </a:rPr>
                                      <m:t>⋯−</m:t>
                                    </m:r>
                                    <m:f>
                                      <m:fPr>
                                        <m:ctrlPr>
                                          <a:rPr lang="en-SG" sz="1600" b="0" i="1" smtClean="0">
                                            <a:latin typeface="Cambria Math" panose="02040503050406030204" pitchFamily="18" charset="0"/>
                                            <a:ea typeface="Cambria Math" panose="02040503050406030204" pitchFamily="18" charset="0"/>
                                          </a:rPr>
                                        </m:ctrlPr>
                                      </m:fPr>
                                      <m:num>
                                        <m:sSub>
                                          <m:sSubPr>
                                            <m:ctrlPr>
                                              <a:rPr lang="en-SG" sz="1600" b="0" i="1" smtClean="0">
                                                <a:latin typeface="Cambria Math" panose="02040503050406030204" pitchFamily="18" charset="0"/>
                                                <a:ea typeface="Cambria Math" panose="02040503050406030204" pitchFamily="18" charset="0"/>
                                              </a:rPr>
                                            </m:ctrlPr>
                                          </m:sSubPr>
                                          <m:e>
                                            <m:r>
                                              <a:rPr lang="en-SG" sz="1600" b="0" i="1" smtClean="0">
                                                <a:latin typeface="Cambria Math" panose="02040503050406030204" pitchFamily="18" charset="0"/>
                                                <a:ea typeface="Cambria Math" panose="02040503050406030204" pitchFamily="18" charset="0"/>
                                              </a:rPr>
                                              <m:t>𝑤</m:t>
                                            </m:r>
                                          </m:e>
                                          <m:sub>
                                            <m:r>
                                              <a:rPr lang="en-SG" sz="1600" b="0" i="1" smtClean="0">
                                                <a:latin typeface="Cambria Math" panose="02040503050406030204" pitchFamily="18" charset="0"/>
                                                <a:ea typeface="Cambria Math" panose="02040503050406030204" pitchFamily="18" charset="0"/>
                                              </a:rPr>
                                              <m:t>𝑖</m:t>
                                            </m:r>
                                          </m:sub>
                                        </m:sSub>
                                      </m:num>
                                      <m:den>
                                        <m:sSubSup>
                                          <m:sSubSupPr>
                                            <m:ctrlPr>
                                              <a:rPr lang="en-SG" sz="1600" b="0" i="1" smtClean="0">
                                                <a:latin typeface="Cambria Math" panose="02040503050406030204" pitchFamily="18" charset="0"/>
                                                <a:ea typeface="Cambria Math" panose="02040503050406030204" pitchFamily="18" charset="0"/>
                                              </a:rPr>
                                            </m:ctrlPr>
                                          </m:sSubSupPr>
                                          <m:e>
                                            <m:r>
                                              <a:rPr lang="en-SG" sz="1600" b="0" i="1" smtClean="0">
                                                <a:latin typeface="Cambria Math" panose="02040503050406030204" pitchFamily="18" charset="0"/>
                                                <a:ea typeface="Cambria Math" panose="02040503050406030204" pitchFamily="18" charset="0"/>
                                              </a:rPr>
                                              <m:t>𝑥</m:t>
                                            </m:r>
                                          </m:e>
                                          <m:sub>
                                            <m:r>
                                              <a:rPr lang="en-SG" sz="1600" b="0" i="1" smtClean="0">
                                                <a:latin typeface="Cambria Math" panose="02040503050406030204" pitchFamily="18" charset="0"/>
                                                <a:ea typeface="Cambria Math" panose="02040503050406030204" pitchFamily="18" charset="0"/>
                                              </a:rPr>
                                              <m:t>𝑖</m:t>
                                            </m:r>
                                          </m:sub>
                                          <m:sup>
                                            <m:r>
                                              <a:rPr lang="en-SG" sz="1600" b="0" i="1" smtClean="0">
                                                <a:latin typeface="Cambria Math" panose="02040503050406030204" pitchFamily="18" charset="0"/>
                                                <a:ea typeface="Cambria Math" panose="02040503050406030204" pitchFamily="18" charset="0"/>
                                              </a:rPr>
                                              <m:t>2</m:t>
                                            </m:r>
                                          </m:sup>
                                        </m:sSubSup>
                                      </m:den>
                                    </m:f>
                                    <m:r>
                                      <a:rPr lang="en-SG" sz="1600" b="0" i="1" smtClean="0">
                                        <a:latin typeface="Cambria Math" panose="02040503050406030204" pitchFamily="18" charset="0"/>
                                        <a:ea typeface="Cambria Math" panose="02040503050406030204" pitchFamily="18" charset="0"/>
                                      </a:rPr>
                                      <m:t>⋯</m:t>
                                    </m:r>
                                  </m:e>
                                </m:d>
                              </m:oMath>
                            </m:oMathPara>
                          </a14:m>
                          <a:endParaRPr lang="en-SG"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335370"/>
                      </a:ext>
                    </a:extLst>
                  </a:tr>
                </a:tbl>
              </a:graphicData>
            </a:graphic>
          </p:graphicFrame>
        </mc:Choice>
        <mc:Fallback xmlns="">
          <p:graphicFrame>
            <p:nvGraphicFramePr>
              <p:cNvPr id="4" name="Table 3">
                <a:extLst>
                  <a:ext uri="{FF2B5EF4-FFF2-40B4-BE49-F238E27FC236}">
                    <a16:creationId xmlns:a16="http://schemas.microsoft.com/office/drawing/2014/main" id="{D72ADCDE-000E-491C-801A-62CEB5B8733A}"/>
                  </a:ext>
                </a:extLst>
              </p:cNvPr>
              <p:cNvGraphicFramePr>
                <a:graphicFrameLocks noGrp="1"/>
              </p:cNvGraphicFramePr>
              <p:nvPr>
                <p:extLst>
                  <p:ext uri="{D42A27DB-BD31-4B8C-83A1-F6EECF244321}">
                    <p14:modId xmlns:p14="http://schemas.microsoft.com/office/powerpoint/2010/main" val="1083481878"/>
                  </p:ext>
                </p:extLst>
              </p:nvPr>
            </p:nvGraphicFramePr>
            <p:xfrm>
              <a:off x="863588" y="1484784"/>
              <a:ext cx="7416824" cy="2990302"/>
            </p:xfrm>
            <a:graphic>
              <a:graphicData uri="http://schemas.openxmlformats.org/drawingml/2006/table">
                <a:tbl>
                  <a:tblPr firstRow="1" bandRow="1">
                    <a:tableStyleId>{2D5ABB26-0587-4C30-8999-92F81FD0307C}</a:tableStyleId>
                  </a:tblPr>
                  <a:tblGrid>
                    <a:gridCol w="1861772">
                      <a:extLst>
                        <a:ext uri="{9D8B030D-6E8A-4147-A177-3AD203B41FA5}">
                          <a16:colId xmlns:a16="http://schemas.microsoft.com/office/drawing/2014/main" val="563572611"/>
                        </a:ext>
                      </a:extLst>
                    </a:gridCol>
                    <a:gridCol w="5555052">
                      <a:extLst>
                        <a:ext uri="{9D8B030D-6E8A-4147-A177-3AD203B41FA5}">
                          <a16:colId xmlns:a16="http://schemas.microsoft.com/office/drawing/2014/main" val="4126830956"/>
                        </a:ext>
                      </a:extLst>
                    </a:gridCol>
                  </a:tblGrid>
                  <a:tr h="423911">
                    <a:tc>
                      <a:txBody>
                        <a:bodyPr/>
                        <a:lstStyle/>
                        <a:p>
                          <a:r>
                            <a:rPr lang="en-SG" dirty="0"/>
                            <a:t>Operators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dirty="0"/>
                            <a:t>Partial with respect to </a:t>
                          </a:r>
                          <a:r>
                            <a:rPr lang="en-SG" b="1" i="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019800"/>
                      </a:ext>
                    </a:extLst>
                  </a:tr>
                  <a:tr h="647865">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70755" r="-219" b="-300000"/>
                          </a:stretch>
                        </a:blipFill>
                      </a:tcPr>
                    </a:tc>
                    <a:extLst>
                      <a:ext uri="{0D108BD9-81ED-4DB2-BD59-A6C34878D82A}">
                        <a16:rowId xmlns:a16="http://schemas.microsoft.com/office/drawing/2014/main" val="3682038396"/>
                      </a:ext>
                    </a:extLst>
                  </a:tr>
                  <a:tr h="639318">
                    <a:tc>
                      <a:txBody>
                        <a:bodyPr/>
                        <a:lstStyle/>
                        <a:p>
                          <a:pPr algn="ctr"/>
                          <a:r>
                            <a:rPr lang="en-SG"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170755" r="-219" b="-200000"/>
                          </a:stretch>
                        </a:blipFill>
                      </a:tcPr>
                    </a:tc>
                    <a:extLst>
                      <a:ext uri="{0D108BD9-81ED-4DB2-BD59-A6C34878D82A}">
                        <a16:rowId xmlns:a16="http://schemas.microsoft.com/office/drawing/2014/main" val="3140474573"/>
                      </a:ext>
                    </a:extLst>
                  </a:tr>
                  <a:tr h="6393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7" t="-273333" r="-298693" b="-10190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273333" r="-219" b="-101905"/>
                          </a:stretch>
                        </a:blipFill>
                      </a:tcPr>
                    </a:tc>
                    <a:extLst>
                      <a:ext uri="{0D108BD9-81ED-4DB2-BD59-A6C34878D82A}">
                        <a16:rowId xmlns:a16="http://schemas.microsoft.com/office/drawing/2014/main" val="415139877"/>
                      </a:ext>
                    </a:extLst>
                  </a:tr>
                  <a:tr h="63989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7" t="-373333" r="-298693" b="-190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662" t="-373333" r="-219" b="-1905"/>
                          </a:stretch>
                        </a:blipFill>
                      </a:tcPr>
                    </a:tc>
                    <a:extLst>
                      <a:ext uri="{0D108BD9-81ED-4DB2-BD59-A6C34878D82A}">
                        <a16:rowId xmlns:a16="http://schemas.microsoft.com/office/drawing/2014/main" val="2750335370"/>
                      </a:ext>
                    </a:extLst>
                  </a:tr>
                </a:tbl>
              </a:graphicData>
            </a:graphic>
          </p:graphicFrame>
        </mc:Fallback>
      </mc:AlternateContent>
    </p:spTree>
    <p:extLst>
      <p:ext uri="{BB962C8B-B14F-4D97-AF65-F5344CB8AC3E}">
        <p14:creationId xmlns:p14="http://schemas.microsoft.com/office/powerpoint/2010/main" val="12981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5545965-DD58-4FEB-9900-D42BD25976AD}"/>
                  </a:ext>
                </a:extLst>
              </p:cNvPr>
              <p:cNvSpPr>
                <a:spLocks noGrp="1"/>
              </p:cNvSpPr>
              <p:nvPr>
                <p:ph sz="quarter" idx="1"/>
              </p:nvPr>
            </p:nvSpPr>
            <p:spPr/>
            <p:txBody>
              <a:bodyPr/>
              <a:lstStyle/>
              <a:p>
                <a:pPr marL="0" indent="0">
                  <a:buNone/>
                </a:pPr>
                <a:r>
                  <a:rPr lang="en-SG" sz="2000" dirty="0"/>
                  <a:t>When we multiple or add scalars to vector,  we in fact expand the scalar to a vector and perform an element-wise operation. For example, </a:t>
                </a:r>
                <a14:m>
                  <m:oMath xmlns:m="http://schemas.openxmlformats.org/officeDocument/2006/math">
                    <m:r>
                      <a:rPr lang="en-SG" sz="2000" b="1" i="1" smtClean="0">
                        <a:latin typeface="Cambria Math" panose="02040503050406030204" pitchFamily="18" charset="0"/>
                      </a:rPr>
                      <m:t>𝒚</m:t>
                    </m:r>
                    <m:r>
                      <a:rPr lang="en-SG" sz="2000" b="0" i="1" smtClean="0">
                        <a:latin typeface="Cambria Math" panose="02040503050406030204" pitchFamily="18" charset="0"/>
                      </a:rPr>
                      <m:t>=</m:t>
                    </m:r>
                    <m:r>
                      <a:rPr lang="en-SG" sz="2000" b="1" i="1" smtClean="0">
                        <a:latin typeface="Cambria Math" panose="02040503050406030204" pitchFamily="18" charset="0"/>
                      </a:rPr>
                      <m:t>𝒙</m:t>
                    </m:r>
                    <m:r>
                      <a:rPr lang="en-SG" sz="2000" b="0" i="1" smtClean="0">
                        <a:latin typeface="Cambria Math" panose="02040503050406030204" pitchFamily="18" charset="0"/>
                      </a:rPr>
                      <m:t>+</m:t>
                    </m:r>
                    <m:r>
                      <a:rPr lang="en-SG" sz="2000" b="0" i="1" smtClean="0">
                        <a:latin typeface="Cambria Math" panose="02040503050406030204" pitchFamily="18" charset="0"/>
                      </a:rPr>
                      <m:t>𝑧</m:t>
                    </m:r>
                  </m:oMath>
                </a14:m>
                <a:r>
                  <a:rPr lang="en-SG" sz="2000" dirty="0"/>
                  <a:t> means </a:t>
                </a:r>
                <a14:m>
                  <m:oMath xmlns:m="http://schemas.openxmlformats.org/officeDocument/2006/math">
                    <m:r>
                      <a:rPr lang="en-SG" sz="2000" b="1" i="1">
                        <a:latin typeface="Cambria Math" panose="02040503050406030204" pitchFamily="18" charset="0"/>
                      </a:rPr>
                      <m:t>𝒚</m:t>
                    </m:r>
                    <m:r>
                      <a:rPr lang="en-SG" sz="2000" i="1">
                        <a:latin typeface="Cambria Math" panose="02040503050406030204" pitchFamily="18" charset="0"/>
                      </a:rPr>
                      <m:t>=</m:t>
                    </m:r>
                    <m:r>
                      <a:rPr lang="en-SG" sz="2000" b="1" i="1">
                        <a:latin typeface="Cambria Math" panose="02040503050406030204" pitchFamily="18" charset="0"/>
                      </a:rPr>
                      <m:t>𝒙</m:t>
                    </m:r>
                    <m:r>
                      <a:rPr lang="en-SG" sz="2000" i="1">
                        <a:latin typeface="Cambria Math" panose="02040503050406030204" pitchFamily="18" charset="0"/>
                      </a:rPr>
                      <m:t>+</m:t>
                    </m:r>
                    <m:r>
                      <a:rPr lang="en-SG" sz="2000" b="0" i="1" smtClean="0">
                        <a:latin typeface="Cambria Math" panose="02040503050406030204" pitchFamily="18" charset="0"/>
                      </a:rPr>
                      <m:t>𝑧</m:t>
                    </m:r>
                    <m:acc>
                      <m:accPr>
                        <m:chr m:val="⃑"/>
                        <m:ctrlPr>
                          <a:rPr lang="en-SG" sz="2000" b="1" i="1" smtClean="0">
                            <a:latin typeface="Cambria Math" panose="02040503050406030204" pitchFamily="18" charset="0"/>
                          </a:rPr>
                        </m:ctrlPr>
                      </m:accPr>
                      <m:e>
                        <m:r>
                          <a:rPr lang="en-SG" sz="2000" b="1" i="1" smtClean="0">
                            <a:latin typeface="Cambria Math" panose="02040503050406030204" pitchFamily="18" charset="0"/>
                          </a:rPr>
                          <m:t>𝟏</m:t>
                        </m:r>
                      </m:e>
                    </m:acc>
                    <m:r>
                      <a:rPr lang="en-SG" sz="2000" b="0" i="0" smtClean="0">
                        <a:latin typeface="Cambria Math" panose="02040503050406030204" pitchFamily="18" charset="0"/>
                      </a:rPr>
                      <m:t>,  </m:t>
                    </m:r>
                    <m:r>
                      <m:rPr>
                        <m:sty m:val="p"/>
                      </m:rPr>
                      <a:rPr lang="en-SG" sz="2000" b="0" i="0" smtClean="0">
                        <a:latin typeface="Cambria Math" panose="02040503050406030204" pitchFamily="18" charset="0"/>
                      </a:rPr>
                      <m:t>where</m:t>
                    </m:r>
                    <m:r>
                      <a:rPr lang="en-SG" sz="2000" b="0" i="0" smtClean="0">
                        <a:latin typeface="Cambria Math" panose="02040503050406030204" pitchFamily="18" charset="0"/>
                      </a:rPr>
                      <m:t> </m:t>
                    </m:r>
                    <m:r>
                      <a:rPr lang="en-SG" sz="2000" i="1">
                        <a:latin typeface="Cambria Math" panose="02040503050406030204" pitchFamily="18" charset="0"/>
                      </a:rPr>
                      <m:t>𝑧</m:t>
                    </m:r>
                  </m:oMath>
                </a14:m>
                <a:r>
                  <a:rPr lang="en-SG" sz="2000" dirty="0"/>
                  <a:t> is a scalar and </a:t>
                </a:r>
                <a14:m>
                  <m:oMath xmlns:m="http://schemas.openxmlformats.org/officeDocument/2006/math">
                    <m:r>
                      <a:rPr lang="en-SG" sz="2000" b="1" i="1">
                        <a:latin typeface="Cambria Math" panose="02040503050406030204" pitchFamily="18" charset="0"/>
                      </a:rPr>
                      <m:t>𝒚</m:t>
                    </m:r>
                  </m:oMath>
                </a14:m>
                <a:r>
                  <a:rPr lang="en-SG" sz="2000" dirty="0"/>
                  <a:t> and </a:t>
                </a:r>
                <a14:m>
                  <m:oMath xmlns:m="http://schemas.openxmlformats.org/officeDocument/2006/math">
                    <m:r>
                      <a:rPr lang="en-SG" sz="2000" b="1" i="1">
                        <a:latin typeface="Cambria Math" panose="02040503050406030204" pitchFamily="18" charset="0"/>
                      </a:rPr>
                      <m:t>𝒙</m:t>
                    </m:r>
                  </m:oMath>
                </a14:m>
                <a:r>
                  <a:rPr lang="en-SG" sz="2000" dirty="0"/>
                  <a:t> are vectors. </a:t>
                </a:r>
              </a:p>
              <a:p>
                <a:pPr marL="0" indent="0">
                  <a:buNone/>
                </a:pPr>
                <a:endParaRPr lang="en-SG" sz="2000" dirty="0"/>
              </a:p>
              <a:p>
                <a:pPr marL="0" indent="0">
                  <a:buNone/>
                </a:pPr>
                <a:r>
                  <a:rPr lang="en-SG" sz="2000" dirty="0"/>
                  <a:t>If </a:t>
                </a:r>
                <a14:m>
                  <m:oMath xmlns:m="http://schemas.openxmlformats.org/officeDocument/2006/math">
                    <m:r>
                      <a:rPr lang="en-SG" sz="2000" b="1" i="1">
                        <a:latin typeface="Cambria Math" panose="02040503050406030204" pitchFamily="18" charset="0"/>
                      </a:rPr>
                      <m:t>𝒚</m:t>
                    </m:r>
                    <m:r>
                      <a:rPr lang="en-SG" sz="2000" b="0" i="1" smtClean="0">
                        <a:latin typeface="Cambria Math" panose="02040503050406030204" pitchFamily="18" charset="0"/>
                      </a:rPr>
                      <m:t>=</m:t>
                    </m:r>
                    <m:r>
                      <a:rPr lang="en-SG" sz="2000" i="1">
                        <a:latin typeface="Cambria Math" panose="02040503050406030204" pitchFamily="18" charset="0"/>
                        <a:ea typeface="Cambria Math" panose="02040503050406030204" pitchFamily="18" charset="0"/>
                      </a:rPr>
                      <m:t>⨀</m:t>
                    </m:r>
                    <m:d>
                      <m:dPr>
                        <m:ctrlPr>
                          <a:rPr lang="en-SG" sz="2000" b="1" i="1" smtClean="0">
                            <a:latin typeface="Cambria Math" panose="02040503050406030204" pitchFamily="18" charset="0"/>
                            <a:ea typeface="Cambria Math" panose="02040503050406030204" pitchFamily="18" charset="0"/>
                          </a:rPr>
                        </m:ctrlPr>
                      </m:dPr>
                      <m:e>
                        <m:r>
                          <a:rPr lang="en-SG" sz="2000" b="1" i="1">
                            <a:latin typeface="Cambria Math" panose="02040503050406030204" pitchFamily="18" charset="0"/>
                          </a:rPr>
                          <m:t>𝒙</m:t>
                        </m:r>
                        <m:r>
                          <a:rPr lang="en-SG" sz="2000" b="0" i="1" smtClean="0">
                            <a:latin typeface="Cambria Math" panose="02040503050406030204" pitchFamily="18" charset="0"/>
                          </a:rPr>
                          <m:t>,</m:t>
                        </m:r>
                        <m:r>
                          <a:rPr lang="en-SG" sz="2000" i="1">
                            <a:latin typeface="Cambria Math" panose="02040503050406030204" pitchFamily="18" charset="0"/>
                          </a:rPr>
                          <m:t>𝑧</m:t>
                        </m:r>
                        <m:acc>
                          <m:accPr>
                            <m:chr m:val="⃑"/>
                            <m:ctrlPr>
                              <a:rPr lang="en-SG" sz="2000" b="1" i="1">
                                <a:latin typeface="Cambria Math" panose="02040503050406030204" pitchFamily="18" charset="0"/>
                              </a:rPr>
                            </m:ctrlPr>
                          </m:accPr>
                          <m:e>
                            <m:r>
                              <a:rPr lang="en-SG" sz="2000" b="1" i="1">
                                <a:latin typeface="Cambria Math" panose="02040503050406030204" pitchFamily="18" charset="0"/>
                              </a:rPr>
                              <m:t>𝟏</m:t>
                            </m:r>
                          </m:e>
                        </m:acc>
                      </m:e>
                    </m:d>
                  </m:oMath>
                </a14:m>
                <a:r>
                  <a:rPr lang="en-SG" sz="2000" dirty="0"/>
                  <a:t>,  the partial derivatives with respect to </a:t>
                </a:r>
                <a14:m>
                  <m:oMath xmlns:m="http://schemas.openxmlformats.org/officeDocument/2006/math">
                    <m:r>
                      <a:rPr lang="en-SG" sz="2000" b="1" i="1">
                        <a:latin typeface="Cambria Math" panose="02040503050406030204" pitchFamily="18" charset="0"/>
                      </a:rPr>
                      <m:t>𝒙</m:t>
                    </m:r>
                  </m:oMath>
                </a14:m>
                <a:r>
                  <a:rPr lang="en-SG" sz="2000" dirty="0"/>
                  <a:t> is</a:t>
                </a:r>
              </a:p>
              <a:p>
                <a:pPr marL="0" indent="0">
                  <a:buNone/>
                </a:pPr>
                <a:endParaRPr lang="en-SG" sz="2000" dirty="0"/>
              </a:p>
              <a:p>
                <a:pPr marL="0" indent="0">
                  <a:buNone/>
                </a:pPr>
                <a14:m>
                  <m:oMathPara xmlns:m="http://schemas.openxmlformats.org/officeDocument/2006/math">
                    <m:oMathParaPr>
                      <m:jc m:val="centerGroup"/>
                    </m:oMathParaPr>
                    <m:oMath xmlns:m="http://schemas.openxmlformats.org/officeDocument/2006/math">
                      <m:sSub>
                        <m:sSubPr>
                          <m:ctrlPr>
                            <a:rPr lang="en-SG" sz="2000" b="1" i="1">
                              <a:latin typeface="Cambria Math" panose="02040503050406030204" pitchFamily="18" charset="0"/>
                            </a:rPr>
                          </m:ctrlPr>
                        </m:sSubPr>
                        <m:e>
                          <m:r>
                            <a:rPr lang="en-SG" sz="2000" b="1" i="1">
                              <a:latin typeface="Cambria Math" panose="02040503050406030204" pitchFamily="18" charset="0"/>
                            </a:rPr>
                            <m:t>𝑱</m:t>
                          </m:r>
                        </m:e>
                        <m:sub>
                          <m:r>
                            <a:rPr lang="en-SG" sz="2000" b="1" i="1">
                              <a:latin typeface="Cambria Math" panose="02040503050406030204" pitchFamily="18" charset="0"/>
                            </a:rPr>
                            <m:t>𝒙</m:t>
                          </m:r>
                        </m:sub>
                      </m:sSub>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m:t>
                          </m:r>
                          <m:r>
                            <a:rPr lang="en-SG" sz="2000" b="1" i="1">
                              <a:latin typeface="Cambria Math" panose="02040503050406030204" pitchFamily="18" charset="0"/>
                            </a:rPr>
                            <m:t>𝒚</m:t>
                          </m:r>
                        </m:num>
                        <m:den>
                          <m:r>
                            <a:rPr lang="en-SG" sz="2000" i="1">
                              <a:latin typeface="Cambria Math" panose="02040503050406030204" pitchFamily="18" charset="0"/>
                            </a:rPr>
                            <m:t>𝜕</m:t>
                          </m:r>
                          <m:r>
                            <a:rPr lang="en-SG" sz="2000" b="1" i="1">
                              <a:latin typeface="Cambria Math" panose="02040503050406030204" pitchFamily="18" charset="0"/>
                            </a:rPr>
                            <m:t>𝒙</m:t>
                          </m:r>
                        </m:den>
                      </m:f>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𝑑𝑖𝑎𝑔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m:t>
                          </m:r>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𝑖</m:t>
                                  </m:r>
                                </m:sub>
                              </m:sSub>
                            </m:den>
                          </m:f>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m:t>
                              </m:r>
                            </m:e>
                            <m:sub>
                              <m:r>
                                <a:rPr lang="en-SG" sz="2000" b="0" i="1" smtClean="0">
                                  <a:latin typeface="Cambria Math" panose="02040503050406030204" pitchFamily="18" charset="0"/>
                                  <a:ea typeface="Cambria Math" panose="02040503050406030204" pitchFamily="18" charset="0"/>
                                </a:rPr>
                                <m:t>𝑖</m:t>
                              </m:r>
                            </m:sub>
                          </m:sSub>
                          <m:d>
                            <m:dPr>
                              <m:ctrlPr>
                                <a:rPr lang="en-SG" sz="2000" i="1">
                                  <a:latin typeface="Cambria Math" panose="02040503050406030204" pitchFamily="18" charset="0"/>
                                  <a:ea typeface="Cambria Math" panose="02040503050406030204" pitchFamily="18" charset="0"/>
                                </a:rPr>
                              </m:ctrlPr>
                            </m:dPr>
                            <m:e>
                              <m:sSub>
                                <m:sSubPr>
                                  <m:ctrlPr>
                                    <a:rPr lang="en-SG" sz="2000" i="1">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𝑥</m:t>
                                  </m:r>
                                </m:e>
                                <m:sub>
                                  <m:r>
                                    <a:rPr lang="en-SG" sz="2000" b="0" i="1" smtClean="0">
                                      <a:latin typeface="Cambria Math" panose="02040503050406030204" pitchFamily="18" charset="0"/>
                                      <a:ea typeface="Cambria Math" panose="02040503050406030204" pitchFamily="18" charset="0"/>
                                    </a:rPr>
                                    <m:t>𝑖</m:t>
                                  </m:r>
                                </m:sub>
                              </m:sSub>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𝑧</m:t>
                              </m:r>
                            </m:e>
                          </m:d>
                          <m:r>
                            <a:rPr lang="en-SG" sz="2000" i="1">
                              <a:latin typeface="Cambria Math" panose="02040503050406030204" pitchFamily="18" charset="0"/>
                              <a:ea typeface="Cambria Math" panose="02040503050406030204" pitchFamily="18" charset="0"/>
                            </a:rPr>
                            <m:t>, ⋯</m:t>
                          </m:r>
                        </m:e>
                      </m:d>
                    </m:oMath>
                  </m:oMathPara>
                </a14:m>
                <a:endParaRPr lang="en-SG" sz="2000" dirty="0"/>
              </a:p>
              <a:p>
                <a:pPr marL="0" indent="0">
                  <a:buNone/>
                </a:pPr>
                <a:endParaRPr lang="en-SG" sz="2000" dirty="0"/>
              </a:p>
              <a:p>
                <a:pPr marL="0" indent="0">
                  <a:buNone/>
                </a:pPr>
                <a:r>
                  <a:rPr lang="en-SG" sz="2000" dirty="0"/>
                  <a:t>and the partial derivatives with respect to </a:t>
                </a:r>
                <a:r>
                  <a:rPr lang="en-SG" sz="2000" i="1" dirty="0"/>
                  <a:t>z</a:t>
                </a:r>
                <a:r>
                  <a:rPr lang="en-SG" sz="2000" dirty="0"/>
                  <a:t> is </a:t>
                </a:r>
              </a:p>
              <a:p>
                <a:pPr marL="0" indent="0">
                  <a:buNone/>
                </a:pPr>
                <a:endParaRPr lang="en-SG" sz="2000" dirty="0"/>
              </a:p>
              <a:p>
                <a:pPr marL="0" indent="0" algn="ctr">
                  <a:buNone/>
                </a:pPr>
                <a14:m>
                  <m:oMathPara xmlns:m="http://schemas.openxmlformats.org/officeDocument/2006/math">
                    <m:oMathParaPr>
                      <m:jc m:val="centerGroup"/>
                    </m:oMathParaPr>
                    <m:oMath xmlns:m="http://schemas.openxmlformats.org/officeDocument/2006/math">
                      <m:f>
                        <m:fPr>
                          <m:ctrlPr>
                            <a:rPr lang="en-SG" sz="2000" i="1">
                              <a:latin typeface="Cambria Math" panose="02040503050406030204" pitchFamily="18" charset="0"/>
                            </a:rPr>
                          </m:ctrlPr>
                        </m:fPr>
                        <m:num>
                          <m:r>
                            <a:rPr lang="en-SG" sz="2000" i="1">
                              <a:latin typeface="Cambria Math" panose="02040503050406030204" pitchFamily="18" charset="0"/>
                            </a:rPr>
                            <m:t>𝜕</m:t>
                          </m:r>
                          <m:r>
                            <a:rPr lang="en-SG" sz="2000" b="1" i="1">
                              <a:latin typeface="Cambria Math" panose="02040503050406030204" pitchFamily="18" charset="0"/>
                            </a:rPr>
                            <m:t>𝒚</m:t>
                          </m:r>
                        </m:num>
                        <m:den>
                          <m:r>
                            <a:rPr lang="en-SG" sz="2000" i="1">
                              <a:latin typeface="Cambria Math" panose="02040503050406030204" pitchFamily="18" charset="0"/>
                            </a:rPr>
                            <m:t>𝜕</m:t>
                          </m:r>
                          <m:r>
                            <a:rPr lang="en-SG" sz="2000" b="0" i="1" smtClean="0">
                              <a:latin typeface="Cambria Math" panose="02040503050406030204" pitchFamily="18" charset="0"/>
                            </a:rPr>
                            <m:t>𝑧</m:t>
                          </m:r>
                        </m:den>
                      </m:f>
                      <m:r>
                        <a:rPr lang="en-SG" sz="2000" i="1">
                          <a:latin typeface="Cambria Math" panose="02040503050406030204" pitchFamily="18" charset="0"/>
                          <a:ea typeface="Cambria Math" panose="02040503050406030204" pitchFamily="18" charset="0"/>
                        </a:rPr>
                        <m:t>=</m:t>
                      </m:r>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r>
                            <a:rPr lang="en-SG" sz="2000" b="0" i="1" smtClean="0">
                              <a:latin typeface="Cambria Math" panose="02040503050406030204" pitchFamily="18" charset="0"/>
                            </a:rPr>
                            <m:t>𝑧</m:t>
                          </m:r>
                        </m:den>
                      </m:f>
                      <m:r>
                        <a:rPr lang="en-SG" sz="2000" i="1" smtClean="0">
                          <a:latin typeface="Cambria Math" panose="02040503050406030204" pitchFamily="18" charset="0"/>
                          <a:ea typeface="Cambria Math" panose="02040503050406030204" pitchFamily="18" charset="0"/>
                        </a:rPr>
                        <m:t>⨀</m:t>
                      </m:r>
                      <m:d>
                        <m:dPr>
                          <m:ctrlPr>
                            <a:rPr lang="en-SG" sz="2000" i="1">
                              <a:latin typeface="Cambria Math" panose="02040503050406030204" pitchFamily="18" charset="0"/>
                              <a:ea typeface="Cambria Math" panose="02040503050406030204" pitchFamily="18" charset="0"/>
                            </a:rPr>
                          </m:ctrlPr>
                        </m:dPr>
                        <m:e>
                          <m:r>
                            <a:rPr lang="en-SG" sz="2000" b="1" i="1" smtClean="0">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𝑧</m:t>
                          </m:r>
                        </m:e>
                      </m:d>
                    </m:oMath>
                  </m:oMathPara>
                </a14:m>
                <a:endParaRPr lang="en-SG" dirty="0"/>
              </a:p>
            </p:txBody>
          </p:sp>
        </mc:Choice>
        <mc:Fallback xmlns="">
          <p:sp>
            <p:nvSpPr>
              <p:cNvPr id="2" name="Content Placeholder 1">
                <a:extLst>
                  <a:ext uri="{FF2B5EF4-FFF2-40B4-BE49-F238E27FC236}">
                    <a16:creationId xmlns:a16="http://schemas.microsoft.com/office/drawing/2014/main" id="{45545965-DD58-4FEB-9900-D42BD25976AD}"/>
                  </a:ext>
                </a:extLst>
              </p:cNvPr>
              <p:cNvSpPr>
                <a:spLocks noGrp="1" noRot="1" noChangeAspect="1" noMove="1" noResize="1" noEditPoints="1" noAdjustHandles="1" noChangeArrowheads="1" noChangeShapeType="1" noTextEdit="1"/>
              </p:cNvSpPr>
              <p:nvPr>
                <p:ph sz="quarter" idx="1"/>
              </p:nvPr>
            </p:nvSpPr>
            <p:spPr>
              <a:blipFill>
                <a:blip r:embed="rId2"/>
                <a:stretch>
                  <a:fillRect l="-741" t="-617"/>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3A763E28-E391-4875-BEA7-B71C635AA1CB}"/>
              </a:ext>
            </a:extLst>
          </p:cNvPr>
          <p:cNvSpPr>
            <a:spLocks noGrp="1"/>
          </p:cNvSpPr>
          <p:nvPr>
            <p:ph type="title"/>
          </p:nvPr>
        </p:nvSpPr>
        <p:spPr/>
        <p:txBody>
          <a:bodyPr/>
          <a:lstStyle/>
          <a:p>
            <a:r>
              <a:rPr lang="en-SG" dirty="0">
                <a:solidFill>
                  <a:srgbClr val="0057C0"/>
                </a:solidFill>
              </a:rPr>
              <a:t>Derivatives involving scalar expansion</a:t>
            </a:r>
            <a:endParaRPr lang="en-SG" b="1" dirty="0">
              <a:solidFill>
                <a:srgbClr val="0057C0"/>
              </a:solidFill>
            </a:endParaRPr>
          </a:p>
        </p:txBody>
      </p:sp>
    </p:spTree>
    <p:extLst>
      <p:ext uri="{BB962C8B-B14F-4D97-AF65-F5344CB8AC3E}">
        <p14:creationId xmlns:p14="http://schemas.microsoft.com/office/powerpoint/2010/main" val="318093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263DC1D-7BBD-4C96-B6E8-C0CF45C4AA3E}"/>
                  </a:ext>
                </a:extLst>
              </p:cNvPr>
              <p:cNvSpPr>
                <a:spLocks noGrp="1"/>
              </p:cNvSpPr>
              <p:nvPr>
                <p:ph sz="quarter" idx="1"/>
              </p:nvPr>
            </p:nvSpPr>
            <p:spPr/>
            <p:txBody>
              <a:bodyPr/>
              <a:lstStyle/>
              <a:p>
                <a:pPr marL="0" indent="0">
                  <a:buNone/>
                </a:pPr>
                <a:r>
                  <a:rPr lang="en-SG" dirty="0"/>
                  <a:t>Let</a:t>
                </a:r>
                <a:r>
                  <a:rPr lang="en-SG" b="1" dirty="0"/>
                  <a:t> </a:t>
                </a:r>
                <a:r>
                  <a:rPr lang="en-SG" dirty="0"/>
                  <a:t>us consider the case, </a:t>
                </a:r>
                <a14:m>
                  <m:oMath xmlns:m="http://schemas.openxmlformats.org/officeDocument/2006/math">
                    <m:r>
                      <a:rPr lang="en-SG" b="1" i="1" smtClean="0">
                        <a:latin typeface="Cambria Math" panose="02040503050406030204" pitchFamily="18" charset="0"/>
                      </a:rPr>
                      <m:t>𝒚</m:t>
                    </m:r>
                    <m:r>
                      <a:rPr lang="en-SG" i="1">
                        <a:latin typeface="Cambria Math" panose="02040503050406030204" pitchFamily="18" charset="0"/>
                      </a:rPr>
                      <m:t>=</m:t>
                    </m:r>
                    <m:r>
                      <a:rPr lang="en-SG" b="1" i="1" smtClean="0">
                        <a:latin typeface="Cambria Math" panose="02040503050406030204" pitchFamily="18" charset="0"/>
                      </a:rPr>
                      <m:t>𝒙</m:t>
                    </m:r>
                    <m:r>
                      <a:rPr lang="en-SG" b="0" i="1" smtClean="0">
                        <a:latin typeface="Cambria Math" panose="02040503050406030204" pitchFamily="18" charset="0"/>
                      </a:rPr>
                      <m:t>+</m:t>
                    </m:r>
                    <m:r>
                      <a:rPr lang="en-SG" b="0" i="1" smtClean="0">
                        <a:latin typeface="Cambria Math" panose="02040503050406030204" pitchFamily="18" charset="0"/>
                      </a:rPr>
                      <m:t>𝑧</m:t>
                    </m:r>
                    <m:r>
                      <a:rPr lang="en-SG" b="0" i="1" smtClean="0">
                        <a:latin typeface="Cambria Math" panose="02040503050406030204" pitchFamily="18" charset="0"/>
                      </a:rPr>
                      <m:t>.</m:t>
                    </m:r>
                  </m:oMath>
                </a14:m>
                <a:r>
                  <a:rPr lang="en-SG" b="0" i="1" dirty="0">
                    <a:latin typeface="Cambria Math" panose="02040503050406030204" pitchFamily="18" charset="0"/>
                  </a:rPr>
                  <a:t> </a:t>
                </a:r>
                <a:r>
                  <a:rPr lang="en-SG" b="0" dirty="0">
                    <a:latin typeface="Cambria Math" panose="02040503050406030204" pitchFamily="18" charset="0"/>
                  </a:rPr>
                  <a:t>Therefore</a:t>
                </a:r>
              </a:p>
              <a:p>
                <a:pPr marL="0" indent="0">
                  <a:buNone/>
                </a:pPr>
                <a14:m>
                  <m:oMath xmlns:m="http://schemas.openxmlformats.org/officeDocument/2006/math">
                    <m:f>
                      <m:fPr>
                        <m:ctrlPr>
                          <a:rPr lang="en-SG" i="1" smtClean="0">
                            <a:latin typeface="Cambria Math" panose="02040503050406030204" pitchFamily="18" charset="0"/>
                          </a:rPr>
                        </m:ctrlPr>
                      </m:fPr>
                      <m:num>
                        <m:r>
                          <a:rPr lang="en-SG" i="1" smtClean="0">
                            <a:latin typeface="Cambria Math" panose="02040503050406030204" pitchFamily="18" charset="0"/>
                          </a:rPr>
                          <m:t>𝜕</m:t>
                        </m:r>
                      </m:num>
                      <m:den>
                        <m:r>
                          <a:rPr lang="en-SG" i="1" smtClean="0">
                            <a:latin typeface="Cambria Math" panose="02040503050406030204" pitchFamily="18" charset="0"/>
                          </a:rPr>
                          <m:t>𝜕</m:t>
                        </m:r>
                        <m:sSub>
                          <m:sSubPr>
                            <m:ctrlPr>
                              <a:rPr lang="en-SG"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den>
                    </m:f>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b="0" i="1" smtClean="0">
                            <a:latin typeface="Cambria Math" panose="02040503050406030204" pitchFamily="18" charset="0"/>
                          </a:rPr>
                          <m:t>+</m:t>
                        </m:r>
                        <m:r>
                          <a:rPr lang="en-SG" b="0" i="1" smtClean="0">
                            <a:latin typeface="Cambria Math" panose="02040503050406030204" pitchFamily="18" charset="0"/>
                          </a:rPr>
                          <m:t>𝑧</m:t>
                        </m:r>
                      </m:e>
                    </m:d>
                    <m:r>
                      <a:rPr lang="en-SG" b="0" i="1" smtClean="0">
                        <a:latin typeface="Cambria Math" panose="02040503050406030204" pitchFamily="18" charset="0"/>
                      </a:rPr>
                      <m:t>=1 </m:t>
                    </m:r>
                  </m:oMath>
                </a14:m>
                <a:r>
                  <a:rPr lang="en-SG" dirty="0"/>
                  <a:t>and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num>
                      <m:den>
                        <m:r>
                          <a:rPr lang="en-SG" i="1">
                            <a:latin typeface="Cambria Math" panose="02040503050406030204" pitchFamily="18" charset="0"/>
                          </a:rPr>
                          <m:t>𝜕</m:t>
                        </m:r>
                        <m:r>
                          <a:rPr lang="en-SG" b="1" i="1" smtClean="0">
                            <a:latin typeface="Cambria Math" panose="02040503050406030204" pitchFamily="18" charset="0"/>
                          </a:rPr>
                          <m:t>𝒙</m:t>
                        </m:r>
                      </m:den>
                    </m:f>
                    <m:d>
                      <m:dPr>
                        <m:ctrlPr>
                          <a:rPr lang="en-SG" b="0" i="1" smtClean="0">
                            <a:latin typeface="Cambria Math" panose="02040503050406030204" pitchFamily="18" charset="0"/>
                          </a:rPr>
                        </m:ctrlPr>
                      </m:dPr>
                      <m:e>
                        <m:r>
                          <a:rPr lang="en-SG" b="1" i="1" smtClean="0">
                            <a:latin typeface="Cambria Math" panose="02040503050406030204" pitchFamily="18" charset="0"/>
                          </a:rPr>
                          <m:t>𝒙</m:t>
                        </m:r>
                        <m:r>
                          <a:rPr lang="en-SG" b="0" i="1" smtClean="0">
                            <a:latin typeface="Cambria Math" panose="02040503050406030204" pitchFamily="18" charset="0"/>
                          </a:rPr>
                          <m:t>+</m:t>
                        </m:r>
                        <m:r>
                          <a:rPr lang="en-SG" b="0" i="1" smtClean="0">
                            <a:latin typeface="Cambria Math" panose="02040503050406030204" pitchFamily="18" charset="0"/>
                          </a:rPr>
                          <m:t>𝑧</m:t>
                        </m:r>
                      </m:e>
                    </m:d>
                    <m:r>
                      <a:rPr lang="en-SG" b="0" i="1" smtClean="0">
                        <a:latin typeface="Cambria Math" panose="02040503050406030204" pitchFamily="18" charset="0"/>
                      </a:rPr>
                      <m:t>=</m:t>
                    </m:r>
                    <m:r>
                      <a:rPr lang="en-SG" b="1" i="1" smtClean="0">
                        <a:latin typeface="Cambria Math" panose="02040503050406030204" pitchFamily="18" charset="0"/>
                      </a:rPr>
                      <m:t>𝑰</m:t>
                    </m:r>
                  </m:oMath>
                </a14:m>
                <a:r>
                  <a:rPr lang="en-SG" b="1" i="1" dirty="0"/>
                  <a:t>.</a:t>
                </a:r>
                <a:r>
                  <a:rPr lang="en-SG" b="1" dirty="0"/>
                  <a:t> </a:t>
                </a:r>
              </a:p>
              <a:p>
                <a:pPr marL="0" indent="0">
                  <a:buNone/>
                </a:pPr>
                <a:endParaRPr lang="en-SG" b="1" dirty="0"/>
              </a:p>
              <a:p>
                <a:pPr marL="0" indent="0">
                  <a:buNone/>
                </a:pPr>
                <a:r>
                  <a:rPr lang="en-SG" dirty="0"/>
                  <a:t>Computing the partial derivative with respect to the scalar parameter z, </a:t>
                </a:r>
                <a:r>
                  <a:rPr lang="en-SG" dirty="0">
                    <a:solidFill>
                      <a:srgbClr val="FF0000"/>
                    </a:solidFill>
                  </a:rPr>
                  <a:t>the result is a column vector, not a matrix.</a:t>
                </a:r>
              </a:p>
              <a:p>
                <a:pPr marL="0" indent="0">
                  <a:buNone/>
                </a:pPr>
                <a:endParaRPr lang="en-SG" dirty="0"/>
              </a:p>
              <a:p>
                <a:pPr marL="0" indent="0">
                  <a:buNone/>
                </a:pP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num>
                      <m:den>
                        <m:r>
                          <a:rPr lang="en-SG" i="1">
                            <a:latin typeface="Cambria Math" panose="02040503050406030204" pitchFamily="18" charset="0"/>
                          </a:rPr>
                          <m:t>𝜕</m:t>
                        </m:r>
                        <m:r>
                          <a:rPr lang="en-SG" b="0" i="1" smtClean="0">
                            <a:latin typeface="Cambria Math" panose="02040503050406030204" pitchFamily="18" charset="0"/>
                          </a:rPr>
                          <m:t>𝑧</m:t>
                        </m:r>
                      </m:den>
                    </m:f>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𝑖</m:t>
                            </m:r>
                          </m:sub>
                        </m:sSub>
                        <m:r>
                          <a:rPr lang="en-SG" i="1">
                            <a:latin typeface="Cambria Math" panose="02040503050406030204" pitchFamily="18" charset="0"/>
                          </a:rPr>
                          <m:t>+</m:t>
                        </m:r>
                        <m:r>
                          <a:rPr lang="en-SG" i="1">
                            <a:latin typeface="Cambria Math" panose="02040503050406030204" pitchFamily="18" charset="0"/>
                          </a:rPr>
                          <m:t>𝑧</m:t>
                        </m:r>
                      </m:e>
                    </m:d>
                    <m:r>
                      <a:rPr lang="en-SG" i="1">
                        <a:latin typeface="Cambria Math" panose="02040503050406030204" pitchFamily="18" charset="0"/>
                      </a:rPr>
                      <m:t>=1</m:t>
                    </m:r>
                  </m:oMath>
                </a14:m>
                <a:r>
                  <a:rPr lang="en-SG" dirty="0"/>
                  <a:t> and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num>
                      <m:den>
                        <m:r>
                          <a:rPr lang="en-SG" i="1">
                            <a:latin typeface="Cambria Math" panose="02040503050406030204" pitchFamily="18" charset="0"/>
                          </a:rPr>
                          <m:t>𝜕</m:t>
                        </m:r>
                        <m:r>
                          <a:rPr lang="en-SG" b="0" i="1" smtClean="0">
                            <a:latin typeface="Cambria Math" panose="02040503050406030204" pitchFamily="18" charset="0"/>
                          </a:rPr>
                          <m:t>𝑧</m:t>
                        </m:r>
                      </m:den>
                    </m:f>
                    <m:d>
                      <m:dPr>
                        <m:ctrlPr>
                          <a:rPr lang="en-SG" i="1">
                            <a:latin typeface="Cambria Math" panose="02040503050406030204" pitchFamily="18" charset="0"/>
                          </a:rPr>
                        </m:ctrlPr>
                      </m:dPr>
                      <m:e>
                        <m:r>
                          <a:rPr lang="en-SG" b="1" i="1">
                            <a:latin typeface="Cambria Math" panose="02040503050406030204" pitchFamily="18" charset="0"/>
                          </a:rPr>
                          <m:t>𝒙</m:t>
                        </m:r>
                        <m:r>
                          <a:rPr lang="en-SG" i="1">
                            <a:latin typeface="Cambria Math" panose="02040503050406030204" pitchFamily="18" charset="0"/>
                          </a:rPr>
                          <m:t>+</m:t>
                        </m:r>
                        <m:r>
                          <a:rPr lang="en-SG" i="1">
                            <a:latin typeface="Cambria Math" panose="02040503050406030204" pitchFamily="18" charset="0"/>
                          </a:rPr>
                          <m:t>𝑧</m:t>
                        </m:r>
                      </m:e>
                    </m:d>
                    <m:r>
                      <a:rPr lang="en-SG" b="0" i="1" smtClean="0">
                        <a:latin typeface="Cambria Math" panose="02040503050406030204" pitchFamily="18" charset="0"/>
                      </a:rPr>
                      <m:t>=</m:t>
                    </m:r>
                    <m:acc>
                      <m:accPr>
                        <m:chr m:val="⃑"/>
                        <m:ctrlPr>
                          <a:rPr lang="en-SG" b="1" i="1" smtClean="0">
                            <a:latin typeface="Cambria Math" panose="02040503050406030204" pitchFamily="18" charset="0"/>
                          </a:rPr>
                        </m:ctrlPr>
                      </m:accPr>
                      <m:e>
                        <m:r>
                          <a:rPr lang="en-SG" b="1" i="1" smtClean="0">
                            <a:latin typeface="Cambria Math" panose="02040503050406030204" pitchFamily="18" charset="0"/>
                          </a:rPr>
                          <m:t>𝟏</m:t>
                        </m:r>
                      </m:e>
                    </m:acc>
                  </m:oMath>
                </a14:m>
                <a:endParaRPr lang="en-SG" b="1" dirty="0"/>
              </a:p>
              <a:p>
                <a:pPr marL="0" indent="0">
                  <a:buNone/>
                </a:pPr>
                <a:endParaRPr lang="en-SG" b="1" dirty="0"/>
              </a:p>
              <a:p>
                <a:pPr marL="0" indent="0">
                  <a:buNone/>
                </a:pPr>
                <a:endParaRPr lang="en-SG" dirty="0"/>
              </a:p>
              <a:p>
                <a:pPr marL="0" indent="0">
                  <a:buNone/>
                </a:pPr>
                <a:endParaRPr lang="en-SG" dirty="0"/>
              </a:p>
              <a:p>
                <a:pPr marL="0" indent="0">
                  <a:buNone/>
                </a:pPr>
                <a:endParaRPr lang="en-SG" b="1" dirty="0"/>
              </a:p>
              <a:p>
                <a:pPr marL="0" indent="0">
                  <a:buNone/>
                </a:pPr>
                <a:endParaRPr lang="en-SG" b="1" dirty="0"/>
              </a:p>
            </p:txBody>
          </p:sp>
        </mc:Choice>
        <mc:Fallback xmlns="">
          <p:sp>
            <p:nvSpPr>
              <p:cNvPr id="2" name="Content Placeholder 1">
                <a:extLst>
                  <a:ext uri="{FF2B5EF4-FFF2-40B4-BE49-F238E27FC236}">
                    <a16:creationId xmlns:a16="http://schemas.microsoft.com/office/drawing/2014/main" id="{D263DC1D-7BBD-4C96-B6E8-C0CF45C4AA3E}"/>
                  </a:ext>
                </a:extLst>
              </p:cNvPr>
              <p:cNvSpPr>
                <a:spLocks noGrp="1" noRot="1" noChangeAspect="1" noMove="1" noResize="1" noEditPoints="1" noAdjustHandles="1" noChangeArrowheads="1" noChangeShapeType="1" noTextEdit="1"/>
              </p:cNvSpPr>
              <p:nvPr>
                <p:ph sz="quarter" idx="1"/>
              </p:nvPr>
            </p:nvSpPr>
            <p:spPr>
              <a:blipFill>
                <a:blip r:embed="rId2"/>
                <a:stretch>
                  <a:fillRect l="-1333" t="-1235" r="-7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6FA6E72-8290-4BA2-ADC9-6BD4F521F9F8}"/>
              </a:ext>
            </a:extLst>
          </p:cNvPr>
          <p:cNvSpPr>
            <a:spLocks noGrp="1"/>
          </p:cNvSpPr>
          <p:nvPr>
            <p:ph type="title"/>
          </p:nvPr>
        </p:nvSpPr>
        <p:spPr/>
        <p:txBody>
          <a:bodyPr/>
          <a:lstStyle/>
          <a:p>
            <a:r>
              <a:rPr lang="en-SG" dirty="0">
                <a:solidFill>
                  <a:srgbClr val="0057C0"/>
                </a:solidFill>
              </a:rPr>
              <a:t>Example</a:t>
            </a:r>
          </a:p>
        </p:txBody>
      </p:sp>
    </p:spTree>
    <p:extLst>
      <p:ext uri="{BB962C8B-B14F-4D97-AF65-F5344CB8AC3E}">
        <p14:creationId xmlns:p14="http://schemas.microsoft.com/office/powerpoint/2010/main" val="106851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C0F923-A454-43E0-84AB-98D87A564F0A}"/>
                  </a:ext>
                </a:extLst>
              </p:cNvPr>
              <p:cNvSpPr>
                <a:spLocks noGrp="1"/>
              </p:cNvSpPr>
              <p:nvPr>
                <p:ph sz="quarter" idx="1"/>
              </p:nvPr>
            </p:nvSpPr>
            <p:spPr/>
            <p:txBody>
              <a:bodyPr/>
              <a:lstStyle/>
              <a:p>
                <a:pPr marL="0" indent="0">
                  <a:buNone/>
                </a:pPr>
                <a:r>
                  <a:rPr lang="en-SG" sz="2400" dirty="0"/>
                  <a:t>Let</a:t>
                </a:r>
                <a:r>
                  <a:rPr lang="en-SG" sz="2400" b="1" dirty="0"/>
                  <a:t> </a:t>
                </a:r>
                <a:r>
                  <a:rPr lang="en-SG" sz="2400" dirty="0"/>
                  <a:t>us consider the case, </a:t>
                </a:r>
                <a14:m>
                  <m:oMath xmlns:m="http://schemas.openxmlformats.org/officeDocument/2006/math">
                    <m:r>
                      <a:rPr lang="en-SG" sz="2400" b="1" i="1">
                        <a:latin typeface="Cambria Math" panose="02040503050406030204" pitchFamily="18" charset="0"/>
                      </a:rPr>
                      <m:t>𝒚</m:t>
                    </m:r>
                    <m:r>
                      <a:rPr lang="en-SG" sz="2400" i="1">
                        <a:latin typeface="Cambria Math" panose="02040503050406030204" pitchFamily="18" charset="0"/>
                      </a:rPr>
                      <m:t>=</m:t>
                    </m:r>
                    <m:r>
                      <a:rPr lang="en-SG" sz="2400" b="0" i="1" smtClean="0">
                        <a:latin typeface="Cambria Math" panose="02040503050406030204" pitchFamily="18" charset="0"/>
                      </a:rPr>
                      <m:t>𝑧</m:t>
                    </m:r>
                    <m:r>
                      <a:rPr lang="en-SG" sz="2400" b="1" i="1">
                        <a:latin typeface="Cambria Math" panose="02040503050406030204" pitchFamily="18" charset="0"/>
                      </a:rPr>
                      <m:t>𝒙</m:t>
                    </m:r>
                  </m:oMath>
                </a14:m>
                <a:r>
                  <a:rPr lang="en-SG" dirty="0"/>
                  <a:t>, where z is a scalar and </a:t>
                </a:r>
                <a:r>
                  <a:rPr lang="en-SG" b="1" i="1" dirty="0"/>
                  <a:t>y</a:t>
                </a:r>
                <a:r>
                  <a:rPr lang="en-SG" dirty="0"/>
                  <a:t> and </a:t>
                </a:r>
                <a:r>
                  <a:rPr lang="en-SG" b="1" i="1" dirty="0"/>
                  <a:t>x</a:t>
                </a:r>
                <a:r>
                  <a:rPr lang="en-SG" dirty="0"/>
                  <a:t> are vectors. Since  </a:t>
                </a:r>
                <a14:m>
                  <m:oMath xmlns:m="http://schemas.openxmlformats.org/officeDocument/2006/math">
                    <m:f>
                      <m:fPr>
                        <m:ctrlPr>
                          <a:rPr lang="en-SG" i="1" smtClean="0">
                            <a:latin typeface="Cambria Math" panose="02040503050406030204" pitchFamily="18" charset="0"/>
                          </a:rPr>
                        </m:ctrlPr>
                      </m:fPr>
                      <m:num>
                        <m:r>
                          <a:rPr lang="en-SG" i="1" smtClean="0">
                            <a:latin typeface="Cambria Math" panose="02040503050406030204" pitchFamily="18" charset="0"/>
                          </a:rPr>
                          <m:t>𝜕</m:t>
                        </m:r>
                      </m:num>
                      <m:den>
                        <m:r>
                          <a:rPr lang="en-SG" i="1" smtClean="0">
                            <a:latin typeface="Cambria Math" panose="02040503050406030204" pitchFamily="18" charset="0"/>
                          </a:rPr>
                          <m:t>𝜕</m:t>
                        </m:r>
                        <m:sSub>
                          <m:sSubPr>
                            <m:ctrlPr>
                              <a:rPr lang="en-SG"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den>
                    </m:f>
                    <m:r>
                      <a:rPr lang="en-SG" b="0" i="1" smtClean="0">
                        <a:latin typeface="Cambria Math" panose="02040503050406030204" pitchFamily="18" charset="0"/>
                      </a:rPr>
                      <m:t>𝑧</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b="0" i="1" smtClean="0">
                        <a:latin typeface="Cambria Math" panose="02040503050406030204" pitchFamily="18" charset="0"/>
                      </a:rPr>
                      <m:t>=</m:t>
                    </m:r>
                    <m:r>
                      <a:rPr lang="en-SG" b="0" i="1" smtClean="0">
                        <a:latin typeface="Cambria Math" panose="02040503050406030204" pitchFamily="18" charset="0"/>
                      </a:rPr>
                      <m:t>𝑧</m:t>
                    </m:r>
                    <m:r>
                      <a:rPr lang="en-SG" b="0" i="1" smtClean="0">
                        <a:latin typeface="Cambria Math" panose="02040503050406030204" pitchFamily="18" charset="0"/>
                      </a:rPr>
                      <m:t>,  </m:t>
                    </m:r>
                  </m:oMath>
                </a14:m>
                <a:endParaRPr lang="en-SG" i="1" dirty="0">
                  <a:latin typeface="Cambria Math" panose="02040503050406030204" pitchFamily="18" charset="0"/>
                </a:endParaRPr>
              </a:p>
              <a:p>
                <a:pPr marL="0" indent="0" algn="ctr">
                  <a:buNone/>
                </a:pP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num>
                      <m:den>
                        <m:r>
                          <a:rPr lang="en-SG" i="1">
                            <a:latin typeface="Cambria Math" panose="02040503050406030204" pitchFamily="18" charset="0"/>
                          </a:rPr>
                          <m:t>𝜕</m:t>
                        </m:r>
                        <m:r>
                          <a:rPr lang="en-SG" b="1" i="1" smtClean="0">
                            <a:latin typeface="Cambria Math" panose="02040503050406030204" pitchFamily="18" charset="0"/>
                          </a:rPr>
                          <m:t>𝒙</m:t>
                        </m:r>
                      </m:den>
                    </m:f>
                  </m:oMath>
                </a14:m>
                <a:r>
                  <a:rPr lang="en-SG" dirty="0"/>
                  <a:t> </a:t>
                </a:r>
                <a14:m>
                  <m:oMath xmlns:m="http://schemas.openxmlformats.org/officeDocument/2006/math">
                    <m:r>
                      <a:rPr lang="en-SG" i="1">
                        <a:latin typeface="Cambria Math" panose="02040503050406030204" pitchFamily="18" charset="0"/>
                      </a:rPr>
                      <m:t>𝑧</m:t>
                    </m:r>
                    <m:r>
                      <a:rPr lang="en-SG" b="1" i="1" smtClean="0">
                        <a:latin typeface="Cambria Math" panose="02040503050406030204" pitchFamily="18" charset="0"/>
                      </a:rPr>
                      <m:t>𝒙</m:t>
                    </m:r>
                    <m:r>
                      <a:rPr lang="en-SG" b="0" i="0" smtClean="0">
                        <a:latin typeface="Cambria Math" panose="02040503050406030204" pitchFamily="18" charset="0"/>
                      </a:rPr>
                      <m:t>=</m:t>
                    </m:r>
                    <m:r>
                      <m:rPr>
                        <m:sty m:val="p"/>
                      </m:rPr>
                      <a:rPr lang="en-SG" b="0" i="0" smtClean="0">
                        <a:latin typeface="Cambria Math" panose="02040503050406030204" pitchFamily="18" charset="0"/>
                      </a:rPr>
                      <m:t>diag</m:t>
                    </m:r>
                    <m:d>
                      <m:dPr>
                        <m:ctrlPr>
                          <a:rPr lang="en-SG" b="0" i="1" smtClean="0">
                            <a:latin typeface="Cambria Math" panose="02040503050406030204" pitchFamily="18" charset="0"/>
                          </a:rPr>
                        </m:ctrlPr>
                      </m:dPr>
                      <m:e>
                        <m:r>
                          <m:rPr>
                            <m:sty m:val="p"/>
                          </m:rPr>
                          <a:rPr lang="en-SG" b="0" i="0" smtClean="0">
                            <a:latin typeface="Cambria Math" panose="02040503050406030204" pitchFamily="18" charset="0"/>
                          </a:rPr>
                          <m:t>z</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1</m:t>
                            </m:r>
                          </m:e>
                        </m:acc>
                      </m:e>
                    </m:d>
                    <m:r>
                      <a:rPr lang="en-SG" b="0" i="0" smtClean="0">
                        <a:latin typeface="Cambria Math" panose="02040503050406030204" pitchFamily="18" charset="0"/>
                      </a:rPr>
                      <m:t>=</m:t>
                    </m:r>
                    <m:r>
                      <a:rPr lang="en-SG" b="0" i="1" smtClean="0">
                        <a:latin typeface="Cambria Math" panose="02040503050406030204" pitchFamily="18" charset="0"/>
                      </a:rPr>
                      <m:t>𝑧</m:t>
                    </m:r>
                    <m:r>
                      <a:rPr lang="en-SG" b="1" i="1" smtClean="0">
                        <a:latin typeface="Cambria Math" panose="02040503050406030204" pitchFamily="18" charset="0"/>
                      </a:rPr>
                      <m:t>𝑰</m:t>
                    </m:r>
                  </m:oMath>
                </a14:m>
                <a:endParaRPr lang="en-SG" b="1" i="1" dirty="0"/>
              </a:p>
              <a:p>
                <a:pPr marL="0" indent="0">
                  <a:buNone/>
                </a:pPr>
                <a:endParaRPr lang="en-SG" b="1" i="1" dirty="0"/>
              </a:p>
              <a:p>
                <a:pPr marL="0" indent="0">
                  <a:buNone/>
                </a:pPr>
                <a:r>
                  <a:rPr lang="en-SG" dirty="0"/>
                  <a:t>Since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num>
                      <m:den>
                        <m:r>
                          <a:rPr lang="en-SG" i="1">
                            <a:latin typeface="Cambria Math" panose="02040503050406030204" pitchFamily="18" charset="0"/>
                          </a:rPr>
                          <m:t>𝜕</m:t>
                        </m:r>
                        <m:r>
                          <a:rPr lang="en-SG" b="0" i="1" smtClean="0">
                            <a:latin typeface="Cambria Math" panose="02040503050406030204" pitchFamily="18" charset="0"/>
                          </a:rPr>
                          <m:t>𝑧</m:t>
                        </m:r>
                      </m:den>
                    </m:f>
                    <m:r>
                      <a:rPr lang="en-SG" i="1">
                        <a:latin typeface="Cambria Math" panose="02040503050406030204" pitchFamily="18" charset="0"/>
                      </a:rPr>
                      <m:t>𝑧</m:t>
                    </m:r>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𝑖</m:t>
                        </m:r>
                      </m:sub>
                    </m:sSub>
                    <m:r>
                      <a:rPr lang="en-SG" i="1">
                        <a:latin typeface="Cambria Math" panose="02040503050406030204" pitchFamily="18" charset="0"/>
                      </a:rPr>
                      <m:t>=</m:t>
                    </m:r>
                    <m:sSub>
                      <m:sSubPr>
                        <m:ctrlPr>
                          <a:rPr lang="en-SG"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i="1">
                        <a:latin typeface="Cambria Math" panose="02040503050406030204" pitchFamily="18" charset="0"/>
                      </a:rPr>
                      <m:t>,</m:t>
                    </m:r>
                  </m:oMath>
                </a14:m>
                <a:r>
                  <a:rPr lang="en-SG" b="1" i="1" dirty="0"/>
                  <a:t>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num>
                      <m:den>
                        <m:r>
                          <a:rPr lang="en-SG" i="1">
                            <a:latin typeface="Cambria Math" panose="02040503050406030204" pitchFamily="18" charset="0"/>
                          </a:rPr>
                          <m:t>𝜕</m:t>
                        </m:r>
                        <m:r>
                          <a:rPr lang="en-SG" b="1" i="1" smtClean="0">
                            <a:latin typeface="Cambria Math" panose="02040503050406030204" pitchFamily="18" charset="0"/>
                          </a:rPr>
                          <m:t>𝒛</m:t>
                        </m:r>
                      </m:den>
                    </m:f>
                  </m:oMath>
                </a14:m>
                <a:r>
                  <a:rPr lang="en-SG" dirty="0"/>
                  <a:t> </a:t>
                </a:r>
                <a14:m>
                  <m:oMath xmlns:m="http://schemas.openxmlformats.org/officeDocument/2006/math">
                    <m:r>
                      <a:rPr lang="en-SG" i="1">
                        <a:latin typeface="Cambria Math" panose="02040503050406030204" pitchFamily="18" charset="0"/>
                      </a:rPr>
                      <m:t>𝑧</m:t>
                    </m:r>
                    <m:r>
                      <a:rPr lang="en-SG" b="1" i="1">
                        <a:latin typeface="Cambria Math" panose="02040503050406030204" pitchFamily="18" charset="0"/>
                      </a:rPr>
                      <m:t>𝒙</m:t>
                    </m:r>
                    <m:r>
                      <a:rPr lang="en-SG">
                        <a:latin typeface="Cambria Math" panose="02040503050406030204" pitchFamily="18" charset="0"/>
                      </a:rPr>
                      <m:t>=</m:t>
                    </m:r>
                    <m:r>
                      <a:rPr lang="en-SG" b="1" i="1">
                        <a:latin typeface="Cambria Math" panose="02040503050406030204" pitchFamily="18" charset="0"/>
                      </a:rPr>
                      <m:t>𝒙</m:t>
                    </m:r>
                  </m:oMath>
                </a14:m>
                <a:endParaRPr lang="en-SG" b="1" i="1" dirty="0"/>
              </a:p>
            </p:txBody>
          </p:sp>
        </mc:Choice>
        <mc:Fallback xmlns="">
          <p:sp>
            <p:nvSpPr>
              <p:cNvPr id="2" name="Content Placeholder 1">
                <a:extLst>
                  <a:ext uri="{FF2B5EF4-FFF2-40B4-BE49-F238E27FC236}">
                    <a16:creationId xmlns:a16="http://schemas.microsoft.com/office/drawing/2014/main" id="{C4C0F923-A454-43E0-84AB-98D87A564F0A}"/>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177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CCD1BF2E-C8C0-4534-8A22-1B32DC62E791}"/>
              </a:ext>
            </a:extLst>
          </p:cNvPr>
          <p:cNvSpPr>
            <a:spLocks noGrp="1"/>
          </p:cNvSpPr>
          <p:nvPr>
            <p:ph type="title"/>
          </p:nvPr>
        </p:nvSpPr>
        <p:spPr/>
        <p:txBody>
          <a:bodyPr/>
          <a:lstStyle/>
          <a:p>
            <a:r>
              <a:rPr lang="en-SG" dirty="0">
                <a:solidFill>
                  <a:srgbClr val="0057C0"/>
                </a:solidFill>
              </a:rPr>
              <a:t>Example</a:t>
            </a:r>
            <a:endParaRPr lang="en-SG" dirty="0"/>
          </a:p>
        </p:txBody>
      </p:sp>
    </p:spTree>
    <p:extLst>
      <p:ext uri="{BB962C8B-B14F-4D97-AF65-F5344CB8AC3E}">
        <p14:creationId xmlns:p14="http://schemas.microsoft.com/office/powerpoint/2010/main" val="368504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F101A3-F999-4BEF-AAFC-6493CB175293}"/>
              </a:ext>
            </a:extLst>
          </p:cNvPr>
          <p:cNvSpPr>
            <a:spLocks noGrp="1"/>
          </p:cNvSpPr>
          <p:nvPr>
            <p:ph sz="quarter" idx="1"/>
          </p:nvPr>
        </p:nvSpPr>
        <p:spPr/>
        <p:txBody>
          <a:bodyPr/>
          <a:lstStyle/>
          <a:p>
            <a:pPr marL="0" indent="0">
              <a:buNone/>
            </a:pPr>
            <a:r>
              <a:rPr lang="en-US" altLang="en-US" dirty="0"/>
              <a:t>The Matrix Calculus You Need For Deep Leaning, Terence Parr and Jeremy Howard, July 2018 </a:t>
            </a:r>
            <a:r>
              <a:rPr lang="en-SG" dirty="0">
                <a:hlinkClick r:id="rId2"/>
              </a:rPr>
              <a:t>https://arxiv.org/pdf/1802.01528.pdf</a:t>
            </a:r>
            <a:endParaRPr lang="en-US" altLang="en-US" dirty="0"/>
          </a:p>
          <a:p>
            <a:pPr marL="0" indent="0">
              <a:buNone/>
            </a:pPr>
            <a:endParaRPr lang="en-US" altLang="en-US" dirty="0"/>
          </a:p>
          <a:p>
            <a:pPr marL="0" indent="0">
              <a:buNone/>
            </a:pPr>
            <a:r>
              <a:rPr lang="en-US" altLang="en-US" dirty="0"/>
              <a:t>Matrix Differentiation, Randal J Barnes, </a:t>
            </a:r>
          </a:p>
          <a:p>
            <a:pPr marL="0" indent="0">
              <a:buNone/>
            </a:pPr>
            <a:r>
              <a:rPr lang="en-SG" dirty="0">
                <a:hlinkClick r:id="rId3"/>
              </a:rPr>
              <a:t>https://atmos.washington.edu/~dennis/MatrixCalculus.pdf</a:t>
            </a:r>
            <a:endParaRPr lang="en-US" altLang="en-US" dirty="0"/>
          </a:p>
          <a:p>
            <a:pPr marL="0" indent="0">
              <a:buNone/>
            </a:pPr>
            <a:endParaRPr lang="en-US" altLang="en-US" dirty="0"/>
          </a:p>
          <a:p>
            <a:pPr marL="0" indent="0">
              <a:buNone/>
            </a:pPr>
            <a:endParaRPr lang="en-US" altLang="en-US" dirty="0"/>
          </a:p>
          <a:p>
            <a:pPr marL="0" indent="0">
              <a:buNone/>
            </a:pPr>
            <a:endParaRPr lang="en-SG" dirty="0"/>
          </a:p>
        </p:txBody>
      </p:sp>
      <p:sp>
        <p:nvSpPr>
          <p:cNvPr id="3" name="Title 2">
            <a:extLst>
              <a:ext uri="{FF2B5EF4-FFF2-40B4-BE49-F238E27FC236}">
                <a16:creationId xmlns:a16="http://schemas.microsoft.com/office/drawing/2014/main" id="{1E6C0F84-6AD0-4585-BCD2-42EDA3F30929}"/>
              </a:ext>
            </a:extLst>
          </p:cNvPr>
          <p:cNvSpPr>
            <a:spLocks noGrp="1"/>
          </p:cNvSpPr>
          <p:nvPr>
            <p:ph type="title"/>
          </p:nvPr>
        </p:nvSpPr>
        <p:spPr/>
        <p:txBody>
          <a:bodyPr/>
          <a:lstStyle/>
          <a:p>
            <a:endParaRPr lang="en-SG" dirty="0"/>
          </a:p>
        </p:txBody>
      </p:sp>
    </p:spTree>
    <p:extLst>
      <p:ext uri="{BB962C8B-B14F-4D97-AF65-F5344CB8AC3E}">
        <p14:creationId xmlns:p14="http://schemas.microsoft.com/office/powerpoint/2010/main" val="302140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20FF182-4944-4B3B-81D6-BB74A2471F50}"/>
                  </a:ext>
                </a:extLst>
              </p:cNvPr>
              <p:cNvSpPr>
                <a:spLocks noGrp="1"/>
              </p:cNvSpPr>
              <p:nvPr>
                <p:ph sz="quarter" idx="1"/>
              </p:nvPr>
            </p:nvSpPr>
            <p:spPr/>
            <p:txBody>
              <a:bodyPr>
                <a:normAutofit/>
              </a:bodyPr>
              <a:lstStyle/>
              <a:p>
                <a:pPr marL="0" indent="0">
                  <a:buNone/>
                </a:pPr>
                <a:r>
                  <a:rPr lang="en-SG" dirty="0">
                    <a:solidFill>
                      <a:schemeClr val="tx1"/>
                    </a:solidFill>
                  </a:rPr>
                  <a:t>You have learned the single-variable chain rule, </a:t>
                </a:r>
              </a:p>
              <a:p>
                <a:pPr marL="0" indent="0" algn="ctr">
                  <a:buNone/>
                </a:pPr>
                <a14:m>
                  <m:oMath xmlns:m="http://schemas.openxmlformats.org/officeDocument/2006/math">
                    <m:f>
                      <m:fPr>
                        <m:ctrlPr>
                          <a:rPr lang="en-SG"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𝑑𝑦</m:t>
                        </m:r>
                      </m:num>
                      <m:den>
                        <m:r>
                          <a:rPr lang="en-SG" b="0" i="1" smtClean="0">
                            <a:solidFill>
                              <a:schemeClr val="tx1"/>
                            </a:solidFill>
                            <a:latin typeface="Cambria Math" panose="02040503050406030204" pitchFamily="18" charset="0"/>
                          </a:rPr>
                          <m:t>𝑑𝑥</m:t>
                        </m:r>
                      </m:den>
                    </m:f>
                    <m:r>
                      <a:rPr lang="en-SG" b="0" i="1" smtClean="0">
                        <a:solidFill>
                          <a:schemeClr val="tx1"/>
                        </a:solidFill>
                        <a:latin typeface="Cambria Math" panose="02040503050406030204" pitchFamily="18" charset="0"/>
                      </a:rPr>
                      <m:t>=</m:t>
                    </m:r>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𝑑𝑦</m:t>
                        </m:r>
                      </m:num>
                      <m:den>
                        <m:r>
                          <a:rPr lang="en-SG" b="0" i="1" smtClean="0">
                            <a:solidFill>
                              <a:schemeClr val="tx1"/>
                            </a:solidFill>
                            <a:latin typeface="Cambria Math" panose="02040503050406030204" pitchFamily="18" charset="0"/>
                          </a:rPr>
                          <m:t>𝑑𝑢</m:t>
                        </m:r>
                      </m:den>
                    </m:f>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𝑑𝑢</m:t>
                        </m:r>
                      </m:num>
                      <m:den>
                        <m:r>
                          <a:rPr lang="en-SG" b="0" i="1" smtClean="0">
                            <a:solidFill>
                              <a:schemeClr val="tx1"/>
                            </a:solidFill>
                            <a:latin typeface="Cambria Math" panose="02040503050406030204" pitchFamily="18" charset="0"/>
                          </a:rPr>
                          <m:t>𝑑𝑥</m:t>
                        </m:r>
                      </m:den>
                    </m:f>
                  </m:oMath>
                </a14:m>
                <a:r>
                  <a:rPr lang="en-SG" dirty="0">
                    <a:solidFill>
                      <a:schemeClr val="tx1"/>
                    </a:solidFill>
                  </a:rPr>
                  <a:t>.</a:t>
                </a:r>
              </a:p>
              <a:p>
                <a:pPr marL="0" indent="0">
                  <a:buNone/>
                </a:pPr>
                <a:r>
                  <a:rPr lang="en-SG" dirty="0">
                    <a:solidFill>
                      <a:srgbClr val="0057C0"/>
                    </a:solidFill>
                  </a:rPr>
                  <a:t>Forward differentiation </a:t>
                </a:r>
                <a:r>
                  <a:rPr lang="en-SG" dirty="0">
                    <a:solidFill>
                      <a:schemeClr val="tx1"/>
                    </a:solidFill>
                  </a:rPr>
                  <a:t>is from </a:t>
                </a:r>
                <a:r>
                  <a:rPr lang="en-SG" i="1" dirty="0">
                    <a:solidFill>
                      <a:schemeClr val="tx1"/>
                    </a:solidFill>
                  </a:rPr>
                  <a:t>x</a:t>
                </a:r>
                <a:r>
                  <a:rPr lang="en-SG" dirty="0">
                    <a:solidFill>
                      <a:schemeClr val="tx1"/>
                    </a:solidFill>
                  </a:rPr>
                  <a:t> to </a:t>
                </a:r>
                <a:r>
                  <a:rPr lang="en-SG" i="1" dirty="0">
                    <a:solidFill>
                      <a:schemeClr val="tx1"/>
                    </a:solidFill>
                  </a:rPr>
                  <a:t>y</a:t>
                </a:r>
                <a:r>
                  <a:rPr lang="en-SG" dirty="0">
                    <a:solidFill>
                      <a:schemeClr val="tx1"/>
                    </a:solidFill>
                  </a:rPr>
                  <a:t>.  It means that we first compute </a:t>
                </a:r>
                <a14:m>
                  <m:oMath xmlns:m="http://schemas.openxmlformats.org/officeDocument/2006/math">
                    <m:f>
                      <m:fPr>
                        <m:ctrlPr>
                          <a:rPr lang="en-SG" i="1">
                            <a:solidFill>
                              <a:schemeClr val="tx1"/>
                            </a:solidFill>
                            <a:latin typeface="Cambria Math" panose="02040503050406030204" pitchFamily="18" charset="0"/>
                          </a:rPr>
                        </m:ctrlPr>
                      </m:fPr>
                      <m:num>
                        <m:r>
                          <a:rPr lang="en-SG" i="1">
                            <a:solidFill>
                              <a:schemeClr val="tx1"/>
                            </a:solidFill>
                            <a:latin typeface="Cambria Math" panose="02040503050406030204" pitchFamily="18" charset="0"/>
                          </a:rPr>
                          <m:t>𝑑𝑢</m:t>
                        </m:r>
                      </m:num>
                      <m:den>
                        <m:r>
                          <a:rPr lang="en-SG" i="1">
                            <a:solidFill>
                              <a:schemeClr val="tx1"/>
                            </a:solidFill>
                            <a:latin typeface="Cambria Math" panose="02040503050406030204" pitchFamily="18" charset="0"/>
                          </a:rPr>
                          <m:t>𝑑𝑥</m:t>
                        </m:r>
                      </m:den>
                    </m:f>
                  </m:oMath>
                </a14:m>
                <a:r>
                  <a:rPr lang="en-SG" dirty="0">
                    <a:solidFill>
                      <a:schemeClr val="tx1"/>
                    </a:solidFill>
                  </a:rPr>
                  <a:t> and then </a:t>
                </a:r>
                <a14:m>
                  <m:oMath xmlns:m="http://schemas.openxmlformats.org/officeDocument/2006/math">
                    <m:f>
                      <m:fPr>
                        <m:ctrlPr>
                          <a:rPr lang="en-SG" i="1">
                            <a:solidFill>
                              <a:schemeClr val="tx1"/>
                            </a:solidFill>
                            <a:latin typeface="Cambria Math" panose="02040503050406030204" pitchFamily="18" charset="0"/>
                          </a:rPr>
                        </m:ctrlPr>
                      </m:fPr>
                      <m:num>
                        <m:r>
                          <a:rPr lang="en-SG" i="1">
                            <a:solidFill>
                              <a:schemeClr val="tx1"/>
                            </a:solidFill>
                            <a:latin typeface="Cambria Math" panose="02040503050406030204" pitchFamily="18" charset="0"/>
                          </a:rPr>
                          <m:t>𝑑𝑦</m:t>
                        </m:r>
                      </m:num>
                      <m:den>
                        <m:r>
                          <a:rPr lang="en-SG" i="1">
                            <a:solidFill>
                              <a:schemeClr val="tx1"/>
                            </a:solidFill>
                            <a:latin typeface="Cambria Math" panose="02040503050406030204" pitchFamily="18" charset="0"/>
                          </a:rPr>
                          <m:t>𝑑𝑢</m:t>
                        </m:r>
                      </m:den>
                    </m:f>
                  </m:oMath>
                </a14:m>
                <a:r>
                  <a:rPr lang="en-SG" dirty="0">
                    <a:solidFill>
                      <a:schemeClr val="tx1"/>
                    </a:solidFill>
                  </a:rPr>
                  <a:t>.  Then, we multiple them together. </a:t>
                </a:r>
                <a:r>
                  <a:rPr lang="en-SG" dirty="0">
                    <a:solidFill>
                      <a:srgbClr val="0057C0"/>
                    </a:solidFill>
                  </a:rPr>
                  <a:t>Backward differentiation </a:t>
                </a:r>
                <a:r>
                  <a:rPr lang="en-SG" dirty="0"/>
                  <a:t>is from </a:t>
                </a:r>
                <a:r>
                  <a:rPr lang="en-SG" i="1" dirty="0"/>
                  <a:t>y</a:t>
                </a:r>
                <a:r>
                  <a:rPr lang="en-SG" dirty="0"/>
                  <a:t> to </a:t>
                </a:r>
                <a:r>
                  <a:rPr lang="en-SG" i="1" dirty="0"/>
                  <a:t>x</a:t>
                </a:r>
                <a:r>
                  <a:rPr lang="en-SG" dirty="0"/>
                  <a:t>. It means that we first compute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𝑑𝑦</m:t>
                        </m:r>
                      </m:num>
                      <m:den>
                        <m:r>
                          <a:rPr lang="en-SG" i="1">
                            <a:latin typeface="Cambria Math" panose="02040503050406030204" pitchFamily="18" charset="0"/>
                          </a:rPr>
                          <m:t>𝑑𝑢</m:t>
                        </m:r>
                      </m:den>
                    </m:f>
                  </m:oMath>
                </a14:m>
                <a:r>
                  <a:rPr lang="en-SG" dirty="0">
                    <a:solidFill>
                      <a:schemeClr val="tx1"/>
                    </a:solidFill>
                  </a:rPr>
                  <a:t> and then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𝑑𝑢</m:t>
                        </m:r>
                      </m:num>
                      <m:den>
                        <m:r>
                          <a:rPr lang="en-SG" i="1">
                            <a:latin typeface="Cambria Math" panose="02040503050406030204" pitchFamily="18" charset="0"/>
                          </a:rPr>
                          <m:t>𝑑𝑥</m:t>
                        </m:r>
                      </m:den>
                    </m:f>
                  </m:oMath>
                </a14:m>
                <a:r>
                  <a:rPr lang="en-SG" dirty="0"/>
                  <a:t> . Then, we multiple them together. Mathematically, they are the same, but in deep learning training, they are different. Once is from the top of network and the other is from the bottom of the network. </a:t>
                </a:r>
                <a:endParaRPr lang="en-SG" dirty="0">
                  <a:solidFill>
                    <a:schemeClr val="tx1"/>
                  </a:solidFill>
                </a:endParaRPr>
              </a:p>
              <a:p>
                <a:pPr marL="0" indent="0">
                  <a:buNone/>
                </a:pPr>
                <a:endParaRPr lang="en-SG" dirty="0">
                  <a:solidFill>
                    <a:srgbClr val="0057C0"/>
                  </a:solidFill>
                </a:endParaRPr>
              </a:p>
            </p:txBody>
          </p:sp>
        </mc:Choice>
        <mc:Fallback xmlns="">
          <p:sp>
            <p:nvSpPr>
              <p:cNvPr id="2" name="Content Placeholder 1">
                <a:extLst>
                  <a:ext uri="{FF2B5EF4-FFF2-40B4-BE49-F238E27FC236}">
                    <a16:creationId xmlns:a16="http://schemas.microsoft.com/office/drawing/2014/main" id="{620FF182-4944-4B3B-81D6-BB74A2471F50}"/>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214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F61BA6C9-0F7E-4AA8-8935-4D6DE77B6913}"/>
              </a:ext>
            </a:extLst>
          </p:cNvPr>
          <p:cNvSpPr>
            <a:spLocks noGrp="1"/>
          </p:cNvSpPr>
          <p:nvPr>
            <p:ph type="title"/>
          </p:nvPr>
        </p:nvSpPr>
        <p:spPr/>
        <p:txBody>
          <a:bodyPr/>
          <a:lstStyle/>
          <a:p>
            <a:r>
              <a:rPr lang="en-SG" dirty="0">
                <a:solidFill>
                  <a:srgbClr val="0057C0"/>
                </a:solidFill>
              </a:rPr>
              <a:t>The Chain Rules</a:t>
            </a:r>
          </a:p>
        </p:txBody>
      </p:sp>
    </p:spTree>
    <p:extLst>
      <p:ext uri="{BB962C8B-B14F-4D97-AF65-F5344CB8AC3E}">
        <p14:creationId xmlns:p14="http://schemas.microsoft.com/office/powerpoint/2010/main" val="128952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9D7E18-D1F8-4745-8B6E-4895B28755E8}"/>
                  </a:ext>
                </a:extLst>
              </p:cNvPr>
              <p:cNvSpPr>
                <a:spLocks noGrp="1"/>
              </p:cNvSpPr>
              <p:nvPr>
                <p:ph sz="quarter" idx="1"/>
              </p:nvPr>
            </p:nvSpPr>
            <p:spPr>
              <a:xfrm>
                <a:off x="457200" y="764704"/>
                <a:ext cx="8229600" cy="5392256"/>
              </a:xfrm>
            </p:spPr>
            <p:txBody>
              <a:bodyPr>
                <a:normAutofit fontScale="85000" lnSpcReduction="20000"/>
              </a:bodyPr>
              <a:lstStyle/>
              <a:p>
                <a:pPr marL="0" indent="0">
                  <a:buNone/>
                </a:pPr>
                <a:r>
                  <a:rPr lang="en-SG" sz="2400" dirty="0"/>
                  <a:t>Compute </a:t>
                </a:r>
                <a14:m>
                  <m:oMath xmlns:m="http://schemas.openxmlformats.org/officeDocument/2006/math">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𝑑𝑦</m:t>
                        </m:r>
                      </m:num>
                      <m:den>
                        <m:r>
                          <a:rPr lang="en-SG" sz="2400" b="0" i="1" smtClean="0">
                            <a:latin typeface="Cambria Math" panose="02040503050406030204" pitchFamily="18" charset="0"/>
                          </a:rPr>
                          <m:t>𝑑𝑥</m:t>
                        </m:r>
                      </m:den>
                    </m:f>
                    <m:r>
                      <a:rPr lang="en-SG" sz="2400" b="0" i="1" smtClean="0">
                        <a:latin typeface="Cambria Math" panose="02040503050406030204" pitchFamily="18" charset="0"/>
                      </a:rPr>
                      <m:t> </m:t>
                    </m:r>
                  </m:oMath>
                </a14:m>
                <a:r>
                  <a:rPr lang="en-SG" sz="2400" b="0" i="1" dirty="0">
                    <a:latin typeface="Cambria Math" panose="02040503050406030204" pitchFamily="18" charset="0"/>
                  </a:rPr>
                  <a:t> </a:t>
                </a:r>
                <a:r>
                  <a:rPr lang="en-SG" sz="2400" b="0" dirty="0">
                    <a:latin typeface="Cambria Math" panose="02040503050406030204" pitchFamily="18" charset="0"/>
                  </a:rPr>
                  <a:t>if </a:t>
                </a:r>
                <a14:m>
                  <m:oMath xmlns:m="http://schemas.openxmlformats.org/officeDocument/2006/math">
                    <m:r>
                      <a:rPr lang="en-SG" sz="2400" b="0" i="1" smtClean="0">
                        <a:latin typeface="Cambria Math" panose="02040503050406030204" pitchFamily="18" charset="0"/>
                      </a:rPr>
                      <m:t> </m:t>
                    </m:r>
                    <m:r>
                      <a:rPr lang="en-SG" sz="2400" b="0" i="1" smtClean="0">
                        <a:latin typeface="Cambria Math" panose="02040503050406030204" pitchFamily="18" charset="0"/>
                      </a:rPr>
                      <m:t>𝑦</m:t>
                    </m:r>
                    <m:r>
                      <a:rPr lang="en-SG" sz="2400" b="0" i="1" smtClean="0">
                        <a:latin typeface="Cambria Math" panose="02040503050406030204" pitchFamily="18" charset="0"/>
                      </a:rPr>
                      <m:t>=</m:t>
                    </m:r>
                    <m:r>
                      <a:rPr lang="en-SG" sz="2400" b="0" i="1" smtClean="0">
                        <a:latin typeface="Cambria Math" panose="02040503050406030204" pitchFamily="18" charset="0"/>
                      </a:rPr>
                      <m:t>𝑓</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𝑥</m:t>
                        </m:r>
                      </m:e>
                    </m:d>
                    <m:r>
                      <a:rPr lang="en-SG" sz="2400" b="0" i="1" smtClean="0">
                        <a:latin typeface="Cambria Math" panose="02040503050406030204" pitchFamily="18" charset="0"/>
                      </a:rPr>
                      <m:t>=</m:t>
                    </m:r>
                    <m:func>
                      <m:funcPr>
                        <m:ctrlPr>
                          <a:rPr lang="en-SG" sz="2400" b="0" i="1" smtClean="0">
                            <a:latin typeface="Cambria Math" panose="02040503050406030204" pitchFamily="18" charset="0"/>
                          </a:rPr>
                        </m:ctrlPr>
                      </m:funcPr>
                      <m:fName>
                        <m:r>
                          <m:rPr>
                            <m:sty m:val="p"/>
                          </m:rPr>
                          <a:rPr lang="en-SG" sz="2400" b="0" i="0" smtClean="0">
                            <a:latin typeface="Cambria Math" panose="02040503050406030204" pitchFamily="18" charset="0"/>
                          </a:rPr>
                          <m:t>ln</m:t>
                        </m:r>
                      </m:fName>
                      <m:e>
                        <m:d>
                          <m:dPr>
                            <m:ctrlPr>
                              <a:rPr lang="en-SG" sz="2400" b="0" i="1" smtClean="0">
                                <a:latin typeface="Cambria Math" panose="02040503050406030204" pitchFamily="18" charset="0"/>
                              </a:rPr>
                            </m:ctrlPr>
                          </m:dPr>
                          <m:e>
                            <m:sSup>
                              <m:sSupPr>
                                <m:ctrlPr>
                                  <a:rPr lang="en-SG" sz="2400" b="0" i="1" smtClean="0">
                                    <a:latin typeface="Cambria Math" panose="02040503050406030204" pitchFamily="18" charset="0"/>
                                  </a:rPr>
                                </m:ctrlPr>
                              </m:sSupPr>
                              <m:e>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sin</m:t>
                                    </m:r>
                                  </m:fName>
                                  <m:e>
                                    <m:d>
                                      <m:dPr>
                                        <m:ctrlPr>
                                          <a:rPr lang="en-SG" sz="2400" i="1">
                                            <a:latin typeface="Cambria Math" panose="02040503050406030204" pitchFamily="18" charset="0"/>
                                          </a:rPr>
                                        </m:ctrlPr>
                                      </m:dPr>
                                      <m:e>
                                        <m:sSup>
                                          <m:sSupPr>
                                            <m:ctrlPr>
                                              <a:rPr lang="en-SG" sz="2400" i="1">
                                                <a:latin typeface="Cambria Math" panose="02040503050406030204" pitchFamily="18" charset="0"/>
                                              </a:rPr>
                                            </m:ctrlPr>
                                          </m:sSupPr>
                                          <m:e>
                                            <m:r>
                                              <a:rPr lang="en-SG" sz="2400" i="1">
                                                <a:latin typeface="Cambria Math" panose="02040503050406030204" pitchFamily="18" charset="0"/>
                                              </a:rPr>
                                              <m:t>𝑥</m:t>
                                            </m:r>
                                          </m:e>
                                          <m:sup>
                                            <m:r>
                                              <a:rPr lang="en-SG" sz="2400" i="1">
                                                <a:latin typeface="Cambria Math" panose="02040503050406030204" pitchFamily="18" charset="0"/>
                                              </a:rPr>
                                              <m:t>3</m:t>
                                            </m:r>
                                          </m:sup>
                                        </m:sSup>
                                      </m:e>
                                    </m:d>
                                  </m:e>
                                </m:func>
                              </m:e>
                              <m:sup>
                                <m:r>
                                  <a:rPr lang="en-SG" sz="2400" b="0" i="1" smtClean="0">
                                    <a:latin typeface="Cambria Math" panose="02040503050406030204" pitchFamily="18" charset="0"/>
                                  </a:rPr>
                                  <m:t>2</m:t>
                                </m:r>
                              </m:sup>
                            </m:sSup>
                          </m:e>
                        </m:d>
                      </m:e>
                    </m:func>
                  </m:oMath>
                </a14:m>
                <a:endParaRPr lang="en-SG" sz="2400" b="0" dirty="0">
                  <a:latin typeface="Cambria Math" panose="02040503050406030204" pitchFamily="18" charset="0"/>
                </a:endParaRPr>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r>
                  <a:rPr lang="en-SG" sz="2400" dirty="0"/>
                  <a:t>Apply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𝑑</m:t>
                        </m:r>
                        <m:r>
                          <a:rPr lang="en-SG" sz="2400" b="0" i="1" smtClean="0">
                            <a:latin typeface="Cambria Math" panose="02040503050406030204" pitchFamily="18" charset="0"/>
                          </a:rPr>
                          <m:t>𝑦</m:t>
                        </m:r>
                      </m:num>
                      <m:den>
                        <m:r>
                          <a:rPr lang="en-SG" sz="2400" i="1">
                            <a:latin typeface="Cambria Math" panose="02040503050406030204" pitchFamily="18" charset="0"/>
                          </a:rPr>
                          <m:t>𝑑</m:t>
                        </m:r>
                        <m:r>
                          <a:rPr lang="en-SG" sz="2400" b="0" i="1" smtClean="0">
                            <a:latin typeface="Cambria Math" panose="02040503050406030204" pitchFamily="18" charset="0"/>
                          </a:rPr>
                          <m:t>𝑥</m:t>
                        </m:r>
                      </m:den>
                    </m:f>
                    <m:r>
                      <a:rPr lang="en-SG" sz="2400" b="0" i="1" smtClean="0">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𝑑</m:t>
                        </m:r>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𝑢</m:t>
                            </m:r>
                          </m:e>
                          <m:sub>
                            <m:r>
                              <a:rPr lang="en-SG" sz="2400" b="0" i="1" smtClean="0">
                                <a:latin typeface="Cambria Math" panose="02040503050406030204" pitchFamily="18" charset="0"/>
                              </a:rPr>
                              <m:t>4</m:t>
                            </m:r>
                          </m:sub>
                        </m:sSub>
                      </m:num>
                      <m:den>
                        <m:r>
                          <a:rPr lang="en-SG" sz="2400" i="1">
                            <a:latin typeface="Cambria Math" panose="02040503050406030204" pitchFamily="18" charset="0"/>
                          </a:rPr>
                          <m:t>𝑑</m:t>
                        </m:r>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𝑢</m:t>
                            </m:r>
                          </m:e>
                          <m:sub>
                            <m:r>
                              <a:rPr lang="en-SG" sz="2400" b="0" i="1" smtClean="0">
                                <a:latin typeface="Cambria Math" panose="02040503050406030204" pitchFamily="18" charset="0"/>
                              </a:rPr>
                              <m:t>3</m:t>
                            </m:r>
                          </m:sub>
                        </m:sSub>
                      </m:den>
                    </m:f>
                    <m:f>
                      <m:fPr>
                        <m:ctrlPr>
                          <a:rPr lang="en-SG" sz="2400" i="1">
                            <a:latin typeface="Cambria Math" panose="02040503050406030204" pitchFamily="18" charset="0"/>
                          </a:rPr>
                        </m:ctrlPr>
                      </m:fPr>
                      <m:num>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𝑢</m:t>
                            </m:r>
                          </m:e>
                          <m:sub>
                            <m:r>
                              <a:rPr lang="en-SG" sz="2400" b="0" i="1" smtClean="0">
                                <a:latin typeface="Cambria Math" panose="02040503050406030204" pitchFamily="18" charset="0"/>
                              </a:rPr>
                              <m:t>3</m:t>
                            </m:r>
                          </m:sub>
                        </m:sSub>
                      </m:num>
                      <m:den>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𝑢</m:t>
                            </m:r>
                          </m:e>
                          <m:sub>
                            <m:r>
                              <a:rPr lang="en-SG" sz="2400" b="0" i="1" smtClean="0">
                                <a:latin typeface="Cambria Math" panose="02040503050406030204" pitchFamily="18" charset="0"/>
                              </a:rPr>
                              <m:t>2</m:t>
                            </m:r>
                          </m:sub>
                        </m:sSub>
                      </m:den>
                    </m:f>
                    <m:f>
                      <m:fPr>
                        <m:ctrlPr>
                          <a:rPr lang="en-SG" sz="2400" i="1">
                            <a:latin typeface="Cambria Math" panose="02040503050406030204" pitchFamily="18" charset="0"/>
                          </a:rPr>
                        </m:ctrlPr>
                      </m:fPr>
                      <m:num>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𝑢</m:t>
                            </m:r>
                          </m:e>
                          <m:sub>
                            <m:r>
                              <a:rPr lang="en-SG" sz="2400" b="0" i="1" smtClean="0">
                                <a:latin typeface="Cambria Math" panose="02040503050406030204" pitchFamily="18" charset="0"/>
                              </a:rPr>
                              <m:t>2</m:t>
                            </m:r>
                          </m:sub>
                        </m:sSub>
                      </m:num>
                      <m:den>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𝑢</m:t>
                            </m:r>
                          </m:e>
                          <m:sub>
                            <m:r>
                              <a:rPr lang="en-SG" sz="2400" b="0" i="1" smtClean="0">
                                <a:latin typeface="Cambria Math" panose="02040503050406030204" pitchFamily="18" charset="0"/>
                              </a:rPr>
                              <m:t>1</m:t>
                            </m:r>
                          </m:sub>
                        </m:sSub>
                      </m:den>
                    </m:f>
                    <m:f>
                      <m:fPr>
                        <m:ctrlPr>
                          <a:rPr lang="en-SG" sz="2400" i="1">
                            <a:latin typeface="Cambria Math" panose="02040503050406030204" pitchFamily="18" charset="0"/>
                          </a:rPr>
                        </m:ctrlPr>
                      </m:fPr>
                      <m:num>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𝑢</m:t>
                            </m:r>
                          </m:e>
                          <m:sub>
                            <m:r>
                              <a:rPr lang="en-SG" sz="2400" b="0" i="1" smtClean="0">
                                <a:latin typeface="Cambria Math" panose="02040503050406030204" pitchFamily="18" charset="0"/>
                              </a:rPr>
                              <m:t>1</m:t>
                            </m:r>
                          </m:sub>
                        </m:sSub>
                      </m:num>
                      <m:den>
                        <m:r>
                          <a:rPr lang="en-SG" sz="2400" i="1">
                            <a:latin typeface="Cambria Math" panose="02040503050406030204" pitchFamily="18" charset="0"/>
                          </a:rPr>
                          <m:t>𝑑</m:t>
                        </m:r>
                        <m:r>
                          <a:rPr lang="en-SG" sz="2400" b="0" i="1" smtClean="0">
                            <a:latin typeface="Cambria Math" panose="02040503050406030204" pitchFamily="18" charset="0"/>
                          </a:rPr>
                          <m:t>𝑥</m:t>
                        </m:r>
                      </m:den>
                    </m:f>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6</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𝑢</m:t>
                            </m:r>
                          </m:e>
                          <m:sub>
                            <m:r>
                              <a:rPr lang="en-SG" sz="2400" b="0" i="1" smtClean="0">
                                <a:latin typeface="Cambria Math" panose="02040503050406030204" pitchFamily="18" charset="0"/>
                              </a:rPr>
                              <m:t>2</m:t>
                            </m:r>
                          </m:sub>
                        </m:sSub>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𝑥</m:t>
                            </m:r>
                          </m:e>
                          <m:sup>
                            <m:r>
                              <a:rPr lang="en-SG" sz="2400" b="0" i="1" smtClean="0">
                                <a:latin typeface="Cambria Math" panose="02040503050406030204" pitchFamily="18" charset="0"/>
                              </a:rPr>
                              <m:t>2</m:t>
                            </m:r>
                          </m:sup>
                        </m:sSup>
                        <m:r>
                          <m:rPr>
                            <m:sty m:val="p"/>
                          </m:rPr>
                          <a:rPr lang="en-SG" sz="2400" b="0" i="0" smtClean="0">
                            <a:latin typeface="Cambria Math" panose="02040503050406030204" pitchFamily="18" charset="0"/>
                          </a:rPr>
                          <m:t>cos</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𝑢</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𝑢</m:t>
                            </m:r>
                          </m:e>
                          <m:sub>
                            <m:r>
                              <a:rPr lang="en-SG" sz="2400" b="0" i="1" smtClean="0">
                                <a:latin typeface="Cambria Math" panose="02040503050406030204" pitchFamily="18" charset="0"/>
                              </a:rPr>
                              <m:t>3</m:t>
                            </m:r>
                          </m:sub>
                        </m:sSub>
                      </m:den>
                    </m:f>
                  </m:oMath>
                </a14:m>
                <a:endParaRPr lang="en-SG" sz="2400" dirty="0"/>
              </a:p>
              <a:p>
                <a:pPr marL="0" indent="0">
                  <a:buNone/>
                </a:pPr>
                <a:endParaRPr lang="en-SG" sz="2400" dirty="0"/>
              </a:p>
              <a:p>
                <a:pPr marL="0" indent="0">
                  <a:buNone/>
                </a:pPr>
                <a:r>
                  <a:rPr lang="en-SG" sz="2400" dirty="0"/>
                  <a:t>Substitute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𝑑𝑦</m:t>
                        </m:r>
                      </m:num>
                      <m:den>
                        <m:r>
                          <a:rPr lang="en-SG" sz="2400" i="1">
                            <a:latin typeface="Cambria Math" panose="02040503050406030204" pitchFamily="18" charset="0"/>
                          </a:rPr>
                          <m:t>𝑑𝑥</m:t>
                        </m:r>
                      </m:den>
                    </m:f>
                    <m:r>
                      <a:rPr lang="en-SG" sz="2400" i="1">
                        <a:latin typeface="Cambria Math" panose="02040503050406030204" pitchFamily="18" charset="0"/>
                      </a:rPr>
                      <m:t>=</m:t>
                    </m:r>
                  </m:oMath>
                </a14:m>
                <a:r>
                  <a:rPr lang="en-SG" sz="2400" dirty="0"/>
                  <a:t>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6</m:t>
                        </m:r>
                        <m:r>
                          <m:rPr>
                            <m:sty m:val="p"/>
                          </m:rPr>
                          <a:rPr lang="en-SG" sz="2400" b="0" i="0" smtClean="0">
                            <a:latin typeface="Cambria Math" panose="02040503050406030204" pitchFamily="18" charset="0"/>
                          </a:rPr>
                          <m:t>sin</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𝑢</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𝑥</m:t>
                            </m:r>
                          </m:e>
                          <m:sup>
                            <m:r>
                              <a:rPr lang="en-SG" sz="2400" i="1">
                                <a:latin typeface="Cambria Math" panose="02040503050406030204" pitchFamily="18" charset="0"/>
                              </a:rPr>
                              <m:t>2</m:t>
                            </m:r>
                          </m:sup>
                        </m:sSup>
                        <m:r>
                          <m:rPr>
                            <m:sty m:val="p"/>
                          </m:rPr>
                          <a:rPr lang="en-SG" sz="2400">
                            <a:latin typeface="Cambria Math" panose="02040503050406030204" pitchFamily="18" charset="0"/>
                          </a:rPr>
                          <m:t>cos</m:t>
                        </m:r>
                        <m:r>
                          <a:rPr lang="en-SG" sz="2400" i="1">
                            <a:latin typeface="Cambria Math" panose="02040503050406030204" pitchFamily="18" charset="0"/>
                          </a:rPr>
                          <m:t>⁡(</m:t>
                        </m:r>
                        <m:sSup>
                          <m:sSupPr>
                            <m:ctrlPr>
                              <a:rPr lang="en-SG" sz="2400" i="1" smtClean="0">
                                <a:latin typeface="Cambria Math" panose="02040503050406030204" pitchFamily="18" charset="0"/>
                              </a:rPr>
                            </m:ctrlPr>
                          </m:sSupPr>
                          <m:e>
                            <m:r>
                              <a:rPr lang="en-SG" sz="2400" b="0" i="1" smtClean="0">
                                <a:latin typeface="Cambria Math" panose="02040503050406030204" pitchFamily="18" charset="0"/>
                              </a:rPr>
                              <m:t>𝑥</m:t>
                            </m:r>
                          </m:e>
                          <m:sup>
                            <m:r>
                              <a:rPr lang="en-SG" sz="2400" b="0" i="1" smtClean="0">
                                <a:latin typeface="Cambria Math" panose="02040503050406030204" pitchFamily="18" charset="0"/>
                              </a:rPr>
                              <m:t>3</m:t>
                            </m:r>
                          </m:sup>
                        </m:sSup>
                        <m:r>
                          <a:rPr lang="en-SG" sz="2400" i="1">
                            <a:latin typeface="Cambria Math" panose="02040503050406030204" pitchFamily="18" charset="0"/>
                          </a:rPr>
                          <m:t>)</m:t>
                        </m:r>
                      </m:num>
                      <m:den>
                        <m:sSubSup>
                          <m:sSubSupPr>
                            <m:ctrlPr>
                              <a:rPr lang="en-SG" sz="2400" i="1" smtClean="0">
                                <a:latin typeface="Cambria Math" panose="02040503050406030204" pitchFamily="18" charset="0"/>
                              </a:rPr>
                            </m:ctrlPr>
                          </m:sSubSupPr>
                          <m:e>
                            <m:r>
                              <a:rPr lang="en-SG" sz="2400" b="0" i="1" smtClean="0">
                                <a:latin typeface="Cambria Math" panose="02040503050406030204" pitchFamily="18" charset="0"/>
                              </a:rPr>
                              <m:t>𝑢</m:t>
                            </m:r>
                          </m:e>
                          <m:sub>
                            <m:r>
                              <a:rPr lang="en-SG" sz="2400" b="0" i="1" smtClean="0">
                                <a:latin typeface="Cambria Math" panose="02040503050406030204" pitchFamily="18" charset="0"/>
                              </a:rPr>
                              <m:t>2</m:t>
                            </m:r>
                          </m:sub>
                          <m:sup>
                            <m:r>
                              <a:rPr lang="en-SG" sz="2400" b="0" i="1" smtClean="0">
                                <a:latin typeface="Cambria Math" panose="02040503050406030204" pitchFamily="18" charset="0"/>
                              </a:rPr>
                              <m:t>2</m:t>
                            </m:r>
                          </m:sup>
                        </m:sSubSup>
                      </m:den>
                    </m:f>
                    <m:r>
                      <a:rPr lang="en-SG" sz="2400" b="0" i="0" smtClean="0">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6</m:t>
                        </m:r>
                        <m:r>
                          <m:rPr>
                            <m:sty m:val="p"/>
                          </m:rPr>
                          <a:rPr lang="en-SG" sz="2400">
                            <a:latin typeface="Cambria Math" panose="02040503050406030204" pitchFamily="18" charset="0"/>
                          </a:rPr>
                          <m:t>sin</m:t>
                        </m:r>
                        <m:r>
                          <a:rPr lang="en-SG" sz="2400" i="1">
                            <a:latin typeface="Cambria Math" panose="02040503050406030204" pitchFamily="18" charset="0"/>
                          </a:rPr>
                          <m:t>⁡(</m:t>
                        </m:r>
                        <m:sSup>
                          <m:sSupPr>
                            <m:ctrlPr>
                              <a:rPr lang="en-SG" sz="2400" i="1" smtClean="0">
                                <a:latin typeface="Cambria Math" panose="02040503050406030204" pitchFamily="18" charset="0"/>
                              </a:rPr>
                            </m:ctrlPr>
                          </m:sSupPr>
                          <m:e>
                            <m:r>
                              <a:rPr lang="en-SG" sz="2400" b="0" i="1" smtClean="0">
                                <a:latin typeface="Cambria Math" panose="02040503050406030204" pitchFamily="18" charset="0"/>
                              </a:rPr>
                              <m:t>𝑥</m:t>
                            </m:r>
                          </m:e>
                          <m:sup>
                            <m:r>
                              <a:rPr lang="en-SG" sz="2400" b="0" i="1" smtClean="0">
                                <a:latin typeface="Cambria Math" panose="02040503050406030204" pitchFamily="18" charset="0"/>
                              </a:rPr>
                              <m:t>3</m:t>
                            </m:r>
                          </m:sup>
                        </m:sSup>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𝑥</m:t>
                            </m:r>
                          </m:e>
                          <m:sup>
                            <m:r>
                              <a:rPr lang="en-SG" sz="2400" i="1">
                                <a:latin typeface="Cambria Math" panose="02040503050406030204" pitchFamily="18" charset="0"/>
                              </a:rPr>
                              <m:t>2</m:t>
                            </m:r>
                          </m:sup>
                        </m:sSup>
                        <m:r>
                          <m:rPr>
                            <m:sty m:val="p"/>
                          </m:rPr>
                          <a:rPr lang="en-SG" sz="2400">
                            <a:latin typeface="Cambria Math" panose="02040503050406030204" pitchFamily="18" charset="0"/>
                          </a:rPr>
                          <m:t>cos</m:t>
                        </m:r>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𝑥</m:t>
                            </m:r>
                          </m:e>
                          <m:sup>
                            <m:r>
                              <a:rPr lang="en-SG" sz="2400" i="1">
                                <a:latin typeface="Cambria Math" panose="02040503050406030204" pitchFamily="18" charset="0"/>
                              </a:rPr>
                              <m:t>3</m:t>
                            </m:r>
                          </m:sup>
                        </m:sSup>
                        <m:r>
                          <a:rPr lang="en-SG" sz="2400" i="1">
                            <a:latin typeface="Cambria Math" panose="02040503050406030204" pitchFamily="18" charset="0"/>
                          </a:rPr>
                          <m:t>)</m:t>
                        </m:r>
                      </m:num>
                      <m:den>
                        <m:sSup>
                          <m:sSupPr>
                            <m:ctrlPr>
                              <a:rPr lang="en-SG" sz="2400" i="1" smtClean="0">
                                <a:latin typeface="Cambria Math" panose="02040503050406030204" pitchFamily="18" charset="0"/>
                              </a:rPr>
                            </m:ctrlPr>
                          </m:sSupPr>
                          <m:e>
                            <m:r>
                              <m:rPr>
                                <m:sty m:val="p"/>
                              </m:rPr>
                              <a:rPr lang="en-SG" sz="2400">
                                <a:latin typeface="Cambria Math" panose="02040503050406030204" pitchFamily="18" charset="0"/>
                              </a:rPr>
                              <m:t>sin</m:t>
                            </m:r>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𝑢</m:t>
                                </m:r>
                              </m:e>
                              <m:sub>
                                <m:r>
                                  <a:rPr lang="en-SG" sz="2400" i="1">
                                    <a:latin typeface="Cambria Math" panose="02040503050406030204" pitchFamily="18" charset="0"/>
                                  </a:rPr>
                                  <m:t>1</m:t>
                                </m:r>
                              </m:sub>
                            </m:sSub>
                            <m:r>
                              <a:rPr lang="en-SG" sz="2400" i="1">
                                <a:latin typeface="Cambria Math" panose="02040503050406030204" pitchFamily="18" charset="0"/>
                              </a:rPr>
                              <m:t>)</m:t>
                            </m:r>
                          </m:e>
                          <m:sup>
                            <m:r>
                              <a:rPr lang="en-SG" sz="2400" b="0" i="1" smtClean="0">
                                <a:latin typeface="Cambria Math" panose="02040503050406030204" pitchFamily="18" charset="0"/>
                              </a:rPr>
                              <m:t>2</m:t>
                            </m:r>
                          </m:sup>
                        </m:sSup>
                      </m:den>
                    </m:f>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6</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𝑥</m:t>
                            </m:r>
                          </m:e>
                          <m:sup>
                            <m:r>
                              <a:rPr lang="en-SG" sz="2400" b="0" i="1" smtClean="0">
                                <a:latin typeface="Cambria Math" panose="02040503050406030204" pitchFamily="18" charset="0"/>
                              </a:rPr>
                              <m:t>2</m:t>
                            </m:r>
                          </m:sup>
                        </m:sSup>
                        <m:r>
                          <m:rPr>
                            <m:sty m:val="p"/>
                          </m:rPr>
                          <a:rPr lang="en-SG" sz="2400" b="0" i="0" smtClean="0">
                            <a:latin typeface="Cambria Math" panose="02040503050406030204" pitchFamily="18" charset="0"/>
                          </a:rPr>
                          <m:t>cos</m:t>
                        </m:r>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𝑥</m:t>
                            </m:r>
                          </m:e>
                          <m:sup>
                            <m:r>
                              <a:rPr lang="en-SG" sz="2400" b="0" i="1" smtClean="0">
                                <a:latin typeface="Cambria Math" panose="02040503050406030204" pitchFamily="18" charset="0"/>
                              </a:rPr>
                              <m:t>3</m:t>
                            </m:r>
                          </m:sup>
                        </m:sSup>
                        <m:r>
                          <a:rPr lang="en-SG" sz="2400" b="0" i="1" smtClean="0">
                            <a:latin typeface="Cambria Math" panose="02040503050406030204" pitchFamily="18" charset="0"/>
                          </a:rPr>
                          <m:t>)</m:t>
                        </m:r>
                      </m:num>
                      <m:den>
                        <m:r>
                          <m:rPr>
                            <m:sty m:val="p"/>
                          </m:rPr>
                          <a:rPr lang="en-SG" sz="2400" b="0" i="0" smtClean="0">
                            <a:latin typeface="Cambria Math" panose="02040503050406030204" pitchFamily="18" charset="0"/>
                          </a:rPr>
                          <m:t>sin</m:t>
                        </m:r>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𝑥</m:t>
                            </m:r>
                          </m:e>
                          <m:sup>
                            <m:r>
                              <a:rPr lang="en-SG" sz="2400" b="0" i="1" smtClean="0">
                                <a:latin typeface="Cambria Math" panose="02040503050406030204" pitchFamily="18" charset="0"/>
                              </a:rPr>
                              <m:t>3</m:t>
                            </m:r>
                          </m:sup>
                        </m:sSup>
                        <m:r>
                          <a:rPr lang="en-SG" sz="2400" b="0" i="1" smtClean="0">
                            <a:latin typeface="Cambria Math" panose="02040503050406030204" pitchFamily="18" charset="0"/>
                          </a:rPr>
                          <m:t>)</m:t>
                        </m:r>
                      </m:den>
                    </m:f>
                  </m:oMath>
                </a14:m>
                <a:endParaRPr lang="en-SG" sz="2400" dirty="0"/>
              </a:p>
              <a:p>
                <a:pPr marL="0" indent="0">
                  <a:buNone/>
                </a:pPr>
                <a:endParaRPr lang="en-SG"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5C9D7E18-D1F8-4745-8B6E-4895B28755E8}"/>
                  </a:ext>
                </a:extLst>
              </p:cNvPr>
              <p:cNvSpPr>
                <a:spLocks noGrp="1" noRot="1" noChangeAspect="1" noMove="1" noResize="1" noEditPoints="1" noAdjustHandles="1" noChangeArrowheads="1" noChangeShapeType="1" noTextEdit="1"/>
              </p:cNvSpPr>
              <p:nvPr>
                <p:ph sz="quarter" idx="1"/>
              </p:nvPr>
            </p:nvSpPr>
            <p:spPr>
              <a:xfrm>
                <a:off x="457200" y="764704"/>
                <a:ext cx="8229600" cy="5392256"/>
              </a:xfrm>
              <a:blipFill>
                <a:blip r:embed="rId2"/>
                <a:stretch>
                  <a:fillRect l="-741" t="-67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C8B2A90-2B13-4C88-8A56-A771CE15F81B}"/>
              </a:ext>
            </a:extLst>
          </p:cNvPr>
          <p:cNvSpPr>
            <a:spLocks noGrp="1"/>
          </p:cNvSpPr>
          <p:nvPr>
            <p:ph type="title"/>
          </p:nvPr>
        </p:nvSpPr>
        <p:spPr/>
        <p:txBody>
          <a:bodyPr/>
          <a:lstStyle/>
          <a:p>
            <a:r>
              <a:rPr lang="en-SG" dirty="0">
                <a:solidFill>
                  <a:srgbClr val="0057C0"/>
                </a:solidFill>
              </a:rPr>
              <a:t>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4606DE9-E43F-4AC8-93FC-D77700A072B2}"/>
                  </a:ext>
                </a:extLst>
              </p:cNvPr>
              <p:cNvGraphicFramePr>
                <a:graphicFrameLocks noGrp="1"/>
              </p:cNvGraphicFramePr>
              <p:nvPr>
                <p:extLst>
                  <p:ext uri="{D42A27DB-BD31-4B8C-83A1-F6EECF244321}">
                    <p14:modId xmlns:p14="http://schemas.microsoft.com/office/powerpoint/2010/main" val="814523518"/>
                  </p:ext>
                </p:extLst>
              </p:nvPr>
            </p:nvGraphicFramePr>
            <p:xfrm>
              <a:off x="1187624" y="1268760"/>
              <a:ext cx="6096000" cy="295091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94842153"/>
                        </a:ext>
                      </a:extLst>
                    </a:gridCol>
                    <a:gridCol w="3048000">
                      <a:extLst>
                        <a:ext uri="{9D8B030D-6E8A-4147-A177-3AD203B41FA5}">
                          <a16:colId xmlns:a16="http://schemas.microsoft.com/office/drawing/2014/main" val="3846797020"/>
                        </a:ext>
                      </a:extLst>
                    </a:gridCol>
                  </a:tblGrid>
                  <a:tr h="298832">
                    <a:tc>
                      <a:txBody>
                        <a:bodyPr/>
                        <a:lstStyle/>
                        <a:p>
                          <a:pPr algn="ctr"/>
                          <a:r>
                            <a:rPr lang="en-SG" sz="1800" dirty="0"/>
                            <a:t>Intermediate variables </a:t>
                          </a:r>
                        </a:p>
                      </a:txBody>
                      <a:tcPr/>
                    </a:tc>
                    <a:tc>
                      <a:txBody>
                        <a:bodyPr/>
                        <a:lstStyle/>
                        <a:p>
                          <a:pPr algn="ctr"/>
                          <a:r>
                            <a:rPr lang="en-SG" sz="1800" dirty="0"/>
                            <a:t>Derivatives </a:t>
                          </a:r>
                        </a:p>
                      </a:txBody>
                      <a:tcPr/>
                    </a:tc>
                    <a:extLst>
                      <a:ext uri="{0D108BD9-81ED-4DB2-BD59-A6C34878D82A}">
                        <a16:rowId xmlns:a16="http://schemas.microsoft.com/office/drawing/2014/main" val="325249608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1</m:t>
                                    </m:r>
                                  </m:sub>
                                </m:sSub>
                                <m:r>
                                  <a:rPr lang="en-SG" sz="1800" b="0" i="1" smtClean="0">
                                    <a:latin typeface="Cambria Math" panose="02040503050406030204" pitchFamily="18" charset="0"/>
                                  </a:rPr>
                                  <m:t>=</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𝑓</m:t>
                                    </m:r>
                                  </m:e>
                                  <m:sub>
                                    <m:r>
                                      <a:rPr lang="en-SG" sz="1800" b="0" i="1" smtClean="0">
                                        <a:latin typeface="Cambria Math" panose="02040503050406030204" pitchFamily="18" charset="0"/>
                                      </a:rPr>
                                      <m:t>1</m:t>
                                    </m:r>
                                  </m:sub>
                                </m:sSub>
                                <m:d>
                                  <m:dPr>
                                    <m:ctrlPr>
                                      <a:rPr lang="en-SG" sz="1800" b="0" i="1" smtClean="0">
                                        <a:latin typeface="Cambria Math" panose="02040503050406030204" pitchFamily="18" charset="0"/>
                                      </a:rPr>
                                    </m:ctrlPr>
                                  </m:dPr>
                                  <m:e>
                                    <m:r>
                                      <a:rPr lang="en-SG" sz="1800" b="0" i="1" smtClean="0">
                                        <a:latin typeface="Cambria Math" panose="02040503050406030204" pitchFamily="18" charset="0"/>
                                      </a:rPr>
                                      <m:t>𝑥</m:t>
                                    </m:r>
                                  </m:e>
                                </m:d>
                                <m:r>
                                  <a:rPr lang="en-SG" sz="1800" b="0" i="1" smtClean="0">
                                    <a:latin typeface="Cambria Math" panose="02040503050406030204" pitchFamily="18" charset="0"/>
                                  </a:rPr>
                                  <m:t>=</m:t>
                                </m:r>
                                <m:sSup>
                                  <m:sSupPr>
                                    <m:ctrlPr>
                                      <a:rPr lang="en-SG" sz="1800" b="0" i="1" smtClean="0">
                                        <a:latin typeface="Cambria Math" panose="02040503050406030204" pitchFamily="18" charset="0"/>
                                      </a:rPr>
                                    </m:ctrlPr>
                                  </m:sSupPr>
                                  <m:e>
                                    <m:r>
                                      <a:rPr lang="en-SG" sz="1800" b="0" i="1" smtClean="0">
                                        <a:latin typeface="Cambria Math" panose="02040503050406030204" pitchFamily="18" charset="0"/>
                                      </a:rPr>
                                      <m:t>𝑥</m:t>
                                    </m:r>
                                  </m:e>
                                  <m:sup>
                                    <m:r>
                                      <a:rPr lang="en-SG" sz="1800" b="0" i="1" smtClean="0">
                                        <a:latin typeface="Cambria Math" panose="02040503050406030204" pitchFamily="18" charset="0"/>
                                      </a:rPr>
                                      <m:t>3</m:t>
                                    </m:r>
                                  </m:sup>
                                </m:sSup>
                              </m:oMath>
                            </m:oMathPara>
                          </a14:m>
                          <a:endParaRPr lang="en-SG" sz="18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SG" sz="1800" i="1" smtClean="0">
                                        <a:latin typeface="Cambria Math" panose="02040503050406030204" pitchFamily="18" charset="0"/>
                                      </a:rPr>
                                    </m:ctrlPr>
                                  </m:fPr>
                                  <m:num>
                                    <m:r>
                                      <a:rPr lang="en-SG" sz="1800" b="0" i="1" smtClean="0">
                                        <a:latin typeface="Cambria Math" panose="02040503050406030204" pitchFamily="18" charset="0"/>
                                      </a:rPr>
                                      <m:t>𝑑</m:t>
                                    </m:r>
                                  </m:num>
                                  <m:den>
                                    <m:r>
                                      <a:rPr lang="en-SG" sz="1800" b="0" i="1" smtClean="0">
                                        <a:latin typeface="Cambria Math" panose="02040503050406030204" pitchFamily="18" charset="0"/>
                                      </a:rPr>
                                      <m:t>𝑑𝑥</m:t>
                                    </m:r>
                                  </m:den>
                                </m:f>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1</m:t>
                                    </m:r>
                                  </m:sub>
                                </m:sSub>
                                <m:r>
                                  <a:rPr lang="en-SG" sz="1800" b="0" i="1" smtClean="0">
                                    <a:latin typeface="Cambria Math" panose="02040503050406030204" pitchFamily="18" charset="0"/>
                                  </a:rPr>
                                  <m:t>=3</m:t>
                                </m:r>
                                <m:sSup>
                                  <m:sSupPr>
                                    <m:ctrlPr>
                                      <a:rPr lang="en-SG" sz="1800" b="0" i="1" smtClean="0">
                                        <a:latin typeface="Cambria Math" panose="02040503050406030204" pitchFamily="18" charset="0"/>
                                      </a:rPr>
                                    </m:ctrlPr>
                                  </m:sSupPr>
                                  <m:e>
                                    <m:r>
                                      <a:rPr lang="en-SG" sz="1800" b="0" i="1" smtClean="0">
                                        <a:latin typeface="Cambria Math" panose="02040503050406030204" pitchFamily="18" charset="0"/>
                                      </a:rPr>
                                      <m:t>𝑥</m:t>
                                    </m:r>
                                  </m:e>
                                  <m:sup>
                                    <m:r>
                                      <a:rPr lang="en-SG" sz="1800" b="0" i="1" smtClean="0">
                                        <a:latin typeface="Cambria Math" panose="02040503050406030204" pitchFamily="18" charset="0"/>
                                      </a:rPr>
                                      <m:t>2</m:t>
                                    </m:r>
                                  </m:sup>
                                </m:sSup>
                              </m:oMath>
                            </m:oMathPara>
                          </a14:m>
                          <a:endParaRPr lang="en-SG" sz="1800" dirty="0"/>
                        </a:p>
                      </a:txBody>
                      <a:tcPr anchor="ctr"/>
                    </a:tc>
                    <a:extLst>
                      <a:ext uri="{0D108BD9-81ED-4DB2-BD59-A6C34878D82A}">
                        <a16:rowId xmlns:a16="http://schemas.microsoft.com/office/drawing/2014/main" val="10987485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2</m:t>
                                    </m:r>
                                  </m:sub>
                                </m:sSub>
                                <m:r>
                                  <a:rPr lang="en-SG" sz="1800" b="0" i="1" smtClean="0">
                                    <a:latin typeface="Cambria Math" panose="02040503050406030204" pitchFamily="18" charset="0"/>
                                  </a:rPr>
                                  <m:t>=</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𝑓</m:t>
                                    </m:r>
                                  </m:e>
                                  <m:sub>
                                    <m:r>
                                      <a:rPr lang="en-SG" sz="1800" b="0" i="1" smtClean="0">
                                        <a:latin typeface="Cambria Math" panose="02040503050406030204" pitchFamily="18" charset="0"/>
                                      </a:rPr>
                                      <m:t>2</m:t>
                                    </m:r>
                                  </m:sub>
                                </m:sSub>
                                <m:d>
                                  <m:dPr>
                                    <m:ctrlPr>
                                      <a:rPr lang="en-SG" sz="1800" b="0" i="1" smtClean="0">
                                        <a:latin typeface="Cambria Math" panose="02040503050406030204" pitchFamily="18" charset="0"/>
                                      </a:rPr>
                                    </m:ctrlPr>
                                  </m:dPr>
                                  <m:e>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1</m:t>
                                        </m:r>
                                      </m:sub>
                                    </m:sSub>
                                  </m:e>
                                </m:d>
                                <m:r>
                                  <a:rPr lang="en-SG" sz="1800" b="0" i="1" smtClean="0">
                                    <a:latin typeface="Cambria Math" panose="02040503050406030204" pitchFamily="18" charset="0"/>
                                  </a:rPr>
                                  <m:t>=</m:t>
                                </m:r>
                                <m:r>
                                  <m:rPr>
                                    <m:sty m:val="p"/>
                                  </m:rPr>
                                  <a:rPr lang="en-SG" sz="1800" b="0" i="0" smtClean="0">
                                    <a:latin typeface="Cambria Math" panose="02040503050406030204" pitchFamily="18" charset="0"/>
                                  </a:rPr>
                                  <m:t>sin</m:t>
                                </m:r>
                                <m:r>
                                  <a:rPr lang="en-SG" sz="1800" b="0" i="1" smtClean="0">
                                    <a:latin typeface="Cambria Math" panose="02040503050406030204" pitchFamily="18" charset="0"/>
                                  </a:rPr>
                                  <m:t>⁡(</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1</m:t>
                                    </m:r>
                                  </m:sub>
                                </m:sSub>
                                <m:r>
                                  <a:rPr lang="en-SG" sz="1800" b="0" i="1" smtClean="0">
                                    <a:latin typeface="Cambria Math" panose="02040503050406030204" pitchFamily="18" charset="0"/>
                                  </a:rPr>
                                  <m:t>)</m:t>
                                </m:r>
                              </m:oMath>
                            </m:oMathPara>
                          </a14:m>
                          <a:endParaRPr lang="en-SG" sz="18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SG" sz="1800" i="1" smtClean="0">
                                        <a:latin typeface="Cambria Math" panose="02040503050406030204" pitchFamily="18" charset="0"/>
                                      </a:rPr>
                                    </m:ctrlPr>
                                  </m:fPr>
                                  <m:num>
                                    <m:r>
                                      <a:rPr lang="en-SG" sz="1800" b="0" i="1" smtClean="0">
                                        <a:latin typeface="Cambria Math" panose="02040503050406030204" pitchFamily="18" charset="0"/>
                                      </a:rPr>
                                      <m:t>𝑑</m:t>
                                    </m:r>
                                  </m:num>
                                  <m:den>
                                    <m:r>
                                      <a:rPr lang="en-SG" sz="1800" b="0" i="1" smtClean="0">
                                        <a:latin typeface="Cambria Math" panose="02040503050406030204" pitchFamily="18" charset="0"/>
                                      </a:rPr>
                                      <m:t>𝑑</m:t>
                                    </m:r>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1</m:t>
                                        </m:r>
                                      </m:sub>
                                    </m:sSub>
                                  </m:den>
                                </m:f>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2</m:t>
                                    </m:r>
                                  </m:sub>
                                </m:sSub>
                                <m:r>
                                  <a:rPr lang="en-SG" sz="1800" b="0" i="1" smtClean="0">
                                    <a:latin typeface="Cambria Math" panose="02040503050406030204" pitchFamily="18" charset="0"/>
                                  </a:rPr>
                                  <m:t>=</m:t>
                                </m:r>
                                <m:r>
                                  <m:rPr>
                                    <m:sty m:val="p"/>
                                  </m:rPr>
                                  <a:rPr lang="en-SG" sz="1800" b="0" i="0" smtClean="0">
                                    <a:latin typeface="Cambria Math" panose="02040503050406030204" pitchFamily="18" charset="0"/>
                                  </a:rPr>
                                  <m:t>cos</m:t>
                                </m:r>
                                <m:r>
                                  <a:rPr lang="en-SG" sz="1800" b="0" i="1" smtClean="0">
                                    <a:latin typeface="Cambria Math" panose="02040503050406030204" pitchFamily="18" charset="0"/>
                                  </a:rPr>
                                  <m:t>⁡(</m:t>
                                </m:r>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1</m:t>
                                    </m:r>
                                  </m:sub>
                                </m:sSub>
                                <m:r>
                                  <a:rPr lang="en-SG" sz="1800" b="0" i="1" smtClean="0">
                                    <a:latin typeface="Cambria Math" panose="02040503050406030204" pitchFamily="18" charset="0"/>
                                  </a:rPr>
                                  <m:t>)</m:t>
                                </m:r>
                              </m:oMath>
                            </m:oMathPara>
                          </a14:m>
                          <a:endParaRPr lang="en-SG" sz="1800" dirty="0"/>
                        </a:p>
                      </a:txBody>
                      <a:tcPr anchor="ctr"/>
                    </a:tc>
                    <a:extLst>
                      <a:ext uri="{0D108BD9-81ED-4DB2-BD59-A6C34878D82A}">
                        <a16:rowId xmlns:a16="http://schemas.microsoft.com/office/drawing/2014/main" val="151914803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3</m:t>
                                    </m:r>
                                  </m:sub>
                                </m:sSub>
                                <m:r>
                                  <a:rPr lang="en-SG" sz="1800" b="0" i="1" smtClean="0">
                                    <a:latin typeface="Cambria Math" panose="02040503050406030204" pitchFamily="18" charset="0"/>
                                  </a:rPr>
                                  <m:t>=</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𝑓</m:t>
                                    </m:r>
                                  </m:e>
                                  <m:sub>
                                    <m:r>
                                      <a:rPr lang="en-SG" sz="1800" b="0" i="1" smtClean="0">
                                        <a:latin typeface="Cambria Math" panose="02040503050406030204" pitchFamily="18" charset="0"/>
                                      </a:rPr>
                                      <m:t>3</m:t>
                                    </m:r>
                                  </m:sub>
                                </m:sSub>
                                <m:d>
                                  <m:dPr>
                                    <m:ctrlPr>
                                      <a:rPr lang="en-SG" sz="1800" b="0" i="1" smtClean="0">
                                        <a:latin typeface="Cambria Math" panose="02040503050406030204" pitchFamily="18" charset="0"/>
                                      </a:rPr>
                                    </m:ctrlPr>
                                  </m:dPr>
                                  <m:e>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2</m:t>
                                        </m:r>
                                      </m:sub>
                                    </m:sSub>
                                  </m:e>
                                </m:d>
                                <m:r>
                                  <a:rPr lang="en-SG" sz="1800" b="0" i="1" smtClean="0">
                                    <a:latin typeface="Cambria Math" panose="02040503050406030204" pitchFamily="18" charset="0"/>
                                  </a:rPr>
                                  <m:t>=</m:t>
                                </m:r>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𝑢</m:t>
                                    </m:r>
                                  </m:e>
                                  <m:sub>
                                    <m:r>
                                      <a:rPr lang="en-SG" sz="1800" b="0" i="1" smtClean="0">
                                        <a:latin typeface="Cambria Math" panose="02040503050406030204" pitchFamily="18" charset="0"/>
                                      </a:rPr>
                                      <m:t>2</m:t>
                                    </m:r>
                                  </m:sub>
                                  <m:sup>
                                    <m:r>
                                      <a:rPr lang="en-SG" sz="1800" b="0" i="1" smtClean="0">
                                        <a:latin typeface="Cambria Math" panose="02040503050406030204" pitchFamily="18" charset="0"/>
                                      </a:rPr>
                                      <m:t>2</m:t>
                                    </m:r>
                                  </m:sup>
                                </m:sSubSup>
                              </m:oMath>
                            </m:oMathPara>
                          </a14:m>
                          <a:endParaRPr lang="en-SG" sz="1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800" i="1" smtClean="0">
                                        <a:latin typeface="Cambria Math" panose="02040503050406030204" pitchFamily="18" charset="0"/>
                                      </a:rPr>
                                    </m:ctrlPr>
                                  </m:fPr>
                                  <m:num>
                                    <m:r>
                                      <a:rPr lang="en-SG" sz="1800" b="0" i="1" smtClean="0">
                                        <a:latin typeface="Cambria Math" panose="02040503050406030204" pitchFamily="18" charset="0"/>
                                      </a:rPr>
                                      <m:t>𝑑</m:t>
                                    </m:r>
                                  </m:num>
                                  <m:den>
                                    <m:r>
                                      <a:rPr lang="en-SG" sz="1800" b="0" i="1" smtClean="0">
                                        <a:latin typeface="Cambria Math" panose="02040503050406030204" pitchFamily="18" charset="0"/>
                                      </a:rPr>
                                      <m:t>𝑑</m:t>
                                    </m:r>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2</m:t>
                                        </m:r>
                                      </m:sub>
                                    </m:sSub>
                                  </m:den>
                                </m:f>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3</m:t>
                                    </m:r>
                                  </m:sub>
                                </m:sSub>
                                <m:r>
                                  <a:rPr lang="en-SG" sz="1800" b="0" i="1" smtClean="0">
                                    <a:latin typeface="Cambria Math" panose="02040503050406030204" pitchFamily="18" charset="0"/>
                                  </a:rPr>
                                  <m:t>=</m:t>
                                </m:r>
                                <m:r>
                                  <a:rPr lang="en-SG" sz="1800" b="0" i="0" smtClean="0">
                                    <a:latin typeface="Cambria Math" panose="02040503050406030204" pitchFamily="18" charset="0"/>
                                  </a:rPr>
                                  <m:t>2</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2</m:t>
                                    </m:r>
                                  </m:sub>
                                </m:sSub>
                              </m:oMath>
                            </m:oMathPara>
                          </a14:m>
                          <a:endParaRPr lang="en-SG" sz="1800" dirty="0"/>
                        </a:p>
                      </a:txBody>
                      <a:tcPr anchor="ctr"/>
                    </a:tc>
                    <a:extLst>
                      <a:ext uri="{0D108BD9-81ED-4DB2-BD59-A6C34878D82A}">
                        <a16:rowId xmlns:a16="http://schemas.microsoft.com/office/drawing/2014/main" val="1408117399"/>
                      </a:ext>
                    </a:extLst>
                  </a:tr>
                  <a:tr h="0">
                    <a:tc>
                      <a:txBody>
                        <a:bodyPr/>
                        <a:lstStyle/>
                        <a:p>
                          <a:pPr/>
                          <a14:m>
                            <m:oMathPara xmlns:m="http://schemas.openxmlformats.org/officeDocument/2006/math">
                              <m:oMathParaPr>
                                <m:jc m:val="centerGroup"/>
                              </m:oMathParaPr>
                              <m:oMath xmlns:m="http://schemas.openxmlformats.org/officeDocument/2006/math">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𝑦</m:t>
                                    </m:r>
                                    <m:r>
                                      <a:rPr lang="en-SG" sz="1800" b="0" i="1" smtClean="0">
                                        <a:latin typeface="Cambria Math" panose="02040503050406030204" pitchFamily="18" charset="0"/>
                                      </a:rPr>
                                      <m:t>=</m:t>
                                    </m:r>
                                    <m:r>
                                      <a:rPr lang="en-SG" sz="1800" b="0" i="1" smtClean="0">
                                        <a:latin typeface="Cambria Math" panose="02040503050406030204" pitchFamily="18" charset="0"/>
                                      </a:rPr>
                                      <m:t>𝑢</m:t>
                                    </m:r>
                                  </m:e>
                                  <m:sub>
                                    <m:r>
                                      <a:rPr lang="en-SG" sz="1800" b="0" i="1" smtClean="0">
                                        <a:latin typeface="Cambria Math" panose="02040503050406030204" pitchFamily="18" charset="0"/>
                                      </a:rPr>
                                      <m:t>4</m:t>
                                    </m:r>
                                  </m:sub>
                                </m:sSub>
                                <m:r>
                                  <a:rPr lang="en-SG" sz="1800" b="0" i="1" smtClean="0">
                                    <a:latin typeface="Cambria Math" panose="02040503050406030204" pitchFamily="18" charset="0"/>
                                  </a:rPr>
                                  <m:t>=</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𝑓</m:t>
                                    </m:r>
                                  </m:e>
                                  <m:sub>
                                    <m:r>
                                      <a:rPr lang="en-SG" sz="1800" b="0" i="1" smtClean="0">
                                        <a:latin typeface="Cambria Math" panose="02040503050406030204" pitchFamily="18" charset="0"/>
                                      </a:rPr>
                                      <m:t>4</m:t>
                                    </m:r>
                                  </m:sub>
                                </m:sSub>
                                <m:d>
                                  <m:dPr>
                                    <m:ctrlPr>
                                      <a:rPr lang="en-SG" sz="1800" b="0" i="1" smtClean="0">
                                        <a:latin typeface="Cambria Math" panose="02040503050406030204" pitchFamily="18" charset="0"/>
                                      </a:rPr>
                                    </m:ctrlPr>
                                  </m:dPr>
                                  <m:e>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3</m:t>
                                        </m:r>
                                      </m:sub>
                                    </m:sSub>
                                  </m:e>
                                </m:d>
                                <m:r>
                                  <a:rPr lang="en-SG" sz="1800" b="0" i="0" smtClean="0">
                                    <a:latin typeface="Cambria Math" panose="02040503050406030204" pitchFamily="18" charset="0"/>
                                  </a:rPr>
                                  <m:t>=</m:t>
                                </m:r>
                                <m:r>
                                  <m:rPr>
                                    <m:sty m:val="p"/>
                                  </m:rPr>
                                  <a:rPr lang="en-SG" sz="1800" b="0" i="0" smtClean="0">
                                    <a:latin typeface="Cambria Math" panose="02040503050406030204" pitchFamily="18" charset="0"/>
                                  </a:rPr>
                                  <m:t>ln</m:t>
                                </m:r>
                                <m:r>
                                  <a:rPr lang="en-SG" sz="1800" b="0" i="0" smtClean="0">
                                    <a:latin typeface="Cambria Math" panose="02040503050406030204" pitchFamily="18" charset="0"/>
                                  </a:rPr>
                                  <m:t>(</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3</m:t>
                                    </m:r>
                                  </m:sub>
                                </m:sSub>
                                <m:r>
                                  <a:rPr lang="en-SG" sz="1800" b="0" i="0" smtClean="0">
                                    <a:latin typeface="Cambria Math" panose="02040503050406030204" pitchFamily="18" charset="0"/>
                                  </a:rPr>
                                  <m:t>)</m:t>
                                </m:r>
                              </m:oMath>
                            </m:oMathPara>
                          </a14:m>
                          <a:endParaRPr lang="en-SG" sz="18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SG" sz="1800" i="1" smtClean="0">
                                        <a:latin typeface="Cambria Math" panose="02040503050406030204" pitchFamily="18" charset="0"/>
                                      </a:rPr>
                                    </m:ctrlPr>
                                  </m:fPr>
                                  <m:num>
                                    <m:r>
                                      <a:rPr lang="en-SG" sz="1800" b="0" i="1" smtClean="0">
                                        <a:latin typeface="Cambria Math" panose="02040503050406030204" pitchFamily="18" charset="0"/>
                                      </a:rPr>
                                      <m:t>𝑑</m:t>
                                    </m:r>
                                  </m:num>
                                  <m:den>
                                    <m:r>
                                      <a:rPr lang="en-SG" sz="1800" b="0" i="1" smtClean="0">
                                        <a:latin typeface="Cambria Math" panose="02040503050406030204" pitchFamily="18" charset="0"/>
                                      </a:rPr>
                                      <m:t>𝑑</m:t>
                                    </m:r>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3</m:t>
                                        </m:r>
                                      </m:sub>
                                    </m:sSub>
                                  </m:den>
                                </m:f>
                                <m:sSub>
                                  <m:sSubPr>
                                    <m:ctrlPr>
                                      <a:rPr lang="en-SG" sz="180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4</m:t>
                                    </m:r>
                                  </m:sub>
                                </m:sSub>
                                <m:r>
                                  <a:rPr lang="en-SG" sz="1800" b="0" i="1" smtClean="0">
                                    <a:latin typeface="Cambria Math" panose="02040503050406030204" pitchFamily="18" charset="0"/>
                                  </a:rPr>
                                  <m:t>=</m:t>
                                </m:r>
                                <m:f>
                                  <m:fPr>
                                    <m:ctrlPr>
                                      <a:rPr lang="en-SG" sz="1800" b="0" i="1" smtClean="0">
                                        <a:latin typeface="Cambria Math" panose="02040503050406030204" pitchFamily="18" charset="0"/>
                                      </a:rPr>
                                    </m:ctrlPr>
                                  </m:fPr>
                                  <m:num>
                                    <m:r>
                                      <a:rPr lang="en-SG" sz="1800" b="0" i="1" smtClean="0">
                                        <a:latin typeface="Cambria Math" panose="02040503050406030204" pitchFamily="18" charset="0"/>
                                      </a:rPr>
                                      <m:t>1</m:t>
                                    </m:r>
                                  </m:num>
                                  <m:den>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𝑢</m:t>
                                        </m:r>
                                      </m:e>
                                      <m:sub>
                                        <m:r>
                                          <a:rPr lang="en-SG" sz="1800" b="0" i="1" smtClean="0">
                                            <a:latin typeface="Cambria Math" panose="02040503050406030204" pitchFamily="18" charset="0"/>
                                          </a:rPr>
                                          <m:t>3</m:t>
                                        </m:r>
                                      </m:sub>
                                    </m:sSub>
                                  </m:den>
                                </m:f>
                              </m:oMath>
                            </m:oMathPara>
                          </a14:m>
                          <a:endParaRPr lang="en-SG" sz="1800" dirty="0"/>
                        </a:p>
                      </a:txBody>
                      <a:tcPr anchor="ctr"/>
                    </a:tc>
                    <a:extLst>
                      <a:ext uri="{0D108BD9-81ED-4DB2-BD59-A6C34878D82A}">
                        <a16:rowId xmlns:a16="http://schemas.microsoft.com/office/drawing/2014/main" val="1610400167"/>
                      </a:ext>
                    </a:extLst>
                  </a:tr>
                </a:tbl>
              </a:graphicData>
            </a:graphic>
          </p:graphicFrame>
        </mc:Choice>
        <mc:Fallback xmlns="">
          <p:graphicFrame>
            <p:nvGraphicFramePr>
              <p:cNvPr id="4" name="Table 3">
                <a:extLst>
                  <a:ext uri="{FF2B5EF4-FFF2-40B4-BE49-F238E27FC236}">
                    <a16:creationId xmlns:a16="http://schemas.microsoft.com/office/drawing/2014/main" id="{D4606DE9-E43F-4AC8-93FC-D77700A072B2}"/>
                  </a:ext>
                </a:extLst>
              </p:cNvPr>
              <p:cNvGraphicFramePr>
                <a:graphicFrameLocks noGrp="1"/>
              </p:cNvGraphicFramePr>
              <p:nvPr>
                <p:extLst>
                  <p:ext uri="{D42A27DB-BD31-4B8C-83A1-F6EECF244321}">
                    <p14:modId xmlns:p14="http://schemas.microsoft.com/office/powerpoint/2010/main" val="814523518"/>
                  </p:ext>
                </p:extLst>
              </p:nvPr>
            </p:nvGraphicFramePr>
            <p:xfrm>
              <a:off x="1187624" y="1268760"/>
              <a:ext cx="6096000" cy="295091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94842153"/>
                        </a:ext>
                      </a:extLst>
                    </a:gridCol>
                    <a:gridCol w="3048000">
                      <a:extLst>
                        <a:ext uri="{9D8B030D-6E8A-4147-A177-3AD203B41FA5}">
                          <a16:colId xmlns:a16="http://schemas.microsoft.com/office/drawing/2014/main" val="3846797020"/>
                        </a:ext>
                      </a:extLst>
                    </a:gridCol>
                  </a:tblGrid>
                  <a:tr h="365760">
                    <a:tc>
                      <a:txBody>
                        <a:bodyPr/>
                        <a:lstStyle/>
                        <a:p>
                          <a:pPr algn="ctr"/>
                          <a:r>
                            <a:rPr lang="en-SG" sz="1800" dirty="0"/>
                            <a:t>Intermediate variables </a:t>
                          </a:r>
                        </a:p>
                      </a:txBody>
                      <a:tcPr/>
                    </a:tc>
                    <a:tc>
                      <a:txBody>
                        <a:bodyPr/>
                        <a:lstStyle/>
                        <a:p>
                          <a:pPr algn="ctr"/>
                          <a:r>
                            <a:rPr lang="en-SG" sz="1800" dirty="0"/>
                            <a:t>Derivatives </a:t>
                          </a:r>
                        </a:p>
                      </a:txBody>
                      <a:tcPr/>
                    </a:tc>
                    <a:extLst>
                      <a:ext uri="{0D108BD9-81ED-4DB2-BD59-A6C34878D82A}">
                        <a16:rowId xmlns:a16="http://schemas.microsoft.com/office/drawing/2014/main" val="3252496082"/>
                      </a:ext>
                    </a:extLst>
                  </a:tr>
                  <a:tr h="612267">
                    <a:tc>
                      <a:txBody>
                        <a:bodyPr/>
                        <a:lstStyle/>
                        <a:p>
                          <a:endParaRPr lang="en-US"/>
                        </a:p>
                      </a:txBody>
                      <a:tcPr anchor="ctr">
                        <a:blipFill>
                          <a:blip r:embed="rId3"/>
                          <a:stretch>
                            <a:fillRect l="-200" t="-64356" r="-100599" b="-322772"/>
                          </a:stretch>
                        </a:blipFill>
                      </a:tcPr>
                    </a:tc>
                    <a:tc>
                      <a:txBody>
                        <a:bodyPr/>
                        <a:lstStyle/>
                        <a:p>
                          <a:endParaRPr lang="en-US"/>
                        </a:p>
                      </a:txBody>
                      <a:tcPr anchor="ctr">
                        <a:blipFill>
                          <a:blip r:embed="rId3"/>
                          <a:stretch>
                            <a:fillRect l="-100400" t="-64356" r="-800" b="-322772"/>
                          </a:stretch>
                        </a:blipFill>
                      </a:tcPr>
                    </a:tc>
                    <a:extLst>
                      <a:ext uri="{0D108BD9-81ED-4DB2-BD59-A6C34878D82A}">
                        <a16:rowId xmlns:a16="http://schemas.microsoft.com/office/drawing/2014/main" val="1098748590"/>
                      </a:ext>
                    </a:extLst>
                  </a:tr>
                  <a:tr h="657162">
                    <a:tc>
                      <a:txBody>
                        <a:bodyPr/>
                        <a:lstStyle/>
                        <a:p>
                          <a:endParaRPr lang="en-US"/>
                        </a:p>
                      </a:txBody>
                      <a:tcPr anchor="ctr">
                        <a:blipFill>
                          <a:blip r:embed="rId3"/>
                          <a:stretch>
                            <a:fillRect l="-200" t="-153704" r="-100599" b="-201852"/>
                          </a:stretch>
                        </a:blipFill>
                      </a:tcPr>
                    </a:tc>
                    <a:tc>
                      <a:txBody>
                        <a:bodyPr/>
                        <a:lstStyle/>
                        <a:p>
                          <a:endParaRPr lang="en-US"/>
                        </a:p>
                      </a:txBody>
                      <a:tcPr anchor="ctr">
                        <a:blipFill>
                          <a:blip r:embed="rId3"/>
                          <a:stretch>
                            <a:fillRect l="-100400" t="-153704" r="-800" b="-201852"/>
                          </a:stretch>
                        </a:blipFill>
                      </a:tcPr>
                    </a:tc>
                    <a:extLst>
                      <a:ext uri="{0D108BD9-81ED-4DB2-BD59-A6C34878D82A}">
                        <a16:rowId xmlns:a16="http://schemas.microsoft.com/office/drawing/2014/main" val="1519148037"/>
                      </a:ext>
                    </a:extLst>
                  </a:tr>
                  <a:tr h="657162">
                    <a:tc>
                      <a:txBody>
                        <a:bodyPr/>
                        <a:lstStyle/>
                        <a:p>
                          <a:endParaRPr lang="en-US"/>
                        </a:p>
                      </a:txBody>
                      <a:tcPr anchor="ctr">
                        <a:blipFill>
                          <a:blip r:embed="rId3"/>
                          <a:stretch>
                            <a:fillRect l="-200" t="-253704" r="-100599" b="-101852"/>
                          </a:stretch>
                        </a:blipFill>
                      </a:tcPr>
                    </a:tc>
                    <a:tc>
                      <a:txBody>
                        <a:bodyPr/>
                        <a:lstStyle/>
                        <a:p>
                          <a:endParaRPr lang="en-US"/>
                        </a:p>
                      </a:txBody>
                      <a:tcPr anchor="ctr">
                        <a:blipFill>
                          <a:blip r:embed="rId3"/>
                          <a:stretch>
                            <a:fillRect l="-100400" t="-253704" r="-800" b="-101852"/>
                          </a:stretch>
                        </a:blipFill>
                      </a:tcPr>
                    </a:tc>
                    <a:extLst>
                      <a:ext uri="{0D108BD9-81ED-4DB2-BD59-A6C34878D82A}">
                        <a16:rowId xmlns:a16="http://schemas.microsoft.com/office/drawing/2014/main" val="1408117399"/>
                      </a:ext>
                    </a:extLst>
                  </a:tr>
                  <a:tr h="658559">
                    <a:tc>
                      <a:txBody>
                        <a:bodyPr/>
                        <a:lstStyle/>
                        <a:p>
                          <a:endParaRPr lang="en-US"/>
                        </a:p>
                      </a:txBody>
                      <a:tcPr anchor="ctr">
                        <a:blipFill>
                          <a:blip r:embed="rId3"/>
                          <a:stretch>
                            <a:fillRect l="-200" t="-353704" r="-100599" b="-1852"/>
                          </a:stretch>
                        </a:blipFill>
                      </a:tcPr>
                    </a:tc>
                    <a:tc>
                      <a:txBody>
                        <a:bodyPr/>
                        <a:lstStyle/>
                        <a:p>
                          <a:endParaRPr lang="en-US"/>
                        </a:p>
                      </a:txBody>
                      <a:tcPr anchor="ctr">
                        <a:blipFill>
                          <a:blip r:embed="rId3"/>
                          <a:stretch>
                            <a:fillRect l="-100400" t="-353704" r="-800" b="-1852"/>
                          </a:stretch>
                        </a:blipFill>
                      </a:tcPr>
                    </a:tc>
                    <a:extLst>
                      <a:ext uri="{0D108BD9-81ED-4DB2-BD59-A6C34878D82A}">
                        <a16:rowId xmlns:a16="http://schemas.microsoft.com/office/drawing/2014/main" val="1610400167"/>
                      </a:ext>
                    </a:extLst>
                  </a:tr>
                </a:tbl>
              </a:graphicData>
            </a:graphic>
          </p:graphicFrame>
        </mc:Fallback>
      </mc:AlternateContent>
    </p:spTree>
    <p:extLst>
      <p:ext uri="{BB962C8B-B14F-4D97-AF65-F5344CB8AC3E}">
        <p14:creationId xmlns:p14="http://schemas.microsoft.com/office/powerpoint/2010/main" val="170830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737BC4-269C-4B42-B7D3-E584C0FD6671}"/>
              </a:ext>
            </a:extLst>
          </p:cNvPr>
          <p:cNvSpPr>
            <a:spLocks noGrp="1"/>
          </p:cNvSpPr>
          <p:nvPr>
            <p:ph sz="quarter" idx="1"/>
          </p:nvPr>
        </p:nvSpPr>
        <p:spPr/>
        <p:txBody>
          <a:bodyPr/>
          <a:lstStyle/>
          <a:p>
            <a:endParaRPr lang="en-SG" dirty="0"/>
          </a:p>
          <a:p>
            <a:endParaRPr lang="en-SG" dirty="0"/>
          </a:p>
          <a:p>
            <a:endParaRPr lang="en-SG" dirty="0"/>
          </a:p>
          <a:p>
            <a:endParaRPr lang="en-SG" dirty="0"/>
          </a:p>
          <a:p>
            <a:endParaRPr lang="en-SG" dirty="0"/>
          </a:p>
          <a:p>
            <a:endParaRPr lang="en-SG" dirty="0"/>
          </a:p>
          <a:p>
            <a:r>
              <a:rPr lang="en-SG" sz="1400" dirty="0"/>
              <a:t>Note that u is a function with one dimensional output.</a:t>
            </a:r>
          </a:p>
          <a:p>
            <a:endParaRPr lang="en-SG" dirty="0"/>
          </a:p>
        </p:txBody>
      </p:sp>
      <p:sp>
        <p:nvSpPr>
          <p:cNvPr id="3" name="Title 2">
            <a:extLst>
              <a:ext uri="{FF2B5EF4-FFF2-40B4-BE49-F238E27FC236}">
                <a16:creationId xmlns:a16="http://schemas.microsoft.com/office/drawing/2014/main" id="{9B8AFAE3-F5B1-4E84-8B3E-E9F3C23A5BA5}"/>
              </a:ext>
            </a:extLst>
          </p:cNvPr>
          <p:cNvSpPr>
            <a:spLocks noGrp="1"/>
          </p:cNvSpPr>
          <p:nvPr>
            <p:ph type="title"/>
          </p:nvPr>
        </p:nvSpPr>
        <p:spPr/>
        <p:txBody>
          <a:bodyPr/>
          <a:lstStyle/>
          <a:p>
            <a:r>
              <a:rPr lang="en-SG" dirty="0">
                <a:solidFill>
                  <a:srgbClr val="0057C0"/>
                </a:solidFill>
              </a:rPr>
              <a:t>Single-variable total-derivative chain rule</a:t>
            </a:r>
          </a:p>
        </p:txBody>
      </p:sp>
      <p:pic>
        <p:nvPicPr>
          <p:cNvPr id="4" name="Picture 3">
            <a:extLst>
              <a:ext uri="{FF2B5EF4-FFF2-40B4-BE49-F238E27FC236}">
                <a16:creationId xmlns:a16="http://schemas.microsoft.com/office/drawing/2014/main" id="{AAECEB5F-587D-4F8A-8E79-2010A5021F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29" y="1325880"/>
            <a:ext cx="80994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31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4BA050C-F0ED-40ED-9C6E-C8AB666717C4}"/>
                  </a:ext>
                </a:extLst>
              </p:cNvPr>
              <p:cNvSpPr>
                <a:spLocks noGrp="1"/>
              </p:cNvSpPr>
              <p:nvPr>
                <p:ph sz="quarter" idx="1"/>
              </p:nvPr>
            </p:nvSpPr>
            <p:spPr/>
            <p:txBody>
              <a:bodyPr>
                <a:normAutofit/>
              </a:bodyPr>
              <a:lstStyle/>
              <a:p>
                <a:pPr marL="0" indent="0">
                  <a:buNone/>
                </a:pPr>
                <a:r>
                  <a:rPr lang="en-SG" dirty="0"/>
                  <a:t>Vector chain rule is used to compute the derivative of vector function,  </a:t>
                </a:r>
                <a14:m>
                  <m:oMath xmlns:m="http://schemas.openxmlformats.org/officeDocument/2006/math">
                    <m:r>
                      <a:rPr lang="en-SG" b="1" i="1">
                        <a:latin typeface="Cambria Math" panose="02040503050406030204" pitchFamily="18" charset="0"/>
                      </a:rPr>
                      <m:t>𝒚</m:t>
                    </m:r>
                    <m:r>
                      <a:rPr lang="en-SG" i="1">
                        <a:latin typeface="Cambria Math" panose="02040503050406030204" pitchFamily="18" charset="0"/>
                      </a:rPr>
                      <m:t>=</m:t>
                    </m:r>
                    <m:r>
                      <a:rPr lang="en-SG" i="1">
                        <a:latin typeface="Cambria Math" panose="02040503050406030204" pitchFamily="18" charset="0"/>
                      </a:rPr>
                      <m:t>𝑓</m:t>
                    </m:r>
                    <m:r>
                      <a:rPr lang="en-SG" i="1">
                        <a:latin typeface="Cambria Math" panose="02040503050406030204" pitchFamily="18" charset="0"/>
                      </a:rPr>
                      <m:t>(</m:t>
                    </m:r>
                    <m:r>
                      <a:rPr lang="en-SG" b="1" i="1">
                        <a:latin typeface="Cambria Math" panose="02040503050406030204" pitchFamily="18" charset="0"/>
                      </a:rPr>
                      <m:t>𝒙</m:t>
                    </m:r>
                    <m:r>
                      <a:rPr lang="en-SG" i="1">
                        <a:latin typeface="Cambria Math" panose="02040503050406030204" pitchFamily="18" charset="0"/>
                      </a:rPr>
                      <m:t>)</m:t>
                    </m:r>
                  </m:oMath>
                </a14:m>
                <a:r>
                  <a:rPr lang="en-SG" dirty="0"/>
                  <a:t>, where both </a:t>
                </a:r>
                <a:r>
                  <a:rPr lang="en-SG" b="1" i="1" dirty="0"/>
                  <a:t>x</a:t>
                </a:r>
                <a:r>
                  <a:rPr lang="en-SG" dirty="0"/>
                  <a:t> and </a:t>
                </a:r>
                <a:r>
                  <a:rPr lang="en-SG" b="1" i="1" dirty="0"/>
                  <a:t>y</a:t>
                </a:r>
                <a:r>
                  <a:rPr lang="en-SG" dirty="0"/>
                  <a:t> are vectors.  In the following example, x is considered as </a:t>
                </a:r>
                <a14:m>
                  <m:oMath xmlns:m="http://schemas.openxmlformats.org/officeDocument/2006/math">
                    <m:r>
                      <a:rPr lang="en-SG" b="0" i="1" smtClean="0">
                        <a:latin typeface="Cambria Math" panose="02040503050406030204" pitchFamily="18" charset="0"/>
                      </a:rPr>
                      <m:t>1</m:t>
                    </m:r>
                  </m:oMath>
                </a14:m>
                <a:r>
                  <a:rPr lang="en-SG" dirty="0"/>
                  <a:t> by </a:t>
                </a:r>
                <a14:m>
                  <m:oMath xmlns:m="http://schemas.openxmlformats.org/officeDocument/2006/math">
                    <m:r>
                      <a:rPr lang="en-SG" i="1">
                        <a:latin typeface="Cambria Math" panose="02040503050406030204" pitchFamily="18" charset="0"/>
                      </a:rPr>
                      <m:t>1</m:t>
                    </m:r>
                  </m:oMath>
                </a14:m>
                <a:r>
                  <a:rPr lang="en-SG" dirty="0"/>
                  <a:t> vector. For example,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SG" i="1" smtClean="0">
                              <a:latin typeface="Cambria Math" panose="02040503050406030204" pitchFamily="18" charset="0"/>
                            </a:rPr>
                          </m:ctrlPr>
                        </m:dPr>
                        <m:e>
                          <m:m>
                            <m:mPr>
                              <m:mcs>
                                <m:mc>
                                  <m:mcPr>
                                    <m:count m:val="1"/>
                                    <m:mcJc m:val="center"/>
                                  </m:mcPr>
                                </m:mc>
                              </m:mcs>
                              <m:ctrlPr>
                                <a:rPr lang="en-SG" i="1" smtClean="0">
                                  <a:latin typeface="Cambria Math" panose="02040503050406030204" pitchFamily="18" charset="0"/>
                                </a:rPr>
                              </m:ctrlPr>
                            </m:mPr>
                            <m:mr>
                              <m:e>
                                <m:sSub>
                                  <m:sSubPr>
                                    <m:ctrlPr>
                                      <a:rPr lang="en-SG"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1</m:t>
                                    </m:r>
                                  </m:sub>
                                </m:sSub>
                                <m:r>
                                  <m:rPr>
                                    <m:brk m:alnAt="7"/>
                                  </m:rP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m:t>
                                </m:r>
                              </m:e>
                            </m:mr>
                            <m:mr>
                              <m:e>
                                <m:sSub>
                                  <m:sSubPr>
                                    <m:ctrlPr>
                                      <a:rPr lang="en-SG" i="1">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sub>
                                </m:sSub>
                                <m:r>
                                  <m:rPr>
                                    <m:brk m:alnAt="7"/>
                                  </m:rPr>
                                  <a:rPr lang="en-SG" i="1">
                                    <a:latin typeface="Cambria Math" panose="02040503050406030204" pitchFamily="18" charset="0"/>
                                  </a:rPr>
                                  <m:t>(</m:t>
                                </m:r>
                                <m:r>
                                  <a:rPr lang="en-SG" i="1">
                                    <a:latin typeface="Cambria Math" panose="02040503050406030204" pitchFamily="18" charset="0"/>
                                  </a:rPr>
                                  <m:t>𝑥</m:t>
                                </m:r>
                                <m:r>
                                  <a:rPr lang="en-SG" i="1">
                                    <a:latin typeface="Cambria Math" panose="02040503050406030204" pitchFamily="18" charset="0"/>
                                  </a:rPr>
                                  <m:t>)</m:t>
                                </m:r>
                              </m:e>
                            </m:mr>
                          </m:m>
                        </m:e>
                      </m:d>
                      <m:r>
                        <a:rPr lang="en-SG" b="0" i="1" smtClean="0">
                          <a:latin typeface="Cambria Math" panose="02040503050406030204" pitchFamily="18" charset="0"/>
                        </a:rPr>
                        <m:t>=</m:t>
                      </m:r>
                      <m:d>
                        <m:dPr>
                          <m:begChr m:val="["/>
                          <m:endChr m:val="]"/>
                          <m:ctrlPr>
                            <a:rPr lang="en-SG" b="0" i="1" smtClean="0">
                              <a:latin typeface="Cambria Math" panose="02040503050406030204" pitchFamily="18" charset="0"/>
                            </a:rPr>
                          </m:ctrlPr>
                        </m:dPr>
                        <m:e>
                          <m:m>
                            <m:mPr>
                              <m:mcs>
                                <m:mc>
                                  <m:mcPr>
                                    <m:count m:val="1"/>
                                    <m:mcJc m:val="center"/>
                                  </m:mcPr>
                                </m:mc>
                              </m:mcs>
                              <m:ctrlPr>
                                <a:rPr lang="en-SG" b="0" i="1" smtClean="0">
                                  <a:latin typeface="Cambria Math" panose="02040503050406030204" pitchFamily="18" charset="0"/>
                                </a:rPr>
                              </m:ctrlPr>
                            </m:mPr>
                            <m:m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𝑓</m:t>
                                    </m:r>
                                  </m:e>
                                  <m:sub>
                                    <m:r>
                                      <a:rPr lang="en-SG" b="0" i="1" smtClean="0">
                                        <a:latin typeface="Cambria Math" panose="02040503050406030204" pitchFamily="18" charset="0"/>
                                      </a:rPr>
                                      <m:t>1</m:t>
                                    </m:r>
                                  </m:sub>
                                </m:sSub>
                                <m:r>
                                  <m:rPr>
                                    <m:brk m:alnAt="7"/>
                                  </m:rP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m:t>
                                </m:r>
                              </m:e>
                            </m:mr>
                            <m:mr>
                              <m:e>
                                <m:sSub>
                                  <m:sSubPr>
                                    <m:ctrlPr>
                                      <a:rPr lang="en-SG" i="1">
                                        <a:latin typeface="Cambria Math" panose="02040503050406030204" pitchFamily="18" charset="0"/>
                                      </a:rPr>
                                    </m:ctrlPr>
                                  </m:sSubPr>
                                  <m:e>
                                    <m:r>
                                      <a:rPr lang="en-SG" i="1">
                                        <a:latin typeface="Cambria Math" panose="02040503050406030204" pitchFamily="18" charset="0"/>
                                      </a:rPr>
                                      <m:t>𝑓</m:t>
                                    </m:r>
                                  </m:e>
                                  <m:sub>
                                    <m:r>
                                      <a:rPr lang="en-SG" b="0" i="1" smtClean="0">
                                        <a:latin typeface="Cambria Math" panose="02040503050406030204" pitchFamily="18" charset="0"/>
                                      </a:rPr>
                                      <m:t>2</m:t>
                                    </m:r>
                                  </m:sub>
                                </m:sSub>
                                <m:r>
                                  <m:rPr>
                                    <m:brk m:alnAt="7"/>
                                  </m:rPr>
                                  <a:rPr lang="en-SG" i="1">
                                    <a:latin typeface="Cambria Math" panose="02040503050406030204" pitchFamily="18" charset="0"/>
                                  </a:rPr>
                                  <m:t>(</m:t>
                                </m:r>
                                <m:r>
                                  <a:rPr lang="en-SG" i="1">
                                    <a:latin typeface="Cambria Math" panose="02040503050406030204" pitchFamily="18" charset="0"/>
                                  </a:rPr>
                                  <m:t>𝑥</m:t>
                                </m:r>
                                <m:r>
                                  <a:rPr lang="en-SG" i="1">
                                    <a:latin typeface="Cambria Math" panose="02040503050406030204" pitchFamily="18" charset="0"/>
                                  </a:rPr>
                                  <m:t>)</m:t>
                                </m:r>
                              </m:e>
                            </m:mr>
                          </m:m>
                        </m:e>
                      </m:d>
                      <m:r>
                        <a:rPr lang="en-SG" b="0" i="1" smtClean="0">
                          <a:latin typeface="Cambria Math" panose="02040503050406030204" pitchFamily="18" charset="0"/>
                        </a:rPr>
                        <m:t>=</m:t>
                      </m:r>
                      <m:d>
                        <m:dPr>
                          <m:begChr m:val="["/>
                          <m:endChr m:val="]"/>
                          <m:ctrlPr>
                            <a:rPr lang="en-SG" b="0" i="1" smtClean="0">
                              <a:latin typeface="Cambria Math" panose="02040503050406030204" pitchFamily="18" charset="0"/>
                            </a:rPr>
                          </m:ctrlPr>
                        </m:dPr>
                        <m:e>
                          <m:m>
                            <m:mPr>
                              <m:mcs>
                                <m:mc>
                                  <m:mcPr>
                                    <m:count m:val="1"/>
                                    <m:mcJc m:val="center"/>
                                  </m:mcPr>
                                </m:mc>
                              </m:mcs>
                              <m:ctrlPr>
                                <a:rPr lang="en-SG" b="0" i="1" smtClean="0">
                                  <a:latin typeface="Cambria Math" panose="02040503050406030204" pitchFamily="18" charset="0"/>
                                </a:rPr>
                              </m:ctrlPr>
                            </m:mPr>
                            <m:mr>
                              <m:e>
                                <m:r>
                                  <m:rPr>
                                    <m:sty m:val="p"/>
                                    <m:brk m:alnAt="7"/>
                                  </m:rPr>
                                  <a:rPr lang="en-SG" b="0" i="0" smtClean="0">
                                    <a:latin typeface="Cambria Math" panose="02040503050406030204" pitchFamily="18" charset="0"/>
                                  </a:rPr>
                                  <m:t>l</m:t>
                                </m:r>
                                <m:r>
                                  <m:rPr>
                                    <m:sty m:val="p"/>
                                  </m:rPr>
                                  <a:rPr lang="en-SG" b="0" i="0" smtClean="0">
                                    <a:latin typeface="Cambria Math" panose="02040503050406030204" pitchFamily="18" charset="0"/>
                                  </a:rPr>
                                  <m:t>n</m:t>
                                </m:r>
                                <m:r>
                                  <m:rPr>
                                    <m:brk m:alnAt="7"/>
                                  </m:rPr>
                                  <a:rPr lang="en-SG" b="0" i="1" smtClean="0">
                                    <a:latin typeface="Cambria Math" panose="02040503050406030204" pitchFamily="18" charset="0"/>
                                  </a:rPr>
                                  <m:t>⁡</m:t>
                                </m:r>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m:rPr>
                                    <m:brk m:alnAt="7"/>
                                  </m:rPr>
                                  <a:rPr lang="en-SG" b="0" i="1" smtClean="0">
                                    <a:latin typeface="Cambria Math" panose="02040503050406030204" pitchFamily="18" charset="0"/>
                                  </a:rPr>
                                  <m:t>)</m:t>
                                </m:r>
                              </m:e>
                            </m:mr>
                            <m:mr>
                              <m:e>
                                <m:r>
                                  <m:rPr>
                                    <m:sty m:val="p"/>
                                  </m:rPr>
                                  <a:rPr lang="en-SG" b="0" i="0" smtClean="0">
                                    <a:latin typeface="Cambria Math" panose="02040503050406030204" pitchFamily="18" charset="0"/>
                                  </a:rPr>
                                  <m:t>sin</m:t>
                                </m:r>
                                <m:r>
                                  <a:rPr lang="en-SG" b="0" i="1" smtClean="0">
                                    <a:latin typeface="Cambria Math" panose="02040503050406030204" pitchFamily="18" charset="0"/>
                                  </a:rPr>
                                  <m:t>⁡(3</m:t>
                                </m:r>
                                <m:r>
                                  <a:rPr lang="en-SG" b="0" i="1" smtClean="0">
                                    <a:latin typeface="Cambria Math" panose="02040503050406030204" pitchFamily="18" charset="0"/>
                                  </a:rPr>
                                  <m:t>𝑥</m:t>
                                </m:r>
                                <m:r>
                                  <a:rPr lang="en-SG" b="0" i="1" smtClean="0">
                                    <a:latin typeface="Cambria Math" panose="02040503050406030204" pitchFamily="18" charset="0"/>
                                  </a:rPr>
                                  <m:t>)</m:t>
                                </m:r>
                              </m:e>
                            </m:mr>
                          </m:m>
                        </m:e>
                      </m:d>
                    </m:oMath>
                  </m:oMathPara>
                </a14:m>
                <a:endParaRPr lang="en-SG" dirty="0"/>
              </a:p>
              <a:p>
                <a:pPr marL="0" indent="0">
                  <a:buNone/>
                </a:pPr>
                <a:r>
                  <a:rPr lang="en-SG" dirty="0"/>
                  <a:t>Let us introduce two intermediate variables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𝑔</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oMath>
                </a14:m>
                <a:r>
                  <a:rPr lang="en-SG" dirty="0"/>
                  <a:t> and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𝑔</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r>
                      <a:rPr lang="en-SG" b="0" i="1" smtClean="0">
                        <a:latin typeface="Cambria Math" panose="02040503050406030204" pitchFamily="18" charset="0"/>
                      </a:rPr>
                      <m:t>=3</m:t>
                    </m:r>
                    <m:r>
                      <a:rPr lang="en-SG" b="0" i="1" smtClean="0">
                        <a:latin typeface="Cambria Math" panose="02040503050406030204" pitchFamily="18" charset="0"/>
                      </a:rPr>
                      <m:t>𝑥</m:t>
                    </m:r>
                  </m:oMath>
                </a14:m>
                <a:r>
                  <a:rPr lang="en-SG" dirty="0"/>
                  <a:t> and represent </a:t>
                </a:r>
                <a14:m>
                  <m:oMath xmlns:m="http://schemas.openxmlformats.org/officeDocument/2006/math">
                    <m:r>
                      <a:rPr lang="en-SG" b="1" i="1" smtClean="0">
                        <a:latin typeface="Cambria Math" panose="02040503050406030204" pitchFamily="18" charset="0"/>
                      </a:rPr>
                      <m:t>𝒚</m:t>
                    </m:r>
                    <m:r>
                      <a:rPr lang="en-SG" b="0" i="1" smtClean="0">
                        <a:latin typeface="Cambria Math" panose="02040503050406030204" pitchFamily="18" charset="0"/>
                      </a:rPr>
                      <m:t>=</m:t>
                    </m:r>
                    <m:r>
                      <a:rPr lang="en-SG" b="0" i="1" smtClean="0">
                        <a:latin typeface="Cambria Math" panose="02040503050406030204" pitchFamily="18" charset="0"/>
                      </a:rPr>
                      <m:t>𝑓</m:t>
                    </m:r>
                    <m:d>
                      <m:dPr>
                        <m:ctrlPr>
                          <a:rPr lang="en-SG" b="0" i="1" smtClean="0">
                            <a:latin typeface="Cambria Math" panose="02040503050406030204" pitchFamily="18" charset="0"/>
                          </a:rPr>
                        </m:ctrlPr>
                      </m:dPr>
                      <m:e>
                        <m:r>
                          <a:rPr lang="en-SG" b="1" i="1" smtClean="0">
                            <a:latin typeface="Cambria Math" panose="02040503050406030204" pitchFamily="18" charset="0"/>
                          </a:rPr>
                          <m:t>𝒈</m:t>
                        </m:r>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d>
                    <m:r>
                      <a:rPr lang="en-SG" b="0" i="0" smtClean="0">
                        <a:latin typeface="Cambria Math" panose="02040503050406030204" pitchFamily="18" charset="0"/>
                      </a:rPr>
                      <m:t>. </m:t>
                    </m:r>
                  </m:oMath>
                </a14:m>
                <a:r>
                  <a:rPr lang="en-SG" dirty="0"/>
                  <a:t>More clearly, </a:t>
                </a:r>
              </a:p>
              <a:p>
                <a:pPr marL="0" indent="0">
                  <a:buNone/>
                </a:pPr>
                <a:endParaRPr lang="en-SG" dirty="0"/>
              </a:p>
              <a:p>
                <a:pPr marL="0" indent="0" algn="ctr">
                  <a:buNone/>
                </a:pPr>
                <a14:m>
                  <m:oMath xmlns:m="http://schemas.openxmlformats.org/officeDocument/2006/math">
                    <m:d>
                      <m:dPr>
                        <m:begChr m:val="["/>
                        <m:endChr m:val="]"/>
                        <m:ctrlPr>
                          <a:rPr lang="en-SG" i="1" smtClean="0">
                            <a:latin typeface="Cambria Math" panose="02040503050406030204" pitchFamily="18" charset="0"/>
                          </a:rPr>
                        </m:ctrlPr>
                      </m:dPr>
                      <m:e>
                        <m:m>
                          <m:mPr>
                            <m:mcs>
                              <m:mc>
                                <m:mcPr>
                                  <m:count m:val="1"/>
                                  <m:mcJc m:val="center"/>
                                </m:mcPr>
                              </m:mc>
                            </m:mcs>
                            <m:ctrlPr>
                              <a:rPr lang="en-SG" i="1" smtClean="0">
                                <a:latin typeface="Cambria Math" panose="02040503050406030204" pitchFamily="18" charset="0"/>
                              </a:rPr>
                            </m:ctrlPr>
                          </m:mPr>
                          <m:mr>
                            <m:e>
                              <m:sSub>
                                <m:sSubPr>
                                  <m:ctrlPr>
                                    <a:rPr lang="en-SG" i="1" smtClean="0">
                                      <a:latin typeface="Cambria Math" panose="02040503050406030204" pitchFamily="18" charset="0"/>
                                    </a:rPr>
                                  </m:ctrlPr>
                                </m:sSubPr>
                                <m:e>
                                  <m:r>
                                    <a:rPr lang="en-SG" b="0" i="1" smtClean="0">
                                      <a:latin typeface="Cambria Math" panose="02040503050406030204" pitchFamily="18" charset="0"/>
                                    </a:rPr>
                                    <m:t>𝑔</m:t>
                                  </m:r>
                                </m:e>
                                <m:sub>
                                  <m:r>
                                    <a:rPr lang="en-SG" b="0" i="1" smtClean="0">
                                      <a:latin typeface="Cambria Math" panose="02040503050406030204" pitchFamily="18" charset="0"/>
                                    </a:rPr>
                                    <m:t>1</m:t>
                                  </m:r>
                                </m:sub>
                              </m:sSub>
                              <m:r>
                                <m:rPr>
                                  <m:brk m:alnAt="7"/>
                                </m:rP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m:t>
                              </m:r>
                            </m:e>
                          </m:mr>
                          <m:mr>
                            <m:e>
                              <m:sSub>
                                <m:sSubPr>
                                  <m:ctrlPr>
                                    <a:rPr lang="en-SG" i="1">
                                      <a:latin typeface="Cambria Math" panose="02040503050406030204" pitchFamily="18" charset="0"/>
                                    </a:rPr>
                                  </m:ctrlPr>
                                </m:sSubPr>
                                <m:e>
                                  <m:r>
                                    <a:rPr lang="en-SG" i="1">
                                      <a:latin typeface="Cambria Math" panose="02040503050406030204" pitchFamily="18" charset="0"/>
                                    </a:rPr>
                                    <m:t>𝑔</m:t>
                                  </m:r>
                                </m:e>
                                <m:sub>
                                  <m:r>
                                    <a:rPr lang="en-SG" b="0" i="1" smtClean="0">
                                      <a:latin typeface="Cambria Math" panose="02040503050406030204" pitchFamily="18" charset="0"/>
                                    </a:rPr>
                                    <m:t>2</m:t>
                                  </m:r>
                                </m:sub>
                              </m:sSub>
                              <m:r>
                                <m:rPr>
                                  <m:brk m:alnAt="7"/>
                                </m:rPr>
                                <a:rPr lang="en-SG" i="1">
                                  <a:latin typeface="Cambria Math" panose="02040503050406030204" pitchFamily="18" charset="0"/>
                                </a:rPr>
                                <m:t>(</m:t>
                              </m:r>
                              <m:r>
                                <a:rPr lang="en-SG" i="1">
                                  <a:latin typeface="Cambria Math" panose="02040503050406030204" pitchFamily="18" charset="0"/>
                                </a:rPr>
                                <m:t>𝑥</m:t>
                              </m:r>
                              <m:r>
                                <a:rPr lang="en-SG" i="1">
                                  <a:latin typeface="Cambria Math" panose="02040503050406030204" pitchFamily="18" charset="0"/>
                                </a:rPr>
                                <m:t>)</m:t>
                              </m:r>
                            </m:e>
                          </m:mr>
                        </m:m>
                      </m:e>
                    </m:d>
                    <m:r>
                      <a:rPr lang="en-SG" b="0" i="1" smtClean="0">
                        <a:latin typeface="Cambria Math" panose="02040503050406030204" pitchFamily="18" charset="0"/>
                      </a:rPr>
                      <m:t>=</m:t>
                    </m:r>
                    <m:d>
                      <m:dPr>
                        <m:begChr m:val="["/>
                        <m:endChr m:val="]"/>
                        <m:ctrlPr>
                          <a:rPr lang="en-SG" b="0" i="1" smtClean="0">
                            <a:latin typeface="Cambria Math" panose="02040503050406030204" pitchFamily="18" charset="0"/>
                          </a:rPr>
                        </m:ctrlPr>
                      </m:dPr>
                      <m:e>
                        <m:m>
                          <m:mPr>
                            <m:mcs>
                              <m:mc>
                                <m:mcPr>
                                  <m:count m:val="1"/>
                                  <m:mcJc m:val="center"/>
                                </m:mcPr>
                              </m:mc>
                            </m:mcs>
                            <m:ctrlPr>
                              <a:rPr lang="en-SG" b="0" i="1" smtClean="0">
                                <a:latin typeface="Cambria Math" panose="02040503050406030204" pitchFamily="18" charset="0"/>
                              </a:rPr>
                            </m:ctrlPr>
                          </m:mPr>
                          <m:mr>
                            <m:e>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e>
                          </m:mr>
                          <m:mr>
                            <m:e>
                              <m:r>
                                <a:rPr lang="en-SG" b="0" i="1" smtClean="0">
                                  <a:latin typeface="Cambria Math" panose="02040503050406030204" pitchFamily="18" charset="0"/>
                                </a:rPr>
                                <m:t>3</m:t>
                              </m:r>
                              <m:r>
                                <a:rPr lang="en-SG" b="0" i="1" smtClean="0">
                                  <a:latin typeface="Cambria Math" panose="02040503050406030204" pitchFamily="18" charset="0"/>
                                </a:rPr>
                                <m:t>𝑥</m:t>
                              </m:r>
                            </m:e>
                          </m:mr>
                        </m:m>
                      </m:e>
                    </m:d>
                  </m:oMath>
                </a14:m>
                <a:r>
                  <a:rPr lang="en-SG" dirty="0"/>
                  <a:t> and </a:t>
                </a:r>
                <a14:m>
                  <m:oMath xmlns:m="http://schemas.openxmlformats.org/officeDocument/2006/math">
                    <m:d>
                      <m:dPr>
                        <m:begChr m:val="["/>
                        <m:endChr m:val="]"/>
                        <m:ctrlPr>
                          <a:rPr lang="en-SG" i="1">
                            <a:latin typeface="Cambria Math" panose="02040503050406030204" pitchFamily="18" charset="0"/>
                          </a:rPr>
                        </m:ctrlPr>
                      </m:dPr>
                      <m:e>
                        <m:m>
                          <m:mPr>
                            <m:mcs>
                              <m:mc>
                                <m:mcPr>
                                  <m:count m:val="1"/>
                                  <m:mcJc m:val="center"/>
                                </m:mcPr>
                              </m:mc>
                            </m:mcs>
                            <m:ctrlPr>
                              <a:rPr lang="en-SG" i="1">
                                <a:latin typeface="Cambria Math" panose="02040503050406030204" pitchFamily="18" charset="0"/>
                              </a:rPr>
                            </m:ctrlPr>
                          </m:mPr>
                          <m:mr>
                            <m:e>
                              <m:sSub>
                                <m:sSubPr>
                                  <m:ctrlPr>
                                    <a:rPr lang="en-SG" i="1">
                                      <a:latin typeface="Cambria Math" panose="02040503050406030204" pitchFamily="18" charset="0"/>
                                    </a:rPr>
                                  </m:ctrlPr>
                                </m:sSubPr>
                                <m:e>
                                  <m:r>
                                    <a:rPr lang="en-SG" i="1">
                                      <a:latin typeface="Cambria Math" panose="02040503050406030204" pitchFamily="18" charset="0"/>
                                    </a:rPr>
                                    <m:t>𝑓</m:t>
                                  </m:r>
                                </m:e>
                                <m:sub>
                                  <m:r>
                                    <a:rPr lang="en-SG" i="1">
                                      <a:latin typeface="Cambria Math" panose="02040503050406030204" pitchFamily="18" charset="0"/>
                                    </a:rPr>
                                    <m:t>1</m:t>
                                  </m:r>
                                </m:sub>
                              </m:sSub>
                              <m:r>
                                <m:rPr>
                                  <m:brk m:alnAt="7"/>
                                </m:rPr>
                                <a:rPr lang="en-SG" i="1">
                                  <a:latin typeface="Cambria Math" panose="02040503050406030204" pitchFamily="18" charset="0"/>
                                </a:rPr>
                                <m:t>(</m:t>
                              </m:r>
                              <m:r>
                                <m:rPr>
                                  <m:brk m:alnAt="7"/>
                                </m:rPr>
                                <a:rPr lang="en-SG" b="1" i="1" smtClean="0">
                                  <a:latin typeface="Cambria Math" panose="02040503050406030204" pitchFamily="18" charset="0"/>
                                </a:rPr>
                                <m:t>𝒈</m:t>
                              </m:r>
                              <m:r>
                                <a:rPr lang="en-SG" i="1">
                                  <a:latin typeface="Cambria Math" panose="02040503050406030204" pitchFamily="18" charset="0"/>
                                </a:rPr>
                                <m:t>)</m:t>
                              </m:r>
                            </m:e>
                          </m:mr>
                          <m:mr>
                            <m:e>
                              <m:sSub>
                                <m:sSubPr>
                                  <m:ctrlPr>
                                    <a:rPr lang="en-SG" i="1">
                                      <a:latin typeface="Cambria Math" panose="02040503050406030204" pitchFamily="18" charset="0"/>
                                    </a:rPr>
                                  </m:ctrlPr>
                                </m:sSubPr>
                                <m:e>
                                  <m:r>
                                    <a:rPr lang="en-SG" i="1">
                                      <a:latin typeface="Cambria Math" panose="02040503050406030204" pitchFamily="18" charset="0"/>
                                    </a:rPr>
                                    <m:t>𝑓</m:t>
                                  </m:r>
                                </m:e>
                                <m:sub>
                                  <m:r>
                                    <a:rPr lang="en-SG" i="1">
                                      <a:latin typeface="Cambria Math" panose="02040503050406030204" pitchFamily="18" charset="0"/>
                                    </a:rPr>
                                    <m:t>2</m:t>
                                  </m:r>
                                </m:sub>
                              </m:sSub>
                              <m:r>
                                <m:rPr>
                                  <m:brk m:alnAt="7"/>
                                </m:rPr>
                                <a:rPr lang="en-SG" i="1">
                                  <a:latin typeface="Cambria Math" panose="02040503050406030204" pitchFamily="18" charset="0"/>
                                </a:rPr>
                                <m:t>(</m:t>
                              </m:r>
                              <m:r>
                                <m:rPr>
                                  <m:brk m:alnAt="7"/>
                                </m:rPr>
                                <a:rPr lang="en-SG" b="1" i="1" smtClean="0">
                                  <a:latin typeface="Cambria Math" panose="02040503050406030204" pitchFamily="18" charset="0"/>
                                </a:rPr>
                                <m:t>𝒈</m:t>
                              </m:r>
                              <m:r>
                                <a:rPr lang="en-SG" i="1">
                                  <a:latin typeface="Cambria Math" panose="02040503050406030204" pitchFamily="18" charset="0"/>
                                </a:rPr>
                                <m:t>)</m:t>
                              </m:r>
                            </m:e>
                          </m:mr>
                        </m:m>
                      </m:e>
                    </m:d>
                    <m:r>
                      <a:rPr lang="en-SG" i="1">
                        <a:latin typeface="Cambria Math" panose="02040503050406030204" pitchFamily="18" charset="0"/>
                      </a:rPr>
                      <m:t>=</m:t>
                    </m:r>
                    <m:d>
                      <m:dPr>
                        <m:begChr m:val="["/>
                        <m:endChr m:val="]"/>
                        <m:ctrlPr>
                          <a:rPr lang="en-SG" i="1">
                            <a:latin typeface="Cambria Math" panose="02040503050406030204" pitchFamily="18" charset="0"/>
                          </a:rPr>
                        </m:ctrlPr>
                      </m:dPr>
                      <m:e>
                        <m:m>
                          <m:mPr>
                            <m:mcs>
                              <m:mc>
                                <m:mcPr>
                                  <m:count m:val="1"/>
                                  <m:mcJc m:val="center"/>
                                </m:mcPr>
                              </m:mc>
                            </m:mcs>
                            <m:ctrlPr>
                              <a:rPr lang="en-SG" i="1">
                                <a:latin typeface="Cambria Math" panose="02040503050406030204" pitchFamily="18" charset="0"/>
                              </a:rPr>
                            </m:ctrlPr>
                          </m:mPr>
                          <m:mr>
                            <m:e>
                              <m:r>
                                <m:rPr>
                                  <m:sty m:val="p"/>
                                  <m:brk m:alnAt="7"/>
                                </m:rPr>
                                <a:rPr lang="en-SG">
                                  <a:latin typeface="Cambria Math" panose="02040503050406030204" pitchFamily="18" charset="0"/>
                                </a:rPr>
                                <m:t>l</m:t>
                              </m:r>
                              <m:r>
                                <m:rPr>
                                  <m:sty m:val="p"/>
                                </m:rPr>
                                <a:rPr lang="en-SG">
                                  <a:latin typeface="Cambria Math" panose="02040503050406030204" pitchFamily="18" charset="0"/>
                                </a:rPr>
                                <m:t>n</m:t>
                              </m:r>
                              <m:r>
                                <m:rPr>
                                  <m:brk m:alnAt="7"/>
                                </m:rPr>
                                <a:rPr lang="en-SG" i="1">
                                  <a:latin typeface="Cambria Math" panose="02040503050406030204" pitchFamily="18" charset="0"/>
                                </a:rPr>
                                <m:t>⁡</m:t>
                              </m:r>
                              <m:r>
                                <a:rPr lang="en-SG" i="1">
                                  <a:latin typeface="Cambria Math" panose="02040503050406030204" pitchFamily="18" charset="0"/>
                                </a:rPr>
                                <m:t>(</m:t>
                              </m:r>
                              <m:sSub>
                                <m:sSubPr>
                                  <m:ctrlPr>
                                    <a:rPr lang="en-SG" i="1" smtClean="0">
                                      <a:latin typeface="Cambria Math" panose="02040503050406030204" pitchFamily="18" charset="0"/>
                                    </a:rPr>
                                  </m:ctrlPr>
                                </m:sSubPr>
                                <m:e>
                                  <m:r>
                                    <a:rPr lang="en-SG" b="0" i="1" smtClean="0">
                                      <a:latin typeface="Cambria Math" panose="02040503050406030204" pitchFamily="18" charset="0"/>
                                    </a:rPr>
                                    <m:t>𝑔</m:t>
                                  </m:r>
                                </m:e>
                                <m:sub>
                                  <m:r>
                                    <a:rPr lang="en-SG" b="0" i="1" smtClean="0">
                                      <a:latin typeface="Cambria Math" panose="02040503050406030204" pitchFamily="18" charset="0"/>
                                    </a:rPr>
                                    <m:t>1</m:t>
                                  </m:r>
                                </m:sub>
                              </m:sSub>
                              <m:r>
                                <m:rPr>
                                  <m:brk m:alnAt="7"/>
                                </m:rPr>
                                <a:rPr lang="en-SG" i="1">
                                  <a:latin typeface="Cambria Math" panose="02040503050406030204" pitchFamily="18" charset="0"/>
                                </a:rPr>
                                <m:t>)</m:t>
                              </m:r>
                            </m:e>
                          </m:mr>
                          <m:mr>
                            <m:e>
                              <m:r>
                                <m:rPr>
                                  <m:sty m:val="p"/>
                                </m:rPr>
                                <a:rPr lang="en-SG">
                                  <a:latin typeface="Cambria Math" panose="02040503050406030204" pitchFamily="18" charset="0"/>
                                </a:rPr>
                                <m:t>sin</m:t>
                              </m:r>
                              <m:r>
                                <a:rPr lang="en-SG" i="1">
                                  <a:latin typeface="Cambria Math" panose="02040503050406030204" pitchFamily="18" charset="0"/>
                                </a:rPr>
                                <m:t>⁡(</m:t>
                              </m:r>
                              <m:sSub>
                                <m:sSubPr>
                                  <m:ctrlPr>
                                    <a:rPr lang="en-SG" i="1" smtClean="0">
                                      <a:latin typeface="Cambria Math" panose="02040503050406030204" pitchFamily="18" charset="0"/>
                                    </a:rPr>
                                  </m:ctrlPr>
                                </m:sSubPr>
                                <m:e>
                                  <m:r>
                                    <a:rPr lang="en-SG" b="0" i="1" smtClean="0">
                                      <a:latin typeface="Cambria Math" panose="02040503050406030204" pitchFamily="18" charset="0"/>
                                    </a:rPr>
                                    <m:t>𝑔</m:t>
                                  </m:r>
                                </m:e>
                                <m:sub>
                                  <m:r>
                                    <a:rPr lang="en-SG" b="0" i="1" smtClean="0">
                                      <a:latin typeface="Cambria Math" panose="02040503050406030204" pitchFamily="18" charset="0"/>
                                    </a:rPr>
                                    <m:t>2</m:t>
                                  </m:r>
                                </m:sub>
                              </m:sSub>
                              <m:r>
                                <a:rPr lang="en-SG" i="1">
                                  <a:latin typeface="Cambria Math" panose="02040503050406030204" pitchFamily="18" charset="0"/>
                                </a:rPr>
                                <m:t>)</m:t>
                              </m:r>
                            </m:e>
                          </m:mr>
                        </m:m>
                      </m:e>
                    </m:d>
                  </m:oMath>
                </a14:m>
                <a:endParaRPr lang="en-SG"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84BA050C-F0ED-40ED-9C6E-C8AB666717C4}"/>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259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C5D97964-F713-4588-BDA9-7C3018AF5F0A}"/>
              </a:ext>
            </a:extLst>
          </p:cNvPr>
          <p:cNvSpPr>
            <a:spLocks noGrp="1"/>
          </p:cNvSpPr>
          <p:nvPr>
            <p:ph type="title"/>
          </p:nvPr>
        </p:nvSpPr>
        <p:spPr/>
        <p:txBody>
          <a:bodyPr/>
          <a:lstStyle/>
          <a:p>
            <a:r>
              <a:rPr lang="en-SG" dirty="0">
                <a:solidFill>
                  <a:srgbClr val="0057C0"/>
                </a:solidFill>
              </a:rPr>
              <a:t>Vector chain rule</a:t>
            </a:r>
          </a:p>
        </p:txBody>
      </p:sp>
    </p:spTree>
    <p:extLst>
      <p:ext uri="{BB962C8B-B14F-4D97-AF65-F5344CB8AC3E}">
        <p14:creationId xmlns:p14="http://schemas.microsoft.com/office/powerpoint/2010/main" val="272603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ABD9FAD-D08A-4D4E-8A52-56D4C58A31FB}"/>
                  </a:ext>
                </a:extLst>
              </p:cNvPr>
              <p:cNvSpPr>
                <a:spLocks noGrp="1"/>
              </p:cNvSpPr>
              <p:nvPr>
                <p:ph sz="quarter" idx="1"/>
              </p:nvPr>
            </p:nvSpPr>
            <p:spPr>
              <a:xfrm>
                <a:off x="457200" y="1219200"/>
                <a:ext cx="8435280" cy="4937760"/>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
                        <m:fPr>
                          <m:ctrlPr>
                            <a:rPr lang="en-SG" sz="2000" i="1" smtClean="0">
                              <a:latin typeface="Cambria Math" panose="02040503050406030204" pitchFamily="18" charset="0"/>
                            </a:rPr>
                          </m:ctrlPr>
                        </m:fPr>
                        <m:num>
                          <m:r>
                            <a:rPr lang="en-SG" sz="2000" i="1" smtClean="0">
                              <a:latin typeface="Cambria Math" panose="02040503050406030204" pitchFamily="18" charset="0"/>
                            </a:rPr>
                            <m:t>𝜕</m:t>
                          </m:r>
                          <m:r>
                            <a:rPr lang="en-SG" sz="2000" b="1" i="1" smtClean="0">
                              <a:latin typeface="Cambria Math" panose="02040503050406030204" pitchFamily="18" charset="0"/>
                            </a:rPr>
                            <m:t>𝒚</m:t>
                          </m:r>
                        </m:num>
                        <m:den>
                          <m:r>
                            <a:rPr lang="en-SG" sz="2000" i="1" smtClean="0">
                              <a:latin typeface="Cambria Math" panose="02040503050406030204" pitchFamily="18" charset="0"/>
                            </a:rPr>
                            <m:t>𝜕</m:t>
                          </m:r>
                          <m:r>
                            <a:rPr lang="en-SG" sz="2000" i="1" smtClean="0">
                              <a:latin typeface="Cambria Math" panose="02040503050406030204" pitchFamily="18" charset="0"/>
                            </a:rPr>
                            <m:t>𝑥</m:t>
                          </m:r>
                        </m:den>
                      </m:f>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f>
                                  <m:fPr>
                                    <m:ctrlPr>
                                      <a:rPr lang="en-SG" sz="2000" b="0" i="1" smtClean="0">
                                        <a:latin typeface="Cambria Math" panose="02040503050406030204" pitchFamily="18" charset="0"/>
                                      </a:rPr>
                                    </m:ctrlPr>
                                  </m:fPr>
                                  <m:num>
                                    <m:r>
                                      <m:rPr>
                                        <m:brk m:alnAt="7"/>
                                      </m:rP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𝑓</m:t>
                                        </m:r>
                                      </m:e>
                                      <m:sub>
                                        <m:r>
                                          <a:rPr lang="en-SG" sz="2000" b="0" i="1" smtClean="0">
                                            <a:latin typeface="Cambria Math" panose="02040503050406030204" pitchFamily="18" charset="0"/>
                                          </a:rPr>
                                          <m:t>1</m:t>
                                        </m:r>
                                      </m:sub>
                                    </m:sSub>
                                    <m:r>
                                      <m:rPr>
                                        <m:brk m:alnAt="7"/>
                                      </m:rPr>
                                      <a:rPr lang="en-SG" sz="2000" b="0" i="1" smtClean="0">
                                        <a:latin typeface="Cambria Math" panose="02040503050406030204" pitchFamily="18" charset="0"/>
                                      </a:rPr>
                                      <m:t>(</m:t>
                                    </m:r>
                                    <m:r>
                                      <m:rPr>
                                        <m:brk m:alnAt="7"/>
                                      </m:rPr>
                                      <a:rPr lang="en-SG" sz="2000" b="1" i="1" smtClean="0">
                                        <a:latin typeface="Cambria Math" panose="02040503050406030204" pitchFamily="18" charset="0"/>
                                      </a:rPr>
                                      <m:t>𝒈</m:t>
                                    </m:r>
                                    <m:r>
                                      <m:rPr>
                                        <m:brk m:alnAt="7"/>
                                      </m:rPr>
                                      <a:rPr lang="en-SG" sz="2000" b="0" i="1" smtClean="0">
                                        <a:latin typeface="Cambria Math" panose="02040503050406030204" pitchFamily="18" charset="0"/>
                                      </a:rPr>
                                      <m:t>)</m:t>
                                    </m:r>
                                  </m:num>
                                  <m:den>
                                    <m:r>
                                      <m:rPr>
                                        <m:brk m:alnAt="7"/>
                                      </m:rPr>
                                      <a:rPr lang="en-SG" sz="2000" b="0" i="1" smtClean="0">
                                        <a:latin typeface="Cambria Math" panose="02040503050406030204" pitchFamily="18" charset="0"/>
                                      </a:rPr>
                                      <m:t>𝜕</m:t>
                                    </m:r>
                                    <m:r>
                                      <a:rPr lang="en-SG" sz="2000" b="0" i="1" smtClean="0">
                                        <a:latin typeface="Cambria Math" panose="02040503050406030204" pitchFamily="18" charset="0"/>
                                      </a:rPr>
                                      <m:t>𝑥</m:t>
                                    </m:r>
                                  </m:den>
                                </m:f>
                              </m:e>
                            </m:m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2</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𝒈</m:t>
                                    </m:r>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r>
                                      <a:rPr lang="en-SG" sz="2000" i="1">
                                        <a:latin typeface="Cambria Math" panose="02040503050406030204" pitchFamily="18" charset="0"/>
                                      </a:rPr>
                                      <m:t>𝑥</m:t>
                                    </m:r>
                                  </m:den>
                                </m:f>
                              </m:e>
                            </m:mr>
                          </m:m>
                        </m:e>
                      </m:d>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solidFill>
                                    <a:srgbClr val="FF0000"/>
                                  </a:solidFill>
                                  <a:latin typeface="Cambria Math" panose="02040503050406030204" pitchFamily="18" charset="0"/>
                                </a:rPr>
                              </m:ctrlPr>
                            </m:mPr>
                            <m:mr>
                              <m:e>
                                <m:f>
                                  <m:fPr>
                                    <m:ctrlPr>
                                      <a:rPr lang="en-SG" sz="2000" b="0" i="1" smtClean="0">
                                        <a:solidFill>
                                          <a:srgbClr val="FF0000"/>
                                        </a:solidFill>
                                        <a:latin typeface="Cambria Math" panose="02040503050406030204" pitchFamily="18" charset="0"/>
                                      </a:rPr>
                                    </m:ctrlPr>
                                  </m:fPr>
                                  <m:num>
                                    <m:r>
                                      <m:rPr>
                                        <m:brk m:alnAt="7"/>
                                      </m:rPr>
                                      <a:rPr lang="en-SG" sz="2000" b="0" i="1" smtClean="0">
                                        <a:solidFill>
                                          <a:srgbClr val="FF0000"/>
                                        </a:solidFill>
                                        <a:latin typeface="Cambria Math" panose="02040503050406030204" pitchFamily="18" charset="0"/>
                                      </a:rPr>
                                      <m:t>𝜕</m:t>
                                    </m:r>
                                    <m:sSub>
                                      <m:sSubPr>
                                        <m:ctrlPr>
                                          <a:rPr lang="en-SG" sz="2000" b="0" i="1" smtClean="0">
                                            <a:solidFill>
                                              <a:srgbClr val="FF0000"/>
                                            </a:solidFill>
                                            <a:latin typeface="Cambria Math" panose="02040503050406030204" pitchFamily="18" charset="0"/>
                                          </a:rPr>
                                        </m:ctrlPr>
                                      </m:sSubPr>
                                      <m:e>
                                        <m:r>
                                          <a:rPr lang="en-SG" sz="2000" b="0" i="1" smtClean="0">
                                            <a:solidFill>
                                              <a:srgbClr val="FF0000"/>
                                            </a:solidFill>
                                            <a:latin typeface="Cambria Math" panose="02040503050406030204" pitchFamily="18" charset="0"/>
                                          </a:rPr>
                                          <m:t>𝑓</m:t>
                                        </m:r>
                                      </m:e>
                                      <m:sub>
                                        <m:r>
                                          <a:rPr lang="en-SG" sz="2000" b="0" i="1" smtClean="0">
                                            <a:solidFill>
                                              <a:srgbClr val="FF0000"/>
                                            </a:solidFill>
                                            <a:latin typeface="Cambria Math" panose="02040503050406030204" pitchFamily="18" charset="0"/>
                                          </a:rPr>
                                          <m:t>1</m:t>
                                        </m:r>
                                      </m:sub>
                                    </m:sSub>
                                  </m:num>
                                  <m:den>
                                    <m:r>
                                      <m:rPr>
                                        <m:brk m:alnAt="7"/>
                                      </m:rPr>
                                      <a:rPr lang="en-SG" sz="2000" b="0" i="1" smtClean="0">
                                        <a:solidFill>
                                          <a:srgbClr val="FF0000"/>
                                        </a:solidFill>
                                        <a:latin typeface="Cambria Math" panose="02040503050406030204" pitchFamily="18" charset="0"/>
                                      </a:rPr>
                                      <m:t>𝜕</m:t>
                                    </m:r>
                                    <m:sSub>
                                      <m:sSubPr>
                                        <m:ctrlPr>
                                          <a:rPr lang="en-SG" sz="2000" b="0" i="1" smtClean="0">
                                            <a:solidFill>
                                              <a:srgbClr val="FF0000"/>
                                            </a:solidFill>
                                            <a:latin typeface="Cambria Math" panose="02040503050406030204" pitchFamily="18" charset="0"/>
                                          </a:rPr>
                                        </m:ctrlPr>
                                      </m:sSubPr>
                                      <m:e>
                                        <m:r>
                                          <a:rPr lang="en-SG" sz="2000" b="0" i="1" smtClean="0">
                                            <a:solidFill>
                                              <a:srgbClr val="FF0000"/>
                                            </a:solidFill>
                                            <a:latin typeface="Cambria Math" panose="02040503050406030204" pitchFamily="18" charset="0"/>
                                          </a:rPr>
                                          <m:t>𝑔</m:t>
                                        </m:r>
                                      </m:e>
                                      <m:sub>
                                        <m:r>
                                          <a:rPr lang="en-SG" sz="2000" b="0" i="1" smtClean="0">
                                            <a:solidFill>
                                              <a:srgbClr val="FF0000"/>
                                            </a:solidFill>
                                            <a:latin typeface="Cambria Math" panose="02040503050406030204" pitchFamily="18" charset="0"/>
                                          </a:rPr>
                                          <m:t>1</m:t>
                                        </m:r>
                                      </m:sub>
                                    </m:sSub>
                                  </m:den>
                                </m:f>
                                <m:f>
                                  <m:fPr>
                                    <m:ctrlPr>
                                      <a:rPr lang="en-SG" sz="2000" b="0" i="1" smtClean="0">
                                        <a:solidFill>
                                          <a:srgbClr val="FF0000"/>
                                        </a:solidFill>
                                        <a:latin typeface="Cambria Math" panose="02040503050406030204" pitchFamily="18" charset="0"/>
                                      </a:rPr>
                                    </m:ctrlPr>
                                  </m:fPr>
                                  <m:num>
                                    <m:r>
                                      <m:rPr>
                                        <m:brk m:alnAt="7"/>
                                      </m:rPr>
                                      <a:rPr lang="en-SG" sz="2000" b="0" i="1" smtClean="0">
                                        <a:solidFill>
                                          <a:srgbClr val="FF0000"/>
                                        </a:solidFill>
                                        <a:latin typeface="Cambria Math" panose="02040503050406030204" pitchFamily="18" charset="0"/>
                                      </a:rPr>
                                      <m:t>𝜕</m:t>
                                    </m:r>
                                    <m:sSub>
                                      <m:sSubPr>
                                        <m:ctrlPr>
                                          <a:rPr lang="en-SG" sz="2000" b="0" i="1" smtClean="0">
                                            <a:solidFill>
                                              <a:srgbClr val="FF0000"/>
                                            </a:solidFill>
                                            <a:latin typeface="Cambria Math" panose="02040503050406030204" pitchFamily="18" charset="0"/>
                                          </a:rPr>
                                        </m:ctrlPr>
                                      </m:sSubPr>
                                      <m:e>
                                        <m:r>
                                          <a:rPr lang="en-SG" sz="2000" b="0" i="1" smtClean="0">
                                            <a:solidFill>
                                              <a:srgbClr val="FF0000"/>
                                            </a:solidFill>
                                            <a:latin typeface="Cambria Math" panose="02040503050406030204" pitchFamily="18" charset="0"/>
                                          </a:rPr>
                                          <m:t>𝑔</m:t>
                                        </m:r>
                                      </m:e>
                                      <m:sub>
                                        <m:r>
                                          <a:rPr lang="en-SG" sz="2000" b="0" i="1" smtClean="0">
                                            <a:solidFill>
                                              <a:srgbClr val="FF0000"/>
                                            </a:solidFill>
                                            <a:latin typeface="Cambria Math" panose="02040503050406030204" pitchFamily="18" charset="0"/>
                                          </a:rPr>
                                          <m:t>1</m:t>
                                        </m:r>
                                      </m:sub>
                                    </m:sSub>
                                  </m:num>
                                  <m:den>
                                    <m:r>
                                      <m:rPr>
                                        <m:brk m:alnAt="7"/>
                                      </m:rPr>
                                      <a:rPr lang="en-SG" sz="2000" b="0" i="1" smtClean="0">
                                        <a:solidFill>
                                          <a:srgbClr val="FF0000"/>
                                        </a:solidFill>
                                        <a:latin typeface="Cambria Math" panose="02040503050406030204" pitchFamily="18" charset="0"/>
                                      </a:rPr>
                                      <m:t>𝜕</m:t>
                                    </m:r>
                                    <m:r>
                                      <a:rPr lang="en-SG" sz="2000" b="0" i="1" smtClean="0">
                                        <a:solidFill>
                                          <a:srgbClr val="FF0000"/>
                                        </a:solidFill>
                                        <a:latin typeface="Cambria Math" panose="02040503050406030204" pitchFamily="18" charset="0"/>
                                      </a:rPr>
                                      <m:t>𝑥</m:t>
                                    </m:r>
                                  </m:den>
                                </m:f>
                                <m:r>
                                  <m:rPr>
                                    <m:brk m:alnAt="7"/>
                                  </m:rPr>
                                  <a:rPr lang="en-SG" sz="2000" b="0" i="1" smtClean="0">
                                    <a:solidFill>
                                      <a:srgbClr val="FF0000"/>
                                    </a:solidFill>
                                    <a:latin typeface="Cambria Math" panose="02040503050406030204" pitchFamily="18" charset="0"/>
                                  </a:rPr>
                                  <m:t>+</m:t>
                                </m:r>
                                <m:f>
                                  <m:fPr>
                                    <m:ctrlPr>
                                      <a:rPr lang="en-SG" sz="2000" i="1">
                                        <a:solidFill>
                                          <a:srgbClr val="FF0000"/>
                                        </a:solidFill>
                                        <a:latin typeface="Cambria Math" panose="02040503050406030204" pitchFamily="18" charset="0"/>
                                      </a:rPr>
                                    </m:ctrlPr>
                                  </m:fPr>
                                  <m:num>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𝑓</m:t>
                                        </m:r>
                                      </m:e>
                                      <m:sub>
                                        <m:r>
                                          <a:rPr lang="en-SG" sz="2000" i="1">
                                            <a:solidFill>
                                              <a:srgbClr val="FF0000"/>
                                            </a:solidFill>
                                            <a:latin typeface="Cambria Math" panose="02040503050406030204" pitchFamily="18" charset="0"/>
                                          </a:rPr>
                                          <m:t>1</m:t>
                                        </m:r>
                                      </m:sub>
                                    </m:sSub>
                                  </m:num>
                                  <m:den>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𝑔</m:t>
                                        </m:r>
                                      </m:e>
                                      <m:sub>
                                        <m:r>
                                          <a:rPr lang="en-SG" sz="2000" b="0" i="1" smtClean="0">
                                            <a:solidFill>
                                              <a:srgbClr val="FF0000"/>
                                            </a:solidFill>
                                            <a:latin typeface="Cambria Math" panose="02040503050406030204" pitchFamily="18" charset="0"/>
                                          </a:rPr>
                                          <m:t>2</m:t>
                                        </m:r>
                                      </m:sub>
                                    </m:sSub>
                                  </m:den>
                                </m:f>
                                <m:f>
                                  <m:fPr>
                                    <m:ctrlPr>
                                      <a:rPr lang="en-SG" sz="2000" i="1">
                                        <a:solidFill>
                                          <a:srgbClr val="FF0000"/>
                                        </a:solidFill>
                                        <a:latin typeface="Cambria Math" panose="02040503050406030204" pitchFamily="18" charset="0"/>
                                      </a:rPr>
                                    </m:ctrlPr>
                                  </m:fPr>
                                  <m:num>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𝑔</m:t>
                                        </m:r>
                                      </m:e>
                                      <m:sub>
                                        <m:r>
                                          <a:rPr lang="en-SG" sz="2000" b="0" i="1" smtClean="0">
                                            <a:solidFill>
                                              <a:srgbClr val="FF0000"/>
                                            </a:solidFill>
                                            <a:latin typeface="Cambria Math" panose="02040503050406030204" pitchFamily="18" charset="0"/>
                                          </a:rPr>
                                          <m:t>2</m:t>
                                        </m:r>
                                      </m:sub>
                                    </m:sSub>
                                  </m:num>
                                  <m:den>
                                    <m:r>
                                      <m:rPr>
                                        <m:brk m:alnAt="7"/>
                                      </m:rPr>
                                      <a:rPr lang="en-SG" sz="2000" i="1">
                                        <a:solidFill>
                                          <a:srgbClr val="FF0000"/>
                                        </a:solidFill>
                                        <a:latin typeface="Cambria Math" panose="02040503050406030204" pitchFamily="18" charset="0"/>
                                      </a:rPr>
                                      <m:t>𝜕</m:t>
                                    </m:r>
                                    <m:r>
                                      <a:rPr lang="en-SG" sz="2000" i="1">
                                        <a:solidFill>
                                          <a:srgbClr val="FF0000"/>
                                        </a:solidFill>
                                        <a:latin typeface="Cambria Math" panose="02040503050406030204" pitchFamily="18" charset="0"/>
                                      </a:rPr>
                                      <m:t>𝑥</m:t>
                                    </m:r>
                                  </m:den>
                                </m:f>
                              </m:e>
                            </m:mr>
                            <m:mr>
                              <m:e>
                                <m:f>
                                  <m:fPr>
                                    <m:ctrlPr>
                                      <a:rPr lang="en-SG" sz="2000" i="1">
                                        <a:solidFill>
                                          <a:srgbClr val="FF0000"/>
                                        </a:solidFill>
                                        <a:latin typeface="Cambria Math" panose="02040503050406030204" pitchFamily="18" charset="0"/>
                                      </a:rPr>
                                    </m:ctrlPr>
                                  </m:fPr>
                                  <m:num>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𝑓</m:t>
                                        </m:r>
                                      </m:e>
                                      <m:sub>
                                        <m:r>
                                          <a:rPr lang="en-SG" sz="2000" b="0" i="1" smtClean="0">
                                            <a:solidFill>
                                              <a:srgbClr val="FF0000"/>
                                            </a:solidFill>
                                            <a:latin typeface="Cambria Math" panose="02040503050406030204" pitchFamily="18" charset="0"/>
                                          </a:rPr>
                                          <m:t>2</m:t>
                                        </m:r>
                                      </m:sub>
                                    </m:sSub>
                                  </m:num>
                                  <m:den>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𝑔</m:t>
                                        </m:r>
                                      </m:e>
                                      <m:sub>
                                        <m:r>
                                          <a:rPr lang="en-SG" sz="2000" i="1">
                                            <a:solidFill>
                                              <a:srgbClr val="FF0000"/>
                                            </a:solidFill>
                                            <a:latin typeface="Cambria Math" panose="02040503050406030204" pitchFamily="18" charset="0"/>
                                          </a:rPr>
                                          <m:t>1</m:t>
                                        </m:r>
                                      </m:sub>
                                    </m:sSub>
                                  </m:den>
                                </m:f>
                                <m:f>
                                  <m:fPr>
                                    <m:ctrlPr>
                                      <a:rPr lang="en-SG" sz="2000" i="1">
                                        <a:solidFill>
                                          <a:srgbClr val="FF0000"/>
                                        </a:solidFill>
                                        <a:latin typeface="Cambria Math" panose="02040503050406030204" pitchFamily="18" charset="0"/>
                                      </a:rPr>
                                    </m:ctrlPr>
                                  </m:fPr>
                                  <m:num>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𝑔</m:t>
                                        </m:r>
                                      </m:e>
                                      <m:sub>
                                        <m:r>
                                          <a:rPr lang="en-SG" sz="2000" i="1">
                                            <a:solidFill>
                                              <a:srgbClr val="FF0000"/>
                                            </a:solidFill>
                                            <a:latin typeface="Cambria Math" panose="02040503050406030204" pitchFamily="18" charset="0"/>
                                          </a:rPr>
                                          <m:t>1</m:t>
                                        </m:r>
                                      </m:sub>
                                    </m:sSub>
                                  </m:num>
                                  <m:den>
                                    <m:r>
                                      <m:rPr>
                                        <m:brk m:alnAt="7"/>
                                      </m:rPr>
                                      <a:rPr lang="en-SG" sz="2000" i="1">
                                        <a:solidFill>
                                          <a:srgbClr val="FF0000"/>
                                        </a:solidFill>
                                        <a:latin typeface="Cambria Math" panose="02040503050406030204" pitchFamily="18" charset="0"/>
                                      </a:rPr>
                                      <m:t>𝜕</m:t>
                                    </m:r>
                                    <m:r>
                                      <a:rPr lang="en-SG" sz="2000" i="1">
                                        <a:solidFill>
                                          <a:srgbClr val="FF0000"/>
                                        </a:solidFill>
                                        <a:latin typeface="Cambria Math" panose="02040503050406030204" pitchFamily="18" charset="0"/>
                                      </a:rPr>
                                      <m:t>𝑥</m:t>
                                    </m:r>
                                  </m:den>
                                </m:f>
                                <m:r>
                                  <m:rPr>
                                    <m:brk m:alnAt="7"/>
                                  </m:rPr>
                                  <a:rPr lang="en-SG" sz="2000" i="1">
                                    <a:solidFill>
                                      <a:srgbClr val="FF0000"/>
                                    </a:solidFill>
                                    <a:latin typeface="Cambria Math" panose="02040503050406030204" pitchFamily="18" charset="0"/>
                                  </a:rPr>
                                  <m:t>+</m:t>
                                </m:r>
                                <m:f>
                                  <m:fPr>
                                    <m:ctrlPr>
                                      <a:rPr lang="en-SG" sz="2000" i="1">
                                        <a:solidFill>
                                          <a:srgbClr val="FF0000"/>
                                        </a:solidFill>
                                        <a:latin typeface="Cambria Math" panose="02040503050406030204" pitchFamily="18" charset="0"/>
                                      </a:rPr>
                                    </m:ctrlPr>
                                  </m:fPr>
                                  <m:num>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𝑓</m:t>
                                        </m:r>
                                      </m:e>
                                      <m:sub>
                                        <m:r>
                                          <a:rPr lang="en-SG" sz="2000" b="0" i="1" smtClean="0">
                                            <a:solidFill>
                                              <a:srgbClr val="FF0000"/>
                                            </a:solidFill>
                                            <a:latin typeface="Cambria Math" panose="02040503050406030204" pitchFamily="18" charset="0"/>
                                          </a:rPr>
                                          <m:t>2</m:t>
                                        </m:r>
                                      </m:sub>
                                    </m:sSub>
                                  </m:num>
                                  <m:den>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𝑔</m:t>
                                        </m:r>
                                      </m:e>
                                      <m:sub>
                                        <m:r>
                                          <a:rPr lang="en-SG" sz="2000" i="1">
                                            <a:solidFill>
                                              <a:srgbClr val="FF0000"/>
                                            </a:solidFill>
                                            <a:latin typeface="Cambria Math" panose="02040503050406030204" pitchFamily="18" charset="0"/>
                                          </a:rPr>
                                          <m:t>2</m:t>
                                        </m:r>
                                      </m:sub>
                                    </m:sSub>
                                  </m:den>
                                </m:f>
                                <m:f>
                                  <m:fPr>
                                    <m:ctrlPr>
                                      <a:rPr lang="en-SG" sz="2000" i="1">
                                        <a:solidFill>
                                          <a:srgbClr val="FF0000"/>
                                        </a:solidFill>
                                        <a:latin typeface="Cambria Math" panose="02040503050406030204" pitchFamily="18" charset="0"/>
                                      </a:rPr>
                                    </m:ctrlPr>
                                  </m:fPr>
                                  <m:num>
                                    <m:r>
                                      <m:rPr>
                                        <m:brk m:alnAt="7"/>
                                      </m:rPr>
                                      <a:rPr lang="en-SG" sz="2000" i="1">
                                        <a:solidFill>
                                          <a:srgbClr val="FF0000"/>
                                        </a:solidFill>
                                        <a:latin typeface="Cambria Math" panose="02040503050406030204" pitchFamily="18" charset="0"/>
                                      </a:rPr>
                                      <m:t>𝜕</m:t>
                                    </m:r>
                                    <m:sSub>
                                      <m:sSubPr>
                                        <m:ctrlPr>
                                          <a:rPr lang="en-SG" sz="2000" i="1">
                                            <a:solidFill>
                                              <a:srgbClr val="FF0000"/>
                                            </a:solidFill>
                                            <a:latin typeface="Cambria Math" panose="02040503050406030204" pitchFamily="18" charset="0"/>
                                          </a:rPr>
                                        </m:ctrlPr>
                                      </m:sSubPr>
                                      <m:e>
                                        <m:r>
                                          <a:rPr lang="en-SG" sz="2000" i="1">
                                            <a:solidFill>
                                              <a:srgbClr val="FF0000"/>
                                            </a:solidFill>
                                            <a:latin typeface="Cambria Math" panose="02040503050406030204" pitchFamily="18" charset="0"/>
                                          </a:rPr>
                                          <m:t>𝑔</m:t>
                                        </m:r>
                                      </m:e>
                                      <m:sub>
                                        <m:r>
                                          <a:rPr lang="en-SG" sz="2000" i="1">
                                            <a:solidFill>
                                              <a:srgbClr val="FF0000"/>
                                            </a:solidFill>
                                            <a:latin typeface="Cambria Math" panose="02040503050406030204" pitchFamily="18" charset="0"/>
                                          </a:rPr>
                                          <m:t>2</m:t>
                                        </m:r>
                                      </m:sub>
                                    </m:sSub>
                                  </m:num>
                                  <m:den>
                                    <m:r>
                                      <m:rPr>
                                        <m:brk m:alnAt="7"/>
                                      </m:rPr>
                                      <a:rPr lang="en-SG" sz="2000" i="1">
                                        <a:solidFill>
                                          <a:srgbClr val="FF0000"/>
                                        </a:solidFill>
                                        <a:latin typeface="Cambria Math" panose="02040503050406030204" pitchFamily="18" charset="0"/>
                                      </a:rPr>
                                      <m:t>𝜕</m:t>
                                    </m:r>
                                    <m:r>
                                      <a:rPr lang="en-SG" sz="2000" i="1">
                                        <a:solidFill>
                                          <a:srgbClr val="FF0000"/>
                                        </a:solidFill>
                                        <a:latin typeface="Cambria Math" panose="02040503050406030204" pitchFamily="18" charset="0"/>
                                      </a:rPr>
                                      <m:t>𝑥</m:t>
                                    </m:r>
                                  </m:den>
                                </m:f>
                              </m:e>
                            </m:mr>
                          </m:m>
                        </m:e>
                      </m:d>
                      <m:r>
                        <a:rPr lang="en-SG" sz="2000" b="0" i="0"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2</m:t>
                                    </m:r>
                                    <m:r>
                                      <a:rPr lang="en-SG" sz="2000" b="0" i="1" smtClean="0">
                                        <a:latin typeface="Cambria Math" panose="02040503050406030204" pitchFamily="18" charset="0"/>
                                      </a:rPr>
                                      <m:t>𝑥</m:t>
                                    </m:r>
                                  </m:num>
                                  <m:den>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𝑔</m:t>
                                        </m:r>
                                      </m:e>
                                      <m:sub>
                                        <m:r>
                                          <a:rPr lang="en-SG" sz="2000" b="0" i="1" smtClean="0">
                                            <a:latin typeface="Cambria Math" panose="02040503050406030204" pitchFamily="18" charset="0"/>
                                          </a:rPr>
                                          <m:t>1</m:t>
                                        </m:r>
                                      </m:sub>
                                    </m:sSub>
                                  </m:den>
                                </m:f>
                                <m:r>
                                  <m:rPr>
                                    <m:brk m:alnAt="7"/>
                                  </m:rPr>
                                  <a:rPr lang="en-SG" sz="2000" b="0" i="1" smtClean="0">
                                    <a:latin typeface="Cambria Math" panose="02040503050406030204" pitchFamily="18" charset="0"/>
                                  </a:rPr>
                                  <m:t>+</m:t>
                                </m:r>
                                <m:r>
                                  <a:rPr lang="en-SG" sz="2000" b="0" i="1" smtClean="0">
                                    <a:latin typeface="Cambria Math" panose="02040503050406030204" pitchFamily="18" charset="0"/>
                                  </a:rPr>
                                  <m:t>0</m:t>
                                </m:r>
                              </m:e>
                            </m:mr>
                            <m:mr>
                              <m:e>
                                <m:r>
                                  <a:rPr lang="en-SG" sz="2000" b="0" i="1" smtClean="0">
                                    <a:latin typeface="Cambria Math" panose="02040503050406030204" pitchFamily="18" charset="0"/>
                                  </a:rPr>
                                  <m:t>0+</m:t>
                                </m:r>
                                <m:func>
                                  <m:funcPr>
                                    <m:ctrlPr>
                                      <a:rPr lang="en-SG" sz="2000" b="0" i="1" smtClean="0">
                                        <a:latin typeface="Cambria Math" panose="02040503050406030204" pitchFamily="18" charset="0"/>
                                      </a:rPr>
                                    </m:ctrlPr>
                                  </m:funcPr>
                                  <m:fName>
                                    <m:r>
                                      <m:rPr>
                                        <m:sty m:val="p"/>
                                      </m:rPr>
                                      <a:rPr lang="en-SG" sz="2000" b="0" i="0" smtClean="0">
                                        <a:latin typeface="Cambria Math" panose="02040503050406030204" pitchFamily="18" charset="0"/>
                                      </a:rPr>
                                      <m:t>cos</m:t>
                                    </m:r>
                                  </m:fName>
                                  <m:e>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𝑔</m:t>
                                            </m:r>
                                          </m:e>
                                          <m:sub>
                                            <m:r>
                                              <a:rPr lang="en-SG" sz="2000" b="0" i="1" smtClean="0">
                                                <a:latin typeface="Cambria Math" panose="02040503050406030204" pitchFamily="18" charset="0"/>
                                              </a:rPr>
                                              <m:t>2</m:t>
                                            </m:r>
                                          </m:sub>
                                        </m:sSub>
                                      </m:e>
                                    </m:d>
                                  </m:e>
                                </m:func>
                                <m:r>
                                  <a:rPr lang="en-SG" sz="2000" b="0" i="1" smtClean="0">
                                    <a:latin typeface="Cambria Math" panose="02040503050406030204" pitchFamily="18" charset="0"/>
                                  </a:rPr>
                                  <m:t>3</m:t>
                                </m:r>
                              </m:e>
                            </m:mr>
                          </m:m>
                        </m:e>
                      </m:d>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2</m:t>
                                    </m:r>
                                  </m:num>
                                  <m:den>
                                    <m:r>
                                      <a:rPr lang="en-SG" sz="2000" b="0" i="1" smtClean="0">
                                        <a:latin typeface="Cambria Math" panose="02040503050406030204" pitchFamily="18" charset="0"/>
                                      </a:rPr>
                                      <m:t>𝑥</m:t>
                                    </m:r>
                                  </m:den>
                                </m:f>
                              </m:e>
                            </m:mr>
                            <m:mr>
                              <m:e>
                                <m:r>
                                  <a:rPr lang="en-SG" sz="2000" b="0" i="1" smtClean="0">
                                    <a:latin typeface="Cambria Math" panose="02040503050406030204" pitchFamily="18" charset="0"/>
                                  </a:rPr>
                                  <m:t>3</m:t>
                                </m:r>
                                <m:func>
                                  <m:funcPr>
                                    <m:ctrlPr>
                                      <a:rPr lang="en-SG" sz="2000" b="0" i="1" smtClean="0">
                                        <a:latin typeface="Cambria Math" panose="02040503050406030204" pitchFamily="18" charset="0"/>
                                      </a:rPr>
                                    </m:ctrlPr>
                                  </m:funcPr>
                                  <m:fName>
                                    <m:r>
                                      <m:rPr>
                                        <m:sty m:val="p"/>
                                      </m:rPr>
                                      <a:rPr lang="en-SG" sz="2000" b="0" i="0" smtClean="0">
                                        <a:latin typeface="Cambria Math" panose="02040503050406030204" pitchFamily="18" charset="0"/>
                                      </a:rPr>
                                      <m:t>cos</m:t>
                                    </m:r>
                                  </m:fName>
                                  <m:e>
                                    <m:d>
                                      <m:dPr>
                                        <m:ctrlPr>
                                          <a:rPr lang="en-SG" sz="2000" b="0" i="1" smtClean="0">
                                            <a:latin typeface="Cambria Math" panose="02040503050406030204" pitchFamily="18" charset="0"/>
                                          </a:rPr>
                                        </m:ctrlPr>
                                      </m:dPr>
                                      <m:e>
                                        <m:r>
                                          <a:rPr lang="en-SG" sz="2000" b="0" i="1" smtClean="0">
                                            <a:latin typeface="Cambria Math" panose="02040503050406030204" pitchFamily="18" charset="0"/>
                                          </a:rPr>
                                          <m:t>3</m:t>
                                        </m:r>
                                        <m:r>
                                          <a:rPr lang="en-SG" sz="2000" b="0" i="1" smtClean="0">
                                            <a:latin typeface="Cambria Math" panose="02040503050406030204" pitchFamily="18" charset="0"/>
                                          </a:rPr>
                                          <m:t>𝑥</m:t>
                                        </m:r>
                                      </m:e>
                                    </m:d>
                                  </m:e>
                                </m:func>
                              </m:e>
                            </m:mr>
                          </m:m>
                        </m:e>
                      </m:d>
                    </m:oMath>
                  </m:oMathPara>
                </a14:m>
                <a:endParaRPr lang="en-SG" sz="2000" b="0" dirty="0"/>
              </a:p>
              <a:p>
                <a:pPr marL="0" indent="0">
                  <a:buNone/>
                </a:pPr>
                <a:endParaRPr lang="en-SG" sz="2400" dirty="0"/>
              </a:p>
              <a:p>
                <a:pPr marL="0" indent="0">
                  <a:buNone/>
                </a:pPr>
                <a:r>
                  <a:rPr lang="en-SG" sz="2400" dirty="0"/>
                  <a:t>Reordering the abstract form in red, we can obtain </a:t>
                </a:r>
              </a:p>
              <a:p>
                <a:pPr marL="0" indent="0">
                  <a:buNone/>
                </a:pPr>
                <a:endParaRPr lang="en-SG" sz="20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SG" sz="2000" i="1" smtClean="0">
                              <a:solidFill>
                                <a:schemeClr val="tx1"/>
                              </a:solidFill>
                              <a:latin typeface="Cambria Math" panose="02040503050406030204" pitchFamily="18" charset="0"/>
                            </a:rPr>
                          </m:ctrlPr>
                        </m:dPr>
                        <m:e>
                          <m:m>
                            <m:mPr>
                              <m:mcs>
                                <m:mc>
                                  <m:mcPr>
                                    <m:count m:val="1"/>
                                    <m:mcJc m:val="center"/>
                                  </m:mcPr>
                                </m:mc>
                              </m:mcs>
                              <m:ctrlPr>
                                <a:rPr lang="en-SG" sz="2000" i="1" smtClean="0">
                                  <a:solidFill>
                                    <a:schemeClr val="tx1"/>
                                  </a:solidFill>
                                  <a:latin typeface="Cambria Math" panose="02040503050406030204" pitchFamily="18" charset="0"/>
                                </a:rPr>
                              </m:ctrlPr>
                            </m:mPr>
                            <m:mr>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1</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1</m:t>
                                        </m:r>
                                      </m:sub>
                                    </m:sSub>
                                  </m:den>
                                </m:f>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1</m:t>
                                        </m:r>
                                      </m:sub>
                                    </m:sSub>
                                  </m:num>
                                  <m:den>
                                    <m:r>
                                      <m:rPr>
                                        <m:brk m:alnAt="7"/>
                                      </m:rPr>
                                      <a:rPr lang="en-SG" sz="2000" i="1">
                                        <a:solidFill>
                                          <a:schemeClr val="tx1"/>
                                        </a:solidFill>
                                        <a:latin typeface="Cambria Math" panose="02040503050406030204" pitchFamily="18" charset="0"/>
                                      </a:rPr>
                                      <m:t>𝜕</m:t>
                                    </m:r>
                                    <m:r>
                                      <a:rPr lang="en-SG" sz="2000" i="1">
                                        <a:solidFill>
                                          <a:schemeClr val="tx1"/>
                                        </a:solidFill>
                                        <a:latin typeface="Cambria Math" panose="02040503050406030204" pitchFamily="18" charset="0"/>
                                      </a:rPr>
                                      <m:t>𝑥</m:t>
                                    </m:r>
                                  </m:den>
                                </m:f>
                                <m:r>
                                  <m:rPr>
                                    <m:brk m:alnAt="7"/>
                                  </m:rPr>
                                  <a:rPr lang="en-SG" sz="2000" i="1">
                                    <a:solidFill>
                                      <a:schemeClr val="tx1"/>
                                    </a:solidFill>
                                    <a:latin typeface="Cambria Math" panose="02040503050406030204" pitchFamily="18" charset="0"/>
                                  </a:rPr>
                                  <m:t>+</m:t>
                                </m:r>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1</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2</m:t>
                                        </m:r>
                                      </m:sub>
                                    </m:sSub>
                                  </m:den>
                                </m:f>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r>
                                      <a:rPr lang="en-SG" sz="2000" i="1">
                                        <a:solidFill>
                                          <a:schemeClr val="tx1"/>
                                        </a:solidFill>
                                        <a:latin typeface="Cambria Math" panose="02040503050406030204" pitchFamily="18" charset="0"/>
                                      </a:rPr>
                                      <m:t>𝑥</m:t>
                                    </m:r>
                                  </m:den>
                                </m:f>
                              </m:e>
                            </m:mr>
                            <m:mr>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1</m:t>
                                        </m:r>
                                      </m:sub>
                                    </m:sSub>
                                  </m:den>
                                </m:f>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1</m:t>
                                        </m:r>
                                      </m:sub>
                                    </m:sSub>
                                  </m:num>
                                  <m:den>
                                    <m:r>
                                      <m:rPr>
                                        <m:brk m:alnAt="7"/>
                                      </m:rPr>
                                      <a:rPr lang="en-SG" sz="2000" i="1">
                                        <a:solidFill>
                                          <a:schemeClr val="tx1"/>
                                        </a:solidFill>
                                        <a:latin typeface="Cambria Math" panose="02040503050406030204" pitchFamily="18" charset="0"/>
                                      </a:rPr>
                                      <m:t>𝜕</m:t>
                                    </m:r>
                                    <m:r>
                                      <a:rPr lang="en-SG" sz="2000" i="1">
                                        <a:solidFill>
                                          <a:schemeClr val="tx1"/>
                                        </a:solidFill>
                                        <a:latin typeface="Cambria Math" panose="02040503050406030204" pitchFamily="18" charset="0"/>
                                      </a:rPr>
                                      <m:t>𝑥</m:t>
                                    </m:r>
                                  </m:den>
                                </m:f>
                                <m:r>
                                  <m:rPr>
                                    <m:brk m:alnAt="7"/>
                                  </m:rPr>
                                  <a:rPr lang="en-SG" sz="2000" i="1">
                                    <a:solidFill>
                                      <a:schemeClr val="tx1"/>
                                    </a:solidFill>
                                    <a:latin typeface="Cambria Math" panose="02040503050406030204" pitchFamily="18" charset="0"/>
                                  </a:rPr>
                                  <m:t>+</m:t>
                                </m:r>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2</m:t>
                                        </m:r>
                                      </m:sub>
                                    </m:sSub>
                                  </m:den>
                                </m:f>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r>
                                      <a:rPr lang="en-SG" sz="2000" i="1">
                                        <a:solidFill>
                                          <a:schemeClr val="tx1"/>
                                        </a:solidFill>
                                        <a:latin typeface="Cambria Math" panose="02040503050406030204" pitchFamily="18" charset="0"/>
                                      </a:rPr>
                                      <m:t>𝑥</m:t>
                                    </m:r>
                                  </m:den>
                                </m:f>
                              </m:e>
                            </m:mr>
                          </m:m>
                        </m:e>
                      </m:d>
                      <m:r>
                        <a:rPr lang="en-SG" sz="2000" b="0" i="1" smtClean="0">
                          <a:solidFill>
                            <a:schemeClr val="tx1"/>
                          </a:solidFill>
                          <a:latin typeface="Cambria Math" panose="02040503050406030204" pitchFamily="18" charset="0"/>
                        </a:rPr>
                        <m:t>=</m:t>
                      </m:r>
                      <m:d>
                        <m:dPr>
                          <m:begChr m:val="["/>
                          <m:endChr m:val="]"/>
                          <m:ctrlPr>
                            <a:rPr lang="en-SG" sz="2000" b="0" i="1" smtClean="0">
                              <a:solidFill>
                                <a:schemeClr val="tx1"/>
                              </a:solidFill>
                              <a:latin typeface="Cambria Math" panose="02040503050406030204" pitchFamily="18" charset="0"/>
                            </a:rPr>
                          </m:ctrlPr>
                        </m:dPr>
                        <m:e>
                          <m:m>
                            <m:mPr>
                              <m:mcs>
                                <m:mc>
                                  <m:mcPr>
                                    <m:count m:val="2"/>
                                    <m:mcJc m:val="center"/>
                                  </m:mcPr>
                                </m:mc>
                              </m:mcs>
                              <m:ctrlPr>
                                <a:rPr lang="en-SG" sz="2000" b="0" i="1" smtClean="0">
                                  <a:solidFill>
                                    <a:schemeClr val="tx1"/>
                                  </a:solidFill>
                                  <a:latin typeface="Cambria Math" panose="02040503050406030204" pitchFamily="18" charset="0"/>
                                </a:rPr>
                              </m:ctrlPr>
                            </m:mPr>
                            <m:mr>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1</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1</m:t>
                                        </m:r>
                                      </m:sub>
                                    </m:sSub>
                                  </m:den>
                                </m:f>
                              </m:e>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1</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2</m:t>
                                        </m:r>
                                      </m:sub>
                                    </m:sSub>
                                  </m:den>
                                </m:f>
                              </m:e>
                            </m:mr>
                            <m:mr>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1</m:t>
                                        </m:r>
                                      </m:sub>
                                    </m:sSub>
                                  </m:den>
                                </m:f>
                              </m:e>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𝑓</m:t>
                                        </m:r>
                                      </m:e>
                                      <m:sub>
                                        <m:r>
                                          <a:rPr lang="en-SG" sz="2000" i="1">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i="1">
                                            <a:solidFill>
                                              <a:schemeClr val="tx1"/>
                                            </a:solidFill>
                                            <a:latin typeface="Cambria Math" panose="02040503050406030204" pitchFamily="18" charset="0"/>
                                          </a:rPr>
                                          <m:t>2</m:t>
                                        </m:r>
                                      </m:sub>
                                    </m:sSub>
                                  </m:den>
                                </m:f>
                              </m:e>
                            </m:mr>
                          </m:m>
                        </m:e>
                      </m:d>
                      <m:d>
                        <m:dPr>
                          <m:begChr m:val="["/>
                          <m:endChr m:val="]"/>
                          <m:ctrlPr>
                            <a:rPr lang="en-SG" sz="2000" b="0" i="1" smtClean="0">
                              <a:solidFill>
                                <a:schemeClr val="tx1"/>
                              </a:solidFill>
                              <a:latin typeface="Cambria Math" panose="02040503050406030204" pitchFamily="18" charset="0"/>
                            </a:rPr>
                          </m:ctrlPr>
                        </m:dPr>
                        <m:e>
                          <m:m>
                            <m:mPr>
                              <m:mcs>
                                <m:mc>
                                  <m:mcPr>
                                    <m:count m:val="1"/>
                                    <m:mcJc m:val="center"/>
                                  </m:mcPr>
                                </m:mc>
                              </m:mcs>
                              <m:ctrlPr>
                                <a:rPr lang="en-SG" sz="2000" b="0" i="1" smtClean="0">
                                  <a:solidFill>
                                    <a:schemeClr val="tx1"/>
                                  </a:solidFill>
                                  <a:latin typeface="Cambria Math" panose="02040503050406030204" pitchFamily="18" charset="0"/>
                                </a:rPr>
                              </m:ctrlPr>
                            </m:mPr>
                            <m:mr>
                              <m:e>
                                <m:f>
                                  <m:fPr>
                                    <m:ctrlPr>
                                      <a:rPr lang="en-SG" sz="2000" b="0" i="1" smtClean="0">
                                        <a:solidFill>
                                          <a:schemeClr val="tx1"/>
                                        </a:solidFill>
                                        <a:latin typeface="Cambria Math" panose="02040503050406030204" pitchFamily="18" charset="0"/>
                                      </a:rPr>
                                    </m:ctrlPr>
                                  </m:fPr>
                                  <m:num>
                                    <m:r>
                                      <m:rPr>
                                        <m:brk m:alnAt="7"/>
                                      </m:rPr>
                                      <a:rPr lang="en-SG" sz="2000" b="0" i="1" smtClean="0">
                                        <a:solidFill>
                                          <a:schemeClr val="tx1"/>
                                        </a:solidFill>
                                        <a:latin typeface="Cambria Math" panose="02040503050406030204" pitchFamily="18" charset="0"/>
                                      </a:rPr>
                                      <m:t>𝜕</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𝑔</m:t>
                                        </m:r>
                                      </m:e>
                                      <m:sub>
                                        <m:r>
                                          <a:rPr lang="en-SG" sz="2000" b="0" i="1" smtClean="0">
                                            <a:solidFill>
                                              <a:schemeClr val="tx1"/>
                                            </a:solidFill>
                                            <a:latin typeface="Cambria Math" panose="02040503050406030204" pitchFamily="18" charset="0"/>
                                          </a:rPr>
                                          <m:t>1</m:t>
                                        </m:r>
                                      </m:sub>
                                    </m:sSub>
                                  </m:num>
                                  <m:den>
                                    <m:r>
                                      <m:rPr>
                                        <m:brk m:alnAt="7"/>
                                      </m:rPr>
                                      <a:rPr lang="en-SG" sz="2000" b="0" i="1" smtClean="0">
                                        <a:solidFill>
                                          <a:schemeClr val="tx1"/>
                                        </a:solidFill>
                                        <a:latin typeface="Cambria Math" panose="02040503050406030204" pitchFamily="18" charset="0"/>
                                      </a:rPr>
                                      <m:t>𝜕</m:t>
                                    </m:r>
                                    <m:r>
                                      <a:rPr lang="en-SG" sz="2000" b="0" i="1" smtClean="0">
                                        <a:solidFill>
                                          <a:schemeClr val="tx1"/>
                                        </a:solidFill>
                                        <a:latin typeface="Cambria Math" panose="02040503050406030204" pitchFamily="18" charset="0"/>
                                      </a:rPr>
                                      <m:t>𝑥</m:t>
                                    </m:r>
                                  </m:den>
                                </m:f>
                              </m:e>
                            </m:mr>
                            <m:mr>
                              <m:e>
                                <m:f>
                                  <m:fPr>
                                    <m:ctrlPr>
                                      <a:rPr lang="en-SG" sz="2000" i="1">
                                        <a:solidFill>
                                          <a:schemeClr val="tx1"/>
                                        </a:solidFill>
                                        <a:latin typeface="Cambria Math" panose="02040503050406030204" pitchFamily="18" charset="0"/>
                                      </a:rPr>
                                    </m:ctrlPr>
                                  </m:fPr>
                                  <m:num>
                                    <m:r>
                                      <m:rPr>
                                        <m:brk m:alnAt="7"/>
                                      </m:rPr>
                                      <a:rPr lang="en-SG" sz="2000" i="1">
                                        <a:solidFill>
                                          <a:schemeClr val="tx1"/>
                                        </a:solidFill>
                                        <a:latin typeface="Cambria Math" panose="02040503050406030204" pitchFamily="18" charset="0"/>
                                      </a:rPr>
                                      <m:t>𝜕</m:t>
                                    </m:r>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𝑔</m:t>
                                        </m:r>
                                      </m:e>
                                      <m:sub>
                                        <m:r>
                                          <a:rPr lang="en-SG" sz="2000" b="0" i="1" smtClean="0">
                                            <a:solidFill>
                                              <a:schemeClr val="tx1"/>
                                            </a:solidFill>
                                            <a:latin typeface="Cambria Math" panose="02040503050406030204" pitchFamily="18" charset="0"/>
                                          </a:rPr>
                                          <m:t>2</m:t>
                                        </m:r>
                                      </m:sub>
                                    </m:sSub>
                                  </m:num>
                                  <m:den>
                                    <m:r>
                                      <m:rPr>
                                        <m:brk m:alnAt="7"/>
                                      </m:rPr>
                                      <a:rPr lang="en-SG" sz="2000" i="1">
                                        <a:solidFill>
                                          <a:schemeClr val="tx1"/>
                                        </a:solidFill>
                                        <a:latin typeface="Cambria Math" panose="02040503050406030204" pitchFamily="18" charset="0"/>
                                      </a:rPr>
                                      <m:t>𝜕</m:t>
                                    </m:r>
                                    <m:r>
                                      <a:rPr lang="en-SG" sz="2000" i="1">
                                        <a:solidFill>
                                          <a:schemeClr val="tx1"/>
                                        </a:solidFill>
                                        <a:latin typeface="Cambria Math" panose="02040503050406030204" pitchFamily="18" charset="0"/>
                                      </a:rPr>
                                      <m:t>𝑥</m:t>
                                    </m:r>
                                  </m:den>
                                </m:f>
                              </m:e>
                            </m:mr>
                          </m:m>
                        </m:e>
                      </m:d>
                      <m:r>
                        <a:rPr lang="en-SG" sz="2000" b="0" i="1" smtClean="0">
                          <a:solidFill>
                            <a:schemeClr val="tx1"/>
                          </a:solidFill>
                          <a:latin typeface="Cambria Math" panose="02040503050406030204" pitchFamily="18" charset="0"/>
                        </a:rPr>
                        <m:t>=</m:t>
                      </m:r>
                      <m:f>
                        <m:fPr>
                          <m:ctrlPr>
                            <a:rPr lang="en-SG" sz="2000" b="0" i="1" smtClean="0">
                              <a:solidFill>
                                <a:schemeClr val="tx1"/>
                              </a:solidFill>
                              <a:latin typeface="Cambria Math" panose="02040503050406030204" pitchFamily="18" charset="0"/>
                            </a:rPr>
                          </m:ctrlPr>
                        </m:fPr>
                        <m:num>
                          <m:r>
                            <a:rPr lang="en-SG" sz="2000" b="0" i="1" smtClean="0">
                              <a:solidFill>
                                <a:schemeClr val="tx1"/>
                              </a:solidFill>
                              <a:latin typeface="Cambria Math" panose="02040503050406030204" pitchFamily="18" charset="0"/>
                            </a:rPr>
                            <m:t>𝜕</m:t>
                          </m:r>
                          <m:r>
                            <a:rPr lang="en-SG" sz="2000" b="1" i="1" smtClean="0">
                              <a:solidFill>
                                <a:schemeClr val="tx1"/>
                              </a:solidFill>
                              <a:latin typeface="Cambria Math" panose="02040503050406030204" pitchFamily="18" charset="0"/>
                            </a:rPr>
                            <m:t>𝒇</m:t>
                          </m:r>
                        </m:num>
                        <m:den>
                          <m:r>
                            <a:rPr lang="en-SG" sz="2000" b="0" i="1" smtClean="0">
                              <a:solidFill>
                                <a:schemeClr val="tx1"/>
                              </a:solidFill>
                              <a:latin typeface="Cambria Math" panose="02040503050406030204" pitchFamily="18" charset="0"/>
                            </a:rPr>
                            <m:t>𝜕</m:t>
                          </m:r>
                          <m:r>
                            <a:rPr lang="en-SG" sz="2000" b="1" i="1" smtClean="0">
                              <a:solidFill>
                                <a:schemeClr val="tx1"/>
                              </a:solidFill>
                              <a:latin typeface="Cambria Math" panose="02040503050406030204" pitchFamily="18" charset="0"/>
                            </a:rPr>
                            <m:t>𝒈</m:t>
                          </m:r>
                        </m:den>
                      </m:f>
                      <m:f>
                        <m:fPr>
                          <m:ctrlPr>
                            <a:rPr lang="en-SG" sz="2000" i="1">
                              <a:latin typeface="Cambria Math" panose="02040503050406030204" pitchFamily="18" charset="0"/>
                            </a:rPr>
                          </m:ctrlPr>
                        </m:fPr>
                        <m:num>
                          <m:r>
                            <a:rPr lang="en-SG" sz="2000" i="1">
                              <a:latin typeface="Cambria Math" panose="02040503050406030204" pitchFamily="18" charset="0"/>
                            </a:rPr>
                            <m:t>𝜕</m:t>
                          </m:r>
                          <m:r>
                            <a:rPr lang="en-SG" sz="2000" b="1" i="1" smtClean="0">
                              <a:latin typeface="Cambria Math" panose="02040503050406030204" pitchFamily="18" charset="0"/>
                            </a:rPr>
                            <m:t>𝒈</m:t>
                          </m:r>
                        </m:num>
                        <m:den>
                          <m:r>
                            <a:rPr lang="en-SG" sz="2000" i="1">
                              <a:latin typeface="Cambria Math" panose="02040503050406030204" pitchFamily="18" charset="0"/>
                            </a:rPr>
                            <m:t>𝜕</m:t>
                          </m:r>
                          <m:r>
                            <a:rPr lang="en-SG" sz="2000" b="0" i="1" smtClean="0">
                              <a:latin typeface="Cambria Math" panose="02040503050406030204" pitchFamily="18" charset="0"/>
                            </a:rPr>
                            <m:t>𝑥</m:t>
                          </m:r>
                        </m:den>
                      </m:f>
                    </m:oMath>
                  </m:oMathPara>
                </a14:m>
                <a:endParaRPr lang="en-SG" sz="2000" dirty="0"/>
              </a:p>
              <a:p>
                <a:pPr marL="0" indent="0">
                  <a:buNone/>
                </a:pPr>
                <a:endParaRPr lang="en-SG" sz="2000" dirty="0"/>
              </a:p>
              <a:p>
                <a:pPr marL="0" indent="0">
                  <a:buNone/>
                </a:pPr>
                <a:r>
                  <a:rPr lang="en-US" sz="2400" dirty="0"/>
                  <a:t>That means that the Jacobian is the multiplication of two other Jacobians</a:t>
                </a:r>
                <a:r>
                  <a:rPr lang="en-US" sz="2000" dirty="0"/>
                  <a:t>. </a:t>
                </a:r>
                <a:endParaRPr lang="en-SG" sz="2000" dirty="0"/>
              </a:p>
              <a:p>
                <a:pPr marL="0" indent="0">
                  <a:buNone/>
                </a:pPr>
                <a:endParaRPr lang="en-SG" sz="2000" dirty="0"/>
              </a:p>
              <a:p>
                <a:pPr marL="0" indent="0">
                  <a:buNone/>
                </a:pPr>
                <a:endParaRPr lang="en-SG" sz="2000" dirty="0"/>
              </a:p>
            </p:txBody>
          </p:sp>
        </mc:Choice>
        <mc:Fallback xmlns="">
          <p:sp>
            <p:nvSpPr>
              <p:cNvPr id="2" name="Content Placeholder 1">
                <a:extLst>
                  <a:ext uri="{FF2B5EF4-FFF2-40B4-BE49-F238E27FC236}">
                    <a16:creationId xmlns:a16="http://schemas.microsoft.com/office/drawing/2014/main" id="{3ABD9FAD-D08A-4D4E-8A52-56D4C58A31FB}"/>
                  </a:ext>
                </a:extLst>
              </p:cNvPr>
              <p:cNvSpPr>
                <a:spLocks noGrp="1" noRot="1" noChangeAspect="1" noMove="1" noResize="1" noEditPoints="1" noAdjustHandles="1" noChangeArrowheads="1" noChangeShapeType="1" noTextEdit="1"/>
              </p:cNvSpPr>
              <p:nvPr>
                <p:ph sz="quarter" idx="1"/>
              </p:nvPr>
            </p:nvSpPr>
            <p:spPr>
              <a:xfrm>
                <a:off x="457200" y="1219200"/>
                <a:ext cx="8435280" cy="4937760"/>
              </a:xfrm>
              <a:blipFill>
                <a:blip r:embed="rId2"/>
                <a:stretch>
                  <a:fillRect l="-939" b="-135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59B36E71-0F91-449C-838D-89039D8AC9BB}"/>
              </a:ext>
            </a:extLst>
          </p:cNvPr>
          <p:cNvSpPr>
            <a:spLocks noGrp="1"/>
          </p:cNvSpPr>
          <p:nvPr>
            <p:ph type="title"/>
          </p:nvPr>
        </p:nvSpPr>
        <p:spPr/>
        <p:txBody>
          <a:bodyPr/>
          <a:lstStyle/>
          <a:p>
            <a:r>
              <a:rPr lang="en-SG" dirty="0">
                <a:solidFill>
                  <a:srgbClr val="0057C0"/>
                </a:solidFill>
              </a:rPr>
              <a:t>Vector chain rule</a:t>
            </a:r>
            <a:endParaRPr lang="en-SG" dirty="0"/>
          </a:p>
        </p:txBody>
      </p:sp>
    </p:spTree>
    <p:extLst>
      <p:ext uri="{BB962C8B-B14F-4D97-AF65-F5344CB8AC3E}">
        <p14:creationId xmlns:p14="http://schemas.microsoft.com/office/powerpoint/2010/main" val="262127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D79F2CC-B9E4-4108-BF4B-B6437100B4D5}"/>
                  </a:ext>
                </a:extLst>
              </p:cNvPr>
              <p:cNvSpPr>
                <a:spLocks noGrp="1"/>
              </p:cNvSpPr>
              <p:nvPr>
                <p:ph sz="quarter" idx="1"/>
              </p:nvPr>
            </p:nvSpPr>
            <p:spPr/>
            <p:txBody>
              <a:bodyPr/>
              <a:lstStyle/>
              <a:p>
                <a:pPr marL="0" indent="0">
                  <a:buNone/>
                </a:pPr>
                <a:r>
                  <a:rPr lang="en-SG" sz="2000" dirty="0"/>
                  <a:t>Let us check the results in the example</a:t>
                </a:r>
              </a:p>
              <a:p>
                <a:pPr marL="0" indent="0">
                  <a:buNone/>
                </a:pPr>
                <a:endParaRPr lang="en-SG" sz="2000" dirty="0"/>
              </a:p>
              <a:p>
                <a:pPr marL="0" indent="0" algn="ctr">
                  <a:buNone/>
                </a:pPr>
                <a14:m>
                  <m:oMath xmlns:m="http://schemas.openxmlformats.org/officeDocument/2006/math">
                    <m:f>
                      <m:fPr>
                        <m:ctrlPr>
                          <a:rPr lang="en-SG" sz="2000" i="1">
                            <a:latin typeface="Cambria Math" panose="02040503050406030204" pitchFamily="18" charset="0"/>
                          </a:rPr>
                        </m:ctrlPr>
                      </m:fPr>
                      <m:num>
                        <m:r>
                          <a:rPr lang="en-SG" sz="2000" i="1">
                            <a:latin typeface="Cambria Math" panose="02040503050406030204" pitchFamily="18" charset="0"/>
                          </a:rPr>
                          <m:t>𝜕</m:t>
                        </m:r>
                        <m:r>
                          <a:rPr lang="en-SG" sz="2000" b="1" i="1">
                            <a:latin typeface="Cambria Math" panose="02040503050406030204" pitchFamily="18" charset="0"/>
                          </a:rPr>
                          <m:t>𝒇</m:t>
                        </m:r>
                      </m:num>
                      <m:den>
                        <m:r>
                          <a:rPr lang="en-SG" sz="2000" i="1">
                            <a:latin typeface="Cambria Math" panose="02040503050406030204" pitchFamily="18" charset="0"/>
                          </a:rPr>
                          <m:t>𝜕</m:t>
                        </m:r>
                        <m:r>
                          <a:rPr lang="en-SG" sz="2000" b="1" i="1">
                            <a:latin typeface="Cambria Math" panose="02040503050406030204" pitchFamily="18" charset="0"/>
                          </a:rPr>
                          <m:t>𝒈</m:t>
                        </m:r>
                      </m:den>
                    </m:f>
                    <m:f>
                      <m:fPr>
                        <m:ctrlPr>
                          <a:rPr lang="en-SG" sz="2000" i="1">
                            <a:latin typeface="Cambria Math" panose="02040503050406030204" pitchFamily="18" charset="0"/>
                          </a:rPr>
                        </m:ctrlPr>
                      </m:fPr>
                      <m:num>
                        <m:r>
                          <a:rPr lang="en-SG" sz="2000" i="1">
                            <a:latin typeface="Cambria Math" panose="02040503050406030204" pitchFamily="18" charset="0"/>
                          </a:rPr>
                          <m:t>𝜕</m:t>
                        </m:r>
                        <m:r>
                          <a:rPr lang="en-SG" sz="2000" b="1" i="1">
                            <a:latin typeface="Cambria Math" panose="02040503050406030204" pitchFamily="18" charset="0"/>
                          </a:rPr>
                          <m:t>𝒈</m:t>
                        </m:r>
                      </m:num>
                      <m:den>
                        <m:r>
                          <a:rPr lang="en-SG" sz="2000" i="1">
                            <a:latin typeface="Cambria Math" panose="02040503050406030204" pitchFamily="18" charset="0"/>
                          </a:rPr>
                          <m:t>𝜕</m:t>
                        </m:r>
                        <m:r>
                          <a:rPr lang="en-SG" sz="2000" i="1">
                            <a:latin typeface="Cambria Math" panose="02040503050406030204" pitchFamily="18" charset="0"/>
                          </a:rPr>
                          <m:t>𝑥</m:t>
                        </m:r>
                      </m:den>
                    </m:f>
                  </m:oMath>
                </a14:m>
                <a:r>
                  <a:rPr lang="en-SG" sz="2000" dirty="0"/>
                  <a:t>= </a:t>
                </a:r>
                <a14:m>
                  <m:oMath xmlns:m="http://schemas.openxmlformats.org/officeDocument/2006/math">
                    <m:d>
                      <m:dPr>
                        <m:begChr m:val="["/>
                        <m:endChr m:val="]"/>
                        <m:ctrlPr>
                          <a:rPr lang="en-SG" sz="2000" i="1">
                            <a:latin typeface="Cambria Math" panose="02040503050406030204" pitchFamily="18" charset="0"/>
                          </a:rPr>
                        </m:ctrlPr>
                      </m:dPr>
                      <m:e>
                        <m:m>
                          <m:mPr>
                            <m:mcs>
                              <m:mc>
                                <m:mcPr>
                                  <m:count m:val="2"/>
                                  <m:mcJc m:val="center"/>
                                </m:mcPr>
                              </m:mc>
                            </m:mcs>
                            <m:ctrlPr>
                              <a:rPr lang="en-SG" sz="2000" i="1" smtClean="0">
                                <a:latin typeface="Cambria Math" panose="02040503050406030204" pitchFamily="18" charset="0"/>
                              </a:rPr>
                            </m:ctrlPr>
                          </m:mPr>
                          <m:mr>
                            <m:e>
                              <m:f>
                                <m:fPr>
                                  <m:ctrlPr>
                                    <a:rPr lang="en-SG" sz="2000" i="1" smtClean="0">
                                      <a:latin typeface="Cambria Math" panose="02040503050406030204" pitchFamily="18" charset="0"/>
                                    </a:rPr>
                                  </m:ctrlPr>
                                </m:fPr>
                                <m:num>
                                  <m:r>
                                    <a:rPr lang="en-SG" sz="2000" b="0" i="1" smtClean="0">
                                      <a:latin typeface="Cambria Math" panose="02040503050406030204" pitchFamily="18" charset="0"/>
                                    </a:rPr>
                                    <m:t>1</m:t>
                                  </m:r>
                                </m:num>
                                <m:den>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𝑔</m:t>
                                      </m:r>
                                    </m:e>
                                    <m:sub>
                                      <m:r>
                                        <a:rPr lang="en-SG" sz="2000" b="0" i="1" smtClean="0">
                                          <a:latin typeface="Cambria Math" panose="02040503050406030204" pitchFamily="18" charset="0"/>
                                        </a:rPr>
                                        <m:t>1</m:t>
                                      </m:r>
                                    </m:sub>
                                  </m:sSub>
                                </m:den>
                              </m:f>
                            </m:e>
                            <m:e>
                              <m:r>
                                <a:rPr lang="en-SG" sz="2000" b="0" i="1" smtClean="0">
                                  <a:latin typeface="Cambria Math" panose="02040503050406030204" pitchFamily="18" charset="0"/>
                                </a:rPr>
                                <m:t>0</m:t>
                              </m:r>
                            </m:e>
                          </m:mr>
                          <m:mr>
                            <m:e>
                              <m:r>
                                <a:rPr lang="en-SG" sz="2000" b="0" i="1" smtClean="0">
                                  <a:latin typeface="Cambria Math" panose="02040503050406030204" pitchFamily="18" charset="0"/>
                                </a:rPr>
                                <m:t>0</m:t>
                              </m:r>
                            </m:e>
                            <m:e>
                              <m:r>
                                <m:rPr>
                                  <m:sty m:val="p"/>
                                </m:rPr>
                                <a:rPr lang="en-SG" sz="2000" b="0" i="0" smtClean="0">
                                  <a:latin typeface="Cambria Math" panose="02040503050406030204" pitchFamily="18" charset="0"/>
                                </a:rPr>
                                <m:t>cos</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𝑔</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e>
                          </m:mr>
                        </m:m>
                      </m:e>
                    </m:d>
                    <m:d>
                      <m:dPr>
                        <m:begChr m:val="["/>
                        <m:endChr m:val="]"/>
                        <m:ctrlPr>
                          <a:rPr lang="en-SG" sz="2000" i="1" smtClean="0">
                            <a:latin typeface="Cambria Math" panose="02040503050406030204" pitchFamily="18" charset="0"/>
                          </a:rPr>
                        </m:ctrlPr>
                      </m:dPr>
                      <m:e>
                        <m:m>
                          <m:mPr>
                            <m:mcs>
                              <m:mc>
                                <m:mcPr>
                                  <m:count m:val="1"/>
                                  <m:mcJc m:val="center"/>
                                </m:mcPr>
                              </m:mc>
                            </m:mcs>
                            <m:ctrlPr>
                              <a:rPr lang="en-SG" sz="2000" i="1" smtClean="0">
                                <a:latin typeface="Cambria Math" panose="02040503050406030204" pitchFamily="18" charset="0"/>
                              </a:rPr>
                            </m:ctrlPr>
                          </m:mPr>
                          <m:mr>
                            <m:e>
                              <m:r>
                                <m:rPr>
                                  <m:brk m:alnAt="7"/>
                                </m:rPr>
                                <a:rPr lang="en-SG" sz="2000" b="0" i="1" smtClean="0">
                                  <a:latin typeface="Cambria Math" panose="02040503050406030204" pitchFamily="18" charset="0"/>
                                </a:rPr>
                                <m:t>2</m:t>
                              </m:r>
                              <m:r>
                                <a:rPr lang="en-SG" sz="2000" b="0" i="1" smtClean="0">
                                  <a:latin typeface="Cambria Math" panose="02040503050406030204" pitchFamily="18" charset="0"/>
                                </a:rPr>
                                <m:t>𝑥</m:t>
                              </m:r>
                            </m:e>
                          </m:mr>
                          <m:mr>
                            <m:e>
                              <m:r>
                                <a:rPr lang="en-SG" sz="2000" b="0" i="1" smtClean="0">
                                  <a:latin typeface="Cambria Math" panose="02040503050406030204" pitchFamily="18" charset="0"/>
                                </a:rPr>
                                <m:t>3</m:t>
                              </m:r>
                            </m:e>
                          </m:mr>
                        </m:m>
                      </m:e>
                    </m:d>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𝑔</m:t>
                                      </m:r>
                                    </m:e>
                                    <m:sub>
                                      <m:r>
                                        <a:rPr lang="en-SG" sz="2000" b="0" i="1" smtClean="0">
                                          <a:latin typeface="Cambria Math" panose="02040503050406030204" pitchFamily="18" charset="0"/>
                                        </a:rPr>
                                        <m:t>1</m:t>
                                      </m:r>
                                    </m:sub>
                                  </m:sSub>
                                </m:den>
                              </m:f>
                              <m:r>
                                <m:rPr>
                                  <m:brk m:alnAt="7"/>
                                </m:rPr>
                                <a:rPr lang="en-SG" sz="2000" b="0" i="1" smtClean="0">
                                  <a:latin typeface="Cambria Math" panose="02040503050406030204" pitchFamily="18" charset="0"/>
                                </a:rPr>
                                <m:t>2</m:t>
                              </m:r>
                              <m:r>
                                <a:rPr lang="en-SG" sz="2000" b="0" i="1" smtClean="0">
                                  <a:latin typeface="Cambria Math" panose="02040503050406030204" pitchFamily="18" charset="0"/>
                                </a:rPr>
                                <m:t>𝑥</m:t>
                              </m:r>
                              <m:r>
                                <a:rPr lang="en-SG" sz="2000" b="0" i="1" smtClean="0">
                                  <a:latin typeface="Cambria Math" panose="02040503050406030204" pitchFamily="18" charset="0"/>
                                </a:rPr>
                                <m:t>+0</m:t>
                              </m:r>
                            </m:e>
                          </m:mr>
                          <m:mr>
                            <m:e>
                              <m:r>
                                <a:rPr lang="en-SG" sz="2000" b="0" i="1" smtClean="0">
                                  <a:latin typeface="Cambria Math" panose="02040503050406030204" pitchFamily="18" charset="0"/>
                                </a:rPr>
                                <m:t>0+</m:t>
                              </m:r>
                              <m:func>
                                <m:funcPr>
                                  <m:ctrlPr>
                                    <a:rPr lang="en-SG" sz="2000" b="0" i="1" smtClean="0">
                                      <a:latin typeface="Cambria Math" panose="02040503050406030204" pitchFamily="18" charset="0"/>
                                    </a:rPr>
                                  </m:ctrlPr>
                                </m:funcPr>
                                <m:fName>
                                  <m:r>
                                    <m:rPr>
                                      <m:sty m:val="p"/>
                                    </m:rPr>
                                    <a:rPr lang="en-SG" sz="2000" b="0" i="0" smtClean="0">
                                      <a:latin typeface="Cambria Math" panose="02040503050406030204" pitchFamily="18" charset="0"/>
                                    </a:rPr>
                                    <m:t>cos</m:t>
                                  </m:r>
                                </m:fName>
                                <m:e>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𝑔</m:t>
                                          </m:r>
                                        </m:e>
                                        <m:sub>
                                          <m:r>
                                            <a:rPr lang="en-SG" sz="2000" b="0" i="1" smtClean="0">
                                              <a:latin typeface="Cambria Math" panose="02040503050406030204" pitchFamily="18" charset="0"/>
                                            </a:rPr>
                                            <m:t>2</m:t>
                                          </m:r>
                                        </m:sub>
                                      </m:sSub>
                                    </m:e>
                                  </m:d>
                                </m:e>
                              </m:func>
                              <m:r>
                                <a:rPr lang="en-SG" sz="2000" b="0" i="1" smtClean="0">
                                  <a:latin typeface="Cambria Math" panose="02040503050406030204" pitchFamily="18" charset="0"/>
                                </a:rPr>
                                <m:t>3</m:t>
                              </m:r>
                            </m:e>
                          </m:mr>
                        </m:m>
                      </m:e>
                    </m:d>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2</m:t>
                                  </m:r>
                                </m:num>
                                <m:den>
                                  <m:r>
                                    <a:rPr lang="en-SG" sz="2000" b="0" i="1" smtClean="0">
                                      <a:latin typeface="Cambria Math" panose="02040503050406030204" pitchFamily="18" charset="0"/>
                                    </a:rPr>
                                    <m:t>𝑥</m:t>
                                  </m:r>
                                </m:den>
                              </m:f>
                            </m:e>
                          </m:mr>
                          <m:mr>
                            <m:e>
                              <m:r>
                                <a:rPr lang="en-SG" sz="2000" b="0" i="1" smtClean="0">
                                  <a:latin typeface="Cambria Math" panose="02040503050406030204" pitchFamily="18" charset="0"/>
                                </a:rPr>
                                <m:t>3</m:t>
                              </m:r>
                              <m:r>
                                <m:rPr>
                                  <m:sty m:val="p"/>
                                </m:rPr>
                                <a:rPr lang="en-SG" sz="2000" b="0" i="0" smtClean="0">
                                  <a:latin typeface="Cambria Math" panose="02040503050406030204" pitchFamily="18" charset="0"/>
                                </a:rPr>
                                <m:t>cos</m:t>
                              </m:r>
                              <m:r>
                                <a:rPr lang="en-SG" sz="2000" b="0" i="1" smtClean="0">
                                  <a:latin typeface="Cambria Math" panose="02040503050406030204" pitchFamily="18" charset="0"/>
                                </a:rPr>
                                <m:t>⁡(3</m:t>
                              </m:r>
                              <m:r>
                                <a:rPr lang="en-SG" sz="2000" b="0" i="1" smtClean="0">
                                  <a:latin typeface="Cambria Math" panose="02040503050406030204" pitchFamily="18" charset="0"/>
                                </a:rPr>
                                <m:t>𝑥</m:t>
                              </m:r>
                              <m:r>
                                <a:rPr lang="en-SG" sz="2000" b="0" i="1" smtClean="0">
                                  <a:latin typeface="Cambria Math" panose="02040503050406030204" pitchFamily="18" charset="0"/>
                                </a:rPr>
                                <m:t>)</m:t>
                              </m:r>
                            </m:e>
                          </m:mr>
                        </m:m>
                      </m:e>
                    </m:d>
                  </m:oMath>
                </a14:m>
                <a:endParaRPr lang="en-SG" sz="2000" dirty="0"/>
              </a:p>
              <a:p>
                <a:pPr marL="0" indent="0" algn="ctr">
                  <a:buNone/>
                </a:pPr>
                <a:endParaRPr lang="en-SG" sz="2000" dirty="0"/>
              </a:p>
              <a:p>
                <a:pPr marL="0" indent="0">
                  <a:buNone/>
                </a:pPr>
                <a:r>
                  <a:rPr lang="en-SG" sz="2000" dirty="0"/>
                  <a:t>The vector chain rule and the single-variable chain rule have the same form. </a:t>
                </a:r>
              </a:p>
              <a:p>
                <a:pPr marL="0" indent="0">
                  <a:buNone/>
                </a:pPr>
                <a:endParaRPr lang="en-SG" sz="2000" dirty="0"/>
              </a:p>
              <a:p>
                <a:pPr marL="0" indent="0">
                  <a:buNone/>
                </a:pPr>
                <a:endParaRPr lang="en-SG" sz="2000" dirty="0"/>
              </a:p>
              <a:p>
                <a:pPr marL="0" indent="0">
                  <a:buNone/>
                </a:pPr>
                <a:endParaRPr lang="en-SG" sz="2000" dirty="0"/>
              </a:p>
              <a:p>
                <a:pPr marL="0" indent="0">
                  <a:buNone/>
                </a:pPr>
                <a:endParaRPr lang="en-SG" sz="2000" dirty="0"/>
              </a:p>
              <a:p>
                <a:pPr marL="0" indent="0">
                  <a:buNone/>
                </a:pPr>
                <a:endParaRPr lang="en-SG" sz="2000" dirty="0"/>
              </a:p>
              <a:p>
                <a:pPr marL="0" indent="0">
                  <a:buNone/>
                </a:pPr>
                <a:endParaRPr lang="en-SG" sz="2000"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AD79F2CC-B9E4-4108-BF4B-B6437100B4D5}"/>
                  </a:ext>
                </a:extLst>
              </p:cNvPr>
              <p:cNvSpPr>
                <a:spLocks noGrp="1" noRot="1" noChangeAspect="1" noMove="1" noResize="1" noEditPoints="1" noAdjustHandles="1" noChangeArrowheads="1" noChangeShapeType="1" noTextEdit="1"/>
              </p:cNvSpPr>
              <p:nvPr>
                <p:ph sz="quarter" idx="1"/>
              </p:nvPr>
            </p:nvSpPr>
            <p:spPr>
              <a:blipFill>
                <a:blip r:embed="rId2"/>
                <a:stretch>
                  <a:fillRect l="-741" t="-617"/>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B711996-8E4E-4718-9D5E-1D428F47C285}"/>
              </a:ext>
            </a:extLst>
          </p:cNvPr>
          <p:cNvSpPr>
            <a:spLocks noGrp="1"/>
          </p:cNvSpPr>
          <p:nvPr>
            <p:ph type="title"/>
          </p:nvPr>
        </p:nvSpPr>
        <p:spPr/>
        <p:txBody>
          <a:bodyPr/>
          <a:lstStyle/>
          <a:p>
            <a:r>
              <a:rPr lang="en-SG" dirty="0">
                <a:solidFill>
                  <a:srgbClr val="0057C0"/>
                </a:solidFill>
              </a:rPr>
              <a:t>Vector chain rule</a:t>
            </a:r>
            <a:endParaRPr lang="en-SG"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D27D53F-B64E-4823-8F5F-541C5DFF1D25}"/>
                  </a:ext>
                </a:extLst>
              </p:cNvPr>
              <p:cNvGraphicFramePr>
                <a:graphicFrameLocks noGrp="1"/>
              </p:cNvGraphicFramePr>
              <p:nvPr>
                <p:extLst>
                  <p:ext uri="{D42A27DB-BD31-4B8C-83A1-F6EECF244321}">
                    <p14:modId xmlns:p14="http://schemas.microsoft.com/office/powerpoint/2010/main" val="1894175309"/>
                  </p:ext>
                </p:extLst>
              </p:nvPr>
            </p:nvGraphicFramePr>
            <p:xfrm>
              <a:off x="1259632" y="4005064"/>
              <a:ext cx="6096000" cy="103200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80321204"/>
                        </a:ext>
                      </a:extLst>
                    </a:gridCol>
                    <a:gridCol w="3048000">
                      <a:extLst>
                        <a:ext uri="{9D8B030D-6E8A-4147-A177-3AD203B41FA5}">
                          <a16:colId xmlns:a16="http://schemas.microsoft.com/office/drawing/2014/main" val="3033476052"/>
                        </a:ext>
                      </a:extLst>
                    </a:gridCol>
                  </a:tblGrid>
                  <a:tr h="370840">
                    <a:tc>
                      <a:txBody>
                        <a:bodyPr/>
                        <a:lstStyle/>
                        <a:p>
                          <a:pPr algn="ctr"/>
                          <a:r>
                            <a:rPr lang="en-SG" sz="1800" dirty="0">
                              <a:solidFill>
                                <a:schemeClr val="tx1"/>
                              </a:solidFill>
                            </a:rPr>
                            <a:t>Vector chain rule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sz="1800" dirty="0">
                              <a:solidFill>
                                <a:schemeClr val="tx1"/>
                              </a:solidFill>
                            </a:rPr>
                            <a:t>Single-variable chain rule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775282"/>
                      </a:ext>
                    </a:extLst>
                  </a:tr>
                  <a:tr h="370840">
                    <a:tc>
                      <a:txBody>
                        <a:bodyPr/>
                        <a:lstStyle/>
                        <a:p>
                          <a:pPr/>
                          <a14:m>
                            <m:oMathPara xmlns:m="http://schemas.openxmlformats.org/officeDocument/2006/math">
                              <m:oMathParaPr>
                                <m:jc m:val="centerGroup"/>
                              </m:oMathParaPr>
                              <m:oMath xmlns:m="http://schemas.openxmlformats.org/officeDocument/2006/math">
                                <m:f>
                                  <m:fPr>
                                    <m:ctrlPr>
                                      <a:rPr lang="en-SG" i="1" smtClean="0">
                                        <a:solidFill>
                                          <a:schemeClr val="tx1"/>
                                        </a:solidFill>
                                        <a:latin typeface="Cambria Math" panose="02040503050406030204" pitchFamily="18" charset="0"/>
                                      </a:rPr>
                                    </m:ctrlPr>
                                  </m:fPr>
                                  <m:num>
                                    <m:r>
                                      <a:rPr lang="en-SG" i="1" smtClean="0">
                                        <a:solidFill>
                                          <a:schemeClr val="tx1"/>
                                        </a:solidFill>
                                        <a:latin typeface="Cambria Math" panose="02040503050406030204" pitchFamily="18" charset="0"/>
                                      </a:rPr>
                                      <m:t>𝜕</m:t>
                                    </m:r>
                                  </m:num>
                                  <m:den>
                                    <m:r>
                                      <a:rPr lang="en-SG" i="1" smtClean="0">
                                        <a:solidFill>
                                          <a:schemeClr val="tx1"/>
                                        </a:solidFill>
                                        <a:latin typeface="Cambria Math" panose="02040503050406030204" pitchFamily="18" charset="0"/>
                                      </a:rPr>
                                      <m:t>𝜕</m:t>
                                    </m:r>
                                    <m:r>
                                      <a:rPr lang="en-SG" i="1" smtClean="0">
                                        <a:solidFill>
                                          <a:schemeClr val="tx1"/>
                                        </a:solidFill>
                                        <a:latin typeface="Cambria Math" panose="02040503050406030204" pitchFamily="18" charset="0"/>
                                      </a:rPr>
                                      <m:t>𝑥</m:t>
                                    </m:r>
                                  </m:den>
                                </m:f>
                                <m:r>
                                  <a:rPr lang="en-SG" b="1" i="1" smtClean="0">
                                    <a:solidFill>
                                      <a:schemeClr val="tx1"/>
                                    </a:solidFill>
                                    <a:latin typeface="Cambria Math" panose="02040503050406030204" pitchFamily="18" charset="0"/>
                                  </a:rPr>
                                  <m:t>𝒇</m:t>
                                </m:r>
                                <m:d>
                                  <m:dPr>
                                    <m:ctrlPr>
                                      <a:rPr lang="en-SG" b="0" i="1" smtClean="0">
                                        <a:solidFill>
                                          <a:schemeClr val="tx1"/>
                                        </a:solidFill>
                                        <a:latin typeface="Cambria Math" panose="02040503050406030204" pitchFamily="18" charset="0"/>
                                      </a:rPr>
                                    </m:ctrlPr>
                                  </m:dPr>
                                  <m:e>
                                    <m:r>
                                      <a:rPr lang="en-SG" b="1" i="1" smtClean="0">
                                        <a:solidFill>
                                          <a:schemeClr val="tx1"/>
                                        </a:solidFill>
                                        <a:latin typeface="Cambria Math" panose="02040503050406030204" pitchFamily="18" charset="0"/>
                                      </a:rPr>
                                      <m:t>𝒈</m:t>
                                    </m:r>
                                    <m:d>
                                      <m:dPr>
                                        <m:ctrlPr>
                                          <a:rPr lang="en-SG" b="0" i="1" smtClean="0">
                                            <a:solidFill>
                                              <a:schemeClr val="tx1"/>
                                            </a:solidFill>
                                            <a:latin typeface="Cambria Math" panose="02040503050406030204" pitchFamily="18" charset="0"/>
                                          </a:rPr>
                                        </m:ctrlPr>
                                      </m:dPr>
                                      <m:e>
                                        <m:r>
                                          <a:rPr lang="en-SG" b="0" i="1" smtClean="0">
                                            <a:solidFill>
                                              <a:schemeClr val="tx1"/>
                                            </a:solidFill>
                                            <a:latin typeface="Cambria Math" panose="02040503050406030204" pitchFamily="18" charset="0"/>
                                          </a:rPr>
                                          <m:t>𝑥</m:t>
                                        </m:r>
                                      </m:e>
                                    </m:d>
                                  </m:e>
                                </m:d>
                                <m:r>
                                  <a:rPr lang="en-SG" b="0" i="0" smtClean="0">
                                    <a:solidFill>
                                      <a:schemeClr val="tx1"/>
                                    </a:solidFill>
                                    <a:latin typeface="Cambria Math" panose="02040503050406030204" pitchFamily="18" charset="0"/>
                                  </a:rPr>
                                  <m:t>=</m:t>
                                </m:r>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m:t>
                                    </m:r>
                                    <m:r>
                                      <a:rPr lang="en-SG" b="1" i="1" smtClean="0">
                                        <a:solidFill>
                                          <a:schemeClr val="tx1"/>
                                        </a:solidFill>
                                        <a:latin typeface="Cambria Math" panose="02040503050406030204" pitchFamily="18" charset="0"/>
                                      </a:rPr>
                                      <m:t>𝒇</m:t>
                                    </m:r>
                                  </m:num>
                                  <m:den>
                                    <m:r>
                                      <a:rPr lang="en-SG" b="0" i="1" smtClean="0">
                                        <a:solidFill>
                                          <a:schemeClr val="tx1"/>
                                        </a:solidFill>
                                        <a:latin typeface="Cambria Math" panose="02040503050406030204" pitchFamily="18" charset="0"/>
                                      </a:rPr>
                                      <m:t>𝜕</m:t>
                                    </m:r>
                                    <m:r>
                                      <a:rPr lang="en-SG" b="1" i="1" smtClean="0">
                                        <a:solidFill>
                                          <a:schemeClr val="tx1"/>
                                        </a:solidFill>
                                        <a:latin typeface="Cambria Math" panose="02040503050406030204" pitchFamily="18" charset="0"/>
                                      </a:rPr>
                                      <m:t>𝒈</m:t>
                                    </m:r>
                                  </m:den>
                                </m:f>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m:t>
                                    </m:r>
                                    <m:r>
                                      <a:rPr lang="en-SG" b="1" i="1" smtClean="0">
                                        <a:solidFill>
                                          <a:schemeClr val="tx1"/>
                                        </a:solidFill>
                                        <a:latin typeface="Cambria Math" panose="02040503050406030204" pitchFamily="18" charset="0"/>
                                      </a:rPr>
                                      <m:t>𝒈</m:t>
                                    </m:r>
                                  </m:num>
                                  <m:den>
                                    <m:r>
                                      <a:rPr lang="en-SG" b="0" i="1" smtClean="0">
                                        <a:solidFill>
                                          <a:schemeClr val="tx1"/>
                                        </a:solidFill>
                                        <a:latin typeface="Cambria Math" panose="02040503050406030204" pitchFamily="18" charset="0"/>
                                      </a:rPr>
                                      <m:t>𝜕</m:t>
                                    </m:r>
                                    <m:r>
                                      <a:rPr lang="en-SG" b="0" i="1" smtClean="0">
                                        <a:solidFill>
                                          <a:schemeClr val="tx1"/>
                                        </a:solidFill>
                                        <a:latin typeface="Cambria Math" panose="02040503050406030204" pitchFamily="18" charset="0"/>
                                      </a:rPr>
                                      <m:t>𝑥</m:t>
                                    </m:r>
                                  </m:den>
                                </m:f>
                              </m:oMath>
                            </m:oMathPara>
                          </a14:m>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𝑑</m:t>
                                    </m:r>
                                  </m:num>
                                  <m:den>
                                    <m:r>
                                      <a:rPr lang="en-SG" b="0" i="1" smtClean="0">
                                        <a:solidFill>
                                          <a:schemeClr val="tx1"/>
                                        </a:solidFill>
                                        <a:latin typeface="Cambria Math" panose="02040503050406030204" pitchFamily="18" charset="0"/>
                                      </a:rPr>
                                      <m:t>𝑑𝑥</m:t>
                                    </m:r>
                                  </m:den>
                                </m:f>
                                <m:r>
                                  <a:rPr lang="en-SG" b="0" i="1" smtClean="0">
                                    <a:solidFill>
                                      <a:schemeClr val="tx1"/>
                                    </a:solidFill>
                                    <a:latin typeface="Cambria Math" panose="02040503050406030204" pitchFamily="18" charset="0"/>
                                  </a:rPr>
                                  <m:t>𝑓</m:t>
                                </m:r>
                                <m:d>
                                  <m:dPr>
                                    <m:ctrlPr>
                                      <a:rPr lang="en-SG" b="0" i="1" smtClean="0">
                                        <a:solidFill>
                                          <a:schemeClr val="tx1"/>
                                        </a:solidFill>
                                        <a:latin typeface="Cambria Math" panose="02040503050406030204" pitchFamily="18" charset="0"/>
                                      </a:rPr>
                                    </m:ctrlPr>
                                  </m:dPr>
                                  <m:e>
                                    <m:r>
                                      <a:rPr lang="en-SG" b="0" i="1" smtClean="0">
                                        <a:solidFill>
                                          <a:schemeClr val="tx1"/>
                                        </a:solidFill>
                                        <a:latin typeface="Cambria Math" panose="02040503050406030204" pitchFamily="18" charset="0"/>
                                      </a:rPr>
                                      <m:t>𝑔</m:t>
                                    </m:r>
                                    <m:d>
                                      <m:dPr>
                                        <m:ctrlPr>
                                          <a:rPr lang="en-SG" b="0" i="1" smtClean="0">
                                            <a:solidFill>
                                              <a:schemeClr val="tx1"/>
                                            </a:solidFill>
                                            <a:latin typeface="Cambria Math" panose="02040503050406030204" pitchFamily="18" charset="0"/>
                                          </a:rPr>
                                        </m:ctrlPr>
                                      </m:dPr>
                                      <m:e>
                                        <m:r>
                                          <a:rPr lang="en-SG" b="0" i="1" smtClean="0">
                                            <a:solidFill>
                                              <a:schemeClr val="tx1"/>
                                            </a:solidFill>
                                            <a:latin typeface="Cambria Math" panose="02040503050406030204" pitchFamily="18" charset="0"/>
                                          </a:rPr>
                                          <m:t>𝑥</m:t>
                                        </m:r>
                                      </m:e>
                                    </m:d>
                                  </m:e>
                                </m:d>
                                <m:r>
                                  <a:rPr lang="en-SG" b="0" i="0" smtClean="0">
                                    <a:solidFill>
                                      <a:schemeClr val="tx1"/>
                                    </a:solidFill>
                                    <a:latin typeface="Cambria Math" panose="02040503050406030204" pitchFamily="18" charset="0"/>
                                  </a:rPr>
                                  <m:t>=</m:t>
                                </m:r>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𝑑𝑓</m:t>
                                    </m:r>
                                  </m:num>
                                  <m:den>
                                    <m:r>
                                      <a:rPr lang="en-SG" b="0" i="1" smtClean="0">
                                        <a:solidFill>
                                          <a:schemeClr val="tx1"/>
                                        </a:solidFill>
                                        <a:latin typeface="Cambria Math" panose="02040503050406030204" pitchFamily="18" charset="0"/>
                                      </a:rPr>
                                      <m:t>𝑑𝑔</m:t>
                                    </m:r>
                                  </m:den>
                                </m:f>
                                <m:f>
                                  <m:fPr>
                                    <m:ctrlPr>
                                      <a:rPr lang="en-SG" b="0"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𝑑𝑔</m:t>
                                    </m:r>
                                  </m:num>
                                  <m:den>
                                    <m:r>
                                      <a:rPr lang="en-SG" b="0" i="1" smtClean="0">
                                        <a:solidFill>
                                          <a:schemeClr val="tx1"/>
                                        </a:solidFill>
                                        <a:latin typeface="Cambria Math" panose="02040503050406030204" pitchFamily="18" charset="0"/>
                                      </a:rPr>
                                      <m:t>𝑑𝑥</m:t>
                                    </m:r>
                                  </m:den>
                                </m:f>
                              </m:oMath>
                            </m:oMathPara>
                          </a14:m>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0451738"/>
                      </a:ext>
                    </a:extLst>
                  </a:tr>
                </a:tbl>
              </a:graphicData>
            </a:graphic>
          </p:graphicFrame>
        </mc:Choice>
        <mc:Fallback xmlns="">
          <p:graphicFrame>
            <p:nvGraphicFramePr>
              <p:cNvPr id="8" name="Table 7">
                <a:extLst>
                  <a:ext uri="{FF2B5EF4-FFF2-40B4-BE49-F238E27FC236}">
                    <a16:creationId xmlns:a16="http://schemas.microsoft.com/office/drawing/2014/main" id="{4D27D53F-B64E-4823-8F5F-541C5DFF1D25}"/>
                  </a:ext>
                </a:extLst>
              </p:cNvPr>
              <p:cNvGraphicFramePr>
                <a:graphicFrameLocks noGrp="1"/>
              </p:cNvGraphicFramePr>
              <p:nvPr>
                <p:extLst>
                  <p:ext uri="{D42A27DB-BD31-4B8C-83A1-F6EECF244321}">
                    <p14:modId xmlns:p14="http://schemas.microsoft.com/office/powerpoint/2010/main" val="1894175309"/>
                  </p:ext>
                </p:extLst>
              </p:nvPr>
            </p:nvGraphicFramePr>
            <p:xfrm>
              <a:off x="1259632" y="4005064"/>
              <a:ext cx="6096000" cy="103200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80321204"/>
                        </a:ext>
                      </a:extLst>
                    </a:gridCol>
                    <a:gridCol w="3048000">
                      <a:extLst>
                        <a:ext uri="{9D8B030D-6E8A-4147-A177-3AD203B41FA5}">
                          <a16:colId xmlns:a16="http://schemas.microsoft.com/office/drawing/2014/main" val="3033476052"/>
                        </a:ext>
                      </a:extLst>
                    </a:gridCol>
                  </a:tblGrid>
                  <a:tr h="370840">
                    <a:tc>
                      <a:txBody>
                        <a:bodyPr/>
                        <a:lstStyle/>
                        <a:p>
                          <a:pPr algn="ctr"/>
                          <a:r>
                            <a:rPr lang="en-SG" sz="1800" dirty="0">
                              <a:solidFill>
                                <a:schemeClr val="tx1"/>
                              </a:solidFill>
                            </a:rPr>
                            <a:t>Vector chain rule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sz="1800" dirty="0">
                              <a:solidFill>
                                <a:schemeClr val="tx1"/>
                              </a:solidFill>
                            </a:rPr>
                            <a:t>Single-variable chain rule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775282"/>
                      </a:ext>
                    </a:extLst>
                  </a:tr>
                  <a:tr h="66116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 t="-60000" r="-100200" b="-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00" t="-60000" r="-400" b="-1818"/>
                          </a:stretch>
                        </a:blipFill>
                      </a:tcPr>
                    </a:tc>
                    <a:extLst>
                      <a:ext uri="{0D108BD9-81ED-4DB2-BD59-A6C34878D82A}">
                        <a16:rowId xmlns:a16="http://schemas.microsoft.com/office/drawing/2014/main" val="2150451738"/>
                      </a:ext>
                    </a:extLst>
                  </a:tr>
                </a:tbl>
              </a:graphicData>
            </a:graphic>
          </p:graphicFrame>
        </mc:Fallback>
      </mc:AlternateContent>
    </p:spTree>
    <p:extLst>
      <p:ext uri="{BB962C8B-B14F-4D97-AF65-F5344CB8AC3E}">
        <p14:creationId xmlns:p14="http://schemas.microsoft.com/office/powerpoint/2010/main" val="711709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F03BCDB-94F9-49F2-AD07-47F279440470}"/>
                  </a:ext>
                </a:extLst>
              </p:cNvPr>
              <p:cNvSpPr>
                <a:spLocks noGrp="1"/>
              </p:cNvSpPr>
              <p:nvPr>
                <p:ph sz="quarter" idx="1"/>
              </p:nvPr>
            </p:nvSpPr>
            <p:spPr/>
            <p:txBody>
              <a:bodyPr>
                <a:normAutofit/>
              </a:bodyPr>
              <a:lstStyle/>
              <a:p>
                <a:pPr marL="0" indent="0">
                  <a:buNone/>
                </a:pPr>
                <a:r>
                  <a:rPr lang="en-SG" sz="2400" dirty="0"/>
                  <a:t>In the previous slides, </a:t>
                </a:r>
                <a:r>
                  <a:rPr lang="en-SG" sz="2400" i="1" dirty="0"/>
                  <a:t>x</a:t>
                </a:r>
                <a:r>
                  <a:rPr lang="en-SG" sz="2400" dirty="0"/>
                  <a:t> is a scalar. </a:t>
                </a:r>
                <a:r>
                  <a:rPr lang="en-US" sz="2400" dirty="0"/>
                  <a:t>To make this formula work for multiple parameters or vector </a:t>
                </a:r>
                <a:r>
                  <a:rPr lang="en-US" sz="2400" i="1" dirty="0"/>
                  <a:t>x</a:t>
                </a:r>
                <a:r>
                  <a:rPr lang="en-US" sz="2400" dirty="0"/>
                  <a:t>, we just have to change x to vector.  Thus, both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r>
                          <a:rPr lang="en-SG" sz="2400" b="1" i="1" smtClean="0">
                            <a:latin typeface="Cambria Math" panose="02040503050406030204" pitchFamily="18" charset="0"/>
                          </a:rPr>
                          <m:t>𝒈</m:t>
                        </m:r>
                      </m:num>
                      <m:den>
                        <m:r>
                          <a:rPr lang="en-US" sz="2400" i="1" smtClean="0">
                            <a:latin typeface="Cambria Math" panose="02040503050406030204" pitchFamily="18" charset="0"/>
                          </a:rPr>
                          <m:t>𝜕</m:t>
                        </m:r>
                        <m:r>
                          <a:rPr lang="en-US" sz="2400" b="1" i="1" smtClean="0">
                            <a:latin typeface="Cambria Math" panose="02040503050406030204" pitchFamily="18" charset="0"/>
                          </a:rPr>
                          <m:t>𝒙</m:t>
                        </m:r>
                      </m:den>
                    </m:f>
                  </m:oMath>
                </a14:m>
                <a:r>
                  <a:rPr lang="en-US" sz="2400" dirty="0"/>
                  <a:t> and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SG" sz="2400" b="1" i="1" smtClean="0">
                            <a:latin typeface="Cambria Math" panose="02040503050406030204" pitchFamily="18" charset="0"/>
                          </a:rPr>
                          <m:t>𝒇</m:t>
                        </m:r>
                      </m:num>
                      <m:den>
                        <m:r>
                          <a:rPr lang="en-US" sz="2400" i="1">
                            <a:latin typeface="Cambria Math" panose="02040503050406030204" pitchFamily="18" charset="0"/>
                          </a:rPr>
                          <m:t>𝜕</m:t>
                        </m:r>
                        <m:r>
                          <a:rPr lang="en-US" sz="2400" b="1" i="1">
                            <a:latin typeface="Cambria Math" panose="02040503050406030204" pitchFamily="18" charset="0"/>
                          </a:rPr>
                          <m:t>𝒙</m:t>
                        </m:r>
                      </m:den>
                    </m:f>
                  </m:oMath>
                </a14:m>
                <a:r>
                  <a:rPr lang="en-US" sz="2400" dirty="0"/>
                  <a:t>  are matrixes and the complete vector chain rule is</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num>
                        <m:den>
                          <m:r>
                            <a:rPr lang="en-US" sz="2400" i="1" smtClean="0">
                              <a:latin typeface="Cambria Math" panose="02040503050406030204" pitchFamily="18" charset="0"/>
                            </a:rPr>
                            <m:t>𝜕</m:t>
                          </m:r>
                          <m:r>
                            <a:rPr lang="en-US" sz="2400" b="1" i="1" smtClean="0">
                              <a:latin typeface="Cambria Math" panose="02040503050406030204" pitchFamily="18" charset="0"/>
                            </a:rPr>
                            <m:t>𝒙</m:t>
                          </m:r>
                        </m:den>
                      </m:f>
                      <m:r>
                        <a:rPr lang="en-SG" sz="2400" b="1" i="1" smtClean="0">
                          <a:latin typeface="Cambria Math" panose="02040503050406030204" pitchFamily="18" charset="0"/>
                        </a:rPr>
                        <m:t>𝒇</m:t>
                      </m:r>
                      <m:d>
                        <m:dPr>
                          <m:ctrlPr>
                            <a:rPr lang="en-SG" sz="2400" b="0" i="1" smtClean="0">
                              <a:latin typeface="Cambria Math" panose="02040503050406030204" pitchFamily="18" charset="0"/>
                            </a:rPr>
                          </m:ctrlPr>
                        </m:dPr>
                        <m:e>
                          <m:r>
                            <a:rPr lang="en-SG" sz="2400" b="1" i="1" smtClean="0">
                              <a:latin typeface="Cambria Math" panose="02040503050406030204" pitchFamily="18" charset="0"/>
                            </a:rPr>
                            <m:t>𝒈</m:t>
                          </m:r>
                          <m:d>
                            <m:dPr>
                              <m:ctrlPr>
                                <a:rPr lang="en-SG" sz="2400" b="0" i="1" smtClean="0">
                                  <a:latin typeface="Cambria Math" panose="02040503050406030204" pitchFamily="18" charset="0"/>
                                </a:rPr>
                              </m:ctrlPr>
                            </m:dPr>
                            <m:e>
                              <m:r>
                                <a:rPr lang="en-SG" sz="2400" b="1" i="1" smtClean="0">
                                  <a:latin typeface="Cambria Math" panose="02040503050406030204" pitchFamily="18" charset="0"/>
                                </a:rPr>
                                <m:t>𝒙</m:t>
                              </m:r>
                            </m:e>
                          </m:d>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m:t>
                          </m:r>
                          <m:r>
                            <a:rPr lang="en-SG" sz="2400" b="1" i="1" smtClean="0">
                              <a:latin typeface="Cambria Math" panose="02040503050406030204" pitchFamily="18" charset="0"/>
                            </a:rPr>
                            <m:t>𝒇</m:t>
                          </m:r>
                        </m:num>
                        <m:den>
                          <m:r>
                            <a:rPr lang="en-SG" sz="2400" b="0" i="1" smtClean="0">
                              <a:latin typeface="Cambria Math" panose="02040503050406030204" pitchFamily="18" charset="0"/>
                            </a:rPr>
                            <m:t>𝜕</m:t>
                          </m:r>
                          <m:r>
                            <a:rPr lang="en-SG" sz="2400" b="1" i="1" smtClean="0">
                              <a:latin typeface="Cambria Math" panose="02040503050406030204" pitchFamily="18" charset="0"/>
                            </a:rPr>
                            <m:t>𝒈</m:t>
                          </m:r>
                        </m:den>
                      </m:f>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m:t>
                          </m:r>
                          <m:r>
                            <a:rPr lang="en-SG" sz="2400" b="1" i="1" smtClean="0">
                              <a:latin typeface="Cambria Math" panose="02040503050406030204" pitchFamily="18" charset="0"/>
                            </a:rPr>
                            <m:t>𝒈</m:t>
                          </m:r>
                        </m:num>
                        <m:den>
                          <m:r>
                            <a:rPr lang="en-SG" sz="2400" b="0" i="1" smtClean="0">
                              <a:latin typeface="Cambria Math" panose="02040503050406030204" pitchFamily="18" charset="0"/>
                            </a:rPr>
                            <m:t>𝜕</m:t>
                          </m:r>
                          <m:r>
                            <a:rPr lang="en-SG" sz="2400" b="1" i="1" smtClean="0">
                              <a:latin typeface="Cambria Math" panose="02040503050406030204" pitchFamily="18" charset="0"/>
                            </a:rPr>
                            <m:t>𝒙</m:t>
                          </m:r>
                        </m:den>
                      </m:f>
                    </m:oMath>
                  </m:oMathPara>
                </a14:m>
                <a:endParaRPr lang="en-US" sz="2400" dirty="0"/>
              </a:p>
              <a:p>
                <a:pPr marL="0" indent="0">
                  <a:buNone/>
                </a:pPr>
                <a:r>
                  <a:rPr lang="en-US" sz="2400" dirty="0"/>
                  <a:t>(Note: </a:t>
                </a:r>
                <a:r>
                  <a:rPr lang="en-SG" dirty="0"/>
                  <a:t>matrix multiply doesn't commute.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𝒇</m:t>
                        </m:r>
                      </m:num>
                      <m:den>
                        <m:r>
                          <a:rPr lang="en-SG" sz="2400" i="1">
                            <a:latin typeface="Cambria Math" panose="02040503050406030204" pitchFamily="18" charset="0"/>
                          </a:rPr>
                          <m:t>𝜕</m:t>
                        </m:r>
                        <m:r>
                          <a:rPr lang="en-SG" sz="2400" b="1" i="1">
                            <a:latin typeface="Cambria Math" panose="02040503050406030204" pitchFamily="18" charset="0"/>
                          </a:rPr>
                          <m:t>𝒈</m:t>
                        </m:r>
                      </m:den>
                    </m:f>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𝒈</m:t>
                        </m:r>
                      </m:num>
                      <m:den>
                        <m:r>
                          <a:rPr lang="en-SG" sz="2400" i="1">
                            <a:latin typeface="Cambria Math" panose="02040503050406030204" pitchFamily="18" charset="0"/>
                          </a:rPr>
                          <m:t>𝜕</m:t>
                        </m:r>
                        <m:r>
                          <a:rPr lang="en-SG" sz="2400" b="1" i="1">
                            <a:latin typeface="Cambria Math" panose="02040503050406030204" pitchFamily="18" charset="0"/>
                          </a:rPr>
                          <m:t>𝒙</m:t>
                        </m:r>
                      </m:den>
                    </m:f>
                    <m:r>
                      <a:rPr lang="en-US" sz="2400" dirty="0">
                        <a:latin typeface="Cambria Math" panose="02040503050406030204" pitchFamily="18" charset="0"/>
                        <a:ea typeface="Cambria Math" panose="02040503050406030204" pitchFamily="18" charset="0"/>
                      </a:rPr>
                      <m:t>≠</m:t>
                    </m:r>
                  </m:oMath>
                </a14:m>
                <a:r>
                  <a:rPr lang="en-SG" sz="2400" dirty="0"/>
                  <a:t>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𝒈</m:t>
                        </m:r>
                      </m:num>
                      <m:den>
                        <m:r>
                          <a:rPr lang="en-SG" sz="2400" i="1">
                            <a:latin typeface="Cambria Math" panose="02040503050406030204" pitchFamily="18" charset="0"/>
                          </a:rPr>
                          <m:t>𝜕</m:t>
                        </m:r>
                        <m:r>
                          <a:rPr lang="en-SG" sz="2400" b="1" i="1">
                            <a:latin typeface="Cambria Math" panose="02040503050406030204" pitchFamily="18" charset="0"/>
                          </a:rPr>
                          <m:t>𝒙</m:t>
                        </m:r>
                      </m:den>
                    </m:f>
                  </m:oMath>
                </a14:m>
                <a:r>
                  <a:rPr lang="en-SG" sz="2400" dirty="0"/>
                  <a:t>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1" i="1">
                            <a:latin typeface="Cambria Math" panose="02040503050406030204" pitchFamily="18" charset="0"/>
                          </a:rPr>
                          <m:t>𝒇</m:t>
                        </m:r>
                      </m:num>
                      <m:den>
                        <m:r>
                          <a:rPr lang="en-SG" sz="2400" i="1">
                            <a:latin typeface="Cambria Math" panose="02040503050406030204" pitchFamily="18" charset="0"/>
                          </a:rPr>
                          <m:t>𝜕</m:t>
                        </m:r>
                        <m:r>
                          <a:rPr lang="en-SG" sz="2400" b="1" i="1">
                            <a:latin typeface="Cambria Math" panose="02040503050406030204" pitchFamily="18" charset="0"/>
                          </a:rPr>
                          <m:t>𝒈</m:t>
                        </m:r>
                      </m:den>
                    </m:f>
                  </m:oMath>
                </a14:m>
                <a:r>
                  <a:rPr lang="en-US" sz="2400" dirty="0"/>
                  <a:t>)</a:t>
                </a:r>
              </a:p>
              <a:p>
                <a:pPr marL="0" indent="0">
                  <a:buNone/>
                </a:pPr>
                <a:endParaRPr lang="en-US" sz="2400" dirty="0"/>
              </a:p>
              <a:p>
                <a:pPr marL="0" indent="0">
                  <a:buNone/>
                </a:pPr>
                <a:r>
                  <a:rPr lang="en-US" dirty="0"/>
                  <a:t>The vector formula automatically takes into consideration the total derivative while maintaining the same notational simplicity.  </a:t>
                </a:r>
                <a:endParaRPr lang="en-US" sz="2400" dirty="0"/>
              </a:p>
            </p:txBody>
          </p:sp>
        </mc:Choice>
        <mc:Fallback xmlns="">
          <p:sp>
            <p:nvSpPr>
              <p:cNvPr id="2" name="Content Placeholder 1">
                <a:extLst>
                  <a:ext uri="{FF2B5EF4-FFF2-40B4-BE49-F238E27FC236}">
                    <a16:creationId xmlns:a16="http://schemas.microsoft.com/office/drawing/2014/main" id="{4F03BCDB-94F9-49F2-AD07-47F279440470}"/>
                  </a:ext>
                </a:extLst>
              </p:cNvPr>
              <p:cNvSpPr>
                <a:spLocks noGrp="1" noRot="1" noChangeAspect="1" noMove="1" noResize="1" noEditPoints="1" noAdjustHandles="1" noChangeArrowheads="1" noChangeShapeType="1" noTextEdit="1"/>
              </p:cNvSpPr>
              <p:nvPr>
                <p:ph sz="quarter" idx="1"/>
              </p:nvPr>
            </p:nvSpPr>
            <p:spPr>
              <a:blipFill>
                <a:blip r:embed="rId2"/>
                <a:stretch>
                  <a:fillRect l="-1333" t="-988" r="-741" b="-135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1FCEAA7-4416-48C1-8A97-C9BBF56EAC5C}"/>
              </a:ext>
            </a:extLst>
          </p:cNvPr>
          <p:cNvSpPr>
            <a:spLocks noGrp="1"/>
          </p:cNvSpPr>
          <p:nvPr>
            <p:ph type="title"/>
          </p:nvPr>
        </p:nvSpPr>
        <p:spPr/>
        <p:txBody>
          <a:bodyPr/>
          <a:lstStyle/>
          <a:p>
            <a:r>
              <a:rPr lang="en-SG" dirty="0">
                <a:solidFill>
                  <a:srgbClr val="0057C0"/>
                </a:solidFill>
              </a:rPr>
              <a:t>Vector chain rule</a:t>
            </a:r>
            <a:endParaRPr lang="en-SG" dirty="0"/>
          </a:p>
        </p:txBody>
      </p:sp>
    </p:spTree>
    <p:extLst>
      <p:ext uri="{BB962C8B-B14F-4D97-AF65-F5344CB8AC3E}">
        <p14:creationId xmlns:p14="http://schemas.microsoft.com/office/powerpoint/2010/main" val="1131642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D6D1D47-5F84-438B-AB0A-75541D7A31FE}"/>
                  </a:ext>
                </a:extLst>
              </p:cNvPr>
              <p:cNvSpPr>
                <a:spLocks noGrp="1"/>
              </p:cNvSpPr>
              <p:nvPr>
                <p:ph sz="quarter" idx="1"/>
              </p:nvPr>
            </p:nvSpPr>
            <p:spPr/>
            <p:txBody>
              <a:bodyPr>
                <a:normAutofit fontScale="92500"/>
              </a:bodyPr>
              <a:lstStyle/>
              <a:p>
                <a:pPr marL="0" indent="0">
                  <a:buNone/>
                </a:pPr>
                <a:r>
                  <a:rPr lang="en-SG" sz="2400" dirty="0"/>
                  <a:t>More clearly,</a:t>
                </a:r>
              </a:p>
              <a:p>
                <a:pPr marL="0" indent="0">
                  <a:buNone/>
                </a:pPr>
                <a:endParaRPr lang="en-SG" sz="2400" dirty="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num>
                        <m:den>
                          <m:r>
                            <a:rPr lang="en-US" sz="2400" i="1">
                              <a:latin typeface="Cambria Math" panose="02040503050406030204" pitchFamily="18" charset="0"/>
                            </a:rPr>
                            <m:t>𝜕</m:t>
                          </m:r>
                          <m:r>
                            <a:rPr lang="en-US" sz="2400" b="1" i="1">
                              <a:latin typeface="Cambria Math" panose="02040503050406030204" pitchFamily="18" charset="0"/>
                            </a:rPr>
                            <m:t>𝒙</m:t>
                          </m:r>
                        </m:den>
                      </m:f>
                      <m:r>
                        <a:rPr lang="en-SG" sz="2400" b="1" i="1">
                          <a:latin typeface="Cambria Math" panose="02040503050406030204" pitchFamily="18" charset="0"/>
                        </a:rPr>
                        <m:t>𝒇</m:t>
                      </m:r>
                      <m:d>
                        <m:dPr>
                          <m:ctrlPr>
                            <a:rPr lang="en-SG" sz="2400" i="1">
                              <a:latin typeface="Cambria Math" panose="02040503050406030204" pitchFamily="18" charset="0"/>
                            </a:rPr>
                          </m:ctrlPr>
                        </m:dPr>
                        <m:e>
                          <m:r>
                            <a:rPr lang="en-SG" sz="2400" b="1" i="1">
                              <a:latin typeface="Cambria Math" panose="02040503050406030204" pitchFamily="18" charset="0"/>
                            </a:rPr>
                            <m:t>𝒈</m:t>
                          </m:r>
                          <m:d>
                            <m:dPr>
                              <m:ctrlPr>
                                <a:rPr lang="en-SG" sz="2400" i="1">
                                  <a:latin typeface="Cambria Math" panose="02040503050406030204" pitchFamily="18" charset="0"/>
                                </a:rPr>
                              </m:ctrlPr>
                            </m:dPr>
                            <m:e>
                              <m:r>
                                <a:rPr lang="en-SG" sz="2400" b="1" i="1">
                                  <a:latin typeface="Cambria Math" panose="02040503050406030204" pitchFamily="18" charset="0"/>
                                </a:rPr>
                                <m:t>𝒙</m:t>
                              </m:r>
                            </m:e>
                          </m:d>
                        </m:e>
                      </m:d>
                      <m:r>
                        <a:rPr lang="en-SG" sz="2400" b="0" i="1" smtClean="0">
                          <a:latin typeface="Cambria Math" panose="02040503050406030204" pitchFamily="18" charset="0"/>
                        </a:rPr>
                        <m:t>=</m:t>
                      </m:r>
                      <m:d>
                        <m:dPr>
                          <m:begChr m:val="["/>
                          <m:endChr m:val="]"/>
                          <m:ctrlPr>
                            <a:rPr lang="en-SG" sz="2400" b="0" i="1" smtClean="0">
                              <a:latin typeface="Cambria Math" panose="02040503050406030204" pitchFamily="18" charset="0"/>
                            </a:rPr>
                          </m:ctrlPr>
                        </m:dPr>
                        <m:e>
                          <m:m>
                            <m:mPr>
                              <m:mcs>
                                <m:mc>
                                  <m:mcPr>
                                    <m:count m:val="2"/>
                                    <m:mcJc m:val="center"/>
                                  </m:mcPr>
                                </m:mc>
                              </m:mcs>
                              <m:ctrlPr>
                                <a:rPr lang="en-SG" sz="2400" b="0" i="1" smtClean="0">
                                  <a:latin typeface="Cambria Math" panose="02040503050406030204" pitchFamily="18" charset="0"/>
                                </a:rPr>
                              </m:ctrlPr>
                            </m:mPr>
                            <m:mr>
                              <m:e>
                                <m:m>
                                  <m:mPr>
                                    <m:mcs>
                                      <m:mc>
                                        <m:mcPr>
                                          <m:count m:val="1"/>
                                          <m:mcJc m:val="center"/>
                                        </m:mcPr>
                                      </m:mc>
                                    </m:mcs>
                                    <m:ctrlPr>
                                      <a:rPr lang="en-SG" sz="2400" b="0" i="1" smtClean="0">
                                        <a:latin typeface="Cambria Math" panose="02040503050406030204" pitchFamily="18" charset="0"/>
                                      </a:rPr>
                                    </m:ctrlPr>
                                  </m:mPr>
                                  <m:mr>
                                    <m:e>
                                      <m:f>
                                        <m:fPr>
                                          <m:ctrlPr>
                                            <a:rPr lang="en-SG" sz="2400" b="0" i="1" smtClean="0">
                                              <a:latin typeface="Cambria Math" panose="02040503050406030204" pitchFamily="18" charset="0"/>
                                            </a:rPr>
                                          </m:ctrlPr>
                                        </m:fPr>
                                        <m:num>
                                          <m:r>
                                            <m:rPr>
                                              <m:brk m:alnAt="7"/>
                                            </m:rP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𝑓</m:t>
                                              </m:r>
                                            </m:e>
                                            <m:sub>
                                              <m:r>
                                                <a:rPr lang="en-SG" sz="2400" b="0" i="1" smtClean="0">
                                                  <a:latin typeface="Cambria Math" panose="02040503050406030204" pitchFamily="18" charset="0"/>
                                                </a:rPr>
                                                <m:t>1</m:t>
                                              </m:r>
                                            </m:sub>
                                          </m:sSub>
                                        </m:num>
                                        <m:den>
                                          <m:r>
                                            <m:rPr>
                                              <m:brk m:alnAt="7"/>
                                            </m:rP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𝑔</m:t>
                                              </m:r>
                                            </m:e>
                                            <m:sub>
                                              <m:r>
                                                <a:rPr lang="en-SG" sz="2400" b="0" i="1" smtClean="0">
                                                  <a:latin typeface="Cambria Math" panose="02040503050406030204" pitchFamily="18" charset="0"/>
                                                </a:rPr>
                                                <m:t>1</m:t>
                                              </m:r>
                                            </m:sub>
                                          </m:sSub>
                                        </m:den>
                                      </m:f>
                                    </m:e>
                                  </m:m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b="0" i="1" smtClean="0">
                                                  <a:latin typeface="Cambria Math" panose="02040503050406030204" pitchFamily="18" charset="0"/>
                                                </a:rPr>
                                                <m:t>2</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i="1">
                                                  <a:latin typeface="Cambria Math" panose="02040503050406030204" pitchFamily="18" charset="0"/>
                                                </a:rPr>
                                                <m:t>1</m:t>
                                              </m:r>
                                            </m:sub>
                                          </m:sSub>
                                        </m:den>
                                      </m:f>
                                    </m:e>
                                  </m:mr>
                                </m:m>
                              </m:e>
                              <m:e>
                                <m:m>
                                  <m:mPr>
                                    <m:mcs>
                                      <m:mc>
                                        <m:mcPr>
                                          <m:count m:val="1"/>
                                          <m:mcJc m:val="center"/>
                                        </m:mcPr>
                                      </m:mc>
                                    </m:mcs>
                                    <m:ctrlPr>
                                      <a:rPr lang="en-SG" sz="2400" b="0" i="1" smtClean="0">
                                        <a:latin typeface="Cambria Math" panose="02040503050406030204" pitchFamily="18" charset="0"/>
                                      </a:rPr>
                                    </m:ctrlPr>
                                  </m:mPr>
                                  <m:mr>
                                    <m:e>
                                      <m:m>
                                        <m:mPr>
                                          <m:mcs>
                                            <m:mc>
                                              <m:mcPr>
                                                <m:count m:val="3"/>
                                                <m:mcJc m:val="center"/>
                                              </m:mcPr>
                                            </m:mc>
                                          </m:mcs>
                                          <m:ctrlPr>
                                            <a:rPr lang="en-SG" sz="2400" b="0" i="1" smtClean="0">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i="1">
                                                        <a:latin typeface="Cambria Math" panose="02040503050406030204" pitchFamily="18" charset="0"/>
                                                      </a:rPr>
                                                      <m:t>1</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2</m:t>
                                                    </m:r>
                                                  </m:sub>
                                                </m:sSub>
                                              </m:den>
                                            </m:f>
                                          </m:e>
                                          <m:e>
                                            <m: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i="1">
                                                        <a:latin typeface="Cambria Math" panose="02040503050406030204" pitchFamily="18" charset="0"/>
                                                      </a:rPr>
                                                      <m:t>1</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𝑘</m:t>
                                                    </m:r>
                                                  </m:sub>
                                                </m:sSub>
                                              </m:den>
                                            </m:f>
                                          </m:e>
                                        </m:mr>
                                      </m:m>
                                    </m:e>
                                  </m:mr>
                                  <m:mr>
                                    <m:e>
                                      <m:m>
                                        <m:mPr>
                                          <m:mcs>
                                            <m:mc>
                                              <m:mcPr>
                                                <m:count m:val="3"/>
                                                <m:mcJc m:val="center"/>
                                              </m:mcPr>
                                            </m:mc>
                                          </m:mcs>
                                          <m:ctrlPr>
                                            <a:rPr lang="en-SG" sz="2400" b="0" i="1" smtClean="0">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smtClean="0">
                                                        <a:latin typeface="Cambria Math" panose="02040503050406030204" pitchFamily="18" charset="0"/>
                                                      </a:rPr>
                                                    </m:ctrlPr>
                                                  </m:sSubPr>
                                                  <m:e>
                                                    <m:r>
                                                      <a:rPr lang="en-SG" sz="2400" i="1">
                                                        <a:latin typeface="Cambria Math" panose="02040503050406030204" pitchFamily="18" charset="0"/>
                                                      </a:rPr>
                                                      <m:t>𝑓</m:t>
                                                    </m:r>
                                                  </m:e>
                                                  <m:sub>
                                                    <m:r>
                                                      <a:rPr lang="en-SG" sz="2400" b="0" i="1" smtClean="0">
                                                        <a:latin typeface="Cambria Math" panose="02040503050406030204" pitchFamily="18" charset="0"/>
                                                      </a:rPr>
                                                      <m:t>2</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2</m:t>
                                                    </m:r>
                                                  </m:sub>
                                                </m:sSub>
                                              </m:den>
                                            </m:f>
                                          </m:e>
                                          <m:e>
                                            <m: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b="0" i="1" smtClean="0">
                                                        <a:latin typeface="Cambria Math" panose="02040503050406030204" pitchFamily="18" charset="0"/>
                                                      </a:rPr>
                                                      <m:t>2</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i="1">
                                                        <a:latin typeface="Cambria Math" panose="02040503050406030204" pitchFamily="18" charset="0"/>
                                                      </a:rPr>
                                                      <m:t>𝑘</m:t>
                                                    </m:r>
                                                  </m:sub>
                                                </m:sSub>
                                              </m:den>
                                            </m:f>
                                          </m:e>
                                        </m:mr>
                                      </m:m>
                                    </m:e>
                                  </m:mr>
                                </m:m>
                              </m:e>
                            </m:mr>
                            <m:mr>
                              <m:e>
                                <m:m>
                                  <m:mPr>
                                    <m:mcs>
                                      <m:mc>
                                        <m:mcPr>
                                          <m:count m:val="1"/>
                                          <m:mcJc m:val="center"/>
                                        </m:mcPr>
                                      </m:mc>
                                    </m:mcs>
                                    <m:ctrlPr>
                                      <a:rPr lang="en-SG" sz="2400" b="0" i="1" smtClean="0">
                                        <a:latin typeface="Cambria Math" panose="02040503050406030204" pitchFamily="18" charset="0"/>
                                      </a:rPr>
                                    </m:ctrlPr>
                                  </m:mPr>
                                  <m:mr>
                                    <m:e/>
                                  </m:m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b="0" i="1" smtClean="0">
                                                  <a:latin typeface="Cambria Math" panose="02040503050406030204" pitchFamily="18" charset="0"/>
                                                </a:rPr>
                                                <m:t>𝑚</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i="1">
                                                  <a:latin typeface="Cambria Math" panose="02040503050406030204" pitchFamily="18" charset="0"/>
                                                </a:rPr>
                                                <m:t>1</m:t>
                                              </m:r>
                                            </m:sub>
                                          </m:sSub>
                                        </m:den>
                                      </m:f>
                                    </m:e>
                                  </m:mr>
                                </m:m>
                              </m:e>
                              <m:e>
                                <m:m>
                                  <m:mPr>
                                    <m:mcs>
                                      <m:mc>
                                        <m:mcPr>
                                          <m:count m:val="1"/>
                                          <m:mcJc m:val="center"/>
                                        </m:mcPr>
                                      </m:mc>
                                    </m:mcs>
                                    <m:ctrlPr>
                                      <a:rPr lang="en-SG" sz="2400" b="0" i="1" smtClean="0">
                                        <a:latin typeface="Cambria Math" panose="02040503050406030204" pitchFamily="18" charset="0"/>
                                      </a:rPr>
                                    </m:ctrlPr>
                                  </m:mPr>
                                  <m:mr>
                                    <m:e>
                                      <m:m>
                                        <m:mPr>
                                          <m:mcs>
                                            <m:mc>
                                              <m:mcPr>
                                                <m:count m:val="3"/>
                                                <m:mcJc m:val="center"/>
                                              </m:mcPr>
                                            </m:mc>
                                          </m:mcs>
                                          <m:ctrlPr>
                                            <a:rPr lang="en-SG" sz="2400" b="0" i="1" smtClean="0">
                                              <a:latin typeface="Cambria Math" panose="02040503050406030204" pitchFamily="18" charset="0"/>
                                            </a:rPr>
                                          </m:ctrlPr>
                                        </m:mPr>
                                        <m:mr>
                                          <m:e/>
                                          <m:e>
                                            <m:r>
                                              <a:rPr lang="en-SG" sz="2400" i="1">
                                                <a:latin typeface="Cambria Math" panose="02040503050406030204" pitchFamily="18" charset="0"/>
                                                <a:ea typeface="Cambria Math" panose="02040503050406030204" pitchFamily="18" charset="0"/>
                                              </a:rPr>
                                              <m:t>⋯</m:t>
                                            </m:r>
                                          </m:e>
                                          <m:e/>
                                        </m:mr>
                                      </m:m>
                                    </m:e>
                                  </m:mr>
                                  <m:mr>
                                    <m:e>
                                      <m:m>
                                        <m:mPr>
                                          <m:mcs>
                                            <m:mc>
                                              <m:mcPr>
                                                <m:count m:val="3"/>
                                                <m:mcJc m:val="center"/>
                                              </m:mcPr>
                                            </m:mc>
                                          </m:mcs>
                                          <m:ctrlPr>
                                            <a:rPr lang="en-SG" sz="2400" b="0" i="1" smtClean="0">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b="0" i="1" smtClean="0">
                                                        <a:latin typeface="Cambria Math" panose="02040503050406030204" pitchFamily="18" charset="0"/>
                                                      </a:rPr>
                                                      <m:t>𝑚</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i="1">
                                                        <a:latin typeface="Cambria Math" panose="02040503050406030204" pitchFamily="18" charset="0"/>
                                                      </a:rPr>
                                                      <m:t>2</m:t>
                                                    </m:r>
                                                  </m:sub>
                                                </m:sSub>
                                              </m:den>
                                            </m:f>
                                          </m:e>
                                          <m:e>
                                            <m: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𝑓</m:t>
                                                    </m:r>
                                                  </m:e>
                                                  <m:sub>
                                                    <m:r>
                                                      <a:rPr lang="en-SG" sz="2400" b="0" i="1" smtClean="0">
                                                        <a:latin typeface="Cambria Math" panose="02040503050406030204" pitchFamily="18" charset="0"/>
                                                      </a:rPr>
                                                      <m:t>𝑚</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i="1">
                                                        <a:latin typeface="Cambria Math" panose="02040503050406030204" pitchFamily="18" charset="0"/>
                                                      </a:rPr>
                                                      <m:t>𝑘</m:t>
                                                    </m:r>
                                                  </m:sub>
                                                </m:sSub>
                                              </m:den>
                                            </m:f>
                                          </m:e>
                                        </m:mr>
                                      </m:m>
                                    </m:e>
                                  </m:mr>
                                </m:m>
                              </m:e>
                            </m:mr>
                          </m:m>
                        </m:e>
                      </m:d>
                      <m:d>
                        <m:dPr>
                          <m:begChr m:val="["/>
                          <m:endChr m:val="]"/>
                          <m:ctrlPr>
                            <a:rPr lang="en-SG" sz="2400" i="1">
                              <a:latin typeface="Cambria Math" panose="02040503050406030204" pitchFamily="18" charset="0"/>
                            </a:rPr>
                          </m:ctrlPr>
                        </m:dPr>
                        <m:e>
                          <m:m>
                            <m:mPr>
                              <m:mcs>
                                <m:mc>
                                  <m:mcPr>
                                    <m:count m:val="2"/>
                                    <m:mcJc m:val="center"/>
                                  </m:mcPr>
                                </m:mc>
                              </m:mcs>
                              <m:ctrlPr>
                                <a:rPr lang="en-SG" sz="2400" i="1">
                                  <a:latin typeface="Cambria Math" panose="02040503050406030204" pitchFamily="18" charset="0"/>
                                </a:rPr>
                              </m:ctrlPr>
                            </m:mPr>
                            <m:mr>
                              <m:e>
                                <m:m>
                                  <m:mPr>
                                    <m:mcs>
                                      <m:mc>
                                        <m:mcPr>
                                          <m:count m:val="1"/>
                                          <m:mcJc m:val="center"/>
                                        </m:mcPr>
                                      </m:mc>
                                    </m:mcs>
                                    <m:ctrlPr>
                                      <a:rPr lang="en-SG" sz="2400" i="1">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𝑔</m:t>
                                              </m:r>
                                            </m:e>
                                            <m:sub>
                                              <m:r>
                                                <a:rPr lang="en-SG" sz="2400" i="1">
                                                  <a:latin typeface="Cambria Math" panose="02040503050406030204" pitchFamily="18" charset="0"/>
                                                </a:rPr>
                                                <m:t>1</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𝑥</m:t>
                                              </m:r>
                                            </m:e>
                                            <m:sub>
                                              <m:r>
                                                <a:rPr lang="en-SG" sz="2400" i="1">
                                                  <a:latin typeface="Cambria Math" panose="02040503050406030204" pitchFamily="18" charset="0"/>
                                                </a:rPr>
                                                <m:t>1</m:t>
                                              </m:r>
                                            </m:sub>
                                          </m:sSub>
                                        </m:den>
                                      </m:f>
                                    </m:e>
                                  </m:m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2</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den>
                                      </m:f>
                                    </m:e>
                                  </m:mr>
                                </m:m>
                              </m:e>
                              <m:e>
                                <m:m>
                                  <m:mPr>
                                    <m:mcs>
                                      <m:mc>
                                        <m:mcPr>
                                          <m:count m:val="1"/>
                                          <m:mcJc m:val="center"/>
                                        </m:mcPr>
                                      </m:mc>
                                    </m:mcs>
                                    <m:ctrlPr>
                                      <a:rPr lang="en-SG" sz="2400" i="1">
                                        <a:latin typeface="Cambria Math" panose="02040503050406030204" pitchFamily="18" charset="0"/>
                                      </a:rPr>
                                    </m:ctrlPr>
                                  </m:mPr>
                                  <m:mr>
                                    <m:e>
                                      <m:m>
                                        <m:mPr>
                                          <m:mcs>
                                            <m:mc>
                                              <m:mcPr>
                                                <m:count m:val="3"/>
                                                <m:mcJc m:val="center"/>
                                              </m:mcPr>
                                            </m:mc>
                                          </m:mcs>
                                          <m:ctrlPr>
                                            <a:rPr lang="en-SG" sz="2400" i="1">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i="1">
                                                        <a:latin typeface="Cambria Math" panose="02040503050406030204" pitchFamily="18" charset="0"/>
                                                      </a:rPr>
                                                      <m:t>1</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b="0" i="1" smtClean="0">
                                                        <a:latin typeface="Cambria Math" panose="02040503050406030204" pitchFamily="18" charset="0"/>
                                                      </a:rPr>
                                                      <m:t>2</m:t>
                                                    </m:r>
                                                  </m:sub>
                                                </m:sSub>
                                              </m:den>
                                            </m:f>
                                          </m:e>
                                          <m:e>
                                            <m: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1</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b="0" i="1" smtClean="0">
                                                        <a:latin typeface="Cambria Math" panose="02040503050406030204" pitchFamily="18" charset="0"/>
                                                      </a:rPr>
                                                      <m:t>𝑛</m:t>
                                                    </m:r>
                                                  </m:sub>
                                                </m:sSub>
                                              </m:den>
                                            </m:f>
                                          </m:e>
                                        </m:mr>
                                      </m:m>
                                    </m:e>
                                  </m:mr>
                                  <m:mr>
                                    <m:e>
                                      <m:m>
                                        <m:mPr>
                                          <m:mcs>
                                            <m:mc>
                                              <m:mcPr>
                                                <m:count m:val="3"/>
                                                <m:mcJc m:val="center"/>
                                              </m:mcPr>
                                            </m:mc>
                                          </m:mcs>
                                          <m:ctrlPr>
                                            <a:rPr lang="en-SG" sz="2400" i="1">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2</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2</m:t>
                                                    </m:r>
                                                  </m:sub>
                                                </m:sSub>
                                              </m:den>
                                            </m:f>
                                          </m:e>
                                          <m:e>
                                            <m: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𝑔</m:t>
                                                    </m:r>
                                                  </m:e>
                                                  <m:sub>
                                                    <m:r>
                                                      <a:rPr lang="en-SG" sz="2400" i="1">
                                                        <a:latin typeface="Cambria Math" panose="02040503050406030204" pitchFamily="18" charset="0"/>
                                                      </a:rPr>
                                                      <m:t>2</m:t>
                                                    </m:r>
                                                  </m:sub>
                                                </m:sSub>
                                              </m:num>
                                              <m:den>
                                                <m:r>
                                                  <m:rPr>
                                                    <m:brk m:alnAt="7"/>
                                                  </m:rPr>
                                                  <a:rPr lang="en-SG" sz="2400" i="1">
                                                    <a:latin typeface="Cambria Math" panose="02040503050406030204" pitchFamily="18" charset="0"/>
                                                  </a:rPr>
                                                  <m:t>𝜕</m:t>
                                                </m:r>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𝑛</m:t>
                                                    </m:r>
                                                  </m:sub>
                                                </m:sSub>
                                              </m:den>
                                            </m:f>
                                          </m:e>
                                        </m:mr>
                                      </m:m>
                                    </m:e>
                                  </m:mr>
                                </m:m>
                              </m:e>
                            </m:mr>
                            <m:mr>
                              <m:e>
                                <m:m>
                                  <m:mPr>
                                    <m:mcs>
                                      <m:mc>
                                        <m:mcPr>
                                          <m:count m:val="1"/>
                                          <m:mcJc m:val="center"/>
                                        </m:mcPr>
                                      </m:mc>
                                    </m:mcs>
                                    <m:ctrlPr>
                                      <a:rPr lang="en-SG" sz="2400" i="1">
                                        <a:latin typeface="Cambria Math" panose="02040503050406030204" pitchFamily="18" charset="0"/>
                                      </a:rPr>
                                    </m:ctrlPr>
                                  </m:mPr>
                                  <m:mr>
                                    <m:e/>
                                  </m:m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𝑘</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den>
                                      </m:f>
                                    </m:e>
                                  </m:mr>
                                </m:m>
                              </m:e>
                              <m:e>
                                <m:m>
                                  <m:mPr>
                                    <m:mcs>
                                      <m:mc>
                                        <m:mcPr>
                                          <m:count m:val="1"/>
                                          <m:mcJc m:val="center"/>
                                        </m:mcPr>
                                      </m:mc>
                                    </m:mcs>
                                    <m:ctrlPr>
                                      <a:rPr lang="en-SG" sz="2400" i="1">
                                        <a:latin typeface="Cambria Math" panose="02040503050406030204" pitchFamily="18" charset="0"/>
                                      </a:rPr>
                                    </m:ctrlPr>
                                  </m:mPr>
                                  <m:mr>
                                    <m:e>
                                      <m:m>
                                        <m:mPr>
                                          <m:mcs>
                                            <m:mc>
                                              <m:mcPr>
                                                <m:count m:val="3"/>
                                                <m:mcJc m:val="center"/>
                                              </m:mcPr>
                                            </m:mc>
                                          </m:mcs>
                                          <m:ctrlPr>
                                            <a:rPr lang="en-SG" sz="2400" i="1">
                                              <a:latin typeface="Cambria Math" panose="02040503050406030204" pitchFamily="18" charset="0"/>
                                            </a:rPr>
                                          </m:ctrlPr>
                                        </m:mPr>
                                        <m:mr>
                                          <m:e/>
                                          <m:e>
                                            <m:r>
                                              <a:rPr lang="en-SG" sz="2400" i="1">
                                                <a:latin typeface="Cambria Math" panose="02040503050406030204" pitchFamily="18" charset="0"/>
                                                <a:ea typeface="Cambria Math" panose="02040503050406030204" pitchFamily="18" charset="0"/>
                                              </a:rPr>
                                              <m:t>⋯</m:t>
                                            </m:r>
                                          </m:e>
                                          <m:e/>
                                        </m:mr>
                                      </m:m>
                                    </m:e>
                                  </m:mr>
                                  <m:mr>
                                    <m:e>
                                      <m:m>
                                        <m:mPr>
                                          <m:mcs>
                                            <m:mc>
                                              <m:mcPr>
                                                <m:count m:val="3"/>
                                                <m:mcJc m:val="center"/>
                                              </m:mcPr>
                                            </m:mc>
                                          </m:mcs>
                                          <m:ctrlPr>
                                            <a:rPr lang="en-SG" sz="2400" i="1">
                                              <a:latin typeface="Cambria Math" panose="02040503050406030204" pitchFamily="18" charset="0"/>
                                            </a:rPr>
                                          </m:ctrlPr>
                                        </m:mPr>
                                        <m:mr>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𝑔</m:t>
                                                    </m:r>
                                                  </m:e>
                                                  <m:sub>
                                                    <m:r>
                                                      <a:rPr lang="en-SG" sz="2400" b="0" i="1" smtClean="0">
                                                        <a:latin typeface="Cambria Math" panose="02040503050406030204" pitchFamily="18" charset="0"/>
                                                      </a:rPr>
                                                      <m:t>𝑘</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2</m:t>
                                                    </m:r>
                                                  </m:sub>
                                                </m:sSub>
                                              </m:den>
                                            </m:f>
                                          </m:e>
                                          <m:e>
                                            <m:r>
                                              <a:rPr lang="en-SG" sz="2400" i="1">
                                                <a:latin typeface="Cambria Math" panose="02040503050406030204" pitchFamily="18" charset="0"/>
                                                <a:ea typeface="Cambria Math" panose="02040503050406030204" pitchFamily="18" charset="0"/>
                                              </a:rPr>
                                              <m:t>⋯</m:t>
                                            </m:r>
                                          </m:e>
                                          <m:e>
                                            <m:f>
                                              <m:fPr>
                                                <m:ctrlPr>
                                                  <a:rPr lang="en-SG" sz="2400" i="1">
                                                    <a:latin typeface="Cambria Math" panose="02040503050406030204" pitchFamily="18" charset="0"/>
                                                  </a:rPr>
                                                </m:ctrlPr>
                                              </m:fPr>
                                              <m:num>
                                                <m:r>
                                                  <m:rPr>
                                                    <m:brk m:alnAt="7"/>
                                                  </m:rPr>
                                                  <a:rPr lang="en-SG" sz="2400" i="1">
                                                    <a:latin typeface="Cambria Math" panose="02040503050406030204" pitchFamily="18" charset="0"/>
                                                  </a:rPr>
                                                  <m:t>𝜕</m:t>
                                                </m:r>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𝑔</m:t>
                                                    </m:r>
                                                  </m:e>
                                                  <m:sub>
                                                    <m:r>
                                                      <a:rPr lang="en-SG" sz="2400" b="0" i="1" smtClean="0">
                                                        <a:latin typeface="Cambria Math" panose="02040503050406030204" pitchFamily="18" charset="0"/>
                                                      </a:rPr>
                                                      <m:t>𝑘</m:t>
                                                    </m:r>
                                                  </m:sub>
                                                </m:sSub>
                                              </m:num>
                                              <m:den>
                                                <m:r>
                                                  <m:rPr>
                                                    <m:brk m:alnAt="7"/>
                                                  </m:rP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𝑛</m:t>
                                                    </m:r>
                                                  </m:sub>
                                                </m:sSub>
                                              </m:den>
                                            </m:f>
                                          </m:e>
                                        </m:mr>
                                      </m:m>
                                    </m:e>
                                  </m:mr>
                                </m:m>
                              </m:e>
                            </m:mr>
                          </m:m>
                        </m:e>
                      </m:d>
                    </m:oMath>
                  </m:oMathPara>
                </a14:m>
                <a:endParaRPr lang="en-SG" sz="2400" dirty="0"/>
              </a:p>
              <a:p>
                <a:pPr marL="0" indent="0">
                  <a:buNone/>
                </a:pPr>
                <a:endParaRPr lang="en-SG" sz="2400" dirty="0"/>
              </a:p>
              <a:p>
                <a:pPr marL="0" indent="0">
                  <a:buNone/>
                </a:pPr>
                <a:r>
                  <a:rPr lang="en-SG" sz="2400" dirty="0"/>
                  <a:t>where </a:t>
                </a:r>
                <a14:m>
                  <m:oMath xmlns:m="http://schemas.openxmlformats.org/officeDocument/2006/math">
                    <m:r>
                      <a:rPr lang="en-SG" sz="2400" b="0" i="1" smtClean="0">
                        <a:latin typeface="Cambria Math" panose="02040503050406030204" pitchFamily="18" charset="0"/>
                      </a:rPr>
                      <m:t>𝑚</m:t>
                    </m:r>
                    <m:r>
                      <a:rPr lang="en-SG" sz="2400" b="0" i="1" smtClean="0">
                        <a:latin typeface="Cambria Math" panose="02040503050406030204" pitchFamily="18" charset="0"/>
                      </a:rPr>
                      <m:t>, </m:t>
                    </m:r>
                    <m:r>
                      <a:rPr lang="en-SG" sz="2400" b="0" i="1" smtClean="0">
                        <a:latin typeface="Cambria Math" panose="02040503050406030204" pitchFamily="18" charset="0"/>
                      </a:rPr>
                      <m:t>𝑛</m:t>
                    </m:r>
                  </m:oMath>
                </a14:m>
                <a:r>
                  <a:rPr lang="en-SG" sz="2400" dirty="0"/>
                  <a:t> and </a:t>
                </a:r>
                <a14:m>
                  <m:oMath xmlns:m="http://schemas.openxmlformats.org/officeDocument/2006/math">
                    <m:r>
                      <a:rPr lang="en-SG" sz="2400" b="0" i="1" smtClean="0">
                        <a:latin typeface="Cambria Math" panose="02040503050406030204" pitchFamily="18" charset="0"/>
                      </a:rPr>
                      <m:t>𝑘</m:t>
                    </m:r>
                  </m:oMath>
                </a14:m>
                <a:r>
                  <a:rPr lang="en-SG" sz="2400" dirty="0"/>
                  <a:t> are the length of </a:t>
                </a:r>
                <a14:m>
                  <m:oMath xmlns:m="http://schemas.openxmlformats.org/officeDocument/2006/math">
                    <m:r>
                      <a:rPr lang="en-SG" sz="2400" b="1" i="1" smtClean="0">
                        <a:latin typeface="Cambria Math" panose="02040503050406030204" pitchFamily="18" charset="0"/>
                      </a:rPr>
                      <m:t>𝒇</m:t>
                    </m:r>
                    <m:r>
                      <a:rPr lang="en-SG" sz="2400" b="0" i="1" smtClean="0">
                        <a:latin typeface="Cambria Math" panose="02040503050406030204" pitchFamily="18" charset="0"/>
                      </a:rPr>
                      <m:t>, </m:t>
                    </m:r>
                    <m:r>
                      <a:rPr lang="en-SG" sz="2400" b="1" i="1" smtClean="0">
                        <a:latin typeface="Cambria Math" panose="02040503050406030204" pitchFamily="18" charset="0"/>
                      </a:rPr>
                      <m:t>𝒙</m:t>
                    </m:r>
                    <m:r>
                      <a:rPr lang="en-SG" sz="2400" b="0" i="1" smtClean="0">
                        <a:latin typeface="Cambria Math" panose="02040503050406030204" pitchFamily="18" charset="0"/>
                      </a:rPr>
                      <m:t> </m:t>
                    </m:r>
                    <m:r>
                      <a:rPr lang="en-SG" sz="2400" b="0" i="1" smtClean="0">
                        <a:latin typeface="Cambria Math" panose="02040503050406030204" pitchFamily="18" charset="0"/>
                      </a:rPr>
                      <m:t>𝑎𝑛𝑑</m:t>
                    </m:r>
                    <m:r>
                      <a:rPr lang="en-SG" sz="2400" b="0" i="1" smtClean="0">
                        <a:latin typeface="Cambria Math" panose="02040503050406030204" pitchFamily="18" charset="0"/>
                      </a:rPr>
                      <m:t> </m:t>
                    </m:r>
                    <m:r>
                      <a:rPr lang="en-SG" sz="2400" b="1" i="1" smtClean="0">
                        <a:latin typeface="Cambria Math" panose="02040503050406030204" pitchFamily="18" charset="0"/>
                      </a:rPr>
                      <m:t>𝒈</m:t>
                    </m:r>
                  </m:oMath>
                </a14:m>
                <a:r>
                  <a:rPr lang="en-SG" sz="2400" b="1" dirty="0"/>
                  <a:t>.  </a:t>
                </a:r>
                <a:r>
                  <a:rPr lang="en-SG" sz="2400" dirty="0"/>
                  <a:t>The resulting Jacobian is </a:t>
                </a:r>
                <a14:m>
                  <m:oMath xmlns:m="http://schemas.openxmlformats.org/officeDocument/2006/math">
                    <m:r>
                      <a:rPr lang="en-SG" sz="2400" b="0" i="1" smtClean="0">
                        <a:latin typeface="Cambria Math" panose="02040503050406030204" pitchFamily="18" charset="0"/>
                      </a:rPr>
                      <m:t>𝑚</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oMath>
                </a14:m>
                <a:r>
                  <a:rPr lang="en-SG" sz="2400" dirty="0"/>
                  <a:t>.  (an </a:t>
                </a:r>
                <a14:m>
                  <m:oMath xmlns:m="http://schemas.openxmlformats.org/officeDocument/2006/math">
                    <m:r>
                      <a:rPr lang="en-SG" sz="2400" i="1">
                        <a:latin typeface="Cambria Math" panose="02040503050406030204" pitchFamily="18" charset="0"/>
                      </a:rPr>
                      <m:t>𝑚</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𝑘</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𝑚𝑎𝑡𝑟𝑖𝑥</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𝑚𝑢𝑙𝑡𝑖𝑝𝑙𝑖𝑒𝑑</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𝑏𝑦</m:t>
                    </m:r>
                    <m:r>
                      <a:rPr lang="en-SG" sz="2400" b="0" i="1" smtClean="0">
                        <a:latin typeface="Cambria Math" panose="02040503050406030204" pitchFamily="18" charset="0"/>
                        <a:ea typeface="Cambria Math" panose="02040503050406030204" pitchFamily="18" charset="0"/>
                      </a:rPr>
                      <m:t> </m:t>
                    </m:r>
                  </m:oMath>
                </a14:m>
                <a:r>
                  <a:rPr lang="en-SG" sz="2400" dirty="0"/>
                  <a:t>a </a:t>
                </a:r>
                <a14:m>
                  <m:oMath xmlns:m="http://schemas.openxmlformats.org/officeDocument/2006/math">
                    <m:r>
                      <a:rPr lang="en-SG" sz="2400" i="1">
                        <a:latin typeface="Cambria Math" panose="02040503050406030204" pitchFamily="18" charset="0"/>
                        <a:ea typeface="Cambria Math" panose="02040503050406030204" pitchFamily="18" charset="0"/>
                      </a:rPr>
                      <m:t>𝑘</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oMath>
                </a14:m>
                <a:r>
                  <a:rPr lang="en-SG" sz="2400" dirty="0"/>
                  <a:t> matrix.)</a:t>
                </a:r>
              </a:p>
            </p:txBody>
          </p:sp>
        </mc:Choice>
        <mc:Fallback xmlns="">
          <p:sp>
            <p:nvSpPr>
              <p:cNvPr id="2" name="Content Placeholder 1">
                <a:extLst>
                  <a:ext uri="{FF2B5EF4-FFF2-40B4-BE49-F238E27FC236}">
                    <a16:creationId xmlns:a16="http://schemas.microsoft.com/office/drawing/2014/main" id="{1D6D1D47-5F84-438B-AB0A-75541D7A31FE}"/>
                  </a:ext>
                </a:extLst>
              </p:cNvPr>
              <p:cNvSpPr>
                <a:spLocks noGrp="1" noRot="1" noChangeAspect="1" noMove="1" noResize="1" noEditPoints="1" noAdjustHandles="1" noChangeArrowheads="1" noChangeShapeType="1" noTextEdit="1"/>
              </p:cNvSpPr>
              <p:nvPr>
                <p:ph sz="quarter" idx="1"/>
              </p:nvPr>
            </p:nvSpPr>
            <p:spPr>
              <a:blipFill>
                <a:blip r:embed="rId2"/>
                <a:stretch>
                  <a:fillRect l="-963" t="-864" r="-74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5D13EDD2-03CE-4E1D-93E8-1B89C3249746}"/>
              </a:ext>
            </a:extLst>
          </p:cNvPr>
          <p:cNvSpPr>
            <a:spLocks noGrp="1"/>
          </p:cNvSpPr>
          <p:nvPr>
            <p:ph type="title"/>
          </p:nvPr>
        </p:nvSpPr>
        <p:spPr/>
        <p:txBody>
          <a:bodyPr/>
          <a:lstStyle/>
          <a:p>
            <a:r>
              <a:rPr lang="en-SG" dirty="0">
                <a:solidFill>
                  <a:srgbClr val="0057C0"/>
                </a:solidFill>
              </a:rPr>
              <a:t>Vector chain rule</a:t>
            </a:r>
            <a:endParaRPr lang="en-SG" dirty="0"/>
          </a:p>
        </p:txBody>
      </p:sp>
    </p:spTree>
    <p:extLst>
      <p:ext uri="{BB962C8B-B14F-4D97-AF65-F5344CB8AC3E}">
        <p14:creationId xmlns:p14="http://schemas.microsoft.com/office/powerpoint/2010/main" val="1240836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A6CB7C-4238-46CD-8448-F1AF4A85D84A}"/>
                  </a:ext>
                </a:extLst>
              </p:cNvPr>
              <p:cNvSpPr>
                <a:spLocks noGrp="1"/>
              </p:cNvSpPr>
              <p:nvPr>
                <p:ph sz="quarter" idx="1"/>
              </p:nvPr>
            </p:nvSpPr>
            <p:spPr/>
            <p:txBody>
              <a:bodyPr/>
              <a:lstStyle/>
              <a:p>
                <a:pPr marL="0" indent="0">
                  <a:buNone/>
                </a:pPr>
                <a:r>
                  <a:rPr lang="en-SG" dirty="0"/>
                  <a:t>The figure below summarizes the shapes of the Jacobian, where </a:t>
                </a:r>
                <a14:m>
                  <m:oMath xmlns:m="http://schemas.openxmlformats.org/officeDocument/2006/math">
                    <m:r>
                      <a:rPr lang="en-SG" b="1" i="1" smtClean="0">
                        <a:latin typeface="Cambria Math" panose="02040503050406030204" pitchFamily="18" charset="0"/>
                      </a:rPr>
                      <m:t>𝒖</m:t>
                    </m:r>
                    <m:r>
                      <a:rPr lang="en-SG" b="0" i="1" smtClean="0">
                        <a:latin typeface="Cambria Math" panose="02040503050406030204" pitchFamily="18" charset="0"/>
                      </a:rPr>
                      <m:t>=</m:t>
                    </m:r>
                    <m:r>
                      <a:rPr lang="en-SG" b="0" i="1" smtClean="0">
                        <a:latin typeface="Cambria Math" panose="02040503050406030204" pitchFamily="18" charset="0"/>
                      </a:rPr>
                      <m:t>𝑔</m:t>
                    </m:r>
                    <m:r>
                      <a:rPr lang="en-SG" b="0" i="1" smtClean="0">
                        <a:latin typeface="Cambria Math" panose="02040503050406030204" pitchFamily="18" charset="0"/>
                      </a:rPr>
                      <m:t>(</m:t>
                    </m:r>
                    <m:r>
                      <a:rPr lang="en-SG" b="1" i="1" smtClean="0">
                        <a:latin typeface="Cambria Math" panose="02040503050406030204" pitchFamily="18" charset="0"/>
                      </a:rPr>
                      <m:t>𝒙</m:t>
                    </m:r>
                    <m:r>
                      <a:rPr lang="en-SG" b="0" i="1" smtClean="0">
                        <a:latin typeface="Cambria Math" panose="02040503050406030204" pitchFamily="18" charset="0"/>
                      </a:rPr>
                      <m:t>)</m:t>
                    </m:r>
                  </m:oMath>
                </a14:m>
                <a:r>
                  <a:rPr lang="en-SG" dirty="0"/>
                  <a:t>. </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C4A6CB7C-4238-46CD-8448-F1AF4A85D84A}"/>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51E421D2-5BAB-4028-A021-83FE10E06DBC}"/>
              </a:ext>
            </a:extLst>
          </p:cNvPr>
          <p:cNvSpPr>
            <a:spLocks noGrp="1"/>
          </p:cNvSpPr>
          <p:nvPr>
            <p:ph type="title"/>
          </p:nvPr>
        </p:nvSpPr>
        <p:spPr/>
        <p:txBody>
          <a:bodyPr/>
          <a:lstStyle/>
          <a:p>
            <a:r>
              <a:rPr lang="en-SG" dirty="0">
                <a:solidFill>
                  <a:srgbClr val="0057C0"/>
                </a:solidFill>
              </a:rPr>
              <a:t>Vector chain rule</a:t>
            </a:r>
            <a:endParaRPr lang="en-SG" dirty="0"/>
          </a:p>
        </p:txBody>
      </p:sp>
      <p:pic>
        <p:nvPicPr>
          <p:cNvPr id="4" name="Picture 3">
            <a:extLst>
              <a:ext uri="{FF2B5EF4-FFF2-40B4-BE49-F238E27FC236}">
                <a16:creationId xmlns:a16="http://schemas.microsoft.com/office/drawing/2014/main" id="{F67DEA47-577C-429E-9AC4-F373E85F4C46}"/>
              </a:ext>
            </a:extLst>
          </p:cNvPr>
          <p:cNvPicPr>
            <a:picLocks noChangeAspect="1"/>
          </p:cNvPicPr>
          <p:nvPr/>
        </p:nvPicPr>
        <p:blipFill>
          <a:blip r:embed="rId3"/>
          <a:stretch>
            <a:fillRect/>
          </a:stretch>
        </p:blipFill>
        <p:spPr>
          <a:xfrm>
            <a:off x="1645874" y="2348880"/>
            <a:ext cx="5852251" cy="3472700"/>
          </a:xfrm>
          <a:prstGeom prst="rect">
            <a:avLst/>
          </a:prstGeom>
        </p:spPr>
      </p:pic>
    </p:spTree>
    <p:extLst>
      <p:ext uri="{BB962C8B-B14F-4D97-AF65-F5344CB8AC3E}">
        <p14:creationId xmlns:p14="http://schemas.microsoft.com/office/powerpoint/2010/main" val="2552116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28697D9-D639-49E7-B898-EE2B0D230C14}"/>
                  </a:ext>
                </a:extLst>
              </p:cNvPr>
              <p:cNvSpPr>
                <a:spLocks noGrp="1"/>
              </p:cNvSpPr>
              <p:nvPr>
                <p:ph sz="quarter" idx="1"/>
              </p:nvPr>
            </p:nvSpPr>
            <p:spPr/>
            <p:txBody>
              <a:bodyPr>
                <a:normAutofit/>
              </a:bodyPr>
              <a:lstStyle/>
              <a:p>
                <a:pPr marL="0" indent="0">
                  <a:buNone/>
                </a:pPr>
                <a:r>
                  <a:rPr lang="en-SG" sz="2400" dirty="0"/>
                  <a:t>Now, we consider a typical neuron activation for a signal neural network computation unit with respect to the model parameters, </a:t>
                </a:r>
                <a:r>
                  <a:rPr lang="en-SG" sz="2400" i="1" dirty="0"/>
                  <a:t>w</a:t>
                </a:r>
                <a:r>
                  <a:rPr lang="en-SG" sz="2400" dirty="0"/>
                  <a:t> and </a:t>
                </a:r>
                <a:r>
                  <a:rPr lang="en-SG" sz="2400" i="1" dirty="0"/>
                  <a:t>b</a:t>
                </a:r>
                <a:r>
                  <a:rPr lang="en-SG" sz="2400" dirty="0"/>
                  <a:t>:</a:t>
                </a:r>
              </a:p>
              <a:p>
                <a:pPr marL="0" indent="0">
                  <a:buNone/>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𝑎𝑐𝑡𝑖𝑣𝑎𝑡𝑖𝑜𝑛</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𝑥</m:t>
                          </m:r>
                        </m:e>
                      </m:d>
                      <m:r>
                        <a:rPr lang="en-SG" sz="2400" b="0" i="1" smtClean="0">
                          <a:latin typeface="Cambria Math" panose="02040503050406030204" pitchFamily="18" charset="0"/>
                        </a:rPr>
                        <m:t>=</m:t>
                      </m:r>
                      <m:r>
                        <m:rPr>
                          <m:sty m:val="p"/>
                        </m:rPr>
                        <a:rPr lang="en-SG" sz="2400" b="0" i="0" smtClean="0">
                          <a:latin typeface="Cambria Math" panose="02040503050406030204" pitchFamily="18" charset="0"/>
                        </a:rPr>
                        <m:t>max</m:t>
                      </m:r>
                      <m:r>
                        <a:rPr lang="en-SG" sz="2400" b="0" i="1" smtClean="0">
                          <a:latin typeface="Cambria Math" panose="02040503050406030204" pitchFamily="18" charset="0"/>
                        </a:rPr>
                        <m:t>⁡(0, </m:t>
                      </m:r>
                      <m:r>
                        <a:rPr lang="en-SG" sz="2400" b="1" i="1" smtClean="0">
                          <a:latin typeface="Cambria Math" panose="02040503050406030204" pitchFamily="18" charset="0"/>
                        </a:rPr>
                        <m:t>𝒘</m:t>
                      </m:r>
                      <m:r>
                        <a:rPr lang="en-SG" sz="2400" b="0" i="1" smtClean="0">
                          <a:latin typeface="Cambria Math" panose="02040503050406030204" pitchFamily="18" charset="0"/>
                          <a:ea typeface="Cambria Math" panose="02040503050406030204" pitchFamily="18" charset="0"/>
                        </a:rPr>
                        <m:t>∙</m:t>
                      </m:r>
                      <m:r>
                        <a:rPr lang="en-SG" sz="2400" b="1" i="1" smtClean="0">
                          <a:latin typeface="Cambria Math" panose="02040503050406030204" pitchFamily="18" charset="0"/>
                          <a:ea typeface="Cambria Math" panose="02040503050406030204" pitchFamily="18" charset="0"/>
                        </a:rPr>
                        <m:t>𝒙</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𝑏</m:t>
                      </m:r>
                      <m:r>
                        <a:rPr lang="en-SG" sz="2400" b="0" i="1" smtClean="0">
                          <a:latin typeface="Cambria Math" panose="02040503050406030204" pitchFamily="18" charset="0"/>
                        </a:rPr>
                        <m:t>)</m:t>
                      </m:r>
                    </m:oMath>
                  </m:oMathPara>
                </a14:m>
                <a:endParaRPr lang="en-SG" sz="2400" dirty="0"/>
              </a:p>
              <a:p>
                <a:pPr marL="0" indent="0">
                  <a:buNone/>
                </a:pPr>
                <a:r>
                  <a:rPr lang="en-SG" sz="2400" dirty="0"/>
                  <a:t>where </a:t>
                </a:r>
                <a:r>
                  <a:rPr lang="en-SG" sz="2400" b="1" dirty="0"/>
                  <a:t>x</a:t>
                </a:r>
                <a:r>
                  <a:rPr lang="en-SG" sz="2400" dirty="0"/>
                  <a:t> and </a:t>
                </a:r>
                <a:r>
                  <a:rPr lang="en-SG" sz="2400" b="1" dirty="0"/>
                  <a:t>w</a:t>
                </a:r>
                <a:r>
                  <a:rPr lang="en-SG" sz="2400" dirty="0"/>
                  <a:t> are vectors and 0 and b are scalar.  In the neural network training, we need to compute </a:t>
                </a:r>
                <a14:m>
                  <m:oMath xmlns:m="http://schemas.openxmlformats.org/officeDocument/2006/math">
                    <m:f>
                      <m:fPr>
                        <m:ctrlPr>
                          <a:rPr lang="en-SG" sz="2400" i="1" smtClean="0">
                            <a:latin typeface="Cambria Math" panose="02040503050406030204" pitchFamily="18" charset="0"/>
                          </a:rPr>
                        </m:ctrlPr>
                      </m:fPr>
                      <m:num>
                        <m:r>
                          <a:rPr lang="en-SG" sz="2400" i="1" smtClean="0">
                            <a:latin typeface="Cambria Math" panose="02040503050406030204" pitchFamily="18" charset="0"/>
                          </a:rPr>
                          <m:t>𝜕</m:t>
                        </m:r>
                      </m:num>
                      <m:den>
                        <m:r>
                          <a:rPr lang="en-SG" sz="2400" i="1" smtClean="0">
                            <a:latin typeface="Cambria Math" panose="02040503050406030204" pitchFamily="18" charset="0"/>
                          </a:rPr>
                          <m:t>𝜕</m:t>
                        </m:r>
                        <m:r>
                          <a:rPr lang="en-SG" sz="2400" b="0" i="1" smtClean="0">
                            <a:latin typeface="Cambria Math" panose="02040503050406030204" pitchFamily="18" charset="0"/>
                          </a:rPr>
                          <m:t>𝑤</m:t>
                        </m:r>
                      </m:den>
                    </m:f>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max</m:t>
                        </m:r>
                      </m:fName>
                      <m:e>
                        <m:d>
                          <m:dPr>
                            <m:ctrlPr>
                              <a:rPr lang="en-SG" sz="2400" i="1">
                                <a:latin typeface="Cambria Math" panose="02040503050406030204" pitchFamily="18" charset="0"/>
                              </a:rPr>
                            </m:ctrlPr>
                          </m:dPr>
                          <m:e>
                            <m:r>
                              <a:rPr lang="en-SG" sz="2400" i="1">
                                <a:latin typeface="Cambria Math" panose="02040503050406030204" pitchFamily="18" charset="0"/>
                              </a:rPr>
                              <m:t>0, 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e>
                        </m:d>
                      </m:e>
                    </m:func>
                  </m:oMath>
                </a14:m>
                <a:r>
                  <a:rPr lang="en-SG" sz="2400" dirty="0"/>
                  <a:t> and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num>
                      <m:den>
                        <m:r>
                          <a:rPr lang="en-SG" sz="2400" i="1">
                            <a:latin typeface="Cambria Math" panose="02040503050406030204" pitchFamily="18" charset="0"/>
                          </a:rPr>
                          <m:t>𝜕</m:t>
                        </m:r>
                        <m:r>
                          <a:rPr lang="en-SG" sz="2400" b="0" i="1" smtClean="0">
                            <a:latin typeface="Cambria Math" panose="02040503050406030204" pitchFamily="18" charset="0"/>
                          </a:rPr>
                          <m:t>𝑏</m:t>
                        </m:r>
                      </m:den>
                    </m:f>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max</m:t>
                        </m:r>
                      </m:fName>
                      <m:e>
                        <m:d>
                          <m:dPr>
                            <m:ctrlPr>
                              <a:rPr lang="en-SG" sz="2400" i="1">
                                <a:latin typeface="Cambria Math" panose="02040503050406030204" pitchFamily="18" charset="0"/>
                              </a:rPr>
                            </m:ctrlPr>
                          </m:dPr>
                          <m:e>
                            <m:r>
                              <a:rPr lang="en-SG" sz="2400" i="1">
                                <a:latin typeface="Cambria Math" panose="02040503050406030204" pitchFamily="18" charset="0"/>
                              </a:rPr>
                              <m:t>0, 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e>
                        </m:d>
                      </m:e>
                    </m:func>
                  </m:oMath>
                </a14:m>
                <a:r>
                  <a:rPr lang="en-SG" sz="2400" dirty="0"/>
                  <a:t>.</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428697D9-D639-49E7-B898-EE2B0D230C14}"/>
                  </a:ext>
                </a:extLst>
              </p:cNvPr>
              <p:cNvSpPr>
                <a:spLocks noGrp="1" noRot="1" noChangeAspect="1" noMove="1" noResize="1" noEditPoints="1" noAdjustHandles="1" noChangeArrowheads="1" noChangeShapeType="1" noTextEdit="1"/>
              </p:cNvSpPr>
              <p:nvPr>
                <p:ph sz="quarter" idx="1"/>
              </p:nvPr>
            </p:nvSpPr>
            <p:spPr>
              <a:blipFill>
                <a:blip r:embed="rId2"/>
                <a:stretch>
                  <a:fillRect l="-1111" t="-988" r="-133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0BD35B1-3169-4211-B36E-A46189B3DF1C}"/>
              </a:ext>
            </a:extLst>
          </p:cNvPr>
          <p:cNvSpPr>
            <a:spLocks noGrp="1"/>
          </p:cNvSpPr>
          <p:nvPr>
            <p:ph type="title"/>
          </p:nvPr>
        </p:nvSpPr>
        <p:spPr/>
        <p:txBody>
          <a:bodyPr/>
          <a:lstStyle/>
          <a:p>
            <a:r>
              <a:rPr lang="en-US" dirty="0">
                <a:solidFill>
                  <a:srgbClr val="0057C0"/>
                </a:solidFill>
              </a:rPr>
              <a:t>The gradient of neuron activation</a:t>
            </a:r>
            <a:endParaRPr lang="en-SG" dirty="0">
              <a:solidFill>
                <a:srgbClr val="0057C0"/>
              </a:solidFill>
            </a:endParaRPr>
          </a:p>
        </p:txBody>
      </p:sp>
      <p:pic>
        <p:nvPicPr>
          <p:cNvPr id="4" name="Picture 3">
            <a:extLst>
              <a:ext uri="{FF2B5EF4-FFF2-40B4-BE49-F238E27FC236}">
                <a16:creationId xmlns:a16="http://schemas.microsoft.com/office/drawing/2014/main" id="{91679433-22BA-45FC-B84C-46637DF23742}"/>
              </a:ext>
            </a:extLst>
          </p:cNvPr>
          <p:cNvPicPr>
            <a:picLocks noChangeAspect="1"/>
          </p:cNvPicPr>
          <p:nvPr/>
        </p:nvPicPr>
        <p:blipFill>
          <a:blip r:embed="rId3"/>
          <a:stretch>
            <a:fillRect/>
          </a:stretch>
        </p:blipFill>
        <p:spPr>
          <a:xfrm>
            <a:off x="3131840" y="4373646"/>
            <a:ext cx="3098250" cy="1750700"/>
          </a:xfrm>
          <a:prstGeom prst="rect">
            <a:avLst/>
          </a:prstGeom>
        </p:spPr>
      </p:pic>
    </p:spTree>
    <p:extLst>
      <p:ext uri="{BB962C8B-B14F-4D97-AF65-F5344CB8AC3E}">
        <p14:creationId xmlns:p14="http://schemas.microsoft.com/office/powerpoint/2010/main" val="236726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3D07CA6-497A-4F23-BDE1-810145372160}"/>
                  </a:ext>
                </a:extLst>
              </p:cNvPr>
              <p:cNvSpPr>
                <a:spLocks noGrp="1"/>
              </p:cNvSpPr>
              <p:nvPr>
                <p:ph sz="quarter" idx="1"/>
              </p:nvPr>
            </p:nvSpPr>
            <p:spPr/>
            <p:txBody>
              <a:bodyPr/>
              <a:lstStyle/>
              <a:p>
                <a:pPr marL="0" indent="0">
                  <a:buNone/>
                </a:pPr>
                <a:r>
                  <a:rPr lang="en-SG" sz="2000" dirty="0"/>
                  <a:t>In the previous section, we can consider only functions with one-dimensional output, such as </a:t>
                </a:r>
                <a14:m>
                  <m:oMath xmlns:m="http://schemas.openxmlformats.org/officeDocument/2006/math">
                    <m:r>
                      <a:rPr lang="en-SG" sz="2000" b="0" i="1" smtClean="0">
                        <a:latin typeface="Cambria Math" panose="02040503050406030204" pitchFamily="18" charset="0"/>
                      </a:rPr>
                      <m:t>𝑦</m:t>
                    </m:r>
                    <m:r>
                      <a:rPr lang="en-SG" sz="2000" b="0" i="1" smtClean="0">
                        <a:latin typeface="Cambria Math" panose="02040503050406030204" pitchFamily="18" charset="0"/>
                      </a:rPr>
                      <m:t>=</m:t>
                    </m:r>
                    <m:r>
                      <a:rPr lang="en-SG" sz="2000" b="0" i="1" smtClean="0">
                        <a:latin typeface="Cambria Math" panose="02040503050406030204" pitchFamily="18" charset="0"/>
                      </a:rPr>
                      <m:t>𝑓</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𝑥</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2</m:t>
                        </m:r>
                      </m:sub>
                    </m:sSub>
                    <m:r>
                      <a:rPr lang="en-SG" sz="2000" i="1">
                        <a:latin typeface="Cambria Math" panose="02040503050406030204" pitchFamily="18" charset="0"/>
                      </a:rPr>
                      <m:t>,</m:t>
                    </m:r>
                    <m:r>
                      <a:rPr lang="en-SG" sz="2000" i="1" smtClean="0">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b="0" i="1" smtClean="0">
                            <a:latin typeface="Cambria Math" panose="02040503050406030204" pitchFamily="18" charset="0"/>
                          </a:rPr>
                          <m:t>,</m:t>
                        </m:r>
                        <m:r>
                          <a:rPr lang="en-SG" sz="2000" i="1">
                            <a:latin typeface="Cambria Math" panose="02040503050406030204" pitchFamily="18" charset="0"/>
                          </a:rPr>
                          <m:t>𝑥</m:t>
                        </m:r>
                      </m:e>
                      <m:sub>
                        <m:r>
                          <a:rPr lang="en-SG" sz="2000" b="0" i="1" smtClean="0">
                            <a:latin typeface="Cambria Math" panose="02040503050406030204" pitchFamily="18" charset="0"/>
                          </a:rPr>
                          <m:t>𝑛</m:t>
                        </m:r>
                      </m:sub>
                    </m:sSub>
                    <m:r>
                      <a:rPr lang="en-SG" sz="2000" b="0" i="1" smtClean="0">
                        <a:latin typeface="Cambria Math" panose="02040503050406030204" pitchFamily="18" charset="0"/>
                      </a:rPr>
                      <m:t>)</m:t>
                    </m:r>
                  </m:oMath>
                </a14:m>
                <a:r>
                  <a:rPr lang="en-SG" sz="2000" dirty="0"/>
                  <a:t> or </a:t>
                </a:r>
                <a14:m>
                  <m:oMath xmlns:m="http://schemas.openxmlformats.org/officeDocument/2006/math">
                    <m:r>
                      <a:rPr lang="en-SG" sz="2000" i="1">
                        <a:latin typeface="Cambria Math" panose="02040503050406030204" pitchFamily="18" charset="0"/>
                      </a:rPr>
                      <m:t>𝑦</m:t>
                    </m:r>
                    <m:r>
                      <a:rPr lang="en-SG" sz="2000" i="1">
                        <a:latin typeface="Cambria Math" panose="02040503050406030204" pitchFamily="18" charset="0"/>
                      </a:rPr>
                      <m:t>=</m:t>
                    </m:r>
                    <m:r>
                      <a:rPr lang="en-SG" sz="2000" i="1">
                        <a:latin typeface="Cambria Math" panose="02040503050406030204" pitchFamily="18" charset="0"/>
                      </a:rPr>
                      <m:t>𝑓</m:t>
                    </m:r>
                    <m:r>
                      <a:rPr lang="en-SG" sz="2000" i="1">
                        <a:latin typeface="Cambria Math" panose="02040503050406030204" pitchFamily="18" charset="0"/>
                      </a:rPr>
                      <m:t>(</m:t>
                    </m:r>
                    <m:r>
                      <a:rPr lang="en-SG" sz="2000" b="1" i="1" smtClean="0">
                        <a:latin typeface="Cambria Math" panose="02040503050406030204" pitchFamily="18" charset="0"/>
                      </a:rPr>
                      <m:t>𝒙</m:t>
                    </m:r>
                    <m:r>
                      <a:rPr lang="en-SG" sz="2000" i="1">
                        <a:latin typeface="Cambria Math" panose="02040503050406030204" pitchFamily="18" charset="0"/>
                      </a:rPr>
                      <m:t>)</m:t>
                    </m:r>
                  </m:oMath>
                </a14:m>
                <a:r>
                  <a:rPr lang="en-SG" sz="2000" dirty="0"/>
                  <a:t>, where </a:t>
                </a:r>
                <a14:m>
                  <m:oMath xmlns:m="http://schemas.openxmlformats.org/officeDocument/2006/math">
                    <m:r>
                      <a:rPr lang="en-SG" sz="2000" b="1" i="1">
                        <a:latin typeface="Cambria Math" panose="02040503050406030204" pitchFamily="18" charset="0"/>
                      </a:rPr>
                      <m:t>𝒙</m:t>
                    </m:r>
                  </m:oMath>
                </a14:m>
                <a:r>
                  <a:rPr lang="en-SG" sz="2000" dirty="0"/>
                  <a:t> is a vector and</a:t>
                </a:r>
                <a14:m>
                  <m:oMath xmlns:m="http://schemas.openxmlformats.org/officeDocument/2006/math">
                    <m:r>
                      <a:rPr lang="en-SG" sz="2000" b="0" i="1" smtClean="0">
                        <a:latin typeface="Cambria Math" panose="02040503050406030204" pitchFamily="18" charset="0"/>
                      </a:rPr>
                      <m:t> </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𝑥</m:t>
                        </m:r>
                      </m:e>
                      <m:sub>
                        <m:r>
                          <a:rPr lang="en-SG" sz="2000" b="0" i="1" smtClean="0">
                            <a:latin typeface="Cambria Math" panose="02040503050406030204" pitchFamily="18" charset="0"/>
                          </a:rPr>
                          <m:t>𝑖</m:t>
                        </m:r>
                      </m:sub>
                    </m:sSub>
                  </m:oMath>
                </a14:m>
                <a:r>
                  <a:rPr lang="en-SG" sz="2000" dirty="0"/>
                  <a:t> is the element of </a:t>
                </a:r>
                <a14:m>
                  <m:oMath xmlns:m="http://schemas.openxmlformats.org/officeDocument/2006/math">
                    <m:r>
                      <a:rPr lang="en-SG" sz="2000" b="1" i="1">
                        <a:latin typeface="Cambria Math" panose="02040503050406030204" pitchFamily="18" charset="0"/>
                      </a:rPr>
                      <m:t>𝒙</m:t>
                    </m:r>
                  </m:oMath>
                </a14:m>
                <a:r>
                  <a:rPr lang="en-SG" sz="2000" dirty="0"/>
                  <a:t>. </a:t>
                </a:r>
              </a:p>
              <a:p>
                <a:pPr marL="0" indent="0">
                  <a:buNone/>
                </a:pPr>
                <a:endParaRPr lang="en-SG" sz="2000" dirty="0"/>
              </a:p>
              <a:p>
                <a:pPr marL="0" indent="0">
                  <a:buNone/>
                </a:pPr>
                <a:r>
                  <a:rPr lang="en-SG" sz="2000" dirty="0"/>
                  <a:t>Let us consider that we have </a:t>
                </a:r>
                <a:r>
                  <a:rPr lang="en-SG" sz="2000" i="1" dirty="0"/>
                  <a:t>m</a:t>
                </a:r>
                <a:r>
                  <a:rPr lang="en-SG" sz="2000" dirty="0"/>
                  <a:t> functions depending on </a:t>
                </a:r>
                <a14:m>
                  <m:oMath xmlns:m="http://schemas.openxmlformats.org/officeDocument/2006/math">
                    <m:r>
                      <a:rPr lang="en-SG" sz="2000" b="1" i="1">
                        <a:latin typeface="Cambria Math" panose="02040503050406030204" pitchFamily="18" charset="0"/>
                      </a:rPr>
                      <m:t>𝒙</m:t>
                    </m:r>
                  </m:oMath>
                </a14:m>
                <a:r>
                  <a:rPr lang="en-SG" sz="2000" dirty="0"/>
                  <a:t>. </a:t>
                </a:r>
              </a:p>
              <a:p>
                <a:pPr marL="0" indent="0">
                  <a:buNone/>
                </a:pP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𝑦</m:t>
                        </m:r>
                      </m:e>
                      <m:sub>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𝑓</m:t>
                        </m:r>
                      </m:e>
                      <m:sub>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2</m:t>
                        </m:r>
                      </m:sub>
                    </m:sSub>
                    <m:r>
                      <a:rPr lang="en-SG" sz="2000" i="1">
                        <a:latin typeface="Cambria Math" panose="02040503050406030204" pitchFamily="18" charset="0"/>
                      </a:rPr>
                      <m:t>,</m:t>
                    </m:r>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m:t>
                        </m:r>
                        <m:r>
                          <a:rPr lang="en-SG" sz="2000" i="1">
                            <a:latin typeface="Cambria Math" panose="02040503050406030204" pitchFamily="18" charset="0"/>
                          </a:rPr>
                          <m:t>𝑥</m:t>
                        </m:r>
                      </m:e>
                      <m:sub>
                        <m:r>
                          <a:rPr lang="en-SG" sz="2000" i="1">
                            <a:latin typeface="Cambria Math" panose="02040503050406030204" pitchFamily="18" charset="0"/>
                          </a:rPr>
                          <m:t>𝑛</m:t>
                        </m:r>
                      </m:sub>
                    </m:sSub>
                    <m:r>
                      <a:rPr lang="en-SG" sz="2000" i="1">
                        <a:latin typeface="Cambria Math" panose="02040503050406030204" pitchFamily="18" charset="0"/>
                      </a:rPr>
                      <m:t>)</m:t>
                    </m:r>
                  </m:oMath>
                </a14:m>
                <a:r>
                  <a:rPr lang="en-SG" sz="2000" dirty="0"/>
                  <a:t> </a:t>
                </a:r>
              </a:p>
              <a:p>
                <a:pPr marL="0" indent="0">
                  <a:buNone/>
                </a:pP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b="0" i="1" smtClean="0">
                            <a:latin typeface="Cambria Math" panose="02040503050406030204" pitchFamily="18" charset="0"/>
                          </a:rPr>
                          <m:t>2</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2</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2</m:t>
                        </m:r>
                      </m:sub>
                    </m:sSub>
                    <m:r>
                      <a:rPr lang="en-SG" sz="2000" i="1">
                        <a:latin typeface="Cambria Math" panose="02040503050406030204" pitchFamily="18" charset="0"/>
                      </a:rPr>
                      <m:t>,</m:t>
                    </m:r>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m:t>
                        </m:r>
                        <m:r>
                          <a:rPr lang="en-SG" sz="2000" i="1">
                            <a:latin typeface="Cambria Math" panose="02040503050406030204" pitchFamily="18" charset="0"/>
                          </a:rPr>
                          <m:t>𝑥</m:t>
                        </m:r>
                      </m:e>
                      <m:sub>
                        <m:r>
                          <a:rPr lang="en-SG" sz="2000" i="1">
                            <a:latin typeface="Cambria Math" panose="02040503050406030204" pitchFamily="18" charset="0"/>
                          </a:rPr>
                          <m:t>𝑛</m:t>
                        </m:r>
                      </m:sub>
                    </m:sSub>
                    <m:r>
                      <a:rPr lang="en-SG" sz="2000" i="1">
                        <a:latin typeface="Cambria Math" panose="02040503050406030204" pitchFamily="18" charset="0"/>
                      </a:rPr>
                      <m:t>)</m:t>
                    </m:r>
                  </m:oMath>
                </a14:m>
                <a:r>
                  <a:rPr lang="en-SG" sz="2000" dirty="0"/>
                  <a:t> </a:t>
                </a:r>
              </a:p>
              <a:p>
                <a:pPr marL="0" indent="0">
                  <a:buNone/>
                </a:pPr>
                <a:r>
                  <a:rPr lang="en-SG" sz="2000" dirty="0"/>
                  <a:t>………….</a:t>
                </a:r>
              </a:p>
              <a:p>
                <a:pPr marL="0" indent="0">
                  <a:buNone/>
                </a:pP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b="0" i="1" smtClean="0">
                            <a:latin typeface="Cambria Math" panose="02040503050406030204" pitchFamily="18" charset="0"/>
                          </a:rPr>
                          <m:t>𝑚</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𝑚</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2</m:t>
                        </m:r>
                      </m:sub>
                    </m:sSub>
                    <m:r>
                      <a:rPr lang="en-SG" sz="2000" i="1">
                        <a:latin typeface="Cambria Math" panose="02040503050406030204" pitchFamily="18" charset="0"/>
                      </a:rPr>
                      <m:t>,</m:t>
                    </m:r>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m:t>
                        </m:r>
                        <m:r>
                          <a:rPr lang="en-SG" sz="2000" i="1">
                            <a:latin typeface="Cambria Math" panose="02040503050406030204" pitchFamily="18" charset="0"/>
                          </a:rPr>
                          <m:t>𝑥</m:t>
                        </m:r>
                      </m:e>
                      <m:sub>
                        <m:r>
                          <a:rPr lang="en-SG" sz="2000" i="1">
                            <a:latin typeface="Cambria Math" panose="02040503050406030204" pitchFamily="18" charset="0"/>
                          </a:rPr>
                          <m:t>𝑛</m:t>
                        </m:r>
                      </m:sub>
                    </m:sSub>
                    <m:r>
                      <a:rPr lang="en-SG" sz="2000" i="1">
                        <a:latin typeface="Cambria Math" panose="02040503050406030204" pitchFamily="18" charset="0"/>
                      </a:rPr>
                      <m:t>)</m:t>
                    </m:r>
                  </m:oMath>
                </a14:m>
                <a:r>
                  <a:rPr lang="en-SG" sz="2000" dirty="0"/>
                  <a:t> </a:t>
                </a:r>
              </a:p>
              <a:p>
                <a:pPr marL="0" indent="0">
                  <a:buNone/>
                </a:pPr>
                <a:endParaRPr lang="en-SG" sz="2000" dirty="0"/>
              </a:p>
              <a:p>
                <a:pPr marL="0" indent="0">
                  <a:buNone/>
                </a:pPr>
                <a:r>
                  <a:rPr lang="en-SG" sz="2000" dirty="0"/>
                  <a:t>They can be represented as </a:t>
                </a:r>
                <a14:m>
                  <m:oMath xmlns:m="http://schemas.openxmlformats.org/officeDocument/2006/math">
                    <m:r>
                      <a:rPr lang="en-SG" sz="2000" b="1" i="1" smtClean="0">
                        <a:latin typeface="Cambria Math" panose="02040503050406030204" pitchFamily="18" charset="0"/>
                      </a:rPr>
                      <m:t>𝒚</m:t>
                    </m:r>
                    <m:r>
                      <a:rPr lang="en-SG" sz="2000" b="0" i="1" smtClean="0">
                        <a:latin typeface="Cambria Math" panose="02040503050406030204" pitchFamily="18" charset="0"/>
                      </a:rPr>
                      <m:t>=</m:t>
                    </m:r>
                    <m:r>
                      <a:rPr lang="en-SG" sz="2000" b="0" i="1" smtClean="0">
                        <a:latin typeface="Cambria Math" panose="02040503050406030204" pitchFamily="18" charset="0"/>
                      </a:rPr>
                      <m:t>𝐹</m:t>
                    </m:r>
                    <m:r>
                      <a:rPr lang="en-SG" sz="2000" b="0" i="1" smtClean="0">
                        <a:latin typeface="Cambria Math" panose="02040503050406030204" pitchFamily="18" charset="0"/>
                      </a:rPr>
                      <m:t>(</m:t>
                    </m:r>
                    <m:r>
                      <a:rPr lang="en-SG" sz="2000" b="1" i="1" smtClean="0">
                        <a:latin typeface="Cambria Math" panose="02040503050406030204" pitchFamily="18" charset="0"/>
                      </a:rPr>
                      <m:t>𝒙</m:t>
                    </m:r>
                    <m:r>
                      <a:rPr lang="en-SG" sz="2000" b="0" i="1" smtClean="0">
                        <a:latin typeface="Cambria Math" panose="02040503050406030204" pitchFamily="18" charset="0"/>
                      </a:rPr>
                      <m:t>)</m:t>
                    </m:r>
                  </m:oMath>
                </a14:m>
                <a:r>
                  <a:rPr lang="en-SG" sz="2000" dirty="0"/>
                  <a:t>, where both </a:t>
                </a:r>
                <a14:m>
                  <m:oMath xmlns:m="http://schemas.openxmlformats.org/officeDocument/2006/math">
                    <m:r>
                      <a:rPr lang="en-SG" sz="2000" b="1" i="1">
                        <a:latin typeface="Cambria Math" panose="02040503050406030204" pitchFamily="18" charset="0"/>
                      </a:rPr>
                      <m:t>𝒚</m:t>
                    </m:r>
                  </m:oMath>
                </a14:m>
                <a:r>
                  <a:rPr lang="en-SG" sz="2000" dirty="0"/>
                  <a:t> and </a:t>
                </a:r>
                <a14:m>
                  <m:oMath xmlns:m="http://schemas.openxmlformats.org/officeDocument/2006/math">
                    <m:r>
                      <a:rPr lang="en-SG" sz="2000" b="1" i="1">
                        <a:latin typeface="Cambria Math" panose="02040503050406030204" pitchFamily="18" charset="0"/>
                      </a:rPr>
                      <m:t>𝒙</m:t>
                    </m:r>
                  </m:oMath>
                </a14:m>
                <a:r>
                  <a:rPr lang="en-SG" sz="2000" dirty="0"/>
                  <a:t> are vectors. In the lecture, you will learn how to differentiate </a:t>
                </a:r>
                <a14:m>
                  <m:oMath xmlns:m="http://schemas.openxmlformats.org/officeDocument/2006/math">
                    <m:r>
                      <a:rPr lang="en-SG" sz="2000" i="1">
                        <a:latin typeface="Cambria Math" panose="02040503050406030204" pitchFamily="18" charset="0"/>
                      </a:rPr>
                      <m:t>𝐹</m:t>
                    </m:r>
                    <m:r>
                      <a:rPr lang="en-SG" sz="2000" b="0" i="0" smtClean="0">
                        <a:latin typeface="Cambria Math" panose="02040503050406030204" pitchFamily="18" charset="0"/>
                      </a:rPr>
                      <m:t> </m:t>
                    </m:r>
                  </m:oMath>
                </a14:m>
                <a:r>
                  <a:rPr lang="en-SG" sz="2000" dirty="0"/>
                  <a:t>with respects to </a:t>
                </a:r>
                <a14:m>
                  <m:oMath xmlns:m="http://schemas.openxmlformats.org/officeDocument/2006/math">
                    <m:r>
                      <a:rPr lang="en-SG" sz="2000" b="1" i="1">
                        <a:latin typeface="Cambria Math" panose="02040503050406030204" pitchFamily="18" charset="0"/>
                      </a:rPr>
                      <m:t>𝒙</m:t>
                    </m:r>
                  </m:oMath>
                </a14:m>
                <a:r>
                  <a:rPr lang="en-SG" sz="2000" dirty="0"/>
                  <a:t>. </a:t>
                </a:r>
              </a:p>
              <a:p>
                <a:pPr marL="0" indent="0">
                  <a:buNone/>
                </a:pPr>
                <a:endParaRPr lang="en-SG"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C3D07CA6-497A-4F23-BDE1-810145372160}"/>
                  </a:ext>
                </a:extLst>
              </p:cNvPr>
              <p:cNvSpPr>
                <a:spLocks noGrp="1" noRot="1" noChangeAspect="1" noMove="1" noResize="1" noEditPoints="1" noAdjustHandles="1" noChangeArrowheads="1" noChangeShapeType="1" noTextEdit="1"/>
              </p:cNvSpPr>
              <p:nvPr>
                <p:ph sz="quarter" idx="1"/>
              </p:nvPr>
            </p:nvSpPr>
            <p:spPr>
              <a:blipFill>
                <a:blip r:embed="rId3"/>
                <a:stretch>
                  <a:fillRect l="-741" t="-617" r="-1037"/>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CCE8022C-170F-4295-A017-BEB98E55FC5B}"/>
              </a:ext>
            </a:extLst>
          </p:cNvPr>
          <p:cNvSpPr>
            <a:spLocks noGrp="1"/>
          </p:cNvSpPr>
          <p:nvPr>
            <p:ph type="title"/>
          </p:nvPr>
        </p:nvSpPr>
        <p:spPr/>
        <p:txBody>
          <a:bodyPr/>
          <a:lstStyle/>
          <a:p>
            <a:r>
              <a:rPr lang="en-US" altLang="en-US" dirty="0">
                <a:solidFill>
                  <a:srgbClr val="0057C0"/>
                </a:solidFill>
              </a:rPr>
              <a:t>Matrix Calculus</a:t>
            </a:r>
            <a:endParaRPr lang="en-SG" dirty="0">
              <a:solidFill>
                <a:srgbClr val="0057C0"/>
              </a:solidFill>
            </a:endParaRPr>
          </a:p>
        </p:txBody>
      </p:sp>
      <p:graphicFrame>
        <p:nvGraphicFramePr>
          <p:cNvPr id="4" name="Object 3">
            <a:extLst>
              <a:ext uri="{FF2B5EF4-FFF2-40B4-BE49-F238E27FC236}">
                <a16:creationId xmlns:a16="http://schemas.microsoft.com/office/drawing/2014/main" id="{5C4B2FF2-93C8-494E-8E13-02AB2C37E231}"/>
              </a:ext>
            </a:extLst>
          </p:cNvPr>
          <p:cNvGraphicFramePr>
            <a:graphicFrameLocks noChangeAspect="1"/>
          </p:cNvGraphicFramePr>
          <p:nvPr>
            <p:extLst>
              <p:ext uri="{D42A27DB-BD31-4B8C-83A1-F6EECF244321}">
                <p14:modId xmlns:p14="http://schemas.microsoft.com/office/powerpoint/2010/main" val="618871141"/>
              </p:ext>
            </p:extLst>
          </p:nvPr>
        </p:nvGraphicFramePr>
        <p:xfrm>
          <a:off x="4572000" y="2400300"/>
          <a:ext cx="914400" cy="198438"/>
        </p:xfrm>
        <a:graphic>
          <a:graphicData uri="http://schemas.openxmlformats.org/presentationml/2006/ole">
            <mc:AlternateContent xmlns:mc="http://schemas.openxmlformats.org/markup-compatibility/2006">
              <mc:Choice xmlns:v="urn:schemas-microsoft-com:vml" Requires="v">
                <p:oleObj spid="_x0000_s1350"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572000" y="24003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94950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27A170-2A04-42D4-8C45-6AFAEE9D35DB}"/>
                  </a:ext>
                </a:extLst>
              </p:cNvPr>
              <p:cNvSpPr>
                <a:spLocks noGrp="1"/>
              </p:cNvSpPr>
              <p:nvPr>
                <p:ph sz="quarter" idx="1"/>
              </p:nvPr>
            </p:nvSpPr>
            <p:spPr/>
            <p:txBody>
              <a:bodyPr>
                <a:normAutofit/>
              </a:bodyPr>
              <a:lstStyle/>
              <a:p>
                <a:pPr marL="0" indent="0">
                  <a:buNone/>
                </a:pPr>
                <a:r>
                  <a:rPr lang="en-SG" sz="2200" dirty="0"/>
                  <a:t>Let us consider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r>
                          <a:rPr lang="en-SG" sz="2200" b="1" i="1">
                            <a:latin typeface="Cambria Math" panose="02040503050406030204" pitchFamily="18" charset="0"/>
                          </a:rPr>
                          <m:t>𝒘</m:t>
                        </m:r>
                      </m:den>
                    </m:f>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oMath>
                </a14:m>
                <a:r>
                  <a:rPr lang="en-SG" sz="2200" dirty="0"/>
                  <a:t> and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r>
                          <a:rPr lang="en-SG" sz="2200" i="1">
                            <a:latin typeface="Cambria Math" panose="02040503050406030204" pitchFamily="18" charset="0"/>
                          </a:rPr>
                          <m:t>𝑏</m:t>
                        </m:r>
                      </m:den>
                    </m:f>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oMath>
                </a14:m>
                <a:r>
                  <a:rPr lang="en-SG" sz="2200" dirty="0"/>
                  <a:t> first. Clearly </a:t>
                </a:r>
              </a:p>
              <a:p>
                <a:pPr marL="0" indent="0" algn="ctr">
                  <a:buNone/>
                </a:pP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r>
                          <a:rPr lang="en-SG" sz="2200" i="1">
                            <a:latin typeface="Cambria Math" panose="02040503050406030204" pitchFamily="18" charset="0"/>
                          </a:rPr>
                          <m:t>𝑏</m:t>
                        </m:r>
                      </m:den>
                    </m:f>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b="0" i="1" smtClean="0">
                        <a:latin typeface="Cambria Math" panose="02040503050406030204" pitchFamily="18" charset="0"/>
                        <a:ea typeface="Cambria Math" panose="02040503050406030204" pitchFamily="18" charset="0"/>
                      </a:rPr>
                      <m:t>=1</m:t>
                    </m:r>
                  </m:oMath>
                </a14:m>
                <a:r>
                  <a:rPr lang="en-SG" sz="2200" dirty="0"/>
                  <a:t> </a:t>
                </a:r>
              </a:p>
              <a:p>
                <a:pPr marL="0" indent="0">
                  <a:buNone/>
                </a:pPr>
                <a:r>
                  <a:rPr lang="en-SG" sz="2200" dirty="0"/>
                  <a:t>Since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𝑤</m:t>
                            </m:r>
                          </m:e>
                          <m:sub>
                            <m:r>
                              <a:rPr lang="en-SG" sz="2200" i="1">
                                <a:latin typeface="Cambria Math" panose="02040503050406030204" pitchFamily="18" charset="0"/>
                              </a:rPr>
                              <m:t>𝑖</m:t>
                            </m:r>
                          </m:sub>
                        </m:sSub>
                      </m:den>
                    </m:f>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b="1"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𝑏</m:t>
                    </m:r>
                    <m:r>
                      <a:rPr lang="en-SG" sz="2200" b="0" i="1" smtClean="0">
                        <a:latin typeface="Cambria Math" panose="02040503050406030204" pitchFamily="18" charset="0"/>
                        <a:ea typeface="Cambria Math" panose="02040503050406030204" pitchFamily="18" charset="0"/>
                      </a:rPr>
                      <m:t>=</m:t>
                    </m:r>
                    <m:sSub>
                      <m:sSubPr>
                        <m:ctrlPr>
                          <a:rPr lang="en-SG" sz="2200" b="0" i="1" smtClean="0">
                            <a:latin typeface="Cambria Math" panose="02040503050406030204" pitchFamily="18" charset="0"/>
                            <a:ea typeface="Cambria Math" panose="02040503050406030204" pitchFamily="18" charset="0"/>
                          </a:rPr>
                        </m:ctrlPr>
                      </m:sSubPr>
                      <m:e>
                        <m:r>
                          <a:rPr lang="en-SG" sz="2200" b="0" i="1" smtClean="0">
                            <a:latin typeface="Cambria Math" panose="02040503050406030204" pitchFamily="18" charset="0"/>
                            <a:ea typeface="Cambria Math" panose="02040503050406030204" pitchFamily="18" charset="0"/>
                          </a:rPr>
                          <m:t>𝑥</m:t>
                        </m:r>
                      </m:e>
                      <m:sub>
                        <m:r>
                          <a:rPr lang="en-SG" sz="2200" b="0" i="1" smtClean="0">
                            <a:latin typeface="Cambria Math" panose="02040503050406030204" pitchFamily="18" charset="0"/>
                            <a:ea typeface="Cambria Math" panose="02040503050406030204" pitchFamily="18" charset="0"/>
                          </a:rPr>
                          <m:t>𝑖</m:t>
                        </m:r>
                      </m:sub>
                    </m:sSub>
                  </m:oMath>
                </a14:m>
                <a:r>
                  <a:rPr lang="en-SG" sz="2200" dirty="0"/>
                  <a:t>, </a:t>
                </a:r>
                <a:endParaRPr lang="en-SG" sz="2200" i="1" dirty="0"/>
              </a:p>
              <a:p>
                <a:pPr marL="0" indent="0" algn="ctr">
                  <a:buNone/>
                </a:pP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r>
                          <a:rPr lang="en-SG" sz="2200" b="1" i="1">
                            <a:latin typeface="Cambria Math" panose="02040503050406030204" pitchFamily="18" charset="0"/>
                          </a:rPr>
                          <m:t>𝒘</m:t>
                        </m:r>
                      </m:den>
                    </m:f>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b="0" i="0" smtClean="0">
                        <a:latin typeface="Cambria Math" panose="02040503050406030204" pitchFamily="18" charset="0"/>
                        <a:ea typeface="Cambria Math" panose="02040503050406030204" pitchFamily="18" charset="0"/>
                      </a:rPr>
                      <m:t>=</m:t>
                    </m:r>
                    <m:sSup>
                      <m:sSupPr>
                        <m:ctrlPr>
                          <a:rPr lang="en-SG" sz="2200" b="0" i="1" smtClean="0">
                            <a:latin typeface="Cambria Math" panose="02040503050406030204" pitchFamily="18" charset="0"/>
                            <a:ea typeface="Cambria Math" panose="02040503050406030204" pitchFamily="18" charset="0"/>
                          </a:rPr>
                        </m:ctrlPr>
                      </m:sSupPr>
                      <m:e>
                        <m:r>
                          <a:rPr lang="en-SG" sz="2200" b="1" i="1" smtClean="0">
                            <a:latin typeface="Cambria Math" panose="02040503050406030204" pitchFamily="18" charset="0"/>
                            <a:ea typeface="Cambria Math" panose="02040503050406030204" pitchFamily="18" charset="0"/>
                          </a:rPr>
                          <m:t>𝒙</m:t>
                        </m:r>
                      </m:e>
                      <m:sup>
                        <m:r>
                          <a:rPr lang="en-SG" sz="2200" b="0" i="1" smtClean="0">
                            <a:latin typeface="Cambria Math" panose="02040503050406030204" pitchFamily="18" charset="0"/>
                            <a:ea typeface="Cambria Math" panose="02040503050406030204" pitchFamily="18" charset="0"/>
                          </a:rPr>
                          <m:t>𝑇</m:t>
                        </m:r>
                      </m:sup>
                    </m:sSup>
                  </m:oMath>
                </a14:m>
                <a:r>
                  <a:rPr lang="en-SG" sz="2200" dirty="0"/>
                  <a:t>. </a:t>
                </a:r>
              </a:p>
              <a:p>
                <a:pPr marL="0" indent="0">
                  <a:buNone/>
                </a:pPr>
                <a:r>
                  <a:rPr lang="en-SG" sz="2200" dirty="0"/>
                  <a:t>Now we consider </a:t>
                </a:r>
                <a14:m>
                  <m:oMath xmlns:m="http://schemas.openxmlformats.org/officeDocument/2006/math">
                    <m:r>
                      <m:rPr>
                        <m:sty m:val="p"/>
                      </m:rPr>
                      <a:rPr lang="en-SG" sz="2200" b="0" i="0" smtClean="0">
                        <a:latin typeface="Cambria Math" panose="02040503050406030204" pitchFamily="18" charset="0"/>
                      </a:rPr>
                      <m:t>max</m:t>
                    </m:r>
                    <m:r>
                      <a:rPr lang="en-SG" sz="2200" b="0" i="1" smtClean="0">
                        <a:latin typeface="Cambria Math" panose="02040503050406030204" pitchFamily="18" charset="0"/>
                      </a:rPr>
                      <m:t>(0,</m:t>
                    </m:r>
                    <m:r>
                      <a:rPr lang="en-SG" sz="2200" b="0" i="1" smtClean="0">
                        <a:latin typeface="Cambria Math" panose="02040503050406030204" pitchFamily="18" charset="0"/>
                      </a:rPr>
                      <m:t>𝑧</m:t>
                    </m:r>
                    <m:r>
                      <a:rPr lang="en-SG" sz="2200" b="0" i="1" smtClean="0">
                        <a:latin typeface="Cambria Math" panose="02040503050406030204" pitchFamily="18" charset="0"/>
                      </a:rPr>
                      <m:t>)</m:t>
                    </m:r>
                  </m:oMath>
                </a14:m>
                <a:r>
                  <a:rPr lang="en-SG" sz="2200" dirty="0"/>
                  <a:t>, where </a:t>
                </a:r>
                <a14:m>
                  <m:oMath xmlns:m="http://schemas.openxmlformats.org/officeDocument/2006/math">
                    <m:r>
                      <a:rPr lang="en-SG" sz="2200" i="1">
                        <a:latin typeface="Cambria Math" panose="02040503050406030204" pitchFamily="18" charset="0"/>
                      </a:rPr>
                      <m:t>𝑧</m:t>
                    </m:r>
                    <m:r>
                      <a:rPr lang="en-SG" sz="2200" b="0" i="1" smtClean="0">
                        <a:latin typeface="Cambria Math" panose="02040503050406030204" pitchFamily="18" charset="0"/>
                      </a:rPr>
                      <m:t>=</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oMath>
                </a14:m>
                <a:r>
                  <a:rPr lang="en-SG" sz="2200" dirty="0"/>
                  <a:t>. </a:t>
                </a:r>
              </a:p>
              <a:p>
                <a:pPr marL="0" indent="0">
                  <a:buNone/>
                </a:pPr>
                <a14:m>
                  <m:oMathPara xmlns:m="http://schemas.openxmlformats.org/officeDocument/2006/math">
                    <m:oMathParaPr>
                      <m:jc m:val="centerGroup"/>
                    </m:oMathParaPr>
                    <m:oMath xmlns:m="http://schemas.openxmlformats.org/officeDocument/2006/math">
                      <m:f>
                        <m:fPr>
                          <m:ctrlPr>
                            <a:rPr lang="en-SG" sz="2200" i="1" smtClean="0">
                              <a:latin typeface="Cambria Math" panose="02040503050406030204" pitchFamily="18" charset="0"/>
                            </a:rPr>
                          </m:ctrlPr>
                        </m:fPr>
                        <m:num>
                          <m:r>
                            <a:rPr lang="en-SG" sz="2200" i="1" smtClean="0">
                              <a:latin typeface="Cambria Math" panose="02040503050406030204" pitchFamily="18" charset="0"/>
                            </a:rPr>
                            <m:t>𝜕</m:t>
                          </m:r>
                        </m:num>
                        <m:den>
                          <m:r>
                            <a:rPr lang="en-SG" sz="2200" i="1" smtClean="0">
                              <a:latin typeface="Cambria Math" panose="02040503050406030204" pitchFamily="18" charset="0"/>
                            </a:rPr>
                            <m:t>𝜕</m:t>
                          </m:r>
                          <m:r>
                            <a:rPr lang="en-SG" sz="2200" b="0" i="1" smtClean="0">
                              <a:latin typeface="Cambria Math" panose="02040503050406030204" pitchFamily="18" charset="0"/>
                            </a:rPr>
                            <m:t>𝑧</m:t>
                          </m:r>
                        </m:den>
                      </m:f>
                      <m:func>
                        <m:funcPr>
                          <m:ctrlPr>
                            <a:rPr lang="en-SG" sz="2200" b="0" i="1" smtClean="0">
                              <a:latin typeface="Cambria Math" panose="02040503050406030204" pitchFamily="18" charset="0"/>
                            </a:rPr>
                          </m:ctrlPr>
                        </m:funcPr>
                        <m:fName>
                          <m:r>
                            <m:rPr>
                              <m:sty m:val="p"/>
                            </m:rPr>
                            <a:rPr lang="en-SG" sz="2200" b="0" i="0" smtClean="0">
                              <a:latin typeface="Cambria Math" panose="02040503050406030204" pitchFamily="18" charset="0"/>
                            </a:rPr>
                            <m:t>max</m:t>
                          </m:r>
                        </m:fName>
                        <m:e>
                          <m:d>
                            <m:dPr>
                              <m:ctrlPr>
                                <a:rPr lang="en-SG" sz="2200" b="0" i="1" smtClean="0">
                                  <a:latin typeface="Cambria Math" panose="02040503050406030204" pitchFamily="18" charset="0"/>
                                </a:rPr>
                              </m:ctrlPr>
                            </m:dPr>
                            <m:e>
                              <m:r>
                                <a:rPr lang="en-SG" sz="2200" b="0" i="1" smtClean="0">
                                  <a:latin typeface="Cambria Math" panose="02040503050406030204" pitchFamily="18" charset="0"/>
                                </a:rPr>
                                <m:t>0,</m:t>
                              </m:r>
                              <m:r>
                                <a:rPr lang="en-SG" sz="2200" b="0" i="1" smtClean="0">
                                  <a:latin typeface="Cambria Math" panose="02040503050406030204" pitchFamily="18" charset="0"/>
                                </a:rPr>
                                <m:t>𝑧</m:t>
                              </m:r>
                            </m:e>
                          </m:d>
                        </m:e>
                      </m:func>
                      <m:r>
                        <a:rPr lang="en-SG" sz="2200" b="0" i="1" smtClean="0">
                          <a:latin typeface="Cambria Math" panose="02040503050406030204" pitchFamily="18" charset="0"/>
                        </a:rPr>
                        <m:t>=</m:t>
                      </m:r>
                      <m:d>
                        <m:dPr>
                          <m:begChr m:val="{"/>
                          <m:endChr m:val=""/>
                          <m:ctrlPr>
                            <a:rPr lang="en-SG" sz="2200" b="0" i="1" smtClean="0">
                              <a:latin typeface="Cambria Math" panose="02040503050406030204" pitchFamily="18" charset="0"/>
                            </a:rPr>
                          </m:ctrlPr>
                        </m:dPr>
                        <m:e>
                          <m:eqArr>
                            <m:eqArrPr>
                              <m:ctrlPr>
                                <a:rPr lang="en-SG" sz="2200" b="0" i="1" smtClean="0">
                                  <a:latin typeface="Cambria Math" panose="02040503050406030204" pitchFamily="18" charset="0"/>
                                </a:rPr>
                              </m:ctrlPr>
                            </m:eqArrPr>
                            <m:e>
                              <m:r>
                                <a:rPr lang="en-SG" sz="2200" b="0" i="1" smtClean="0">
                                  <a:latin typeface="Cambria Math" panose="02040503050406030204" pitchFamily="18" charset="0"/>
                                </a:rPr>
                                <m:t>0                 </m:t>
                              </m:r>
                              <m:r>
                                <a:rPr lang="en-SG" sz="2200" b="0" i="1" smtClean="0">
                                  <a:latin typeface="Cambria Math" panose="02040503050406030204" pitchFamily="18" charset="0"/>
                                </a:rPr>
                                <m:t>𝑧</m:t>
                              </m:r>
                              <m:r>
                                <a:rPr lang="en-SG" sz="2200" b="0" i="1" smtClean="0">
                                  <a:solidFill>
                                    <a:srgbClr val="0057C0"/>
                                  </a:solidFill>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rPr>
                                <m:t>0</m:t>
                              </m:r>
                            </m:e>
                            <m:e>
                              <m:f>
                                <m:fPr>
                                  <m:ctrlPr>
                                    <a:rPr lang="en-SG" sz="2200" b="0" i="1" smtClean="0">
                                      <a:latin typeface="Cambria Math" panose="02040503050406030204" pitchFamily="18" charset="0"/>
                                    </a:rPr>
                                  </m:ctrlPr>
                                </m:fPr>
                                <m:num>
                                  <m:r>
                                    <a:rPr lang="en-SG" sz="2200" b="0" i="1" smtClean="0">
                                      <a:latin typeface="Cambria Math" panose="02040503050406030204" pitchFamily="18" charset="0"/>
                                    </a:rPr>
                                    <m:t>𝑑𝑧</m:t>
                                  </m:r>
                                </m:num>
                                <m:den>
                                  <m:r>
                                    <a:rPr lang="en-SG" sz="2200" b="0" i="1" smtClean="0">
                                      <a:latin typeface="Cambria Math" panose="02040503050406030204" pitchFamily="18" charset="0"/>
                                    </a:rPr>
                                    <m:t>𝑑𝑧</m:t>
                                  </m:r>
                                </m:den>
                              </m:f>
                              <m:r>
                                <a:rPr lang="en-SG" sz="2200" b="0" i="1" smtClean="0">
                                  <a:latin typeface="Cambria Math" panose="02040503050406030204" pitchFamily="18" charset="0"/>
                                </a:rPr>
                                <m:t>=1     </m:t>
                              </m:r>
                              <m:r>
                                <a:rPr lang="en-SG" sz="2200" i="1">
                                  <a:latin typeface="Cambria Math" panose="02040503050406030204" pitchFamily="18" charset="0"/>
                                </a:rPr>
                                <m:t>𝑧</m:t>
                              </m:r>
                              <m:r>
                                <a:rPr lang="en-SG" sz="2200" b="0" i="1" smtClean="0">
                                  <a:latin typeface="Cambria Math" panose="02040503050406030204" pitchFamily="18" charset="0"/>
                                </a:rPr>
                                <m:t>&gt;</m:t>
                              </m:r>
                              <m:r>
                                <a:rPr lang="en-SG" sz="2200" i="1">
                                  <a:latin typeface="Cambria Math" panose="02040503050406030204" pitchFamily="18" charset="0"/>
                                </a:rPr>
                                <m:t>0</m:t>
                              </m:r>
                            </m:e>
                          </m:eqArr>
                        </m:e>
                      </m:d>
                    </m:oMath>
                  </m:oMathPara>
                </a14:m>
                <a:endParaRPr lang="en-SG" sz="2200" dirty="0"/>
              </a:p>
              <a:p>
                <a:pPr marL="0" indent="0">
                  <a:buNone/>
                </a:pPr>
                <a:r>
                  <a:rPr lang="en-SG" sz="2200" dirty="0"/>
                  <a:t>When z=0, </a:t>
                </a:r>
                <a14:m>
                  <m:oMath xmlns:m="http://schemas.openxmlformats.org/officeDocument/2006/math">
                    <m:func>
                      <m:funcPr>
                        <m:ctrlPr>
                          <a:rPr lang="en-SG" sz="2200" i="1">
                            <a:latin typeface="Cambria Math" panose="02040503050406030204" pitchFamily="18" charset="0"/>
                          </a:rPr>
                        </m:ctrlPr>
                      </m:funcPr>
                      <m:fName>
                        <m:r>
                          <m:rPr>
                            <m:sty m:val="p"/>
                          </m:rPr>
                          <a:rPr lang="en-SG" sz="2200">
                            <a:latin typeface="Cambria Math" panose="02040503050406030204" pitchFamily="18" charset="0"/>
                          </a:rPr>
                          <m:t>max</m:t>
                        </m:r>
                      </m:fName>
                      <m:e>
                        <m:d>
                          <m:dPr>
                            <m:ctrlPr>
                              <a:rPr lang="en-SG" sz="2200" i="1">
                                <a:latin typeface="Cambria Math" panose="02040503050406030204" pitchFamily="18" charset="0"/>
                              </a:rPr>
                            </m:ctrlPr>
                          </m:dPr>
                          <m:e>
                            <m:r>
                              <a:rPr lang="en-SG" sz="2200" i="1">
                                <a:latin typeface="Cambria Math" panose="02040503050406030204" pitchFamily="18" charset="0"/>
                              </a:rPr>
                              <m:t>0,</m:t>
                            </m:r>
                            <m:r>
                              <a:rPr lang="en-SG" sz="2200" i="1">
                                <a:latin typeface="Cambria Math" panose="02040503050406030204" pitchFamily="18" charset="0"/>
                              </a:rPr>
                              <m:t>𝑧</m:t>
                            </m:r>
                          </m:e>
                        </m:d>
                      </m:e>
                    </m:func>
                  </m:oMath>
                </a14:m>
                <a:r>
                  <a:rPr lang="en-SG" sz="2200" dirty="0"/>
                  <a:t> is mathematically non-differentiable but we define it as zero in network training.  </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8627A170-2A04-42D4-8C45-6AFAEE9D35DB}"/>
                  </a:ext>
                </a:extLst>
              </p:cNvPr>
              <p:cNvSpPr>
                <a:spLocks noGrp="1" noRot="1" noChangeAspect="1" noMove="1" noResize="1" noEditPoints="1" noAdjustHandles="1" noChangeArrowheads="1" noChangeShapeType="1" noTextEdit="1"/>
              </p:cNvSpPr>
              <p:nvPr>
                <p:ph sz="quarter" idx="1"/>
              </p:nvPr>
            </p:nvSpPr>
            <p:spPr>
              <a:blipFill>
                <a:blip r:embed="rId2"/>
                <a:stretch>
                  <a:fillRect l="-96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C80120F9-D7D5-4F86-BCD6-634226CB8D31}"/>
              </a:ext>
            </a:extLst>
          </p:cNvPr>
          <p:cNvSpPr>
            <a:spLocks noGrp="1"/>
          </p:cNvSpPr>
          <p:nvPr>
            <p:ph type="title"/>
          </p:nvPr>
        </p:nvSpPr>
        <p:spPr/>
        <p:txBody>
          <a:bodyPr/>
          <a:lstStyle/>
          <a:p>
            <a:r>
              <a:rPr lang="en-US" dirty="0">
                <a:solidFill>
                  <a:srgbClr val="0057C0"/>
                </a:solidFill>
              </a:rPr>
              <a:t>The gradient of neuron activation</a:t>
            </a:r>
            <a:endParaRPr lang="en-SG" dirty="0">
              <a:solidFill>
                <a:srgbClr val="0057C0"/>
              </a:solidFill>
            </a:endParaRPr>
          </a:p>
        </p:txBody>
      </p:sp>
    </p:spTree>
    <p:extLst>
      <p:ext uri="{BB962C8B-B14F-4D97-AF65-F5344CB8AC3E}">
        <p14:creationId xmlns:p14="http://schemas.microsoft.com/office/powerpoint/2010/main" val="405886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AFD59D1-EA02-432E-9EDF-770A2B59153D}"/>
                  </a:ext>
                </a:extLst>
              </p:cNvPr>
              <p:cNvSpPr>
                <a:spLocks noGrp="1"/>
              </p:cNvSpPr>
              <p:nvPr>
                <p:ph sz="quarter" idx="1"/>
              </p:nvPr>
            </p:nvSpPr>
            <p:spPr/>
            <p:txBody>
              <a:bodyPr>
                <a:normAutofit/>
              </a:bodyPr>
              <a:lstStyle/>
              <a:p>
                <a:pPr marL="0" indent="0">
                  <a:buNone/>
                </a:pPr>
                <a:r>
                  <a:rPr lang="en-SG" sz="2000" dirty="0"/>
                  <a:t>Using the vector chain rule</a:t>
                </a:r>
              </a:p>
              <a:p>
                <a:pPr marL="0" indent="0">
                  <a:buNone/>
                </a:pPr>
                <a:endParaRPr lang="en-SG" sz="2000" dirty="0"/>
              </a:p>
              <a:p>
                <a:pPr marL="0" indent="0">
                  <a:buNone/>
                </a:pPr>
                <a14:m>
                  <m:oMathPara xmlns:m="http://schemas.openxmlformats.org/officeDocument/2006/math">
                    <m:oMathParaPr>
                      <m:jc m:val="centerGroup"/>
                    </m:oMathParaPr>
                    <m:oMath xmlns:m="http://schemas.openxmlformats.org/officeDocument/2006/math">
                      <m:f>
                        <m:fPr>
                          <m:ctrlPr>
                            <a:rPr lang="en-SG" sz="2000" i="1" smtClean="0">
                              <a:latin typeface="Cambria Math" panose="02040503050406030204" pitchFamily="18" charset="0"/>
                            </a:rPr>
                          </m:ctrlPr>
                        </m:fPr>
                        <m:num>
                          <m:r>
                            <a:rPr lang="en-SG" sz="2000" i="1" smtClean="0">
                              <a:latin typeface="Cambria Math" panose="02040503050406030204" pitchFamily="18" charset="0"/>
                            </a:rPr>
                            <m:t>𝜕</m:t>
                          </m:r>
                          <m:r>
                            <m:rPr>
                              <m:sty m:val="p"/>
                            </m:rPr>
                            <a:rPr lang="en-SG" sz="2000">
                              <a:latin typeface="Cambria Math" panose="02040503050406030204" pitchFamily="18" charset="0"/>
                            </a:rPr>
                            <m:t>max</m:t>
                          </m:r>
                          <m:r>
                            <a:rPr lang="en-SG" sz="2000" i="1">
                              <a:latin typeface="Cambria Math" panose="02040503050406030204" pitchFamily="18" charset="0"/>
                            </a:rPr>
                            <m:t>⁡(0, </m:t>
                          </m:r>
                          <m:r>
                            <a:rPr lang="en-SG" sz="2000" b="1" i="1">
                              <a:latin typeface="Cambria Math" panose="02040503050406030204" pitchFamily="18" charset="0"/>
                            </a:rPr>
                            <m:t>𝒘</m:t>
                          </m:r>
                          <m: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𝑏</m:t>
                          </m:r>
                          <m:r>
                            <a:rPr lang="en-SG" sz="2000" i="1">
                              <a:latin typeface="Cambria Math" panose="02040503050406030204" pitchFamily="18" charset="0"/>
                            </a:rPr>
                            <m:t>)</m:t>
                          </m:r>
                          <m:r>
                            <m:rPr>
                              <m:nor/>
                            </m:rPr>
                            <a:rPr lang="en-SG" sz="2000" dirty="0"/>
                            <m:t> </m:t>
                          </m:r>
                        </m:num>
                        <m:den>
                          <m:r>
                            <a:rPr lang="en-SG" sz="2000" i="1" smtClean="0">
                              <a:latin typeface="Cambria Math" panose="02040503050406030204" pitchFamily="18" charset="0"/>
                            </a:rPr>
                            <m:t>𝜕</m:t>
                          </m:r>
                          <m:r>
                            <a:rPr lang="en-SG" sz="2000" b="1" i="1" smtClean="0">
                              <a:latin typeface="Cambria Math" panose="02040503050406030204" pitchFamily="18" charset="0"/>
                            </a:rPr>
                            <m:t>𝒘</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m:t>
                          </m:r>
                          <m:r>
                            <m:rPr>
                              <m:sty m:val="p"/>
                            </m:rPr>
                            <a:rPr lang="en-SG" sz="2000">
                              <a:latin typeface="Cambria Math" panose="02040503050406030204" pitchFamily="18" charset="0"/>
                            </a:rPr>
                            <m:t>max</m:t>
                          </m:r>
                          <m:r>
                            <a:rPr lang="en-SG" sz="2000" i="1">
                              <a:latin typeface="Cambria Math" panose="02040503050406030204" pitchFamily="18" charset="0"/>
                            </a:rPr>
                            <m:t>⁡(0, </m:t>
                          </m:r>
                          <m:r>
                            <a:rPr lang="en-SG" sz="2000" b="1" i="1">
                              <a:latin typeface="Cambria Math" panose="02040503050406030204" pitchFamily="18" charset="0"/>
                            </a:rPr>
                            <m:t>𝒘</m:t>
                          </m:r>
                          <m: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𝑏</m:t>
                          </m:r>
                          <m:r>
                            <a:rPr lang="en-SG" sz="2000" i="1">
                              <a:latin typeface="Cambria Math" panose="02040503050406030204" pitchFamily="18" charset="0"/>
                            </a:rPr>
                            <m:t>)</m:t>
                          </m:r>
                          <m:r>
                            <m:rPr>
                              <m:nor/>
                            </m:rPr>
                            <a:rPr lang="en-SG" sz="2000" dirty="0"/>
                            <m:t> </m:t>
                          </m:r>
                        </m:num>
                        <m:den>
                          <m:r>
                            <a:rPr lang="en-SG" sz="2000" b="0" i="1" smtClean="0">
                              <a:latin typeface="Cambria Math" panose="02040503050406030204" pitchFamily="18" charset="0"/>
                            </a:rPr>
                            <m:t>𝜕</m:t>
                          </m:r>
                          <m:r>
                            <a:rPr lang="en-SG" sz="2000" b="0" i="1" smtClean="0">
                              <a:latin typeface="Cambria Math" panose="02040503050406030204" pitchFamily="18" charset="0"/>
                            </a:rPr>
                            <m:t>𝑧</m:t>
                          </m:r>
                        </m:den>
                      </m:f>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m:t>
                          </m:r>
                          <m:r>
                            <a:rPr lang="en-SG" sz="2000" b="0" i="1" smtClean="0">
                              <a:latin typeface="Cambria Math" panose="02040503050406030204" pitchFamily="18" charset="0"/>
                            </a:rPr>
                            <m:t>𝑧</m:t>
                          </m:r>
                        </m:num>
                        <m:den>
                          <m:r>
                            <a:rPr lang="en-SG" sz="2000" b="0" i="1" smtClean="0">
                              <a:latin typeface="Cambria Math" panose="02040503050406030204" pitchFamily="18" charset="0"/>
                            </a:rPr>
                            <m:t>𝜕</m:t>
                          </m:r>
                          <m:r>
                            <a:rPr lang="en-SG" sz="2000" b="1" i="1" smtClean="0">
                              <a:latin typeface="Cambria Math" panose="02040503050406030204" pitchFamily="18" charset="0"/>
                            </a:rPr>
                            <m:t>𝒘</m:t>
                          </m:r>
                        </m:den>
                      </m:f>
                    </m:oMath>
                  </m:oMathPara>
                </a14:m>
                <a:endParaRPr lang="en-SG" sz="2000" b="0" dirty="0"/>
              </a:p>
              <a:p>
                <a:pPr marL="0" indent="0">
                  <a:buNone/>
                </a:pPr>
                <a:endParaRPr lang="en-SG" sz="2000" dirty="0"/>
              </a:p>
              <a:p>
                <a:pPr marL="0" indent="0">
                  <a:buNone/>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eqArr>
                            <m:eqArrPr>
                              <m:ctrlPr>
                                <a:rPr lang="en-SG" sz="2000" b="0" i="1" smtClean="0">
                                  <a:latin typeface="Cambria Math" panose="02040503050406030204" pitchFamily="18" charset="0"/>
                                </a:rPr>
                              </m:ctrlPr>
                            </m:eqArrPr>
                            <m:e>
                              <m:r>
                                <a:rPr lang="en-SG" sz="2000" b="0" i="1" smtClean="0">
                                  <a:latin typeface="Cambria Math" panose="02040503050406030204" pitchFamily="18" charset="0"/>
                                </a:rPr>
                                <m:t>0</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m:t>
                                  </m:r>
                                  <m:r>
                                    <a:rPr lang="en-SG" sz="2000" b="0" i="1" smtClean="0">
                                      <a:latin typeface="Cambria Math" panose="02040503050406030204" pitchFamily="18" charset="0"/>
                                    </a:rPr>
                                    <m:t>𝑧</m:t>
                                  </m:r>
                                </m:num>
                                <m:den>
                                  <m:r>
                                    <a:rPr lang="en-SG" sz="2000" b="0" i="1" smtClean="0">
                                      <a:latin typeface="Cambria Math" panose="02040503050406030204" pitchFamily="18" charset="0"/>
                                    </a:rPr>
                                    <m:t>𝜕</m:t>
                                  </m:r>
                                  <m:r>
                                    <a:rPr lang="en-SG" sz="2000" b="1" i="1" smtClean="0">
                                      <a:latin typeface="Cambria Math" panose="02040503050406030204" pitchFamily="18" charset="0"/>
                                    </a:rPr>
                                    <m:t>𝒘</m:t>
                                  </m:r>
                                </m:den>
                              </m:f>
                              <m:r>
                                <a:rPr lang="en-SG" sz="2000" b="0" i="1" smtClean="0">
                                  <a:latin typeface="Cambria Math" panose="02040503050406030204" pitchFamily="18" charset="0"/>
                                </a:rPr>
                                <m:t>=</m:t>
                              </m:r>
                              <m:sSup>
                                <m:sSupPr>
                                  <m:ctrlPr>
                                    <a:rPr lang="en-SG" sz="2000" b="0" i="1" smtClean="0">
                                      <a:latin typeface="Cambria Math" panose="02040503050406030204" pitchFamily="18" charset="0"/>
                                    </a:rPr>
                                  </m:ctrlPr>
                                </m:sSupPr>
                                <m:e>
                                  <m:acc>
                                    <m:accPr>
                                      <m:chr m:val="⃑"/>
                                      <m:ctrlPr>
                                        <a:rPr lang="en-SG" sz="2000" b="0" i="1" smtClean="0">
                                          <a:latin typeface="Cambria Math" panose="02040503050406030204" pitchFamily="18" charset="0"/>
                                        </a:rPr>
                                      </m:ctrlPr>
                                    </m:accPr>
                                    <m:e>
                                      <m:r>
                                        <a:rPr lang="en-SG" sz="2000" b="1" i="1" smtClean="0">
                                          <a:latin typeface="Cambria Math" panose="02040503050406030204" pitchFamily="18" charset="0"/>
                                        </a:rPr>
                                        <m:t>𝟎</m:t>
                                      </m:r>
                                    </m:e>
                                  </m:acc>
                                </m:e>
                                <m:sup>
                                  <m:r>
                                    <a:rPr lang="en-SG" sz="2000" b="0" i="1" smtClean="0">
                                      <a:latin typeface="Cambria Math" panose="02040503050406030204" pitchFamily="18" charset="0"/>
                                    </a:rPr>
                                    <m:t>𝑇</m:t>
                                  </m:r>
                                </m:sup>
                              </m:sSup>
                              <m:r>
                                <a:rPr lang="en-SG" sz="2000" b="0" i="1" smtClean="0">
                                  <a:latin typeface="Cambria Math" panose="02040503050406030204" pitchFamily="18" charset="0"/>
                                </a:rPr>
                                <m:t>          </m:t>
                              </m:r>
                              <m:r>
                                <a:rPr lang="en-SG" sz="2000" b="0" i="1" smtClean="0">
                                  <a:latin typeface="Cambria Math" panose="02040503050406030204" pitchFamily="18" charset="0"/>
                                </a:rPr>
                                <m:t>𝑧</m:t>
                              </m:r>
                              <m:r>
                                <a:rPr lang="en-SG" sz="2000" b="0" i="1" smtClean="0">
                                  <a:latin typeface="Cambria Math" panose="02040503050406030204" pitchFamily="18" charset="0"/>
                                  <a:ea typeface="Cambria Math" panose="02040503050406030204" pitchFamily="18" charset="0"/>
                                </a:rPr>
                                <m:t>≤0</m:t>
                              </m:r>
                            </m:e>
                            <m:e>
                              <m:r>
                                <a:rPr lang="en-SG" sz="2000" b="0" i="1" smtClean="0">
                                  <a:latin typeface="Cambria Math" panose="02040503050406030204" pitchFamily="18" charset="0"/>
                                </a:rPr>
                                <m:t>1</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m:t>
                                  </m:r>
                                  <m:r>
                                    <a:rPr lang="en-SG" sz="2000" b="0" i="1" smtClean="0">
                                      <a:latin typeface="Cambria Math" panose="02040503050406030204" pitchFamily="18" charset="0"/>
                                    </a:rPr>
                                    <m:t>𝑧</m:t>
                                  </m:r>
                                </m:num>
                                <m:den>
                                  <m:r>
                                    <a:rPr lang="en-SG" sz="2000" b="0" i="1" smtClean="0">
                                      <a:latin typeface="Cambria Math" panose="02040503050406030204" pitchFamily="18" charset="0"/>
                                    </a:rPr>
                                    <m:t>𝜕</m:t>
                                  </m:r>
                                  <m:r>
                                    <a:rPr lang="en-SG" sz="2000" b="1" i="0" smtClean="0">
                                      <a:latin typeface="Cambria Math" panose="02040503050406030204" pitchFamily="18" charset="0"/>
                                    </a:rPr>
                                    <m:t>𝐰</m:t>
                                  </m:r>
                                </m:den>
                              </m:f>
                              <m:r>
                                <a:rPr lang="en-SG" sz="2000" b="0" i="1" smtClean="0">
                                  <a:latin typeface="Cambria Math" panose="02040503050406030204" pitchFamily="18" charset="0"/>
                                </a:rPr>
                                <m:t>=</m:t>
                              </m:r>
                              <m:sSup>
                                <m:sSupPr>
                                  <m:ctrlPr>
                                    <a:rPr lang="en-SG" sz="2000" b="0" i="1" smtClean="0">
                                      <a:latin typeface="Cambria Math" panose="02040503050406030204" pitchFamily="18" charset="0"/>
                                    </a:rPr>
                                  </m:ctrlPr>
                                </m:sSupPr>
                                <m:e>
                                  <m:r>
                                    <a:rPr lang="en-SG" sz="2000" b="1" i="1" smtClean="0">
                                      <a:latin typeface="Cambria Math" panose="02040503050406030204" pitchFamily="18" charset="0"/>
                                    </a:rPr>
                                    <m:t>𝒙</m:t>
                                  </m:r>
                                </m:e>
                                <m:sup>
                                  <m:r>
                                    <a:rPr lang="en-SG" sz="2000" b="0" i="1" smtClean="0">
                                      <a:latin typeface="Cambria Math" panose="02040503050406030204" pitchFamily="18" charset="0"/>
                                    </a:rPr>
                                    <m:t>𝑇</m:t>
                                  </m:r>
                                </m:sup>
                              </m:sSup>
                              <m:r>
                                <a:rPr lang="en-SG" sz="2000" b="0" i="1" smtClean="0">
                                  <a:latin typeface="Cambria Math" panose="02040503050406030204" pitchFamily="18" charset="0"/>
                                </a:rPr>
                                <m:t>         </m:t>
                              </m:r>
                              <m:r>
                                <a:rPr lang="en-SG" sz="2000" i="1">
                                  <a:latin typeface="Cambria Math" panose="02040503050406030204" pitchFamily="18" charset="0"/>
                                </a:rPr>
                                <m:t>𝑧</m:t>
                              </m:r>
                              <m:r>
                                <a:rPr lang="en-SG" sz="2000" b="0" i="1" smtClean="0">
                                  <a:latin typeface="Cambria Math" panose="02040503050406030204" pitchFamily="18" charset="0"/>
                                </a:rPr>
                                <m:t>&gt;</m:t>
                              </m:r>
                              <m:r>
                                <a:rPr lang="en-SG" sz="2000" i="1">
                                  <a:latin typeface="Cambria Math" panose="02040503050406030204" pitchFamily="18" charset="0"/>
                                  <a:ea typeface="Cambria Math" panose="02040503050406030204" pitchFamily="18" charset="0"/>
                                </a:rPr>
                                <m:t>0</m:t>
                              </m:r>
                            </m:e>
                          </m:eqArr>
                        </m:e>
                      </m:d>
                    </m:oMath>
                  </m:oMathPara>
                </a14:m>
                <a:endParaRPr lang="en-SG" sz="2000" b="0" dirty="0"/>
              </a:p>
              <a:p>
                <a:pPr marL="0" indent="0">
                  <a:buNone/>
                </a:pPr>
                <a:r>
                  <a:rPr lang="en-SG" sz="2000" dirty="0"/>
                  <a:t>Substitute</a:t>
                </a:r>
                <a14:m>
                  <m:oMath xmlns:m="http://schemas.openxmlformats.org/officeDocument/2006/math">
                    <m:r>
                      <a:rPr lang="en-SG" sz="2000" b="0" i="0" smtClean="0">
                        <a:latin typeface="Cambria Math" panose="02040503050406030204" pitchFamily="18" charset="0"/>
                      </a:rPr>
                      <m:t> </m:t>
                    </m:r>
                    <m:r>
                      <m:rPr>
                        <m:sty m:val="p"/>
                      </m:rPr>
                      <a:rPr lang="en-SG" sz="2000" b="0" i="0" smtClean="0">
                        <a:latin typeface="Cambria Math" panose="02040503050406030204" pitchFamily="18" charset="0"/>
                      </a:rPr>
                      <m:t>z</m:t>
                    </m:r>
                    <m:r>
                      <a:rPr lang="en-SG" sz="2000" b="0" i="0" smtClean="0">
                        <a:latin typeface="Cambria Math" panose="02040503050406030204" pitchFamily="18" charset="0"/>
                      </a:rPr>
                      <m:t>=</m:t>
                    </m:r>
                    <m:r>
                      <a:rPr lang="en-SG" sz="2000" b="1" i="1">
                        <a:latin typeface="Cambria Math" panose="02040503050406030204" pitchFamily="18" charset="0"/>
                      </a:rPr>
                      <m:t>𝒘</m:t>
                    </m:r>
                    <m: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𝑏</m:t>
                    </m:r>
                  </m:oMath>
                </a14:m>
                <a:r>
                  <a:rPr lang="en-SG" sz="2000" dirty="0"/>
                  <a:t> into the equation above. </a:t>
                </a:r>
              </a:p>
              <a:p>
                <a:pPr marL="0" indent="0">
                  <a:buNone/>
                </a:pPr>
                <a:endParaRPr lang="en-SG" sz="2000" dirty="0"/>
              </a:p>
              <a:p>
                <a:pPr marL="0" indent="0">
                  <a:buNone/>
                </a:pPr>
                <a14:m>
                  <m:oMathPara xmlns:m="http://schemas.openxmlformats.org/officeDocument/2006/math">
                    <m:oMathParaPr>
                      <m:jc m:val="centerGroup"/>
                    </m:oMathParaPr>
                    <m:oMath xmlns:m="http://schemas.openxmlformats.org/officeDocument/2006/math">
                      <m:f>
                        <m:fPr>
                          <m:ctrlPr>
                            <a:rPr lang="en-SG" sz="2000" i="1">
                              <a:latin typeface="Cambria Math" panose="02040503050406030204" pitchFamily="18" charset="0"/>
                            </a:rPr>
                          </m:ctrlPr>
                        </m:fPr>
                        <m:num>
                          <m:r>
                            <a:rPr lang="en-SG" sz="2000" i="1">
                              <a:latin typeface="Cambria Math" panose="02040503050406030204" pitchFamily="18" charset="0"/>
                            </a:rPr>
                            <m:t>𝜕</m:t>
                          </m:r>
                          <m:r>
                            <m:rPr>
                              <m:sty m:val="p"/>
                            </m:rPr>
                            <a:rPr lang="en-SG" sz="2000">
                              <a:latin typeface="Cambria Math" panose="02040503050406030204" pitchFamily="18" charset="0"/>
                            </a:rPr>
                            <m:t>max</m:t>
                          </m:r>
                          <m:r>
                            <a:rPr lang="en-SG" sz="2000" i="1">
                              <a:latin typeface="Cambria Math" panose="02040503050406030204" pitchFamily="18" charset="0"/>
                            </a:rPr>
                            <m:t>⁡(0, </m:t>
                          </m:r>
                          <m:r>
                            <a:rPr lang="en-SG" sz="2000" b="1" i="1">
                              <a:latin typeface="Cambria Math" panose="02040503050406030204" pitchFamily="18" charset="0"/>
                            </a:rPr>
                            <m:t>𝒘</m:t>
                          </m:r>
                          <m: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𝑏</m:t>
                          </m:r>
                          <m:r>
                            <a:rPr lang="en-SG" sz="2000" i="1">
                              <a:latin typeface="Cambria Math" panose="02040503050406030204" pitchFamily="18" charset="0"/>
                            </a:rPr>
                            <m:t>)</m:t>
                          </m:r>
                          <m:r>
                            <m:rPr>
                              <m:nor/>
                            </m:rPr>
                            <a:rPr lang="en-SG" sz="2000" dirty="0"/>
                            <m:t> </m:t>
                          </m:r>
                        </m:num>
                        <m:den>
                          <m:r>
                            <a:rPr lang="en-SG" sz="2000" i="1">
                              <a:latin typeface="Cambria Math" panose="02040503050406030204" pitchFamily="18" charset="0"/>
                            </a:rPr>
                            <m:t>𝜕</m:t>
                          </m:r>
                          <m:r>
                            <a:rPr lang="en-SG" sz="2000" b="1" i="1">
                              <a:latin typeface="Cambria Math" panose="02040503050406030204" pitchFamily="18" charset="0"/>
                            </a:rPr>
                            <m:t>𝒘</m:t>
                          </m:r>
                        </m:den>
                      </m:f>
                      <m:r>
                        <a:rPr lang="en-SG" sz="2000" i="1">
                          <a:latin typeface="Cambria Math" panose="02040503050406030204" pitchFamily="18" charset="0"/>
                        </a:rPr>
                        <m:t>=</m:t>
                      </m:r>
                      <m:d>
                        <m:dPr>
                          <m:begChr m:val="{"/>
                          <m:endChr m:val=""/>
                          <m:ctrlPr>
                            <a:rPr lang="en-SG" sz="2000" i="1">
                              <a:latin typeface="Cambria Math" panose="02040503050406030204" pitchFamily="18" charset="0"/>
                            </a:rPr>
                          </m:ctrlPr>
                        </m:dPr>
                        <m:e>
                          <m:eqArr>
                            <m:eqArrPr>
                              <m:ctrlPr>
                                <a:rPr lang="en-SG" sz="2000" i="1">
                                  <a:latin typeface="Cambria Math" panose="02040503050406030204" pitchFamily="18" charset="0"/>
                                </a:rPr>
                              </m:ctrlPr>
                            </m:eqArrPr>
                            <m:e>
                              <m:sSup>
                                <m:sSupPr>
                                  <m:ctrlPr>
                                    <a:rPr lang="en-SG" sz="2000" i="1">
                                      <a:latin typeface="Cambria Math" panose="02040503050406030204" pitchFamily="18" charset="0"/>
                                    </a:rPr>
                                  </m:ctrlPr>
                                </m:sSupPr>
                                <m:e>
                                  <m:acc>
                                    <m:accPr>
                                      <m:chr m:val="⃑"/>
                                      <m:ctrlPr>
                                        <a:rPr lang="en-SG" sz="2000" i="1">
                                          <a:latin typeface="Cambria Math" panose="02040503050406030204" pitchFamily="18" charset="0"/>
                                        </a:rPr>
                                      </m:ctrlPr>
                                    </m:accPr>
                                    <m:e>
                                      <m:r>
                                        <a:rPr lang="en-SG" sz="2000" b="1" i="1">
                                          <a:latin typeface="Cambria Math" panose="02040503050406030204" pitchFamily="18" charset="0"/>
                                        </a:rPr>
                                        <m:t>𝟎</m:t>
                                      </m:r>
                                    </m:e>
                                  </m:acc>
                                </m:e>
                                <m:sup>
                                  <m:r>
                                    <a:rPr lang="en-SG" sz="2000" i="1">
                                      <a:latin typeface="Cambria Math" panose="02040503050406030204" pitchFamily="18" charset="0"/>
                                    </a:rPr>
                                    <m:t>𝑇</m:t>
                                  </m:r>
                                </m:sup>
                              </m:sSup>
                              <m:r>
                                <a:rPr lang="en-SG" sz="2000" b="1" i="1" smtClean="0">
                                  <a:latin typeface="Cambria Math" panose="02040503050406030204" pitchFamily="18" charset="0"/>
                                </a:rPr>
                                <m:t>      </m:t>
                              </m:r>
                              <m:r>
                                <a:rPr lang="en-SG" sz="2000" b="1" i="1">
                                  <a:latin typeface="Cambria Math" panose="02040503050406030204" pitchFamily="18" charset="0"/>
                                </a:rPr>
                                <m:t>𝒘</m:t>
                              </m:r>
                              <m: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𝑏</m:t>
                              </m:r>
                              <m:r>
                                <a:rPr lang="en-SG" sz="2000" i="1">
                                  <a:latin typeface="Cambria Math" panose="02040503050406030204" pitchFamily="18" charset="0"/>
                                  <a:ea typeface="Cambria Math" panose="02040503050406030204" pitchFamily="18" charset="0"/>
                                </a:rPr>
                                <m:t>≤0</m:t>
                              </m:r>
                            </m:e>
                            <m:e>
                              <m:sSup>
                                <m:sSupPr>
                                  <m:ctrlPr>
                                    <a:rPr lang="en-SG" sz="2000" i="1">
                                      <a:latin typeface="Cambria Math" panose="02040503050406030204" pitchFamily="18" charset="0"/>
                                    </a:rPr>
                                  </m:ctrlPr>
                                </m:sSupPr>
                                <m:e>
                                  <m:r>
                                    <a:rPr lang="en-SG" sz="2000" b="1" i="1">
                                      <a:latin typeface="Cambria Math" panose="02040503050406030204" pitchFamily="18" charset="0"/>
                                    </a:rPr>
                                    <m:t>𝒙</m:t>
                                  </m:r>
                                </m:e>
                                <m:sup>
                                  <m:r>
                                    <a:rPr lang="en-SG" sz="2000" i="1">
                                      <a:latin typeface="Cambria Math" panose="02040503050406030204" pitchFamily="18" charset="0"/>
                                    </a:rPr>
                                    <m:t>𝑇</m:t>
                                  </m:r>
                                </m:sup>
                              </m:sSup>
                              <m:r>
                                <a:rPr lang="en-SG" sz="2000" b="0" i="1" smtClean="0">
                                  <a:latin typeface="Cambria Math" panose="02040503050406030204" pitchFamily="18" charset="0"/>
                                </a:rPr>
                                <m:t>      </m:t>
                              </m:r>
                              <m:r>
                                <a:rPr lang="en-SG" sz="2000" b="1" i="1">
                                  <a:latin typeface="Cambria Math" panose="02040503050406030204" pitchFamily="18" charset="0"/>
                                </a:rPr>
                                <m:t>𝒘</m:t>
                              </m:r>
                              <m: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𝑏</m:t>
                              </m:r>
                              <m:r>
                                <a:rPr lang="en-SG" sz="2000" i="1">
                                  <a:latin typeface="Cambria Math" panose="02040503050406030204" pitchFamily="18" charset="0"/>
                                </a:rPr>
                                <m:t>&gt;</m:t>
                              </m:r>
                              <m:r>
                                <a:rPr lang="en-SG" sz="2000" i="1">
                                  <a:latin typeface="Cambria Math" panose="02040503050406030204" pitchFamily="18" charset="0"/>
                                  <a:ea typeface="Cambria Math" panose="02040503050406030204" pitchFamily="18" charset="0"/>
                                </a:rPr>
                                <m:t>0</m:t>
                              </m:r>
                            </m:e>
                          </m:eqArr>
                        </m:e>
                      </m:d>
                    </m:oMath>
                  </m:oMathPara>
                </a14:m>
                <a:endParaRPr lang="en-SG" sz="2000" dirty="0"/>
              </a:p>
              <a:p>
                <a:pPr marL="0" indent="0">
                  <a:buNone/>
                </a:pPr>
                <a:endParaRPr lang="en-SG" sz="2000" dirty="0"/>
              </a:p>
            </p:txBody>
          </p:sp>
        </mc:Choice>
        <mc:Fallback xmlns="">
          <p:sp>
            <p:nvSpPr>
              <p:cNvPr id="2" name="Content Placeholder 1">
                <a:extLst>
                  <a:ext uri="{FF2B5EF4-FFF2-40B4-BE49-F238E27FC236}">
                    <a16:creationId xmlns:a16="http://schemas.microsoft.com/office/drawing/2014/main" id="{FAFD59D1-EA02-432E-9EDF-770A2B59153D}"/>
                  </a:ext>
                </a:extLst>
              </p:cNvPr>
              <p:cNvSpPr>
                <a:spLocks noGrp="1" noRot="1" noChangeAspect="1" noMove="1" noResize="1" noEditPoints="1" noAdjustHandles="1" noChangeArrowheads="1" noChangeShapeType="1" noTextEdit="1"/>
              </p:cNvSpPr>
              <p:nvPr>
                <p:ph sz="quarter" idx="1"/>
              </p:nvPr>
            </p:nvSpPr>
            <p:spPr>
              <a:blipFill>
                <a:blip r:embed="rId2"/>
                <a:stretch>
                  <a:fillRect l="-741" t="-617"/>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B6559B37-A30E-4FA4-B944-4B82CFC1D325}"/>
              </a:ext>
            </a:extLst>
          </p:cNvPr>
          <p:cNvSpPr>
            <a:spLocks noGrp="1"/>
          </p:cNvSpPr>
          <p:nvPr>
            <p:ph type="title"/>
          </p:nvPr>
        </p:nvSpPr>
        <p:spPr/>
        <p:txBody>
          <a:bodyPr/>
          <a:lstStyle/>
          <a:p>
            <a:r>
              <a:rPr lang="en-US" dirty="0">
                <a:solidFill>
                  <a:srgbClr val="0057C0"/>
                </a:solidFill>
              </a:rPr>
              <a:t>The gradient of neuron activation</a:t>
            </a:r>
            <a:endParaRPr lang="en-SG" dirty="0"/>
          </a:p>
        </p:txBody>
      </p:sp>
    </p:spTree>
    <p:extLst>
      <p:ext uri="{BB962C8B-B14F-4D97-AF65-F5344CB8AC3E}">
        <p14:creationId xmlns:p14="http://schemas.microsoft.com/office/powerpoint/2010/main" val="2420934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6E5AA06-5B41-4792-B1C8-6FFF992EEF6F}"/>
                  </a:ext>
                </a:extLst>
              </p:cNvPr>
              <p:cNvSpPr>
                <a:spLocks noGrp="1"/>
              </p:cNvSpPr>
              <p:nvPr>
                <p:ph sz="quarter" idx="1"/>
              </p:nvPr>
            </p:nvSpPr>
            <p:spPr/>
            <p:txBody>
              <a:bodyPr/>
              <a:lstStyle/>
              <a:p>
                <a:pPr marL="0" indent="0">
                  <a:buNone/>
                </a:pPr>
                <a:r>
                  <a:rPr lang="en-SG" sz="2400" dirty="0"/>
                  <a:t>Now we consider the derivative of the neuron activation with respect to </a:t>
                </a:r>
                <a:r>
                  <a:rPr lang="en-SG" sz="2400" i="1" dirty="0"/>
                  <a:t>b. </a:t>
                </a:r>
              </a:p>
              <a:p>
                <a:pPr marL="0" indent="0">
                  <a:buNone/>
                </a:pPr>
                <a:endParaRPr lang="en-SG" sz="2400" dirty="0"/>
              </a:p>
              <a:p>
                <a:pPr marL="0" indent="0">
                  <a:buNone/>
                </a:pP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m:rPr>
                              <m:sty m:val="p"/>
                            </m:rPr>
                            <a:rPr lang="en-SG" sz="2400">
                              <a:latin typeface="Cambria Math" panose="02040503050406030204" pitchFamily="18" charset="0"/>
                            </a:rPr>
                            <m:t>max</m:t>
                          </m:r>
                          <m:r>
                            <a:rPr lang="en-SG" sz="2400" i="1">
                              <a:latin typeface="Cambria Math" panose="02040503050406030204" pitchFamily="18" charset="0"/>
                            </a:rPr>
                            <m:t>⁡(0,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r>
                            <a:rPr lang="en-SG" sz="2400" i="1">
                              <a:latin typeface="Cambria Math" panose="02040503050406030204" pitchFamily="18" charset="0"/>
                            </a:rPr>
                            <m:t>)</m:t>
                          </m:r>
                          <m:r>
                            <m:rPr>
                              <m:nor/>
                            </m:rPr>
                            <a:rPr lang="en-SG" sz="2400" dirty="0"/>
                            <m:t> </m:t>
                          </m:r>
                        </m:num>
                        <m:den>
                          <m:r>
                            <a:rPr lang="en-SG" sz="2400" i="1">
                              <a:latin typeface="Cambria Math" panose="02040503050406030204" pitchFamily="18" charset="0"/>
                            </a:rPr>
                            <m:t>𝜕</m:t>
                          </m:r>
                          <m:r>
                            <a:rPr lang="en-SG" sz="2400" b="0" i="1" smtClean="0">
                              <a:latin typeface="Cambria Math" panose="02040503050406030204" pitchFamily="18" charset="0"/>
                            </a:rPr>
                            <m:t>𝑏</m:t>
                          </m:r>
                        </m:den>
                      </m:f>
                      <m:r>
                        <a:rPr lang="en-SG" sz="2400" i="1">
                          <a:latin typeface="Cambria Math" panose="02040503050406030204" pitchFamily="18" charset="0"/>
                        </a:rPr>
                        <m:t>=</m:t>
                      </m:r>
                      <m:d>
                        <m:dPr>
                          <m:begChr m:val="{"/>
                          <m:endChr m:val=""/>
                          <m:ctrlPr>
                            <a:rPr lang="en-SG" sz="2400" i="1">
                              <a:latin typeface="Cambria Math" panose="02040503050406030204" pitchFamily="18" charset="0"/>
                            </a:rPr>
                          </m:ctrlPr>
                        </m:dPr>
                        <m:e>
                          <m:eqArr>
                            <m:eqArrPr>
                              <m:ctrlPr>
                                <a:rPr lang="en-SG" sz="2400" i="1">
                                  <a:latin typeface="Cambria Math" panose="02040503050406030204" pitchFamily="18" charset="0"/>
                                </a:rPr>
                              </m:ctrlPr>
                            </m:eqArrPr>
                            <m:e>
                              <m:r>
                                <a:rPr lang="en-SG" sz="2400" b="0" i="1" smtClean="0">
                                  <a:latin typeface="Cambria Math" panose="02040503050406030204" pitchFamily="18" charset="0"/>
                                </a:rPr>
                                <m:t>0</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m:t>
                                  </m:r>
                                  <m:r>
                                    <a:rPr lang="en-SG" sz="2400" b="0" i="1" smtClean="0">
                                      <a:latin typeface="Cambria Math" panose="02040503050406030204" pitchFamily="18" charset="0"/>
                                    </a:rPr>
                                    <m:t>𝑧</m:t>
                                  </m:r>
                                </m:num>
                                <m:den>
                                  <m:r>
                                    <a:rPr lang="en-SG" sz="2400" b="0" i="1" smtClean="0">
                                      <a:latin typeface="Cambria Math" panose="02040503050406030204" pitchFamily="18" charset="0"/>
                                    </a:rPr>
                                    <m:t>𝜕</m:t>
                                  </m:r>
                                  <m:r>
                                    <a:rPr lang="en-SG" sz="2400" b="0" i="1" smtClean="0">
                                      <a:latin typeface="Cambria Math" panose="02040503050406030204" pitchFamily="18" charset="0"/>
                                    </a:rPr>
                                    <m:t>𝑏</m:t>
                                  </m:r>
                                </m:den>
                              </m:f>
                              <m:r>
                                <a:rPr lang="en-SG" sz="2400" b="0" i="1" smtClean="0">
                                  <a:latin typeface="Cambria Math" panose="02040503050406030204" pitchFamily="18" charset="0"/>
                                </a:rPr>
                                <m:t>=0</m:t>
                              </m:r>
                              <m:r>
                                <a:rPr lang="en-SG" sz="2400" b="1" i="1" smtClean="0">
                                  <a:latin typeface="Cambria Math" panose="02040503050406030204" pitchFamily="18" charset="0"/>
                                </a:rPr>
                                <m:t>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r>
                                <a:rPr lang="en-SG" sz="2400" i="1">
                                  <a:latin typeface="Cambria Math" panose="02040503050406030204" pitchFamily="18" charset="0"/>
                                  <a:ea typeface="Cambria Math" panose="02040503050406030204" pitchFamily="18" charset="0"/>
                                </a:rPr>
                                <m:t>≤0</m:t>
                              </m:r>
                            </m:e>
                            <m:e>
                              <m:r>
                                <a:rPr lang="en-SG" sz="2400" b="0" i="1" smtClean="0">
                                  <a:latin typeface="Cambria Math" panose="02040503050406030204" pitchFamily="18" charset="0"/>
                                  <a:ea typeface="Cambria Math" panose="02040503050406030204" pitchFamily="18" charset="0"/>
                                </a:rPr>
                                <m:t>1</m:t>
                              </m:r>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rPr>
                                    <m:t>𝑧</m:t>
                                  </m:r>
                                </m:num>
                                <m:den>
                                  <m:r>
                                    <a:rPr lang="en-SG" sz="2400" i="1">
                                      <a:latin typeface="Cambria Math" panose="02040503050406030204" pitchFamily="18" charset="0"/>
                                    </a:rPr>
                                    <m:t>𝜕</m:t>
                                  </m:r>
                                  <m:r>
                                    <a:rPr lang="en-SG" sz="2400" i="1">
                                      <a:latin typeface="Cambria Math" panose="02040503050406030204" pitchFamily="18" charset="0"/>
                                    </a:rPr>
                                    <m:t>𝑏</m:t>
                                  </m:r>
                                </m:den>
                              </m:f>
                              <m:r>
                                <a:rPr lang="en-SG" sz="2400" i="1">
                                  <a:latin typeface="Cambria Math" panose="02040503050406030204" pitchFamily="18" charset="0"/>
                                </a:rPr>
                                <m:t>=</m:t>
                              </m:r>
                              <m:r>
                                <a:rPr lang="en-SG" sz="2400" b="0" i="1" smtClean="0">
                                  <a:latin typeface="Cambria Math" panose="02040503050406030204" pitchFamily="18" charset="0"/>
                                </a:rPr>
                                <m:t>1</m:t>
                              </m:r>
                              <m:r>
                                <a:rPr lang="en-SG" sz="2400" b="1" i="1" smtClean="0">
                                  <a:latin typeface="Cambria Math" panose="02040503050406030204" pitchFamily="18" charset="0"/>
                                </a:rPr>
                                <m:t>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𝒙</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r>
                                <a:rPr lang="en-SG" sz="2400" i="1">
                                  <a:latin typeface="Cambria Math" panose="02040503050406030204" pitchFamily="18" charset="0"/>
                                </a:rPr>
                                <m:t>&gt;</m:t>
                              </m:r>
                              <m:r>
                                <a:rPr lang="en-SG" sz="2400" i="1">
                                  <a:latin typeface="Cambria Math" panose="02040503050406030204" pitchFamily="18" charset="0"/>
                                  <a:ea typeface="Cambria Math" panose="02040503050406030204" pitchFamily="18" charset="0"/>
                                </a:rPr>
                                <m:t>0</m:t>
                              </m:r>
                            </m:e>
                          </m:eqArr>
                        </m:e>
                      </m:d>
                    </m:oMath>
                  </m:oMathPara>
                </a14:m>
                <a:endParaRPr lang="en-SG" sz="2400" i="1" dirty="0"/>
              </a:p>
              <a:p>
                <a:pPr marL="0" indent="0">
                  <a:buNone/>
                </a:pPr>
                <a:r>
                  <a:rPr lang="en-SG" dirty="0"/>
                  <a:t> </a:t>
                </a:r>
              </a:p>
            </p:txBody>
          </p:sp>
        </mc:Choice>
        <mc:Fallback xmlns="">
          <p:sp>
            <p:nvSpPr>
              <p:cNvPr id="2" name="Content Placeholder 1">
                <a:extLst>
                  <a:ext uri="{FF2B5EF4-FFF2-40B4-BE49-F238E27FC236}">
                    <a16:creationId xmlns:a16="http://schemas.microsoft.com/office/drawing/2014/main" id="{E6E5AA06-5B41-4792-B1C8-6FFF992EEF6F}"/>
                  </a:ext>
                </a:extLst>
              </p:cNvPr>
              <p:cNvSpPr>
                <a:spLocks noGrp="1" noRot="1" noChangeAspect="1" noMove="1" noResize="1" noEditPoints="1" noAdjustHandles="1" noChangeArrowheads="1" noChangeShapeType="1" noTextEdit="1"/>
              </p:cNvSpPr>
              <p:nvPr>
                <p:ph sz="quarter" idx="1"/>
              </p:nvPr>
            </p:nvSpPr>
            <p:spPr>
              <a:blipFill>
                <a:blip r:embed="rId2"/>
                <a:stretch>
                  <a:fillRect l="-1111" t="-98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6EB39BF-96F7-4167-A1A2-92F036047752}"/>
              </a:ext>
            </a:extLst>
          </p:cNvPr>
          <p:cNvSpPr>
            <a:spLocks noGrp="1"/>
          </p:cNvSpPr>
          <p:nvPr>
            <p:ph type="title"/>
          </p:nvPr>
        </p:nvSpPr>
        <p:spPr/>
        <p:txBody>
          <a:bodyPr/>
          <a:lstStyle/>
          <a:p>
            <a:r>
              <a:rPr lang="en-US" dirty="0">
                <a:solidFill>
                  <a:srgbClr val="0057C0"/>
                </a:solidFill>
              </a:rPr>
              <a:t>The gradient of neuron activation</a:t>
            </a:r>
            <a:endParaRPr lang="en-SG" dirty="0"/>
          </a:p>
        </p:txBody>
      </p:sp>
    </p:spTree>
    <p:extLst>
      <p:ext uri="{BB962C8B-B14F-4D97-AF65-F5344CB8AC3E}">
        <p14:creationId xmlns:p14="http://schemas.microsoft.com/office/powerpoint/2010/main" val="347240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FFDDAE-5661-4FA7-B64C-97F2ABEC5AA6}"/>
                  </a:ext>
                </a:extLst>
              </p:cNvPr>
              <p:cNvSpPr>
                <a:spLocks noGrp="1"/>
              </p:cNvSpPr>
              <p:nvPr>
                <p:ph sz="quarter" idx="1"/>
              </p:nvPr>
            </p:nvSpPr>
            <p:spPr/>
            <p:txBody>
              <a:bodyPr>
                <a:normAutofit fontScale="92500" lnSpcReduction="10000"/>
              </a:bodyPr>
              <a:lstStyle/>
              <a:p>
                <a:pPr marL="0" indent="0">
                  <a:buNone/>
                </a:pPr>
                <a:r>
                  <a:rPr lang="en-US" sz="2400" dirty="0"/>
                  <a:t>Training a neuron requires that we take the derivative of our loss or cost function with respect to the parameters of our model, w and b.  We consider a simple L2 norm as a cost function and we have N training vectors, </a:t>
                </a:r>
                <a14:m>
                  <m:oMath xmlns:m="http://schemas.openxmlformats.org/officeDocument/2006/math">
                    <m:sSub>
                      <m:sSubPr>
                        <m:ctrlPr>
                          <a:rPr lang="en-SG" sz="2400" b="1" i="1" smtClean="0">
                            <a:latin typeface="Cambria Math" panose="02040503050406030204" pitchFamily="18" charset="0"/>
                            <a:ea typeface="Cambria Math" panose="02040503050406030204" pitchFamily="18" charset="0"/>
                          </a:rPr>
                        </m:ctrlPr>
                      </m:sSubPr>
                      <m:e>
                        <m:r>
                          <a:rPr lang="en-SG" sz="2400" b="1" i="1" smtClean="0">
                            <a:latin typeface="Cambria Math" panose="02040503050406030204" pitchFamily="18" charset="0"/>
                            <a:ea typeface="Cambria Math" panose="02040503050406030204" pitchFamily="18" charset="0"/>
                          </a:rPr>
                          <m:t>𝒙</m:t>
                        </m:r>
                      </m:e>
                      <m:sub>
                        <m:r>
                          <a:rPr lang="en-SG" sz="2400" b="1" i="1" smtClean="0">
                            <a:latin typeface="Cambria Math" panose="02040503050406030204" pitchFamily="18" charset="0"/>
                            <a:ea typeface="Cambria Math" panose="02040503050406030204" pitchFamily="18" charset="0"/>
                          </a:rPr>
                          <m:t>𝟏</m:t>
                        </m:r>
                      </m:sub>
                    </m:sSub>
                    <m:r>
                      <a:rPr lang="en-SG" sz="2400" b="1" i="1" smtClean="0">
                        <a:latin typeface="Cambria Math" panose="02040503050406030204" pitchFamily="18" charset="0"/>
                        <a:ea typeface="Cambria Math" panose="02040503050406030204" pitchFamily="18" charset="0"/>
                      </a:rPr>
                      <m:t>,</m:t>
                    </m:r>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smtClean="0">
                            <a:latin typeface="Cambria Math" panose="02040503050406030204" pitchFamily="18" charset="0"/>
                            <a:ea typeface="Cambria Math" panose="02040503050406030204" pitchFamily="18" charset="0"/>
                          </a:rPr>
                          <m:t>𝟐</m:t>
                        </m:r>
                      </m:sub>
                    </m:sSub>
                    <m:r>
                      <a:rPr lang="en-SG" sz="2400" b="1" i="1" smtClean="0">
                        <a:latin typeface="Cambria Math" panose="02040503050406030204" pitchFamily="18" charset="0"/>
                        <a:ea typeface="Cambria Math" panose="02040503050406030204" pitchFamily="18" charset="0"/>
                      </a:rPr>
                      <m:t>⋯,</m:t>
                    </m:r>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smtClean="0">
                            <a:latin typeface="Cambria Math" panose="02040503050406030204" pitchFamily="18" charset="0"/>
                            <a:ea typeface="Cambria Math" panose="02040503050406030204" pitchFamily="18" charset="0"/>
                          </a:rPr>
                          <m:t>𝑵</m:t>
                        </m:r>
                      </m:sub>
                    </m:sSub>
                  </m:oMath>
                </a14:m>
                <a:r>
                  <a:rPr lang="en-US" sz="2400" dirty="0"/>
                  <a:t>.</a:t>
                </a:r>
              </a:p>
              <a:p>
                <a:pPr marL="0" indent="0">
                  <a:buNone/>
                </a:pPr>
                <a:endParaRPr lang="en-US" sz="2400" dirty="0"/>
              </a:p>
              <a:p>
                <a:pPr marL="0" indent="0">
                  <a:buNone/>
                </a:pPr>
                <a:r>
                  <a:rPr lang="en-US" sz="2400" dirty="0"/>
                  <a:t>Let </a:t>
                </a:r>
                <a14:m>
                  <m:oMath xmlns:m="http://schemas.openxmlformats.org/officeDocument/2006/math">
                    <m:sSub>
                      <m:sSubPr>
                        <m:ctrlPr>
                          <a:rPr lang="en-SG" sz="2400" b="0" i="1" smtClean="0">
                            <a:latin typeface="Cambria Math" panose="02040503050406030204" pitchFamily="18" charset="0"/>
                          </a:rPr>
                        </m:ctrlPr>
                      </m:sSubPr>
                      <m:e>
                        <m:acc>
                          <m:accPr>
                            <m:chr m:val="̂"/>
                            <m:ctrlPr>
                              <a:rPr lang="en-SG" sz="2400" b="0" i="1" smtClean="0">
                                <a:latin typeface="Cambria Math" panose="02040503050406030204" pitchFamily="18" charset="0"/>
                              </a:rPr>
                            </m:ctrlPr>
                          </m:accPr>
                          <m:e>
                            <m:r>
                              <a:rPr lang="en-SG" sz="2400" b="0" i="1" smtClean="0">
                                <a:latin typeface="Cambria Math" panose="02040503050406030204" pitchFamily="18" charset="0"/>
                              </a:rPr>
                              <m:t>𝑦</m:t>
                            </m:r>
                          </m:e>
                        </m:acc>
                      </m:e>
                      <m:sub>
                        <m:r>
                          <a:rPr lang="en-SG" sz="2400" b="0" i="1" smtClean="0">
                            <a:latin typeface="Cambria Math" panose="02040503050406030204" pitchFamily="18" charset="0"/>
                          </a:rPr>
                          <m:t>𝑖</m:t>
                        </m:r>
                      </m:sub>
                    </m:sSub>
                    <m:r>
                      <a:rPr lang="en-SG" sz="2400" b="0" i="0" smtClean="0">
                        <a:latin typeface="Cambria Math" panose="02040503050406030204" pitchFamily="18" charset="0"/>
                      </a:rPr>
                      <m:t>=</m:t>
                    </m:r>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max</m:t>
                        </m:r>
                      </m:fName>
                      <m:e>
                        <m:d>
                          <m:dPr>
                            <m:ctrlPr>
                              <a:rPr lang="en-SG" sz="2400" i="1">
                                <a:latin typeface="Cambria Math" panose="02040503050406030204" pitchFamily="18" charset="0"/>
                              </a:rPr>
                            </m:ctrlPr>
                          </m:dPr>
                          <m:e>
                            <m:r>
                              <a:rPr lang="en-SG" sz="2400" i="1">
                                <a:latin typeface="Cambria Math" panose="02040503050406030204" pitchFamily="18" charset="0"/>
                              </a:rPr>
                              <m:t>0, 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sSub>
                              <m:sSubPr>
                                <m:ctrlPr>
                                  <a:rPr lang="en-SG" sz="2400" b="1" i="1" smtClean="0">
                                    <a:latin typeface="Cambria Math" panose="02040503050406030204" pitchFamily="18" charset="0"/>
                                    <a:ea typeface="Cambria Math" panose="02040503050406030204" pitchFamily="18" charset="0"/>
                                  </a:rPr>
                                </m:ctrlPr>
                              </m:sSubPr>
                              <m:e>
                                <m:r>
                                  <a:rPr lang="en-SG" sz="2400" b="1" i="1" smtClean="0">
                                    <a:latin typeface="Cambria Math" panose="02040503050406030204" pitchFamily="18" charset="0"/>
                                    <a:ea typeface="Cambria Math" panose="02040503050406030204" pitchFamily="18" charset="0"/>
                                  </a:rPr>
                                  <m:t>𝒙</m:t>
                                </m:r>
                              </m:e>
                              <m:sub>
                                <m:r>
                                  <a:rPr lang="en-SG" sz="2400" b="1" i="1" smtClean="0">
                                    <a:latin typeface="Cambria Math" panose="02040503050406030204" pitchFamily="18" charset="0"/>
                                    <a:ea typeface="Cambria Math" panose="02040503050406030204" pitchFamily="18" charset="0"/>
                                  </a:rPr>
                                  <m:t>𝒊</m:t>
                                </m:r>
                              </m:sub>
                            </m:sSub>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e>
                        </m:d>
                      </m:e>
                    </m:func>
                  </m:oMath>
                </a14:m>
                <a:r>
                  <a:rPr lang="en-SG" sz="2400" i="1" dirty="0">
                    <a:latin typeface="Cambria Math" panose="02040503050406030204" pitchFamily="18" charset="0"/>
                  </a:rPr>
                  <a:t> </a:t>
                </a:r>
                <a:r>
                  <a:rPr lang="en-SG" sz="2400" dirty="0">
                    <a:latin typeface="Cambria Math" panose="02040503050406030204" pitchFamily="18" charset="0"/>
                  </a:rPr>
                  <a:t>and the cost function</a:t>
                </a:r>
              </a:p>
              <a:p>
                <a:pPr marL="0" indent="0">
                  <a:buNone/>
                </a:pPr>
                <a:endParaRPr lang="en-SG"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𝐶</m:t>
                      </m:r>
                      <m:d>
                        <m:dPr>
                          <m:ctrlPr>
                            <a:rPr lang="en-SG" sz="2400" b="0" i="1" smtClean="0">
                              <a:latin typeface="Cambria Math" panose="02040503050406030204" pitchFamily="18" charset="0"/>
                            </a:rPr>
                          </m:ctrlPr>
                        </m:dPr>
                        <m:e>
                          <m:r>
                            <a:rPr lang="en-SG" sz="2400" b="1" i="1" smtClean="0">
                              <a:latin typeface="Cambria Math" panose="02040503050406030204" pitchFamily="18" charset="0"/>
                            </a:rPr>
                            <m:t>𝒘</m:t>
                          </m:r>
                          <m:r>
                            <a:rPr lang="en-SG" sz="2400" b="0" i="1" smtClean="0">
                              <a:latin typeface="Cambria Math" panose="02040503050406030204" pitchFamily="18" charset="0"/>
                            </a:rPr>
                            <m:t>,</m:t>
                          </m:r>
                          <m:r>
                            <a:rPr lang="en-SG" sz="2400" b="0" i="1" smtClean="0">
                              <a:latin typeface="Cambria Math" panose="02040503050406030204" pitchFamily="18" charset="0"/>
                            </a:rPr>
                            <m:t>𝑏</m:t>
                          </m:r>
                          <m:r>
                            <a:rPr lang="en-SG" sz="2400" b="0" i="1" smtClean="0">
                              <a:latin typeface="Cambria Math" panose="02040503050406030204" pitchFamily="18" charset="0"/>
                            </a:rPr>
                            <m:t>,</m:t>
                          </m:r>
                          <m:r>
                            <a:rPr lang="en-SG" sz="2400" b="1" i="1" smtClean="0">
                              <a:latin typeface="Cambria Math" panose="02040503050406030204" pitchFamily="18" charset="0"/>
                            </a:rPr>
                            <m:t>𝑿</m:t>
                          </m:r>
                          <m:r>
                            <a:rPr lang="en-SG" sz="2400" b="0" i="1" smtClean="0">
                              <a:latin typeface="Cambria Math" panose="02040503050406030204" pitchFamily="18" charset="0"/>
                            </a:rPr>
                            <m:t>,</m:t>
                          </m:r>
                          <m:r>
                            <a:rPr lang="en-SG" sz="2400" b="1" i="1" smtClean="0">
                              <a:latin typeface="Cambria Math" panose="02040503050406030204" pitchFamily="18" charset="0"/>
                            </a:rPr>
                            <m:t>𝒚</m:t>
                          </m:r>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𝑁</m:t>
                          </m:r>
                        </m:den>
                      </m:f>
                      <m:nary>
                        <m:naryPr>
                          <m:chr m:val="∑"/>
                          <m:ctrlPr>
                            <a:rPr lang="en-SG" sz="2400" b="0" i="1" smtClean="0">
                              <a:latin typeface="Cambria Math" panose="02040503050406030204" pitchFamily="18" charset="0"/>
                            </a:rPr>
                          </m:ctrlPr>
                        </m:naryPr>
                        <m:sub>
                          <m:r>
                            <m:rPr>
                              <m:brk m:alnAt="23"/>
                            </m:rPr>
                            <a:rPr lang="en-SG" sz="2400" b="0" i="1" smtClean="0">
                              <a:latin typeface="Cambria Math" panose="02040503050406030204" pitchFamily="18" charset="0"/>
                            </a:rPr>
                            <m:t>𝑖</m:t>
                          </m:r>
                          <m:r>
                            <a:rPr lang="en-SG" sz="2400" b="0" i="1" smtClean="0">
                              <a:latin typeface="Cambria Math" panose="02040503050406030204" pitchFamily="18" charset="0"/>
                            </a:rPr>
                            <m:t>=1</m:t>
                          </m:r>
                        </m:sub>
                        <m:sup>
                          <m:r>
                            <a:rPr lang="en-SG" sz="2400" b="0" i="1" smtClean="0">
                              <a:latin typeface="Cambria Math" panose="02040503050406030204" pitchFamily="18" charset="0"/>
                            </a:rPr>
                            <m:t>𝑁</m:t>
                          </m:r>
                        </m:sup>
                        <m:e>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𝑦</m:t>
                                  </m:r>
                                </m:e>
                                <m:sub>
                                  <m:r>
                                    <a:rPr lang="en-SG" sz="2400" b="0" i="1" smtClean="0">
                                      <a:latin typeface="Cambria Math" panose="02040503050406030204" pitchFamily="18" charset="0"/>
                                    </a:rPr>
                                    <m:t>𝑖</m:t>
                                  </m:r>
                                </m:sub>
                              </m:sSub>
                              <m:r>
                                <a:rPr lang="en-SG" sz="2400" b="0" i="1" smtClean="0">
                                  <a:latin typeface="Cambria Math" panose="02040503050406030204" pitchFamily="18" charset="0"/>
                                </a:rPr>
                                <m:t>−</m:t>
                              </m:r>
                              <m:sSub>
                                <m:sSubPr>
                                  <m:ctrlPr>
                                    <a:rPr lang="en-SG" sz="2400" i="1">
                                      <a:latin typeface="Cambria Math" panose="02040503050406030204" pitchFamily="18" charset="0"/>
                                    </a:rPr>
                                  </m:ctrlPr>
                                </m:sSubPr>
                                <m:e>
                                  <m:acc>
                                    <m:accPr>
                                      <m:chr m:val="̂"/>
                                      <m:ctrlPr>
                                        <a:rPr lang="en-SG" sz="2400" i="1">
                                          <a:latin typeface="Cambria Math" panose="02040503050406030204" pitchFamily="18" charset="0"/>
                                        </a:rPr>
                                      </m:ctrlPr>
                                    </m:accPr>
                                    <m:e>
                                      <m:r>
                                        <a:rPr lang="en-SG" sz="2400" i="1">
                                          <a:latin typeface="Cambria Math" panose="02040503050406030204" pitchFamily="18" charset="0"/>
                                        </a:rPr>
                                        <m:t>𝑦</m:t>
                                      </m:r>
                                    </m:e>
                                  </m:acc>
                                </m:e>
                                <m:sub>
                                  <m:r>
                                    <a:rPr lang="en-SG" sz="2400" i="1">
                                      <a:latin typeface="Cambria Math" panose="02040503050406030204" pitchFamily="18" charset="0"/>
                                    </a:rPr>
                                    <m:t>𝑖</m:t>
                                  </m:r>
                                </m:sub>
                              </m:sSub>
                              <m:r>
                                <a:rPr lang="en-SG" sz="2400" b="0" i="1" smtClean="0">
                                  <a:latin typeface="Cambria Math" panose="02040503050406030204" pitchFamily="18" charset="0"/>
                                </a:rPr>
                                <m:t>)</m:t>
                              </m:r>
                            </m:e>
                            <m:sup>
                              <m:r>
                                <a:rPr lang="en-SG" sz="2400" b="0" i="1" smtClean="0">
                                  <a:latin typeface="Cambria Math" panose="02040503050406030204" pitchFamily="18" charset="0"/>
                                </a:rPr>
                                <m:t>2</m:t>
                              </m:r>
                            </m:sup>
                          </m:sSup>
                          <m:r>
                            <a:rPr lang="en-SG" sz="2400" b="0" i="1" smtClean="0">
                              <a:latin typeface="Cambria Math" panose="02040503050406030204" pitchFamily="18" charset="0"/>
                            </a:rPr>
                            <m:t>=</m:t>
                          </m:r>
                        </m:e>
                      </m:nary>
                      <m:f>
                        <m:fPr>
                          <m:ctrlPr>
                            <a:rPr lang="en-SG" sz="2400" i="1">
                              <a:latin typeface="Cambria Math" panose="02040503050406030204" pitchFamily="18" charset="0"/>
                            </a:rPr>
                          </m:ctrlPr>
                        </m:fPr>
                        <m:num>
                          <m:r>
                            <a:rPr lang="en-SG" sz="2400" i="1">
                              <a:latin typeface="Cambria Math" panose="02040503050406030204" pitchFamily="18" charset="0"/>
                            </a:rPr>
                            <m:t>1</m:t>
                          </m:r>
                        </m:num>
                        <m:den>
                          <m:r>
                            <a:rPr lang="en-SG" sz="2400" i="1">
                              <a:latin typeface="Cambria Math" panose="02040503050406030204" pitchFamily="18" charset="0"/>
                            </a:rPr>
                            <m:t>𝑁</m:t>
                          </m:r>
                        </m:den>
                      </m:f>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𝑖</m:t>
                          </m:r>
                          <m:r>
                            <a:rPr lang="en-SG" sz="2400" i="1">
                              <a:latin typeface="Cambria Math" panose="02040503050406030204" pitchFamily="18" charset="0"/>
                            </a:rPr>
                            <m:t>=1</m:t>
                          </m:r>
                        </m:sub>
                        <m:sup>
                          <m:r>
                            <a:rPr lang="en-SG" sz="2400" i="1">
                              <a:latin typeface="Cambria Math" panose="02040503050406030204" pitchFamily="18" charset="0"/>
                            </a:rPr>
                            <m:t>𝑁</m:t>
                          </m:r>
                        </m:sup>
                        <m:e>
                          <m:sSup>
                            <m:sSupPr>
                              <m:ctrlPr>
                                <a:rPr lang="en-SG" sz="2400" i="1">
                                  <a:latin typeface="Cambria Math" panose="02040503050406030204" pitchFamily="18" charset="0"/>
                                </a:rPr>
                              </m:ctrlPr>
                            </m:sSupPr>
                            <m:e>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𝑦</m:t>
                                  </m:r>
                                </m:e>
                                <m:sub>
                                  <m:r>
                                    <a:rPr lang="en-SG" sz="2400" i="1">
                                      <a:latin typeface="Cambria Math" panose="02040503050406030204" pitchFamily="18" charset="0"/>
                                    </a:rPr>
                                    <m:t>𝑖</m:t>
                                  </m:r>
                                </m:sub>
                              </m:sSub>
                              <m:r>
                                <a:rPr lang="en-SG" sz="2400" i="1">
                                  <a:latin typeface="Cambria Math" panose="02040503050406030204" pitchFamily="18" charset="0"/>
                                </a:rPr>
                                <m:t>−</m:t>
                              </m:r>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max</m:t>
                                  </m:r>
                                </m:fName>
                                <m:e>
                                  <m:d>
                                    <m:dPr>
                                      <m:ctrlPr>
                                        <a:rPr lang="en-SG" sz="2400" i="1">
                                          <a:latin typeface="Cambria Math" panose="02040503050406030204" pitchFamily="18" charset="0"/>
                                        </a:rPr>
                                      </m:ctrlPr>
                                    </m:dPr>
                                    <m:e>
                                      <m:r>
                                        <a:rPr lang="en-SG" sz="2400" i="1">
                                          <a:latin typeface="Cambria Math" panose="02040503050406030204" pitchFamily="18" charset="0"/>
                                        </a:rPr>
                                        <m:t>0, </m:t>
                                      </m:r>
                                      <m:r>
                                        <a:rPr lang="en-SG" sz="2400" b="1" i="1">
                                          <a:latin typeface="Cambria Math" panose="02040503050406030204" pitchFamily="18" charset="0"/>
                                        </a:rPr>
                                        <m:t>𝒘</m:t>
                                      </m:r>
                                      <m:r>
                                        <a:rPr lang="en-SG" sz="2400" i="1">
                                          <a:latin typeface="Cambria Math" panose="02040503050406030204" pitchFamily="18" charset="0"/>
                                          <a:ea typeface="Cambria Math" panose="02040503050406030204" pitchFamily="18" charset="0"/>
                                        </a:rPr>
                                        <m:t>∙</m:t>
                                      </m:r>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a:latin typeface="Cambria Math" panose="02040503050406030204" pitchFamily="18" charset="0"/>
                                              <a:ea typeface="Cambria Math" panose="02040503050406030204" pitchFamily="18" charset="0"/>
                                            </a:rPr>
                                            <m:t>𝒊</m:t>
                                          </m:r>
                                        </m:sub>
                                      </m:sSub>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𝑏</m:t>
                                      </m:r>
                                    </m:e>
                                  </m:d>
                                </m:e>
                              </m:func>
                              <m:r>
                                <a:rPr lang="en-SG" sz="2400" i="1">
                                  <a:latin typeface="Cambria Math" panose="02040503050406030204" pitchFamily="18" charset="0"/>
                                </a:rPr>
                                <m:t>)</m:t>
                              </m:r>
                            </m:e>
                            <m:sup>
                              <m:r>
                                <a:rPr lang="en-SG" sz="2400" i="1">
                                  <a:latin typeface="Cambria Math" panose="02040503050406030204" pitchFamily="18" charset="0"/>
                                </a:rPr>
                                <m:t>2</m:t>
                              </m:r>
                            </m:sup>
                          </m:sSup>
                        </m:e>
                      </m:nary>
                    </m:oMath>
                  </m:oMathPara>
                </a14:m>
                <a:endParaRPr lang="en-SG" sz="2400" dirty="0">
                  <a:latin typeface="Cambria Math" panose="02040503050406030204" pitchFamily="18" charset="0"/>
                </a:endParaRPr>
              </a:p>
              <a:p>
                <a:pPr marL="0" indent="0">
                  <a:buNone/>
                </a:pPr>
                <a:r>
                  <a:rPr lang="en-SG" sz="2400" dirty="0">
                    <a:latin typeface="Cambria Math" panose="02040503050406030204" pitchFamily="18" charset="0"/>
                  </a:rPr>
                  <a:t>where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𝑦</m:t>
                        </m:r>
                      </m:e>
                      <m:sub>
                        <m:r>
                          <a:rPr lang="en-SG" sz="2400" i="1">
                            <a:latin typeface="Cambria Math" panose="02040503050406030204" pitchFamily="18" charset="0"/>
                          </a:rPr>
                          <m:t>𝑖</m:t>
                        </m:r>
                      </m:sub>
                    </m:sSub>
                  </m:oMath>
                </a14:m>
                <a:r>
                  <a:rPr lang="en-SG" sz="2400" dirty="0">
                    <a:latin typeface="Cambria Math" panose="02040503050406030204" pitchFamily="18" charset="0"/>
                  </a:rPr>
                  <a:t> is the target output of the training vector </a:t>
                </a:r>
                <a14:m>
                  <m:oMath xmlns:m="http://schemas.openxmlformats.org/officeDocument/2006/math">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smtClean="0">
                            <a:latin typeface="Cambria Math" panose="02040503050406030204" pitchFamily="18" charset="0"/>
                            <a:ea typeface="Cambria Math" panose="02040503050406030204" pitchFamily="18" charset="0"/>
                          </a:rPr>
                          <m:t>𝒊</m:t>
                        </m:r>
                      </m:sub>
                    </m:sSub>
                    <m:r>
                      <a:rPr lang="en-SG" sz="2400" b="1" i="1" smtClean="0">
                        <a:latin typeface="Cambria Math" panose="02040503050406030204" pitchFamily="18" charset="0"/>
                        <a:ea typeface="Cambria Math" panose="02040503050406030204" pitchFamily="18" charset="0"/>
                      </a:rPr>
                      <m:t>, </m:t>
                    </m:r>
                    <m:r>
                      <a:rPr lang="en-SG" sz="2400" b="1" i="1">
                        <a:latin typeface="Cambria Math" panose="02040503050406030204" pitchFamily="18" charset="0"/>
                      </a:rPr>
                      <m:t>𝒚</m:t>
                    </m:r>
                    <m:r>
                      <a:rPr lang="en-SG" sz="2400" b="1" i="1" smtClean="0">
                        <a:latin typeface="Cambria Math" panose="02040503050406030204" pitchFamily="18" charset="0"/>
                      </a:rPr>
                      <m:t>=</m:t>
                    </m:r>
                    <m:sSup>
                      <m:sSupPr>
                        <m:ctrlPr>
                          <a:rPr lang="en-SG" sz="2400" b="1" i="1" smtClean="0">
                            <a:latin typeface="Cambria Math" panose="02040503050406030204" pitchFamily="18" charset="0"/>
                          </a:rPr>
                        </m:ctrlPr>
                      </m:sSupPr>
                      <m:e>
                        <m:r>
                          <a:rPr lang="en-SG" sz="2400" b="1"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𝑦</m:t>
                            </m:r>
                          </m:e>
                          <m:sub>
                            <m:r>
                              <a:rPr lang="en-SG" sz="2400" i="1">
                                <a:latin typeface="Cambria Math" panose="02040503050406030204" pitchFamily="18" charset="0"/>
                              </a:rPr>
                              <m:t>1</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𝑦</m:t>
                            </m:r>
                          </m:e>
                          <m:sub>
                            <m:r>
                              <a:rPr lang="en-SG" sz="2400" i="1">
                                <a:latin typeface="Cambria Math" panose="02040503050406030204" pitchFamily="18" charset="0"/>
                              </a:rPr>
                              <m:t>𝑁</m:t>
                            </m:r>
                          </m:sub>
                        </m:sSub>
                        <m:r>
                          <a:rPr lang="en-SG" sz="2400" b="1" i="1">
                            <a:latin typeface="Cambria Math" panose="02040503050406030204" pitchFamily="18" charset="0"/>
                          </a:rPr>
                          <m:t>]</m:t>
                        </m:r>
                      </m:e>
                      <m:sup>
                        <m:r>
                          <a:rPr lang="en-SG" sz="2400" b="1" i="1" smtClean="0">
                            <a:latin typeface="Cambria Math" panose="02040503050406030204" pitchFamily="18" charset="0"/>
                          </a:rPr>
                          <m:t>𝑻</m:t>
                        </m:r>
                      </m:sup>
                    </m:sSup>
                  </m:oMath>
                </a14:m>
                <a:r>
                  <a:rPr lang="en-SG" sz="2400" dirty="0">
                    <a:latin typeface="Cambria Math" panose="02040503050406030204" pitchFamily="18" charset="0"/>
                  </a:rPr>
                  <a:t> and </a:t>
                </a:r>
                <a14:m>
                  <m:oMath xmlns:m="http://schemas.openxmlformats.org/officeDocument/2006/math">
                    <m:r>
                      <a:rPr lang="en-SG" sz="2400" b="1" i="1">
                        <a:latin typeface="Cambria Math" panose="02040503050406030204" pitchFamily="18" charset="0"/>
                      </a:rPr>
                      <m:t>𝑿</m:t>
                    </m:r>
                  </m:oMath>
                </a14:m>
                <a:r>
                  <a:rPr lang="en-SG" sz="2400" dirty="0">
                    <a:latin typeface="Cambria Math" panose="02040503050406030204" pitchFamily="18" charset="0"/>
                  </a:rPr>
                  <a:t>=[</a:t>
                </a:r>
                <a14:m>
                  <m:oMath xmlns:m="http://schemas.openxmlformats.org/officeDocument/2006/math">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a:latin typeface="Cambria Math" panose="02040503050406030204" pitchFamily="18" charset="0"/>
                            <a:ea typeface="Cambria Math" panose="02040503050406030204" pitchFamily="18" charset="0"/>
                          </a:rPr>
                          <m:t>𝟏</m:t>
                        </m:r>
                      </m:sub>
                    </m:sSub>
                    <m:r>
                      <a:rPr lang="en-SG" sz="2400" b="1" i="1">
                        <a:latin typeface="Cambria Math" panose="02040503050406030204" pitchFamily="18" charset="0"/>
                        <a:ea typeface="Cambria Math" panose="02040503050406030204" pitchFamily="18" charset="0"/>
                      </a:rPr>
                      <m:t>,</m:t>
                    </m:r>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a:latin typeface="Cambria Math" panose="02040503050406030204" pitchFamily="18" charset="0"/>
                            <a:ea typeface="Cambria Math" panose="02040503050406030204" pitchFamily="18" charset="0"/>
                          </a:rPr>
                          <m:t>𝟐</m:t>
                        </m:r>
                      </m:sub>
                    </m:sSub>
                    <m:r>
                      <a:rPr lang="en-SG" sz="2400" b="1" i="1">
                        <a:latin typeface="Cambria Math" panose="02040503050406030204" pitchFamily="18" charset="0"/>
                        <a:ea typeface="Cambria Math" panose="02040503050406030204" pitchFamily="18" charset="0"/>
                      </a:rPr>
                      <m:t>⋯,</m:t>
                    </m:r>
                    <m:sSub>
                      <m:sSubPr>
                        <m:ctrlPr>
                          <a:rPr lang="en-SG" sz="2400" b="1" i="1">
                            <a:latin typeface="Cambria Math" panose="02040503050406030204" pitchFamily="18" charset="0"/>
                            <a:ea typeface="Cambria Math" panose="02040503050406030204" pitchFamily="18" charset="0"/>
                          </a:rPr>
                        </m:ctrlPr>
                      </m:sSubPr>
                      <m:e>
                        <m:r>
                          <a:rPr lang="en-SG" sz="2400" b="1" i="1">
                            <a:latin typeface="Cambria Math" panose="02040503050406030204" pitchFamily="18" charset="0"/>
                            <a:ea typeface="Cambria Math" panose="02040503050406030204" pitchFamily="18" charset="0"/>
                          </a:rPr>
                          <m:t>𝒙</m:t>
                        </m:r>
                      </m:e>
                      <m:sub>
                        <m:r>
                          <a:rPr lang="en-SG" sz="2400" b="1" i="1">
                            <a:latin typeface="Cambria Math" panose="02040503050406030204" pitchFamily="18" charset="0"/>
                            <a:ea typeface="Cambria Math" panose="02040503050406030204" pitchFamily="18" charset="0"/>
                          </a:rPr>
                          <m:t>𝑵</m:t>
                        </m:r>
                      </m:sub>
                    </m:sSub>
                  </m:oMath>
                </a14:m>
                <a:r>
                  <a:rPr lang="en-SG" sz="2400" dirty="0">
                    <a:latin typeface="Cambria Math" panose="02040503050406030204" pitchFamily="18" charset="0"/>
                  </a:rPr>
                  <a:t>]. </a:t>
                </a:r>
              </a:p>
              <a:p>
                <a:pPr marL="0" indent="0">
                  <a:buNone/>
                </a:pPr>
                <a:endParaRPr lang="en-SG"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SG" sz="2400" dirty="0"/>
                        <m:t> </m:t>
                      </m:r>
                    </m:oMath>
                  </m:oMathPara>
                </a14:m>
                <a:endParaRPr lang="en-US" sz="2400" dirty="0"/>
              </a:p>
              <a:p>
                <a:pPr marL="0" indent="0">
                  <a:buNone/>
                </a:pPr>
                <a:endParaRPr lang="en-US" sz="2400" dirty="0"/>
              </a:p>
              <a:p>
                <a:pPr marL="0" indent="0">
                  <a:buNone/>
                </a:pPr>
                <a:endParaRPr lang="en-US" sz="2400" dirty="0"/>
              </a:p>
              <a:p>
                <a:pPr marL="0" indent="0">
                  <a:buNone/>
                </a:pPr>
                <a:endParaRPr lang="en-SG" sz="2400" dirty="0"/>
              </a:p>
            </p:txBody>
          </p:sp>
        </mc:Choice>
        <mc:Fallback xmlns="">
          <p:sp>
            <p:nvSpPr>
              <p:cNvPr id="2" name="Content Placeholder 1">
                <a:extLst>
                  <a:ext uri="{FF2B5EF4-FFF2-40B4-BE49-F238E27FC236}">
                    <a16:creationId xmlns:a16="http://schemas.microsoft.com/office/drawing/2014/main" id="{F5FFDDAE-5661-4FA7-B64C-97F2ABEC5AA6}"/>
                  </a:ext>
                </a:extLst>
              </p:cNvPr>
              <p:cNvSpPr>
                <a:spLocks noGrp="1" noRot="1" noChangeAspect="1" noMove="1" noResize="1" noEditPoints="1" noAdjustHandles="1" noChangeArrowheads="1" noChangeShapeType="1" noTextEdit="1"/>
              </p:cNvSpPr>
              <p:nvPr>
                <p:ph sz="quarter" idx="1"/>
              </p:nvPr>
            </p:nvSpPr>
            <p:spPr>
              <a:blipFill>
                <a:blip r:embed="rId2"/>
                <a:stretch>
                  <a:fillRect l="-963" t="-148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E3E270B5-43E8-4EC2-B4DC-27E368A14AA5}"/>
              </a:ext>
            </a:extLst>
          </p:cNvPr>
          <p:cNvSpPr>
            <a:spLocks noGrp="1"/>
          </p:cNvSpPr>
          <p:nvPr>
            <p:ph type="title"/>
          </p:nvPr>
        </p:nvSpPr>
        <p:spPr/>
        <p:txBody>
          <a:bodyPr/>
          <a:lstStyle/>
          <a:p>
            <a:r>
              <a:rPr lang="en-US" sz="2400" dirty="0">
                <a:solidFill>
                  <a:srgbClr val="0057C0"/>
                </a:solidFill>
              </a:rPr>
              <a:t>The gradient of the neural network loss function</a:t>
            </a:r>
            <a:endParaRPr lang="en-SG" sz="2400" dirty="0">
              <a:solidFill>
                <a:srgbClr val="0057C0"/>
              </a:solidFill>
            </a:endParaRPr>
          </a:p>
        </p:txBody>
      </p:sp>
    </p:spTree>
    <p:extLst>
      <p:ext uri="{BB962C8B-B14F-4D97-AF65-F5344CB8AC3E}">
        <p14:creationId xmlns:p14="http://schemas.microsoft.com/office/powerpoint/2010/main" val="282742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3272ECB-A55E-45AD-9A0B-5583BB38181B}"/>
                  </a:ext>
                </a:extLst>
              </p:cNvPr>
              <p:cNvSpPr>
                <a:spLocks noGrp="1"/>
              </p:cNvSpPr>
              <p:nvPr>
                <p:ph sz="quarter" idx="1"/>
              </p:nvPr>
            </p:nvSpPr>
            <p:spPr/>
            <p:txBody>
              <a:bodyPr>
                <a:normAutofit/>
              </a:bodyPr>
              <a:lstStyle/>
              <a:p>
                <a:pPr marL="0" indent="0">
                  <a:buNone/>
                </a:pPr>
                <a:r>
                  <a:rPr lang="en-SG" sz="2200" dirty="0"/>
                  <a:t>To use the chain rules, the following intermediate variables are introduced. </a:t>
                </a:r>
              </a:p>
              <a:p>
                <a:pPr marL="0" indent="0">
                  <a:buNone/>
                </a:pPr>
                <a14:m>
                  <m:oMathPara xmlns:m="http://schemas.openxmlformats.org/officeDocument/2006/math">
                    <m:oMathParaPr>
                      <m:jc m:val="centerGroup"/>
                    </m:oMathParaPr>
                    <m:oMath xmlns:m="http://schemas.openxmlformats.org/officeDocument/2006/math">
                      <m:r>
                        <a:rPr lang="en-SG" sz="2200" b="0" i="1" smtClean="0">
                          <a:latin typeface="Cambria Math" panose="02040503050406030204" pitchFamily="18" charset="0"/>
                        </a:rPr>
                        <m:t>𝑢</m:t>
                      </m:r>
                      <m:d>
                        <m:dPr>
                          <m:ctrlPr>
                            <a:rPr lang="en-SG" sz="2200" b="0" i="1" smtClean="0">
                              <a:latin typeface="Cambria Math" panose="02040503050406030204" pitchFamily="18" charset="0"/>
                            </a:rPr>
                          </m:ctrlPr>
                        </m:dPr>
                        <m:e>
                          <m:r>
                            <a:rPr lang="en-SG" sz="2200" b="1" i="1" smtClean="0">
                              <a:latin typeface="Cambria Math" panose="02040503050406030204" pitchFamily="18" charset="0"/>
                            </a:rPr>
                            <m:t>𝒘</m:t>
                          </m:r>
                          <m:r>
                            <a:rPr lang="en-SG" sz="2200" b="0" i="1" smtClean="0">
                              <a:latin typeface="Cambria Math" panose="02040503050406030204" pitchFamily="18" charset="0"/>
                            </a:rPr>
                            <m:t>, </m:t>
                          </m:r>
                          <m:r>
                            <a:rPr lang="en-SG" sz="2200" b="0" i="1" smtClean="0">
                              <a:latin typeface="Cambria Math" panose="02040503050406030204" pitchFamily="18" charset="0"/>
                            </a:rPr>
                            <m:t>𝑏</m:t>
                          </m:r>
                          <m:r>
                            <a:rPr lang="en-SG" sz="2200" b="0" i="1" smtClean="0">
                              <a:latin typeface="Cambria Math" panose="02040503050406030204" pitchFamily="18" charset="0"/>
                            </a:rPr>
                            <m:t>,</m:t>
                          </m:r>
                          <m:sSub>
                            <m:sSubPr>
                              <m:ctrlPr>
                                <a:rPr lang="en-SG" sz="2200" b="1" i="1" smtClean="0">
                                  <a:latin typeface="Cambria Math" panose="02040503050406030204" pitchFamily="18" charset="0"/>
                                </a:rPr>
                              </m:ctrlPr>
                            </m:sSubPr>
                            <m:e>
                              <m:r>
                                <a:rPr lang="en-SG" sz="2200" b="1" i="1" smtClean="0">
                                  <a:latin typeface="Cambria Math" panose="02040503050406030204" pitchFamily="18" charset="0"/>
                                </a:rPr>
                                <m:t>𝒙</m:t>
                              </m:r>
                            </m:e>
                            <m:sub>
                              <m:r>
                                <a:rPr lang="en-SG" sz="2200" b="1" i="1" smtClean="0">
                                  <a:latin typeface="Cambria Math" panose="02040503050406030204" pitchFamily="18" charset="0"/>
                                </a:rPr>
                                <m:t>𝒊</m:t>
                              </m:r>
                            </m:sub>
                          </m:sSub>
                        </m:e>
                      </m:d>
                      <m:r>
                        <a:rPr lang="en-SG" sz="2200" b="0" i="0" smtClean="0">
                          <a:latin typeface="Cambria Math" panose="02040503050406030204" pitchFamily="18" charset="0"/>
                        </a:rPr>
                        <m:t>=</m:t>
                      </m:r>
                      <m:r>
                        <m:rPr>
                          <m:sty m:val="p"/>
                        </m:rPr>
                        <a:rPr lang="en-SG" sz="2200" b="0" i="0" smtClean="0">
                          <a:latin typeface="Cambria Math" panose="02040503050406030204" pitchFamily="18" charset="0"/>
                        </a:rPr>
                        <m:t>max</m:t>
                      </m:r>
                      <m:d>
                        <m:dPr>
                          <m:ctrlPr>
                            <a:rPr lang="en-SG" sz="2200" b="0" i="1" smtClean="0">
                              <a:latin typeface="Cambria Math" panose="02040503050406030204" pitchFamily="18" charset="0"/>
                            </a:rPr>
                          </m:ctrlPr>
                        </m:dPr>
                        <m:e>
                          <m:r>
                            <a:rPr lang="en-SG" sz="2200" b="0" i="0" smtClean="0">
                              <a:latin typeface="Cambria Math" panose="02040503050406030204" pitchFamily="18" charset="0"/>
                            </a:rPr>
                            <m:t>0,</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smtClean="0">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e>
                      </m:d>
                    </m:oMath>
                  </m:oMathPara>
                </a14:m>
                <a:endParaRPr lang="en-SG" sz="2200" b="0" dirty="0"/>
              </a:p>
              <a:p>
                <a:pPr marL="0" indent="0">
                  <a:buNone/>
                </a:pPr>
                <a14:m>
                  <m:oMathPara xmlns:m="http://schemas.openxmlformats.org/officeDocument/2006/math">
                    <m:oMathParaPr>
                      <m:jc m:val="centerGroup"/>
                    </m:oMathParaPr>
                    <m:oMath xmlns:m="http://schemas.openxmlformats.org/officeDocument/2006/math">
                      <m:r>
                        <a:rPr lang="en-SG" sz="2200" b="0" i="1" smtClean="0">
                          <a:latin typeface="Cambria Math" panose="02040503050406030204" pitchFamily="18" charset="0"/>
                        </a:rPr>
                        <m:t>𝑣</m:t>
                      </m:r>
                      <m:d>
                        <m:dPr>
                          <m:ctrlPr>
                            <a:rPr lang="en-SG" sz="2200" i="1">
                              <a:latin typeface="Cambria Math" panose="02040503050406030204" pitchFamily="18" charset="0"/>
                            </a:rPr>
                          </m:ctrlPr>
                        </m:dPr>
                        <m:e>
                          <m:r>
                            <a:rPr lang="en-SG" sz="2200" b="0" i="1" smtClean="0">
                              <a:latin typeface="Cambria Math" panose="02040503050406030204" pitchFamily="18" charset="0"/>
                            </a:rPr>
                            <m:t>𝑦</m:t>
                          </m:r>
                          <m:r>
                            <a:rPr lang="en-SG" sz="2200" b="0" i="1" smtClean="0">
                              <a:latin typeface="Cambria Math" panose="02040503050406030204" pitchFamily="18" charset="0"/>
                            </a:rPr>
                            <m:t>,</m:t>
                          </m:r>
                          <m:r>
                            <a:rPr lang="en-SG" sz="2200" b="0" i="1" smtClean="0">
                              <a:latin typeface="Cambria Math" panose="02040503050406030204" pitchFamily="18" charset="0"/>
                            </a:rPr>
                            <m:t>𝑢</m:t>
                          </m:r>
                          <m:r>
                            <a:rPr lang="en-SG" sz="2200" b="0" i="1" smtClean="0">
                              <a:latin typeface="Cambria Math" panose="02040503050406030204" pitchFamily="18" charset="0"/>
                            </a:rPr>
                            <m:t> </m:t>
                          </m:r>
                        </m:e>
                      </m:d>
                      <m:r>
                        <a:rPr lang="en-SG" sz="2200">
                          <a:latin typeface="Cambria Math" panose="02040503050406030204" pitchFamily="18" charset="0"/>
                        </a:rPr>
                        <m:t>=</m:t>
                      </m:r>
                      <m:r>
                        <m:rPr>
                          <m:sty m:val="p"/>
                        </m:rPr>
                        <a:rPr lang="en-SG" sz="2200" b="0" i="0" smtClean="0">
                          <a:latin typeface="Cambria Math" panose="02040503050406030204" pitchFamily="18" charset="0"/>
                        </a:rPr>
                        <m:t>y</m:t>
                      </m:r>
                      <m:r>
                        <a:rPr lang="en-SG" sz="2200" b="0" i="0" smtClean="0">
                          <a:latin typeface="Cambria Math" panose="02040503050406030204" pitchFamily="18" charset="0"/>
                        </a:rPr>
                        <m:t>−</m:t>
                      </m:r>
                      <m:r>
                        <m:rPr>
                          <m:sty m:val="p"/>
                        </m:rPr>
                        <a:rPr lang="en-SG" sz="2200" b="0" i="0" smtClean="0">
                          <a:latin typeface="Cambria Math" panose="02040503050406030204" pitchFamily="18" charset="0"/>
                        </a:rPr>
                        <m:t>u</m:t>
                      </m:r>
                    </m:oMath>
                  </m:oMathPara>
                </a14:m>
                <a:endParaRPr lang="en-SG" sz="2200" b="0" dirty="0"/>
              </a:p>
              <a:p>
                <a:pPr marL="0" indent="0" algn="ctr">
                  <a:buNone/>
                </a:pPr>
                <a:r>
                  <a:rPr lang="en-SG" sz="2200" dirty="0">
                    <a:ea typeface="Cambria Math" panose="02040503050406030204" pitchFamily="18" charset="0"/>
                  </a:rPr>
                  <a:t>C</a:t>
                </a:r>
                <a14:m>
                  <m:oMath xmlns:m="http://schemas.openxmlformats.org/officeDocument/2006/math">
                    <m:r>
                      <a:rPr lang="en-SG" sz="2200" b="0" i="0"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𝑢</m:t>
                    </m:r>
                    <m:r>
                      <a:rPr lang="en-SG" sz="2200" b="0" i="1" smtClean="0">
                        <a:latin typeface="Cambria Math" panose="02040503050406030204" pitchFamily="18" charset="0"/>
                        <a:ea typeface="Cambria Math" panose="02040503050406030204" pitchFamily="18" charset="0"/>
                      </a:rPr>
                      <m:t>)=</m:t>
                    </m:r>
                    <m:f>
                      <m:fPr>
                        <m:ctrlPr>
                          <a:rPr lang="en-SG" sz="2200" i="1" smtClean="0">
                            <a:latin typeface="Cambria Math" panose="02040503050406030204" pitchFamily="18" charset="0"/>
                            <a:ea typeface="Cambria Math" panose="02040503050406030204" pitchFamily="18" charset="0"/>
                          </a:rPr>
                        </m:ctrlPr>
                      </m:fPr>
                      <m:num>
                        <m:r>
                          <a:rPr lang="en-SG" sz="2200" b="0" i="1" smtClean="0">
                            <a:latin typeface="Cambria Math" panose="02040503050406030204" pitchFamily="18" charset="0"/>
                            <a:ea typeface="Cambria Math" panose="02040503050406030204" pitchFamily="18" charset="0"/>
                          </a:rPr>
                          <m:t>1</m:t>
                        </m:r>
                      </m:num>
                      <m:den>
                        <m:r>
                          <a:rPr lang="en-SG" sz="2200" b="0" i="1" smtClean="0">
                            <a:latin typeface="Cambria Math" panose="02040503050406030204" pitchFamily="18" charset="0"/>
                            <a:ea typeface="Cambria Math" panose="02040503050406030204" pitchFamily="18" charset="0"/>
                          </a:rPr>
                          <m:t>𝑁</m:t>
                        </m:r>
                      </m:den>
                    </m:f>
                    <m:nary>
                      <m:naryPr>
                        <m:chr m:val="∑"/>
                        <m:ctrlPr>
                          <a:rPr lang="en-SG" sz="2200" i="1" smtClean="0">
                            <a:latin typeface="Cambria Math" panose="02040503050406030204" pitchFamily="18" charset="0"/>
                            <a:ea typeface="Cambria Math" panose="02040503050406030204" pitchFamily="18" charset="0"/>
                          </a:rPr>
                        </m:ctrlPr>
                      </m:naryPr>
                      <m:sub>
                        <m:r>
                          <m:rPr>
                            <m:brk m:alnAt="23"/>
                          </m:rPr>
                          <a:rPr lang="en-SG" sz="2200" b="0" i="1" smtClean="0">
                            <a:latin typeface="Cambria Math" panose="02040503050406030204" pitchFamily="18" charset="0"/>
                            <a:ea typeface="Cambria Math" panose="02040503050406030204" pitchFamily="18" charset="0"/>
                          </a:rPr>
                          <m:t>𝑖</m:t>
                        </m:r>
                        <m:r>
                          <a:rPr lang="en-SG" sz="2200" b="0" i="1" smtClean="0">
                            <a:latin typeface="Cambria Math" panose="02040503050406030204" pitchFamily="18" charset="0"/>
                            <a:ea typeface="Cambria Math" panose="02040503050406030204" pitchFamily="18" charset="0"/>
                          </a:rPr>
                          <m:t>=1</m:t>
                        </m:r>
                      </m:sub>
                      <m:sup>
                        <m:r>
                          <a:rPr lang="en-SG" sz="2200" b="0" i="1" smtClean="0">
                            <a:latin typeface="Cambria Math" panose="02040503050406030204" pitchFamily="18" charset="0"/>
                            <a:ea typeface="Cambria Math" panose="02040503050406030204" pitchFamily="18" charset="0"/>
                          </a:rPr>
                          <m:t>𝑁</m:t>
                        </m:r>
                      </m:sup>
                      <m:e>
                        <m:sSup>
                          <m:sSupPr>
                            <m:ctrlPr>
                              <a:rPr lang="en-SG" sz="2200" i="1" smtClean="0">
                                <a:latin typeface="Cambria Math" panose="02040503050406030204" pitchFamily="18" charset="0"/>
                                <a:ea typeface="Cambria Math" panose="02040503050406030204" pitchFamily="18" charset="0"/>
                              </a:rPr>
                            </m:ctrlPr>
                          </m:sSupPr>
                          <m:e>
                            <m:r>
                              <a:rPr lang="en-SG" sz="2200" i="1">
                                <a:latin typeface="Cambria Math" panose="02040503050406030204" pitchFamily="18" charset="0"/>
                              </a:rPr>
                              <m:t>𝑣</m:t>
                            </m:r>
                          </m:e>
                          <m:sup>
                            <m:r>
                              <a:rPr lang="en-SG" sz="2200" b="0" i="1" smtClean="0">
                                <a:latin typeface="Cambria Math" panose="02040503050406030204" pitchFamily="18" charset="0"/>
                                <a:ea typeface="Cambria Math" panose="02040503050406030204" pitchFamily="18" charset="0"/>
                              </a:rPr>
                              <m:t>2</m:t>
                            </m:r>
                          </m:sup>
                        </m:sSup>
                      </m:e>
                    </m:nary>
                  </m:oMath>
                </a14:m>
                <a:r>
                  <a:rPr lang="en-SG" sz="2200" dirty="0">
                    <a:ea typeface="Cambria Math" panose="02040503050406030204" pitchFamily="18" charset="0"/>
                  </a:rPr>
                  <a:t> </a:t>
                </a:r>
              </a:p>
              <a:p>
                <a:pPr marL="0" indent="0" algn="ctr">
                  <a:buNone/>
                </a:pPr>
                <a:endParaRPr lang="en-SG" sz="2200" dirty="0">
                  <a:ea typeface="Cambria Math" panose="02040503050406030204" pitchFamily="18" charset="0"/>
                </a:endParaRPr>
              </a:p>
              <a:p>
                <a:pPr marL="0" indent="0">
                  <a:buNone/>
                </a:pPr>
                <a:r>
                  <a:rPr lang="en-SG" sz="2200" dirty="0"/>
                  <a:t>Using the previous results, we have</a:t>
                </a:r>
              </a:p>
              <a:p>
                <a:pPr marL="0" indent="0" algn="ctr">
                  <a:buNone/>
                </a:pP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b="0" i="1" smtClean="0">
                            <a:latin typeface="Cambria Math" panose="02040503050406030204" pitchFamily="18" charset="0"/>
                          </a:rPr>
                          <m:t>𝑢</m:t>
                        </m:r>
                        <m:d>
                          <m:dPr>
                            <m:ctrlPr>
                              <a:rPr lang="en-SG" sz="2200" i="1">
                                <a:latin typeface="Cambria Math" panose="02040503050406030204" pitchFamily="18" charset="0"/>
                              </a:rPr>
                            </m:ctrlPr>
                          </m:dPr>
                          <m:e>
                            <m:r>
                              <a:rPr lang="en-SG" sz="2200" b="1" i="1">
                                <a:latin typeface="Cambria Math" panose="02040503050406030204" pitchFamily="18" charset="0"/>
                              </a:rPr>
                              <m:t>𝒘</m:t>
                            </m:r>
                            <m:r>
                              <a:rPr lang="en-SG" sz="2200" i="1">
                                <a:latin typeface="Cambria Math" panose="02040503050406030204" pitchFamily="18" charset="0"/>
                              </a:rPr>
                              <m:t>, </m:t>
                            </m:r>
                            <m:r>
                              <a:rPr lang="en-SG" sz="2200" i="1">
                                <a:latin typeface="Cambria Math" panose="02040503050406030204" pitchFamily="18" charset="0"/>
                              </a:rPr>
                              <m:t>𝑏</m:t>
                            </m:r>
                            <m:r>
                              <a:rPr lang="en-SG" sz="2200" i="1">
                                <a:latin typeface="Cambria Math" panose="02040503050406030204" pitchFamily="18" charset="0"/>
                              </a:rPr>
                              <m:t>,</m:t>
                            </m:r>
                            <m:r>
                              <a:rPr lang="en-SG" sz="2200" b="1" i="1" smtClean="0">
                                <a:latin typeface="Cambria Math" panose="02040503050406030204" pitchFamily="18" charset="0"/>
                              </a:rPr>
                              <m:t>𝒙</m:t>
                            </m:r>
                            <m:r>
                              <a:rPr lang="en-SG" sz="2200" b="1" i="1" smtClean="0">
                                <a:latin typeface="Cambria Math" panose="02040503050406030204" pitchFamily="18" charset="0"/>
                              </a:rPr>
                              <m:t> </m:t>
                            </m:r>
                          </m:e>
                        </m:d>
                      </m:num>
                      <m:den>
                        <m:r>
                          <a:rPr lang="en-SG" sz="2200" i="1">
                            <a:latin typeface="Cambria Math" panose="02040503050406030204" pitchFamily="18" charset="0"/>
                          </a:rPr>
                          <m:t>𝜕</m:t>
                        </m:r>
                        <m:r>
                          <a:rPr lang="en-SG" sz="2200" b="1" i="1">
                            <a:latin typeface="Cambria Math" panose="02040503050406030204" pitchFamily="18" charset="0"/>
                          </a:rPr>
                          <m:t>𝒘</m:t>
                        </m:r>
                      </m:den>
                    </m:f>
                    <m:r>
                      <a:rPr lang="en-SG" sz="2200" i="1">
                        <a:latin typeface="Cambria Math" panose="02040503050406030204" pitchFamily="18" charset="0"/>
                      </a:rPr>
                      <m:t>=</m:t>
                    </m:r>
                    <m:d>
                      <m:dPr>
                        <m:begChr m:val="{"/>
                        <m:endChr m:val=""/>
                        <m:ctrlPr>
                          <a:rPr lang="en-SG" sz="2200" i="1">
                            <a:latin typeface="Cambria Math" panose="02040503050406030204" pitchFamily="18" charset="0"/>
                          </a:rPr>
                        </m:ctrlPr>
                      </m:dPr>
                      <m:e>
                        <m:eqArr>
                          <m:eqArrPr>
                            <m:ctrlPr>
                              <a:rPr lang="en-SG" sz="2200" i="1">
                                <a:latin typeface="Cambria Math" panose="02040503050406030204" pitchFamily="18" charset="0"/>
                              </a:rPr>
                            </m:ctrlPr>
                          </m:eqArrPr>
                          <m:e>
                            <m:sSup>
                              <m:sSupPr>
                                <m:ctrlPr>
                                  <a:rPr lang="en-SG" sz="2200" i="1">
                                    <a:latin typeface="Cambria Math" panose="02040503050406030204" pitchFamily="18" charset="0"/>
                                  </a:rPr>
                                </m:ctrlPr>
                              </m:sSupPr>
                              <m:e>
                                <m:acc>
                                  <m:accPr>
                                    <m:chr m:val="⃑"/>
                                    <m:ctrlPr>
                                      <a:rPr lang="en-SG" sz="2200" i="1">
                                        <a:latin typeface="Cambria Math" panose="02040503050406030204" pitchFamily="18" charset="0"/>
                                      </a:rPr>
                                    </m:ctrlPr>
                                  </m:accPr>
                                  <m:e>
                                    <m:r>
                                      <a:rPr lang="en-SG" sz="2200" b="1" i="1">
                                        <a:latin typeface="Cambria Math" panose="02040503050406030204" pitchFamily="18" charset="0"/>
                                      </a:rPr>
                                      <m:t>𝟎</m:t>
                                    </m:r>
                                  </m:e>
                                </m:acc>
                              </m:e>
                              <m:sup>
                                <m:r>
                                  <a:rPr lang="en-SG" sz="2200" i="1">
                                    <a:latin typeface="Cambria Math" panose="02040503050406030204" pitchFamily="18" charset="0"/>
                                  </a:rPr>
                                  <m:t>𝑇</m:t>
                                </m:r>
                              </m:sup>
                            </m:sSup>
                            <m:r>
                              <a:rPr lang="en-SG" sz="2200" b="1"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smtClean="0">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sSup>
                              <m:sSupPr>
                                <m:ctrlPr>
                                  <a:rPr lang="en-SG" sz="2200" i="1">
                                    <a:latin typeface="Cambria Math" panose="02040503050406030204" pitchFamily="18" charset="0"/>
                                  </a:rPr>
                                </m:ctrlPr>
                              </m:sSupPr>
                              <m:e>
                                <m:r>
                                  <a:rPr lang="en-SG" sz="2200" b="1" i="1" smtClean="0">
                                    <a:latin typeface="Cambria Math" panose="02040503050406030204" pitchFamily="18" charset="0"/>
                                  </a:rPr>
                                  <m:t>𝒙</m:t>
                                </m:r>
                              </m:e>
                              <m:sup>
                                <m:r>
                                  <a:rPr lang="en-SG" sz="2200" i="1">
                                    <a:latin typeface="Cambria Math" panose="02040503050406030204" pitchFamily="18" charset="0"/>
                                  </a:rPr>
                                  <m:t>𝑇</m:t>
                                </m:r>
                              </m:sup>
                            </m:sSup>
                            <m:r>
                              <a:rPr lang="en-SG" sz="2200"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smtClean="0">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rPr>
                              <m:t>&gt;</m:t>
                            </m:r>
                            <m:r>
                              <a:rPr lang="en-SG" sz="2200" i="1">
                                <a:latin typeface="Cambria Math" panose="02040503050406030204" pitchFamily="18" charset="0"/>
                                <a:ea typeface="Cambria Math" panose="02040503050406030204" pitchFamily="18" charset="0"/>
                              </a:rPr>
                              <m:t>0</m:t>
                            </m:r>
                          </m:e>
                        </m:eqArr>
                      </m:e>
                    </m:d>
                  </m:oMath>
                </a14:m>
                <a:r>
                  <a:rPr lang="en-SG" sz="2200" dirty="0"/>
                  <a:t> </a:t>
                </a:r>
              </a:p>
              <a:p>
                <a:pPr marL="0" indent="0">
                  <a:buNone/>
                </a:pPr>
                <a:r>
                  <a:rPr lang="en-SG" sz="2200" dirty="0"/>
                  <a:t>And </a:t>
                </a:r>
              </a:p>
              <a:p>
                <a:pPr marL="0" indent="0" algn="ctr">
                  <a:buNone/>
                </a:pP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i="1">
                            <a:latin typeface="Cambria Math" panose="02040503050406030204" pitchFamily="18" charset="0"/>
                          </a:rPr>
                          <m:t>𝑣</m:t>
                        </m:r>
                        <m:d>
                          <m:dPr>
                            <m:ctrlPr>
                              <a:rPr lang="en-SG" sz="2200" i="1">
                                <a:latin typeface="Cambria Math" panose="02040503050406030204" pitchFamily="18" charset="0"/>
                              </a:rPr>
                            </m:ctrlPr>
                          </m:dPr>
                          <m:e>
                            <m:r>
                              <a:rPr lang="en-SG" sz="2200" i="1">
                                <a:latin typeface="Cambria Math" panose="02040503050406030204" pitchFamily="18" charset="0"/>
                              </a:rPr>
                              <m:t>𝑦</m:t>
                            </m:r>
                            <m:r>
                              <a:rPr lang="en-SG" sz="2200" i="1">
                                <a:latin typeface="Cambria Math" panose="02040503050406030204" pitchFamily="18" charset="0"/>
                              </a:rPr>
                              <m:t>,</m:t>
                            </m:r>
                            <m:r>
                              <a:rPr lang="en-SG" sz="2200" i="1">
                                <a:latin typeface="Cambria Math" panose="02040503050406030204" pitchFamily="18" charset="0"/>
                              </a:rPr>
                              <m:t>𝑢</m:t>
                            </m:r>
                          </m:e>
                        </m:d>
                      </m:num>
                      <m:den>
                        <m:r>
                          <a:rPr lang="en-SG" sz="2200" i="1">
                            <a:latin typeface="Cambria Math" panose="02040503050406030204" pitchFamily="18" charset="0"/>
                          </a:rPr>
                          <m:t>𝜕</m:t>
                        </m:r>
                        <m:r>
                          <a:rPr lang="en-SG" sz="2200" b="1" i="1">
                            <a:latin typeface="Cambria Math" panose="02040503050406030204" pitchFamily="18" charset="0"/>
                          </a:rPr>
                          <m:t>𝒘</m:t>
                        </m:r>
                      </m:den>
                    </m:f>
                    <m:r>
                      <a:rPr lang="en-SG" sz="2200" i="1">
                        <a:latin typeface="Cambria Math" panose="02040503050406030204" pitchFamily="18" charset="0"/>
                      </a:rPr>
                      <m:t>=</m:t>
                    </m:r>
                  </m:oMath>
                </a14:m>
                <a:r>
                  <a:rPr lang="en-SG" sz="2200" dirty="0"/>
                  <a:t> </a:t>
                </a:r>
                <a14:m>
                  <m:oMath xmlns:m="http://schemas.openxmlformats.org/officeDocument/2006/math">
                    <m:sSup>
                      <m:sSupPr>
                        <m:ctrlPr>
                          <a:rPr lang="en-SG" sz="2200" i="1">
                            <a:latin typeface="Cambria Math" panose="02040503050406030204" pitchFamily="18" charset="0"/>
                          </a:rPr>
                        </m:ctrlPr>
                      </m:sSupPr>
                      <m:e>
                        <m:acc>
                          <m:accPr>
                            <m:chr m:val="⃑"/>
                            <m:ctrlPr>
                              <a:rPr lang="en-SG" sz="2200" i="1">
                                <a:latin typeface="Cambria Math" panose="02040503050406030204" pitchFamily="18" charset="0"/>
                              </a:rPr>
                            </m:ctrlPr>
                          </m:accPr>
                          <m:e>
                            <m:r>
                              <a:rPr lang="en-SG" sz="2200" b="1" i="1">
                                <a:latin typeface="Cambria Math" panose="02040503050406030204" pitchFamily="18" charset="0"/>
                              </a:rPr>
                              <m:t>𝟎</m:t>
                            </m:r>
                          </m:e>
                        </m:acc>
                      </m:e>
                      <m:sup>
                        <m:r>
                          <a:rPr lang="en-SG" sz="2200" i="1">
                            <a:latin typeface="Cambria Math" panose="02040503050406030204" pitchFamily="18" charset="0"/>
                          </a:rPr>
                          <m:t>𝑇</m:t>
                        </m:r>
                      </m:sup>
                    </m:sSup>
                    <m:r>
                      <a:rPr lang="en-SG" sz="2200" b="1" i="1">
                        <a:latin typeface="Cambria Math" panose="02040503050406030204" pitchFamily="18" charset="0"/>
                      </a:rPr>
                      <m:t> </m:t>
                    </m:r>
                  </m:oMath>
                </a14:m>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i="1">
                            <a:latin typeface="Cambria Math" panose="02040503050406030204" pitchFamily="18" charset="0"/>
                          </a:rPr>
                          <m:t>𝑢</m:t>
                        </m:r>
                      </m:num>
                      <m:den>
                        <m:r>
                          <a:rPr lang="en-SG" sz="2200" i="1">
                            <a:latin typeface="Cambria Math" panose="02040503050406030204" pitchFamily="18" charset="0"/>
                          </a:rPr>
                          <m:t>𝜕</m:t>
                        </m:r>
                        <m:r>
                          <a:rPr lang="en-SG" sz="2200" b="1" i="1">
                            <a:latin typeface="Cambria Math" panose="02040503050406030204" pitchFamily="18" charset="0"/>
                          </a:rPr>
                          <m:t>𝒘</m:t>
                        </m:r>
                      </m:den>
                    </m:f>
                  </m:oMath>
                </a14:m>
                <a:r>
                  <a:rPr lang="en-SG" sz="2200" dirty="0"/>
                  <a:t>= </a:t>
                </a:r>
                <a14:m>
                  <m:oMath xmlns:m="http://schemas.openxmlformats.org/officeDocument/2006/math">
                    <m:r>
                      <a:rPr lang="en-SG" sz="2200" i="1">
                        <a:latin typeface="Cambria Math" panose="02040503050406030204" pitchFamily="18" charset="0"/>
                      </a:rPr>
                      <m:t>=</m:t>
                    </m:r>
                    <m:d>
                      <m:dPr>
                        <m:begChr m:val="{"/>
                        <m:endChr m:val=""/>
                        <m:ctrlPr>
                          <a:rPr lang="en-SG" sz="2200" i="1">
                            <a:latin typeface="Cambria Math" panose="02040503050406030204" pitchFamily="18" charset="0"/>
                          </a:rPr>
                        </m:ctrlPr>
                      </m:dPr>
                      <m:e>
                        <m:eqArr>
                          <m:eqArrPr>
                            <m:ctrlPr>
                              <a:rPr lang="en-SG" sz="2200" i="1">
                                <a:latin typeface="Cambria Math" panose="02040503050406030204" pitchFamily="18" charset="0"/>
                              </a:rPr>
                            </m:ctrlPr>
                          </m:eqArrPr>
                          <m:e>
                            <m:sSup>
                              <m:sSupPr>
                                <m:ctrlPr>
                                  <a:rPr lang="en-SG" sz="2200" i="1">
                                    <a:latin typeface="Cambria Math" panose="02040503050406030204" pitchFamily="18" charset="0"/>
                                  </a:rPr>
                                </m:ctrlPr>
                              </m:sSupPr>
                              <m:e>
                                <m:acc>
                                  <m:accPr>
                                    <m:chr m:val="⃑"/>
                                    <m:ctrlPr>
                                      <a:rPr lang="en-SG" sz="2200" i="1">
                                        <a:latin typeface="Cambria Math" panose="02040503050406030204" pitchFamily="18" charset="0"/>
                                      </a:rPr>
                                    </m:ctrlPr>
                                  </m:accPr>
                                  <m:e>
                                    <m:r>
                                      <a:rPr lang="en-SG" sz="2200" b="1" i="1">
                                        <a:latin typeface="Cambria Math" panose="02040503050406030204" pitchFamily="18" charset="0"/>
                                      </a:rPr>
                                      <m:t>𝟎</m:t>
                                    </m:r>
                                  </m:e>
                                </m:acc>
                              </m:e>
                              <m:sup>
                                <m:r>
                                  <a:rPr lang="en-SG" sz="2200" i="1">
                                    <a:latin typeface="Cambria Math" panose="02040503050406030204" pitchFamily="18" charset="0"/>
                                  </a:rPr>
                                  <m:t>𝑇</m:t>
                                </m:r>
                              </m:sup>
                            </m:sSup>
                            <m:r>
                              <a:rPr lang="en-SG" sz="2200" b="1"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sSup>
                              <m:sSupPr>
                                <m:ctrlPr>
                                  <a:rPr lang="en-SG" sz="2200" i="1">
                                    <a:latin typeface="Cambria Math" panose="02040503050406030204" pitchFamily="18" charset="0"/>
                                  </a:rPr>
                                </m:ctrlPr>
                              </m:sSupPr>
                              <m:e>
                                <m:r>
                                  <a:rPr lang="en-SG" sz="2200" b="1" i="1" smtClean="0">
                                    <a:latin typeface="Cambria Math" panose="02040503050406030204" pitchFamily="18" charset="0"/>
                                  </a:rPr>
                                  <m:t>−</m:t>
                                </m:r>
                                <m:r>
                                  <a:rPr lang="en-SG" sz="2200" b="1" i="1">
                                    <a:latin typeface="Cambria Math" panose="02040503050406030204" pitchFamily="18" charset="0"/>
                                  </a:rPr>
                                  <m:t>𝒙</m:t>
                                </m:r>
                              </m:e>
                              <m:sup>
                                <m:r>
                                  <a:rPr lang="en-SG" sz="2200" i="1">
                                    <a:latin typeface="Cambria Math" panose="02040503050406030204" pitchFamily="18" charset="0"/>
                                  </a:rPr>
                                  <m:t>𝑇</m:t>
                                </m:r>
                              </m:sup>
                            </m:sSup>
                            <m:r>
                              <a:rPr lang="en-SG" sz="2200"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rPr>
                              <m:t>&gt;</m:t>
                            </m:r>
                            <m:r>
                              <a:rPr lang="en-SG" sz="2200" i="1">
                                <a:latin typeface="Cambria Math" panose="02040503050406030204" pitchFamily="18" charset="0"/>
                                <a:ea typeface="Cambria Math" panose="02040503050406030204" pitchFamily="18" charset="0"/>
                              </a:rPr>
                              <m:t>0</m:t>
                            </m:r>
                          </m:e>
                        </m:eqArr>
                      </m:e>
                    </m:d>
                  </m:oMath>
                </a14:m>
                <a:endParaRPr lang="en-SG" sz="2200" dirty="0"/>
              </a:p>
              <a:p>
                <a:pPr marL="0" indent="0">
                  <a:buNone/>
                </a:pPr>
                <a:endParaRPr lang="en-SG" sz="2400" dirty="0"/>
              </a:p>
            </p:txBody>
          </p:sp>
        </mc:Choice>
        <mc:Fallback xmlns="">
          <p:sp>
            <p:nvSpPr>
              <p:cNvPr id="2" name="Content Placeholder 1">
                <a:extLst>
                  <a:ext uri="{FF2B5EF4-FFF2-40B4-BE49-F238E27FC236}">
                    <a16:creationId xmlns:a16="http://schemas.microsoft.com/office/drawing/2014/main" id="{C3272ECB-A55E-45AD-9A0B-5583BB38181B}"/>
                  </a:ext>
                </a:extLst>
              </p:cNvPr>
              <p:cNvSpPr>
                <a:spLocks noGrp="1" noRot="1" noChangeAspect="1" noMove="1" noResize="1" noEditPoints="1" noAdjustHandles="1" noChangeArrowheads="1" noChangeShapeType="1" noTextEdit="1"/>
              </p:cNvSpPr>
              <p:nvPr>
                <p:ph sz="quarter" idx="1"/>
              </p:nvPr>
            </p:nvSpPr>
            <p:spPr>
              <a:blipFill>
                <a:blip r:embed="rId2"/>
                <a:stretch>
                  <a:fillRect l="-963" t="-86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B7B21DFC-B0BD-4DE0-B4AE-7772BF9A4D74}"/>
              </a:ext>
            </a:extLst>
          </p:cNvPr>
          <p:cNvSpPr>
            <a:spLocks noGrp="1"/>
          </p:cNvSpPr>
          <p:nvPr>
            <p:ph type="title"/>
          </p:nvPr>
        </p:nvSpPr>
        <p:spPr/>
        <p:txBody>
          <a:bodyPr/>
          <a:lstStyle/>
          <a:p>
            <a:r>
              <a:rPr lang="en-US" sz="2800" dirty="0">
                <a:solidFill>
                  <a:srgbClr val="0057C0"/>
                </a:solidFill>
              </a:rPr>
              <a:t>The gradient of the neural network loss function</a:t>
            </a:r>
            <a:endParaRPr lang="en-SG" sz="2800" dirty="0"/>
          </a:p>
        </p:txBody>
      </p:sp>
    </p:spTree>
    <p:extLst>
      <p:ext uri="{BB962C8B-B14F-4D97-AF65-F5344CB8AC3E}">
        <p14:creationId xmlns:p14="http://schemas.microsoft.com/office/powerpoint/2010/main" val="3310774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58BA32-4513-488E-9E14-AEB44F548318}"/>
                  </a:ext>
                </a:extLst>
              </p:cNvPr>
              <p:cNvSpPr>
                <a:spLocks noGrp="1"/>
              </p:cNvSpPr>
              <p:nvPr>
                <p:ph sz="quarter" idx="1"/>
              </p:nvPr>
            </p:nvSpPr>
            <p:spPr>
              <a:xfrm>
                <a:off x="457200" y="1219200"/>
                <a:ext cx="8229600" cy="4937760"/>
              </a:xfrm>
            </p:spPr>
            <p:txBody>
              <a:bodyPr>
                <a:normAutofit fontScale="92500"/>
              </a:bodyPr>
              <a:lstStyle/>
              <a:p>
                <a:pPr marL="0" indent="0">
                  <a:buNone/>
                </a:pPr>
                <a14:m>
                  <m:oMath xmlns:m="http://schemas.openxmlformats.org/officeDocument/2006/math">
                    <m:f>
                      <m:fPr>
                        <m:ctrlPr>
                          <a:rPr lang="en-SG" sz="2200" i="1" smtClean="0">
                            <a:latin typeface="Cambria Math" panose="02040503050406030204" pitchFamily="18" charset="0"/>
                          </a:rPr>
                        </m:ctrlPr>
                      </m:fPr>
                      <m:num>
                        <m:r>
                          <a:rPr lang="en-SG" sz="2200" i="1">
                            <a:latin typeface="Cambria Math" panose="02040503050406030204" pitchFamily="18" charset="0"/>
                          </a:rPr>
                          <m:t>𝜕</m:t>
                        </m:r>
                        <m:r>
                          <a:rPr lang="en-SG" sz="2200" b="0" i="1" smtClean="0">
                            <a:latin typeface="Cambria Math" panose="02040503050406030204" pitchFamily="18" charset="0"/>
                          </a:rPr>
                          <m:t>𝐶</m:t>
                        </m:r>
                        <m:d>
                          <m:dPr>
                            <m:ctrlPr>
                              <a:rPr lang="en-SG" sz="2200" i="1">
                                <a:latin typeface="Cambria Math" panose="02040503050406030204" pitchFamily="18" charset="0"/>
                              </a:rPr>
                            </m:ctrlPr>
                          </m:dPr>
                          <m:e>
                            <m:r>
                              <a:rPr lang="en-SG" sz="2200" b="0" i="1" smtClean="0">
                                <a:latin typeface="Cambria Math" panose="02040503050406030204" pitchFamily="18" charset="0"/>
                              </a:rPr>
                              <m:t>𝑣</m:t>
                            </m:r>
                          </m:e>
                        </m:d>
                      </m:num>
                      <m:den>
                        <m:r>
                          <a:rPr lang="en-SG" sz="2200" i="1">
                            <a:latin typeface="Cambria Math" panose="02040503050406030204" pitchFamily="18" charset="0"/>
                          </a:rPr>
                          <m:t>𝜕</m:t>
                        </m:r>
                        <m:r>
                          <a:rPr lang="en-SG" sz="2200" b="1" i="1">
                            <a:latin typeface="Cambria Math" panose="02040503050406030204" pitchFamily="18" charset="0"/>
                          </a:rPr>
                          <m:t>𝒘</m:t>
                        </m:r>
                      </m:den>
                    </m:f>
                    <m:r>
                      <a:rPr lang="en-SG" sz="2200" b="1" i="1" smtClean="0">
                        <a:latin typeface="Cambria Math" panose="02040503050406030204" pitchFamily="18" charset="0"/>
                      </a:rPr>
                      <m:t>=</m:t>
                    </m:r>
                    <m:f>
                      <m:fPr>
                        <m:ctrlPr>
                          <a:rPr lang="en-SG" sz="2200" i="1" smtClean="0">
                            <a:latin typeface="Cambria Math" panose="02040503050406030204" pitchFamily="18" charset="0"/>
                          </a:rPr>
                        </m:ctrlPr>
                      </m:fPr>
                      <m:num>
                        <m:r>
                          <a:rPr lang="en-SG" sz="2200" b="0" i="1" smtClean="0">
                            <a:latin typeface="Cambria Math" panose="02040503050406030204" pitchFamily="18" charset="0"/>
                          </a:rPr>
                          <m:t>𝜕</m:t>
                        </m:r>
                      </m:num>
                      <m:den>
                        <m:r>
                          <a:rPr lang="en-SG" sz="2200" b="0" i="1" smtClean="0">
                            <a:latin typeface="Cambria Math" panose="02040503050406030204" pitchFamily="18" charset="0"/>
                          </a:rPr>
                          <m:t>𝜕</m:t>
                        </m:r>
                        <m:r>
                          <a:rPr lang="en-SG" sz="2200" b="1" i="1" smtClean="0">
                            <a:latin typeface="Cambria Math" panose="02040503050406030204" pitchFamily="18" charset="0"/>
                          </a:rPr>
                          <m:t>𝒘</m:t>
                        </m:r>
                      </m:den>
                    </m:f>
                    <m:f>
                      <m:fPr>
                        <m:ctrlPr>
                          <a:rPr lang="en-SG" sz="2200" i="1" smtClean="0">
                            <a:latin typeface="Cambria Math" panose="02040503050406030204" pitchFamily="18" charset="0"/>
                          </a:rPr>
                        </m:ctrlPr>
                      </m:fPr>
                      <m:num>
                        <m:r>
                          <a:rPr lang="en-SG" sz="2200" b="0" i="1" smtClean="0">
                            <a:latin typeface="Cambria Math" panose="02040503050406030204" pitchFamily="18" charset="0"/>
                          </a:rPr>
                          <m:t>1</m:t>
                        </m:r>
                      </m:num>
                      <m:den>
                        <m:r>
                          <a:rPr lang="en-SG" sz="2200" b="0" i="1" smtClean="0">
                            <a:latin typeface="Cambria Math" panose="02040503050406030204" pitchFamily="18" charset="0"/>
                          </a:rPr>
                          <m:t>𝑁</m:t>
                        </m:r>
                      </m:den>
                    </m:f>
                    <m:nary>
                      <m:naryPr>
                        <m:chr m:val="∑"/>
                        <m:ctrlPr>
                          <a:rPr lang="en-SG" sz="2200" i="1" smtClean="0">
                            <a:latin typeface="Cambria Math" panose="02040503050406030204" pitchFamily="18" charset="0"/>
                          </a:rPr>
                        </m:ctrlPr>
                      </m:naryPr>
                      <m:sub>
                        <m:r>
                          <m:rPr>
                            <m:brk m:alnAt="23"/>
                          </m:rPr>
                          <a:rPr lang="en-SG" sz="2200" b="0" i="1" smtClean="0">
                            <a:latin typeface="Cambria Math" panose="02040503050406030204" pitchFamily="18" charset="0"/>
                          </a:rPr>
                          <m:t>𝑖</m:t>
                        </m:r>
                        <m:r>
                          <a:rPr lang="en-SG" sz="2200" b="0" i="1" smtClean="0">
                            <a:latin typeface="Cambria Math" panose="02040503050406030204" pitchFamily="18" charset="0"/>
                          </a:rPr>
                          <m:t>=1</m:t>
                        </m:r>
                      </m:sub>
                      <m:sup>
                        <m:r>
                          <a:rPr lang="en-SG" sz="2200" b="0" i="1" smtClean="0">
                            <a:latin typeface="Cambria Math" panose="02040503050406030204" pitchFamily="18" charset="0"/>
                          </a:rPr>
                          <m:t>𝑁</m:t>
                        </m:r>
                      </m:sup>
                      <m:e>
                        <m:sSup>
                          <m:sSupPr>
                            <m:ctrlPr>
                              <a:rPr lang="en-SG" sz="2200" i="1" smtClean="0">
                                <a:latin typeface="Cambria Math" panose="02040503050406030204" pitchFamily="18" charset="0"/>
                              </a:rPr>
                            </m:ctrlPr>
                          </m:sSupPr>
                          <m:e>
                            <m:r>
                              <a:rPr lang="en-SG" sz="2200" i="1">
                                <a:latin typeface="Cambria Math" panose="02040503050406030204" pitchFamily="18" charset="0"/>
                              </a:rPr>
                              <m:t>𝑣</m:t>
                            </m:r>
                          </m:e>
                          <m:sup>
                            <m:r>
                              <a:rPr lang="en-SG" sz="2200" b="0" i="1" smtClean="0">
                                <a:latin typeface="Cambria Math" panose="02040503050406030204" pitchFamily="18" charset="0"/>
                              </a:rPr>
                              <m:t>2</m:t>
                            </m:r>
                          </m:sup>
                        </m:sSup>
                      </m:e>
                    </m:nary>
                  </m:oMath>
                </a14:m>
                <a:r>
                  <a:rPr lang="en-SG" sz="2200" dirty="0"/>
                  <a:t> =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r>
                          <a:rPr lang="en-SG" sz="2200" b="0" i="1" smtClean="0">
                            <a:latin typeface="Cambria Math" panose="02040503050406030204" pitchFamily="18" charset="0"/>
                          </a:rPr>
                          <m:t>2</m:t>
                        </m:r>
                        <m:r>
                          <a:rPr lang="en-SG" sz="2200" b="0" i="1" smtClean="0">
                            <a:latin typeface="Cambria Math" panose="02040503050406030204" pitchFamily="18" charset="0"/>
                          </a:rPr>
                          <m:t>𝑣</m:t>
                        </m:r>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b="0" i="1" smtClean="0">
                                <a:latin typeface="Cambria Math" panose="02040503050406030204" pitchFamily="18" charset="0"/>
                              </a:rPr>
                              <m:t>𝑣</m:t>
                            </m:r>
                          </m:num>
                          <m:den>
                            <m:r>
                              <a:rPr lang="en-SG" sz="2200" i="1">
                                <a:latin typeface="Cambria Math" panose="02040503050406030204" pitchFamily="18" charset="0"/>
                              </a:rPr>
                              <m:t>𝜕</m:t>
                            </m:r>
                            <m:r>
                              <a:rPr lang="en-SG" sz="2200" b="1" i="1">
                                <a:latin typeface="Cambria Math" panose="02040503050406030204" pitchFamily="18" charset="0"/>
                              </a:rPr>
                              <m:t>𝒘</m:t>
                            </m:r>
                          </m:den>
                        </m:f>
                      </m:e>
                    </m:nary>
                  </m:oMath>
                </a14:m>
                <a:r>
                  <a:rPr lang="en-SG" sz="2200" dirty="0">
                    <a:latin typeface="Cambria Math" panose="02040503050406030204" pitchFamily="18" charset="0"/>
                  </a:rPr>
                  <a:t> =</a:t>
                </a:r>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r>
                          <a:rPr lang="en-SG" sz="2200" i="1">
                            <a:latin typeface="Cambria Math" panose="02040503050406030204" pitchFamily="18" charset="0"/>
                          </a:rPr>
                          <m:t>2</m:t>
                        </m:r>
                        <m:r>
                          <a:rPr lang="en-SG" sz="2200" i="1">
                            <a:latin typeface="Cambria Math" panose="02040503050406030204" pitchFamily="18" charset="0"/>
                          </a:rPr>
                          <m:t>𝑣</m:t>
                        </m:r>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b="0" i="1" smtClean="0">
                                <a:latin typeface="Cambria Math" panose="02040503050406030204" pitchFamily="18" charset="0"/>
                              </a:rPr>
                              <m:t>(</m:t>
                            </m:r>
                            <m:r>
                              <m:rPr>
                                <m:sty m:val="p"/>
                              </m:rPr>
                              <a:rPr lang="en-SG" sz="2200">
                                <a:latin typeface="Cambria Math" panose="02040503050406030204" pitchFamily="18" charset="0"/>
                              </a:rPr>
                              <m:t>y</m:t>
                            </m:r>
                            <m:r>
                              <a:rPr lang="en-SG" sz="2200">
                                <a:latin typeface="Cambria Math" panose="02040503050406030204" pitchFamily="18" charset="0"/>
                              </a:rPr>
                              <m:t>−</m:t>
                            </m:r>
                            <m:r>
                              <m:rPr>
                                <m:sty m:val="p"/>
                              </m:rPr>
                              <a:rPr lang="en-SG" sz="2200">
                                <a:latin typeface="Cambria Math" panose="02040503050406030204" pitchFamily="18" charset="0"/>
                              </a:rPr>
                              <m:t>u</m:t>
                            </m:r>
                            <m:r>
                              <a:rPr lang="en-SG" sz="2200" b="0" i="1" smtClean="0">
                                <a:latin typeface="Cambria Math" panose="02040503050406030204" pitchFamily="18" charset="0"/>
                              </a:rPr>
                              <m:t>)</m:t>
                            </m:r>
                          </m:num>
                          <m:den>
                            <m:r>
                              <a:rPr lang="en-SG" sz="2200" i="1">
                                <a:latin typeface="Cambria Math" panose="02040503050406030204" pitchFamily="18" charset="0"/>
                              </a:rPr>
                              <m:t>𝜕</m:t>
                            </m:r>
                            <m:r>
                              <a:rPr lang="en-SG" sz="2200" b="1" i="1">
                                <a:latin typeface="Cambria Math" panose="02040503050406030204" pitchFamily="18" charset="0"/>
                              </a:rPr>
                              <m:t>𝒘</m:t>
                            </m:r>
                          </m:den>
                        </m:f>
                      </m:e>
                    </m:nary>
                  </m:oMath>
                </a14:m>
                <a:r>
                  <a:rPr lang="en-SG" sz="2200" dirty="0"/>
                  <a:t> =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r>
                          <a:rPr lang="en-SG" sz="2200" b="0" i="1" smtClean="0">
                            <a:latin typeface="Cambria Math" panose="02040503050406030204" pitchFamily="18" charset="0"/>
                          </a:rPr>
                          <m:t>−</m:t>
                        </m:r>
                        <m:r>
                          <a:rPr lang="en-SG" sz="2200" i="1">
                            <a:latin typeface="Cambria Math" panose="02040503050406030204" pitchFamily="18" charset="0"/>
                          </a:rPr>
                          <m:t>2</m:t>
                        </m:r>
                        <m:r>
                          <a:rPr lang="en-SG" sz="2200" i="1">
                            <a:latin typeface="Cambria Math" panose="02040503050406030204" pitchFamily="18" charset="0"/>
                          </a:rPr>
                          <m:t>𝑣</m:t>
                        </m:r>
                        <m:f>
                          <m:fPr>
                            <m:ctrlPr>
                              <a:rPr lang="en-SG" sz="2200" i="1">
                                <a:latin typeface="Cambria Math" panose="02040503050406030204" pitchFamily="18" charset="0"/>
                              </a:rPr>
                            </m:ctrlPr>
                          </m:fPr>
                          <m:num>
                            <m:r>
                              <a:rPr lang="en-SG" sz="2200" i="1">
                                <a:latin typeface="Cambria Math" panose="02040503050406030204" pitchFamily="18" charset="0"/>
                              </a:rPr>
                              <m:t>𝜕</m:t>
                            </m:r>
                            <m:r>
                              <m:rPr>
                                <m:sty m:val="p"/>
                              </m:rPr>
                              <a:rPr lang="en-SG" sz="2200">
                                <a:latin typeface="Cambria Math" panose="02040503050406030204" pitchFamily="18" charset="0"/>
                              </a:rPr>
                              <m:t>u</m:t>
                            </m:r>
                          </m:num>
                          <m:den>
                            <m:r>
                              <a:rPr lang="en-SG" sz="2200" i="1">
                                <a:latin typeface="Cambria Math" panose="02040503050406030204" pitchFamily="18" charset="0"/>
                              </a:rPr>
                              <m:t>𝜕</m:t>
                            </m:r>
                            <m:r>
                              <a:rPr lang="en-SG" sz="2200" b="1" i="1">
                                <a:latin typeface="Cambria Math" panose="02040503050406030204" pitchFamily="18" charset="0"/>
                              </a:rPr>
                              <m:t>𝒘</m:t>
                            </m:r>
                          </m:den>
                        </m:f>
                      </m:e>
                    </m:nary>
                  </m:oMath>
                </a14:m>
                <a:endParaRPr lang="en-SG" sz="2200" i="1" dirty="0">
                  <a:latin typeface="Cambria Math" panose="02040503050406030204" pitchFamily="18" charset="0"/>
                </a:endParaRPr>
              </a:p>
              <a:p>
                <a:pPr marL="0" indent="0">
                  <a:buNone/>
                </a:pPr>
                <a:endParaRPr lang="en-SG" sz="2200" i="1" dirty="0">
                  <a:latin typeface="Cambria Math" panose="02040503050406030204" pitchFamily="18" charset="0"/>
                </a:endParaRPr>
              </a:p>
              <a:p>
                <a:pPr marL="0" indent="0">
                  <a:buNone/>
                </a:pPr>
                <a:r>
                  <a:rPr lang="en-SG" sz="2200" dirty="0">
                    <a:latin typeface="Cambria Math" panose="02040503050406030204" pitchFamily="18" charset="0"/>
                  </a:rPr>
                  <a:t>Using the previous results</a:t>
                </a:r>
                <a:endParaRPr lang="en-SG" sz="2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SG" sz="2200" i="1">
                          <a:latin typeface="Cambria Math" panose="02040503050406030204" pitchFamily="18" charset="0"/>
                        </a:rPr>
                        <m:t>=</m:t>
                      </m:r>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d>
                            <m:dPr>
                              <m:begChr m:val="{"/>
                              <m:endChr m:val=""/>
                              <m:ctrlPr>
                                <a:rPr lang="en-SG" sz="2200" i="1">
                                  <a:latin typeface="Cambria Math" panose="02040503050406030204" pitchFamily="18" charset="0"/>
                                </a:rPr>
                              </m:ctrlPr>
                            </m:dPr>
                            <m:e>
                              <m:eqArr>
                                <m:eqArrPr>
                                  <m:ctrlPr>
                                    <a:rPr lang="en-SG" sz="2200" i="1">
                                      <a:latin typeface="Cambria Math" panose="02040503050406030204" pitchFamily="18" charset="0"/>
                                    </a:rPr>
                                  </m:ctrlPr>
                                </m:eqArrPr>
                                <m:e>
                                  <m:r>
                                    <a:rPr lang="en-SG" sz="2200" i="1">
                                      <a:latin typeface="Cambria Math" panose="02040503050406030204" pitchFamily="18" charset="0"/>
                                    </a:rPr>
                                    <m:t>2</m:t>
                                  </m:r>
                                  <m:r>
                                    <a:rPr lang="en-SG" sz="2200" i="1">
                                      <a:latin typeface="Cambria Math" panose="02040503050406030204" pitchFamily="18" charset="0"/>
                                    </a:rPr>
                                    <m:t>𝑣</m:t>
                                  </m:r>
                                  <m:sSup>
                                    <m:sSupPr>
                                      <m:ctrlPr>
                                        <a:rPr lang="en-SG" sz="2200" i="1">
                                          <a:latin typeface="Cambria Math" panose="02040503050406030204" pitchFamily="18" charset="0"/>
                                        </a:rPr>
                                      </m:ctrlPr>
                                    </m:sSupPr>
                                    <m:e>
                                      <m:acc>
                                        <m:accPr>
                                          <m:chr m:val="⃑"/>
                                          <m:ctrlPr>
                                            <a:rPr lang="en-SG" sz="2200" i="1">
                                              <a:latin typeface="Cambria Math" panose="02040503050406030204" pitchFamily="18" charset="0"/>
                                            </a:rPr>
                                          </m:ctrlPr>
                                        </m:accPr>
                                        <m:e>
                                          <m:r>
                                            <a:rPr lang="en-SG" sz="2200" b="1" i="1">
                                              <a:latin typeface="Cambria Math" panose="02040503050406030204" pitchFamily="18" charset="0"/>
                                            </a:rPr>
                                            <m:t>𝟎</m:t>
                                          </m:r>
                                        </m:e>
                                      </m:acc>
                                    </m:e>
                                    <m:sup>
                                      <m:r>
                                        <a:rPr lang="en-SG" sz="2200" i="1">
                                          <a:latin typeface="Cambria Math" panose="02040503050406030204" pitchFamily="18" charset="0"/>
                                        </a:rPr>
                                        <m:t>𝑇</m:t>
                                      </m:r>
                                    </m:sup>
                                  </m:sSup>
                                  <m:r>
                                    <a:rPr lang="en-SG" sz="2200" b="1"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r>
                                    <a:rPr lang="en-SG" sz="2200" i="1">
                                      <a:latin typeface="Cambria Math" panose="02040503050406030204" pitchFamily="18" charset="0"/>
                                      <a:ea typeface="Cambria Math" panose="02040503050406030204" pitchFamily="18" charset="0"/>
                                    </a:rPr>
                                    <m:t>−2</m:t>
                                  </m:r>
                                  <m:r>
                                    <a:rPr lang="en-SG" sz="2200" i="1">
                                      <a:latin typeface="Cambria Math" panose="02040503050406030204" pitchFamily="18" charset="0"/>
                                      <a:ea typeface="Cambria Math" panose="02040503050406030204" pitchFamily="18" charset="0"/>
                                    </a:rPr>
                                    <m:t>𝑣</m:t>
                                  </m:r>
                                  <m:sSubSup>
                                    <m:sSubSupPr>
                                      <m:ctrlPr>
                                        <a:rPr lang="en-SG" sz="2200" b="1" i="1">
                                          <a:latin typeface="Cambria Math" panose="02040503050406030204" pitchFamily="18" charset="0"/>
                                          <a:ea typeface="Cambria Math" panose="02040503050406030204" pitchFamily="18" charset="0"/>
                                        </a:rPr>
                                      </m:ctrlPr>
                                    </m:sSubSup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up>
                                      <m:r>
                                        <a:rPr lang="en-SG" sz="2200" b="1" i="1">
                                          <a:latin typeface="Cambria Math" panose="02040503050406030204" pitchFamily="18" charset="0"/>
                                          <a:ea typeface="Cambria Math" panose="02040503050406030204" pitchFamily="18" charset="0"/>
                                        </a:rPr>
                                        <m:t>𝑻</m:t>
                                      </m:r>
                                    </m:sup>
                                  </m:sSubSup>
                                  <m:r>
                                    <a:rPr lang="en-SG" sz="2200"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rPr>
                                    <m:t>&gt;</m:t>
                                  </m:r>
                                  <m:r>
                                    <a:rPr lang="en-SG" sz="2200" i="1">
                                      <a:latin typeface="Cambria Math" panose="02040503050406030204" pitchFamily="18" charset="0"/>
                                      <a:ea typeface="Cambria Math" panose="02040503050406030204" pitchFamily="18" charset="0"/>
                                    </a:rPr>
                                    <m:t>0</m:t>
                                  </m:r>
                                </m:e>
                              </m:eqArr>
                            </m:e>
                          </m:d>
                        </m:e>
                      </m:nary>
                    </m:oMath>
                  </m:oMathPara>
                </a14:m>
                <a:endParaRPr lang="en-SG" sz="2200" i="1" dirty="0">
                  <a:latin typeface="Cambria Math" panose="02040503050406030204" pitchFamily="18" charset="0"/>
                </a:endParaRPr>
              </a:p>
              <a:p>
                <a:pPr marL="0" indent="0">
                  <a:buNone/>
                </a:pPr>
                <a:endParaRPr lang="en-SG" sz="2200" dirty="0"/>
              </a:p>
              <a:p>
                <a:pPr marL="0" indent="0">
                  <a:buNone/>
                </a:pPr>
                <a14:m>
                  <m:oMathPara xmlns:m="http://schemas.openxmlformats.org/officeDocument/2006/math">
                    <m:oMathParaPr>
                      <m:jc m:val="centerGroup"/>
                    </m:oMathParaPr>
                    <m:oMath xmlns:m="http://schemas.openxmlformats.org/officeDocument/2006/math">
                      <m:r>
                        <a:rPr lang="en-SG" sz="2200" i="1">
                          <a:latin typeface="Cambria Math" panose="02040503050406030204" pitchFamily="18" charset="0"/>
                        </a:rPr>
                        <m:t>=</m:t>
                      </m:r>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d>
                            <m:dPr>
                              <m:begChr m:val="{"/>
                              <m:endChr m:val=""/>
                              <m:ctrlPr>
                                <a:rPr lang="en-SG" sz="2200" i="1">
                                  <a:latin typeface="Cambria Math" panose="02040503050406030204" pitchFamily="18" charset="0"/>
                                </a:rPr>
                              </m:ctrlPr>
                            </m:dPr>
                            <m:e>
                              <m:eqArr>
                                <m:eqArrPr>
                                  <m:ctrlPr>
                                    <a:rPr lang="en-SG" sz="2200" i="1">
                                      <a:latin typeface="Cambria Math" panose="02040503050406030204" pitchFamily="18" charset="0"/>
                                    </a:rPr>
                                  </m:ctrlPr>
                                </m:eqArrPr>
                                <m:e>
                                  <m:sSup>
                                    <m:sSupPr>
                                      <m:ctrlPr>
                                        <a:rPr lang="en-SG" sz="2200" i="1" smtClean="0">
                                          <a:latin typeface="Cambria Math" panose="02040503050406030204" pitchFamily="18" charset="0"/>
                                        </a:rPr>
                                      </m:ctrlPr>
                                    </m:sSupPr>
                                    <m:e>
                                      <m:acc>
                                        <m:accPr>
                                          <m:chr m:val="⃑"/>
                                          <m:ctrlPr>
                                            <a:rPr lang="en-SG" sz="2200" i="1">
                                              <a:latin typeface="Cambria Math" panose="02040503050406030204" pitchFamily="18" charset="0"/>
                                            </a:rPr>
                                          </m:ctrlPr>
                                        </m:accPr>
                                        <m:e>
                                          <m:r>
                                            <a:rPr lang="en-SG" sz="2200" b="1" i="1">
                                              <a:latin typeface="Cambria Math" panose="02040503050406030204" pitchFamily="18" charset="0"/>
                                            </a:rPr>
                                            <m:t>𝟎</m:t>
                                          </m:r>
                                        </m:e>
                                      </m:acc>
                                    </m:e>
                                    <m:sup>
                                      <m:r>
                                        <a:rPr lang="en-SG" sz="2200" i="1">
                                          <a:latin typeface="Cambria Math" panose="02040503050406030204" pitchFamily="18" charset="0"/>
                                        </a:rPr>
                                        <m:t>𝑇</m:t>
                                      </m:r>
                                    </m:sup>
                                  </m:sSup>
                                  <m:r>
                                    <a:rPr lang="en-SG" sz="2200" b="1" i="1">
                                      <a:latin typeface="Cambria Math" panose="02040503050406030204" pitchFamily="18" charset="0"/>
                                    </a:rPr>
                                    <m:t>      </m:t>
                                  </m:r>
                                  <m:r>
                                    <a:rPr lang="en-SG" sz="2200" b="1" i="1" smtClean="0">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r>
                                    <a:rPr lang="en-SG" sz="2200" b="1" i="1">
                                      <a:latin typeface="Cambria Math" panose="02040503050406030204" pitchFamily="18" charset="0"/>
                                    </a:rPr>
                                    <m:t>−</m:t>
                                  </m:r>
                                  <m:r>
                                    <a:rPr lang="en-SG" sz="2200" i="1">
                                      <a:latin typeface="Cambria Math" panose="02040503050406030204" pitchFamily="18" charset="0"/>
                                    </a:rPr>
                                    <m:t>2</m:t>
                                  </m:r>
                                  <m:sSub>
                                    <m:sSubPr>
                                      <m:ctrlPr>
                                        <a:rPr lang="en-SG" sz="2200" i="1">
                                          <a:latin typeface="Cambria Math" panose="02040503050406030204" pitchFamily="18" charset="0"/>
                                        </a:rPr>
                                      </m:ctrlPr>
                                    </m:sSubPr>
                                    <m:e>
                                      <m:r>
                                        <a:rPr lang="en-SG" sz="2200" i="1">
                                          <a:latin typeface="Cambria Math" panose="02040503050406030204" pitchFamily="18" charset="0"/>
                                        </a:rPr>
                                        <m:t>(</m:t>
                                      </m:r>
                                      <m:r>
                                        <a:rPr lang="en-SG" sz="2200" i="1">
                                          <a:latin typeface="Cambria Math" panose="02040503050406030204" pitchFamily="18" charset="0"/>
                                        </a:rPr>
                                        <m:t>𝑦</m:t>
                                      </m:r>
                                    </m:e>
                                    <m:sub>
                                      <m:r>
                                        <a:rPr lang="en-SG" sz="2200" i="1">
                                          <a:latin typeface="Cambria Math" panose="02040503050406030204" pitchFamily="18" charset="0"/>
                                        </a:rPr>
                                        <m:t>𝑖</m:t>
                                      </m:r>
                                    </m:sub>
                                  </m:sSub>
                                  <m:r>
                                    <a:rPr lang="en-SG" sz="2200">
                                      <a:latin typeface="Cambria Math" panose="02040503050406030204" pitchFamily="18" charset="0"/>
                                    </a:rPr>
                                    <m:t>−</m:t>
                                  </m:r>
                                  <m:r>
                                    <m:rPr>
                                      <m:sty m:val="p"/>
                                    </m:rPr>
                                    <a:rPr lang="en-SG" sz="2200">
                                      <a:latin typeface="Cambria Math" panose="02040503050406030204" pitchFamily="18" charset="0"/>
                                    </a:rPr>
                                    <m:t>max</m:t>
                                  </m:r>
                                  <m:d>
                                    <m:dPr>
                                      <m:ctrlPr>
                                        <a:rPr lang="en-SG" sz="2200" i="1">
                                          <a:latin typeface="Cambria Math" panose="02040503050406030204" pitchFamily="18" charset="0"/>
                                        </a:rPr>
                                      </m:ctrlPr>
                                    </m:dPr>
                                    <m:e>
                                      <m:r>
                                        <a:rPr lang="en-SG" sz="2200">
                                          <a:latin typeface="Cambria Math" panose="02040503050406030204" pitchFamily="18" charset="0"/>
                                        </a:rPr>
                                        <m:t>0,</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e>
                                  </m:d>
                                  <m:r>
                                    <a:rPr lang="en-SG" sz="2200" b="1" i="1">
                                      <a:latin typeface="Cambria Math" panose="02040503050406030204" pitchFamily="18" charset="0"/>
                                      <a:ea typeface="Cambria Math" panose="02040503050406030204" pitchFamily="18" charset="0"/>
                                    </a:rPr>
                                    <m:t>)</m:t>
                                  </m:r>
                                  <m:sSubSup>
                                    <m:sSubSupPr>
                                      <m:ctrlPr>
                                        <a:rPr lang="en-SG" sz="2200" b="1" i="1" smtClean="0">
                                          <a:latin typeface="Cambria Math" panose="02040503050406030204" pitchFamily="18" charset="0"/>
                                          <a:ea typeface="Cambria Math" panose="02040503050406030204" pitchFamily="18" charset="0"/>
                                        </a:rPr>
                                      </m:ctrlPr>
                                    </m:sSubSupPr>
                                    <m:e>
                                      <m:r>
                                        <a:rPr lang="en-SG" sz="2200" b="1" i="1" smtClean="0">
                                          <a:latin typeface="Cambria Math" panose="02040503050406030204" pitchFamily="18" charset="0"/>
                                          <a:ea typeface="Cambria Math" panose="02040503050406030204" pitchFamily="18" charset="0"/>
                                        </a:rPr>
                                        <m:t>𝒙</m:t>
                                      </m:r>
                                    </m:e>
                                    <m:sub>
                                      <m:r>
                                        <a:rPr lang="en-SG" sz="2200" b="1" i="1" smtClean="0">
                                          <a:latin typeface="Cambria Math" panose="02040503050406030204" pitchFamily="18" charset="0"/>
                                          <a:ea typeface="Cambria Math" panose="02040503050406030204" pitchFamily="18" charset="0"/>
                                        </a:rPr>
                                        <m:t>𝒊</m:t>
                                      </m:r>
                                    </m:sub>
                                    <m:sup>
                                      <m:r>
                                        <a:rPr lang="en-SG" sz="2200" b="1" i="1" smtClean="0">
                                          <a:latin typeface="Cambria Math" panose="02040503050406030204" pitchFamily="18" charset="0"/>
                                          <a:ea typeface="Cambria Math" panose="02040503050406030204" pitchFamily="18" charset="0"/>
                                        </a:rPr>
                                        <m:t>𝑻</m:t>
                                      </m:r>
                                    </m:sup>
                                  </m:sSubSup>
                                  <m:r>
                                    <a:rPr lang="en-SG" sz="2200" b="1" i="1" smtClean="0">
                                      <a:latin typeface="Cambria Math" panose="02040503050406030204" pitchFamily="18" charset="0"/>
                                      <a:ea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rPr>
                                    <m:t>&gt;</m:t>
                                  </m:r>
                                  <m:r>
                                    <a:rPr lang="en-SG" sz="2200" i="1">
                                      <a:latin typeface="Cambria Math" panose="02040503050406030204" pitchFamily="18" charset="0"/>
                                      <a:ea typeface="Cambria Math" panose="02040503050406030204" pitchFamily="18" charset="0"/>
                                    </a:rPr>
                                    <m:t>0</m:t>
                                  </m:r>
                                </m:e>
                              </m:eqArr>
                            </m:e>
                          </m:d>
                        </m:e>
                      </m:nary>
                    </m:oMath>
                  </m:oMathPara>
                </a14:m>
                <a:endParaRPr lang="en-SG" sz="2200" dirty="0"/>
              </a:p>
              <a:p>
                <a:pPr marL="0" indent="0">
                  <a:buNone/>
                </a:pPr>
                <a:endParaRPr lang="en-SG" sz="2200" dirty="0"/>
              </a:p>
              <a:p>
                <a:pPr marL="0" indent="0">
                  <a:buNone/>
                </a:pPr>
                <a14:m>
                  <m:oMathPara xmlns:m="http://schemas.openxmlformats.org/officeDocument/2006/math">
                    <m:oMathParaPr>
                      <m:jc m:val="centerGroup"/>
                    </m:oMathParaPr>
                    <m:oMath xmlns:m="http://schemas.openxmlformats.org/officeDocument/2006/math">
                      <m:r>
                        <a:rPr lang="en-SG" sz="2200" i="1">
                          <a:latin typeface="Cambria Math" panose="02040503050406030204" pitchFamily="18" charset="0"/>
                        </a:rPr>
                        <m:t>=</m:t>
                      </m:r>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d>
                            <m:dPr>
                              <m:begChr m:val="{"/>
                              <m:endChr m:val=""/>
                              <m:ctrlPr>
                                <a:rPr lang="en-SG" sz="2200" i="1">
                                  <a:latin typeface="Cambria Math" panose="02040503050406030204" pitchFamily="18" charset="0"/>
                                </a:rPr>
                              </m:ctrlPr>
                            </m:dPr>
                            <m:e>
                              <m:eqArr>
                                <m:eqArrPr>
                                  <m:ctrlPr>
                                    <a:rPr lang="en-SG" sz="2200" i="1">
                                      <a:latin typeface="Cambria Math" panose="02040503050406030204" pitchFamily="18" charset="0"/>
                                    </a:rPr>
                                  </m:ctrlPr>
                                </m:eqArrPr>
                                <m:e>
                                  <m:sSup>
                                    <m:sSupPr>
                                      <m:ctrlPr>
                                        <a:rPr lang="en-SG" sz="2200" i="1">
                                          <a:latin typeface="Cambria Math" panose="02040503050406030204" pitchFamily="18" charset="0"/>
                                        </a:rPr>
                                      </m:ctrlPr>
                                    </m:sSupPr>
                                    <m:e>
                                      <m:acc>
                                        <m:accPr>
                                          <m:chr m:val="⃑"/>
                                          <m:ctrlPr>
                                            <a:rPr lang="en-SG" sz="2200" i="1">
                                              <a:latin typeface="Cambria Math" panose="02040503050406030204" pitchFamily="18" charset="0"/>
                                            </a:rPr>
                                          </m:ctrlPr>
                                        </m:accPr>
                                        <m:e>
                                          <m:r>
                                            <a:rPr lang="en-SG" sz="2200" b="1" i="1">
                                              <a:latin typeface="Cambria Math" panose="02040503050406030204" pitchFamily="18" charset="0"/>
                                            </a:rPr>
                                            <m:t>𝟎</m:t>
                                          </m:r>
                                        </m:e>
                                      </m:acc>
                                    </m:e>
                                    <m:sup>
                                      <m:r>
                                        <a:rPr lang="en-SG" sz="2200" i="1">
                                          <a:latin typeface="Cambria Math" panose="02040503050406030204" pitchFamily="18" charset="0"/>
                                        </a:rPr>
                                        <m:t>𝑇</m:t>
                                      </m:r>
                                    </m:sup>
                                  </m:sSup>
                                  <m:r>
                                    <a:rPr lang="en-SG" sz="2200" b="1" i="1">
                                      <a:latin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r>
                                    <a:rPr lang="en-SG" sz="2200" b="1" i="1">
                                      <a:latin typeface="Cambria Math" panose="02040503050406030204" pitchFamily="18" charset="0"/>
                                    </a:rPr>
                                    <m:t>−</m:t>
                                  </m:r>
                                  <m:r>
                                    <a:rPr lang="en-SG" sz="2200" i="1">
                                      <a:latin typeface="Cambria Math" panose="02040503050406030204" pitchFamily="18" charset="0"/>
                                    </a:rPr>
                                    <m:t>2</m:t>
                                  </m:r>
                                  <m:sSub>
                                    <m:sSubPr>
                                      <m:ctrlPr>
                                        <a:rPr lang="en-SG" sz="2200" i="1">
                                          <a:latin typeface="Cambria Math" panose="02040503050406030204" pitchFamily="18" charset="0"/>
                                        </a:rPr>
                                      </m:ctrlPr>
                                    </m:sSubPr>
                                    <m:e>
                                      <m:r>
                                        <a:rPr lang="en-SG" sz="2200" i="1">
                                          <a:latin typeface="Cambria Math" panose="02040503050406030204" pitchFamily="18" charset="0"/>
                                        </a:rPr>
                                        <m:t>(</m:t>
                                      </m:r>
                                      <m:r>
                                        <a:rPr lang="en-SG" sz="2200" i="1">
                                          <a:latin typeface="Cambria Math" panose="02040503050406030204" pitchFamily="18" charset="0"/>
                                        </a:rPr>
                                        <m:t>𝑦</m:t>
                                      </m:r>
                                    </m:e>
                                    <m:sub>
                                      <m:r>
                                        <a:rPr lang="en-SG" sz="2200" i="1">
                                          <a:latin typeface="Cambria Math" panose="02040503050406030204" pitchFamily="18" charset="0"/>
                                        </a:rPr>
                                        <m:t>𝑖</m:t>
                                      </m:r>
                                    </m:sub>
                                  </m:sSub>
                                  <m:r>
                                    <a:rPr lang="en-SG" sz="2200" b="1" i="0" smtClean="0">
                                      <a:latin typeface="Cambria Math" panose="02040503050406030204" pitchFamily="18" charset="0"/>
                                    </a:rPr>
                                    <m:t>−(</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𝒙</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b="1" i="1" smtClean="0">
                                      <a:latin typeface="Cambria Math" panose="02040503050406030204" pitchFamily="18" charset="0"/>
                                      <a:ea typeface="Cambria Math" panose="02040503050406030204" pitchFamily="18" charset="0"/>
                                    </a:rPr>
                                    <m:t>)</m:t>
                                  </m:r>
                                  <m:r>
                                    <a:rPr lang="en-SG" sz="2200" b="1" i="1">
                                      <a:latin typeface="Cambria Math" panose="02040503050406030204" pitchFamily="18" charset="0"/>
                                      <a:ea typeface="Cambria Math" panose="02040503050406030204" pitchFamily="18" charset="0"/>
                                    </a:rPr>
                                    <m:t>)</m:t>
                                  </m:r>
                                  <m:sSubSup>
                                    <m:sSubSupPr>
                                      <m:ctrlPr>
                                        <a:rPr lang="en-SG" sz="2200" b="1" i="1">
                                          <a:latin typeface="Cambria Math" panose="02040503050406030204" pitchFamily="18" charset="0"/>
                                          <a:ea typeface="Cambria Math" panose="02040503050406030204" pitchFamily="18" charset="0"/>
                                        </a:rPr>
                                      </m:ctrlPr>
                                    </m:sSubSup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up>
                                      <m:r>
                                        <a:rPr lang="en-SG" sz="2200" b="1" i="1">
                                          <a:latin typeface="Cambria Math" panose="02040503050406030204" pitchFamily="18" charset="0"/>
                                          <a:ea typeface="Cambria Math" panose="02040503050406030204" pitchFamily="18" charset="0"/>
                                        </a:rPr>
                                        <m:t>𝑻</m:t>
                                      </m:r>
                                    </m:sup>
                                  </m:sSubSup>
                                  <m:r>
                                    <a:rPr lang="en-SG" sz="2200" b="1" i="1">
                                      <a:latin typeface="Cambria Math" panose="02040503050406030204" pitchFamily="18" charset="0"/>
                                      <a:ea typeface="Cambria Math" panose="02040503050406030204" pitchFamily="18" charset="0"/>
                                    </a:rPr>
                                    <m:t>   </m:t>
                                  </m:r>
                                  <m:r>
                                    <a:rPr lang="en-SG" sz="2200" b="1" i="1" smtClean="0">
                                      <a:latin typeface="Cambria Math" panose="02040503050406030204" pitchFamily="18" charset="0"/>
                                      <a:ea typeface="Cambria Math" panose="02040503050406030204" pitchFamily="18" charset="0"/>
                                    </a:rPr>
                                    <m:t>             </m:t>
                                  </m:r>
                                  <m:r>
                                    <a:rPr lang="en-SG" sz="2200" b="1" i="1">
                                      <a:latin typeface="Cambria Math" panose="02040503050406030204" pitchFamily="18" charset="0"/>
                                      <a:ea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rPr>
                                    <m:t>&gt;</m:t>
                                  </m:r>
                                  <m:r>
                                    <a:rPr lang="en-SG" sz="2200" i="1">
                                      <a:latin typeface="Cambria Math" panose="02040503050406030204" pitchFamily="18" charset="0"/>
                                      <a:ea typeface="Cambria Math" panose="02040503050406030204" pitchFamily="18" charset="0"/>
                                    </a:rPr>
                                    <m:t>0</m:t>
                                  </m:r>
                                </m:e>
                              </m:eqArr>
                            </m:e>
                          </m:d>
                        </m:e>
                      </m:nary>
                    </m:oMath>
                  </m:oMathPara>
                </a14:m>
                <a:endParaRPr lang="en-SG" sz="2200" dirty="0"/>
              </a:p>
              <a:p>
                <a:pPr marL="0" indent="0">
                  <a:buNone/>
                </a:pPr>
                <a:endParaRPr lang="en-SG"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5D58BA32-4513-488E-9E14-AEB44F548318}"/>
                  </a:ext>
                </a:extLst>
              </p:cNvPr>
              <p:cNvSpPr>
                <a:spLocks noGrp="1" noRot="1" noChangeAspect="1" noMove="1" noResize="1" noEditPoints="1" noAdjustHandles="1" noChangeArrowheads="1" noChangeShapeType="1" noTextEdit="1"/>
              </p:cNvSpPr>
              <p:nvPr>
                <p:ph sz="quarter" idx="1"/>
              </p:nvPr>
            </p:nvSpPr>
            <p:spPr>
              <a:xfrm>
                <a:off x="457200" y="1219200"/>
                <a:ext cx="8229600" cy="4937760"/>
              </a:xfrm>
              <a:blipFill>
                <a:blip r:embed="rId2"/>
                <a:stretch>
                  <a:fillRect l="-74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EDD5E1ED-F124-4587-AFBD-CA2FE123B74C}"/>
              </a:ext>
            </a:extLst>
          </p:cNvPr>
          <p:cNvSpPr>
            <a:spLocks noGrp="1"/>
          </p:cNvSpPr>
          <p:nvPr>
            <p:ph type="title"/>
          </p:nvPr>
        </p:nvSpPr>
        <p:spPr/>
        <p:txBody>
          <a:bodyPr/>
          <a:lstStyle/>
          <a:p>
            <a:r>
              <a:rPr lang="en-US" sz="2400" dirty="0">
                <a:solidFill>
                  <a:srgbClr val="0057C0"/>
                </a:solidFill>
              </a:rPr>
              <a:t>The gradient of the neural network loss function</a:t>
            </a:r>
            <a:endParaRPr lang="en-SG" sz="2400" dirty="0"/>
          </a:p>
        </p:txBody>
      </p:sp>
    </p:spTree>
    <p:extLst>
      <p:ext uri="{BB962C8B-B14F-4D97-AF65-F5344CB8AC3E}">
        <p14:creationId xmlns:p14="http://schemas.microsoft.com/office/powerpoint/2010/main" val="2270656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82F278-C14D-45CE-B809-9E638C2A6DF9}"/>
                  </a:ext>
                </a:extLst>
              </p:cNvPr>
              <p:cNvSpPr>
                <a:spLocks noGrp="1"/>
              </p:cNvSpPr>
              <p:nvPr>
                <p:ph sz="quarter" idx="1"/>
              </p:nvPr>
            </p:nvSpPr>
            <p:spPr/>
            <p:txBody>
              <a:bodyPr/>
              <a:lstStyle/>
              <a:p>
                <a:pPr marL="0" indent="0">
                  <a:buNone/>
                </a:pPr>
                <a14:m>
                  <m:oMath xmlns:m="http://schemas.openxmlformats.org/officeDocument/2006/math">
                    <m:f>
                      <m:fPr>
                        <m:ctrlPr>
                          <a:rPr lang="en-SG" sz="2200" i="1" smtClean="0">
                            <a:latin typeface="Cambria Math" panose="02040503050406030204" pitchFamily="18" charset="0"/>
                          </a:rPr>
                        </m:ctrlPr>
                      </m:fPr>
                      <m:num>
                        <m:r>
                          <a:rPr lang="en-SG" sz="2200" i="1">
                            <a:latin typeface="Cambria Math" panose="02040503050406030204" pitchFamily="18" charset="0"/>
                          </a:rPr>
                          <m:t>𝜕</m:t>
                        </m:r>
                        <m:r>
                          <a:rPr lang="en-SG" sz="2200" i="1">
                            <a:latin typeface="Cambria Math" panose="02040503050406030204" pitchFamily="18" charset="0"/>
                          </a:rPr>
                          <m:t>𝐶</m:t>
                        </m:r>
                        <m:d>
                          <m:dPr>
                            <m:ctrlPr>
                              <a:rPr lang="en-SG" sz="2200" i="1">
                                <a:latin typeface="Cambria Math" panose="02040503050406030204" pitchFamily="18" charset="0"/>
                              </a:rPr>
                            </m:ctrlPr>
                          </m:dPr>
                          <m:e>
                            <m:r>
                              <a:rPr lang="en-SG" sz="2200" i="1">
                                <a:latin typeface="Cambria Math" panose="02040503050406030204" pitchFamily="18" charset="0"/>
                              </a:rPr>
                              <m:t>𝑣</m:t>
                            </m:r>
                          </m:e>
                        </m:d>
                      </m:num>
                      <m:den>
                        <m:r>
                          <a:rPr lang="en-SG" sz="2200" i="1">
                            <a:latin typeface="Cambria Math" panose="02040503050406030204" pitchFamily="18" charset="0"/>
                          </a:rPr>
                          <m:t>𝜕</m:t>
                        </m:r>
                        <m:r>
                          <a:rPr lang="en-SG" sz="2200" b="0" i="1" smtClean="0">
                            <a:latin typeface="Cambria Math" panose="02040503050406030204" pitchFamily="18" charset="0"/>
                          </a:rPr>
                          <m:t>𝑏</m:t>
                        </m:r>
                      </m:den>
                    </m:f>
                    <m:r>
                      <a:rPr lang="en-SG" sz="2200" b="1" i="1">
                        <a:latin typeface="Cambria Math" panose="02040503050406030204" pitchFamily="18" charset="0"/>
                      </a:rPr>
                      <m:t>=</m:t>
                    </m:r>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r>
                          <a:rPr lang="en-SG" sz="2200" b="0" i="1" smtClean="0">
                            <a:latin typeface="Cambria Math" panose="02040503050406030204" pitchFamily="18" charset="0"/>
                          </a:rPr>
                          <m:t>𝑏</m:t>
                        </m:r>
                      </m:den>
                    </m:f>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sSup>
                          <m:sSupPr>
                            <m:ctrlPr>
                              <a:rPr lang="en-SG" sz="2200" i="1">
                                <a:latin typeface="Cambria Math" panose="02040503050406030204" pitchFamily="18" charset="0"/>
                              </a:rPr>
                            </m:ctrlPr>
                          </m:sSupPr>
                          <m:e>
                            <m:r>
                              <a:rPr lang="en-SG" sz="2200" i="1">
                                <a:latin typeface="Cambria Math" panose="02040503050406030204" pitchFamily="18" charset="0"/>
                              </a:rPr>
                              <m:t>𝑣</m:t>
                            </m:r>
                          </m:e>
                          <m:sup>
                            <m:r>
                              <a:rPr lang="en-SG" sz="2200" i="1">
                                <a:latin typeface="Cambria Math" panose="02040503050406030204" pitchFamily="18" charset="0"/>
                              </a:rPr>
                              <m:t>2</m:t>
                            </m:r>
                          </m:sup>
                        </m:sSup>
                      </m:e>
                    </m:nary>
                  </m:oMath>
                </a14:m>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r>
                          <a:rPr lang="en-SG" sz="2200" i="1">
                            <a:latin typeface="Cambria Math" panose="02040503050406030204" pitchFamily="18" charset="0"/>
                          </a:rPr>
                          <m:t>2</m:t>
                        </m:r>
                        <m:r>
                          <a:rPr lang="en-SG" sz="2200" i="1">
                            <a:latin typeface="Cambria Math" panose="02040503050406030204" pitchFamily="18" charset="0"/>
                          </a:rPr>
                          <m:t>𝑣</m:t>
                        </m:r>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i="1">
                                <a:latin typeface="Cambria Math" panose="02040503050406030204" pitchFamily="18" charset="0"/>
                              </a:rPr>
                              <m:t>𝑣</m:t>
                            </m:r>
                          </m:num>
                          <m:den>
                            <m:r>
                              <a:rPr lang="en-SG" sz="2200" i="1">
                                <a:latin typeface="Cambria Math" panose="02040503050406030204" pitchFamily="18" charset="0"/>
                              </a:rPr>
                              <m:t>𝜕</m:t>
                            </m:r>
                            <m:r>
                              <a:rPr lang="en-SG" sz="2200" b="0" i="1" smtClean="0">
                                <a:latin typeface="Cambria Math" panose="02040503050406030204" pitchFamily="18" charset="0"/>
                              </a:rPr>
                              <m:t>𝑏</m:t>
                            </m:r>
                          </m:den>
                        </m:f>
                      </m:e>
                    </m:nary>
                  </m:oMath>
                </a14:m>
                <a:r>
                  <a:rPr lang="en-SG" sz="2200" dirty="0">
                    <a:latin typeface="Cambria Math" panose="02040503050406030204" pitchFamily="18" charset="0"/>
                  </a:rPr>
                  <a:t> =</a:t>
                </a:r>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r>
                          <a:rPr lang="en-SG" sz="2200" i="1">
                            <a:latin typeface="Cambria Math" panose="02040503050406030204" pitchFamily="18" charset="0"/>
                          </a:rPr>
                          <m:t>2</m:t>
                        </m:r>
                        <m:r>
                          <a:rPr lang="en-SG" sz="2200" i="1">
                            <a:latin typeface="Cambria Math" panose="02040503050406030204" pitchFamily="18" charset="0"/>
                          </a:rPr>
                          <m:t>𝑣</m:t>
                        </m:r>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i="1">
                                <a:latin typeface="Cambria Math" panose="02040503050406030204" pitchFamily="18" charset="0"/>
                              </a:rPr>
                              <m:t>(</m:t>
                            </m:r>
                            <m:r>
                              <a:rPr lang="en-SG" sz="2200" i="1">
                                <a:latin typeface="Cambria Math" panose="02040503050406030204" pitchFamily="18" charset="0"/>
                              </a:rPr>
                              <m:t>𝑦</m:t>
                            </m:r>
                            <m:r>
                              <a:rPr lang="en-SG" sz="2200">
                                <a:latin typeface="Cambria Math" panose="02040503050406030204" pitchFamily="18" charset="0"/>
                              </a:rPr>
                              <m:t>−</m:t>
                            </m:r>
                            <m:r>
                              <a:rPr lang="en-SG" sz="2200" i="1">
                                <a:latin typeface="Cambria Math" panose="02040503050406030204" pitchFamily="18" charset="0"/>
                              </a:rPr>
                              <m:t>𝑢</m:t>
                            </m:r>
                            <m:r>
                              <a:rPr lang="en-SG" sz="2200" i="1">
                                <a:latin typeface="Cambria Math" panose="02040503050406030204" pitchFamily="18" charset="0"/>
                              </a:rPr>
                              <m:t>)</m:t>
                            </m:r>
                          </m:num>
                          <m:den>
                            <m:r>
                              <a:rPr lang="en-SG" sz="2200" i="1">
                                <a:latin typeface="Cambria Math" panose="02040503050406030204" pitchFamily="18" charset="0"/>
                              </a:rPr>
                              <m:t>𝜕</m:t>
                            </m:r>
                            <m:r>
                              <a:rPr lang="en-SG" sz="2200" b="0" i="1" smtClean="0">
                                <a:latin typeface="Cambria Math" panose="02040503050406030204" pitchFamily="18" charset="0"/>
                              </a:rPr>
                              <m:t>𝑏</m:t>
                            </m:r>
                          </m:den>
                        </m:f>
                      </m:e>
                    </m:nary>
                  </m:oMath>
                </a14:m>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r>
                          <a:rPr lang="en-SG" sz="2200" i="1">
                            <a:latin typeface="Cambria Math" panose="02040503050406030204" pitchFamily="18" charset="0"/>
                          </a:rPr>
                          <m:t>−2</m:t>
                        </m:r>
                        <m:r>
                          <a:rPr lang="en-SG" sz="2200" i="1">
                            <a:latin typeface="Cambria Math" panose="02040503050406030204" pitchFamily="18" charset="0"/>
                          </a:rPr>
                          <m:t>𝑣</m:t>
                        </m:r>
                        <m:f>
                          <m:fPr>
                            <m:ctrlPr>
                              <a:rPr lang="en-SG" sz="2200" i="1">
                                <a:latin typeface="Cambria Math" panose="02040503050406030204" pitchFamily="18" charset="0"/>
                              </a:rPr>
                            </m:ctrlPr>
                          </m:fPr>
                          <m:num>
                            <m:r>
                              <a:rPr lang="en-SG" sz="2200" i="1">
                                <a:latin typeface="Cambria Math" panose="02040503050406030204" pitchFamily="18" charset="0"/>
                              </a:rPr>
                              <m:t>𝜕</m:t>
                            </m:r>
                            <m:r>
                              <a:rPr lang="en-SG" sz="2200" i="1">
                                <a:latin typeface="Cambria Math" panose="02040503050406030204" pitchFamily="18" charset="0"/>
                              </a:rPr>
                              <m:t>𝑢</m:t>
                            </m:r>
                          </m:num>
                          <m:den>
                            <m:r>
                              <a:rPr lang="en-SG" sz="2200" i="1">
                                <a:latin typeface="Cambria Math" panose="02040503050406030204" pitchFamily="18" charset="0"/>
                              </a:rPr>
                              <m:t>𝜕</m:t>
                            </m:r>
                            <m:r>
                              <a:rPr lang="en-SG" sz="2200" b="0" i="1" smtClean="0">
                                <a:latin typeface="Cambria Math" panose="02040503050406030204" pitchFamily="18" charset="0"/>
                              </a:rPr>
                              <m:t>𝑏</m:t>
                            </m:r>
                          </m:den>
                        </m:f>
                      </m:e>
                    </m:nary>
                  </m:oMath>
                </a14:m>
                <a:endParaRPr lang="en-SG" sz="2200" dirty="0"/>
              </a:p>
              <a:p>
                <a:pPr marL="0" indent="0">
                  <a:buNone/>
                </a:pPr>
                <a:endParaRPr lang="en-SG" sz="2200" dirty="0"/>
              </a:p>
              <a:p>
                <a:pPr marL="0" indent="0">
                  <a:buNone/>
                </a:pPr>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d>
                          <m:dPr>
                            <m:begChr m:val="{"/>
                            <m:endChr m:val=""/>
                            <m:ctrlPr>
                              <a:rPr lang="en-SG" sz="2200" i="1" smtClean="0">
                                <a:latin typeface="Cambria Math" panose="02040503050406030204" pitchFamily="18" charset="0"/>
                              </a:rPr>
                            </m:ctrlPr>
                          </m:dPr>
                          <m:e>
                            <m:eqArr>
                              <m:eqArrPr>
                                <m:ctrlPr>
                                  <a:rPr lang="en-SG" sz="2200" i="1" smtClean="0">
                                    <a:latin typeface="Cambria Math" panose="02040503050406030204" pitchFamily="18" charset="0"/>
                                  </a:rPr>
                                </m:ctrlPr>
                              </m:eqArrPr>
                              <m:e>
                                <m:r>
                                  <a:rPr lang="en-SG" sz="2200" b="0" i="1" smtClean="0">
                                    <a:latin typeface="Cambria Math" panose="02040503050406030204" pitchFamily="18" charset="0"/>
                                  </a:rPr>
                                  <m:t>−2</m:t>
                                </m:r>
                                <m:r>
                                  <a:rPr lang="en-SG" sz="2200" b="0" i="1" smtClean="0">
                                    <a:latin typeface="Cambria Math" panose="02040503050406030204" pitchFamily="18" charset="0"/>
                                  </a:rPr>
                                  <m:t>𝑣</m:t>
                                </m:r>
                                <m:r>
                                  <a:rPr lang="en-SG" sz="2200" b="0" i="1" smtClean="0">
                                    <a:latin typeface="Cambria Math" panose="02040503050406030204" pitchFamily="18" charset="0"/>
                                    <a:ea typeface="Cambria Math" panose="02040503050406030204" pitchFamily="18" charset="0"/>
                                  </a:rPr>
                                  <m:t>×0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smtClean="0">
                                        <a:latin typeface="Cambria Math" panose="02040503050406030204" pitchFamily="18" charset="0"/>
                                        <a:ea typeface="Cambria Math" panose="02040503050406030204" pitchFamily="18" charset="0"/>
                                      </a:rPr>
                                    </m:ctrlPr>
                                  </m:sSubPr>
                                  <m:e>
                                    <m:r>
                                      <a:rPr lang="en-SG" sz="2200" b="1" i="1" smtClean="0">
                                        <a:latin typeface="Cambria Math" panose="02040503050406030204" pitchFamily="18" charset="0"/>
                                        <a:ea typeface="Cambria Math" panose="02040503050406030204" pitchFamily="18" charset="0"/>
                                      </a:rPr>
                                      <m:t>𝒙</m:t>
                                    </m:r>
                                  </m:e>
                                  <m:sub>
                                    <m:r>
                                      <a:rPr lang="en-SG" sz="2200" b="1" i="1" smtClean="0">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r>
                                  <a:rPr lang="en-SG" sz="2200" b="0" i="1" smtClean="0">
                                    <a:latin typeface="Cambria Math" panose="02040503050406030204" pitchFamily="18" charset="0"/>
                                  </a:rPr>
                                  <m:t>−2</m:t>
                                </m:r>
                                <m:r>
                                  <a:rPr lang="en-SG" sz="2200" b="0" i="1" smtClean="0">
                                    <a:latin typeface="Cambria Math" panose="02040503050406030204" pitchFamily="18" charset="0"/>
                                  </a:rPr>
                                  <m:t>𝑣</m:t>
                                </m:r>
                                <m:r>
                                  <a:rPr lang="en-SG" sz="2200" i="1">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1       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b="0" i="1" smtClean="0">
                                    <a:latin typeface="Cambria Math" panose="02040503050406030204" pitchFamily="18" charset="0"/>
                                    <a:ea typeface="Cambria Math" panose="02040503050406030204" pitchFamily="18" charset="0"/>
                                  </a:rPr>
                                  <m:t>&gt;</m:t>
                                </m:r>
                                <m:r>
                                  <a:rPr lang="en-SG" sz="2200" i="1">
                                    <a:latin typeface="Cambria Math" panose="02040503050406030204" pitchFamily="18" charset="0"/>
                                    <a:ea typeface="Cambria Math" panose="02040503050406030204" pitchFamily="18" charset="0"/>
                                  </a:rPr>
                                  <m:t>0</m:t>
                                </m:r>
                              </m:e>
                            </m:eqArr>
                          </m:e>
                        </m:d>
                      </m:e>
                    </m:nary>
                  </m:oMath>
                </a14:m>
                <a:endParaRPr lang="en-SG" sz="2200" dirty="0"/>
              </a:p>
              <a:p>
                <a:pPr marL="0" indent="0">
                  <a:buNone/>
                </a:pPr>
                <a:endParaRPr lang="en-SG" sz="2200" dirty="0"/>
              </a:p>
              <a:p>
                <a:pPr marL="0" indent="0">
                  <a:buNone/>
                </a:pPr>
                <a:r>
                  <a:rPr lang="en-SG" sz="2200" dirty="0"/>
                  <a:t>=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1</m:t>
                        </m:r>
                      </m:num>
                      <m:den>
                        <m:r>
                          <a:rPr lang="en-SG" sz="2200" i="1">
                            <a:latin typeface="Cambria Math" panose="02040503050406030204" pitchFamily="18" charset="0"/>
                          </a:rPr>
                          <m:t>𝑁</m:t>
                        </m:r>
                      </m:den>
                    </m:f>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𝑖</m:t>
                        </m:r>
                        <m:r>
                          <a:rPr lang="en-SG" sz="2200" i="1">
                            <a:latin typeface="Cambria Math" panose="02040503050406030204" pitchFamily="18" charset="0"/>
                          </a:rPr>
                          <m:t>=1</m:t>
                        </m:r>
                      </m:sub>
                      <m:sup>
                        <m:r>
                          <a:rPr lang="en-SG" sz="2200" i="1">
                            <a:latin typeface="Cambria Math" panose="02040503050406030204" pitchFamily="18" charset="0"/>
                          </a:rPr>
                          <m:t>𝑁</m:t>
                        </m:r>
                      </m:sup>
                      <m:e>
                        <m:d>
                          <m:dPr>
                            <m:begChr m:val="{"/>
                            <m:endChr m:val=""/>
                            <m:ctrlPr>
                              <a:rPr lang="en-SG" sz="2200" i="1">
                                <a:latin typeface="Cambria Math" panose="02040503050406030204" pitchFamily="18" charset="0"/>
                              </a:rPr>
                            </m:ctrlPr>
                          </m:dPr>
                          <m:e>
                            <m:eqArr>
                              <m:eqArrPr>
                                <m:ctrlPr>
                                  <a:rPr lang="en-SG" sz="2200" i="1">
                                    <a:latin typeface="Cambria Math" panose="02040503050406030204" pitchFamily="18" charset="0"/>
                                  </a:rPr>
                                </m:ctrlPr>
                              </m:eqArrPr>
                              <m:e>
                                <m:r>
                                  <a:rPr lang="en-SG" sz="2200" i="1">
                                    <a:latin typeface="Cambria Math" panose="02040503050406030204" pitchFamily="18" charset="0"/>
                                    <a:ea typeface="Cambria Math" panose="02040503050406030204" pitchFamily="18" charset="0"/>
                                  </a:rPr>
                                  <m:t>0      </m:t>
                                </m:r>
                                <m:r>
                                  <a:rPr lang="en-SG" sz="2200" b="1" i="1" smtClean="0">
                                    <a:latin typeface="Cambria Math" panose="02040503050406030204" pitchFamily="18" charset="0"/>
                                    <a:ea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≤0</m:t>
                                </m:r>
                              </m:e>
                              <m:e>
                                <m:r>
                                  <a:rPr lang="en-SG" sz="2200" i="1">
                                    <a:latin typeface="Cambria Math" panose="02040503050406030204" pitchFamily="18" charset="0"/>
                                  </a:rPr>
                                  <m:t>2</m:t>
                                </m:r>
                                <m:r>
                                  <a:rPr lang="en-SG" sz="2200" i="1">
                                    <a:latin typeface="Cambria Math" panose="02040503050406030204" pitchFamily="18" charset="0"/>
                                    <a:ea typeface="Cambria Math" panose="02040503050406030204" pitchFamily="18" charset="0"/>
                                  </a:rPr>
                                  <m:t>×</m:t>
                                </m:r>
                                <m:r>
                                  <a:rPr lang="en-SG" sz="2200" b="1" i="1" smtClean="0">
                                    <a:latin typeface="Cambria Math" panose="02040503050406030204" pitchFamily="18" charset="0"/>
                                    <a:ea typeface="Cambria Math" panose="02040503050406030204" pitchFamily="18" charset="0"/>
                                  </a:rPr>
                                  <m:t>(</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smtClean="0">
                                        <a:latin typeface="Cambria Math" panose="02040503050406030204" pitchFamily="18" charset="0"/>
                                        <a:ea typeface="Cambria Math" panose="02040503050406030204" pitchFamily="18" charset="0"/>
                                      </a:rPr>
                                    </m:ctrlPr>
                                  </m:sSubPr>
                                  <m:e>
                                    <m:r>
                                      <a:rPr lang="en-SG" sz="2200" b="1" i="1" smtClean="0">
                                        <a:latin typeface="Cambria Math" panose="02040503050406030204" pitchFamily="18" charset="0"/>
                                        <a:ea typeface="Cambria Math" panose="02040503050406030204" pitchFamily="18" charset="0"/>
                                      </a:rPr>
                                      <m:t>𝒙</m:t>
                                    </m:r>
                                  </m:e>
                                  <m:sub>
                                    <m:r>
                                      <a:rPr lang="en-SG" sz="2200" b="1" i="1" smtClean="0">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b="1" i="1" smtClean="0">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rPr>
                                    </m:ctrlPr>
                                  </m:sSubPr>
                                  <m:e>
                                    <m:r>
                                      <a:rPr lang="en-SG" sz="2200" i="1">
                                        <a:latin typeface="Cambria Math" panose="02040503050406030204" pitchFamily="18" charset="0"/>
                                      </a:rPr>
                                      <m:t>𝑦</m:t>
                                    </m:r>
                                  </m:e>
                                  <m:sub>
                                    <m:r>
                                      <a:rPr lang="en-SG" sz="2200" i="1">
                                        <a:latin typeface="Cambria Math" panose="02040503050406030204" pitchFamily="18" charset="0"/>
                                      </a:rPr>
                                      <m:t>𝑖</m:t>
                                    </m:r>
                                  </m:sub>
                                </m:sSub>
                                <m:r>
                                  <a:rPr lang="en-SG" sz="2200" b="1" i="1">
                                    <a:latin typeface="Cambria Math" panose="02040503050406030204" pitchFamily="18" charset="0"/>
                                    <a:ea typeface="Cambria Math" panose="02040503050406030204" pitchFamily="18" charset="0"/>
                                  </a:rPr>
                                  <m:t>)</m:t>
                                </m:r>
                                <m:r>
                                  <a:rPr lang="en-SG" sz="2200" b="1" i="1" smtClean="0">
                                    <a:latin typeface="Cambria Math" panose="02040503050406030204" pitchFamily="18" charset="0"/>
                                    <a:ea typeface="Cambria Math" panose="02040503050406030204" pitchFamily="18" charset="0"/>
                                  </a:rPr>
                                  <m:t>     </m:t>
                                </m:r>
                                <m:r>
                                  <a:rPr lang="en-SG" sz="2200" b="1" i="1">
                                    <a:latin typeface="Cambria Math" panose="02040503050406030204" pitchFamily="18" charset="0"/>
                                  </a:rPr>
                                  <m:t>𝒘</m:t>
                                </m:r>
                                <m:r>
                                  <a:rPr lang="en-SG" sz="2200" i="1">
                                    <a:latin typeface="Cambria Math" panose="02040503050406030204" pitchFamily="18" charset="0"/>
                                    <a:ea typeface="Cambria Math" panose="02040503050406030204" pitchFamily="18" charset="0"/>
                                  </a:rPr>
                                  <m:t>∙</m:t>
                                </m:r>
                                <m:sSub>
                                  <m:sSubPr>
                                    <m:ctrlPr>
                                      <a:rPr lang="en-SG" sz="2200" b="1" i="1">
                                        <a:latin typeface="Cambria Math" panose="02040503050406030204" pitchFamily="18" charset="0"/>
                                        <a:ea typeface="Cambria Math" panose="02040503050406030204" pitchFamily="18" charset="0"/>
                                      </a:rPr>
                                    </m:ctrlPr>
                                  </m:sSubPr>
                                  <m:e>
                                    <m:r>
                                      <a:rPr lang="en-SG" sz="2200" b="1" i="1">
                                        <a:latin typeface="Cambria Math" panose="02040503050406030204" pitchFamily="18" charset="0"/>
                                        <a:ea typeface="Cambria Math" panose="02040503050406030204" pitchFamily="18" charset="0"/>
                                      </a:rPr>
                                      <m:t>𝒙</m:t>
                                    </m:r>
                                  </m:e>
                                  <m:sub>
                                    <m:r>
                                      <a:rPr lang="en-SG" sz="2200" b="1" i="1">
                                        <a:latin typeface="Cambria Math" panose="02040503050406030204" pitchFamily="18" charset="0"/>
                                        <a:ea typeface="Cambria Math" panose="02040503050406030204" pitchFamily="18" charset="0"/>
                                      </a:rPr>
                                      <m:t>𝒊</m:t>
                                    </m:r>
                                  </m:sub>
                                </m:sSub>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𝑏</m:t>
                                </m:r>
                                <m:r>
                                  <a:rPr lang="en-SG" sz="2200" i="1">
                                    <a:latin typeface="Cambria Math" panose="02040503050406030204" pitchFamily="18" charset="0"/>
                                    <a:ea typeface="Cambria Math" panose="02040503050406030204" pitchFamily="18" charset="0"/>
                                  </a:rPr>
                                  <m:t>&gt;0</m:t>
                                </m:r>
                              </m:e>
                            </m:eqArr>
                          </m:e>
                        </m:d>
                      </m:e>
                    </m:nary>
                  </m:oMath>
                </a14:m>
                <a:endParaRPr lang="en-SG" sz="2200" dirty="0"/>
              </a:p>
            </p:txBody>
          </p:sp>
        </mc:Choice>
        <mc:Fallback xmlns="">
          <p:sp>
            <p:nvSpPr>
              <p:cNvPr id="2" name="Content Placeholder 1">
                <a:extLst>
                  <a:ext uri="{FF2B5EF4-FFF2-40B4-BE49-F238E27FC236}">
                    <a16:creationId xmlns:a16="http://schemas.microsoft.com/office/drawing/2014/main" id="{C782F278-C14D-45CE-B809-9E638C2A6DF9}"/>
                  </a:ext>
                </a:extLst>
              </p:cNvPr>
              <p:cNvSpPr>
                <a:spLocks noGrp="1" noRot="1" noChangeAspect="1" noMove="1" noResize="1" noEditPoints="1" noAdjustHandles="1" noChangeArrowheads="1" noChangeShapeType="1" noTextEdit="1"/>
              </p:cNvSpPr>
              <p:nvPr>
                <p:ph sz="quarter" idx="1"/>
              </p:nvPr>
            </p:nvSpPr>
            <p:spPr>
              <a:blipFill>
                <a:blip r:embed="rId2"/>
                <a:stretch>
                  <a:fillRect l="-96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7F6B92E6-0C87-496A-B528-46CA3E0F09EA}"/>
              </a:ext>
            </a:extLst>
          </p:cNvPr>
          <p:cNvSpPr>
            <a:spLocks noGrp="1"/>
          </p:cNvSpPr>
          <p:nvPr>
            <p:ph type="title"/>
          </p:nvPr>
        </p:nvSpPr>
        <p:spPr/>
        <p:txBody>
          <a:bodyPr/>
          <a:lstStyle/>
          <a:p>
            <a:r>
              <a:rPr lang="en-US" sz="2400" dirty="0">
                <a:solidFill>
                  <a:srgbClr val="0057C0"/>
                </a:solidFill>
              </a:rPr>
              <a:t>The gradient of the neural network loss function</a:t>
            </a:r>
            <a:endParaRPr lang="en-SG" sz="2400" dirty="0"/>
          </a:p>
        </p:txBody>
      </p:sp>
    </p:spTree>
    <p:extLst>
      <p:ext uri="{BB962C8B-B14F-4D97-AF65-F5344CB8AC3E}">
        <p14:creationId xmlns:p14="http://schemas.microsoft.com/office/powerpoint/2010/main" val="1350274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5B7086-6BC6-48DF-BB39-A59F8BAC0717}"/>
                  </a:ext>
                </a:extLst>
              </p:cNvPr>
              <p:cNvSpPr>
                <a:spLocks noGrp="1"/>
              </p:cNvSpPr>
              <p:nvPr>
                <p:ph sz="quarter" idx="1"/>
              </p:nvPr>
            </p:nvSpPr>
            <p:spPr/>
            <p:txBody>
              <a:bodyPr>
                <a:normAutofit fontScale="92500" lnSpcReduction="10000"/>
              </a:bodyPr>
              <a:lstStyle/>
              <a:p>
                <a:pPr marL="0" indent="0">
                  <a:buNone/>
                </a:pPr>
                <a:r>
                  <a:rPr lang="en-SG" dirty="0"/>
                  <a:t>Before providing some formulas for matrix differentiation, some matrix and vector multiplication formulas are given.</a:t>
                </a:r>
              </a:p>
              <a:p>
                <a:pPr marL="0" indent="0">
                  <a:buNone/>
                </a:pPr>
                <a:r>
                  <a:rPr lang="en-SG" dirty="0"/>
                  <a:t>Let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𝑖𝑗</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ℜ</m:t>
                    </m:r>
                    <m:r>
                      <a:rPr lang="en-SG" b="0" i="0" smtClean="0">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i</m:t>
                    </m:r>
                    <m:r>
                      <a:rPr lang="en-SG" b="0" i="0" smtClean="0">
                        <a:latin typeface="Cambria Math" panose="02040503050406030204" pitchFamily="18" charset="0"/>
                        <a:ea typeface="Cambria Math" panose="02040503050406030204" pitchFamily="18" charset="0"/>
                      </a:rPr>
                      <m:t>=1, 2</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𝑚</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𝑗</m:t>
                    </m:r>
                    <m:r>
                      <a:rPr lang="en-SG" b="0" i="1" smtClean="0">
                        <a:latin typeface="Cambria Math" panose="02040503050406030204" pitchFamily="18" charset="0"/>
                        <a:ea typeface="Cambria Math" panose="02040503050406030204" pitchFamily="18" charset="0"/>
                      </a:rPr>
                      <m:t>=1,2⋯</m:t>
                    </m:r>
                    <m:r>
                      <a:rPr lang="en-SG" b="0" i="1" smtClean="0">
                        <a:latin typeface="Cambria Math" panose="02040503050406030204" pitchFamily="18" charset="0"/>
                        <a:ea typeface="Cambria Math" panose="02040503050406030204" pitchFamily="18" charset="0"/>
                      </a:rPr>
                      <m:t>𝑛</m:t>
                    </m:r>
                  </m:oMath>
                </a14:m>
                <a:r>
                  <a:rPr lang="en-SG" b="0" dirty="0">
                    <a:ea typeface="Cambria Math" panose="02040503050406030204" pitchFamily="18" charset="0"/>
                  </a:rPr>
                  <a:t> and </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𝑨</m:t>
                      </m:r>
                      <m:r>
                        <a:rPr lang="en-SG" i="1" smtClean="0">
                          <a:latin typeface="Cambria Math" panose="02040503050406030204" pitchFamily="18" charset="0"/>
                        </a:rPr>
                        <m:t>=</m:t>
                      </m:r>
                      <m:d>
                        <m:dPr>
                          <m:begChr m:val="["/>
                          <m:endChr m:val="]"/>
                          <m:ctrlPr>
                            <a:rPr lang="en-SG" i="1" smtClean="0">
                              <a:latin typeface="Cambria Math" panose="02040503050406030204" pitchFamily="18" charset="0"/>
                            </a:rPr>
                          </m:ctrlPr>
                        </m:dPr>
                        <m:e>
                          <m:m>
                            <m:mPr>
                              <m:mcs>
                                <m:mc>
                                  <m:mcPr>
                                    <m:count m:val="2"/>
                                    <m:mcJc m:val="center"/>
                                  </m:mcPr>
                                </m:mc>
                              </m:mcs>
                              <m:ctrlPr>
                                <a:rPr lang="en-SG" i="1" smtClean="0">
                                  <a:latin typeface="Cambria Math" panose="02040503050406030204" pitchFamily="18" charset="0"/>
                                </a:rPr>
                              </m:ctrlPr>
                            </m:mPr>
                            <m:mr>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11</m:t>
                                    </m:r>
                                  </m:sub>
                                </m:sSub>
                              </m:e>
                              <m:e>
                                <m:m>
                                  <m:mPr>
                                    <m:mcs>
                                      <m:mc>
                                        <m:mcPr>
                                          <m:count m:val="3"/>
                                          <m:mcJc m:val="center"/>
                                        </m:mcPr>
                                      </m:mc>
                                    </m:mcs>
                                    <m:ctrlPr>
                                      <a:rPr lang="en-SG" i="1" smtClean="0">
                                        <a:latin typeface="Cambria Math" panose="02040503050406030204" pitchFamily="18" charset="0"/>
                                      </a:rPr>
                                    </m:ctrlPr>
                                  </m:mPr>
                                  <m:mr>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b="0" i="1" smtClean="0">
                                              <a:latin typeface="Cambria Math" panose="02040503050406030204" pitchFamily="18" charset="0"/>
                                            </a:rPr>
                                            <m:t>2</m:t>
                                          </m:r>
                                          <m:r>
                                            <a:rPr lang="en-SG" i="1">
                                              <a:latin typeface="Cambria Math" panose="02040503050406030204" pitchFamily="18" charset="0"/>
                                            </a:rPr>
                                            <m:t>1</m:t>
                                          </m:r>
                                        </m:sub>
                                      </m:sSub>
                                    </m:e>
                                    <m:e>
                                      <m:r>
                                        <a:rPr lang="en-SG" i="1" smtClean="0">
                                          <a:latin typeface="Cambria Math" panose="02040503050406030204" pitchFamily="18" charset="0"/>
                                          <a:ea typeface="Cambria Math" panose="02040503050406030204" pitchFamily="18" charset="0"/>
                                        </a:rPr>
                                        <m:t>⋯</m:t>
                                      </m:r>
                                    </m:e>
                                    <m:e>
                                      <m:sSub>
                                        <m:sSubPr>
                                          <m:ctrlPr>
                                            <a:rPr lang="en-SG" i="1" smtClean="0">
                                              <a:latin typeface="Cambria Math" panose="02040503050406030204" pitchFamily="18" charset="0"/>
                                            </a:rPr>
                                          </m:ctrlPr>
                                        </m:sSubPr>
                                        <m:e>
                                          <m:r>
                                            <a:rPr lang="en-SG" i="1">
                                              <a:latin typeface="Cambria Math" panose="02040503050406030204" pitchFamily="18" charset="0"/>
                                            </a:rPr>
                                            <m:t>𝑎</m:t>
                                          </m:r>
                                        </m:e>
                                        <m:sub>
                                          <m:r>
                                            <a:rPr lang="en-SG" i="1">
                                              <a:latin typeface="Cambria Math" panose="02040503050406030204" pitchFamily="18" charset="0"/>
                                            </a:rPr>
                                            <m:t>1</m:t>
                                          </m:r>
                                          <m:r>
                                            <a:rPr lang="en-SG" b="0" i="1" smtClean="0">
                                              <a:latin typeface="Cambria Math" panose="02040503050406030204" pitchFamily="18" charset="0"/>
                                            </a:rPr>
                                            <m:t>𝑛</m:t>
                                          </m:r>
                                        </m:sub>
                                      </m:sSub>
                                    </m:e>
                                  </m:mr>
                                </m:m>
                              </m:e>
                            </m:mr>
                            <m:mr>
                              <m:e>
                                <m:m>
                                  <m:mPr>
                                    <m:mcs>
                                      <m:mc>
                                        <m:mcPr>
                                          <m:count m:val="1"/>
                                          <m:mcJc m:val="center"/>
                                        </m:mcPr>
                                      </m:mc>
                                    </m:mcs>
                                    <m:ctrlPr>
                                      <a:rPr lang="en-SG" i="1" smtClean="0">
                                        <a:latin typeface="Cambria Math" panose="02040503050406030204" pitchFamily="18" charset="0"/>
                                      </a:rPr>
                                    </m:ctrlPr>
                                  </m:mPr>
                                  <m:mr>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b="0" i="1" smtClean="0">
                                              <a:latin typeface="Cambria Math" panose="02040503050406030204" pitchFamily="18" charset="0"/>
                                            </a:rPr>
                                            <m:t>2</m:t>
                                          </m:r>
                                          <m:r>
                                            <a:rPr lang="en-SG" i="1">
                                              <a:latin typeface="Cambria Math" panose="02040503050406030204" pitchFamily="18" charset="0"/>
                                            </a:rPr>
                                            <m:t>1</m:t>
                                          </m:r>
                                        </m:sub>
                                      </m:sSub>
                                    </m:e>
                                  </m:mr>
                                  <m:mr>
                                    <m:e>
                                      <m:r>
                                        <a:rPr lang="en-SG" i="1">
                                          <a:latin typeface="Cambria Math" panose="02040503050406030204" pitchFamily="18" charset="0"/>
                                        </a:rPr>
                                        <m:t>⋮</m:t>
                                      </m:r>
                                    </m:e>
                                  </m:mr>
                                  <m:mr>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b="0" i="1" smtClean="0">
                                              <a:latin typeface="Cambria Math" panose="02040503050406030204" pitchFamily="18" charset="0"/>
                                            </a:rPr>
                                            <m:t>𝑚</m:t>
                                          </m:r>
                                          <m:r>
                                            <a:rPr lang="en-SG" i="1">
                                              <a:latin typeface="Cambria Math" panose="02040503050406030204" pitchFamily="18" charset="0"/>
                                            </a:rPr>
                                            <m:t>1</m:t>
                                          </m:r>
                                        </m:sub>
                                      </m:sSub>
                                    </m:e>
                                  </m:mr>
                                </m:m>
                              </m:e>
                              <m:e>
                                <m:m>
                                  <m:mPr>
                                    <m:mcs>
                                      <m:mc>
                                        <m:mcPr>
                                          <m:count m:val="1"/>
                                          <m:mcJc m:val="center"/>
                                        </m:mcPr>
                                      </m:mc>
                                    </m:mcs>
                                    <m:ctrlPr>
                                      <a:rPr lang="en-SG" i="1" smtClean="0">
                                        <a:latin typeface="Cambria Math" panose="02040503050406030204" pitchFamily="18" charset="0"/>
                                      </a:rPr>
                                    </m:ctrlPr>
                                  </m:mPr>
                                  <m:mr>
                                    <m:e>
                                      <m:m>
                                        <m:mPr>
                                          <m:mcs>
                                            <m:mc>
                                              <m:mcPr>
                                                <m:count m:val="3"/>
                                                <m:mcJc m:val="center"/>
                                              </m:mcPr>
                                            </m:mc>
                                          </m:mcs>
                                          <m:ctrlPr>
                                            <a:rPr lang="en-SG" i="1" smtClean="0">
                                              <a:latin typeface="Cambria Math" panose="02040503050406030204" pitchFamily="18" charset="0"/>
                                            </a:rPr>
                                          </m:ctrlPr>
                                        </m:mPr>
                                        <m:mr>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i="1">
                                                    <a:latin typeface="Cambria Math" panose="02040503050406030204" pitchFamily="18" charset="0"/>
                                                  </a:rPr>
                                                  <m:t>2</m:t>
                                                </m:r>
                                                <m:r>
                                                  <a:rPr lang="en-SG" b="0" i="1" smtClean="0">
                                                    <a:latin typeface="Cambria Math" panose="02040503050406030204" pitchFamily="18" charset="0"/>
                                                  </a:rPr>
                                                  <m:t>2</m:t>
                                                </m:r>
                                              </m:sub>
                                            </m:sSub>
                                          </m:e>
                                          <m:e>
                                            <m:r>
                                              <a:rPr lang="en-SG" i="1">
                                                <a:latin typeface="Cambria Math" panose="02040503050406030204" pitchFamily="18" charset="0"/>
                                                <a:ea typeface="Cambria Math" panose="02040503050406030204" pitchFamily="18" charset="0"/>
                                              </a:rPr>
                                              <m:t>⋯</m:t>
                                            </m:r>
                                          </m:e>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b="0" i="1" smtClean="0">
                                                    <a:latin typeface="Cambria Math" panose="02040503050406030204" pitchFamily="18" charset="0"/>
                                                  </a:rPr>
                                                  <m:t>2</m:t>
                                                </m:r>
                                                <m:r>
                                                  <a:rPr lang="en-SG" i="1">
                                                    <a:latin typeface="Cambria Math" panose="02040503050406030204" pitchFamily="18" charset="0"/>
                                                  </a:rPr>
                                                  <m:t>𝑛</m:t>
                                                </m:r>
                                              </m:sub>
                                            </m:sSub>
                                          </m:e>
                                        </m:mr>
                                      </m:m>
                                    </m:e>
                                  </m:mr>
                                  <m:mr>
                                    <m:e>
                                      <m:m>
                                        <m:mPr>
                                          <m:mcs>
                                            <m:mc>
                                              <m:mcPr>
                                                <m:count m:val="3"/>
                                                <m:mcJc m:val="center"/>
                                              </m:mcPr>
                                            </m:mc>
                                          </m:mcs>
                                          <m:ctrlPr>
                                            <a:rPr lang="en-SG" i="1" smtClean="0">
                                              <a:latin typeface="Cambria Math" panose="02040503050406030204" pitchFamily="18" charset="0"/>
                                            </a:rPr>
                                          </m:ctrlPr>
                                        </m:mPr>
                                        <m:mr>
                                          <m:e>
                                            <m:r>
                                              <a:rPr lang="en-SG" i="1">
                                                <a:latin typeface="Cambria Math" panose="02040503050406030204" pitchFamily="18" charset="0"/>
                                              </a:rPr>
                                              <m:t>⋮</m:t>
                                            </m:r>
                                          </m:e>
                                          <m:e/>
                                          <m:e>
                                            <m:r>
                                              <a:rPr lang="en-SG" i="1">
                                                <a:latin typeface="Cambria Math" panose="02040503050406030204" pitchFamily="18" charset="0"/>
                                              </a:rPr>
                                              <m:t>⋮</m:t>
                                            </m:r>
                                          </m:e>
                                        </m:mr>
                                      </m:m>
                                    </m:e>
                                  </m:mr>
                                  <m:mr>
                                    <m:e>
                                      <m:m>
                                        <m:mPr>
                                          <m:mcs>
                                            <m:mc>
                                              <m:mcPr>
                                                <m:count m:val="3"/>
                                                <m:mcJc m:val="center"/>
                                              </m:mcPr>
                                            </m:mc>
                                          </m:mcs>
                                          <m:ctrlPr>
                                            <a:rPr lang="en-SG" i="1" smtClean="0">
                                              <a:latin typeface="Cambria Math" panose="02040503050406030204" pitchFamily="18" charset="0"/>
                                            </a:rPr>
                                          </m:ctrlPr>
                                        </m:mPr>
                                        <m:mr>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i="1">
                                                    <a:latin typeface="Cambria Math" panose="02040503050406030204" pitchFamily="18" charset="0"/>
                                                  </a:rPr>
                                                  <m:t>𝑚</m:t>
                                                </m:r>
                                                <m:r>
                                                  <a:rPr lang="en-SG" b="0" i="1" smtClean="0">
                                                    <a:latin typeface="Cambria Math" panose="02040503050406030204" pitchFamily="18" charset="0"/>
                                                  </a:rPr>
                                                  <m:t>2</m:t>
                                                </m:r>
                                              </m:sub>
                                            </m:sSub>
                                          </m:e>
                                          <m:e>
                                            <m:r>
                                              <a:rPr lang="en-SG" i="1">
                                                <a:latin typeface="Cambria Math" panose="02040503050406030204" pitchFamily="18" charset="0"/>
                                                <a:ea typeface="Cambria Math" panose="02040503050406030204" pitchFamily="18" charset="0"/>
                                              </a:rPr>
                                              <m:t>⋯</m:t>
                                            </m:r>
                                          </m:e>
                                          <m:e>
                                            <m:sSub>
                                              <m:sSubPr>
                                                <m:ctrlPr>
                                                  <a:rPr lang="en-SG" i="1">
                                                    <a:latin typeface="Cambria Math" panose="02040503050406030204" pitchFamily="18" charset="0"/>
                                                  </a:rPr>
                                                </m:ctrlPr>
                                              </m:sSubPr>
                                              <m:e>
                                                <m:r>
                                                  <a:rPr lang="en-SG" i="1">
                                                    <a:latin typeface="Cambria Math" panose="02040503050406030204" pitchFamily="18" charset="0"/>
                                                  </a:rPr>
                                                  <m:t>𝑎</m:t>
                                                </m:r>
                                              </m:e>
                                              <m:sub>
                                                <m:r>
                                                  <a:rPr lang="en-SG" b="0" i="1" smtClean="0">
                                                    <a:latin typeface="Cambria Math" panose="02040503050406030204" pitchFamily="18" charset="0"/>
                                                  </a:rPr>
                                                  <m:t>𝑚</m:t>
                                                </m:r>
                                                <m:r>
                                                  <a:rPr lang="en-SG" i="1">
                                                    <a:latin typeface="Cambria Math" panose="02040503050406030204" pitchFamily="18" charset="0"/>
                                                  </a:rPr>
                                                  <m:t>𝑛</m:t>
                                                </m:r>
                                              </m:sub>
                                            </m:sSub>
                                          </m:e>
                                        </m:mr>
                                      </m:m>
                                    </m:e>
                                  </m:mr>
                                </m:m>
                              </m:e>
                            </m:mr>
                          </m:m>
                        </m:e>
                      </m:d>
                    </m:oMath>
                  </m:oMathPara>
                </a14:m>
                <a:endParaRPr lang="en-SG" dirty="0"/>
              </a:p>
              <a:p>
                <a:pPr marL="0" indent="0">
                  <a:buNone/>
                </a:pPr>
                <a:endParaRPr lang="en-SG" dirty="0"/>
              </a:p>
              <a:p>
                <a:pPr marL="0" indent="0">
                  <a:buNone/>
                </a:pPr>
                <a:r>
                  <a:rPr lang="en-SG" dirty="0"/>
                  <a:t>where is a </a:t>
                </a:r>
                <a14:m>
                  <m:oMath xmlns:m="http://schemas.openxmlformats.org/officeDocument/2006/math">
                    <m:r>
                      <a:rPr lang="en-SG" i="1">
                        <a:latin typeface="Cambria Math" panose="02040503050406030204" pitchFamily="18" charset="0"/>
                        <a:ea typeface="Cambria Math" panose="02040503050406030204" pitchFamily="18" charset="0"/>
                      </a:rPr>
                      <m:t>𝑚</m:t>
                    </m:r>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𝑛</m:t>
                    </m:r>
                  </m:oMath>
                </a14:m>
                <a:r>
                  <a:rPr lang="en-SG" dirty="0"/>
                  <a:t> matrix.  We also use</a:t>
                </a:r>
                <a:br>
                  <a:rPr lang="en-SG" dirty="0"/>
                </a:br>
                <a:r>
                  <a:rPr lang="en-SG" dirty="0"/>
                  <a:t> </a:t>
                </a:r>
              </a:p>
              <a:p>
                <a:pPr marL="0"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𝑨</m:t>
                      </m:r>
                      <m:r>
                        <a:rPr lang="en-SG" b="0" i="1" smtClean="0">
                          <a:latin typeface="Cambria Math" panose="02040503050406030204" pitchFamily="18" charset="0"/>
                        </a:rPr>
                        <m:t>=</m:t>
                      </m:r>
                      <m:d>
                        <m:dPr>
                          <m:begChr m:val="["/>
                          <m:endChr m:val="]"/>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𝑖𝑗</m:t>
                              </m:r>
                            </m:sub>
                          </m:sSub>
                        </m:e>
                      </m:d>
                      <m:r>
                        <a:rPr lang="en-SG" b="0" i="0" smtClean="0">
                          <a:latin typeface="Cambria Math" panose="02040503050406030204" pitchFamily="18" charset="0"/>
                        </a:rPr>
                        <m:t>, </m:t>
                      </m:r>
                      <m:r>
                        <m:rPr>
                          <m:sty m:val="p"/>
                        </m:rPr>
                        <a:rPr lang="en-SG" b="0" i="0" smtClean="0">
                          <a:latin typeface="Cambria Math" panose="02040503050406030204" pitchFamily="18" charset="0"/>
                        </a:rPr>
                        <m:t>i</m:t>
                      </m:r>
                      <m:r>
                        <a:rPr lang="en-SG" b="0" i="0" smtClean="0">
                          <a:latin typeface="Cambria Math" panose="02040503050406030204" pitchFamily="18" charset="0"/>
                        </a:rPr>
                        <m:t>=1,2,</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𝑚</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𝑗</m:t>
                      </m:r>
                      <m:r>
                        <a:rPr lang="en-SG" b="0" i="1" smtClean="0">
                          <a:latin typeface="Cambria Math" panose="02040503050406030204" pitchFamily="18" charset="0"/>
                          <a:ea typeface="Cambria Math" panose="02040503050406030204" pitchFamily="18" charset="0"/>
                        </a:rPr>
                        <m:t>=1,2⋯,</m:t>
                      </m:r>
                      <m:r>
                        <a:rPr lang="en-SG" b="0" i="1" smtClean="0">
                          <a:latin typeface="Cambria Math" panose="02040503050406030204" pitchFamily="18" charset="0"/>
                          <a:ea typeface="Cambria Math" panose="02040503050406030204" pitchFamily="18" charset="0"/>
                        </a:rPr>
                        <m:t>𝑛</m:t>
                      </m:r>
                    </m:oMath>
                  </m:oMathPara>
                </a14:m>
                <a:endParaRPr lang="en-SG" dirty="0"/>
              </a:p>
              <a:p>
                <a:pPr marL="0" indent="0">
                  <a:buNone/>
                </a:pPr>
                <a:r>
                  <a:rPr lang="en-SG" dirty="0"/>
                  <a:t>to represent the matrix.</a:t>
                </a:r>
              </a:p>
            </p:txBody>
          </p:sp>
        </mc:Choice>
        <mc:Fallback xmlns="">
          <p:sp>
            <p:nvSpPr>
              <p:cNvPr id="2" name="Content Placeholder 1">
                <a:extLst>
                  <a:ext uri="{FF2B5EF4-FFF2-40B4-BE49-F238E27FC236}">
                    <a16:creationId xmlns:a16="http://schemas.microsoft.com/office/drawing/2014/main" id="{3E5B7086-6BC6-48DF-BB39-A59F8BAC0717}"/>
                  </a:ext>
                </a:extLst>
              </p:cNvPr>
              <p:cNvSpPr>
                <a:spLocks noGrp="1" noRot="1" noChangeAspect="1" noMove="1" noResize="1" noEditPoints="1" noAdjustHandles="1" noChangeArrowheads="1" noChangeShapeType="1" noTextEdit="1"/>
              </p:cNvSpPr>
              <p:nvPr>
                <p:ph sz="quarter" idx="1"/>
              </p:nvPr>
            </p:nvSpPr>
            <p:spPr>
              <a:blipFill>
                <a:blip r:embed="rId2"/>
                <a:stretch>
                  <a:fillRect l="-1111" t="-1728" b="-2099"/>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7C2BB984-DBAB-4460-B0C6-1FEF9776470E}"/>
              </a:ext>
            </a:extLst>
          </p:cNvPr>
          <p:cNvSpPr>
            <a:spLocks noGrp="1"/>
          </p:cNvSpPr>
          <p:nvPr>
            <p:ph type="title"/>
          </p:nvPr>
        </p:nvSpPr>
        <p:spPr/>
        <p:txBody>
          <a:bodyPr/>
          <a:lstStyle/>
          <a:p>
            <a:r>
              <a:rPr lang="en-SG" dirty="0">
                <a:solidFill>
                  <a:srgbClr val="0140BF"/>
                </a:solidFill>
              </a:rPr>
              <a:t>Some matrix differentiation formulas </a:t>
            </a:r>
          </a:p>
        </p:txBody>
      </p:sp>
    </p:spTree>
    <p:extLst>
      <p:ext uri="{BB962C8B-B14F-4D97-AF65-F5344CB8AC3E}">
        <p14:creationId xmlns:p14="http://schemas.microsoft.com/office/powerpoint/2010/main" val="1145872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714291-B7A7-48E7-9E7A-297472BF7A9B}"/>
                  </a:ext>
                </a:extLst>
              </p:cNvPr>
              <p:cNvSpPr>
                <a:spLocks noGrp="1"/>
              </p:cNvSpPr>
              <p:nvPr>
                <p:ph sz="quarter" idx="1"/>
              </p:nvPr>
            </p:nvSpPr>
            <p:spPr/>
            <p:txBody>
              <a:bodyPr/>
              <a:lstStyle/>
              <a:p>
                <a:pPr marL="0" indent="0">
                  <a:buNone/>
                </a:pPr>
                <a:r>
                  <a:rPr lang="en-US" sz="2400" dirty="0"/>
                  <a:t>Let A be </a:t>
                </a:r>
                <a14:m>
                  <m:oMath xmlns:m="http://schemas.openxmlformats.org/officeDocument/2006/math">
                    <m:r>
                      <a:rPr lang="en-SG" sz="2400" i="1">
                        <a:latin typeface="Cambria Math" panose="02040503050406030204" pitchFamily="18" charset="0"/>
                        <a:ea typeface="Cambria Math" panose="02040503050406030204" pitchFamily="18" charset="0"/>
                      </a:rPr>
                      <m:t>𝑚</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𝑛</m:t>
                    </m:r>
                  </m:oMath>
                </a14:m>
                <a:r>
                  <a:rPr lang="en-SG" sz="2400" dirty="0"/>
                  <a:t> </a:t>
                </a:r>
                <a:r>
                  <a:rPr lang="en-US" sz="2400" dirty="0"/>
                  <a:t>, and B be </a:t>
                </a:r>
                <a14:m>
                  <m:oMath xmlns:m="http://schemas.openxmlformats.org/officeDocument/2006/math">
                    <m:r>
                      <a:rPr lang="en-SG" sz="2400" i="1">
                        <a:latin typeface="Cambria Math" panose="02040503050406030204" pitchFamily="18" charset="0"/>
                        <a:ea typeface="Cambria Math" panose="02040503050406030204" pitchFamily="18" charset="0"/>
                      </a:rPr>
                      <m:t>𝑛</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𝑝</m:t>
                    </m:r>
                  </m:oMath>
                </a14:m>
                <a:r>
                  <a:rPr lang="en-US" sz="2400" dirty="0"/>
                  <a:t>, and let the product AB be</a:t>
                </a:r>
              </a:p>
              <a:p>
                <a:pPr marL="0" indent="0">
                  <a:buNone/>
                </a:pPr>
                <a:endParaRPr lang="en-SG" sz="2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SG" sz="2400" b="1" i="1" smtClean="0">
                          <a:latin typeface="Cambria Math" panose="02040503050406030204" pitchFamily="18" charset="0"/>
                        </a:rPr>
                        <m:t>𝑪</m:t>
                      </m:r>
                      <m:r>
                        <a:rPr lang="en-SG" sz="2400" b="0" i="1" smtClean="0">
                          <a:latin typeface="Cambria Math" panose="02040503050406030204" pitchFamily="18" charset="0"/>
                        </a:rPr>
                        <m:t>=</m:t>
                      </m:r>
                      <m:r>
                        <a:rPr lang="en-SG" sz="2400" b="1" i="1" smtClean="0">
                          <a:latin typeface="Cambria Math" panose="02040503050406030204" pitchFamily="18" charset="0"/>
                        </a:rPr>
                        <m:t>𝑨𝑩</m:t>
                      </m:r>
                    </m:oMath>
                  </m:oMathPara>
                </a14:m>
                <a:endParaRPr lang="en-SG" sz="2400" b="1" dirty="0"/>
              </a:p>
              <a:p>
                <a:pPr marL="0" indent="0">
                  <a:buNone/>
                </a:pPr>
                <a:r>
                  <a:rPr lang="en-SG" sz="2400" dirty="0"/>
                  <a:t>C is an </a:t>
                </a:r>
                <a14:m>
                  <m:oMath xmlns:m="http://schemas.openxmlformats.org/officeDocument/2006/math">
                    <m:r>
                      <a:rPr lang="en-SG" sz="2400" i="1">
                        <a:latin typeface="Cambria Math" panose="02040503050406030204" pitchFamily="18" charset="0"/>
                        <a:ea typeface="Cambria Math" panose="02040503050406030204" pitchFamily="18" charset="0"/>
                      </a:rPr>
                      <m:t>𝑚</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𝑝</m:t>
                    </m:r>
                  </m:oMath>
                </a14:m>
                <a:r>
                  <a:rPr lang="en-SG" sz="2400" dirty="0"/>
                  <a:t> matrix and its element at </a:t>
                </a:r>
                <a14:m>
                  <m:oMath xmlns:m="http://schemas.openxmlformats.org/officeDocument/2006/math">
                    <m:r>
                      <a:rPr lang="en-SG" sz="2400" b="0" i="1" smtClean="0">
                        <a:latin typeface="Cambria Math" panose="02040503050406030204" pitchFamily="18" charset="0"/>
                      </a:rPr>
                      <m:t>(</m:t>
                    </m:r>
                    <m:r>
                      <a:rPr lang="en-SG" sz="2400" b="0" i="1" smtClean="0">
                        <a:latin typeface="Cambria Math" panose="02040503050406030204" pitchFamily="18" charset="0"/>
                      </a:rPr>
                      <m:t>𝑖</m:t>
                    </m:r>
                    <m:r>
                      <a:rPr lang="en-SG" sz="2400" b="0" i="1" smtClean="0">
                        <a:latin typeface="Cambria Math" panose="02040503050406030204" pitchFamily="18" charset="0"/>
                      </a:rPr>
                      <m:t>,</m:t>
                    </m:r>
                    <m:r>
                      <a:rPr lang="en-SG" sz="2400" b="0" i="1" smtClean="0">
                        <a:latin typeface="Cambria Math" panose="02040503050406030204" pitchFamily="18" charset="0"/>
                      </a:rPr>
                      <m:t>𝑗</m:t>
                    </m:r>
                    <m:r>
                      <a:rPr lang="en-SG" sz="2400" b="0" i="1" smtClean="0">
                        <a:latin typeface="Cambria Math" panose="02040503050406030204" pitchFamily="18" charset="0"/>
                      </a:rPr>
                      <m:t>)</m:t>
                    </m:r>
                  </m:oMath>
                </a14:m>
                <a:r>
                  <a:rPr lang="en-SG" sz="2400" dirty="0"/>
                  <a:t> is</a:t>
                </a:r>
              </a:p>
              <a:p>
                <a:pPr marL="0" indent="0">
                  <a:buNone/>
                </a:pPr>
                <a:endParaRPr lang="en-SG" sz="2400" dirty="0"/>
              </a:p>
              <a:p>
                <a:pPr marL="0" indent="0" algn="ctr">
                  <a:buNone/>
                </a:pPr>
                <a:r>
                  <a:rPr lang="en-SG" sz="2400" dirty="0"/>
                  <a:t> </a:t>
                </a:r>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𝑐</m:t>
                        </m:r>
                      </m:e>
                      <m:sub>
                        <m:r>
                          <a:rPr lang="en-SG" sz="2400" b="0" i="1" smtClean="0">
                            <a:latin typeface="Cambria Math" panose="02040503050406030204" pitchFamily="18" charset="0"/>
                          </a:rPr>
                          <m:t>𝑖𝑗</m:t>
                        </m:r>
                      </m:sub>
                    </m:sSub>
                    <m:r>
                      <a:rPr lang="en-SG" sz="2400" b="0" i="1" smtClean="0">
                        <a:latin typeface="Cambria Math" panose="02040503050406030204" pitchFamily="18" charset="0"/>
                      </a:rPr>
                      <m:t>=</m:t>
                    </m:r>
                    <m:nary>
                      <m:naryPr>
                        <m:chr m:val="∑"/>
                        <m:ctrlPr>
                          <a:rPr lang="en-SG" sz="2400" b="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𝑖𝑘</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𝑏</m:t>
                            </m:r>
                          </m:e>
                          <m:sub>
                            <m:r>
                              <a:rPr lang="en-SG" sz="2400" b="0" i="1" smtClean="0">
                                <a:latin typeface="Cambria Math" panose="02040503050406030204" pitchFamily="18" charset="0"/>
                              </a:rPr>
                              <m:t>𝑘𝑗</m:t>
                            </m:r>
                          </m:sub>
                        </m:sSub>
                      </m:e>
                    </m:nary>
                  </m:oMath>
                </a14:m>
                <a:endParaRPr lang="en-SG" sz="2400" b="1" dirty="0"/>
              </a:p>
              <a:p>
                <a:pPr marL="0" indent="0">
                  <a:buNone/>
                </a:pPr>
                <a:endParaRPr lang="en-SG" sz="2400" dirty="0"/>
              </a:p>
              <a:p>
                <a:pPr marL="0" indent="0">
                  <a:buNone/>
                </a:pPr>
                <a:r>
                  <a:rPr lang="en-SG" sz="2400" dirty="0"/>
                  <a:t>for all </a:t>
                </a:r>
                <a14:m>
                  <m:oMath xmlns:m="http://schemas.openxmlformats.org/officeDocument/2006/math">
                    <m:r>
                      <a:rPr lang="en-SG" sz="2400" i="1" dirty="0" smtClean="0">
                        <a:latin typeface="Cambria Math" panose="02040503050406030204" pitchFamily="18" charset="0"/>
                      </a:rPr>
                      <m:t>𝑖</m:t>
                    </m:r>
                    <m:r>
                      <a:rPr lang="en-SG" sz="2400">
                        <a:latin typeface="Cambria Math" panose="02040503050406030204" pitchFamily="18" charset="0"/>
                      </a:rPr>
                      <m:t>=1,2,</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𝑚</m:t>
                    </m:r>
                    <m:r>
                      <a:rPr lang="en-SG" sz="2400" b="0" i="1" smtClean="0">
                        <a:latin typeface="Cambria Math" panose="02040503050406030204" pitchFamily="18" charset="0"/>
                        <a:ea typeface="Cambria Math" panose="02040503050406030204" pitchFamily="18" charset="0"/>
                      </a:rPr>
                      <m:t> </m:t>
                    </m:r>
                    <m:r>
                      <m:rPr>
                        <m:sty m:val="p"/>
                      </m:rPr>
                      <a:rPr lang="en-SG" sz="2400" b="0" i="0" smtClean="0">
                        <a:latin typeface="Cambria Math" panose="02040503050406030204" pitchFamily="18" charset="0"/>
                        <a:ea typeface="Cambria Math" panose="02040503050406030204" pitchFamily="18" charset="0"/>
                      </a:rPr>
                      <m:t>and</m:t>
                    </m:r>
                    <m:r>
                      <a:rPr lang="en-SG" sz="2400" b="0" i="1" smtClean="0">
                        <a:latin typeface="Cambria Math" panose="02040503050406030204" pitchFamily="18" charset="0"/>
                        <a:ea typeface="Cambria Math" panose="02040503050406030204" pitchFamily="18" charset="0"/>
                      </a:rPr>
                      <m:t> </m:t>
                    </m:r>
                    <m:r>
                      <a:rPr lang="en-SG" sz="2400" i="1">
                        <a:latin typeface="Cambria Math" panose="02040503050406030204" pitchFamily="18" charset="0"/>
                        <a:ea typeface="Cambria Math" panose="02040503050406030204" pitchFamily="18" charset="0"/>
                      </a:rPr>
                      <m:t>𝑗</m:t>
                    </m:r>
                    <m:r>
                      <a:rPr lang="en-SG" sz="2400" i="1">
                        <a:latin typeface="Cambria Math" panose="02040503050406030204" pitchFamily="18" charset="0"/>
                        <a:ea typeface="Cambria Math" panose="02040503050406030204" pitchFamily="18" charset="0"/>
                      </a:rPr>
                      <m:t>=1,2⋯,</m:t>
                    </m:r>
                    <m:r>
                      <a:rPr lang="en-SG" sz="2400" b="0" i="1" smtClean="0">
                        <a:latin typeface="Cambria Math" panose="02040503050406030204" pitchFamily="18" charset="0"/>
                        <a:ea typeface="Cambria Math" panose="02040503050406030204" pitchFamily="18" charset="0"/>
                      </a:rPr>
                      <m:t>𝑝</m:t>
                    </m:r>
                  </m:oMath>
                </a14:m>
                <a:r>
                  <a:rPr lang="en-SG" sz="2400" dirty="0"/>
                  <a:t>.</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E4714291-B7A7-48E7-9E7A-297472BF7A9B}"/>
                  </a:ext>
                </a:extLst>
              </p:cNvPr>
              <p:cNvSpPr>
                <a:spLocks noGrp="1" noRot="1" noChangeAspect="1" noMove="1" noResize="1" noEditPoints="1" noAdjustHandles="1" noChangeArrowheads="1" noChangeShapeType="1" noTextEdit="1"/>
              </p:cNvSpPr>
              <p:nvPr>
                <p:ph sz="quarter" idx="1"/>
              </p:nvPr>
            </p:nvSpPr>
            <p:spPr>
              <a:blipFill>
                <a:blip r:embed="rId2"/>
                <a:stretch>
                  <a:fillRect l="-1111" t="-988"/>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A1FB203D-362D-4F1A-8402-A9AC4E327354}"/>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Tree>
    <p:extLst>
      <p:ext uri="{BB962C8B-B14F-4D97-AF65-F5344CB8AC3E}">
        <p14:creationId xmlns:p14="http://schemas.microsoft.com/office/powerpoint/2010/main" val="4260381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4C58E7F-3B35-45A0-A717-BF45F971B222}"/>
                  </a:ext>
                </a:extLst>
              </p:cNvPr>
              <p:cNvSpPr>
                <a:spLocks noGrp="1"/>
              </p:cNvSpPr>
              <p:nvPr>
                <p:ph sz="quarter" idx="1"/>
              </p:nvPr>
            </p:nvSpPr>
            <p:spPr/>
            <p:txBody>
              <a:bodyPr>
                <a:normAutofit fontScale="92500"/>
              </a:bodyPr>
              <a:lstStyle/>
              <a:p>
                <a:pPr marL="0" indent="0">
                  <a:buNone/>
                </a:pPr>
                <a:r>
                  <a:rPr lang="en-SG" sz="2400" dirty="0"/>
                  <a:t>Similarly,  </a:t>
                </a:r>
                <a14:m>
                  <m:oMath xmlns:m="http://schemas.openxmlformats.org/officeDocument/2006/math">
                    <m:r>
                      <m:rPr>
                        <m:sty m:val="p"/>
                      </m:rPr>
                      <a:rPr lang="en-SG" sz="2400" b="0" i="0" smtClean="0">
                        <a:latin typeface="Cambria Math" panose="02040503050406030204" pitchFamily="18" charset="0"/>
                      </a:rPr>
                      <m:t>let</m:t>
                    </m:r>
                    <m:r>
                      <a:rPr lang="en-SG" sz="2400" b="0" i="0" smtClean="0">
                        <a:latin typeface="Cambria Math" panose="02040503050406030204" pitchFamily="18" charset="0"/>
                      </a:rPr>
                      <m:t> </m:t>
                    </m:r>
                    <m:r>
                      <a:rPr lang="en-SG" sz="2400" b="1" i="1" smtClean="0">
                        <a:latin typeface="Cambria Math" panose="02040503050406030204" pitchFamily="18" charset="0"/>
                      </a:rPr>
                      <m:t>𝒙</m:t>
                    </m:r>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𝑛</m:t>
                            </m:r>
                          </m:sub>
                        </m:sSub>
                        <m:r>
                          <a:rPr lang="en-SG" sz="2400" i="1">
                            <a:latin typeface="Cambria Math" panose="02040503050406030204" pitchFamily="18" charset="0"/>
                          </a:rPr>
                          <m:t>]</m:t>
                        </m:r>
                      </m:e>
                      <m:sup>
                        <m:r>
                          <a:rPr lang="en-SG" sz="2400" b="0" i="1" smtClean="0">
                            <a:latin typeface="Cambria Math" panose="02040503050406030204" pitchFamily="18" charset="0"/>
                          </a:rPr>
                          <m:t>𝑇</m:t>
                        </m:r>
                      </m:sup>
                    </m:sSup>
                  </m:oMath>
                </a14:m>
                <a:r>
                  <a:rPr lang="en-SG" sz="2400" dirty="0"/>
                  <a:t> and </a:t>
                </a:r>
                <a14:m>
                  <m:oMath xmlns:m="http://schemas.openxmlformats.org/officeDocument/2006/math">
                    <m:r>
                      <a:rPr lang="en-SG" sz="2400" b="1" i="0" smtClean="0">
                        <a:latin typeface="Cambria Math" panose="02040503050406030204" pitchFamily="18" charset="0"/>
                      </a:rPr>
                      <m:t>𝐲</m:t>
                    </m:r>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𝑦</m:t>
                            </m:r>
                          </m:e>
                          <m:sub>
                            <m:r>
                              <a:rPr lang="en-SG" sz="2400" i="1">
                                <a:latin typeface="Cambria Math" panose="02040503050406030204" pitchFamily="18" charset="0"/>
                              </a:rPr>
                              <m:t>1</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𝑦</m:t>
                            </m:r>
                          </m:e>
                          <m:sub>
                            <m:r>
                              <a:rPr lang="en-SG" sz="2400" i="1">
                                <a:latin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𝑦</m:t>
                            </m:r>
                          </m:e>
                          <m:sub>
                            <m:r>
                              <a:rPr lang="en-SG" sz="2400" b="0" i="1" smtClean="0">
                                <a:latin typeface="Cambria Math" panose="02040503050406030204" pitchFamily="18" charset="0"/>
                              </a:rPr>
                              <m:t>𝑚</m:t>
                            </m:r>
                          </m:sub>
                        </m:sSub>
                        <m:r>
                          <a:rPr lang="en-SG" sz="2400" i="1">
                            <a:latin typeface="Cambria Math" panose="02040503050406030204" pitchFamily="18" charset="0"/>
                          </a:rPr>
                          <m:t>]</m:t>
                        </m:r>
                      </m:e>
                      <m:sup>
                        <m:r>
                          <a:rPr lang="en-SG" sz="2400" i="1">
                            <a:latin typeface="Cambria Math" panose="02040503050406030204" pitchFamily="18" charset="0"/>
                          </a:rPr>
                          <m:t>𝑇</m:t>
                        </m:r>
                      </m:sup>
                    </m:sSup>
                  </m:oMath>
                </a14:m>
                <a:r>
                  <a:rPr lang="en-SG" sz="2400" dirty="0"/>
                  <a:t>. Then,  the elements of </a:t>
                </a:r>
                <a14:m>
                  <m:oMath xmlns:m="http://schemas.openxmlformats.org/officeDocument/2006/math">
                    <m:r>
                      <a:rPr lang="en-SG" sz="2400" b="1" i="1" smtClean="0">
                        <a:latin typeface="Cambria Math" panose="02040503050406030204" pitchFamily="18" charset="0"/>
                      </a:rPr>
                      <m:t>𝒛</m:t>
                    </m:r>
                    <m:r>
                      <a:rPr lang="en-SG" sz="2400" b="0" i="1" smtClean="0">
                        <a:latin typeface="Cambria Math" panose="02040503050406030204" pitchFamily="18" charset="0"/>
                      </a:rPr>
                      <m:t>=</m:t>
                    </m:r>
                    <m:r>
                      <a:rPr lang="en-SG" sz="2400" b="1" i="1" smtClean="0">
                        <a:latin typeface="Cambria Math" panose="02040503050406030204" pitchFamily="18" charset="0"/>
                      </a:rPr>
                      <m:t>𝑨𝒙</m:t>
                    </m:r>
                    <m:r>
                      <a:rPr lang="en-SG" sz="2400" b="0" i="1" smtClean="0">
                        <a:latin typeface="Cambria Math" panose="02040503050406030204" pitchFamily="18" charset="0"/>
                      </a:rPr>
                      <m:t> </m:t>
                    </m:r>
                    <m:r>
                      <m:rPr>
                        <m:sty m:val="p"/>
                      </m:rPr>
                      <a:rPr lang="en-SG" sz="2400" b="0" i="0" smtClean="0">
                        <a:latin typeface="Cambria Math" panose="02040503050406030204" pitchFamily="18" charset="0"/>
                      </a:rPr>
                      <m:t>are</m:t>
                    </m:r>
                    <m:r>
                      <a:rPr lang="en-SG" sz="2400" b="0" i="0" smtClean="0">
                        <a:latin typeface="Cambria Math" panose="02040503050406030204" pitchFamily="18" charset="0"/>
                      </a:rPr>
                      <m:t> </m:t>
                    </m:r>
                  </m:oMath>
                </a14:m>
                <a:endParaRPr lang="en-SG" sz="2400" dirty="0"/>
              </a:p>
              <a:p>
                <a:pPr marL="0" indent="0">
                  <a:buNone/>
                </a:pPr>
                <a14:m>
                  <m:oMathPara xmlns:m="http://schemas.openxmlformats.org/officeDocument/2006/math">
                    <m:oMathParaPr>
                      <m:jc m:val="centerGroup"/>
                    </m:oMathParaPr>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𝑧</m:t>
                          </m:r>
                        </m:e>
                        <m:sub>
                          <m:r>
                            <a:rPr lang="en-SG" sz="2400" b="0" i="1" smtClean="0">
                              <a:latin typeface="Cambria Math" panose="02040503050406030204" pitchFamily="18" charset="0"/>
                            </a:rPr>
                            <m:t>𝑖</m:t>
                          </m:r>
                        </m:sub>
                      </m:sSub>
                      <m:r>
                        <a:rPr lang="en-SG" sz="2400" b="0" i="1" smtClean="0">
                          <a:latin typeface="Cambria Math" panose="02040503050406030204" pitchFamily="18" charset="0"/>
                        </a:rPr>
                        <m:t>=</m:t>
                      </m:r>
                      <m:nary>
                        <m:naryPr>
                          <m:chr m:val="∑"/>
                          <m:ctrlPr>
                            <a:rPr lang="en-SG" sz="2400" b="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𝑖𝑘</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𝑘</m:t>
                              </m:r>
                            </m:sub>
                          </m:sSub>
                        </m:e>
                      </m:nary>
                    </m:oMath>
                  </m:oMathPara>
                </a14:m>
                <a:endParaRPr lang="en-SG" sz="2400" dirty="0"/>
              </a:p>
              <a:p>
                <a:pPr marL="0" indent="0">
                  <a:buNone/>
                </a:pPr>
                <a:r>
                  <a:rPr lang="en-SG" sz="2400" dirty="0"/>
                  <a:t>and the elements of </a:t>
                </a:r>
                <a14:m>
                  <m:oMath xmlns:m="http://schemas.openxmlformats.org/officeDocument/2006/math">
                    <m:sSup>
                      <m:sSupPr>
                        <m:ctrlPr>
                          <a:rPr lang="en-SG" sz="2400" b="1" i="1" dirty="0" smtClean="0">
                            <a:latin typeface="Cambria Math" panose="02040503050406030204" pitchFamily="18" charset="0"/>
                          </a:rPr>
                        </m:ctrlPr>
                      </m:sSupPr>
                      <m:e>
                        <m:r>
                          <a:rPr lang="en-SG" sz="2400" b="1" i="1" dirty="0" smtClean="0">
                            <a:latin typeface="Cambria Math" panose="02040503050406030204" pitchFamily="18" charset="0"/>
                          </a:rPr>
                          <m:t>𝒘</m:t>
                        </m:r>
                      </m:e>
                      <m:sup>
                        <m:r>
                          <a:rPr lang="en-SG" sz="2400" b="1" i="1" dirty="0" smtClean="0">
                            <a:latin typeface="Cambria Math" panose="02040503050406030204" pitchFamily="18" charset="0"/>
                          </a:rPr>
                          <m:t>𝑻</m:t>
                        </m:r>
                      </m:sup>
                    </m:sSup>
                    <m:r>
                      <a:rPr lang="en-SG" sz="2400" i="1">
                        <a:latin typeface="Cambria Math" panose="02040503050406030204" pitchFamily="18" charset="0"/>
                      </a:rPr>
                      <m:t>=</m:t>
                    </m:r>
                    <m:sSup>
                      <m:sSupPr>
                        <m:ctrlPr>
                          <a:rPr lang="en-SG" sz="2400" b="1" i="1" smtClean="0">
                            <a:latin typeface="Cambria Math" panose="02040503050406030204" pitchFamily="18" charset="0"/>
                          </a:rPr>
                        </m:ctrlPr>
                      </m:sSupPr>
                      <m:e>
                        <m:r>
                          <a:rPr lang="en-SG" sz="2400" b="1" i="1" smtClean="0">
                            <a:latin typeface="Cambria Math" panose="02040503050406030204" pitchFamily="18" charset="0"/>
                          </a:rPr>
                          <m:t>𝒚</m:t>
                        </m:r>
                      </m:e>
                      <m:sup>
                        <m:r>
                          <a:rPr lang="en-SG" sz="2400" b="1" i="1" smtClean="0">
                            <a:latin typeface="Cambria Math" panose="02040503050406030204" pitchFamily="18" charset="0"/>
                          </a:rPr>
                          <m:t>𝑻</m:t>
                        </m:r>
                      </m:sup>
                    </m:sSup>
                    <m:r>
                      <a:rPr lang="en-SG" sz="2400" b="1" i="1">
                        <a:latin typeface="Cambria Math" panose="02040503050406030204" pitchFamily="18" charset="0"/>
                      </a:rPr>
                      <m:t>𝑨</m:t>
                    </m:r>
                  </m:oMath>
                </a14:m>
                <a:r>
                  <a:rPr lang="en-SG" sz="2400" dirty="0"/>
                  <a:t> are</a:t>
                </a:r>
              </a:p>
              <a:p>
                <a:pPr marL="0" indent="0">
                  <a:buNone/>
                </a:pPr>
                <a14:m>
                  <m:oMathPara xmlns:m="http://schemas.openxmlformats.org/officeDocument/2006/math">
                    <m:oMathParaPr>
                      <m:jc m:val="centerGroup"/>
                    </m:oMathParaPr>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𝑤</m:t>
                          </m:r>
                        </m:e>
                        <m:sub>
                          <m:r>
                            <a:rPr lang="en-SG" sz="2400" b="0" i="1" smtClean="0">
                              <a:latin typeface="Cambria Math" panose="02040503050406030204" pitchFamily="18" charset="0"/>
                            </a:rPr>
                            <m:t>𝑖</m:t>
                          </m:r>
                        </m:sub>
                      </m:sSub>
                      <m:r>
                        <a:rPr lang="en-SG" sz="2400" i="1">
                          <a:latin typeface="Cambria Math" panose="02040503050406030204" pitchFamily="18" charset="0"/>
                        </a:rPr>
                        <m:t>=</m:t>
                      </m:r>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𝑘</m:t>
                          </m:r>
                          <m:r>
                            <a:rPr lang="en-SG" sz="2400" i="1">
                              <a:latin typeface="Cambria Math" panose="02040503050406030204" pitchFamily="18" charset="0"/>
                            </a:rPr>
                            <m:t>=1</m:t>
                          </m:r>
                        </m:sub>
                        <m:sup>
                          <m:r>
                            <a:rPr lang="en-SG" sz="2400" b="0" i="1" smtClean="0">
                              <a:latin typeface="Cambria Math" panose="02040503050406030204" pitchFamily="18" charset="0"/>
                            </a:rPr>
                            <m:t>𝑚</m:t>
                          </m:r>
                        </m:sup>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𝑘𝑖</m:t>
                              </m:r>
                            </m:sub>
                          </m:sSub>
                          <m:sSub>
                            <m:sSubPr>
                              <m:ctrlPr>
                                <a:rPr lang="en-SG" sz="2400" i="1">
                                  <a:latin typeface="Cambria Math" panose="02040503050406030204" pitchFamily="18" charset="0"/>
                                </a:rPr>
                              </m:ctrlPr>
                            </m:sSubPr>
                            <m:e>
                              <m:r>
                                <a:rPr lang="en-SG" sz="2400" b="0" i="1" smtClean="0">
                                  <a:latin typeface="Cambria Math" panose="02040503050406030204" pitchFamily="18" charset="0"/>
                                </a:rPr>
                                <m:t>𝑦</m:t>
                              </m:r>
                            </m:e>
                            <m:sub>
                              <m:r>
                                <a:rPr lang="en-SG" sz="2400" i="1">
                                  <a:latin typeface="Cambria Math" panose="02040503050406030204" pitchFamily="18" charset="0"/>
                                </a:rPr>
                                <m:t>𝑘</m:t>
                              </m:r>
                            </m:sub>
                          </m:sSub>
                        </m:e>
                      </m:nary>
                    </m:oMath>
                  </m:oMathPara>
                </a14:m>
                <a:endParaRPr lang="en-SG" sz="2400" dirty="0"/>
              </a:p>
              <a:p>
                <a:pPr marL="0" indent="0">
                  <a:buNone/>
                </a:pPr>
                <a:r>
                  <a:rPr lang="en-SG" sz="2400" dirty="0"/>
                  <a:t>Furthermore, the scalar resulting from the product </a:t>
                </a:r>
                <a14:m>
                  <m:oMath xmlns:m="http://schemas.openxmlformats.org/officeDocument/2006/math">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m:t>
                    </m:r>
                    <m:sSup>
                      <m:sSupPr>
                        <m:ctrlPr>
                          <a:rPr lang="en-SG" sz="2400" b="1" i="1">
                            <a:latin typeface="Cambria Math" panose="02040503050406030204" pitchFamily="18" charset="0"/>
                            <a:ea typeface="Cambria Math" panose="02040503050406030204" pitchFamily="18" charset="0"/>
                          </a:rPr>
                        </m:ctrlPr>
                      </m:sSupPr>
                      <m:e>
                        <m:r>
                          <a:rPr lang="en-SG" sz="2400" b="1" i="1">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𝑨𝒙</m:t>
                    </m:r>
                  </m:oMath>
                </a14:m>
                <a:r>
                  <a:rPr lang="en-SG" sz="2400" b="1" dirty="0"/>
                  <a:t> </a:t>
                </a:r>
                <a:r>
                  <a:rPr lang="en-SG" sz="2400" dirty="0"/>
                  <a:t>can be</a:t>
                </a:r>
                <a:r>
                  <a:rPr lang="en-SG" sz="2400" b="1" dirty="0"/>
                  <a:t> </a:t>
                </a:r>
                <a:r>
                  <a:rPr lang="en-SG" sz="2400" dirty="0"/>
                  <a:t>computed by </a:t>
                </a:r>
              </a:p>
              <a:p>
                <a:pPr marL="0" indent="0">
                  <a:buNone/>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m:t>
                      </m:r>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𝑗</m:t>
                          </m:r>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𝑚</m:t>
                          </m:r>
                        </m:sup>
                        <m:e>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𝑘</m:t>
                              </m:r>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𝛼</m:t>
                                  </m:r>
                                </m:e>
                                <m:sub>
                                  <m:r>
                                    <a:rPr lang="en-SG" sz="2400" i="1">
                                      <a:latin typeface="Cambria Math" panose="02040503050406030204" pitchFamily="18" charset="0"/>
                                      <a:ea typeface="Cambria Math" panose="02040503050406030204" pitchFamily="18" charset="0"/>
                                    </a:rPr>
                                    <m:t>𝑗𝑘</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𝑦</m:t>
                                  </m:r>
                                </m:e>
                                <m:sub>
                                  <m:r>
                                    <a:rPr lang="en-SG" sz="2400" i="1">
                                      <a:latin typeface="Cambria Math" panose="02040503050406030204" pitchFamily="18" charset="0"/>
                                      <a:ea typeface="Cambria Math" panose="02040503050406030204" pitchFamily="18" charset="0"/>
                                    </a:rPr>
                                    <m:t>𝑗</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Sub>
                            </m:e>
                          </m:nary>
                        </m:e>
                      </m:nary>
                    </m:oMath>
                  </m:oMathPara>
                </a14:m>
                <a:endParaRPr lang="en-SG" sz="2400" dirty="0"/>
              </a:p>
              <a:p>
                <a:pPr marL="0" indent="0">
                  <a:buNone/>
                </a:pPr>
                <a:endParaRPr lang="en-SG" sz="2400"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A4C58E7F-3B35-45A0-A717-BF45F971B222}"/>
                  </a:ext>
                </a:extLst>
              </p:cNvPr>
              <p:cNvSpPr>
                <a:spLocks noGrp="1" noRot="1" noChangeAspect="1" noMove="1" noResize="1" noEditPoints="1" noAdjustHandles="1" noChangeArrowheads="1" noChangeShapeType="1" noTextEdit="1"/>
              </p:cNvSpPr>
              <p:nvPr>
                <p:ph sz="quarter" idx="1"/>
              </p:nvPr>
            </p:nvSpPr>
            <p:spPr>
              <a:blipFill>
                <a:blip r:embed="rId2"/>
                <a:stretch>
                  <a:fillRect l="-963" t="-86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789A4607-D847-4F9B-954B-EF7963686B2B}"/>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Tree>
    <p:extLst>
      <p:ext uri="{BB962C8B-B14F-4D97-AF65-F5344CB8AC3E}">
        <p14:creationId xmlns:p14="http://schemas.microsoft.com/office/powerpoint/2010/main" val="93200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C3E9307-51A4-405B-BF78-24566504557E}"/>
                  </a:ext>
                </a:extLst>
              </p:cNvPr>
              <p:cNvSpPr>
                <a:spLocks noGrp="1"/>
              </p:cNvSpPr>
              <p:nvPr>
                <p:ph sz="quarter" idx="1"/>
              </p:nvPr>
            </p:nvSpPr>
            <p:spPr/>
            <p:txBody>
              <a:bodyPr>
                <a:normAutofit/>
              </a:bodyPr>
              <a:lstStyle/>
              <a:p>
                <a:pPr marL="0" indent="0">
                  <a:buNone/>
                </a:pPr>
                <a:r>
                  <a:rPr lang="en-SG" sz="2000" dirty="0"/>
                  <a:t>Let us consider an example </a:t>
                </a:r>
                <a14:m>
                  <m:oMath xmlns:m="http://schemas.openxmlformats.org/officeDocument/2006/math">
                    <m:r>
                      <a:rPr lang="en-SG" sz="2000" b="0" i="1" smtClean="0">
                        <a:latin typeface="Cambria Math" panose="02040503050406030204" pitchFamily="18" charset="0"/>
                      </a:rPr>
                      <m:t>𝑓</m:t>
                    </m:r>
                    <m:d>
                      <m:dPr>
                        <m:ctrlPr>
                          <a:rPr lang="en-SG" sz="2000" b="0" i="1" smtClean="0">
                            <a:latin typeface="Cambria Math" panose="02040503050406030204" pitchFamily="18" charset="0"/>
                          </a:rPr>
                        </m:ctrlPr>
                      </m:dPr>
                      <m:e>
                        <m:r>
                          <a:rPr lang="en-SG" sz="2000" b="0" i="1" smtClean="0">
                            <a:latin typeface="Cambria Math" panose="02040503050406030204" pitchFamily="18" charset="0"/>
                          </a:rPr>
                          <m:t>𝑥</m:t>
                        </m:r>
                        <m:r>
                          <a:rPr lang="en-SG" sz="2000" b="0" i="1" smtClean="0">
                            <a:latin typeface="Cambria Math" panose="02040503050406030204" pitchFamily="18" charset="0"/>
                          </a:rPr>
                          <m:t>,</m:t>
                        </m:r>
                        <m:r>
                          <a:rPr lang="en-SG" sz="2000" b="0" i="1" smtClean="0">
                            <a:latin typeface="Cambria Math" panose="02040503050406030204" pitchFamily="18" charset="0"/>
                          </a:rPr>
                          <m:t>𝑦</m:t>
                        </m:r>
                      </m:e>
                    </m:d>
                    <m:r>
                      <a:rPr lang="en-SG" sz="2000" b="0" i="1" smtClean="0">
                        <a:latin typeface="Cambria Math" panose="02040503050406030204" pitchFamily="18" charset="0"/>
                      </a:rPr>
                      <m:t>=3</m:t>
                    </m:r>
                    <m:sSup>
                      <m:sSupPr>
                        <m:ctrlPr>
                          <a:rPr lang="en-SG" sz="2000" b="0" i="1" smtClean="0">
                            <a:latin typeface="Cambria Math" panose="02040503050406030204" pitchFamily="18" charset="0"/>
                          </a:rPr>
                        </m:ctrlPr>
                      </m:sSupPr>
                      <m:e>
                        <m:r>
                          <a:rPr lang="en-SG" sz="2000" b="0" i="1" smtClean="0">
                            <a:latin typeface="Cambria Math" panose="02040503050406030204" pitchFamily="18" charset="0"/>
                          </a:rPr>
                          <m:t>𝑥</m:t>
                        </m:r>
                      </m:e>
                      <m:sup>
                        <m:r>
                          <a:rPr lang="en-SG" sz="2000" b="0" i="1" smtClean="0">
                            <a:latin typeface="Cambria Math" panose="02040503050406030204" pitchFamily="18" charset="0"/>
                          </a:rPr>
                          <m:t>2</m:t>
                        </m:r>
                      </m:sup>
                    </m:sSup>
                    <m:r>
                      <a:rPr lang="en-SG" sz="2000" b="0" i="1" smtClean="0">
                        <a:latin typeface="Cambria Math" panose="02040503050406030204" pitchFamily="18" charset="0"/>
                      </a:rPr>
                      <m:t>𝑦</m:t>
                    </m:r>
                  </m:oMath>
                </a14:m>
                <a:r>
                  <a:rPr lang="en-SG" sz="2000" dirty="0"/>
                  <a:t> and g</a:t>
                </a:r>
                <a14:m>
                  <m:oMath xmlns:m="http://schemas.openxmlformats.org/officeDocument/2006/math">
                    <m:d>
                      <m:dPr>
                        <m:ctrlPr>
                          <a:rPr lang="en-SG" sz="2000" i="1">
                            <a:latin typeface="Cambria Math" panose="02040503050406030204" pitchFamily="18" charset="0"/>
                          </a:rPr>
                        </m:ctrlPr>
                      </m:dPr>
                      <m:e>
                        <m:r>
                          <a:rPr lang="en-SG" sz="2000" i="1">
                            <a:latin typeface="Cambria Math" panose="02040503050406030204" pitchFamily="18" charset="0"/>
                          </a:rPr>
                          <m:t>𝑥</m:t>
                        </m:r>
                        <m:r>
                          <a:rPr lang="en-SG" sz="2000" i="1">
                            <a:latin typeface="Cambria Math" panose="02040503050406030204" pitchFamily="18" charset="0"/>
                          </a:rPr>
                          <m:t>,</m:t>
                        </m:r>
                        <m:r>
                          <a:rPr lang="en-SG" sz="2000" i="1">
                            <a:latin typeface="Cambria Math" panose="02040503050406030204" pitchFamily="18" charset="0"/>
                          </a:rPr>
                          <m:t>𝑦</m:t>
                        </m:r>
                      </m:e>
                    </m:d>
                    <m:r>
                      <a:rPr lang="en-SG" sz="2000" i="1">
                        <a:latin typeface="Cambria Math" panose="02040503050406030204" pitchFamily="18" charset="0"/>
                      </a:rPr>
                      <m:t>=</m:t>
                    </m:r>
                    <m:r>
                      <a:rPr lang="en-SG" sz="2000" b="0" i="1" smtClean="0">
                        <a:latin typeface="Cambria Math" panose="02040503050406030204" pitchFamily="18" charset="0"/>
                      </a:rPr>
                      <m:t>2</m:t>
                    </m:r>
                    <m:r>
                      <a:rPr lang="en-SG" sz="2000" b="0" i="1" smtClean="0">
                        <a:latin typeface="Cambria Math" panose="02040503050406030204" pitchFamily="18" charset="0"/>
                      </a:rPr>
                      <m:t>𝑥</m:t>
                    </m:r>
                    <m:r>
                      <a:rPr lang="en-SG" sz="2000" b="0" i="1" smtClean="0">
                        <a:latin typeface="Cambria Math" panose="02040503050406030204" pitchFamily="18" charset="0"/>
                      </a:rPr>
                      <m:t>+4</m:t>
                    </m:r>
                    <m:sSup>
                      <m:sSupPr>
                        <m:ctrlPr>
                          <a:rPr lang="en-SG" sz="2000" b="0" i="1" smtClean="0">
                            <a:latin typeface="Cambria Math" panose="02040503050406030204" pitchFamily="18" charset="0"/>
                          </a:rPr>
                        </m:ctrlPr>
                      </m:sSupPr>
                      <m:e>
                        <m:r>
                          <a:rPr lang="en-SG" sz="2000" b="0" i="1" smtClean="0">
                            <a:latin typeface="Cambria Math" panose="02040503050406030204" pitchFamily="18" charset="0"/>
                          </a:rPr>
                          <m:t>𝑦</m:t>
                        </m:r>
                      </m:e>
                      <m:sup>
                        <m:r>
                          <a:rPr lang="en-SG" sz="2000" b="0" i="1" smtClean="0">
                            <a:latin typeface="Cambria Math" panose="02040503050406030204" pitchFamily="18" charset="0"/>
                          </a:rPr>
                          <m:t>2</m:t>
                        </m:r>
                      </m:sup>
                    </m:sSup>
                    <m:r>
                      <a:rPr lang="en-SG" sz="2000" b="0" i="1" smtClean="0">
                        <a:latin typeface="Cambria Math" panose="02040503050406030204" pitchFamily="18" charset="0"/>
                      </a:rPr>
                      <m:t>. </m:t>
                    </m:r>
                  </m:oMath>
                </a14:m>
                <a:r>
                  <a:rPr lang="en-SG" sz="2000" dirty="0"/>
                  <a:t> Their gradients are</a:t>
                </a:r>
              </a:p>
              <a:p>
                <a:pPr marL="0" indent="0">
                  <a:buNone/>
                </a:pPr>
                <a14:m>
                  <m:oMathPara xmlns:m="http://schemas.openxmlformats.org/officeDocument/2006/math">
                    <m:oMathParaPr>
                      <m:jc m:val="centerGroup"/>
                    </m:oMathParaPr>
                    <m:oMath xmlns:m="http://schemas.openxmlformats.org/officeDocument/2006/math">
                      <m:r>
                        <m:rPr>
                          <m:sty m:val="p"/>
                        </m:rPr>
                        <a:rPr lang="en-SG" sz="200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𝑓</m:t>
                      </m:r>
                      <m:d>
                        <m:dPr>
                          <m:ctrlPr>
                            <a:rPr lang="en-SG" sz="2000" b="0" i="1" smtClean="0">
                              <a:latin typeface="Cambria Math" panose="02040503050406030204" pitchFamily="18" charset="0"/>
                              <a:ea typeface="Cambria Math" panose="02040503050406030204" pitchFamily="18" charset="0"/>
                            </a:rPr>
                          </m:ctrlPr>
                        </m:dPr>
                        <m:e>
                          <m:r>
                            <a:rPr lang="en-SG" sz="2000" b="0" i="1" smtClean="0">
                              <a:latin typeface="Cambria Math" panose="02040503050406030204" pitchFamily="18" charset="0"/>
                              <a:ea typeface="Cambria Math" panose="02040503050406030204" pitchFamily="18" charset="0"/>
                            </a:rPr>
                            <m:t>𝑥</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𝑦</m:t>
                          </m:r>
                        </m:e>
                      </m:d>
                      <m:r>
                        <a:rPr lang="en-SG" sz="2000" b="0" i="1" smtClean="0">
                          <a:latin typeface="Cambria Math" panose="02040503050406030204" pitchFamily="18" charset="0"/>
                          <a:ea typeface="Cambria Math" panose="02040503050406030204" pitchFamily="18" charset="0"/>
                        </a:rPr>
                        <m:t>=</m:t>
                      </m:r>
                      <m:d>
                        <m:dPr>
                          <m:begChr m:val="["/>
                          <m:endChr m:val="]"/>
                          <m:ctrlPr>
                            <a:rPr lang="en-SG" sz="2000" b="0" i="1" smtClean="0">
                              <a:latin typeface="Cambria Math" panose="02040503050406030204" pitchFamily="18" charset="0"/>
                              <a:ea typeface="Cambria Math" panose="02040503050406030204" pitchFamily="18" charset="0"/>
                            </a:rPr>
                          </m:ctrlPr>
                        </m:dPr>
                        <m:e>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𝑓</m:t>
                              </m:r>
                              <m:d>
                                <m:dPr>
                                  <m:ctrlPr>
                                    <a:rPr lang="en-SG" sz="2000" b="0" i="1" smtClean="0">
                                      <a:latin typeface="Cambria Math" panose="02040503050406030204" pitchFamily="18" charset="0"/>
                                      <a:ea typeface="Cambria Math" panose="02040503050406030204" pitchFamily="18" charset="0"/>
                                    </a:rPr>
                                  </m:ctrlPr>
                                </m:dPr>
                                <m:e>
                                  <m:r>
                                    <a:rPr lang="en-SG" sz="2000" b="0" i="1" smtClean="0">
                                      <a:latin typeface="Cambria Math" panose="02040503050406030204" pitchFamily="18" charset="0"/>
                                      <a:ea typeface="Cambria Math" panose="02040503050406030204" pitchFamily="18" charset="0"/>
                                    </a:rPr>
                                    <m:t>𝑥</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𝑦</m:t>
                                  </m:r>
                                </m:e>
                              </m:d>
                            </m:num>
                            <m:den>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𝑥</m:t>
                              </m:r>
                            </m:den>
                          </m:f>
                          <m:r>
                            <a:rPr lang="en-SG" sz="2000" b="0" i="1" smtClean="0">
                              <a:latin typeface="Cambria Math" panose="02040503050406030204" pitchFamily="18" charset="0"/>
                              <a:ea typeface="Cambria Math" panose="02040503050406030204" pitchFamily="18" charset="0"/>
                            </a:rPr>
                            <m:t>,</m:t>
                          </m:r>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𝑓</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𝑦</m:t>
                              </m:r>
                            </m:den>
                          </m:f>
                        </m:e>
                      </m:d>
                      <m:r>
                        <a:rPr lang="en-SG" sz="2000" b="0" i="1" smtClean="0">
                          <a:latin typeface="Cambria Math" panose="02040503050406030204" pitchFamily="18" charset="0"/>
                          <a:ea typeface="Cambria Math" panose="02040503050406030204" pitchFamily="18" charset="0"/>
                        </a:rPr>
                        <m:t>=</m:t>
                      </m:r>
                      <m:d>
                        <m:dPr>
                          <m:begChr m:val="["/>
                          <m:endChr m:val="]"/>
                          <m:ctrlPr>
                            <a:rPr lang="en-SG" sz="2000" b="0" i="1" smtClean="0">
                              <a:latin typeface="Cambria Math" panose="02040503050406030204" pitchFamily="18" charset="0"/>
                              <a:ea typeface="Cambria Math" panose="02040503050406030204" pitchFamily="18" charset="0"/>
                            </a:rPr>
                          </m:ctrlPr>
                        </m:dPr>
                        <m:e>
                          <m:r>
                            <a:rPr lang="en-SG" sz="2000" b="0" i="1" smtClean="0">
                              <a:latin typeface="Cambria Math" panose="02040503050406030204" pitchFamily="18" charset="0"/>
                              <a:ea typeface="Cambria Math" panose="02040503050406030204" pitchFamily="18" charset="0"/>
                            </a:rPr>
                            <m:t>6</m:t>
                          </m:r>
                          <m:r>
                            <a:rPr lang="en-SG" sz="2000" b="0" i="1" smtClean="0">
                              <a:latin typeface="Cambria Math" panose="02040503050406030204" pitchFamily="18" charset="0"/>
                              <a:ea typeface="Cambria Math" panose="02040503050406030204" pitchFamily="18" charset="0"/>
                            </a:rPr>
                            <m:t>𝑥𝑦</m:t>
                          </m:r>
                          <m:r>
                            <a:rPr lang="en-SG" sz="2000" b="0" i="1" smtClean="0">
                              <a:latin typeface="Cambria Math" panose="02040503050406030204" pitchFamily="18" charset="0"/>
                              <a:ea typeface="Cambria Math" panose="02040503050406030204" pitchFamily="18" charset="0"/>
                            </a:rPr>
                            <m:t>, 3</m:t>
                          </m:r>
                          <m:sSup>
                            <m:sSupPr>
                              <m:ctrlPr>
                                <a:rPr lang="en-SG" sz="2000" b="0" i="1" smtClean="0">
                                  <a:latin typeface="Cambria Math" panose="02040503050406030204" pitchFamily="18" charset="0"/>
                                  <a:ea typeface="Cambria Math" panose="02040503050406030204" pitchFamily="18" charset="0"/>
                                </a:rPr>
                              </m:ctrlPr>
                            </m:sSupPr>
                            <m:e>
                              <m:r>
                                <a:rPr lang="en-SG" sz="2000" b="0" i="1" smtClean="0">
                                  <a:latin typeface="Cambria Math" panose="02040503050406030204" pitchFamily="18" charset="0"/>
                                  <a:ea typeface="Cambria Math" panose="02040503050406030204" pitchFamily="18" charset="0"/>
                                </a:rPr>
                                <m:t>𝑥</m:t>
                              </m:r>
                            </m:e>
                            <m:sup>
                              <m:r>
                                <a:rPr lang="en-SG" sz="2000" b="0" i="1" smtClean="0">
                                  <a:latin typeface="Cambria Math" panose="02040503050406030204" pitchFamily="18" charset="0"/>
                                  <a:ea typeface="Cambria Math" panose="02040503050406030204" pitchFamily="18" charset="0"/>
                                </a:rPr>
                                <m:t>2</m:t>
                              </m:r>
                            </m:sup>
                          </m:sSup>
                        </m:e>
                      </m:d>
                    </m:oMath>
                  </m:oMathPara>
                </a14:m>
                <a:endParaRPr lang="en-SG" sz="20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r>
                        <a:rPr lang="en-SG" sz="2000" i="1">
                          <a:latin typeface="Cambria Math" panose="02040503050406030204" pitchFamily="18" charset="0"/>
                          <a:ea typeface="Cambria Math" panose="02040503050406030204" pitchFamily="18" charset="0"/>
                        </a:rPr>
                        <m:t>=</m:t>
                      </m:r>
                      <m:d>
                        <m:dPr>
                          <m:begChr m:val="["/>
                          <m:endChr m:val="]"/>
                          <m:ctrlPr>
                            <a:rPr lang="en-SG" sz="2000" i="1">
                              <a:latin typeface="Cambria Math" panose="02040503050406030204" pitchFamily="18" charset="0"/>
                              <a:ea typeface="Cambria Math" panose="02040503050406030204" pitchFamily="18" charset="0"/>
                            </a:rPr>
                          </m:ctrlPr>
                        </m:dPr>
                        <m:e>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𝑥</m:t>
                              </m:r>
                            </m:den>
                          </m:f>
                          <m:r>
                            <a:rPr lang="en-SG" sz="2000" i="1">
                              <a:latin typeface="Cambria Math" panose="02040503050406030204" pitchFamily="18" charset="0"/>
                              <a:ea typeface="Cambria Math" panose="02040503050406030204" pitchFamily="18" charset="0"/>
                            </a:rPr>
                            <m:t>,</m:t>
                          </m:r>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den>
                          </m:f>
                        </m:e>
                      </m:d>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2</m:t>
                      </m:r>
                      <m:r>
                        <a:rPr lang="en-SG" sz="2000" i="1">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8</m:t>
                      </m:r>
                      <m:r>
                        <a:rPr lang="en-SG" sz="2000" b="0" i="1" smtClean="0">
                          <a:latin typeface="Cambria Math" panose="02040503050406030204" pitchFamily="18" charset="0"/>
                          <a:ea typeface="Cambria Math" panose="02040503050406030204" pitchFamily="18" charset="0"/>
                        </a:rPr>
                        <m:t>𝑦</m:t>
                      </m:r>
                      <m:r>
                        <a:rPr lang="en-SG" sz="2000" i="1">
                          <a:latin typeface="Cambria Math" panose="02040503050406030204" pitchFamily="18" charset="0"/>
                          <a:ea typeface="Cambria Math" panose="02040503050406030204" pitchFamily="18" charset="0"/>
                        </a:rPr>
                        <m:t>]</m:t>
                      </m:r>
                    </m:oMath>
                  </m:oMathPara>
                </a14:m>
                <a:endParaRPr lang="en-SG" sz="2000" dirty="0"/>
              </a:p>
              <a:p>
                <a:pPr marL="0" indent="0">
                  <a:buNone/>
                </a:pPr>
                <a:r>
                  <a:rPr lang="en-SG" sz="2000" dirty="0"/>
                  <a:t>By organizing in a matrix form, we have the Jacobin matrix (or just the Jacobian)</a:t>
                </a:r>
              </a:p>
              <a:p>
                <a:pPr marL="0" indent="0">
                  <a:buNone/>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𝐽</m:t>
                      </m:r>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r>
                                  <m:rPr>
                                    <m:sty m:val="p"/>
                                  </m:rP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𝑓</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e>
                            </m:mr>
                            <m:mr>
                              <m:e>
                                <m:r>
                                  <m:rPr>
                                    <m:sty m:val="p"/>
                                  </m:rP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e>
                            </m:mr>
                          </m:m>
                        </m:e>
                      </m:d>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2"/>
                                    <m:mcJc m:val="center"/>
                                  </m:mcPr>
                                </m:mc>
                              </m:mcs>
                              <m:ctrlPr>
                                <a:rPr lang="en-SG" sz="2000" b="0" i="1" smtClean="0">
                                  <a:latin typeface="Cambria Math" panose="02040503050406030204" pitchFamily="18" charset="0"/>
                                </a:rPr>
                              </m:ctrlPr>
                            </m:mPr>
                            <m:mr>
                              <m:e>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𝑓</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𝑥</m:t>
                                    </m:r>
                                  </m:den>
                                </m:f>
                              </m:e>
                              <m:e>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𝑓</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den>
                                </m:f>
                              </m:e>
                            </m:mr>
                            <m:mr>
                              <m:e>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𝑥</m:t>
                                    </m:r>
                                  </m:den>
                                </m:f>
                              </m:e>
                              <m:e>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𝑔</m:t>
                                    </m:r>
                                    <m:d>
                                      <m:dPr>
                                        <m:ctrlPr>
                                          <a:rPr lang="en-SG" sz="2000" i="1">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e>
                                    </m:d>
                                  </m:num>
                                  <m:den>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den>
                                </m:f>
                              </m:e>
                            </m:mr>
                          </m:m>
                        </m:e>
                      </m:d>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2"/>
                                    <m:mcJc m:val="center"/>
                                  </m:mcPr>
                                </m:mc>
                              </m:mcs>
                              <m:ctrlPr>
                                <a:rPr lang="en-SG" sz="2000" b="0" i="1" smtClean="0">
                                  <a:latin typeface="Cambria Math" panose="02040503050406030204" pitchFamily="18" charset="0"/>
                                </a:rPr>
                              </m:ctrlPr>
                            </m:mPr>
                            <m:mr>
                              <m:e>
                                <m:r>
                                  <a:rPr lang="en-SG" sz="2000" i="1">
                                    <a:latin typeface="Cambria Math" panose="02040503050406030204" pitchFamily="18" charset="0"/>
                                    <a:ea typeface="Cambria Math" panose="02040503050406030204" pitchFamily="18" charset="0"/>
                                  </a:rPr>
                                  <m:t>6</m:t>
                                </m:r>
                                <m:r>
                                  <a:rPr lang="en-SG" sz="2000" b="0" i="1" smtClean="0">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𝑦</m:t>
                                </m:r>
                              </m:e>
                              <m:e>
                                <m:r>
                                  <a:rPr lang="en-SG" sz="2000" i="1">
                                    <a:latin typeface="Cambria Math" panose="02040503050406030204" pitchFamily="18" charset="0"/>
                                    <a:ea typeface="Cambria Math" panose="02040503050406030204" pitchFamily="18" charset="0"/>
                                  </a:rPr>
                                  <m:t>3</m:t>
                                </m:r>
                                <m:sSup>
                                  <m:sSupPr>
                                    <m:ctrlPr>
                                      <a:rPr lang="en-SG" sz="2000" i="1">
                                        <a:latin typeface="Cambria Math" panose="02040503050406030204" pitchFamily="18" charset="0"/>
                                        <a:ea typeface="Cambria Math" panose="02040503050406030204" pitchFamily="18" charset="0"/>
                                      </a:rPr>
                                    </m:ctrlPr>
                                  </m:sSupPr>
                                  <m:e>
                                    <m:r>
                                      <a:rPr lang="en-SG" sz="2000" i="1">
                                        <a:latin typeface="Cambria Math" panose="02040503050406030204" pitchFamily="18" charset="0"/>
                                        <a:ea typeface="Cambria Math" panose="02040503050406030204" pitchFamily="18" charset="0"/>
                                      </a:rPr>
                                      <m:t>𝑥</m:t>
                                    </m:r>
                                  </m:e>
                                  <m:sup>
                                    <m:r>
                                      <a:rPr lang="en-SG" sz="2000" i="1">
                                        <a:latin typeface="Cambria Math" panose="02040503050406030204" pitchFamily="18" charset="0"/>
                                        <a:ea typeface="Cambria Math" panose="02040503050406030204" pitchFamily="18" charset="0"/>
                                      </a:rPr>
                                      <m:t>2</m:t>
                                    </m:r>
                                  </m:sup>
                                </m:sSup>
                              </m:e>
                            </m:mr>
                            <m:mr>
                              <m:e>
                                <m:r>
                                  <a:rPr lang="en-SG" sz="2000" i="1">
                                    <a:latin typeface="Cambria Math" panose="02040503050406030204" pitchFamily="18" charset="0"/>
                                    <a:ea typeface="Cambria Math" panose="02040503050406030204" pitchFamily="18" charset="0"/>
                                  </a:rPr>
                                  <m:t>2</m:t>
                                </m:r>
                              </m:e>
                              <m:e>
                                <m:r>
                                  <a:rPr lang="en-SG" sz="2000" i="1">
                                    <a:latin typeface="Cambria Math" panose="02040503050406030204" pitchFamily="18" charset="0"/>
                                    <a:ea typeface="Cambria Math" panose="02040503050406030204" pitchFamily="18" charset="0"/>
                                  </a:rPr>
                                  <m:t>8</m:t>
                                </m:r>
                                <m:r>
                                  <a:rPr lang="en-SG" sz="2000" i="1">
                                    <a:latin typeface="Cambria Math" panose="02040503050406030204" pitchFamily="18" charset="0"/>
                                    <a:ea typeface="Cambria Math" panose="02040503050406030204" pitchFamily="18" charset="0"/>
                                  </a:rPr>
                                  <m:t>𝑦</m:t>
                                </m:r>
                              </m:e>
                            </m:mr>
                          </m:m>
                        </m:e>
                      </m:d>
                    </m:oMath>
                  </m:oMathPara>
                </a14:m>
                <a:endParaRPr lang="en-SG" sz="2000" dirty="0"/>
              </a:p>
            </p:txBody>
          </p:sp>
        </mc:Choice>
        <mc:Fallback xmlns="">
          <p:sp>
            <p:nvSpPr>
              <p:cNvPr id="2" name="Content Placeholder 1">
                <a:extLst>
                  <a:ext uri="{FF2B5EF4-FFF2-40B4-BE49-F238E27FC236}">
                    <a16:creationId xmlns:a16="http://schemas.microsoft.com/office/drawing/2014/main" id="{EC3E9307-51A4-405B-BF78-24566504557E}"/>
                  </a:ext>
                </a:extLst>
              </p:cNvPr>
              <p:cNvSpPr>
                <a:spLocks noGrp="1" noRot="1" noChangeAspect="1" noMove="1" noResize="1" noEditPoints="1" noAdjustHandles="1" noChangeArrowheads="1" noChangeShapeType="1" noTextEdit="1"/>
              </p:cNvSpPr>
              <p:nvPr>
                <p:ph sz="quarter" idx="1"/>
              </p:nvPr>
            </p:nvSpPr>
            <p:spPr>
              <a:blipFill>
                <a:blip r:embed="rId2"/>
                <a:stretch>
                  <a:fillRect l="-741" t="-617"/>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99380FE-376A-45F7-BA13-8EEAEA66F4F3}"/>
              </a:ext>
            </a:extLst>
          </p:cNvPr>
          <p:cNvSpPr>
            <a:spLocks noGrp="1"/>
          </p:cNvSpPr>
          <p:nvPr>
            <p:ph type="title"/>
          </p:nvPr>
        </p:nvSpPr>
        <p:spPr/>
        <p:txBody>
          <a:bodyPr/>
          <a:lstStyle/>
          <a:p>
            <a:r>
              <a:rPr lang="en-SG" dirty="0">
                <a:solidFill>
                  <a:srgbClr val="0057C0"/>
                </a:solidFill>
              </a:rPr>
              <a:t>Jacobian</a:t>
            </a:r>
            <a:endParaRPr lang="en-SG" dirty="0"/>
          </a:p>
        </p:txBody>
      </p:sp>
    </p:spTree>
    <p:extLst>
      <p:ext uri="{BB962C8B-B14F-4D97-AF65-F5344CB8AC3E}">
        <p14:creationId xmlns:p14="http://schemas.microsoft.com/office/powerpoint/2010/main" val="1962273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13ADF10-314F-4372-8C8D-8B70B4018833}"/>
                  </a:ext>
                </a:extLst>
              </p:cNvPr>
              <p:cNvSpPr>
                <a:spLocks noGrp="1"/>
              </p:cNvSpPr>
              <p:nvPr>
                <p:ph sz="quarter" idx="1"/>
              </p:nvPr>
            </p:nvSpPr>
            <p:spPr/>
            <p:txBody>
              <a:bodyPr/>
              <a:lstStyle/>
              <a:p>
                <a:pPr marL="0" indent="0" algn="ctr">
                  <a:buNone/>
                </a:pPr>
                <a:endParaRPr lang="en-SG" sz="2200" dirty="0">
                  <a:latin typeface="Cambria Math" panose="02040503050406030204" pitchFamily="18" charset="0"/>
                </a:endParaRPr>
              </a:p>
              <a:p>
                <a:pPr marL="0" indent="0" algn="ctr">
                  <a:buNone/>
                </a:pPr>
                <a:endParaRPr lang="en-SG" sz="2200" dirty="0">
                  <a:latin typeface="Cambria Math" panose="02040503050406030204" pitchFamily="18" charset="0"/>
                </a:endParaRPr>
              </a:p>
              <a:p>
                <a:pPr marL="0" indent="0" algn="ctr">
                  <a:buNone/>
                </a:pPr>
                <a:r>
                  <a:rPr lang="en-SG" sz="2200" dirty="0">
                    <a:latin typeface="Cambria Math" panose="02040503050406030204" pitchFamily="18" charset="0"/>
                  </a:rPr>
                  <a:t>Given </a:t>
                </a:r>
                <a14:m>
                  <m:oMath xmlns:m="http://schemas.openxmlformats.org/officeDocument/2006/math">
                    <m:r>
                      <a:rPr lang="en-SG" sz="2200" b="1" i="1" smtClean="0">
                        <a:solidFill>
                          <a:schemeClr val="tx1"/>
                        </a:solidFill>
                        <a:latin typeface="Cambria Math" panose="02040503050406030204" pitchFamily="18" charset="0"/>
                      </a:rPr>
                      <m:t>𝒛</m:t>
                    </m:r>
                    <m:r>
                      <a:rPr lang="en-SG" sz="2200" i="1">
                        <a:solidFill>
                          <a:schemeClr val="tx1"/>
                        </a:solidFill>
                        <a:latin typeface="Cambria Math" panose="02040503050406030204" pitchFamily="18" charset="0"/>
                      </a:rPr>
                      <m:t>=</m:t>
                    </m:r>
                    <m:r>
                      <a:rPr lang="en-SG" sz="2200" b="1" i="1">
                        <a:solidFill>
                          <a:schemeClr val="tx1"/>
                        </a:solidFill>
                        <a:latin typeface="Cambria Math" panose="02040503050406030204" pitchFamily="18" charset="0"/>
                      </a:rPr>
                      <m:t>𝑨𝒙</m:t>
                    </m:r>
                    <m:r>
                      <a:rPr lang="en-SG" sz="2200" b="0" i="1" smtClean="0">
                        <a:solidFill>
                          <a:schemeClr val="tx1"/>
                        </a:solidFill>
                        <a:latin typeface="Cambria Math" panose="02040503050406030204" pitchFamily="18" charset="0"/>
                      </a:rPr>
                      <m:t>,</m:t>
                    </m:r>
                  </m:oMath>
                </a14:m>
                <a:r>
                  <a:rPr lang="en-SG" sz="2200" dirty="0">
                    <a:solidFill>
                      <a:schemeClr val="tx1"/>
                    </a:solidFill>
                    <a:latin typeface="Cambria Math" panose="02040503050406030204" pitchFamily="18" charset="0"/>
                  </a:rPr>
                  <a:t> then</a:t>
                </a:r>
                <a:r>
                  <a:rPr lang="en-SG" sz="2200" i="1" dirty="0">
                    <a:solidFill>
                      <a:schemeClr val="tx1"/>
                    </a:solidFill>
                    <a:latin typeface="Cambria Math" panose="02040503050406030204" pitchFamily="18" charset="0"/>
                  </a:rPr>
                  <a:t> </a:t>
                </a:r>
                <a14:m>
                  <m:oMath xmlns:m="http://schemas.openxmlformats.org/officeDocument/2006/math">
                    <m:f>
                      <m:fPr>
                        <m:ctrlPr>
                          <a:rPr lang="en-SG" sz="2200" i="1" smtClean="0">
                            <a:solidFill>
                              <a:schemeClr val="tx1"/>
                            </a:solidFill>
                            <a:latin typeface="Cambria Math" panose="02040503050406030204" pitchFamily="18" charset="0"/>
                          </a:rPr>
                        </m:ctrlPr>
                      </m:fPr>
                      <m:num>
                        <m:r>
                          <a:rPr lang="en-SG" sz="2200" i="1" smtClean="0">
                            <a:solidFill>
                              <a:schemeClr val="tx1"/>
                            </a:solidFill>
                            <a:latin typeface="Cambria Math" panose="02040503050406030204" pitchFamily="18" charset="0"/>
                          </a:rPr>
                          <m:t>𝜕</m:t>
                        </m:r>
                      </m:num>
                      <m:den>
                        <m:r>
                          <a:rPr lang="en-SG" sz="2200" i="1" smtClean="0">
                            <a:solidFill>
                              <a:schemeClr val="tx1"/>
                            </a:solidFill>
                            <a:latin typeface="Cambria Math" panose="02040503050406030204" pitchFamily="18" charset="0"/>
                          </a:rPr>
                          <m:t>𝜕</m:t>
                        </m:r>
                        <m:r>
                          <a:rPr lang="en-SG" sz="2200" b="1" i="1" smtClean="0">
                            <a:solidFill>
                              <a:schemeClr val="tx1"/>
                            </a:solidFill>
                            <a:latin typeface="Cambria Math" panose="02040503050406030204" pitchFamily="18" charset="0"/>
                          </a:rPr>
                          <m:t>𝒙</m:t>
                        </m:r>
                      </m:den>
                    </m:f>
                    <m:r>
                      <a:rPr lang="en-SG" sz="2200" b="1" i="1" smtClean="0">
                        <a:solidFill>
                          <a:schemeClr val="tx1"/>
                        </a:solidFill>
                        <a:latin typeface="Cambria Math" panose="02040503050406030204" pitchFamily="18" charset="0"/>
                      </a:rPr>
                      <m:t>𝒛</m:t>
                    </m:r>
                    <m:r>
                      <a:rPr lang="en-SG" sz="2200" b="0" i="1" smtClean="0">
                        <a:solidFill>
                          <a:schemeClr val="tx1"/>
                        </a:solidFill>
                        <a:latin typeface="Cambria Math" panose="02040503050406030204" pitchFamily="18" charset="0"/>
                      </a:rPr>
                      <m:t>=</m:t>
                    </m:r>
                    <m:r>
                      <a:rPr lang="en-SG" sz="2200" b="1" i="1" smtClean="0">
                        <a:solidFill>
                          <a:schemeClr val="tx1"/>
                        </a:solidFill>
                        <a:latin typeface="Cambria Math" panose="02040503050406030204" pitchFamily="18" charset="0"/>
                      </a:rPr>
                      <m:t>𝑨</m:t>
                    </m:r>
                  </m:oMath>
                </a14:m>
                <a:endParaRPr lang="en-SG" sz="2200" b="1" i="1" dirty="0">
                  <a:solidFill>
                    <a:schemeClr val="tx1"/>
                  </a:solidFill>
                  <a:latin typeface="Cambria Math" panose="02040503050406030204" pitchFamily="18" charset="0"/>
                </a:endParaRPr>
              </a:p>
              <a:p>
                <a:pPr marL="0" indent="0">
                  <a:buNone/>
                </a:pPr>
                <a:endParaRPr lang="en-SG" sz="2200" b="1" dirty="0"/>
              </a:p>
              <a:p>
                <a:pPr marL="0" indent="0">
                  <a:buNone/>
                </a:pPr>
                <a:endParaRPr lang="en-SG" sz="2200" dirty="0"/>
              </a:p>
              <a:p>
                <a:pPr marL="0" indent="0">
                  <a:buNone/>
                </a:pPr>
                <a:r>
                  <a:rPr lang="en-SG" sz="2200" dirty="0"/>
                  <a:t>Proof: Using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𝑧</m:t>
                        </m:r>
                      </m:e>
                      <m:sub>
                        <m:r>
                          <a:rPr lang="en-SG" sz="2200" i="1">
                            <a:latin typeface="Cambria Math" panose="02040503050406030204" pitchFamily="18" charset="0"/>
                          </a:rPr>
                          <m:t>𝑖</m:t>
                        </m:r>
                      </m:sub>
                    </m:sSub>
                    <m:r>
                      <a:rPr lang="en-SG" sz="2200" i="1">
                        <a:latin typeface="Cambria Math" panose="02040503050406030204" pitchFamily="18" charset="0"/>
                      </a:rPr>
                      <m:t>=</m:t>
                    </m:r>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𝑘</m:t>
                        </m:r>
                        <m:r>
                          <a:rPr lang="en-SG" sz="2200" i="1">
                            <a:latin typeface="Cambria Math" panose="02040503050406030204" pitchFamily="18" charset="0"/>
                          </a:rPr>
                          <m:t>=1</m:t>
                        </m:r>
                      </m:sub>
                      <m:sup>
                        <m:r>
                          <a:rPr lang="en-SG" sz="2200" i="1">
                            <a:latin typeface="Cambria Math" panose="02040503050406030204" pitchFamily="18" charset="0"/>
                          </a:rPr>
                          <m:t>𝑛</m:t>
                        </m:r>
                      </m:sup>
                      <m:e>
                        <m:sSub>
                          <m:sSubPr>
                            <m:ctrlPr>
                              <a:rPr lang="en-SG" sz="2200" i="1">
                                <a:latin typeface="Cambria Math" panose="02040503050406030204" pitchFamily="18" charset="0"/>
                              </a:rPr>
                            </m:ctrlPr>
                          </m:sSubPr>
                          <m:e>
                            <m:r>
                              <a:rPr lang="en-SG" sz="2200" i="1">
                                <a:latin typeface="Cambria Math" panose="02040503050406030204" pitchFamily="18" charset="0"/>
                              </a:rPr>
                              <m:t>𝑎</m:t>
                            </m:r>
                          </m:e>
                          <m:sub>
                            <m:r>
                              <a:rPr lang="en-SG" sz="2200" i="1">
                                <a:latin typeface="Cambria Math" panose="02040503050406030204" pitchFamily="18" charset="0"/>
                              </a:rPr>
                              <m:t>𝑖𝑘</m:t>
                            </m:r>
                          </m:sub>
                        </m:sSub>
                        <m:sSub>
                          <m:sSubPr>
                            <m:ctrlPr>
                              <a:rPr lang="en-SG" sz="2200" i="1">
                                <a:latin typeface="Cambria Math" panose="02040503050406030204" pitchFamily="18" charset="0"/>
                              </a:rPr>
                            </m:ctrlPr>
                          </m:sSubPr>
                          <m:e>
                            <m:r>
                              <a:rPr lang="en-SG" sz="2200" i="1">
                                <a:latin typeface="Cambria Math" panose="02040503050406030204" pitchFamily="18" charset="0"/>
                              </a:rPr>
                              <m:t>𝑥</m:t>
                            </m:r>
                          </m:e>
                          <m:sub>
                            <m:r>
                              <a:rPr lang="en-SG" sz="2200" i="1">
                                <a:latin typeface="Cambria Math" panose="02040503050406030204" pitchFamily="18" charset="0"/>
                              </a:rPr>
                              <m:t>𝑘</m:t>
                            </m:r>
                          </m:sub>
                        </m:sSub>
                      </m:e>
                    </m:nary>
                  </m:oMath>
                </a14:m>
                <a:r>
                  <a:rPr lang="en-SG" sz="2200" dirty="0"/>
                  <a:t>, </a:t>
                </a:r>
                <a:br>
                  <a:rPr lang="en-SG" sz="2200" dirty="0"/>
                </a:br>
                <a:endParaRPr lang="en-SG" sz="2200" dirty="0"/>
              </a:p>
              <a:p>
                <a:pPr marL="0" indent="0">
                  <a:buNone/>
                </a:pPr>
                <a14:m>
                  <m:oMathPara xmlns:m="http://schemas.openxmlformats.org/officeDocument/2006/math">
                    <m:oMathParaPr>
                      <m:jc m:val="centerGroup"/>
                    </m:oMathParaPr>
                    <m:oMath xmlns:m="http://schemas.openxmlformats.org/officeDocument/2006/math">
                      <m:f>
                        <m:fPr>
                          <m:ctrlPr>
                            <a:rPr lang="en-SG" sz="2200" i="1" smtClean="0">
                              <a:latin typeface="Cambria Math" panose="02040503050406030204" pitchFamily="18" charset="0"/>
                            </a:rPr>
                          </m:ctrlPr>
                        </m:fPr>
                        <m:num>
                          <m:r>
                            <a:rPr lang="en-SG" sz="2200" i="1" smtClean="0">
                              <a:latin typeface="Cambria Math" panose="02040503050406030204" pitchFamily="18" charset="0"/>
                            </a:rPr>
                            <m:t>𝜕</m:t>
                          </m:r>
                        </m:num>
                        <m:den>
                          <m:r>
                            <a:rPr lang="en-SG" sz="2200" i="1" smtClean="0">
                              <a:latin typeface="Cambria Math" panose="02040503050406030204" pitchFamily="18" charset="0"/>
                            </a:rPr>
                            <m:t>𝜕</m:t>
                          </m:r>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𝑗</m:t>
                              </m:r>
                            </m:sub>
                          </m:sSub>
                        </m:den>
                      </m:f>
                      <m:sSub>
                        <m:sSubPr>
                          <m:ctrlPr>
                            <a:rPr lang="en-SG" sz="2200" i="1">
                              <a:latin typeface="Cambria Math" panose="02040503050406030204" pitchFamily="18" charset="0"/>
                            </a:rPr>
                          </m:ctrlPr>
                        </m:sSubPr>
                        <m:e>
                          <m:r>
                            <a:rPr lang="en-SG" sz="2200" i="1">
                              <a:latin typeface="Cambria Math" panose="02040503050406030204" pitchFamily="18" charset="0"/>
                            </a:rPr>
                            <m:t>𝑧</m:t>
                          </m:r>
                        </m:e>
                        <m:sub>
                          <m:r>
                            <a:rPr lang="en-SG" sz="2200" i="1">
                              <a:latin typeface="Cambria Math" panose="02040503050406030204" pitchFamily="18" charset="0"/>
                            </a:rPr>
                            <m:t>𝑖</m:t>
                          </m:r>
                        </m:sub>
                      </m:sSub>
                      <m:r>
                        <a:rPr lang="en-SG" sz="2200" i="1">
                          <a:latin typeface="Cambria Math" panose="02040503050406030204" pitchFamily="18" charset="0"/>
                        </a:rPr>
                        <m:t>=</m:t>
                      </m:r>
                      <m:nary>
                        <m:naryPr>
                          <m:chr m:val="∑"/>
                          <m:ctrlPr>
                            <a:rPr lang="en-SG" sz="2200" i="1">
                              <a:latin typeface="Cambria Math" panose="02040503050406030204" pitchFamily="18" charset="0"/>
                            </a:rPr>
                          </m:ctrlPr>
                        </m:naryPr>
                        <m:sub>
                          <m:r>
                            <m:rPr>
                              <m:brk m:alnAt="23"/>
                            </m:rPr>
                            <a:rPr lang="en-SG" sz="2200" i="1">
                              <a:latin typeface="Cambria Math" panose="02040503050406030204" pitchFamily="18" charset="0"/>
                            </a:rPr>
                            <m:t>𝑘</m:t>
                          </m:r>
                          <m:r>
                            <a:rPr lang="en-SG" sz="2200" i="1">
                              <a:latin typeface="Cambria Math" panose="02040503050406030204" pitchFamily="18" charset="0"/>
                            </a:rPr>
                            <m:t>=1</m:t>
                          </m:r>
                        </m:sub>
                        <m:sup>
                          <m:r>
                            <a:rPr lang="en-SG" sz="2200" i="1">
                              <a:latin typeface="Cambria Math" panose="02040503050406030204" pitchFamily="18" charset="0"/>
                            </a:rPr>
                            <m:t>𝑛</m:t>
                          </m:r>
                        </m:sup>
                        <m:e>
                          <m:sSub>
                            <m:sSubPr>
                              <m:ctrlPr>
                                <a:rPr lang="en-SG" sz="2200" i="1">
                                  <a:latin typeface="Cambria Math" panose="02040503050406030204" pitchFamily="18" charset="0"/>
                                </a:rPr>
                              </m:ctrlPr>
                            </m:sSubPr>
                            <m:e>
                              <m:r>
                                <a:rPr lang="en-SG" sz="2200" i="1">
                                  <a:latin typeface="Cambria Math" panose="02040503050406030204" pitchFamily="18" charset="0"/>
                                </a:rPr>
                                <m:t>𝑎</m:t>
                              </m:r>
                            </m:e>
                            <m:sub>
                              <m:r>
                                <a:rPr lang="en-SG" sz="2200" i="1">
                                  <a:latin typeface="Cambria Math" panose="02040503050406030204" pitchFamily="18" charset="0"/>
                                </a:rPr>
                                <m:t>𝑖𝑘</m:t>
                              </m:r>
                            </m:sub>
                          </m:sSub>
                          <m:f>
                            <m:fPr>
                              <m:ctrlPr>
                                <a:rPr lang="en-SG" sz="2200" i="1" smtClean="0">
                                  <a:latin typeface="Cambria Math" panose="02040503050406030204" pitchFamily="18" charset="0"/>
                                </a:rPr>
                              </m:ctrlPr>
                            </m:fPr>
                            <m:num>
                              <m:r>
                                <a:rPr lang="en-SG" sz="2200" i="1" smtClean="0">
                                  <a:latin typeface="Cambria Math" panose="02040503050406030204" pitchFamily="18" charset="0"/>
                                </a:rPr>
                                <m:t>𝜕</m:t>
                              </m:r>
                            </m:num>
                            <m:den>
                              <m:r>
                                <a:rPr lang="en-SG" sz="2200" i="1" smtClean="0">
                                  <a:latin typeface="Cambria Math" panose="02040503050406030204" pitchFamily="18" charset="0"/>
                                </a:rPr>
                                <m:t>𝜕</m:t>
                              </m:r>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𝑗</m:t>
                                  </m:r>
                                </m:sub>
                              </m:sSub>
                            </m:den>
                          </m:f>
                          <m:sSub>
                            <m:sSubPr>
                              <m:ctrlPr>
                                <a:rPr lang="en-SG" sz="2200" i="1">
                                  <a:latin typeface="Cambria Math" panose="02040503050406030204" pitchFamily="18" charset="0"/>
                                </a:rPr>
                              </m:ctrlPr>
                            </m:sSubPr>
                            <m:e>
                              <m:r>
                                <a:rPr lang="en-SG" sz="2200" i="1">
                                  <a:latin typeface="Cambria Math" panose="02040503050406030204" pitchFamily="18" charset="0"/>
                                </a:rPr>
                                <m:t>𝑥</m:t>
                              </m:r>
                            </m:e>
                            <m:sub>
                              <m:r>
                                <a:rPr lang="en-SG" sz="2200" i="1">
                                  <a:latin typeface="Cambria Math" panose="02040503050406030204" pitchFamily="18" charset="0"/>
                                </a:rPr>
                                <m:t>𝑘</m:t>
                              </m:r>
                            </m:sub>
                          </m:sSub>
                          <m:r>
                            <a:rPr lang="en-SG" sz="2200" b="0" i="1" smtClean="0">
                              <a:latin typeface="Cambria Math" panose="02040503050406030204" pitchFamily="18" charset="0"/>
                            </a:rPr>
                            <m:t>=</m:t>
                          </m:r>
                          <m:sSub>
                            <m:sSubPr>
                              <m:ctrlPr>
                                <a:rPr lang="en-SG" sz="2200" b="0" i="1" smtClean="0">
                                  <a:latin typeface="Cambria Math" panose="02040503050406030204" pitchFamily="18" charset="0"/>
                                </a:rPr>
                              </m:ctrlPr>
                            </m:sSubPr>
                            <m:e>
                              <m:r>
                                <a:rPr lang="en-SG" sz="2200" b="0" i="1" smtClean="0">
                                  <a:latin typeface="Cambria Math" panose="02040503050406030204" pitchFamily="18" charset="0"/>
                                </a:rPr>
                                <m:t>𝑎</m:t>
                              </m:r>
                            </m:e>
                            <m:sub>
                              <m:r>
                                <a:rPr lang="en-SG" sz="2200" b="0" i="1" smtClean="0">
                                  <a:latin typeface="Cambria Math" panose="02040503050406030204" pitchFamily="18" charset="0"/>
                                </a:rPr>
                                <m:t>𝑖𝑗</m:t>
                              </m:r>
                            </m:sub>
                          </m:sSub>
                        </m:e>
                      </m:nary>
                    </m:oMath>
                  </m:oMathPara>
                </a14:m>
                <a:endParaRPr lang="en-SG" sz="2200" dirty="0"/>
              </a:p>
              <a:p>
                <a:pPr marL="0" indent="0">
                  <a:buNone/>
                </a:pPr>
                <a:r>
                  <a:rPr lang="en-SG" sz="2200" dirty="0"/>
                  <a:t>Thus, </a:t>
                </a:r>
                <a14:m>
                  <m:oMath xmlns:m="http://schemas.openxmlformats.org/officeDocument/2006/math">
                    <m:f>
                      <m:fPr>
                        <m:ctrlPr>
                          <a:rPr lang="en-SG" sz="2200" i="1">
                            <a:latin typeface="Cambria Math" panose="02040503050406030204" pitchFamily="18" charset="0"/>
                          </a:rPr>
                        </m:ctrlPr>
                      </m:fPr>
                      <m:num>
                        <m:r>
                          <a:rPr lang="en-SG" sz="2200" i="1">
                            <a:latin typeface="Cambria Math" panose="02040503050406030204" pitchFamily="18" charset="0"/>
                          </a:rPr>
                          <m:t>𝜕</m:t>
                        </m:r>
                      </m:num>
                      <m:den>
                        <m:r>
                          <a:rPr lang="en-SG" sz="2200" i="1">
                            <a:latin typeface="Cambria Math" panose="02040503050406030204" pitchFamily="18" charset="0"/>
                          </a:rPr>
                          <m:t>𝜕</m:t>
                        </m:r>
                        <m:r>
                          <a:rPr lang="en-SG" sz="2200" b="1" i="1">
                            <a:latin typeface="Cambria Math" panose="02040503050406030204" pitchFamily="18" charset="0"/>
                          </a:rPr>
                          <m:t>𝒙</m:t>
                        </m:r>
                      </m:den>
                    </m:f>
                    <m:r>
                      <a:rPr lang="en-SG" sz="2200" b="1" i="1">
                        <a:latin typeface="Cambria Math" panose="02040503050406030204" pitchFamily="18" charset="0"/>
                      </a:rPr>
                      <m:t>𝒛</m:t>
                    </m:r>
                    <m:r>
                      <a:rPr lang="en-SG" sz="2200" i="1">
                        <a:latin typeface="Cambria Math" panose="02040503050406030204" pitchFamily="18" charset="0"/>
                      </a:rPr>
                      <m:t>=</m:t>
                    </m:r>
                    <m:r>
                      <a:rPr lang="en-SG" sz="2200" b="1" i="1">
                        <a:latin typeface="Cambria Math" panose="02040503050406030204" pitchFamily="18" charset="0"/>
                      </a:rPr>
                      <m:t>𝑨</m:t>
                    </m:r>
                  </m:oMath>
                </a14:m>
                <a:r>
                  <a:rPr lang="en-SG" sz="2200" b="1" i="1" dirty="0">
                    <a:latin typeface="Cambria Math" panose="02040503050406030204" pitchFamily="18" charset="0"/>
                  </a:rPr>
                  <a:t>. </a:t>
                </a:r>
              </a:p>
              <a:p>
                <a:pPr marL="0" indent="0">
                  <a:buNone/>
                </a:pPr>
                <a:endParaRPr lang="en-SG" dirty="0"/>
              </a:p>
              <a:p>
                <a:pPr marL="0" indent="0">
                  <a:buNone/>
                </a:pPr>
                <a:endParaRPr lang="en-SG" b="1" dirty="0"/>
              </a:p>
              <a:p>
                <a:pPr marL="0" indent="0">
                  <a:buNone/>
                </a:pPr>
                <a:endParaRPr lang="en-SG" b="1" dirty="0"/>
              </a:p>
            </p:txBody>
          </p:sp>
        </mc:Choice>
        <mc:Fallback xmlns="">
          <p:sp>
            <p:nvSpPr>
              <p:cNvPr id="2" name="Content Placeholder 1">
                <a:extLst>
                  <a:ext uri="{FF2B5EF4-FFF2-40B4-BE49-F238E27FC236}">
                    <a16:creationId xmlns:a16="http://schemas.microsoft.com/office/drawing/2014/main" id="{113ADF10-314F-4372-8C8D-8B70B4018833}"/>
                  </a:ext>
                </a:extLst>
              </p:cNvPr>
              <p:cNvSpPr>
                <a:spLocks noGrp="1" noRot="1" noChangeAspect="1" noMove="1" noResize="1" noEditPoints="1" noAdjustHandles="1" noChangeArrowheads="1" noChangeShapeType="1" noTextEdit="1"/>
              </p:cNvSpPr>
              <p:nvPr>
                <p:ph sz="quarter" idx="1"/>
              </p:nvPr>
            </p:nvSpPr>
            <p:spPr>
              <a:blipFill>
                <a:blip r:embed="rId2"/>
                <a:stretch>
                  <a:fillRect l="-96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D11B8F87-8C5D-45B1-9034-D451E2FD78A8}"/>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1D9A043B-A815-48DB-A179-B077E0318D75}"/>
              </a:ext>
            </a:extLst>
          </p:cNvPr>
          <p:cNvSpPr/>
          <p:nvPr/>
        </p:nvSpPr>
        <p:spPr>
          <a:xfrm>
            <a:off x="450203" y="1916832"/>
            <a:ext cx="7848872" cy="864096"/>
          </a:xfrm>
          <a:prstGeom prst="roundRect">
            <a:avLst/>
          </a:prstGeom>
          <a:noFill/>
          <a:ln w="285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1502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A79100F-54F6-45A0-BD32-1A9A9895B1BF}"/>
                  </a:ext>
                </a:extLst>
              </p:cNvPr>
              <p:cNvSpPr>
                <a:spLocks noGrp="1"/>
              </p:cNvSpPr>
              <p:nvPr>
                <p:ph sz="quarter" idx="1"/>
              </p:nvPr>
            </p:nvSpPr>
            <p:spPr/>
            <p:txBody>
              <a:bodyPr/>
              <a:lstStyle/>
              <a:p>
                <a:pPr marL="0" indent="0" algn="ctr">
                  <a:buNone/>
                </a:pPr>
                <a:r>
                  <a:rPr lang="en-SG" sz="2400" dirty="0">
                    <a:solidFill>
                      <a:schemeClr val="tx1"/>
                    </a:solidFill>
                  </a:rPr>
                  <a:t>If</a:t>
                </a:r>
                <a:r>
                  <a:rPr lang="en-SG" sz="2400" b="1" dirty="0">
                    <a:solidFill>
                      <a:schemeClr val="tx1"/>
                    </a:solidFill>
                  </a:rPr>
                  <a:t> </a:t>
                </a:r>
                <a14:m>
                  <m:oMath xmlns:m="http://schemas.openxmlformats.org/officeDocument/2006/math">
                    <m:r>
                      <a:rPr lang="en-SG" sz="2400" b="1" i="1">
                        <a:solidFill>
                          <a:schemeClr val="tx1"/>
                        </a:solidFill>
                        <a:latin typeface="Cambria Math" panose="02040503050406030204" pitchFamily="18" charset="0"/>
                      </a:rPr>
                      <m:t>𝒛</m:t>
                    </m:r>
                    <m:r>
                      <a:rPr lang="en-SG" sz="2400" i="1">
                        <a:solidFill>
                          <a:schemeClr val="tx1"/>
                        </a:solidFill>
                        <a:latin typeface="Cambria Math" panose="02040503050406030204" pitchFamily="18" charset="0"/>
                      </a:rPr>
                      <m:t>=</m:t>
                    </m:r>
                    <m:r>
                      <a:rPr lang="en-SG" sz="2400" b="1" i="1">
                        <a:solidFill>
                          <a:schemeClr val="tx1"/>
                        </a:solidFill>
                        <a:latin typeface="Cambria Math" panose="02040503050406030204" pitchFamily="18" charset="0"/>
                      </a:rPr>
                      <m:t>𝑨</m:t>
                    </m:r>
                    <m:r>
                      <a:rPr lang="en-SG" sz="2400" b="1" i="1" smtClean="0">
                        <a:solidFill>
                          <a:schemeClr val="tx1"/>
                        </a:solidFill>
                        <a:latin typeface="Cambria Math" panose="02040503050406030204" pitchFamily="18" charset="0"/>
                      </a:rPr>
                      <m:t>𝒚</m:t>
                    </m:r>
                    <m:r>
                      <a:rPr lang="en-SG" sz="2400" b="0" i="1" smtClean="0">
                        <a:solidFill>
                          <a:schemeClr val="tx1"/>
                        </a:solidFill>
                        <a:latin typeface="Cambria Math" panose="02040503050406030204" pitchFamily="18" charset="0"/>
                      </a:rPr>
                      <m:t> </m:t>
                    </m:r>
                  </m:oMath>
                </a14:m>
                <a:r>
                  <a:rPr lang="en-SG" sz="2400" dirty="0">
                    <a:solidFill>
                      <a:schemeClr val="tx1"/>
                    </a:solidFill>
                    <a:latin typeface="Cambria Math" panose="02040503050406030204" pitchFamily="18" charset="0"/>
                  </a:rPr>
                  <a:t>and </a:t>
                </a:r>
                <a14:m>
                  <m:oMath xmlns:m="http://schemas.openxmlformats.org/officeDocument/2006/math">
                    <m:r>
                      <a:rPr lang="en-SG" sz="2400" b="1" i="1" smtClean="0">
                        <a:solidFill>
                          <a:schemeClr val="tx1"/>
                        </a:solidFill>
                        <a:latin typeface="Cambria Math" panose="02040503050406030204" pitchFamily="18" charset="0"/>
                      </a:rPr>
                      <m:t>𝒚</m:t>
                    </m:r>
                  </m:oMath>
                </a14:m>
                <a:r>
                  <a:rPr lang="en-SG" sz="2400" dirty="0">
                    <a:solidFill>
                      <a:schemeClr val="tx1"/>
                    </a:solidFill>
                    <a:latin typeface="Cambria Math" panose="02040503050406030204" pitchFamily="18" charset="0"/>
                  </a:rPr>
                  <a:t> is a function of </a:t>
                </a:r>
                <a14:m>
                  <m:oMath xmlns:m="http://schemas.openxmlformats.org/officeDocument/2006/math">
                    <m:r>
                      <a:rPr lang="en-SG" sz="2400" b="1" i="1" smtClean="0">
                        <a:solidFill>
                          <a:schemeClr val="tx1"/>
                        </a:solidFill>
                        <a:latin typeface="Cambria Math" panose="02040503050406030204" pitchFamily="18" charset="0"/>
                      </a:rPr>
                      <m:t>𝒙</m:t>
                    </m:r>
                    <m:r>
                      <a:rPr lang="en-SG" sz="2400" b="1" i="1" smtClean="0">
                        <a:solidFill>
                          <a:schemeClr val="tx1"/>
                        </a:solidFill>
                        <a:latin typeface="Cambria Math" panose="02040503050406030204" pitchFamily="18" charset="0"/>
                      </a:rPr>
                      <m:t>, </m:t>
                    </m:r>
                  </m:oMath>
                </a14:m>
                <a:r>
                  <a:rPr lang="en-SG" sz="2400" dirty="0">
                    <a:solidFill>
                      <a:schemeClr val="tx1"/>
                    </a:solidFill>
                    <a:latin typeface="Cambria Math" panose="02040503050406030204" pitchFamily="18" charset="0"/>
                  </a:rPr>
                  <a:t>then </a:t>
                </a:r>
                <a14:m>
                  <m:oMath xmlns:m="http://schemas.openxmlformats.org/officeDocument/2006/math">
                    <m:f>
                      <m:fPr>
                        <m:ctrlPr>
                          <a:rPr lang="en-SG" sz="2400" i="1" smtClean="0">
                            <a:solidFill>
                              <a:srgbClr val="0140BF"/>
                            </a:solidFill>
                            <a:latin typeface="Cambria Math" panose="02040503050406030204" pitchFamily="18" charset="0"/>
                          </a:rPr>
                        </m:ctrlPr>
                      </m:fPr>
                      <m:num>
                        <m:r>
                          <a:rPr lang="en-SG" sz="2400" i="1">
                            <a:solidFill>
                              <a:srgbClr val="0140BF"/>
                            </a:solidFill>
                            <a:latin typeface="Cambria Math" panose="02040503050406030204" pitchFamily="18" charset="0"/>
                          </a:rPr>
                          <m:t>𝜕</m:t>
                        </m:r>
                      </m:num>
                      <m:den>
                        <m:r>
                          <a:rPr lang="en-SG" sz="2400" i="1">
                            <a:solidFill>
                              <a:srgbClr val="0140BF"/>
                            </a:solidFill>
                            <a:latin typeface="Cambria Math" panose="02040503050406030204" pitchFamily="18" charset="0"/>
                          </a:rPr>
                          <m:t>𝜕</m:t>
                        </m:r>
                        <m:r>
                          <a:rPr lang="en-SG" sz="2400" b="1" i="1">
                            <a:solidFill>
                              <a:srgbClr val="0140BF"/>
                            </a:solidFill>
                            <a:latin typeface="Cambria Math" panose="02040503050406030204" pitchFamily="18" charset="0"/>
                          </a:rPr>
                          <m:t>𝒙</m:t>
                        </m:r>
                      </m:den>
                    </m:f>
                    <m:r>
                      <a:rPr lang="en-SG" sz="2400" b="1" i="1">
                        <a:solidFill>
                          <a:srgbClr val="0140BF"/>
                        </a:solidFill>
                        <a:latin typeface="Cambria Math" panose="02040503050406030204" pitchFamily="18" charset="0"/>
                      </a:rPr>
                      <m:t>𝒛</m:t>
                    </m:r>
                    <m:r>
                      <a:rPr lang="en-SG" sz="2400" i="1">
                        <a:solidFill>
                          <a:srgbClr val="0140BF"/>
                        </a:solidFill>
                        <a:latin typeface="Cambria Math" panose="02040503050406030204" pitchFamily="18" charset="0"/>
                      </a:rPr>
                      <m:t>=</m:t>
                    </m:r>
                    <m:r>
                      <a:rPr lang="en-SG" sz="2400" b="1" i="1">
                        <a:solidFill>
                          <a:srgbClr val="0140BF"/>
                        </a:solidFill>
                        <a:latin typeface="Cambria Math" panose="02040503050406030204" pitchFamily="18" charset="0"/>
                      </a:rPr>
                      <m:t>𝑨</m:t>
                    </m:r>
                  </m:oMath>
                </a14:m>
                <a:r>
                  <a:rPr lang="en-SG" sz="2400" dirty="0">
                    <a:solidFill>
                      <a:srgbClr val="0140BF"/>
                    </a:solidFill>
                  </a:rPr>
                  <a:t> </a:t>
                </a:r>
                <a14:m>
                  <m:oMath xmlns:m="http://schemas.openxmlformats.org/officeDocument/2006/math">
                    <m:f>
                      <m:fPr>
                        <m:ctrlPr>
                          <a:rPr lang="en-SG" sz="2400" i="1">
                            <a:solidFill>
                              <a:srgbClr val="0140BF"/>
                            </a:solidFill>
                            <a:latin typeface="Cambria Math" panose="02040503050406030204" pitchFamily="18" charset="0"/>
                          </a:rPr>
                        </m:ctrlPr>
                      </m:fPr>
                      <m:num>
                        <m:r>
                          <a:rPr lang="en-SG" sz="2400" i="1">
                            <a:solidFill>
                              <a:srgbClr val="0140BF"/>
                            </a:solidFill>
                            <a:latin typeface="Cambria Math" panose="02040503050406030204" pitchFamily="18" charset="0"/>
                          </a:rPr>
                          <m:t>𝜕</m:t>
                        </m:r>
                        <m:r>
                          <a:rPr lang="en-SG" sz="2400" b="1" i="1" smtClean="0">
                            <a:solidFill>
                              <a:srgbClr val="0140BF"/>
                            </a:solidFill>
                            <a:latin typeface="Cambria Math" panose="02040503050406030204" pitchFamily="18" charset="0"/>
                          </a:rPr>
                          <m:t>𝒚</m:t>
                        </m:r>
                      </m:num>
                      <m:den>
                        <m:r>
                          <a:rPr lang="en-SG" sz="2400" i="1">
                            <a:solidFill>
                              <a:srgbClr val="0140BF"/>
                            </a:solidFill>
                            <a:latin typeface="Cambria Math" panose="02040503050406030204" pitchFamily="18" charset="0"/>
                          </a:rPr>
                          <m:t>𝜕</m:t>
                        </m:r>
                        <m:r>
                          <a:rPr lang="en-SG" sz="2400" b="1" i="1">
                            <a:solidFill>
                              <a:srgbClr val="0140BF"/>
                            </a:solidFill>
                            <a:latin typeface="Cambria Math" panose="02040503050406030204" pitchFamily="18" charset="0"/>
                          </a:rPr>
                          <m:t>𝒙</m:t>
                        </m:r>
                      </m:den>
                    </m:f>
                  </m:oMath>
                </a14:m>
                <a:endParaRPr lang="en-SG" sz="2400" b="1" i="1" dirty="0">
                  <a:solidFill>
                    <a:schemeClr val="tx1"/>
                  </a:solidFill>
                  <a:latin typeface="Cambria Math" panose="02040503050406030204" pitchFamily="18" charset="0"/>
                </a:endParaRPr>
              </a:p>
              <a:p>
                <a:pPr marL="0" indent="0">
                  <a:buNone/>
                </a:pPr>
                <a:endParaRPr lang="en-SG" sz="2400" b="1" i="1" dirty="0">
                  <a:latin typeface="Cambria Math" panose="02040503050406030204" pitchFamily="18" charset="0"/>
                </a:endParaRPr>
              </a:p>
              <a:p>
                <a:pPr marL="0" indent="0">
                  <a:buNone/>
                </a:pPr>
                <a:r>
                  <a:rPr lang="en-SG" sz="2400" dirty="0"/>
                  <a:t>Proof: Using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𝑧</m:t>
                        </m:r>
                      </m:e>
                      <m:sub>
                        <m:r>
                          <a:rPr lang="en-SG" sz="2400" i="1">
                            <a:latin typeface="Cambria Math" panose="02040503050406030204" pitchFamily="18" charset="0"/>
                          </a:rPr>
                          <m:t>𝑖</m:t>
                        </m:r>
                      </m:sub>
                    </m:sSub>
                    <m:r>
                      <a:rPr lang="en-SG" sz="2400" i="1">
                        <a:latin typeface="Cambria Math" panose="02040503050406030204" pitchFamily="18" charset="0"/>
                      </a:rPr>
                      <m:t>=</m:t>
                    </m:r>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𝑘</m:t>
                        </m:r>
                        <m:r>
                          <a:rPr lang="en-SG" sz="2400" i="1">
                            <a:latin typeface="Cambria Math" panose="02040503050406030204" pitchFamily="18" charset="0"/>
                          </a:rPr>
                          <m:t>=1</m:t>
                        </m:r>
                      </m:sub>
                      <m:sup>
                        <m:r>
                          <a:rPr lang="en-SG" sz="2400" i="1">
                            <a:latin typeface="Cambria Math" panose="02040503050406030204" pitchFamily="18" charset="0"/>
                          </a:rPr>
                          <m:t>𝑛</m:t>
                        </m:r>
                      </m:sup>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𝑖𝑘</m:t>
                            </m:r>
                          </m:sub>
                        </m:sSub>
                        <m:sSub>
                          <m:sSubPr>
                            <m:ctrlPr>
                              <a:rPr lang="en-SG" sz="2400" i="1">
                                <a:latin typeface="Cambria Math" panose="02040503050406030204" pitchFamily="18" charset="0"/>
                              </a:rPr>
                            </m:ctrlPr>
                          </m:sSubPr>
                          <m:e>
                            <m:r>
                              <a:rPr lang="en-SG" sz="2400" b="0" i="1" smtClean="0">
                                <a:latin typeface="Cambria Math" panose="02040503050406030204" pitchFamily="18" charset="0"/>
                              </a:rPr>
                              <m:t>𝑦</m:t>
                            </m:r>
                          </m:e>
                          <m:sub>
                            <m:r>
                              <a:rPr lang="en-SG" sz="2400" i="1">
                                <a:latin typeface="Cambria Math" panose="02040503050406030204" pitchFamily="18" charset="0"/>
                              </a:rPr>
                              <m:t>𝑘</m:t>
                            </m:r>
                          </m:sub>
                        </m:sSub>
                      </m:e>
                    </m:nary>
                  </m:oMath>
                </a14:m>
                <a:endParaRPr lang="en-SG" sz="2400" b="1" i="1" dirty="0">
                  <a:solidFill>
                    <a:schemeClr val="tx1"/>
                  </a:solidFill>
                  <a:latin typeface="Cambria Math" panose="02040503050406030204" pitchFamily="18" charset="0"/>
                </a:endParaRPr>
              </a:p>
              <a:p>
                <a:pPr marL="0" indent="0">
                  <a:buNone/>
                </a:pPr>
                <a:endParaRPr lang="en-SG" sz="2400" b="1"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𝑗</m:t>
                              </m:r>
                            </m:sub>
                          </m:sSub>
                        </m:den>
                      </m:f>
                      <m:sSub>
                        <m:sSubPr>
                          <m:ctrlPr>
                            <a:rPr lang="en-SG" sz="2400" i="1">
                              <a:latin typeface="Cambria Math" panose="02040503050406030204" pitchFamily="18" charset="0"/>
                            </a:rPr>
                          </m:ctrlPr>
                        </m:sSubPr>
                        <m:e>
                          <m:r>
                            <a:rPr lang="en-SG" sz="2400" i="1">
                              <a:latin typeface="Cambria Math" panose="02040503050406030204" pitchFamily="18" charset="0"/>
                            </a:rPr>
                            <m:t>𝑧</m:t>
                          </m:r>
                        </m:e>
                        <m:sub>
                          <m:r>
                            <a:rPr lang="en-SG" sz="2400" i="1">
                              <a:latin typeface="Cambria Math" panose="02040503050406030204" pitchFamily="18" charset="0"/>
                            </a:rPr>
                            <m:t>𝑖</m:t>
                          </m:r>
                        </m:sub>
                      </m:sSub>
                      <m:r>
                        <a:rPr lang="en-SG" sz="2400" i="1">
                          <a:latin typeface="Cambria Math" panose="02040503050406030204" pitchFamily="18" charset="0"/>
                        </a:rPr>
                        <m:t>=</m:t>
                      </m:r>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𝑘</m:t>
                          </m:r>
                          <m:r>
                            <a:rPr lang="en-SG" sz="2400" i="1">
                              <a:latin typeface="Cambria Math" panose="02040503050406030204" pitchFamily="18" charset="0"/>
                            </a:rPr>
                            <m:t>=1</m:t>
                          </m:r>
                        </m:sub>
                        <m:sup>
                          <m:r>
                            <a:rPr lang="en-SG" sz="2400" i="1">
                              <a:latin typeface="Cambria Math" panose="02040503050406030204" pitchFamily="18" charset="0"/>
                            </a:rPr>
                            <m:t>𝑛</m:t>
                          </m:r>
                        </m:sup>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𝑖𝑘</m:t>
                              </m:r>
                            </m:sub>
                          </m:sSub>
                          <m:f>
                            <m:fPr>
                              <m:ctrlPr>
                                <a:rPr lang="en-SG" sz="2400" i="1">
                                  <a:latin typeface="Cambria Math" panose="02040503050406030204" pitchFamily="18" charset="0"/>
                                </a:rPr>
                              </m:ctrlPr>
                            </m:fPr>
                            <m:num>
                              <m:r>
                                <a:rPr lang="en-SG" sz="2400" i="1">
                                  <a:latin typeface="Cambria Math" panose="02040503050406030204" pitchFamily="18" charset="0"/>
                                </a:rPr>
                                <m:t>𝜕</m:t>
                              </m:r>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𝑗</m:t>
                                  </m:r>
                                </m:sub>
                              </m:sSub>
                            </m:den>
                          </m:f>
                          <m:sSub>
                            <m:sSubPr>
                              <m:ctrlPr>
                                <a:rPr lang="en-SG" sz="2400" i="1">
                                  <a:latin typeface="Cambria Math" panose="02040503050406030204" pitchFamily="18" charset="0"/>
                                </a:rPr>
                              </m:ctrlPr>
                            </m:sSubPr>
                            <m:e>
                              <m:r>
                                <a:rPr lang="en-SG" sz="2400" b="0" i="1" smtClean="0">
                                  <a:latin typeface="Cambria Math" panose="02040503050406030204" pitchFamily="18" charset="0"/>
                                </a:rPr>
                                <m:t>𝑦</m:t>
                              </m:r>
                            </m:e>
                            <m:sub>
                              <m:r>
                                <a:rPr lang="en-SG" sz="2400" i="1">
                                  <a:latin typeface="Cambria Math" panose="02040503050406030204" pitchFamily="18" charset="0"/>
                                </a:rPr>
                                <m:t>𝑘</m:t>
                              </m:r>
                            </m:sub>
                          </m:sSub>
                        </m:e>
                      </m:nary>
                    </m:oMath>
                  </m:oMathPara>
                </a14:m>
                <a:endParaRPr lang="en-SG" sz="2400" b="1" i="1" dirty="0">
                  <a:solidFill>
                    <a:schemeClr val="tx1"/>
                  </a:solidFill>
                  <a:latin typeface="Cambria Math" panose="02040503050406030204" pitchFamily="18" charset="0"/>
                </a:endParaRPr>
              </a:p>
              <a:p>
                <a:pPr marL="0" indent="0">
                  <a:buNone/>
                </a:pPr>
                <a:endParaRPr lang="en-SG" sz="2400" b="1" i="1" dirty="0">
                  <a:solidFill>
                    <a:schemeClr val="tx1"/>
                  </a:solidFill>
                  <a:latin typeface="Cambria Math" panose="02040503050406030204" pitchFamily="18" charset="0"/>
                </a:endParaRPr>
              </a:p>
              <a:p>
                <a:pPr marL="0" indent="0">
                  <a:buNone/>
                </a:pPr>
                <a:r>
                  <a:rPr lang="en-SG" sz="2400" dirty="0">
                    <a:latin typeface="Cambria Math" panose="02040503050406030204" pitchFamily="18" charset="0"/>
                  </a:rPr>
                  <a:t>The right hand side of the above equation is element </a:t>
                </a:r>
                <a14:m>
                  <m:oMath xmlns:m="http://schemas.openxmlformats.org/officeDocument/2006/math">
                    <m:r>
                      <a:rPr lang="en-SG" sz="2400" b="0" i="1" smtClean="0">
                        <a:latin typeface="Cambria Math" panose="02040503050406030204" pitchFamily="18" charset="0"/>
                      </a:rPr>
                      <m:t>(</m:t>
                    </m:r>
                    <m:r>
                      <a:rPr lang="en-SG" sz="2400" b="0" i="1" smtClean="0">
                        <a:latin typeface="Cambria Math" panose="02040503050406030204" pitchFamily="18" charset="0"/>
                      </a:rPr>
                      <m:t>𝑖</m:t>
                    </m:r>
                    <m:r>
                      <a:rPr lang="en-SG" sz="2400" b="0" i="1" smtClean="0">
                        <a:latin typeface="Cambria Math" panose="02040503050406030204" pitchFamily="18" charset="0"/>
                      </a:rPr>
                      <m:t>,</m:t>
                    </m:r>
                    <m:r>
                      <a:rPr lang="en-SG" sz="2400" b="0" i="1" smtClean="0">
                        <a:latin typeface="Cambria Math" panose="02040503050406030204" pitchFamily="18" charset="0"/>
                      </a:rPr>
                      <m:t>𝑗</m:t>
                    </m:r>
                    <m:r>
                      <a:rPr lang="en-SG" sz="2400" b="0" i="1" smtClean="0">
                        <a:latin typeface="Cambria Math" panose="02040503050406030204" pitchFamily="18" charset="0"/>
                      </a:rPr>
                      <m:t>)</m:t>
                    </m:r>
                  </m:oMath>
                </a14:m>
                <a:r>
                  <a:rPr lang="en-SG" sz="2400" dirty="0">
                    <a:solidFill>
                      <a:schemeClr val="tx1"/>
                    </a:solidFill>
                    <a:latin typeface="Cambria Math" panose="02040503050406030204" pitchFamily="18" charset="0"/>
                  </a:rPr>
                  <a:t> of </a:t>
                </a:r>
                <a14:m>
                  <m:oMath xmlns:m="http://schemas.openxmlformats.org/officeDocument/2006/math">
                    <m:r>
                      <a:rPr lang="en-SG" sz="2400" b="1" i="1" smtClean="0">
                        <a:solidFill>
                          <a:schemeClr val="tx1"/>
                        </a:solidFill>
                        <a:latin typeface="Cambria Math" panose="02040503050406030204" pitchFamily="18" charset="0"/>
                      </a:rPr>
                      <m:t>𝑨</m:t>
                    </m:r>
                  </m:oMath>
                </a14:m>
                <a:r>
                  <a:rPr lang="en-SG" sz="2400" dirty="0">
                    <a:solidFill>
                      <a:schemeClr val="tx1"/>
                    </a:solidFill>
                  </a:rPr>
                  <a:t> </a:t>
                </a:r>
                <a14:m>
                  <m:oMath xmlns:m="http://schemas.openxmlformats.org/officeDocument/2006/math">
                    <m:f>
                      <m:fPr>
                        <m:ctrlPr>
                          <a:rPr lang="en-SG" sz="2400" i="1">
                            <a:solidFill>
                              <a:schemeClr val="tx1"/>
                            </a:solidFill>
                            <a:latin typeface="Cambria Math" panose="02040503050406030204" pitchFamily="18" charset="0"/>
                          </a:rPr>
                        </m:ctrlPr>
                      </m:fPr>
                      <m:num>
                        <m:r>
                          <a:rPr lang="en-SG" sz="2400" i="1">
                            <a:solidFill>
                              <a:schemeClr val="tx1"/>
                            </a:solidFill>
                            <a:latin typeface="Cambria Math" panose="02040503050406030204" pitchFamily="18" charset="0"/>
                          </a:rPr>
                          <m:t>𝜕</m:t>
                        </m:r>
                        <m:r>
                          <a:rPr lang="en-SG" sz="2400" b="1" i="1">
                            <a:solidFill>
                              <a:schemeClr val="tx1"/>
                            </a:solidFill>
                            <a:latin typeface="Cambria Math" panose="02040503050406030204" pitchFamily="18" charset="0"/>
                          </a:rPr>
                          <m:t>𝒚</m:t>
                        </m:r>
                      </m:num>
                      <m:den>
                        <m:r>
                          <a:rPr lang="en-SG" sz="2400" i="1">
                            <a:solidFill>
                              <a:schemeClr val="tx1"/>
                            </a:solidFill>
                            <a:latin typeface="Cambria Math" panose="02040503050406030204" pitchFamily="18" charset="0"/>
                          </a:rPr>
                          <m:t>𝜕</m:t>
                        </m:r>
                        <m:r>
                          <a:rPr lang="en-SG" sz="2400" b="1" i="1">
                            <a:solidFill>
                              <a:schemeClr val="tx1"/>
                            </a:solidFill>
                            <a:latin typeface="Cambria Math" panose="02040503050406030204" pitchFamily="18" charset="0"/>
                          </a:rPr>
                          <m:t>𝒙</m:t>
                        </m:r>
                      </m:den>
                    </m:f>
                  </m:oMath>
                </a14:m>
                <a:r>
                  <a:rPr lang="en-SG" sz="2400" dirty="0">
                    <a:solidFill>
                      <a:schemeClr val="tx1"/>
                    </a:solidFill>
                    <a:latin typeface="Cambria Math" panose="02040503050406030204" pitchFamily="18" charset="0"/>
                  </a:rPr>
                  <a:t>.</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BA79100F-54F6-45A0-BD32-1A9A9895B1BF}"/>
                  </a:ext>
                </a:extLst>
              </p:cNvPr>
              <p:cNvSpPr>
                <a:spLocks noGrp="1" noRot="1" noChangeAspect="1" noMove="1" noResize="1" noEditPoints="1" noAdjustHandles="1" noChangeArrowheads="1" noChangeShapeType="1" noTextEdit="1"/>
              </p:cNvSpPr>
              <p:nvPr>
                <p:ph sz="quarter" idx="1"/>
              </p:nvPr>
            </p:nvSpPr>
            <p:spPr>
              <a:blipFill>
                <a:blip r:embed="rId2"/>
                <a:stretch>
                  <a:fillRect l="-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46D0D85-916D-4316-97B8-CB5225A92A7D}"/>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D41414EF-B692-459B-ACEF-640187AD36E2}"/>
              </a:ext>
            </a:extLst>
          </p:cNvPr>
          <p:cNvSpPr/>
          <p:nvPr/>
        </p:nvSpPr>
        <p:spPr>
          <a:xfrm>
            <a:off x="647564" y="1124744"/>
            <a:ext cx="7848872" cy="864096"/>
          </a:xfrm>
          <a:prstGeom prst="roundRect">
            <a:avLst/>
          </a:prstGeom>
          <a:noFill/>
          <a:ln w="285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71366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C957644-639C-43E6-8134-B0CB7DDC048C}"/>
                  </a:ext>
                </a:extLst>
              </p:cNvPr>
              <p:cNvSpPr>
                <a:spLocks noGrp="1"/>
              </p:cNvSpPr>
              <p:nvPr>
                <p:ph sz="quarter" idx="1"/>
              </p:nvPr>
            </p:nvSpPr>
            <p:spPr>
              <a:xfrm>
                <a:off x="457200" y="1196752"/>
                <a:ext cx="8229600" cy="4937760"/>
              </a:xfrm>
            </p:spPr>
            <p:txBody>
              <a:bodyPr>
                <a:normAutofit/>
              </a:bodyPr>
              <a:lstStyle/>
              <a:p>
                <a:pPr marL="0" indent="0">
                  <a:buNone/>
                </a:pPr>
                <a:r>
                  <a:rPr lang="en-SG" sz="2400" dirty="0"/>
                  <a:t>If </a:t>
                </a:r>
                <a14:m>
                  <m:oMath xmlns:m="http://schemas.openxmlformats.org/officeDocument/2006/math">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m:t>
                    </m:r>
                    <m:sSup>
                      <m:sSupPr>
                        <m:ctrlPr>
                          <a:rPr lang="en-SG" sz="2400" b="1" i="1">
                            <a:latin typeface="Cambria Math" panose="02040503050406030204" pitchFamily="18" charset="0"/>
                            <a:ea typeface="Cambria Math" panose="02040503050406030204" pitchFamily="18" charset="0"/>
                          </a:rPr>
                        </m:ctrlPr>
                      </m:sSupPr>
                      <m:e>
                        <m:r>
                          <a:rPr lang="en-SG" sz="2400" b="1" i="1">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𝑨𝒙</m:t>
                    </m:r>
                  </m:oMath>
                </a14:m>
                <a:r>
                  <a:rPr lang="en-SG" sz="2400" dirty="0"/>
                  <a:t>, where </a:t>
                </a:r>
                <a14:m>
                  <m:oMath xmlns:m="http://schemas.openxmlformats.org/officeDocument/2006/math">
                    <m:r>
                      <a:rPr lang="en-SG" sz="2400" b="1" i="1">
                        <a:latin typeface="Cambria Math" panose="02040503050406030204" pitchFamily="18" charset="0"/>
                        <a:ea typeface="Cambria Math" panose="02040503050406030204" pitchFamily="18" charset="0"/>
                      </a:rPr>
                      <m:t>𝒚</m:t>
                    </m:r>
                  </m:oMath>
                </a14:m>
                <a:r>
                  <a:rPr lang="en-SG" sz="2400" dirty="0"/>
                  <a:t> is </a:t>
                </a:r>
                <a14:m>
                  <m:oMath xmlns:m="http://schemas.openxmlformats.org/officeDocument/2006/math">
                    <m:r>
                      <a:rPr lang="en-SG" sz="2400" b="0" i="1" smtClean="0">
                        <a:latin typeface="Cambria Math" panose="02040503050406030204" pitchFamily="18" charset="0"/>
                      </a:rPr>
                      <m:t>𝑚</m:t>
                    </m:r>
                    <m:r>
                      <a:rPr lang="en-SG" sz="2400" b="0" i="1" smtClean="0">
                        <a:latin typeface="Cambria Math" panose="02040503050406030204" pitchFamily="18" charset="0"/>
                        <a:ea typeface="Cambria Math" panose="02040503050406030204" pitchFamily="18" charset="0"/>
                      </a:rPr>
                      <m:t>×1, </m:t>
                    </m:r>
                    <m:r>
                      <a:rPr lang="en-SG" sz="2400" b="1" i="1" smtClean="0">
                        <a:latin typeface="Cambria Math" panose="02040503050406030204" pitchFamily="18" charset="0"/>
                        <a:ea typeface="Cambria Math" panose="02040503050406030204" pitchFamily="18" charset="0"/>
                      </a:rPr>
                      <m:t>𝒙</m:t>
                    </m:r>
                  </m:oMath>
                </a14:m>
                <a:r>
                  <a:rPr lang="en-SG" sz="2400" b="1" dirty="0"/>
                  <a:t> </a:t>
                </a:r>
                <a:r>
                  <a:rPr lang="en-SG" sz="2400" dirty="0"/>
                  <a:t>is</a:t>
                </a:r>
                <a:r>
                  <a:rPr lang="en-SG" sz="2400" b="1" dirty="0"/>
                  <a:t> </a:t>
                </a:r>
                <a:r>
                  <a:rPr lang="en-SG" sz="2400" dirty="0"/>
                  <a:t>n</a:t>
                </a:r>
                <a14:m>
                  <m:oMath xmlns:m="http://schemas.openxmlformats.org/officeDocument/2006/math">
                    <m:r>
                      <a:rPr lang="en-SG" sz="2400" i="1">
                        <a:latin typeface="Cambria Math" panose="02040503050406030204" pitchFamily="18" charset="0"/>
                        <a:ea typeface="Cambria Math" panose="02040503050406030204" pitchFamily="18" charset="0"/>
                      </a:rPr>
                      <m:t>×1</m:t>
                    </m:r>
                    <m:r>
                      <a:rPr lang="en-SG" sz="2400" b="1" i="0" smtClean="0">
                        <a:latin typeface="Cambria Math" panose="02040503050406030204" pitchFamily="18" charset="0"/>
                        <a:ea typeface="Cambria Math" panose="02040503050406030204" pitchFamily="18" charset="0"/>
                      </a:rPr>
                      <m:t>,</m:t>
                    </m:r>
                  </m:oMath>
                </a14:m>
                <a:r>
                  <a:rPr lang="en-SG" sz="2400" b="1" dirty="0"/>
                  <a:t> </a:t>
                </a:r>
                <a14:m>
                  <m:oMath xmlns:m="http://schemas.openxmlformats.org/officeDocument/2006/math">
                    <m:r>
                      <a:rPr lang="en-SG" sz="2400" b="1" i="1">
                        <a:latin typeface="Cambria Math" panose="02040503050406030204" pitchFamily="18" charset="0"/>
                        <a:ea typeface="Cambria Math" panose="02040503050406030204" pitchFamily="18" charset="0"/>
                      </a:rPr>
                      <m:t>𝑨</m:t>
                    </m:r>
                  </m:oMath>
                </a14:m>
                <a:r>
                  <a:rPr lang="en-SG" sz="2400" dirty="0"/>
                  <a:t> is </a:t>
                </a:r>
                <a14:m>
                  <m:oMath xmlns:m="http://schemas.openxmlformats.org/officeDocument/2006/math">
                    <m:r>
                      <a:rPr lang="en-SG" sz="2400" i="1" dirty="0">
                        <a:latin typeface="Cambria Math" panose="02040503050406030204" pitchFamily="18" charset="0"/>
                        <a:ea typeface="Cambria Math" panose="02040503050406030204" pitchFamily="18" charset="0"/>
                      </a:rPr>
                      <m:t>𝑚</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r>
                      <a:rPr lang="en-SG" sz="2400" b="0" i="0" smtClean="0">
                        <a:latin typeface="Cambria Math" panose="02040503050406030204" pitchFamily="18" charset="0"/>
                        <a:ea typeface="Cambria Math" panose="02040503050406030204" pitchFamily="18" charset="0"/>
                      </a:rPr>
                      <m:t>,</m:t>
                    </m:r>
                  </m:oMath>
                </a14:m>
                <a:r>
                  <a:rPr lang="en-SG" sz="2400" dirty="0"/>
                  <a:t> </a:t>
                </a:r>
                <a14:m>
                  <m:oMath xmlns:m="http://schemas.openxmlformats.org/officeDocument/2006/math">
                    <m:r>
                      <a:rPr lang="en-SG" sz="2400" b="1" i="1">
                        <a:latin typeface="Cambria Math" panose="02040503050406030204" pitchFamily="18" charset="0"/>
                        <a:ea typeface="Cambria Math" panose="02040503050406030204" pitchFamily="18" charset="0"/>
                      </a:rPr>
                      <m:t>𝑨</m:t>
                    </m:r>
                  </m:oMath>
                </a14:m>
                <a:r>
                  <a:rPr lang="en-SG" sz="2400" dirty="0"/>
                  <a:t> is independent</a:t>
                </a:r>
                <a:r>
                  <a:rPr lang="en-SG" sz="2400" b="1" dirty="0"/>
                  <a:t> </a:t>
                </a:r>
                <a:r>
                  <a:rPr lang="en-SG" sz="2400" dirty="0"/>
                  <a:t>of</a:t>
                </a:r>
                <a:r>
                  <a:rPr lang="en-SG" sz="2400" b="1" dirty="0"/>
                  <a:t> </a:t>
                </a:r>
                <a14:m>
                  <m:oMath xmlns:m="http://schemas.openxmlformats.org/officeDocument/2006/math">
                    <m:r>
                      <a:rPr lang="en-SG" sz="2400" b="1" i="1">
                        <a:latin typeface="Cambria Math" panose="02040503050406030204" pitchFamily="18" charset="0"/>
                        <a:ea typeface="Cambria Math" panose="02040503050406030204" pitchFamily="18" charset="0"/>
                      </a:rPr>
                      <m:t>𝒙</m:t>
                    </m:r>
                  </m:oMath>
                </a14:m>
                <a:r>
                  <a:rPr lang="en-SG" sz="2400" b="1" dirty="0"/>
                  <a:t> </a:t>
                </a:r>
                <a:r>
                  <a:rPr lang="en-SG" sz="2400" dirty="0"/>
                  <a:t>and</a:t>
                </a:r>
                <a:r>
                  <a:rPr lang="en-SG" sz="2400" b="1" dirty="0"/>
                  <a:t> </a:t>
                </a:r>
                <a14:m>
                  <m:oMath xmlns:m="http://schemas.openxmlformats.org/officeDocument/2006/math">
                    <m:r>
                      <a:rPr lang="en-SG" sz="2400" b="1" i="1">
                        <a:latin typeface="Cambria Math" panose="02040503050406030204" pitchFamily="18" charset="0"/>
                        <a:ea typeface="Cambria Math" panose="02040503050406030204" pitchFamily="18" charset="0"/>
                      </a:rPr>
                      <m:t>𝒚</m:t>
                    </m:r>
                  </m:oMath>
                </a14:m>
                <a:r>
                  <a:rPr lang="en-SG" sz="2400" dirty="0"/>
                  <a:t> and </a:t>
                </a:r>
                <a14:m>
                  <m:oMath xmlns:m="http://schemas.openxmlformats.org/officeDocument/2006/math">
                    <m:r>
                      <a:rPr lang="en-SG" sz="2400" b="1" i="1">
                        <a:latin typeface="Cambria Math" panose="02040503050406030204" pitchFamily="18" charset="0"/>
                        <a:ea typeface="Cambria Math" panose="02040503050406030204" pitchFamily="18" charset="0"/>
                      </a:rPr>
                      <m:t>𝒚</m:t>
                    </m:r>
                  </m:oMath>
                </a14:m>
                <a:r>
                  <a:rPr lang="en-SG" sz="2400" dirty="0"/>
                  <a:t> is independent of </a:t>
                </a:r>
                <a14:m>
                  <m:oMath xmlns:m="http://schemas.openxmlformats.org/officeDocument/2006/math">
                    <m:r>
                      <a:rPr lang="en-SG" sz="2400" b="1" i="1">
                        <a:latin typeface="Cambria Math" panose="02040503050406030204" pitchFamily="18" charset="0"/>
                        <a:ea typeface="Cambria Math" panose="02040503050406030204" pitchFamily="18" charset="0"/>
                      </a:rPr>
                      <m:t>𝒙</m:t>
                    </m:r>
                  </m:oMath>
                </a14:m>
                <a:r>
                  <a:rPr lang="en-SG" sz="2400" dirty="0"/>
                  <a:t>,</a:t>
                </a:r>
                <a:r>
                  <a:rPr lang="en-SG" sz="2400" b="1" dirty="0"/>
                  <a:t> </a:t>
                </a:r>
                <a:r>
                  <a:rPr lang="en-SG" sz="2400" dirty="0"/>
                  <a:t>then </a:t>
                </a:r>
              </a:p>
              <a:p>
                <a:pPr marL="0" indent="0">
                  <a:buNone/>
                </a:pPr>
                <a:endParaRPr lang="en-SG" sz="2400" dirty="0"/>
              </a:p>
              <a:p>
                <a:pPr marL="0" indent="0" algn="ctr">
                  <a:buNone/>
                </a:pPr>
                <a14:m>
                  <m:oMath xmlns:m="http://schemas.openxmlformats.org/officeDocument/2006/math">
                    <m:f>
                      <m:fPr>
                        <m:ctrlPr>
                          <a:rPr lang="en-SG" sz="2400" i="1" smtClean="0">
                            <a:solidFill>
                              <a:schemeClr val="tx1"/>
                            </a:solidFill>
                            <a:latin typeface="Cambria Math" panose="02040503050406030204" pitchFamily="18" charset="0"/>
                          </a:rPr>
                        </m:ctrlPr>
                      </m:fPr>
                      <m:num>
                        <m:r>
                          <a:rPr lang="en-SG" sz="2400" i="1" smtClean="0">
                            <a:solidFill>
                              <a:schemeClr val="tx1"/>
                            </a:solidFill>
                            <a:latin typeface="Cambria Math" panose="02040503050406030204" pitchFamily="18" charset="0"/>
                          </a:rPr>
                          <m:t>𝜕</m:t>
                        </m:r>
                        <m:r>
                          <a:rPr lang="en-SG" sz="2400" i="1" smtClean="0">
                            <a:solidFill>
                              <a:schemeClr val="tx1"/>
                            </a:solidFill>
                            <a:latin typeface="Cambria Math" panose="02040503050406030204" pitchFamily="18" charset="0"/>
                            <a:ea typeface="Cambria Math" panose="02040503050406030204" pitchFamily="18" charset="0"/>
                          </a:rPr>
                          <m:t>𝛼</m:t>
                        </m:r>
                      </m:num>
                      <m:den>
                        <m:r>
                          <a:rPr lang="en-SG" sz="2400" i="1" smtClean="0">
                            <a:solidFill>
                              <a:schemeClr val="tx1"/>
                            </a:solidFill>
                            <a:latin typeface="Cambria Math" panose="02040503050406030204" pitchFamily="18" charset="0"/>
                          </a:rPr>
                          <m:t>𝜕</m:t>
                        </m:r>
                        <m:r>
                          <a:rPr lang="en-SG" sz="2400" b="1" i="1" smtClean="0">
                            <a:solidFill>
                              <a:schemeClr val="tx1"/>
                            </a:solidFill>
                            <a:latin typeface="Cambria Math" panose="02040503050406030204" pitchFamily="18" charset="0"/>
                          </a:rPr>
                          <m:t>𝒙</m:t>
                        </m:r>
                      </m:den>
                    </m:f>
                    <m:r>
                      <a:rPr lang="en-SG" sz="2400" b="0" i="1" smtClean="0">
                        <a:solidFill>
                          <a:schemeClr val="tx1"/>
                        </a:solidFill>
                        <a:latin typeface="Cambria Math" panose="02040503050406030204" pitchFamily="18" charset="0"/>
                      </a:rPr>
                      <m:t>=</m:t>
                    </m:r>
                    <m:sSup>
                      <m:sSupPr>
                        <m:ctrlPr>
                          <a:rPr lang="en-SG" sz="2400" b="0" i="1" smtClean="0">
                            <a:solidFill>
                              <a:schemeClr val="tx1"/>
                            </a:solidFill>
                            <a:latin typeface="Cambria Math" panose="02040503050406030204" pitchFamily="18" charset="0"/>
                          </a:rPr>
                        </m:ctrlPr>
                      </m:sSupPr>
                      <m:e>
                        <m:r>
                          <a:rPr lang="en-SG" sz="2400" b="1" i="1" smtClean="0">
                            <a:solidFill>
                              <a:schemeClr val="tx1"/>
                            </a:solidFill>
                            <a:latin typeface="Cambria Math" panose="02040503050406030204" pitchFamily="18" charset="0"/>
                          </a:rPr>
                          <m:t>𝒚</m:t>
                        </m:r>
                      </m:e>
                      <m:sup>
                        <m:r>
                          <a:rPr lang="en-SG" sz="2400" b="0" i="1" smtClean="0">
                            <a:solidFill>
                              <a:schemeClr val="tx1"/>
                            </a:solidFill>
                            <a:latin typeface="Cambria Math" panose="02040503050406030204" pitchFamily="18" charset="0"/>
                          </a:rPr>
                          <m:t>𝑇</m:t>
                        </m:r>
                      </m:sup>
                    </m:sSup>
                    <m:r>
                      <a:rPr lang="en-SG" sz="2400" b="1" i="1" smtClean="0">
                        <a:solidFill>
                          <a:schemeClr val="tx1"/>
                        </a:solidFill>
                        <a:latin typeface="Cambria Math" panose="02040503050406030204" pitchFamily="18" charset="0"/>
                      </a:rPr>
                      <m:t>𝑨</m:t>
                    </m:r>
                  </m:oMath>
                </a14:m>
                <a:r>
                  <a:rPr lang="en-SG" sz="2400" b="1" dirty="0">
                    <a:solidFill>
                      <a:schemeClr val="tx1"/>
                    </a:solidFill>
                  </a:rPr>
                  <a:t> </a:t>
                </a:r>
                <a:r>
                  <a:rPr lang="en-SG" sz="2400" dirty="0"/>
                  <a:t>and </a:t>
                </a:r>
                <a14:m>
                  <m:oMath xmlns:m="http://schemas.openxmlformats.org/officeDocument/2006/math">
                    <m:f>
                      <m:fPr>
                        <m:ctrlPr>
                          <a:rPr lang="en-SG" sz="2400" i="1" smtClean="0">
                            <a:solidFill>
                              <a:schemeClr val="tx1"/>
                            </a:solidFill>
                            <a:latin typeface="Cambria Math" panose="02040503050406030204" pitchFamily="18" charset="0"/>
                          </a:rPr>
                        </m:ctrlPr>
                      </m:fPr>
                      <m:num>
                        <m:r>
                          <a:rPr lang="en-SG" sz="2400" i="1">
                            <a:solidFill>
                              <a:schemeClr val="tx1"/>
                            </a:solidFill>
                            <a:latin typeface="Cambria Math" panose="02040503050406030204" pitchFamily="18" charset="0"/>
                          </a:rPr>
                          <m:t>𝜕</m:t>
                        </m:r>
                        <m:r>
                          <a:rPr lang="en-SG" sz="2400" i="1">
                            <a:solidFill>
                              <a:schemeClr val="tx1"/>
                            </a:solidFill>
                            <a:latin typeface="Cambria Math" panose="02040503050406030204" pitchFamily="18" charset="0"/>
                            <a:ea typeface="Cambria Math" panose="02040503050406030204" pitchFamily="18" charset="0"/>
                          </a:rPr>
                          <m:t>𝛼</m:t>
                        </m:r>
                      </m:num>
                      <m:den>
                        <m:r>
                          <a:rPr lang="en-SG" sz="2400" i="1">
                            <a:solidFill>
                              <a:schemeClr val="tx1"/>
                            </a:solidFill>
                            <a:latin typeface="Cambria Math" panose="02040503050406030204" pitchFamily="18" charset="0"/>
                          </a:rPr>
                          <m:t>𝜕</m:t>
                        </m:r>
                        <m:r>
                          <a:rPr lang="en-SG" sz="2400" b="1" i="1" smtClean="0">
                            <a:solidFill>
                              <a:schemeClr val="tx1"/>
                            </a:solidFill>
                            <a:latin typeface="Cambria Math" panose="02040503050406030204" pitchFamily="18" charset="0"/>
                          </a:rPr>
                          <m:t>𝒚</m:t>
                        </m:r>
                      </m:den>
                    </m:f>
                    <m:r>
                      <a:rPr lang="en-SG" sz="2400" i="1">
                        <a:solidFill>
                          <a:schemeClr val="tx1"/>
                        </a:solidFill>
                        <a:latin typeface="Cambria Math" panose="02040503050406030204" pitchFamily="18" charset="0"/>
                      </a:rPr>
                      <m:t>=</m:t>
                    </m:r>
                    <m:sSup>
                      <m:sSupPr>
                        <m:ctrlPr>
                          <a:rPr lang="en-SG" sz="2400" i="1">
                            <a:solidFill>
                              <a:schemeClr val="tx1"/>
                            </a:solidFill>
                            <a:latin typeface="Cambria Math" panose="02040503050406030204" pitchFamily="18" charset="0"/>
                          </a:rPr>
                        </m:ctrlPr>
                      </m:sSupPr>
                      <m:e>
                        <m:r>
                          <a:rPr lang="en-SG" sz="2400" b="1" i="1" smtClean="0">
                            <a:solidFill>
                              <a:schemeClr val="tx1"/>
                            </a:solidFill>
                            <a:latin typeface="Cambria Math" panose="02040503050406030204" pitchFamily="18" charset="0"/>
                          </a:rPr>
                          <m:t>𝒙</m:t>
                        </m:r>
                      </m:e>
                      <m:sup>
                        <m:r>
                          <a:rPr lang="en-SG" sz="2400" i="1">
                            <a:solidFill>
                              <a:schemeClr val="tx1"/>
                            </a:solidFill>
                            <a:latin typeface="Cambria Math" panose="02040503050406030204" pitchFamily="18" charset="0"/>
                          </a:rPr>
                          <m:t>𝑇</m:t>
                        </m:r>
                      </m:sup>
                    </m:sSup>
                    <m:sSup>
                      <m:sSupPr>
                        <m:ctrlPr>
                          <a:rPr lang="en-SG" sz="2400" i="1" smtClean="0">
                            <a:solidFill>
                              <a:schemeClr val="tx1"/>
                            </a:solidFill>
                            <a:latin typeface="Cambria Math" panose="02040503050406030204" pitchFamily="18" charset="0"/>
                          </a:rPr>
                        </m:ctrlPr>
                      </m:sSupPr>
                      <m:e>
                        <m:r>
                          <a:rPr lang="en-SG" sz="2400" b="1" i="1" smtClean="0">
                            <a:solidFill>
                              <a:schemeClr val="tx1"/>
                            </a:solidFill>
                            <a:latin typeface="Cambria Math" panose="02040503050406030204" pitchFamily="18" charset="0"/>
                          </a:rPr>
                          <m:t>𝑨</m:t>
                        </m:r>
                      </m:e>
                      <m:sup>
                        <m:r>
                          <a:rPr lang="en-SG" sz="2400" b="0" i="1" smtClean="0">
                            <a:solidFill>
                              <a:schemeClr val="tx1"/>
                            </a:solidFill>
                            <a:latin typeface="Cambria Math" panose="02040503050406030204" pitchFamily="18" charset="0"/>
                          </a:rPr>
                          <m:t>𝑇</m:t>
                        </m:r>
                      </m:sup>
                    </m:sSup>
                  </m:oMath>
                </a14:m>
                <a:endParaRPr lang="en-SG" sz="2400" b="1" dirty="0">
                  <a:solidFill>
                    <a:srgbClr val="0140BF"/>
                  </a:solidFill>
                </a:endParaRPr>
              </a:p>
            </p:txBody>
          </p:sp>
        </mc:Choice>
        <mc:Fallback xmlns="">
          <p:sp>
            <p:nvSpPr>
              <p:cNvPr id="2" name="Content Placeholder 1">
                <a:extLst>
                  <a:ext uri="{FF2B5EF4-FFF2-40B4-BE49-F238E27FC236}">
                    <a16:creationId xmlns:a16="http://schemas.microsoft.com/office/drawing/2014/main" id="{EC957644-639C-43E6-8134-B0CB7DDC048C}"/>
                  </a:ext>
                </a:extLst>
              </p:cNvPr>
              <p:cNvSpPr>
                <a:spLocks noGrp="1" noRot="1" noChangeAspect="1" noMove="1" noResize="1" noEditPoints="1" noAdjustHandles="1" noChangeArrowheads="1" noChangeShapeType="1" noTextEdit="1"/>
              </p:cNvSpPr>
              <p:nvPr>
                <p:ph sz="quarter" idx="1"/>
              </p:nvPr>
            </p:nvSpPr>
            <p:spPr>
              <a:xfrm>
                <a:off x="457200" y="1196752"/>
                <a:ext cx="8229600" cy="4937760"/>
              </a:xfrm>
              <a:blipFill>
                <a:blip r:embed="rId2"/>
                <a:stretch>
                  <a:fillRect l="-1111" t="-86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F49A8547-F765-490B-B1CA-97E6D686A826}"/>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0BFAA302-683E-4407-903F-FA0E95331C1F}"/>
              </a:ext>
            </a:extLst>
          </p:cNvPr>
          <p:cNvSpPr/>
          <p:nvPr/>
        </p:nvSpPr>
        <p:spPr>
          <a:xfrm>
            <a:off x="457200" y="1124744"/>
            <a:ext cx="8039236" cy="2088232"/>
          </a:xfrm>
          <a:prstGeom prst="roundRect">
            <a:avLst/>
          </a:prstGeom>
          <a:noFill/>
          <a:ln w="285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92405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9F04FA9-7AEF-4624-9EAD-1EA4E3534D99}"/>
                  </a:ext>
                </a:extLst>
              </p:cNvPr>
              <p:cNvSpPr>
                <a:spLocks noGrp="1"/>
              </p:cNvSpPr>
              <p:nvPr>
                <p:ph sz="quarter" idx="1"/>
              </p:nvPr>
            </p:nvSpPr>
            <p:spPr/>
            <p:txBody>
              <a:bodyPr/>
              <a:lstStyle/>
              <a:p>
                <a:pPr marL="0" indent="0">
                  <a:buNone/>
                </a:pPr>
                <a:r>
                  <a:rPr lang="en-SG" sz="2400" dirty="0"/>
                  <a:t>Proof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r>
                          <a:rPr lang="en-SG" sz="2400" b="1" i="1">
                            <a:latin typeface="Cambria Math" panose="02040503050406030204" pitchFamily="18" charset="0"/>
                          </a:rPr>
                          <m:t>𝒙</m:t>
                        </m:r>
                      </m:den>
                    </m:f>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b="1" i="1">
                            <a:latin typeface="Cambria Math" panose="02040503050406030204" pitchFamily="18" charset="0"/>
                          </a:rPr>
                          <m:t>𝒚</m:t>
                        </m:r>
                      </m:e>
                      <m:sup>
                        <m:r>
                          <a:rPr lang="en-SG" sz="2400" i="1">
                            <a:latin typeface="Cambria Math" panose="02040503050406030204" pitchFamily="18" charset="0"/>
                          </a:rPr>
                          <m:t>𝑇</m:t>
                        </m:r>
                      </m:sup>
                    </m:sSup>
                    <m:r>
                      <a:rPr lang="en-SG" sz="2400" b="1" i="1">
                        <a:latin typeface="Cambria Math" panose="02040503050406030204" pitchFamily="18" charset="0"/>
                      </a:rPr>
                      <m:t>𝑨</m:t>
                    </m:r>
                  </m:oMath>
                </a14:m>
                <a:r>
                  <a:rPr lang="en-SG" sz="2400" b="1" dirty="0"/>
                  <a:t>. </a:t>
                </a:r>
                <a:r>
                  <a:rPr lang="en-SG" sz="2400" dirty="0"/>
                  <a:t> Let </a:t>
                </a:r>
                <a14:m>
                  <m:oMath xmlns:m="http://schemas.openxmlformats.org/officeDocument/2006/math">
                    <m:sSup>
                      <m:sSupPr>
                        <m:ctrlPr>
                          <a:rPr lang="en-SG" sz="2400" b="1" i="1">
                            <a:latin typeface="Cambria Math" panose="02040503050406030204" pitchFamily="18" charset="0"/>
                            <a:ea typeface="Cambria Math" panose="02040503050406030204" pitchFamily="18" charset="0"/>
                          </a:rPr>
                        </m:ctrlPr>
                      </m:sSupPr>
                      <m:e>
                        <m:sSup>
                          <m:sSupPr>
                            <m:ctrlPr>
                              <a:rPr lang="en-SG" sz="2400" b="1" i="1" smtClean="0">
                                <a:latin typeface="Cambria Math" panose="02040503050406030204" pitchFamily="18" charset="0"/>
                                <a:ea typeface="Cambria Math" panose="02040503050406030204" pitchFamily="18" charset="0"/>
                              </a:rPr>
                            </m:ctrlPr>
                          </m:sSupPr>
                          <m:e>
                            <m:r>
                              <a:rPr lang="en-SG" sz="2400" b="1" i="1" smtClean="0">
                                <a:latin typeface="Cambria Math" panose="02040503050406030204" pitchFamily="18" charset="0"/>
                                <a:ea typeface="Cambria Math" panose="02040503050406030204" pitchFamily="18" charset="0"/>
                              </a:rPr>
                              <m:t>𝒘</m:t>
                            </m:r>
                          </m:e>
                          <m:sup>
                            <m:r>
                              <a:rPr lang="en-SG" sz="2400" b="1" i="1" smtClean="0">
                                <a:latin typeface="Cambria Math" panose="02040503050406030204" pitchFamily="18" charset="0"/>
                                <a:ea typeface="Cambria Math" panose="02040503050406030204" pitchFamily="18" charset="0"/>
                              </a:rPr>
                              <m:t>𝑻</m:t>
                            </m:r>
                          </m:sup>
                        </m:sSup>
                        <m:r>
                          <a:rPr lang="en-SG" sz="2400" b="1" i="1" smtClean="0">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𝑨</m:t>
                    </m:r>
                    <m:r>
                      <a:rPr lang="en-SG" sz="2400" b="0" i="0" smtClean="0">
                        <a:latin typeface="Cambria Math" panose="02040503050406030204" pitchFamily="18" charset="0"/>
                        <a:ea typeface="Cambria Math" panose="02040503050406030204" pitchFamily="18" charset="0"/>
                      </a:rPr>
                      <m:t>.</m:t>
                    </m:r>
                  </m:oMath>
                </a14:m>
                <a:r>
                  <a:rPr lang="en-SG" sz="2400" dirty="0"/>
                  <a:t>  Then, </a:t>
                </a:r>
                <a14:m>
                  <m:oMath xmlns:m="http://schemas.openxmlformats.org/officeDocument/2006/math">
                    <m:sSup>
                      <m:sSupPr>
                        <m:ctrlPr>
                          <a:rPr lang="en-SG" sz="2400" b="1" i="1" smtClean="0">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m:t>
                        </m:r>
                        <m:sSup>
                          <m:sSupPr>
                            <m:ctrlPr>
                              <a:rPr lang="en-SG" sz="2400" b="1" i="1">
                                <a:latin typeface="Cambria Math" panose="02040503050406030204" pitchFamily="18" charset="0"/>
                                <a:ea typeface="Cambria Math" panose="02040503050406030204" pitchFamily="18" charset="0"/>
                              </a:rPr>
                            </m:ctrlPr>
                          </m:sSupPr>
                          <m:e>
                            <m:r>
                              <a:rPr lang="en-SG" sz="2400" b="1" i="1">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𝑨𝒙</m:t>
                        </m:r>
                        <m:r>
                          <a:rPr lang="en-SG" sz="2400" b="1" i="1" smtClean="0">
                            <a:latin typeface="Cambria Math" panose="02040503050406030204" pitchFamily="18" charset="0"/>
                            <a:ea typeface="Cambria Math" panose="02040503050406030204" pitchFamily="18" charset="0"/>
                          </a:rPr>
                          <m:t>=</m:t>
                        </m:r>
                        <m:r>
                          <a:rPr lang="en-SG" sz="2400" b="1" i="1" smtClean="0">
                            <a:latin typeface="Cambria Math" panose="02040503050406030204" pitchFamily="18" charset="0"/>
                            <a:ea typeface="Cambria Math" panose="02040503050406030204" pitchFamily="18" charset="0"/>
                          </a:rPr>
                          <m:t>𝒘</m:t>
                        </m:r>
                      </m:e>
                      <m:sup>
                        <m:r>
                          <a:rPr lang="en-SG" sz="2400" b="1" i="1" smtClean="0">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𝒙</m:t>
                    </m:r>
                  </m:oMath>
                </a14:m>
                <a:r>
                  <a:rPr lang="en-SG" sz="2400" dirty="0"/>
                  <a:t>.  </a:t>
                </a:r>
              </a:p>
              <a:p>
                <a:pPr marL="0" indent="0">
                  <a:buNone/>
                </a:pPr>
                <a14:m>
                  <m:oMathPara xmlns:m="http://schemas.openxmlformats.org/officeDocument/2006/math">
                    <m:oMathParaPr>
                      <m:jc m:val="centerGroup"/>
                    </m:oMathParaPr>
                    <m:oMath xmlns:m="http://schemas.openxmlformats.org/officeDocument/2006/math">
                      <m:f>
                        <m:fPr>
                          <m:ctrlPr>
                            <a:rPr lang="en-SG" sz="2400" i="1" smtClean="0">
                              <a:latin typeface="Cambria Math" panose="02040503050406030204" pitchFamily="18" charset="0"/>
                            </a:rPr>
                          </m:ctrlPr>
                        </m:fPr>
                        <m:num>
                          <m:r>
                            <a:rPr lang="en-SG" sz="2400" i="1" smtClean="0">
                              <a:latin typeface="Cambria Math" panose="02040503050406030204" pitchFamily="18" charset="0"/>
                            </a:rPr>
                            <m:t>𝜕</m:t>
                          </m:r>
                          <m:r>
                            <a:rPr lang="en-SG" sz="2400" i="1" smtClean="0">
                              <a:latin typeface="Cambria Math" panose="02040503050406030204" pitchFamily="18" charset="0"/>
                              <a:ea typeface="Cambria Math" panose="02040503050406030204" pitchFamily="18" charset="0"/>
                            </a:rPr>
                            <m:t>𝛼</m:t>
                          </m:r>
                        </m:num>
                        <m:den>
                          <m:r>
                            <a:rPr lang="en-SG" sz="2400" i="1" smtClean="0">
                              <a:latin typeface="Cambria Math" panose="02040503050406030204" pitchFamily="18" charset="0"/>
                            </a:rPr>
                            <m:t>𝜕</m:t>
                          </m:r>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𝑖</m:t>
                              </m:r>
                            </m:sub>
                          </m:sSub>
                        </m:den>
                      </m:f>
                      <m:r>
                        <a:rPr lang="en-SG" sz="2400" b="0" i="1" smtClean="0">
                          <a:latin typeface="Cambria Math" panose="02040503050406030204" pitchFamily="18" charset="0"/>
                        </a:rPr>
                        <m:t>=</m:t>
                      </m:r>
                      <m:nary>
                        <m:naryPr>
                          <m:chr m:val="∑"/>
                          <m:ctrlPr>
                            <a:rPr lang="en-SG" sz="2400" b="0" i="1" smtClean="0">
                              <a:latin typeface="Cambria Math" panose="02040503050406030204" pitchFamily="18" charset="0"/>
                            </a:rPr>
                          </m:ctrlPr>
                        </m:naryPr>
                        <m:sub>
                          <m:r>
                            <m:rPr>
                              <m:brk m:alnAt="23"/>
                            </m:rPr>
                            <a:rPr lang="en-SG" sz="2400" b="0" i="1" smtClean="0">
                              <a:latin typeface="Cambria Math" panose="02040503050406030204" pitchFamily="18" charset="0"/>
                            </a:rPr>
                            <m:t>𝑗</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𝑤</m:t>
                              </m:r>
                            </m:e>
                            <m:sub>
                              <m:r>
                                <a:rPr lang="en-SG" sz="2400" b="0" i="1" smtClean="0">
                                  <a:latin typeface="Cambria Math" panose="02040503050406030204" pitchFamily="18" charset="0"/>
                                </a:rPr>
                                <m:t>𝑗</m:t>
                              </m:r>
                            </m:sub>
                          </m:sSub>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𝑗</m:t>
                                  </m:r>
                                </m:sub>
                              </m:sSub>
                            </m:num>
                            <m:den>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𝑖</m:t>
                                  </m:r>
                                </m:sub>
                              </m:sSub>
                            </m:den>
                          </m:f>
                        </m:e>
                      </m:nary>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𝑤</m:t>
                          </m:r>
                        </m:e>
                        <m:sub>
                          <m:r>
                            <a:rPr lang="en-SG" sz="2400" b="0" i="1" smtClean="0">
                              <a:latin typeface="Cambria Math" panose="02040503050406030204" pitchFamily="18" charset="0"/>
                            </a:rPr>
                            <m:t>𝑖</m:t>
                          </m:r>
                        </m:sub>
                      </m:sSub>
                    </m:oMath>
                  </m:oMathPara>
                </a14:m>
                <a:endParaRPr lang="en-SG" sz="2400" dirty="0"/>
              </a:p>
              <a:p>
                <a:pPr marL="0" indent="0">
                  <a:buNone/>
                </a:pPr>
                <a:r>
                  <a:rPr lang="en-SG" sz="2400" dirty="0"/>
                  <a:t>Thus,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r>
                          <a:rPr lang="en-SG" sz="2400" b="1" i="1" smtClean="0">
                            <a:latin typeface="Cambria Math" panose="02040503050406030204" pitchFamily="18" charset="0"/>
                          </a:rPr>
                          <m:t>𝒙</m:t>
                        </m:r>
                      </m:den>
                    </m:f>
                    <m:r>
                      <a:rPr lang="en-SG" sz="2400" b="0" i="1" smtClean="0">
                        <a:latin typeface="Cambria Math" panose="02040503050406030204" pitchFamily="18" charset="0"/>
                      </a:rPr>
                      <m:t>=</m:t>
                    </m:r>
                    <m:sSup>
                      <m:sSupPr>
                        <m:ctrlPr>
                          <a:rPr lang="en-SG" sz="2400" b="1" i="1">
                            <a:latin typeface="Cambria Math" panose="02040503050406030204" pitchFamily="18" charset="0"/>
                            <a:ea typeface="Cambria Math" panose="02040503050406030204" pitchFamily="18" charset="0"/>
                          </a:rPr>
                        </m:ctrlPr>
                      </m:sSupPr>
                      <m:e>
                        <m:sSup>
                          <m:sSupPr>
                            <m:ctrlPr>
                              <a:rPr lang="en-SG" sz="2400" b="1" i="1">
                                <a:latin typeface="Cambria Math" panose="02040503050406030204" pitchFamily="18" charset="0"/>
                                <a:ea typeface="Cambria Math" panose="02040503050406030204" pitchFamily="18" charset="0"/>
                              </a:rPr>
                            </m:ctrlPr>
                          </m:sSupPr>
                          <m:e>
                            <m:r>
                              <a:rPr lang="en-SG" sz="2400" b="1" i="1">
                                <a:latin typeface="Cambria Math" panose="02040503050406030204" pitchFamily="18" charset="0"/>
                                <a:ea typeface="Cambria Math" panose="02040503050406030204" pitchFamily="18" charset="0"/>
                              </a:rPr>
                              <m:t>𝒘</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m:t>
                        </m:r>
                        <m:r>
                          <a:rPr lang="en-SG" sz="2400" b="1" i="1">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𝑨</m:t>
                    </m:r>
                  </m:oMath>
                </a14:m>
                <a:r>
                  <a:rPr lang="en-SG" sz="2400" dirty="0"/>
                  <a:t>. </a:t>
                </a:r>
              </a:p>
              <a:p>
                <a:pPr marL="0" indent="0">
                  <a:buNone/>
                </a:pPr>
                <a:endParaRPr lang="en-SG" sz="2400" dirty="0"/>
              </a:p>
              <a:p>
                <a:pPr marL="0" indent="0">
                  <a:buNone/>
                </a:pPr>
                <a:r>
                  <a:rPr lang="en-SG" sz="2400" dirty="0"/>
                  <a:t>Proof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r>
                          <a:rPr lang="en-SG" sz="2400" b="1" i="1" smtClean="0">
                            <a:latin typeface="Cambria Math" panose="02040503050406030204" pitchFamily="18" charset="0"/>
                          </a:rPr>
                          <m:t>𝒚</m:t>
                        </m:r>
                      </m:den>
                    </m:f>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b="1" i="1">
                            <a:latin typeface="Cambria Math" panose="02040503050406030204" pitchFamily="18" charset="0"/>
                          </a:rPr>
                          <m:t>𝒙</m:t>
                        </m:r>
                      </m:e>
                      <m:sup>
                        <m:r>
                          <a:rPr lang="en-SG" sz="2400" i="1">
                            <a:latin typeface="Cambria Math" panose="02040503050406030204" pitchFamily="18" charset="0"/>
                          </a:rPr>
                          <m:t>𝑇</m:t>
                        </m:r>
                      </m:sup>
                    </m:sSup>
                    <m:sSup>
                      <m:sSupPr>
                        <m:ctrlPr>
                          <a:rPr lang="en-SG" sz="2400" i="1">
                            <a:latin typeface="Cambria Math" panose="02040503050406030204" pitchFamily="18" charset="0"/>
                          </a:rPr>
                        </m:ctrlPr>
                      </m:sSupPr>
                      <m:e>
                        <m:r>
                          <a:rPr lang="en-SG" sz="2400" b="1" i="1">
                            <a:latin typeface="Cambria Math" panose="02040503050406030204" pitchFamily="18" charset="0"/>
                          </a:rPr>
                          <m:t>𝑨</m:t>
                        </m:r>
                      </m:e>
                      <m:sup>
                        <m:r>
                          <a:rPr lang="en-SG" sz="2400" i="1">
                            <a:latin typeface="Cambria Math" panose="02040503050406030204" pitchFamily="18" charset="0"/>
                          </a:rPr>
                          <m:t>𝑇</m:t>
                        </m:r>
                      </m:sup>
                    </m:sSup>
                  </m:oMath>
                </a14:m>
                <a:r>
                  <a:rPr lang="en-SG" sz="2400" b="1" dirty="0"/>
                  <a:t>.  </a:t>
                </a:r>
                <a:r>
                  <a:rPr lang="en-SG" sz="2400" dirty="0"/>
                  <a:t>Let </a:t>
                </a:r>
                <a14:m>
                  <m:oMath xmlns:m="http://schemas.openxmlformats.org/officeDocument/2006/math">
                    <m:r>
                      <a:rPr lang="en-SG" sz="2400" b="1" i="1" smtClean="0">
                        <a:latin typeface="Cambria Math" panose="02040503050406030204" pitchFamily="18" charset="0"/>
                      </a:rPr>
                      <m:t>𝒑</m:t>
                    </m:r>
                    <m:r>
                      <a:rPr lang="en-SG" sz="2400" b="1" i="1" smtClean="0">
                        <a:latin typeface="Cambria Math" panose="02040503050406030204" pitchFamily="18" charset="0"/>
                      </a:rPr>
                      <m:t>=</m:t>
                    </m:r>
                    <m:r>
                      <a:rPr lang="en-SG" sz="2400" b="1" i="1" smtClean="0">
                        <a:latin typeface="Cambria Math" panose="02040503050406030204" pitchFamily="18" charset="0"/>
                      </a:rPr>
                      <m:t>𝑨𝒙</m:t>
                    </m:r>
                  </m:oMath>
                </a14:m>
                <a:r>
                  <a:rPr lang="en-SG" sz="2400" dirty="0"/>
                  <a:t>.</a:t>
                </a:r>
                <a:r>
                  <a:rPr lang="en-SG" sz="2400" b="1" dirty="0"/>
                  <a:t> </a:t>
                </a:r>
                <a:r>
                  <a:rPr lang="en-SG" sz="2400" dirty="0"/>
                  <a:t>Then, </a:t>
                </a:r>
                <a14:m>
                  <m:oMath xmlns:m="http://schemas.openxmlformats.org/officeDocument/2006/math">
                    <m:sSup>
                      <m:sSupPr>
                        <m:ctrlPr>
                          <a:rPr lang="en-SG" sz="2400" b="1"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m:t>
                        </m:r>
                        <m:sSup>
                          <m:sSupPr>
                            <m:ctrlPr>
                              <a:rPr lang="en-SG" sz="2400" b="1" i="1">
                                <a:latin typeface="Cambria Math" panose="02040503050406030204" pitchFamily="18" charset="0"/>
                                <a:ea typeface="Cambria Math" panose="02040503050406030204" pitchFamily="18" charset="0"/>
                              </a:rPr>
                            </m:ctrlPr>
                          </m:sSupPr>
                          <m:e>
                            <m:r>
                              <a:rPr lang="en-SG" sz="2400" b="1" i="1">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a:latin typeface="Cambria Math" panose="02040503050406030204" pitchFamily="18" charset="0"/>
                            <a:ea typeface="Cambria Math" panose="02040503050406030204" pitchFamily="18" charset="0"/>
                          </a:rPr>
                          <m:t>𝑨𝒙</m:t>
                        </m:r>
                        <m:r>
                          <a:rPr lang="en-SG" sz="2400" b="1" i="1">
                            <a:latin typeface="Cambria Math" panose="02040503050406030204" pitchFamily="18" charset="0"/>
                            <a:ea typeface="Cambria Math" panose="02040503050406030204" pitchFamily="18" charset="0"/>
                          </a:rPr>
                          <m:t>=</m:t>
                        </m:r>
                        <m:r>
                          <a:rPr lang="en-SG" sz="2400" b="1" i="1" smtClean="0">
                            <a:latin typeface="Cambria Math" panose="02040503050406030204" pitchFamily="18" charset="0"/>
                            <a:ea typeface="Cambria Math" panose="02040503050406030204" pitchFamily="18" charset="0"/>
                          </a:rPr>
                          <m:t>𝒚</m:t>
                        </m:r>
                      </m:e>
                      <m:sup>
                        <m:r>
                          <a:rPr lang="en-SG" sz="2400" b="1" i="1">
                            <a:latin typeface="Cambria Math" panose="02040503050406030204" pitchFamily="18" charset="0"/>
                            <a:ea typeface="Cambria Math" panose="02040503050406030204" pitchFamily="18" charset="0"/>
                          </a:rPr>
                          <m:t>𝑻</m:t>
                        </m:r>
                      </m:sup>
                    </m:sSup>
                    <m:r>
                      <a:rPr lang="en-SG" sz="2400" b="1" i="1" smtClean="0">
                        <a:latin typeface="Cambria Math" panose="02040503050406030204" pitchFamily="18" charset="0"/>
                        <a:ea typeface="Cambria Math" panose="02040503050406030204" pitchFamily="18" charset="0"/>
                      </a:rPr>
                      <m:t>𝒑</m:t>
                    </m:r>
                  </m:oMath>
                </a14:m>
                <a:r>
                  <a:rPr lang="en-SG" sz="2400" dirty="0"/>
                  <a:t>. Since </a:t>
                </a:r>
                <a14:m>
                  <m:oMath xmlns:m="http://schemas.openxmlformats.org/officeDocument/2006/math">
                    <m:r>
                      <a:rPr lang="en-SG" sz="2400" i="1">
                        <a:latin typeface="Cambria Math" panose="02040503050406030204" pitchFamily="18" charset="0"/>
                        <a:ea typeface="Cambria Math" panose="02040503050406030204" pitchFamily="18" charset="0"/>
                      </a:rPr>
                      <m:t>𝛼</m:t>
                    </m:r>
                  </m:oMath>
                </a14:m>
                <a:r>
                  <a:rPr lang="en-SG" sz="2400" b="1" dirty="0"/>
                  <a:t> </a:t>
                </a:r>
                <a:r>
                  <a:rPr lang="en-SG" sz="2400" dirty="0"/>
                  <a:t>is</a:t>
                </a:r>
                <a:r>
                  <a:rPr lang="en-SG" sz="2400" b="1" dirty="0"/>
                  <a:t> </a:t>
                </a:r>
                <a:r>
                  <a:rPr lang="en-SG" sz="2400" dirty="0"/>
                  <a:t>a scalar, </a:t>
                </a:r>
                <a14:m>
                  <m:oMath xmlns:m="http://schemas.openxmlformats.org/officeDocument/2006/math">
                    <m:r>
                      <a:rPr lang="en-SG" sz="2400" i="1">
                        <a:latin typeface="Cambria Math" panose="02040503050406030204" pitchFamily="18" charset="0"/>
                        <a:ea typeface="Cambria Math" panose="02040503050406030204" pitchFamily="18" charset="0"/>
                      </a:rPr>
                      <m:t>𝛼</m:t>
                    </m:r>
                    <m:r>
                      <a:rPr lang="en-SG" sz="2400" b="0" i="1" smtClean="0">
                        <a:latin typeface="Cambria Math" panose="02040503050406030204" pitchFamily="18" charset="0"/>
                        <a:ea typeface="Cambria Math" panose="02040503050406030204" pitchFamily="18" charset="0"/>
                      </a:rPr>
                      <m:t>=</m:t>
                    </m:r>
                    <m:sSup>
                      <m:sSupPr>
                        <m:ctrlPr>
                          <a:rPr lang="en-SG" sz="2400" b="0" i="1" smtClean="0">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𝛼</m:t>
                        </m:r>
                      </m:e>
                      <m:sup>
                        <m:r>
                          <a:rPr lang="en-SG" sz="2400" b="0" i="1" smtClean="0">
                            <a:latin typeface="Cambria Math" panose="02040503050406030204" pitchFamily="18" charset="0"/>
                            <a:ea typeface="Cambria Math" panose="02040503050406030204" pitchFamily="18" charset="0"/>
                          </a:rPr>
                          <m:t>𝑇</m:t>
                        </m:r>
                      </m:sup>
                    </m:sSup>
                    <m:r>
                      <a:rPr lang="en-SG" sz="2400" b="0" i="1" smtClean="0">
                        <a:latin typeface="Cambria Math" panose="02040503050406030204" pitchFamily="18" charset="0"/>
                        <a:ea typeface="Cambria Math" panose="02040503050406030204" pitchFamily="18" charset="0"/>
                      </a:rPr>
                      <m:t>=</m:t>
                    </m:r>
                  </m:oMath>
                </a14:m>
                <a:r>
                  <a:rPr lang="en-SG" sz="2400" b="1" dirty="0">
                    <a:ea typeface="Cambria Math" panose="02040503050406030204" pitchFamily="18" charset="0"/>
                  </a:rPr>
                  <a:t> </a:t>
                </a:r>
                <a14:m>
                  <m:oMath xmlns:m="http://schemas.openxmlformats.org/officeDocument/2006/math">
                    <m:sSup>
                      <m:sSupPr>
                        <m:ctrlPr>
                          <a:rPr lang="en-SG" sz="2400" b="1" i="1" dirty="0" smtClean="0">
                            <a:latin typeface="Cambria Math" panose="02040503050406030204" pitchFamily="18" charset="0"/>
                            <a:ea typeface="Cambria Math" panose="02040503050406030204" pitchFamily="18" charset="0"/>
                          </a:rPr>
                        </m:ctrlPr>
                      </m:sSupPr>
                      <m:e>
                        <m:r>
                          <a:rPr lang="en-SG" sz="2400" b="1" i="1" dirty="0" smtClean="0">
                            <a:latin typeface="Cambria Math" panose="02040503050406030204" pitchFamily="18" charset="0"/>
                            <a:ea typeface="Cambria Math" panose="02040503050406030204" pitchFamily="18" charset="0"/>
                          </a:rPr>
                          <m:t>𝒑</m:t>
                        </m:r>
                      </m:e>
                      <m:sup>
                        <m:r>
                          <a:rPr lang="en-SG" sz="2400" b="1" i="1" dirty="0" smtClean="0">
                            <a:latin typeface="Cambria Math" panose="02040503050406030204" pitchFamily="18" charset="0"/>
                            <a:ea typeface="Cambria Math" panose="02040503050406030204" pitchFamily="18" charset="0"/>
                          </a:rPr>
                          <m:t>𝑻</m:t>
                        </m:r>
                      </m:sup>
                    </m:sSup>
                    <m:r>
                      <a:rPr lang="en-SG" sz="2400" b="1" i="1" dirty="0" smtClean="0">
                        <a:latin typeface="Cambria Math" panose="02040503050406030204" pitchFamily="18" charset="0"/>
                        <a:ea typeface="Cambria Math" panose="02040503050406030204" pitchFamily="18" charset="0"/>
                      </a:rPr>
                      <m:t>𝒚</m:t>
                    </m:r>
                    <m:r>
                      <a:rPr lang="en-SG" sz="2400" b="1" i="1" dirty="0" smtClean="0">
                        <a:latin typeface="Cambria Math" panose="02040503050406030204" pitchFamily="18" charset="0"/>
                        <a:ea typeface="Cambria Math" panose="02040503050406030204" pitchFamily="18" charset="0"/>
                      </a:rPr>
                      <m:t>.  </m:t>
                    </m:r>
                  </m:oMath>
                </a14:m>
                <a:r>
                  <a:rPr lang="en-SG" sz="2400" dirty="0">
                    <a:ea typeface="Cambria Math" panose="02040503050406030204" pitchFamily="18" charset="0"/>
                  </a:rPr>
                  <a:t>Using the result above, </a:t>
                </a:r>
              </a:p>
              <a:p>
                <a:pPr marL="0" indent="0">
                  <a:buNone/>
                </a:pP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r>
                            <a:rPr lang="en-SG" sz="2400" b="1" i="1" smtClean="0">
                              <a:latin typeface="Cambria Math" panose="02040503050406030204" pitchFamily="18" charset="0"/>
                            </a:rPr>
                            <m:t>𝒚</m:t>
                          </m:r>
                        </m:den>
                      </m:f>
                      <m:r>
                        <a:rPr lang="en-SG" sz="2400" i="1">
                          <a:latin typeface="Cambria Math" panose="02040503050406030204" pitchFamily="18" charset="0"/>
                        </a:rPr>
                        <m:t>=</m:t>
                      </m:r>
                      <m:sSup>
                        <m:sSupPr>
                          <m:ctrlPr>
                            <a:rPr lang="en-SG" sz="2400" b="1" i="1" smtClean="0">
                              <a:latin typeface="Cambria Math" panose="02040503050406030204" pitchFamily="18" charset="0"/>
                            </a:rPr>
                          </m:ctrlPr>
                        </m:sSupPr>
                        <m:e>
                          <m:r>
                            <a:rPr lang="en-SG" sz="2400" b="1" i="1" smtClean="0">
                              <a:latin typeface="Cambria Math" panose="02040503050406030204" pitchFamily="18" charset="0"/>
                            </a:rPr>
                            <m:t>𝒑</m:t>
                          </m:r>
                        </m:e>
                        <m:sup>
                          <m:r>
                            <a:rPr lang="en-SG" sz="2400" b="1" i="1" smtClean="0">
                              <a:latin typeface="Cambria Math" panose="02040503050406030204" pitchFamily="18" charset="0"/>
                            </a:rPr>
                            <m:t>𝑻</m:t>
                          </m:r>
                        </m:sup>
                      </m:sSup>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m:t>
                          </m:r>
                          <m:r>
                            <a:rPr lang="en-SG" sz="2400" b="1" i="1" smtClean="0">
                              <a:latin typeface="Cambria Math" panose="02040503050406030204" pitchFamily="18" charset="0"/>
                            </a:rPr>
                            <m:t>𝑨𝒙</m:t>
                          </m:r>
                          <m:r>
                            <a:rPr lang="en-SG" sz="2400" b="0" i="1" smtClean="0">
                              <a:latin typeface="Cambria Math" panose="02040503050406030204" pitchFamily="18" charset="0"/>
                            </a:rPr>
                            <m:t>)</m:t>
                          </m:r>
                        </m:e>
                        <m:sup>
                          <m:r>
                            <a:rPr lang="en-SG" sz="2400" b="0" i="1" smtClean="0">
                              <a:latin typeface="Cambria Math" panose="02040503050406030204" pitchFamily="18" charset="0"/>
                            </a:rPr>
                            <m:t>𝑇</m:t>
                          </m:r>
                        </m:sup>
                      </m:sSup>
                      <m:r>
                        <a:rPr lang="en-SG" sz="2400" b="0" i="1" smtClean="0">
                          <a:latin typeface="Cambria Math" panose="02040503050406030204" pitchFamily="18" charset="0"/>
                        </a:rPr>
                        <m:t>=</m:t>
                      </m:r>
                      <m:sSup>
                        <m:sSupPr>
                          <m:ctrlPr>
                            <a:rPr lang="en-SG" sz="2400" b="1" i="1" smtClean="0">
                              <a:latin typeface="Cambria Math" panose="02040503050406030204" pitchFamily="18" charset="0"/>
                            </a:rPr>
                          </m:ctrlPr>
                        </m:sSupPr>
                        <m:e>
                          <m:r>
                            <a:rPr lang="en-SG" sz="2400" b="1" i="1" smtClean="0">
                              <a:latin typeface="Cambria Math" panose="02040503050406030204" pitchFamily="18" charset="0"/>
                            </a:rPr>
                            <m:t>𝒙</m:t>
                          </m:r>
                        </m:e>
                        <m:sup>
                          <m:r>
                            <a:rPr lang="en-SG" sz="2400" b="1" i="1" smtClean="0">
                              <a:latin typeface="Cambria Math" panose="02040503050406030204" pitchFamily="18" charset="0"/>
                            </a:rPr>
                            <m:t>𝑻</m:t>
                          </m:r>
                        </m:sup>
                      </m:sSup>
                      <m:sSup>
                        <m:sSupPr>
                          <m:ctrlPr>
                            <a:rPr lang="en-SG" sz="2400" b="1" i="1" smtClean="0">
                              <a:latin typeface="Cambria Math" panose="02040503050406030204" pitchFamily="18" charset="0"/>
                            </a:rPr>
                          </m:ctrlPr>
                        </m:sSupPr>
                        <m:e>
                          <m:r>
                            <a:rPr lang="en-SG" sz="2400" b="1" i="1" smtClean="0">
                              <a:latin typeface="Cambria Math" panose="02040503050406030204" pitchFamily="18" charset="0"/>
                            </a:rPr>
                            <m:t>𝑨</m:t>
                          </m:r>
                        </m:e>
                        <m:sup>
                          <m:r>
                            <a:rPr lang="en-SG" sz="2400" b="1" i="1" smtClean="0">
                              <a:latin typeface="Cambria Math" panose="02040503050406030204" pitchFamily="18" charset="0"/>
                            </a:rPr>
                            <m:t>𝑻</m:t>
                          </m:r>
                        </m:sup>
                      </m:sSup>
                    </m:oMath>
                  </m:oMathPara>
                </a14:m>
                <a:endParaRPr lang="en-SG" sz="2400" b="1"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99F04FA9-7AEF-4624-9EAD-1EA4E3534D99}"/>
                  </a:ext>
                </a:extLst>
              </p:cNvPr>
              <p:cNvSpPr>
                <a:spLocks noGrp="1" noRot="1" noChangeAspect="1" noMove="1" noResize="1" noEditPoints="1" noAdjustHandles="1" noChangeArrowheads="1" noChangeShapeType="1" noTextEdit="1"/>
              </p:cNvSpPr>
              <p:nvPr>
                <p:ph sz="quarter" idx="1"/>
              </p:nvPr>
            </p:nvSpPr>
            <p:spPr>
              <a:blipFill>
                <a:blip r:embed="rId2"/>
                <a:stretch>
                  <a:fillRect l="-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5C957DF-7FDD-41E3-B250-68F57C9CDCC8}"/>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Tree>
    <p:extLst>
      <p:ext uri="{BB962C8B-B14F-4D97-AF65-F5344CB8AC3E}">
        <p14:creationId xmlns:p14="http://schemas.microsoft.com/office/powerpoint/2010/main" val="1664792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AA1B0D-3FAD-41B5-8522-16BE5D54DCFC}"/>
                  </a:ext>
                </a:extLst>
              </p:cNvPr>
              <p:cNvSpPr>
                <a:spLocks noGrp="1"/>
              </p:cNvSpPr>
              <p:nvPr>
                <p:ph sz="quarter" idx="1"/>
              </p:nvPr>
            </p:nvSpPr>
            <p:spPr>
              <a:xfrm>
                <a:off x="457200" y="1219200"/>
                <a:ext cx="8686800" cy="4937760"/>
              </a:xfrm>
            </p:spPr>
            <p:txBody>
              <a:bodyPr>
                <a:normAutofit/>
              </a:bodyPr>
              <a:lstStyle/>
              <a:p>
                <a:pPr marL="0" indent="0">
                  <a:buNone/>
                </a:pPr>
                <a:r>
                  <a:rPr lang="en-SG" sz="2400" dirty="0"/>
                  <a:t>Considering the quadratic form </a:t>
                </a:r>
                <a14:m>
                  <m:oMath xmlns:m="http://schemas.openxmlformats.org/officeDocument/2006/math">
                    <m:r>
                      <a:rPr lang="en-SG" sz="2400" i="1" smtClean="0">
                        <a:latin typeface="Cambria Math" panose="02040503050406030204" pitchFamily="18" charset="0"/>
                        <a:ea typeface="Cambria Math" panose="02040503050406030204" pitchFamily="18" charset="0"/>
                      </a:rPr>
                      <m:t>𝛼</m:t>
                    </m:r>
                    <m:r>
                      <a:rPr lang="en-SG" sz="2400" b="0" i="1" smtClean="0">
                        <a:latin typeface="Cambria Math" panose="02040503050406030204" pitchFamily="18" charset="0"/>
                        <a:ea typeface="Cambria Math" panose="02040503050406030204" pitchFamily="18" charset="0"/>
                      </a:rPr>
                      <m:t>=</m:t>
                    </m:r>
                    <m:sSup>
                      <m:sSupPr>
                        <m:ctrlPr>
                          <a:rPr lang="en-SG" sz="2400" b="1" i="1" smtClean="0">
                            <a:latin typeface="Cambria Math" panose="02040503050406030204" pitchFamily="18" charset="0"/>
                            <a:ea typeface="Cambria Math" panose="02040503050406030204" pitchFamily="18" charset="0"/>
                          </a:rPr>
                        </m:ctrlPr>
                      </m:sSupPr>
                      <m:e>
                        <m:r>
                          <a:rPr lang="en-SG" sz="2400" b="1" i="1" smtClean="0">
                            <a:latin typeface="Cambria Math" panose="02040503050406030204" pitchFamily="18" charset="0"/>
                            <a:ea typeface="Cambria Math" panose="02040503050406030204" pitchFamily="18" charset="0"/>
                          </a:rPr>
                          <m:t>𝒙</m:t>
                        </m:r>
                      </m:e>
                      <m:sup>
                        <m:r>
                          <a:rPr lang="en-SG" sz="2400" b="1" i="1" smtClean="0">
                            <a:latin typeface="Cambria Math" panose="02040503050406030204" pitchFamily="18" charset="0"/>
                            <a:ea typeface="Cambria Math" panose="02040503050406030204" pitchFamily="18" charset="0"/>
                          </a:rPr>
                          <m:t>𝑻</m:t>
                        </m:r>
                      </m:sup>
                    </m:sSup>
                    <m:r>
                      <a:rPr lang="en-SG" sz="2400" b="1" i="1" smtClean="0">
                        <a:latin typeface="Cambria Math" panose="02040503050406030204" pitchFamily="18" charset="0"/>
                        <a:ea typeface="Cambria Math" panose="02040503050406030204" pitchFamily="18" charset="0"/>
                      </a:rPr>
                      <m:t>𝑨𝒙</m:t>
                    </m:r>
                  </m:oMath>
                </a14:m>
                <a:r>
                  <a:rPr lang="en-SG" sz="2400" dirty="0"/>
                  <a:t>,</a:t>
                </a:r>
                <a:r>
                  <a:rPr lang="en-SG" sz="2400" b="1" dirty="0"/>
                  <a:t> </a:t>
                </a:r>
                <a:r>
                  <a:rPr lang="en-SG" sz="2400" dirty="0"/>
                  <a:t>where</a:t>
                </a:r>
                <a:r>
                  <a:rPr lang="en-SG" sz="2400" b="1" dirty="0"/>
                  <a:t> </a:t>
                </a:r>
                <a:r>
                  <a:rPr lang="en-SG" sz="2400" b="1" i="1" dirty="0"/>
                  <a:t>A</a:t>
                </a:r>
                <a:r>
                  <a:rPr lang="en-SG" sz="2400" b="1" dirty="0"/>
                  <a:t> </a:t>
                </a:r>
                <a:r>
                  <a:rPr lang="en-SG" sz="2400" dirty="0"/>
                  <a:t>is</a:t>
                </a:r>
                <a:r>
                  <a:rPr lang="en-SG" sz="2400" b="1" dirty="0"/>
                  <a:t> </a:t>
                </a:r>
                <a14:m>
                  <m:oMath xmlns:m="http://schemas.openxmlformats.org/officeDocument/2006/math">
                    <m:r>
                      <m:rPr>
                        <m:sty m:val="p"/>
                      </m:rPr>
                      <a:rPr lang="en-SG" sz="2400" b="0" i="0" smtClean="0">
                        <a:latin typeface="Cambria Math" panose="02040503050406030204" pitchFamily="18" charset="0"/>
                        <a:ea typeface="Cambria Math" panose="02040503050406030204" pitchFamily="18" charset="0"/>
                      </a:rPr>
                      <m:t>n</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oMath>
                </a14:m>
                <a:endParaRPr lang="en-SG" sz="2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SG" sz="2400" b="1" i="1" smtClean="0">
                              <a:latin typeface="Cambria Math" panose="02040503050406030204" pitchFamily="18" charset="0"/>
                            </a:rPr>
                          </m:ctrlPr>
                        </m:fPr>
                        <m:num>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𝛼</m:t>
                          </m:r>
                        </m:num>
                        <m:den>
                          <m:r>
                            <a:rPr lang="en-SG" sz="2400" b="0" i="1" smtClean="0">
                              <a:latin typeface="Cambria Math" panose="02040503050406030204" pitchFamily="18" charset="0"/>
                            </a:rPr>
                            <m:t>𝜕</m:t>
                          </m:r>
                          <m:r>
                            <a:rPr lang="en-SG" sz="2400" b="1" i="1" smtClean="0">
                              <a:latin typeface="Cambria Math" panose="02040503050406030204" pitchFamily="18" charset="0"/>
                            </a:rPr>
                            <m:t>𝒙</m:t>
                          </m:r>
                        </m:den>
                      </m:f>
                      <m:r>
                        <a:rPr lang="en-SG" sz="2400" b="1" i="1" smtClean="0">
                          <a:latin typeface="Cambria Math" panose="02040503050406030204" pitchFamily="18" charset="0"/>
                        </a:rPr>
                        <m:t>=</m:t>
                      </m:r>
                      <m:sSup>
                        <m:sSupPr>
                          <m:ctrlPr>
                            <a:rPr lang="en-SG" sz="2400" b="1" i="1" smtClean="0">
                              <a:latin typeface="Cambria Math" panose="02040503050406030204" pitchFamily="18" charset="0"/>
                            </a:rPr>
                          </m:ctrlPr>
                        </m:sSupPr>
                        <m:e>
                          <m:r>
                            <a:rPr lang="en-SG" sz="2400" b="1" i="1" smtClean="0">
                              <a:latin typeface="Cambria Math" panose="02040503050406030204" pitchFamily="18" charset="0"/>
                            </a:rPr>
                            <m:t>𝒙</m:t>
                          </m:r>
                        </m:e>
                        <m:sup>
                          <m:r>
                            <a:rPr lang="en-SG" sz="2400" b="1" i="1" smtClean="0">
                              <a:latin typeface="Cambria Math" panose="02040503050406030204" pitchFamily="18" charset="0"/>
                            </a:rPr>
                            <m:t>𝑻</m:t>
                          </m:r>
                        </m:sup>
                      </m:sSup>
                      <m:r>
                        <a:rPr lang="en-SG" sz="2400" b="1" i="1" smtClean="0">
                          <a:latin typeface="Cambria Math" panose="02040503050406030204" pitchFamily="18" charset="0"/>
                        </a:rPr>
                        <m:t>(</m:t>
                      </m:r>
                      <m:r>
                        <a:rPr lang="en-SG" sz="2400" b="1" i="1" smtClean="0">
                          <a:latin typeface="Cambria Math" panose="02040503050406030204" pitchFamily="18" charset="0"/>
                        </a:rPr>
                        <m:t>𝑨</m:t>
                      </m:r>
                      <m:r>
                        <a:rPr lang="en-SG" sz="2400" b="1" i="1" smtClean="0">
                          <a:latin typeface="Cambria Math" panose="02040503050406030204" pitchFamily="18" charset="0"/>
                        </a:rPr>
                        <m:t>+</m:t>
                      </m:r>
                      <m:sSup>
                        <m:sSupPr>
                          <m:ctrlPr>
                            <a:rPr lang="en-SG" sz="2400" b="1" i="1" smtClean="0">
                              <a:latin typeface="Cambria Math" panose="02040503050406030204" pitchFamily="18" charset="0"/>
                            </a:rPr>
                          </m:ctrlPr>
                        </m:sSupPr>
                        <m:e>
                          <m:r>
                            <a:rPr lang="en-SG" sz="2400" b="1" i="1" smtClean="0">
                              <a:latin typeface="Cambria Math" panose="02040503050406030204" pitchFamily="18" charset="0"/>
                            </a:rPr>
                            <m:t>𝑨</m:t>
                          </m:r>
                        </m:e>
                        <m:sup>
                          <m:r>
                            <a:rPr lang="en-SG" sz="2400" b="1" i="1" smtClean="0">
                              <a:latin typeface="Cambria Math" panose="02040503050406030204" pitchFamily="18" charset="0"/>
                            </a:rPr>
                            <m:t>𝑻</m:t>
                          </m:r>
                        </m:sup>
                      </m:sSup>
                      <m:r>
                        <a:rPr lang="en-SG" sz="2400" b="1" i="1" smtClean="0">
                          <a:latin typeface="Cambria Math" panose="02040503050406030204" pitchFamily="18" charset="0"/>
                        </a:rPr>
                        <m:t>)</m:t>
                      </m:r>
                    </m:oMath>
                  </m:oMathPara>
                </a14:m>
                <a:endParaRPr lang="en-SG" sz="2400" b="1" dirty="0"/>
              </a:p>
              <a:p>
                <a:pPr marL="0" indent="0">
                  <a:buNone/>
                </a:pPr>
                <a:endParaRPr lang="en-SG" sz="2400" b="1" dirty="0"/>
              </a:p>
              <a:p>
                <a:pPr marL="0" indent="0">
                  <a:buNone/>
                </a:pPr>
                <a:r>
                  <a:rPr lang="en-SG" sz="2400" dirty="0"/>
                  <a:t>By definition, </a:t>
                </a:r>
                <a14:m>
                  <m:oMath xmlns:m="http://schemas.openxmlformats.org/officeDocument/2006/math">
                    <m:r>
                      <a:rPr lang="en-SG" sz="2400" i="1" smtClean="0">
                        <a:latin typeface="Cambria Math" panose="02040503050406030204" pitchFamily="18" charset="0"/>
                        <a:ea typeface="Cambria Math" panose="02040503050406030204" pitchFamily="18" charset="0"/>
                      </a:rPr>
                      <m:t>𝛼</m:t>
                    </m:r>
                    <m:r>
                      <a:rPr lang="en-SG" sz="2400" b="0" i="1" smtClean="0">
                        <a:latin typeface="Cambria Math" panose="02040503050406030204" pitchFamily="18" charset="0"/>
                        <a:ea typeface="Cambria Math" panose="02040503050406030204" pitchFamily="18" charset="0"/>
                      </a:rPr>
                      <m:t>=</m:t>
                    </m:r>
                    <m:nary>
                      <m:naryPr>
                        <m:chr m:val="∑"/>
                        <m:ctrlPr>
                          <a:rPr lang="en-SG" sz="2400" b="0" i="1" smtClean="0">
                            <a:latin typeface="Cambria Math" panose="02040503050406030204" pitchFamily="18" charset="0"/>
                            <a:ea typeface="Cambria Math" panose="02040503050406030204" pitchFamily="18" charset="0"/>
                          </a:rPr>
                        </m:ctrlPr>
                      </m:naryPr>
                      <m:sub>
                        <m:r>
                          <m:rPr>
                            <m:brk m:alnAt="23"/>
                          </m:rPr>
                          <a:rPr lang="en-SG" sz="2400" b="0" i="1" smtClean="0">
                            <a:latin typeface="Cambria Math" panose="02040503050406030204" pitchFamily="18" charset="0"/>
                            <a:ea typeface="Cambria Math" panose="02040503050406030204" pitchFamily="18" charset="0"/>
                          </a:rPr>
                          <m:t>𝑗</m:t>
                        </m:r>
                        <m:r>
                          <a:rPr lang="en-SG" sz="2400" b="0" i="1" smtClean="0">
                            <a:latin typeface="Cambria Math" panose="02040503050406030204" pitchFamily="18" charset="0"/>
                            <a:ea typeface="Cambria Math" panose="02040503050406030204" pitchFamily="18" charset="0"/>
                          </a:rPr>
                          <m:t>=1</m:t>
                        </m:r>
                      </m:sub>
                      <m:sup>
                        <m:r>
                          <a:rPr lang="en-SG" sz="2400" b="0" i="1" smtClean="0">
                            <a:latin typeface="Cambria Math" panose="02040503050406030204" pitchFamily="18" charset="0"/>
                            <a:ea typeface="Cambria Math" panose="02040503050406030204" pitchFamily="18" charset="0"/>
                          </a:rPr>
                          <m:t>𝑛</m:t>
                        </m:r>
                      </m:sup>
                      <m:e>
                        <m:nary>
                          <m:naryPr>
                            <m:chr m:val="∑"/>
                            <m:ctrlPr>
                              <a:rPr lang="en-SG" sz="2400" i="1" smtClean="0">
                                <a:latin typeface="Cambria Math" panose="02040503050406030204" pitchFamily="18" charset="0"/>
                                <a:ea typeface="Cambria Math" panose="02040503050406030204" pitchFamily="18" charset="0"/>
                              </a:rPr>
                            </m:ctrlPr>
                          </m:naryPr>
                          <m:sub>
                            <m:r>
                              <m:rPr>
                                <m:brk m:alnAt="23"/>
                              </m:rPr>
                              <a:rPr lang="en-SG" sz="2400" b="0" i="1" smtClean="0">
                                <a:latin typeface="Cambria Math" panose="02040503050406030204" pitchFamily="18" charset="0"/>
                                <a:ea typeface="Cambria Math" panose="02040503050406030204" pitchFamily="18" charset="0"/>
                              </a:rPr>
                              <m:t>𝑖</m:t>
                            </m:r>
                            <m:r>
                              <a:rPr lang="en-SG" sz="2400" b="0" i="1" smtClean="0">
                                <a:latin typeface="Cambria Math" panose="02040503050406030204" pitchFamily="18" charset="0"/>
                                <a:ea typeface="Cambria Math" panose="02040503050406030204" pitchFamily="18" charset="0"/>
                              </a:rPr>
                              <m:t>=1</m:t>
                            </m:r>
                          </m:sub>
                          <m:sup>
                            <m:r>
                              <a:rPr lang="en-SG" sz="2400" b="0" i="1" smtClean="0">
                                <a:latin typeface="Cambria Math" panose="02040503050406030204" pitchFamily="18" charset="0"/>
                                <a:ea typeface="Cambria Math" panose="02040503050406030204" pitchFamily="18" charset="0"/>
                              </a:rPr>
                              <m:t>𝑛</m:t>
                            </m:r>
                          </m:sup>
                          <m:e>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𝑖𝑗</m:t>
                                </m:r>
                              </m:sub>
                            </m:sSub>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𝑖</m:t>
                                </m:r>
                              </m:sub>
                            </m:sSub>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𝑗</m:t>
                                </m:r>
                              </m:sub>
                            </m:sSub>
                          </m:e>
                        </m:nary>
                      </m:e>
                    </m:nary>
                  </m:oMath>
                </a14:m>
                <a:r>
                  <a:rPr lang="en-SG" sz="2400" dirty="0"/>
                  <a:t>. </a:t>
                </a:r>
              </a:p>
              <a:p>
                <a:pPr marL="0" indent="0">
                  <a:buNone/>
                </a:pPr>
                <a14:m>
                  <m:oMath xmlns:m="http://schemas.openxmlformats.org/officeDocument/2006/math">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 </m:t>
                    </m:r>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𝑗</m:t>
                        </m:r>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𝑗</m:t>
                            </m:r>
                          </m:sub>
                        </m:sSub>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𝑖𝑗</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e>
                        </m:nary>
                      </m:e>
                    </m:nary>
                    <m:r>
                      <a:rPr lang="en-SG" sz="2400" b="0" i="0"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𝑘</m:t>
                        </m:r>
                      </m:sub>
                    </m:sSub>
                  </m:oMath>
                </a14:m>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m:t>
                            </m:r>
                            <m:r>
                              <a:rPr lang="en-SG" sz="2400" b="0" i="1" smtClean="0">
                                <a:latin typeface="Cambria Math" panose="02040503050406030204" pitchFamily="18" charset="0"/>
                                <a:ea typeface="Cambria Math" panose="02040503050406030204" pitchFamily="18" charset="0"/>
                              </a:rPr>
                              <m:t>𝑘</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e>
                    </m:nary>
                  </m:oMath>
                </a14:m>
                <a:endParaRPr lang="en-SG" sz="24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SG" sz="2400" i="1">
                        <a:latin typeface="Cambria Math" panose="02040503050406030204" pitchFamily="18" charset="0"/>
                        <a:ea typeface="Cambria Math" panose="02040503050406030204" pitchFamily="18" charset="0"/>
                      </a:rPr>
                      <m:t>= </m:t>
                    </m:r>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𝑗</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𝑗</m:t>
                            </m:r>
                          </m:sub>
                        </m:sSub>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𝑖𝑗</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e>
                        </m:nary>
                      </m:e>
                    </m:nary>
                    <m:r>
                      <a:rPr lang="en-SG" sz="240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Sub>
                  </m:oMath>
                </a14:m>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a:rPr lang="en-SG" sz="2400" b="0" i="1" smtClean="0">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𝑖𝑘</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r>
                          <a:rPr lang="en-SG" sz="2400" b="0" i="1" smtClean="0">
                            <a:latin typeface="Cambria Math" panose="02040503050406030204" pitchFamily="18" charset="0"/>
                            <a:ea typeface="Cambria Math" panose="02040503050406030204" pitchFamily="18" charset="0"/>
                          </a:rPr>
                          <m:t>+</m:t>
                        </m:r>
                      </m:e>
                    </m:nary>
                  </m:oMath>
                </a14:m>
                <a:r>
                  <a:rPr lang="en-SG" sz="2400" dirty="0">
                    <a:ea typeface="Cambria Math" panose="02040503050406030204" pitchFamily="18" charset="0"/>
                  </a:rPr>
                  <a:t> </a:t>
                </a:r>
                <a14:m>
                  <m:oMath xmlns:m="http://schemas.openxmlformats.org/officeDocument/2006/math">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𝑘</m:t>
                        </m:r>
                        <m:r>
                          <a:rPr lang="en-SG" sz="2400" i="1">
                            <a:latin typeface="Cambria Math" panose="02040503050406030204" pitchFamily="18" charset="0"/>
                            <a:ea typeface="Cambria Math" panose="02040503050406030204" pitchFamily="18" charset="0"/>
                          </a:rPr>
                          <m:t>𝑘</m:t>
                        </m:r>
                      </m:sub>
                    </m:sSub>
                    <m:sSubSup>
                      <m:sSubSupPr>
                        <m:ctrlPr>
                          <a:rPr lang="en-SG" sz="2400" i="1" smtClean="0">
                            <a:latin typeface="Cambria Math" panose="02040503050406030204" pitchFamily="18" charset="0"/>
                            <a:ea typeface="Cambria Math" panose="02040503050406030204" pitchFamily="18" charset="0"/>
                          </a:rPr>
                        </m:ctrlPr>
                      </m:sSubSupPr>
                      <m:e>
                        <m:r>
                          <a:rPr lang="en-SG" sz="2400" b="0" i="1" smtClean="0">
                            <a:latin typeface="Cambria Math" panose="02040503050406030204" pitchFamily="18" charset="0"/>
                            <a:ea typeface="Cambria Math" panose="02040503050406030204" pitchFamily="18" charset="0"/>
                          </a:rPr>
                          <m:t>𝑥</m:t>
                        </m:r>
                      </m:e>
                      <m:sub>
                        <m:r>
                          <a:rPr lang="en-SG" sz="2400" b="0" i="1" smtClean="0">
                            <a:latin typeface="Cambria Math" panose="02040503050406030204" pitchFamily="18" charset="0"/>
                            <a:ea typeface="Cambria Math" panose="02040503050406030204" pitchFamily="18" charset="0"/>
                          </a:rPr>
                          <m:t>𝑘</m:t>
                        </m:r>
                      </m:sub>
                      <m:sup>
                        <m:r>
                          <a:rPr lang="en-SG" sz="2400" b="0" i="1" smtClean="0">
                            <a:latin typeface="Cambria Math" panose="02040503050406030204" pitchFamily="18" charset="0"/>
                            <a:ea typeface="Cambria Math" panose="02040503050406030204" pitchFamily="18" charset="0"/>
                          </a:rPr>
                          <m:t>2</m:t>
                        </m:r>
                      </m:sup>
                    </m:sSubSup>
                  </m:oMath>
                </a14:m>
                <a:endParaRPr lang="en-SG" sz="2400" dirty="0"/>
              </a:p>
            </p:txBody>
          </p:sp>
        </mc:Choice>
        <mc:Fallback xmlns="">
          <p:sp>
            <p:nvSpPr>
              <p:cNvPr id="2" name="Content Placeholder 1">
                <a:extLst>
                  <a:ext uri="{FF2B5EF4-FFF2-40B4-BE49-F238E27FC236}">
                    <a16:creationId xmlns:a16="http://schemas.microsoft.com/office/drawing/2014/main" id="{9BAA1B0D-3FAD-41B5-8522-16BE5D54DCFC}"/>
                  </a:ext>
                </a:extLst>
              </p:cNvPr>
              <p:cNvSpPr>
                <a:spLocks noGrp="1" noRot="1" noChangeAspect="1" noMove="1" noResize="1" noEditPoints="1" noAdjustHandles="1" noChangeArrowheads="1" noChangeShapeType="1" noTextEdit="1"/>
              </p:cNvSpPr>
              <p:nvPr>
                <p:ph sz="quarter" idx="1"/>
              </p:nvPr>
            </p:nvSpPr>
            <p:spPr>
              <a:xfrm>
                <a:off x="457200" y="1219200"/>
                <a:ext cx="8686800" cy="4937760"/>
              </a:xfrm>
              <a:blipFill>
                <a:blip r:embed="rId2"/>
                <a:stretch>
                  <a:fillRect l="-1053" t="-86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34D61389-205F-4934-BAF4-12D1AD04C693}"/>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C4CB3374-5348-4937-8E9A-C9C6EFCEB199}"/>
              </a:ext>
            </a:extLst>
          </p:cNvPr>
          <p:cNvSpPr/>
          <p:nvPr/>
        </p:nvSpPr>
        <p:spPr>
          <a:xfrm>
            <a:off x="457200" y="1052736"/>
            <a:ext cx="7931224" cy="1512168"/>
          </a:xfrm>
          <a:prstGeom prst="roundRect">
            <a:avLst/>
          </a:prstGeom>
          <a:noFill/>
          <a:ln w="31750">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86187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4C076F5-3F13-4F14-B3C2-69FFC9E1D8B3}"/>
                  </a:ext>
                </a:extLst>
              </p:cNvPr>
              <p:cNvSpPr>
                <a:spLocks noGrp="1"/>
              </p:cNvSpPr>
              <p:nvPr>
                <p:ph sz="quarter" idx="1"/>
              </p:nvPr>
            </p:nvSpPr>
            <p:spPr/>
            <p:txBody>
              <a:bodyPr/>
              <a:lstStyle/>
              <a:p>
                <a:pPr marL="0" indent="0">
                  <a:buNone/>
                </a:pPr>
                <a14:m>
                  <m:oMath xmlns:m="http://schemas.openxmlformats.org/officeDocument/2006/math">
                    <m:f>
                      <m:fPr>
                        <m:ctrlPr>
                          <a:rPr lang="en-SG" sz="2400" i="1" smtClean="0">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𝑘</m:t>
                            </m:r>
                          </m:sub>
                        </m:sSub>
                      </m:den>
                    </m:f>
                    <m:r>
                      <a:rPr lang="en-SG" sz="2400" b="1" i="1">
                        <a:latin typeface="Cambria Math" panose="02040503050406030204" pitchFamily="18" charset="0"/>
                      </a:rPr>
                      <m:t>=</m:t>
                    </m:r>
                  </m:oMath>
                </a14:m>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𝑗</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𝑗</m:t>
                            </m:r>
                          </m:sub>
                        </m:sSub>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𝑖𝑗</m:t>
                                </m:r>
                              </m:sub>
                            </m:sSub>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num>
                              <m:den>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Sub>
                              </m:den>
                            </m:f>
                          </m:e>
                        </m:nary>
                      </m:e>
                    </m:nary>
                  </m:oMath>
                </a14:m>
                <a:r>
                  <a:rPr lang="en-SG" sz="2400" dirty="0">
                    <a:ea typeface="Cambria Math" panose="02040503050406030204" pitchFamily="18" charset="0"/>
                  </a:rPr>
                  <a:t> </a:t>
                </a:r>
                <a14:m>
                  <m:oMath xmlns:m="http://schemas.openxmlformats.org/officeDocument/2006/math">
                    <m:r>
                      <a:rPr lang="en-SG" sz="240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 </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Sub>
                      </m:num>
                      <m:den>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Sub>
                      </m:den>
                    </m:f>
                    <m:d>
                      <m:dPr>
                        <m:ctrlPr>
                          <a:rPr lang="en-SG" sz="2400" i="1">
                            <a:latin typeface="Cambria Math" panose="02040503050406030204" pitchFamily="18" charset="0"/>
                            <a:ea typeface="Cambria Math" panose="02040503050406030204" pitchFamily="18" charset="0"/>
                          </a:rPr>
                        </m:ctrlPr>
                      </m:dPr>
                      <m:e>
                        <m:nary>
                          <m:naryPr>
                            <m:chr m:val="∑"/>
                            <m:ctrlPr>
                              <a:rPr lang="en-SG" sz="2400" i="1">
                                <a:latin typeface="Cambria Math" panose="02040503050406030204" pitchFamily="18" charset="0"/>
                                <a:ea typeface="Cambria Math" panose="02040503050406030204" pitchFamily="18" charset="0"/>
                              </a:rPr>
                            </m:ctrlPr>
                          </m:naryPr>
                          <m:sub>
                            <m:r>
                              <a:rPr lang="en-SG" sz="2400" i="1">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𝑖𝑘</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e>
                        </m:nary>
                      </m:e>
                    </m:d>
                  </m:oMath>
                </a14:m>
                <a:r>
                  <a:rPr lang="en-SG" sz="2400" dirty="0">
                    <a:ea typeface="Cambria Math" panose="02040503050406030204" pitchFamily="18" charset="0"/>
                  </a:rPr>
                  <a:t> </a:t>
                </a:r>
                <a14:m>
                  <m:oMath xmlns:m="http://schemas.openxmlformats.org/officeDocument/2006/math">
                    <m:r>
                      <a:rPr lang="en-SG" sz="2400">
                        <a:latin typeface="Cambria Math" panose="02040503050406030204" pitchFamily="18" charset="0"/>
                        <a:ea typeface="Cambria Math" panose="02040503050406030204" pitchFamily="18" charset="0"/>
                      </a:rPr>
                      <m:t>+</m:t>
                    </m:r>
                  </m:oMath>
                </a14:m>
                <a:r>
                  <a:rPr lang="en-SG" sz="2400" dirty="0">
                    <a:ea typeface="Cambria Math" panose="02040503050406030204" pitchFamily="18" charset="0"/>
                  </a:rPr>
                  <a:t> </a:t>
                </a:r>
                <a14:m>
                  <m:oMath xmlns:m="http://schemas.openxmlformats.org/officeDocument/2006/math">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2</m:t>
                        </m:r>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𝑘𝑘</m:t>
                        </m:r>
                      </m:sub>
                    </m:sSub>
                    <m:sSubSup>
                      <m:sSubSupPr>
                        <m:ctrlPr>
                          <a:rPr lang="en-SG" sz="2400" i="1">
                            <a:latin typeface="Cambria Math" panose="02040503050406030204" pitchFamily="18" charset="0"/>
                            <a:ea typeface="Cambria Math" panose="02040503050406030204" pitchFamily="18" charset="0"/>
                          </a:rPr>
                        </m:ctrlPr>
                      </m:sSubSup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up/>
                    </m:sSubSup>
                  </m:oMath>
                </a14:m>
                <a:endParaRPr lang="en-SG" sz="2400" dirty="0"/>
              </a:p>
              <a:p>
                <a:pPr marL="0" indent="0">
                  <a:buNone/>
                </a:pPr>
                <a:r>
                  <a:rPr lang="en-SG" sz="2400" dirty="0"/>
                  <a:t>=</a:t>
                </a:r>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m:rPr>
                            <m:brk m:alnAt="23"/>
                          </m:rPr>
                          <a:rPr lang="en-SG" sz="2400" i="1">
                            <a:latin typeface="Cambria Math" panose="02040503050406030204" pitchFamily="18" charset="0"/>
                            <a:ea typeface="Cambria Math" panose="02040503050406030204" pitchFamily="18" charset="0"/>
                          </a:rPr>
                          <m:t>𝑗</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𝑘𝑗</m:t>
                                </m:r>
                              </m:sub>
                            </m:sSub>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𝑗</m:t>
                            </m:r>
                          </m:sub>
                        </m:sSub>
                      </m:e>
                    </m:nary>
                  </m:oMath>
                </a14:m>
                <a:r>
                  <a:rPr lang="en-SG" sz="2400" dirty="0"/>
                  <a:t>+</a:t>
                </a:r>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a:rPr lang="en-SG" sz="2400" i="1">
                            <a:latin typeface="Cambria Math" panose="02040503050406030204" pitchFamily="18" charset="0"/>
                            <a:ea typeface="Cambria Math" panose="02040503050406030204" pitchFamily="18" charset="0"/>
                          </a:rPr>
                          <m:t>𝑖</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𝑘</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𝑖𝑘</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e>
                    </m:nary>
                  </m:oMath>
                </a14:m>
                <a:r>
                  <a:rPr lang="en-SG" sz="2400" dirty="0"/>
                  <a:t>+</a:t>
                </a:r>
                <a:r>
                  <a:rPr lang="en-SG" sz="2400" dirty="0">
                    <a:ea typeface="Cambria Math" panose="02040503050406030204" pitchFamily="18" charset="0"/>
                  </a:rPr>
                  <a:t> </a:t>
                </a:r>
                <a14:m>
                  <m:oMath xmlns:m="http://schemas.openxmlformats.org/officeDocument/2006/math">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2</m:t>
                        </m:r>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𝑘𝑘</m:t>
                        </m:r>
                      </m:sub>
                    </m:sSub>
                    <m:sSubSup>
                      <m:sSubSupPr>
                        <m:ctrlPr>
                          <a:rPr lang="en-SG" sz="2400" i="1">
                            <a:latin typeface="Cambria Math" panose="02040503050406030204" pitchFamily="18" charset="0"/>
                            <a:ea typeface="Cambria Math" panose="02040503050406030204" pitchFamily="18" charset="0"/>
                          </a:rPr>
                        </m:ctrlPr>
                      </m:sSubSup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𝑘</m:t>
                        </m:r>
                      </m:sub>
                      <m:sup/>
                    </m:sSubSup>
                  </m:oMath>
                </a14:m>
                <a:endParaRPr lang="en-SG" sz="2400" dirty="0"/>
              </a:p>
              <a:p>
                <a:pPr marL="0" indent="0">
                  <a:buNone/>
                </a:pPr>
                <a:r>
                  <a:rPr lang="en-SG" sz="2400" dirty="0"/>
                  <a:t>=</a:t>
                </a:r>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a:rPr lang="en-SG" sz="2400" b="0" i="1" smtClean="0">
                            <a:latin typeface="Cambria Math" panose="02040503050406030204" pitchFamily="18" charset="0"/>
                            <a:ea typeface="Cambria Math" panose="02040503050406030204" pitchFamily="18" charset="0"/>
                          </a:rPr>
                          <m:t>𝑗</m:t>
                        </m:r>
                        <m:r>
                          <a:rPr lang="en-SG" sz="2400" b="0" i="1" smtClean="0">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𝑘𝑗</m:t>
                                </m:r>
                              </m:sub>
                            </m:sSub>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𝑗</m:t>
                            </m:r>
                          </m:sub>
                        </m:sSub>
                      </m:e>
                    </m:nary>
                  </m:oMath>
                </a14:m>
                <a:r>
                  <a:rPr lang="en-SG" sz="2400" dirty="0"/>
                  <a:t>+</a:t>
                </a:r>
                <a:r>
                  <a:rPr lang="en-SG" sz="2400" dirty="0">
                    <a:ea typeface="Cambria Math" panose="02040503050406030204" pitchFamily="18" charset="0"/>
                  </a:rPr>
                  <a:t> </a:t>
                </a:r>
                <a14:m>
                  <m:oMath xmlns:m="http://schemas.openxmlformats.org/officeDocument/2006/math">
                    <m:nary>
                      <m:naryPr>
                        <m:chr m:val="∑"/>
                        <m:ctrlPr>
                          <a:rPr lang="en-SG" sz="2400" i="1">
                            <a:latin typeface="Cambria Math" panose="02040503050406030204" pitchFamily="18" charset="0"/>
                            <a:ea typeface="Cambria Math" panose="02040503050406030204" pitchFamily="18" charset="0"/>
                          </a:rPr>
                        </m:ctrlPr>
                      </m:naryPr>
                      <m:sub>
                        <m:r>
                          <a:rPr lang="en-SG" sz="2400" i="1">
                            <a:latin typeface="Cambria Math" panose="02040503050406030204" pitchFamily="18" charset="0"/>
                            <a:ea typeface="Cambria Math" panose="02040503050406030204" pitchFamily="18" charset="0"/>
                          </a:rPr>
                          <m:t>𝑖</m:t>
                        </m:r>
                        <m:r>
                          <a:rPr lang="en-SG" sz="2400" b="0" i="1" smtClean="0">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𝑛</m:t>
                        </m:r>
                      </m:sup>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𝑖𝑘</m:t>
                            </m:r>
                          </m:sub>
                        </m:sSub>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𝑥</m:t>
                            </m:r>
                          </m:e>
                          <m:sub>
                            <m:r>
                              <a:rPr lang="en-SG" sz="2400" i="1">
                                <a:latin typeface="Cambria Math" panose="02040503050406030204" pitchFamily="18" charset="0"/>
                                <a:ea typeface="Cambria Math" panose="02040503050406030204" pitchFamily="18" charset="0"/>
                              </a:rPr>
                              <m:t>𝑖</m:t>
                            </m:r>
                          </m:sub>
                        </m:sSub>
                      </m:e>
                    </m:nary>
                  </m:oMath>
                </a14:m>
                <a:endParaRPr lang="en-SG" sz="2400" dirty="0"/>
              </a:p>
              <a:p>
                <a:pPr marL="0" indent="0">
                  <a:buNone/>
                </a:pPr>
                <a:endParaRPr lang="en-SG" dirty="0"/>
              </a:p>
              <a:p>
                <a:pPr marL="0" indent="0">
                  <a:buNone/>
                </a:pPr>
                <a:r>
                  <a:rPr lang="en-SG" dirty="0"/>
                  <a:t>Thus </a:t>
                </a:r>
                <a14:m>
                  <m:oMath xmlns:m="http://schemas.openxmlformats.org/officeDocument/2006/math">
                    <m:f>
                      <m:fPr>
                        <m:ctrlPr>
                          <a:rPr lang="en-SG" sz="2800" b="1" i="1">
                            <a:latin typeface="Cambria Math" panose="02040503050406030204" pitchFamily="18" charset="0"/>
                          </a:rPr>
                        </m:ctrlPr>
                      </m:fPr>
                      <m:num>
                        <m:r>
                          <a:rPr lang="en-SG" sz="2800" i="1">
                            <a:latin typeface="Cambria Math" panose="02040503050406030204" pitchFamily="18" charset="0"/>
                          </a:rPr>
                          <m:t>𝜕</m:t>
                        </m:r>
                        <m:r>
                          <a:rPr lang="en-SG" sz="2800" i="1">
                            <a:latin typeface="Cambria Math" panose="02040503050406030204" pitchFamily="18" charset="0"/>
                            <a:ea typeface="Cambria Math" panose="02040503050406030204" pitchFamily="18" charset="0"/>
                          </a:rPr>
                          <m:t>𝛼</m:t>
                        </m:r>
                      </m:num>
                      <m:den>
                        <m:r>
                          <a:rPr lang="en-SG" sz="2800" i="1">
                            <a:latin typeface="Cambria Math" panose="02040503050406030204" pitchFamily="18" charset="0"/>
                          </a:rPr>
                          <m:t>𝜕</m:t>
                        </m:r>
                        <m:r>
                          <a:rPr lang="en-SG" sz="2800" b="1" i="1">
                            <a:latin typeface="Cambria Math" panose="02040503050406030204" pitchFamily="18" charset="0"/>
                          </a:rPr>
                          <m:t>𝒙</m:t>
                        </m:r>
                      </m:den>
                    </m:f>
                    <m:r>
                      <a:rPr lang="en-SG" sz="2800" b="1" i="1">
                        <a:latin typeface="Cambria Math" panose="02040503050406030204" pitchFamily="18" charset="0"/>
                      </a:rPr>
                      <m:t>=</m:t>
                    </m:r>
                    <m:sSup>
                      <m:sSupPr>
                        <m:ctrlPr>
                          <a:rPr lang="en-SG" sz="2800" b="1" i="1">
                            <a:latin typeface="Cambria Math" panose="02040503050406030204" pitchFamily="18" charset="0"/>
                          </a:rPr>
                        </m:ctrlPr>
                      </m:sSupPr>
                      <m:e>
                        <m:r>
                          <a:rPr lang="en-SG" sz="2800" b="1" i="1">
                            <a:latin typeface="Cambria Math" panose="02040503050406030204" pitchFamily="18" charset="0"/>
                          </a:rPr>
                          <m:t>𝒙</m:t>
                        </m:r>
                      </m:e>
                      <m:sup>
                        <m:r>
                          <a:rPr lang="en-SG" sz="2800" b="1" i="1">
                            <a:latin typeface="Cambria Math" panose="02040503050406030204" pitchFamily="18" charset="0"/>
                          </a:rPr>
                          <m:t>𝑻</m:t>
                        </m:r>
                      </m:sup>
                    </m:sSup>
                    <m:r>
                      <a:rPr lang="en-SG" sz="2800" b="1" i="1">
                        <a:latin typeface="Cambria Math" panose="02040503050406030204" pitchFamily="18" charset="0"/>
                      </a:rPr>
                      <m:t>(</m:t>
                    </m:r>
                    <m:r>
                      <a:rPr lang="en-SG" sz="2800" b="1" i="1">
                        <a:latin typeface="Cambria Math" panose="02040503050406030204" pitchFamily="18" charset="0"/>
                      </a:rPr>
                      <m:t>𝑨</m:t>
                    </m:r>
                    <m:r>
                      <a:rPr lang="en-SG" sz="2800" b="1" i="1">
                        <a:latin typeface="Cambria Math" panose="02040503050406030204" pitchFamily="18" charset="0"/>
                      </a:rPr>
                      <m:t>+</m:t>
                    </m:r>
                    <m:sSup>
                      <m:sSupPr>
                        <m:ctrlPr>
                          <a:rPr lang="en-SG" sz="2800" b="1" i="1">
                            <a:latin typeface="Cambria Math" panose="02040503050406030204" pitchFamily="18" charset="0"/>
                          </a:rPr>
                        </m:ctrlPr>
                      </m:sSupPr>
                      <m:e>
                        <m:r>
                          <a:rPr lang="en-SG" sz="2800" b="1" i="1">
                            <a:latin typeface="Cambria Math" panose="02040503050406030204" pitchFamily="18" charset="0"/>
                          </a:rPr>
                          <m:t>𝑨</m:t>
                        </m:r>
                      </m:e>
                      <m:sup>
                        <m:r>
                          <a:rPr lang="en-SG" sz="2800" b="1" i="1">
                            <a:latin typeface="Cambria Math" panose="02040503050406030204" pitchFamily="18" charset="0"/>
                          </a:rPr>
                          <m:t>𝑻</m:t>
                        </m:r>
                      </m:sup>
                    </m:sSup>
                    <m:r>
                      <a:rPr lang="en-SG" sz="2800" b="1" i="1">
                        <a:latin typeface="Cambria Math" panose="02040503050406030204" pitchFamily="18" charset="0"/>
                      </a:rPr>
                      <m:t>)</m:t>
                    </m:r>
                  </m:oMath>
                </a14:m>
                <a:endParaRPr lang="en-SG" sz="2800" b="1" dirty="0"/>
              </a:p>
              <a:p>
                <a:pPr marL="0" indent="0">
                  <a:buNone/>
                </a:pPr>
                <a:endParaRPr lang="en-SG" sz="2800" b="1" dirty="0"/>
              </a:p>
              <a:p>
                <a:pPr marL="0" indent="0">
                  <a:buNone/>
                </a:pPr>
                <a:endParaRPr lang="en-SG" sz="2800"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94C076F5-3F13-4F14-B3C2-69FFC9E1D8B3}"/>
                  </a:ext>
                </a:extLst>
              </p:cNvPr>
              <p:cNvSpPr>
                <a:spLocks noGrp="1" noRot="1" noChangeAspect="1" noMove="1" noResize="1" noEditPoints="1" noAdjustHandles="1" noChangeArrowheads="1" noChangeShapeType="1" noTextEdit="1"/>
              </p:cNvSpPr>
              <p:nvPr>
                <p:ph sz="quarter" idx="1"/>
              </p:nvPr>
            </p:nvSpPr>
            <p:spPr>
              <a:blipFill>
                <a:blip r:embed="rId2"/>
                <a:stretch>
                  <a:fillRect l="-2519"/>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703DFC1C-D91D-4529-85FA-2F12FC6AD41D}"/>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Tree>
    <p:extLst>
      <p:ext uri="{BB962C8B-B14F-4D97-AF65-F5344CB8AC3E}">
        <p14:creationId xmlns:p14="http://schemas.microsoft.com/office/powerpoint/2010/main" val="368920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D56660-13A7-45DC-A9FC-A72F77FAB8D3}"/>
                  </a:ext>
                </a:extLst>
              </p:cNvPr>
              <p:cNvSpPr>
                <a:spLocks noGrp="1"/>
              </p:cNvSpPr>
              <p:nvPr>
                <p:ph sz="quarter" idx="1"/>
              </p:nvPr>
            </p:nvSpPr>
            <p:spPr/>
            <p:txBody>
              <a:bodyPr/>
              <a:lstStyle/>
              <a:p>
                <a:pPr marL="0" indent="0">
                  <a:buNone/>
                </a:pPr>
                <a:r>
                  <a:rPr lang="en-SG" dirty="0"/>
                  <a:t>If </a:t>
                </a:r>
                <a:r>
                  <a:rPr lang="en-SG" b="1" dirty="0"/>
                  <a:t>A</a:t>
                </a:r>
                <a:r>
                  <a:rPr lang="en-SG" dirty="0"/>
                  <a:t> is a symmetric matrix and </a:t>
                </a:r>
                <a14:m>
                  <m:oMath xmlns:m="http://schemas.openxmlformats.org/officeDocument/2006/math">
                    <m:r>
                      <a:rPr lang="en-SG" i="1" smtClean="0">
                        <a:latin typeface="Cambria Math" panose="02040503050406030204" pitchFamily="18" charset="0"/>
                        <a:ea typeface="Cambria Math" panose="02040503050406030204" pitchFamily="18" charset="0"/>
                      </a:rPr>
                      <m:t>𝛼</m:t>
                    </m:r>
                    <m:r>
                      <a:rPr lang="en-SG" b="0" i="1" smtClean="0">
                        <a:latin typeface="Cambria Math" panose="02040503050406030204" pitchFamily="18" charset="0"/>
                        <a:ea typeface="Cambria Math" panose="02040503050406030204" pitchFamily="18" charset="0"/>
                      </a:rPr>
                      <m:t>=</m:t>
                    </m:r>
                    <m:sSup>
                      <m:sSupPr>
                        <m:ctrlPr>
                          <a:rPr lang="en-SG" b="1" i="1" smtClean="0">
                            <a:latin typeface="Cambria Math" panose="02040503050406030204" pitchFamily="18" charset="0"/>
                            <a:ea typeface="Cambria Math" panose="02040503050406030204" pitchFamily="18" charset="0"/>
                          </a:rPr>
                        </m:ctrlPr>
                      </m:sSupPr>
                      <m:e>
                        <m:r>
                          <a:rPr lang="en-SG" b="1" i="1" smtClean="0">
                            <a:latin typeface="Cambria Math" panose="02040503050406030204" pitchFamily="18" charset="0"/>
                            <a:ea typeface="Cambria Math" panose="02040503050406030204" pitchFamily="18" charset="0"/>
                          </a:rPr>
                          <m:t>𝒙</m:t>
                        </m:r>
                      </m:e>
                      <m:sup>
                        <m:r>
                          <a:rPr lang="en-SG" b="1" i="1" smtClean="0">
                            <a:latin typeface="Cambria Math" panose="02040503050406030204" pitchFamily="18" charset="0"/>
                            <a:ea typeface="Cambria Math" panose="02040503050406030204" pitchFamily="18" charset="0"/>
                          </a:rPr>
                          <m:t>𝑻</m:t>
                        </m:r>
                      </m:sup>
                    </m:sSup>
                    <m:r>
                      <a:rPr lang="en-SG" b="1" i="1" smtClean="0">
                        <a:latin typeface="Cambria Math" panose="02040503050406030204" pitchFamily="18" charset="0"/>
                        <a:ea typeface="Cambria Math" panose="02040503050406030204" pitchFamily="18" charset="0"/>
                      </a:rPr>
                      <m:t>𝑨𝒙</m:t>
                    </m:r>
                    <m:r>
                      <a:rPr lang="en-SG" b="1" i="0" smtClean="0">
                        <a:latin typeface="Cambria Math" panose="02040503050406030204" pitchFamily="18" charset="0"/>
                        <a:ea typeface="Cambria Math" panose="02040503050406030204" pitchFamily="18" charset="0"/>
                      </a:rPr>
                      <m:t>, </m:t>
                    </m:r>
                  </m:oMath>
                </a14:m>
                <a:r>
                  <a:rPr lang="en-SG" dirty="0"/>
                  <a:t>where</a:t>
                </a:r>
                <a:r>
                  <a:rPr lang="en-SG" b="1" dirty="0"/>
                  <a:t>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b="1" dirty="0"/>
                  <a:t> </a:t>
                </a:r>
                <a:r>
                  <a:rPr lang="en-SG" dirty="0"/>
                  <a:t>is</a:t>
                </a:r>
                <a:r>
                  <a:rPr lang="en-SG" b="1" dirty="0"/>
                  <a:t>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ea typeface="Cambria Math" panose="02040503050406030204" pitchFamily="18" charset="0"/>
                      </a:rPr>
                      <m:t>×1</m:t>
                    </m:r>
                  </m:oMath>
                </a14:m>
                <a:r>
                  <a:rPr lang="en-SG" dirty="0"/>
                  <a:t>,</a:t>
                </a:r>
                <a:r>
                  <a:rPr lang="en-SG" b="1" dirty="0"/>
                  <a:t> A </a:t>
                </a:r>
                <a:r>
                  <a:rPr lang="en-SG" dirty="0"/>
                  <a:t>is </a:t>
                </a:r>
                <a14:m>
                  <m:oMath xmlns:m="http://schemas.openxmlformats.org/officeDocument/2006/math">
                    <m:r>
                      <a:rPr lang="en-SG" b="0" i="1">
                        <a:latin typeface="Cambria Math" panose="02040503050406030204" pitchFamily="18" charset="0"/>
                      </a:rPr>
                      <m:t>𝑛</m:t>
                    </m:r>
                    <m:r>
                      <a:rPr lang="en-SG" b="0"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𝑛</m:t>
                    </m:r>
                  </m:oMath>
                </a14:m>
                <a:r>
                  <a:rPr lang="en-SG" dirty="0"/>
                  <a:t> and </a:t>
                </a:r>
                <a:r>
                  <a:rPr lang="en-SG" b="1" dirty="0"/>
                  <a:t>A </a:t>
                </a:r>
                <a:r>
                  <a:rPr lang="en-SG" dirty="0"/>
                  <a:t>is not dependent on </a:t>
                </a:r>
                <a14:m>
                  <m:oMath xmlns:m="http://schemas.openxmlformats.org/officeDocument/2006/math">
                    <m:r>
                      <a:rPr lang="en-SG" b="1" i="1">
                        <a:latin typeface="Cambria Math" panose="02040503050406030204" pitchFamily="18" charset="0"/>
                        <a:ea typeface="Cambria Math" panose="02040503050406030204" pitchFamily="18" charset="0"/>
                      </a:rPr>
                      <m:t>𝒙</m:t>
                    </m:r>
                    <m:r>
                      <a:rPr lang="en-SG" b="0" i="0" smtClean="0">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then</m:t>
                    </m:r>
                  </m:oMath>
                </a14:m>
                <a:endParaRPr lang="en-SG" dirty="0"/>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f>
                        <m:fPr>
                          <m:ctrlPr>
                            <a:rPr lang="en-SG" sz="2400" b="1"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r>
                            <a:rPr lang="en-SG" sz="2400" b="1" i="1">
                              <a:latin typeface="Cambria Math" panose="02040503050406030204" pitchFamily="18" charset="0"/>
                            </a:rPr>
                            <m:t>𝒙</m:t>
                          </m:r>
                        </m:den>
                      </m:f>
                      <m:r>
                        <a:rPr lang="en-SG" sz="2400" b="1" i="1">
                          <a:latin typeface="Cambria Math" panose="02040503050406030204" pitchFamily="18" charset="0"/>
                        </a:rPr>
                        <m:t>=</m:t>
                      </m:r>
                      <m:sSup>
                        <m:sSupPr>
                          <m:ctrlPr>
                            <a:rPr lang="en-SG" sz="2400" b="1" i="1">
                              <a:latin typeface="Cambria Math" panose="02040503050406030204" pitchFamily="18" charset="0"/>
                            </a:rPr>
                          </m:ctrlPr>
                        </m:sSupPr>
                        <m:e>
                          <m:r>
                            <a:rPr lang="en-SG" sz="2400" b="1" i="1" smtClean="0">
                              <a:latin typeface="Cambria Math" panose="02040503050406030204" pitchFamily="18" charset="0"/>
                            </a:rPr>
                            <m:t>𝟐</m:t>
                          </m:r>
                          <m:r>
                            <a:rPr lang="en-SG" sz="2400" b="1" i="1">
                              <a:latin typeface="Cambria Math" panose="02040503050406030204" pitchFamily="18" charset="0"/>
                            </a:rPr>
                            <m:t>𝒙</m:t>
                          </m:r>
                        </m:e>
                        <m:sup>
                          <m:r>
                            <a:rPr lang="en-SG" sz="2400" b="1" i="1">
                              <a:latin typeface="Cambria Math" panose="02040503050406030204" pitchFamily="18" charset="0"/>
                            </a:rPr>
                            <m:t>𝑻</m:t>
                          </m:r>
                        </m:sup>
                      </m:sSup>
                      <m:r>
                        <a:rPr lang="en-SG" sz="2400" b="1" i="1" smtClean="0">
                          <a:latin typeface="Cambria Math" panose="02040503050406030204" pitchFamily="18" charset="0"/>
                        </a:rPr>
                        <m:t>𝑨</m:t>
                      </m:r>
                    </m:oMath>
                  </m:oMathPara>
                </a14:m>
                <a:endParaRPr lang="en-SG" dirty="0"/>
              </a:p>
              <a:p>
                <a:pPr marL="0" indent="0">
                  <a:buNone/>
                </a:pPr>
                <a:endParaRPr lang="en-SG" dirty="0"/>
              </a:p>
              <a:p>
                <a:pPr marL="0" indent="0">
                  <a:buNone/>
                </a:pPr>
                <a:r>
                  <a:rPr lang="en-SG" dirty="0"/>
                  <a:t>Using the result, </a:t>
                </a:r>
                <a14:m>
                  <m:oMath xmlns:m="http://schemas.openxmlformats.org/officeDocument/2006/math">
                    <m:f>
                      <m:fPr>
                        <m:ctrlPr>
                          <a:rPr lang="en-SG" sz="2800" b="1" i="1">
                            <a:latin typeface="Cambria Math" panose="02040503050406030204" pitchFamily="18" charset="0"/>
                          </a:rPr>
                        </m:ctrlPr>
                      </m:fPr>
                      <m:num>
                        <m:r>
                          <a:rPr lang="en-SG" sz="2800" i="1">
                            <a:latin typeface="Cambria Math" panose="02040503050406030204" pitchFamily="18" charset="0"/>
                          </a:rPr>
                          <m:t>𝜕</m:t>
                        </m:r>
                        <m:r>
                          <a:rPr lang="en-SG" sz="2800" i="1">
                            <a:latin typeface="Cambria Math" panose="02040503050406030204" pitchFamily="18" charset="0"/>
                            <a:ea typeface="Cambria Math" panose="02040503050406030204" pitchFamily="18" charset="0"/>
                          </a:rPr>
                          <m:t>𝛼</m:t>
                        </m:r>
                      </m:num>
                      <m:den>
                        <m:r>
                          <a:rPr lang="en-SG" sz="2800" i="1">
                            <a:latin typeface="Cambria Math" panose="02040503050406030204" pitchFamily="18" charset="0"/>
                          </a:rPr>
                          <m:t>𝜕</m:t>
                        </m:r>
                        <m:r>
                          <a:rPr lang="en-SG" sz="2800" b="1" i="1">
                            <a:latin typeface="Cambria Math" panose="02040503050406030204" pitchFamily="18" charset="0"/>
                          </a:rPr>
                          <m:t>𝒙</m:t>
                        </m:r>
                      </m:den>
                    </m:f>
                    <m:r>
                      <a:rPr lang="en-SG" sz="2800" b="1" i="1">
                        <a:latin typeface="Cambria Math" panose="02040503050406030204" pitchFamily="18" charset="0"/>
                      </a:rPr>
                      <m:t>=</m:t>
                    </m:r>
                    <m:sSup>
                      <m:sSupPr>
                        <m:ctrlPr>
                          <a:rPr lang="en-SG" sz="2800" b="1" i="1">
                            <a:latin typeface="Cambria Math" panose="02040503050406030204" pitchFamily="18" charset="0"/>
                          </a:rPr>
                        </m:ctrlPr>
                      </m:sSupPr>
                      <m:e>
                        <m:r>
                          <a:rPr lang="en-SG" sz="2800" b="1" i="1">
                            <a:latin typeface="Cambria Math" panose="02040503050406030204" pitchFamily="18" charset="0"/>
                          </a:rPr>
                          <m:t>𝒙</m:t>
                        </m:r>
                      </m:e>
                      <m:sup>
                        <m:r>
                          <a:rPr lang="en-SG" sz="2800" b="1" i="1">
                            <a:latin typeface="Cambria Math" panose="02040503050406030204" pitchFamily="18" charset="0"/>
                          </a:rPr>
                          <m:t>𝑻</m:t>
                        </m:r>
                      </m:sup>
                    </m:sSup>
                    <m:d>
                      <m:dPr>
                        <m:ctrlPr>
                          <a:rPr lang="en-SG" sz="2800" b="1" i="1">
                            <a:latin typeface="Cambria Math" panose="02040503050406030204" pitchFamily="18" charset="0"/>
                          </a:rPr>
                        </m:ctrlPr>
                      </m:dPr>
                      <m:e>
                        <m:r>
                          <a:rPr lang="en-SG" sz="2800" b="1" i="1">
                            <a:latin typeface="Cambria Math" panose="02040503050406030204" pitchFamily="18" charset="0"/>
                          </a:rPr>
                          <m:t>𝑨</m:t>
                        </m:r>
                        <m:r>
                          <a:rPr lang="en-SG" sz="2800" b="1" i="1">
                            <a:latin typeface="Cambria Math" panose="02040503050406030204" pitchFamily="18" charset="0"/>
                          </a:rPr>
                          <m:t>+</m:t>
                        </m:r>
                        <m:sSup>
                          <m:sSupPr>
                            <m:ctrlPr>
                              <a:rPr lang="en-SG" sz="2800" b="1" i="1">
                                <a:latin typeface="Cambria Math" panose="02040503050406030204" pitchFamily="18" charset="0"/>
                              </a:rPr>
                            </m:ctrlPr>
                          </m:sSupPr>
                          <m:e>
                            <m:r>
                              <a:rPr lang="en-SG" sz="2800" b="1" i="1">
                                <a:latin typeface="Cambria Math" panose="02040503050406030204" pitchFamily="18" charset="0"/>
                              </a:rPr>
                              <m:t>𝑨</m:t>
                            </m:r>
                          </m:e>
                          <m:sup>
                            <m:r>
                              <a:rPr lang="en-SG" sz="2800" b="1" i="1">
                                <a:latin typeface="Cambria Math" panose="02040503050406030204" pitchFamily="18" charset="0"/>
                              </a:rPr>
                              <m:t>𝑻</m:t>
                            </m:r>
                          </m:sup>
                        </m:sSup>
                      </m:e>
                    </m:d>
                  </m:oMath>
                </a14:m>
                <a:r>
                  <a:rPr lang="en-SG" dirty="0"/>
                  <a:t>, the proof is straight forward. </a:t>
                </a:r>
              </a:p>
            </p:txBody>
          </p:sp>
        </mc:Choice>
        <mc:Fallback xmlns="">
          <p:sp>
            <p:nvSpPr>
              <p:cNvPr id="2" name="Content Placeholder 1">
                <a:extLst>
                  <a:ext uri="{FF2B5EF4-FFF2-40B4-BE49-F238E27FC236}">
                    <a16:creationId xmlns:a16="http://schemas.microsoft.com/office/drawing/2014/main" id="{2FD56660-13A7-45DC-A9FC-A72F77FAB8D3}"/>
                  </a:ext>
                </a:extLst>
              </p:cNvPr>
              <p:cNvSpPr>
                <a:spLocks noGrp="1" noRot="1" noChangeAspect="1" noMove="1" noResize="1" noEditPoints="1" noAdjustHandles="1" noChangeArrowheads="1" noChangeShapeType="1" noTextEdit="1"/>
              </p:cNvSpPr>
              <p:nvPr>
                <p:ph sz="quarter" idx="1"/>
              </p:nvPr>
            </p:nvSpPr>
            <p:spPr>
              <a:blipFill>
                <a:blip r:embed="rId2"/>
                <a:stretch>
                  <a:fillRect l="-1333" t="-988" r="-1259"/>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61B10946-DA4D-4A0E-A5A2-A1E45B01FAB4}"/>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F5B02E31-0C85-4C3C-A8A8-EF69E046129F}"/>
              </a:ext>
            </a:extLst>
          </p:cNvPr>
          <p:cNvSpPr/>
          <p:nvPr/>
        </p:nvSpPr>
        <p:spPr>
          <a:xfrm>
            <a:off x="323528" y="1124744"/>
            <a:ext cx="8363272" cy="2376264"/>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4393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AF10EA8-D1B7-4699-9A57-23E6466E4C68}"/>
                  </a:ext>
                </a:extLst>
              </p:cNvPr>
              <p:cNvSpPr>
                <a:spLocks noGrp="1"/>
              </p:cNvSpPr>
              <p:nvPr>
                <p:ph sz="quarter" idx="1"/>
              </p:nvPr>
            </p:nvSpPr>
            <p:spPr/>
            <p:txBody>
              <a:bodyPr/>
              <a:lstStyle/>
              <a:p>
                <a:pPr marL="0" indent="0" algn="ctr">
                  <a:buNone/>
                </a:pPr>
                <a:r>
                  <a:rPr lang="en-SG" dirty="0"/>
                  <a:t>If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sSup>
                      <m:sSupPr>
                        <m:ctrlPr>
                          <a:rPr lang="en-SG" b="1" i="1">
                            <a:latin typeface="Cambria Math" panose="02040503050406030204" pitchFamily="18" charset="0"/>
                            <a:ea typeface="Cambria Math" panose="02040503050406030204" pitchFamily="18" charset="0"/>
                          </a:rPr>
                        </m:ctrlPr>
                      </m:sSupPr>
                      <m:e>
                        <m:r>
                          <a:rPr lang="en-SG" b="1" i="1">
                            <a:latin typeface="Cambria Math" panose="02040503050406030204" pitchFamily="18" charset="0"/>
                            <a:ea typeface="Cambria Math" panose="02040503050406030204" pitchFamily="18" charset="0"/>
                          </a:rPr>
                          <m:t>𝒙</m:t>
                        </m:r>
                      </m:e>
                      <m:sup>
                        <m:r>
                          <a:rPr lang="en-SG" b="1" i="1">
                            <a:latin typeface="Cambria Math" panose="02040503050406030204" pitchFamily="18" charset="0"/>
                            <a:ea typeface="Cambria Math" panose="02040503050406030204" pitchFamily="18" charset="0"/>
                          </a:rPr>
                          <m:t>𝑻</m:t>
                        </m:r>
                      </m:sup>
                    </m:sSup>
                    <m:r>
                      <a:rPr lang="en-SG" b="1" i="1">
                        <a:latin typeface="Cambria Math" panose="02040503050406030204" pitchFamily="18" charset="0"/>
                        <a:ea typeface="Cambria Math" panose="02040503050406030204" pitchFamily="18" charset="0"/>
                      </a:rPr>
                      <m:t>𝒙</m:t>
                    </m:r>
                    <m:r>
                      <a:rPr lang="en-SG" b="1">
                        <a:latin typeface="Cambria Math" panose="02040503050406030204" pitchFamily="18" charset="0"/>
                        <a:ea typeface="Cambria Math" panose="02040503050406030204" pitchFamily="18" charset="0"/>
                      </a:rPr>
                      <m:t>, </m:t>
                    </m:r>
                  </m:oMath>
                </a14:m>
                <a:r>
                  <a:rPr lang="en-SG" dirty="0"/>
                  <a:t>where</a:t>
                </a:r>
                <a:r>
                  <a:rPr lang="en-SG" b="1" dirty="0"/>
                  <a:t>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b="1" dirty="0"/>
                  <a:t> </a:t>
                </a:r>
                <a:r>
                  <a:rPr lang="en-SG" dirty="0"/>
                  <a:t>is</a:t>
                </a:r>
                <a:r>
                  <a:rPr lang="en-SG" b="1" dirty="0"/>
                  <a:t> </a:t>
                </a:r>
                <a14:m>
                  <m:oMath xmlns:m="http://schemas.openxmlformats.org/officeDocument/2006/math">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×1</m:t>
                    </m:r>
                  </m:oMath>
                </a14:m>
                <a:r>
                  <a:rPr lang="en-SG" dirty="0"/>
                  <a:t>,</a:t>
                </a:r>
                <a:r>
                  <a:rPr lang="en-SG" b="1" dirty="0"/>
                  <a:t> </a:t>
                </a:r>
                <a14:m>
                  <m:oMath xmlns:m="http://schemas.openxmlformats.org/officeDocument/2006/math">
                    <m:r>
                      <m:rPr>
                        <m:sty m:val="p"/>
                      </m:rPr>
                      <a:rPr lang="en-SG">
                        <a:latin typeface="Cambria Math" panose="02040503050406030204" pitchFamily="18" charset="0"/>
                        <a:ea typeface="Cambria Math" panose="02040503050406030204" pitchFamily="18" charset="0"/>
                      </a:rPr>
                      <m:t>then</m:t>
                    </m:r>
                    <m:r>
                      <a:rPr lang="en-SG" b="1" i="1" smtClean="0">
                        <a:latin typeface="Cambria Math" panose="02040503050406030204" pitchFamily="18" charset="0"/>
                        <a:ea typeface="Cambria Math" panose="02040503050406030204" pitchFamily="18" charset="0"/>
                      </a:rPr>
                      <m:t> </m:t>
                    </m:r>
                    <m:f>
                      <m:fPr>
                        <m:ctrlPr>
                          <a:rPr lang="en-SG" sz="2400" b="1"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𝛼</m:t>
                        </m:r>
                      </m:num>
                      <m:den>
                        <m:r>
                          <a:rPr lang="en-SG" sz="2400" i="1">
                            <a:latin typeface="Cambria Math" panose="02040503050406030204" pitchFamily="18" charset="0"/>
                          </a:rPr>
                          <m:t>𝜕</m:t>
                        </m:r>
                        <m:r>
                          <a:rPr lang="en-SG" sz="2400" b="1" i="1">
                            <a:latin typeface="Cambria Math" panose="02040503050406030204" pitchFamily="18" charset="0"/>
                          </a:rPr>
                          <m:t>𝒙</m:t>
                        </m:r>
                      </m:den>
                    </m:f>
                    <m:r>
                      <a:rPr lang="en-SG" sz="2400" b="1" i="1">
                        <a:latin typeface="Cambria Math" panose="02040503050406030204" pitchFamily="18" charset="0"/>
                      </a:rPr>
                      <m:t>=</m:t>
                    </m:r>
                    <m:sSup>
                      <m:sSupPr>
                        <m:ctrlPr>
                          <a:rPr lang="en-SG" sz="2400" b="1" i="1">
                            <a:latin typeface="Cambria Math" panose="02040503050406030204" pitchFamily="18" charset="0"/>
                          </a:rPr>
                        </m:ctrlPr>
                      </m:sSupPr>
                      <m:e>
                        <m:r>
                          <a:rPr lang="en-SG" sz="2400" b="1" i="1">
                            <a:latin typeface="Cambria Math" panose="02040503050406030204" pitchFamily="18" charset="0"/>
                          </a:rPr>
                          <m:t>𝟐</m:t>
                        </m:r>
                        <m:r>
                          <a:rPr lang="en-SG" sz="2400" b="1" i="1">
                            <a:latin typeface="Cambria Math" panose="02040503050406030204" pitchFamily="18" charset="0"/>
                          </a:rPr>
                          <m:t>𝒙</m:t>
                        </m:r>
                      </m:e>
                      <m:sup>
                        <m:r>
                          <a:rPr lang="en-SG" sz="2400" b="1" i="1">
                            <a:latin typeface="Cambria Math" panose="02040503050406030204" pitchFamily="18" charset="0"/>
                          </a:rPr>
                          <m:t>𝑻</m:t>
                        </m:r>
                      </m:sup>
                    </m:sSup>
                  </m:oMath>
                </a14:m>
                <a:endParaRPr lang="en-SG" dirty="0"/>
              </a:p>
              <a:p>
                <a:pPr marL="0" indent="0">
                  <a:buNone/>
                </a:pPr>
                <a:endParaRPr lang="en-SG" dirty="0"/>
              </a:p>
              <a:p>
                <a:pPr marL="0" indent="0">
                  <a:buNone/>
                </a:pPr>
                <a:endParaRPr lang="en-SG"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SG" i="1">
                        <a:latin typeface="Cambria Math" panose="02040503050406030204" pitchFamily="18" charset="0"/>
                        <a:ea typeface="Cambria Math" panose="02040503050406030204" pitchFamily="18" charset="0"/>
                      </a:rPr>
                      <m:t>𝛼</m:t>
                    </m:r>
                    <m:r>
                      <a:rPr lang="en-SG" b="0" i="1" smtClean="0">
                        <a:latin typeface="Cambria Math" panose="02040503050406030204" pitchFamily="18" charset="0"/>
                        <a:ea typeface="Cambria Math" panose="02040503050406030204" pitchFamily="18" charset="0"/>
                      </a:rPr>
                      <m:t>=</m:t>
                    </m:r>
                    <m:sSup>
                      <m:sSupPr>
                        <m:ctrlPr>
                          <a:rPr lang="en-SG" b="1" i="1">
                            <a:latin typeface="Cambria Math" panose="02040503050406030204" pitchFamily="18" charset="0"/>
                            <a:ea typeface="Cambria Math" panose="02040503050406030204" pitchFamily="18" charset="0"/>
                          </a:rPr>
                        </m:ctrlPr>
                      </m:sSupPr>
                      <m:e>
                        <m:r>
                          <a:rPr lang="en-SG" b="1" i="1">
                            <a:latin typeface="Cambria Math" panose="02040503050406030204" pitchFamily="18" charset="0"/>
                            <a:ea typeface="Cambria Math" panose="02040503050406030204" pitchFamily="18" charset="0"/>
                          </a:rPr>
                          <m:t>𝒙</m:t>
                        </m:r>
                      </m:e>
                      <m:sup>
                        <m:r>
                          <a:rPr lang="en-SG" b="1" i="1">
                            <a:latin typeface="Cambria Math" panose="02040503050406030204" pitchFamily="18" charset="0"/>
                            <a:ea typeface="Cambria Math" panose="02040503050406030204" pitchFamily="18" charset="0"/>
                          </a:rPr>
                          <m:t>𝑻</m:t>
                        </m:r>
                      </m:sup>
                    </m:sSup>
                    <m:r>
                      <a:rPr lang="en-SG" b="1" i="1">
                        <a:latin typeface="Cambria Math" panose="02040503050406030204" pitchFamily="18" charset="0"/>
                        <a:ea typeface="Cambria Math" panose="02040503050406030204" pitchFamily="18" charset="0"/>
                      </a:rPr>
                      <m:t>𝒙</m:t>
                    </m:r>
                    <m:r>
                      <a:rPr lang="en-SG" i="1">
                        <a:latin typeface="Cambria Math" panose="02040503050406030204" pitchFamily="18" charset="0"/>
                        <a:ea typeface="Cambria Math" panose="02040503050406030204" pitchFamily="18" charset="0"/>
                      </a:rPr>
                      <m:t>=</m:t>
                    </m:r>
                    <m:sSup>
                      <m:sSupPr>
                        <m:ctrlPr>
                          <a:rPr lang="en-SG" b="1" i="1">
                            <a:latin typeface="Cambria Math" panose="02040503050406030204" pitchFamily="18" charset="0"/>
                            <a:ea typeface="Cambria Math" panose="02040503050406030204" pitchFamily="18" charset="0"/>
                          </a:rPr>
                        </m:ctrlPr>
                      </m:sSupPr>
                      <m:e>
                        <m:r>
                          <a:rPr lang="en-SG" b="1" i="1">
                            <a:latin typeface="Cambria Math" panose="02040503050406030204" pitchFamily="18" charset="0"/>
                            <a:ea typeface="Cambria Math" panose="02040503050406030204" pitchFamily="18" charset="0"/>
                          </a:rPr>
                          <m:t>𝒙</m:t>
                        </m:r>
                      </m:e>
                      <m:sup>
                        <m:r>
                          <a:rPr lang="en-SG" b="1" i="1">
                            <a:latin typeface="Cambria Math" panose="02040503050406030204" pitchFamily="18" charset="0"/>
                            <a:ea typeface="Cambria Math" panose="02040503050406030204" pitchFamily="18" charset="0"/>
                          </a:rPr>
                          <m:t>𝑻</m:t>
                        </m:r>
                      </m:sup>
                    </m:sSup>
                    <m:r>
                      <a:rPr lang="en-SG" b="1" i="1" smtClean="0">
                        <a:latin typeface="Cambria Math" panose="02040503050406030204" pitchFamily="18" charset="0"/>
                        <a:ea typeface="Cambria Math" panose="02040503050406030204" pitchFamily="18" charset="0"/>
                      </a:rPr>
                      <m:t>𝑰</m:t>
                    </m:r>
                    <m:r>
                      <a:rPr lang="en-SG" b="1" i="1">
                        <a:latin typeface="Cambria Math" panose="02040503050406030204" pitchFamily="18" charset="0"/>
                        <a:ea typeface="Cambria Math" panose="02040503050406030204" pitchFamily="18" charset="0"/>
                      </a:rPr>
                      <m:t>𝒙</m:t>
                    </m:r>
                  </m:oMath>
                </a14:m>
                <a:r>
                  <a:rPr lang="en-SG" dirty="0"/>
                  <a:t>, where </a:t>
                </a:r>
                <a14:m>
                  <m:oMath xmlns:m="http://schemas.openxmlformats.org/officeDocument/2006/math">
                    <m:r>
                      <a:rPr lang="en-SG" b="1" i="1">
                        <a:latin typeface="Cambria Math" panose="02040503050406030204" pitchFamily="18" charset="0"/>
                        <a:ea typeface="Cambria Math" panose="02040503050406030204" pitchFamily="18" charset="0"/>
                      </a:rPr>
                      <m:t>𝑰</m:t>
                    </m:r>
                  </m:oMath>
                </a14:m>
                <a:r>
                  <a:rPr lang="en-SG" dirty="0"/>
                  <a:t> is an identity matrix and using the previous result </a:t>
                </a:r>
                <a14:m>
                  <m:oMath xmlns:m="http://schemas.openxmlformats.org/officeDocument/2006/math">
                    <m:f>
                      <m:fPr>
                        <m:ctrlPr>
                          <a:rPr lang="en-SG" sz="2400" b="1" i="1">
                            <a:latin typeface="Cambria Math" panose="02040503050406030204" pitchFamily="18" charset="0"/>
                          </a:rPr>
                        </m:ctrlPr>
                      </m:fPr>
                      <m:num>
                        <m:r>
                          <a:rPr lang="en-SG" sz="2400" i="1">
                            <a:latin typeface="Cambria Math" panose="02040503050406030204" pitchFamily="18" charset="0"/>
                          </a:rPr>
                          <m:t>𝜕</m:t>
                        </m:r>
                      </m:num>
                      <m:den>
                        <m:r>
                          <a:rPr lang="en-SG" sz="2400" i="1">
                            <a:latin typeface="Cambria Math" panose="02040503050406030204" pitchFamily="18" charset="0"/>
                          </a:rPr>
                          <m:t>𝜕</m:t>
                        </m:r>
                        <m:r>
                          <a:rPr lang="en-SG" sz="2400" b="1" i="1">
                            <a:latin typeface="Cambria Math" panose="02040503050406030204" pitchFamily="18" charset="0"/>
                          </a:rPr>
                          <m:t>𝒙</m:t>
                        </m:r>
                      </m:den>
                    </m:f>
                    <m:d>
                      <m:dPr>
                        <m:ctrlPr>
                          <a:rPr lang="en-SG" sz="2400" b="1" i="1" smtClean="0">
                            <a:latin typeface="Cambria Math" panose="02040503050406030204" pitchFamily="18" charset="0"/>
                          </a:rPr>
                        </m:ctrlPr>
                      </m:dPr>
                      <m:e>
                        <m:sSup>
                          <m:sSupPr>
                            <m:ctrlPr>
                              <a:rPr lang="en-SG" sz="2400" b="1" i="1">
                                <a:latin typeface="Cambria Math" panose="02040503050406030204" pitchFamily="18" charset="0"/>
                              </a:rPr>
                            </m:ctrlPr>
                          </m:sSupPr>
                          <m:e>
                            <m:r>
                              <a:rPr lang="en-SG" sz="2400" b="1" i="1">
                                <a:latin typeface="Cambria Math" panose="02040503050406030204" pitchFamily="18" charset="0"/>
                              </a:rPr>
                              <m:t>𝒙</m:t>
                            </m:r>
                          </m:e>
                          <m:sup>
                            <m:r>
                              <a:rPr lang="en-SG" sz="2400" b="1" i="1">
                                <a:latin typeface="Cambria Math" panose="02040503050406030204" pitchFamily="18" charset="0"/>
                              </a:rPr>
                              <m:t>𝑻</m:t>
                            </m:r>
                          </m:sup>
                        </m:sSup>
                        <m:r>
                          <a:rPr lang="en-SG" sz="2400" b="1" i="1" smtClean="0">
                            <a:latin typeface="Cambria Math" panose="02040503050406030204" pitchFamily="18" charset="0"/>
                          </a:rPr>
                          <m:t>𝑨𝒙</m:t>
                        </m:r>
                      </m:e>
                    </m:d>
                    <m:r>
                      <a:rPr lang="en-SG" sz="2400" b="1" i="1">
                        <a:latin typeface="Cambria Math" panose="02040503050406030204" pitchFamily="18" charset="0"/>
                      </a:rPr>
                      <m:t>=</m:t>
                    </m:r>
                    <m:sSup>
                      <m:sSupPr>
                        <m:ctrlPr>
                          <a:rPr lang="en-SG" sz="2400" b="1" i="1">
                            <a:latin typeface="Cambria Math" panose="02040503050406030204" pitchFamily="18" charset="0"/>
                          </a:rPr>
                        </m:ctrlPr>
                      </m:sSupPr>
                      <m:e>
                        <m:r>
                          <a:rPr lang="en-SG" sz="2400" b="1" i="1">
                            <a:latin typeface="Cambria Math" panose="02040503050406030204" pitchFamily="18" charset="0"/>
                          </a:rPr>
                          <m:t>𝒙</m:t>
                        </m:r>
                      </m:e>
                      <m:sup>
                        <m:r>
                          <a:rPr lang="en-SG" sz="2400" b="1" i="1">
                            <a:latin typeface="Cambria Math" panose="02040503050406030204" pitchFamily="18" charset="0"/>
                          </a:rPr>
                          <m:t>𝑻</m:t>
                        </m:r>
                      </m:sup>
                    </m:sSup>
                    <m:d>
                      <m:dPr>
                        <m:ctrlPr>
                          <a:rPr lang="en-SG" sz="2400" b="1" i="1">
                            <a:latin typeface="Cambria Math" panose="02040503050406030204" pitchFamily="18" charset="0"/>
                          </a:rPr>
                        </m:ctrlPr>
                      </m:dPr>
                      <m:e>
                        <m:r>
                          <a:rPr lang="en-SG" sz="2400" b="1" i="1">
                            <a:latin typeface="Cambria Math" panose="02040503050406030204" pitchFamily="18" charset="0"/>
                          </a:rPr>
                          <m:t>𝑨</m:t>
                        </m:r>
                        <m:r>
                          <a:rPr lang="en-SG" sz="2400" b="1" i="1">
                            <a:latin typeface="Cambria Math" panose="02040503050406030204" pitchFamily="18" charset="0"/>
                          </a:rPr>
                          <m:t>+</m:t>
                        </m:r>
                        <m:sSup>
                          <m:sSupPr>
                            <m:ctrlPr>
                              <a:rPr lang="en-SG" sz="2400" b="1" i="1">
                                <a:latin typeface="Cambria Math" panose="02040503050406030204" pitchFamily="18" charset="0"/>
                              </a:rPr>
                            </m:ctrlPr>
                          </m:sSupPr>
                          <m:e>
                            <m:r>
                              <a:rPr lang="en-SG" sz="2400" b="1" i="1">
                                <a:latin typeface="Cambria Math" panose="02040503050406030204" pitchFamily="18" charset="0"/>
                              </a:rPr>
                              <m:t>𝑨</m:t>
                            </m:r>
                          </m:e>
                          <m:sup>
                            <m:r>
                              <a:rPr lang="en-SG" sz="2400" b="1" i="1">
                                <a:latin typeface="Cambria Math" panose="02040503050406030204" pitchFamily="18" charset="0"/>
                              </a:rPr>
                              <m:t>𝑻</m:t>
                            </m:r>
                          </m:sup>
                        </m:sSup>
                      </m:e>
                    </m:d>
                    <m:r>
                      <a:rPr lang="en-SG" sz="2400" b="1" i="1" smtClean="0">
                        <a:latin typeface="Cambria Math" panose="02040503050406030204" pitchFamily="18" charset="0"/>
                      </a:rPr>
                      <m:t>,</m:t>
                    </m:r>
                  </m:oMath>
                </a14:m>
                <a:r>
                  <a:rPr lang="en-SG" dirty="0"/>
                  <a:t> the proof is straight forward. </a:t>
                </a:r>
              </a:p>
            </p:txBody>
          </p:sp>
        </mc:Choice>
        <mc:Fallback xmlns="">
          <p:sp>
            <p:nvSpPr>
              <p:cNvPr id="2" name="Content Placeholder 1">
                <a:extLst>
                  <a:ext uri="{FF2B5EF4-FFF2-40B4-BE49-F238E27FC236}">
                    <a16:creationId xmlns:a16="http://schemas.microsoft.com/office/drawing/2014/main" id="{EAF10EA8-D1B7-4699-9A57-23E6466E4C68}"/>
                  </a:ext>
                </a:extLst>
              </p:cNvPr>
              <p:cNvSpPr>
                <a:spLocks noGrp="1" noRot="1" noChangeAspect="1" noMove="1" noResize="1" noEditPoints="1" noAdjustHandles="1" noChangeArrowheads="1" noChangeShapeType="1" noTextEdit="1"/>
              </p:cNvSpPr>
              <p:nvPr>
                <p:ph sz="quarter" idx="1"/>
              </p:nvPr>
            </p:nvSpPr>
            <p:spPr>
              <a:blipFill>
                <a:blip r:embed="rId2"/>
                <a:stretch>
                  <a:fillRect l="-133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F7514438-444F-4579-883F-B345D831A3B0}"/>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89DBF249-DF5C-4BAD-BA67-6EB80D504720}"/>
              </a:ext>
            </a:extLst>
          </p:cNvPr>
          <p:cNvSpPr/>
          <p:nvPr/>
        </p:nvSpPr>
        <p:spPr>
          <a:xfrm>
            <a:off x="323528" y="1124744"/>
            <a:ext cx="8363272" cy="1080120"/>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62631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565BD4F-A62A-4E85-B737-47C40DAB916B}"/>
                  </a:ext>
                </a:extLst>
              </p:cNvPr>
              <p:cNvSpPr>
                <a:spLocks noGrp="1"/>
              </p:cNvSpPr>
              <p:nvPr>
                <p:ph sz="quarter" idx="1"/>
              </p:nvPr>
            </p:nvSpPr>
            <p:spPr/>
            <p:txBody>
              <a:bodyPr/>
              <a:lstStyle/>
              <a:p>
                <a:pPr marL="0" indent="0">
                  <a:buNone/>
                </a:pPr>
                <a:r>
                  <a:rPr lang="en-SG" dirty="0"/>
                  <a:t>Let </a:t>
                </a:r>
                <a14:m>
                  <m:oMath xmlns:m="http://schemas.openxmlformats.org/officeDocument/2006/math">
                    <m:r>
                      <a:rPr lang="en-SG" i="1" smtClean="0">
                        <a:latin typeface="Cambria Math" panose="02040503050406030204" pitchFamily="18" charset="0"/>
                        <a:ea typeface="Cambria Math" panose="02040503050406030204" pitchFamily="18" charset="0"/>
                      </a:rPr>
                      <m:t>𝛼</m:t>
                    </m:r>
                    <m:r>
                      <a:rPr lang="en-SG" b="0" i="1" smtClean="0">
                        <a:latin typeface="Cambria Math" panose="02040503050406030204" pitchFamily="18" charset="0"/>
                        <a:ea typeface="Cambria Math" panose="02040503050406030204" pitchFamily="18" charset="0"/>
                      </a:rPr>
                      <m:t>=</m:t>
                    </m:r>
                    <m:sSup>
                      <m:sSupPr>
                        <m:ctrlPr>
                          <a:rPr lang="en-SG" b="0" i="1" smtClean="0">
                            <a:latin typeface="Cambria Math" panose="02040503050406030204" pitchFamily="18" charset="0"/>
                            <a:ea typeface="Cambria Math" panose="02040503050406030204" pitchFamily="18" charset="0"/>
                          </a:rPr>
                        </m:ctrlPr>
                      </m:sSupPr>
                      <m:e>
                        <m:r>
                          <a:rPr lang="en-SG" b="1" i="1" smtClean="0">
                            <a:latin typeface="Cambria Math" panose="02040503050406030204" pitchFamily="18" charset="0"/>
                            <a:ea typeface="Cambria Math" panose="02040503050406030204" pitchFamily="18" charset="0"/>
                          </a:rPr>
                          <m:t>𝒚</m:t>
                        </m:r>
                      </m:e>
                      <m:sup>
                        <m:r>
                          <a:rPr lang="en-SG" b="0" i="1" smtClean="0">
                            <a:latin typeface="Cambria Math" panose="02040503050406030204" pitchFamily="18" charset="0"/>
                            <a:ea typeface="Cambria Math" panose="02040503050406030204" pitchFamily="18" charset="0"/>
                          </a:rPr>
                          <m:t>𝑇</m:t>
                        </m:r>
                      </m:sup>
                    </m:sSup>
                    <m:r>
                      <a:rPr lang="en-SG" b="1" i="1" smtClean="0">
                        <a:latin typeface="Cambria Math" panose="02040503050406030204" pitchFamily="18" charset="0"/>
                        <a:ea typeface="Cambria Math" panose="02040503050406030204" pitchFamily="18" charset="0"/>
                      </a:rPr>
                      <m:t>𝒙</m:t>
                    </m:r>
                    <m:r>
                      <a:rPr lang="en-SG" b="1" i="0" smtClean="0">
                        <a:latin typeface="Cambria Math" panose="02040503050406030204" pitchFamily="18" charset="0"/>
                        <a:ea typeface="Cambria Math" panose="02040503050406030204" pitchFamily="18" charset="0"/>
                      </a:rPr>
                      <m:t>,</m:t>
                    </m:r>
                  </m:oMath>
                </a14:m>
                <a:r>
                  <a:rPr lang="en-SG" b="1" dirty="0"/>
                  <a:t> </a:t>
                </a:r>
                <a:r>
                  <a:rPr lang="en-SG" dirty="0"/>
                  <a:t>where </a:t>
                </a:r>
                <a14:m>
                  <m:oMath xmlns:m="http://schemas.openxmlformats.org/officeDocument/2006/math">
                    <m:r>
                      <a:rPr lang="en-SG" b="1" i="1">
                        <a:latin typeface="Cambria Math" panose="02040503050406030204" pitchFamily="18" charset="0"/>
                        <a:ea typeface="Cambria Math" panose="02040503050406030204" pitchFamily="18" charset="0"/>
                      </a:rPr>
                      <m:t>𝒚</m:t>
                    </m:r>
                  </m:oMath>
                </a14:m>
                <a:r>
                  <a:rPr lang="en-SG" dirty="0"/>
                  <a:t> is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ea typeface="Cambria Math" panose="02040503050406030204" pitchFamily="18" charset="0"/>
                      </a:rPr>
                      <m:t>×1, </m:t>
                    </m:r>
                    <m:r>
                      <a:rPr lang="en-SG" b="1" i="1" smtClean="0">
                        <a:latin typeface="Cambria Math" panose="02040503050406030204" pitchFamily="18" charset="0"/>
                        <a:ea typeface="Cambria Math" panose="02040503050406030204" pitchFamily="18" charset="0"/>
                      </a:rPr>
                      <m:t>𝒙</m:t>
                    </m:r>
                  </m:oMath>
                </a14:m>
                <a:r>
                  <a:rPr lang="en-SG" dirty="0"/>
                  <a:t> is </a:t>
                </a:r>
                <a14:m>
                  <m:oMath xmlns:m="http://schemas.openxmlformats.org/officeDocument/2006/math">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×1</m:t>
                    </m:r>
                  </m:oMath>
                </a14:m>
                <a:r>
                  <a:rPr lang="en-SG" dirty="0"/>
                  <a:t> and both </a:t>
                </a:r>
                <a14:m>
                  <m:oMath xmlns:m="http://schemas.openxmlformats.org/officeDocument/2006/math">
                    <m:r>
                      <a:rPr lang="en-SG" b="1" i="1">
                        <a:latin typeface="Cambria Math" panose="02040503050406030204" pitchFamily="18" charset="0"/>
                        <a:ea typeface="Cambria Math" panose="02040503050406030204" pitchFamily="18" charset="0"/>
                      </a:rPr>
                      <m:t>𝒚</m:t>
                    </m:r>
                    <m:r>
                      <a:rPr lang="en-SG" b="1" i="1">
                        <a:latin typeface="Cambria Math" panose="02040503050406030204" pitchFamily="18" charset="0"/>
                        <a:ea typeface="Cambria Math" panose="02040503050406030204" pitchFamily="18" charset="0"/>
                      </a:rPr>
                      <m:t> </m:t>
                    </m:r>
                  </m:oMath>
                </a14:m>
                <a:r>
                  <a:rPr lang="en-SG" dirty="0"/>
                  <a:t>and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are functions of the vector </a:t>
                </a:r>
                <a14:m>
                  <m:oMath xmlns:m="http://schemas.openxmlformats.org/officeDocument/2006/math">
                    <m:r>
                      <a:rPr lang="en-SG" b="1" i="1" smtClean="0">
                        <a:latin typeface="Cambria Math" panose="02040503050406030204" pitchFamily="18" charset="0"/>
                      </a:rPr>
                      <m:t>𝒛</m:t>
                    </m:r>
                  </m:oMath>
                </a14:m>
                <a:r>
                  <a:rPr lang="en-SG" dirty="0"/>
                  <a:t>. Then, </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f>
                        <m:fPr>
                          <m:ctrlPr>
                            <a:rPr lang="en-SG" i="1" smtClean="0">
                              <a:latin typeface="Cambria Math" panose="02040503050406030204" pitchFamily="18" charset="0"/>
                            </a:rPr>
                          </m:ctrlPr>
                        </m:fPr>
                        <m:num>
                          <m:r>
                            <a:rPr lang="en-SG" i="1" smtClean="0">
                              <a:latin typeface="Cambria Math" panose="02040503050406030204" pitchFamily="18" charset="0"/>
                            </a:rPr>
                            <m:t>𝜕</m:t>
                          </m:r>
                          <m:r>
                            <a:rPr lang="en-SG" i="1" smtClean="0">
                              <a:latin typeface="Cambria Math" panose="02040503050406030204" pitchFamily="18" charset="0"/>
                              <a:ea typeface="Cambria Math" panose="02040503050406030204" pitchFamily="18" charset="0"/>
                            </a:rPr>
                            <m:t>𝛼</m:t>
                          </m:r>
                        </m:num>
                        <m:den>
                          <m:r>
                            <a:rPr lang="en-SG" i="1" smtClean="0">
                              <a:latin typeface="Cambria Math" panose="02040503050406030204" pitchFamily="18" charset="0"/>
                            </a:rPr>
                            <m:t>𝜕</m:t>
                          </m:r>
                          <m:r>
                            <a:rPr lang="en-SG" b="1" i="1" smtClean="0">
                              <a:latin typeface="Cambria Math" panose="02040503050406030204" pitchFamily="18" charset="0"/>
                            </a:rPr>
                            <m:t>𝒛</m:t>
                          </m:r>
                        </m:den>
                      </m:f>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1" i="1" smtClean="0">
                              <a:latin typeface="Cambria Math" panose="02040503050406030204" pitchFamily="18" charset="0"/>
                            </a:rPr>
                            <m:t>𝒙</m:t>
                          </m:r>
                        </m:e>
                        <m:sup>
                          <m:r>
                            <a:rPr lang="en-SG" b="0" i="1" smtClean="0">
                              <a:latin typeface="Cambria Math" panose="02040503050406030204" pitchFamily="18" charset="0"/>
                            </a:rPr>
                            <m:t>𝑇</m:t>
                          </m:r>
                        </m:sup>
                      </m:sSup>
                      <m:f>
                        <m:fPr>
                          <m:ctrlPr>
                            <a:rPr lang="en-SG" b="0" i="1" smtClean="0">
                              <a:latin typeface="Cambria Math" panose="02040503050406030204" pitchFamily="18" charset="0"/>
                            </a:rPr>
                          </m:ctrlPr>
                        </m:fPr>
                        <m:num>
                          <m:r>
                            <a:rPr lang="en-SG" b="0" i="1" smtClean="0">
                              <a:latin typeface="Cambria Math" panose="02040503050406030204" pitchFamily="18" charset="0"/>
                            </a:rPr>
                            <m:t>𝜕</m:t>
                          </m:r>
                          <m:r>
                            <a:rPr lang="en-SG" b="1" i="1" smtClean="0">
                              <a:latin typeface="Cambria Math" panose="02040503050406030204" pitchFamily="18" charset="0"/>
                            </a:rPr>
                            <m:t>𝒚</m:t>
                          </m:r>
                        </m:num>
                        <m:den>
                          <m:r>
                            <a:rPr lang="en-SG" b="0" i="1" smtClean="0">
                              <a:latin typeface="Cambria Math" panose="02040503050406030204" pitchFamily="18" charset="0"/>
                            </a:rPr>
                            <m:t>𝜕</m:t>
                          </m:r>
                          <m:r>
                            <a:rPr lang="en-SG" b="1" i="1" smtClean="0">
                              <a:latin typeface="Cambria Math" panose="02040503050406030204" pitchFamily="18" charset="0"/>
                            </a:rPr>
                            <m:t>𝒛</m:t>
                          </m:r>
                        </m:den>
                      </m:f>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1" i="1" smtClean="0">
                              <a:latin typeface="Cambria Math" panose="02040503050406030204" pitchFamily="18" charset="0"/>
                            </a:rPr>
                            <m:t>𝒚</m:t>
                          </m:r>
                        </m:e>
                        <m:sup>
                          <m:r>
                            <a:rPr lang="en-SG" b="0" i="1" smtClean="0">
                              <a:latin typeface="Cambria Math" panose="02040503050406030204" pitchFamily="18" charset="0"/>
                            </a:rPr>
                            <m:t>𝑇</m:t>
                          </m:r>
                        </m:sup>
                      </m:sSup>
                      <m:f>
                        <m:fPr>
                          <m:ctrlPr>
                            <a:rPr lang="en-SG" b="0" i="1" smtClean="0">
                              <a:latin typeface="Cambria Math" panose="02040503050406030204" pitchFamily="18" charset="0"/>
                            </a:rPr>
                          </m:ctrlPr>
                        </m:fPr>
                        <m:num>
                          <m:r>
                            <a:rPr lang="en-SG" b="0" i="1" smtClean="0">
                              <a:latin typeface="Cambria Math" panose="02040503050406030204" pitchFamily="18" charset="0"/>
                            </a:rPr>
                            <m:t>𝜕</m:t>
                          </m:r>
                          <m:r>
                            <a:rPr lang="en-SG" b="1" i="1" smtClean="0">
                              <a:latin typeface="Cambria Math" panose="02040503050406030204" pitchFamily="18" charset="0"/>
                            </a:rPr>
                            <m:t>𝒙</m:t>
                          </m:r>
                        </m:num>
                        <m:den>
                          <m:r>
                            <a:rPr lang="en-SG" b="0" i="1" smtClean="0">
                              <a:latin typeface="Cambria Math" panose="02040503050406030204" pitchFamily="18" charset="0"/>
                            </a:rPr>
                            <m:t>𝜕</m:t>
                          </m:r>
                          <m:r>
                            <a:rPr lang="en-SG" b="1" i="1" smtClean="0">
                              <a:latin typeface="Cambria Math" panose="02040503050406030204" pitchFamily="18" charset="0"/>
                            </a:rPr>
                            <m:t>𝒛</m:t>
                          </m:r>
                        </m:den>
                      </m:f>
                    </m:oMath>
                  </m:oMathPara>
                </a14:m>
                <a:endParaRPr lang="en-SG" dirty="0"/>
              </a:p>
              <a:p>
                <a:pPr marL="0" indent="0">
                  <a:buNone/>
                </a:pPr>
                <a:endParaRPr lang="en-SG" dirty="0"/>
              </a:p>
              <a:p>
                <a:pPr marL="0" indent="0">
                  <a:buNone/>
                </a:pPr>
                <a:endParaRPr lang="en-SG" dirty="0"/>
              </a:p>
              <a:p>
                <a:pPr marL="0" indent="0">
                  <a:buNone/>
                </a:pPr>
                <a:r>
                  <a:rPr lang="en-SG" dirty="0"/>
                  <a:t>Proof:</a:t>
                </a:r>
                <a:r>
                  <a:rPr lang="en-SG" dirty="0">
                    <a:ea typeface="Cambria Math" panose="02040503050406030204" pitchFamily="18" charset="0"/>
                  </a:rPr>
                  <a:t>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nary>
                      <m:naryPr>
                        <m:chr m:val="∑"/>
                        <m:ctrlPr>
                          <a:rPr lang="en-SG" i="1" smtClean="0">
                            <a:latin typeface="Cambria Math" panose="02040503050406030204" pitchFamily="18" charset="0"/>
                            <a:ea typeface="Cambria Math" panose="02040503050406030204" pitchFamily="18" charset="0"/>
                          </a:rPr>
                        </m:ctrlPr>
                      </m:naryPr>
                      <m:sub>
                        <m:r>
                          <m:rPr>
                            <m:brk m:alnAt="23"/>
                          </m:rPr>
                          <a:rPr lang="en-SG" b="0" i="1" smtClean="0">
                            <a:latin typeface="Cambria Math" panose="02040503050406030204" pitchFamily="18" charset="0"/>
                            <a:ea typeface="Cambria Math" panose="02040503050406030204" pitchFamily="18" charset="0"/>
                          </a:rPr>
                          <m:t>𝑗</m:t>
                        </m:r>
                        <m:r>
                          <a:rPr lang="en-SG" b="0" i="1" smtClean="0">
                            <a:latin typeface="Cambria Math" panose="02040503050406030204" pitchFamily="18" charset="0"/>
                            <a:ea typeface="Cambria Math" panose="02040503050406030204" pitchFamily="18" charset="0"/>
                          </a:rPr>
                          <m:t>=1</m:t>
                        </m:r>
                      </m:sub>
                      <m:sup>
                        <m:r>
                          <a:rPr lang="en-SG" b="0" i="1" smtClean="0">
                            <a:latin typeface="Cambria Math" panose="02040503050406030204" pitchFamily="18" charset="0"/>
                            <a:ea typeface="Cambria Math" panose="02040503050406030204" pitchFamily="18" charset="0"/>
                          </a:rPr>
                          <m:t>𝑛</m:t>
                        </m:r>
                      </m:sup>
                      <m:e>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𝑗</m:t>
                            </m:r>
                          </m:sub>
                        </m:sSub>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𝑦</m:t>
                            </m:r>
                          </m:e>
                          <m:sub>
                            <m:r>
                              <a:rPr lang="en-SG" b="0" i="1" smtClean="0">
                                <a:latin typeface="Cambria Math" panose="02040503050406030204" pitchFamily="18" charset="0"/>
                                <a:ea typeface="Cambria Math" panose="02040503050406030204" pitchFamily="18" charset="0"/>
                              </a:rPr>
                              <m:t>𝑗</m:t>
                            </m:r>
                          </m:sub>
                        </m:sSub>
                        <m:r>
                          <a:rPr lang="en-SG" b="0" i="1" smtClean="0">
                            <a:latin typeface="Cambria Math" panose="02040503050406030204" pitchFamily="18" charset="0"/>
                            <a:ea typeface="Cambria Math" panose="02040503050406030204" pitchFamily="18" charset="0"/>
                          </a:rPr>
                          <m:t>.</m:t>
                        </m:r>
                      </m:e>
                    </m:nary>
                  </m:oMath>
                </a14:m>
                <a:r>
                  <a:rPr lang="en-SG" dirty="0"/>
                  <a:t>  </a:t>
                </a:r>
                <a14:m>
                  <m:oMath xmlns:m="http://schemas.openxmlformats.org/officeDocument/2006/math">
                    <m:f>
                      <m:fPr>
                        <m:ctrlPr>
                          <a:rPr lang="en-SG" i="1" dirty="0" smtClean="0">
                            <a:latin typeface="Cambria Math" panose="02040503050406030204" pitchFamily="18" charset="0"/>
                          </a:rPr>
                        </m:ctrlPr>
                      </m:fPr>
                      <m:num>
                        <m:r>
                          <a:rPr lang="en-SG" i="1" dirty="0" smtClean="0">
                            <a:latin typeface="Cambria Math" panose="02040503050406030204" pitchFamily="18" charset="0"/>
                          </a:rPr>
                          <m:t>𝜕</m:t>
                        </m:r>
                        <m:r>
                          <a:rPr lang="en-SG" i="1" dirty="0" smtClean="0">
                            <a:latin typeface="Cambria Math" panose="02040503050406030204" pitchFamily="18" charset="0"/>
                            <a:ea typeface="Cambria Math" panose="02040503050406030204" pitchFamily="18" charset="0"/>
                          </a:rPr>
                          <m:t>𝛼</m:t>
                        </m:r>
                      </m:num>
                      <m:den>
                        <m:r>
                          <a:rPr lang="en-SG" i="1" dirty="0" smtClean="0">
                            <a:latin typeface="Cambria Math" panose="02040503050406030204" pitchFamily="18" charset="0"/>
                          </a:rPr>
                          <m:t>𝜕</m:t>
                        </m:r>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𝑧</m:t>
                            </m:r>
                          </m:e>
                          <m:sub>
                            <m:r>
                              <a:rPr lang="en-SG" b="0" i="1" dirty="0" smtClean="0">
                                <a:latin typeface="Cambria Math" panose="02040503050406030204" pitchFamily="18" charset="0"/>
                              </a:rPr>
                              <m:t>𝑘</m:t>
                            </m:r>
                          </m:sub>
                        </m:sSub>
                      </m:den>
                    </m:f>
                    <m:r>
                      <a:rPr lang="en-SG" b="0" i="1" dirty="0" smtClean="0">
                        <a:latin typeface="Cambria Math" panose="02040503050406030204" pitchFamily="18" charset="0"/>
                      </a:rPr>
                      <m:t>=</m:t>
                    </m:r>
                    <m:nary>
                      <m:naryPr>
                        <m:chr m:val="∑"/>
                        <m:ctrlPr>
                          <a:rPr lang="en-SG" b="0" i="1" dirty="0" smtClean="0">
                            <a:latin typeface="Cambria Math" panose="02040503050406030204" pitchFamily="18" charset="0"/>
                          </a:rPr>
                        </m:ctrlPr>
                      </m:naryPr>
                      <m:sub>
                        <m:r>
                          <m:rPr>
                            <m:brk m:alnAt="23"/>
                          </m:rPr>
                          <a:rPr lang="en-SG" b="0" i="1" dirty="0" smtClean="0">
                            <a:latin typeface="Cambria Math" panose="02040503050406030204" pitchFamily="18" charset="0"/>
                          </a:rPr>
                          <m:t>𝑗</m:t>
                        </m:r>
                        <m:r>
                          <a:rPr lang="en-SG" b="0" i="1" dirty="0" smtClean="0">
                            <a:latin typeface="Cambria Math" panose="02040503050406030204" pitchFamily="18" charset="0"/>
                          </a:rPr>
                          <m:t>=1</m:t>
                        </m:r>
                      </m:sub>
                      <m:sup>
                        <m:r>
                          <a:rPr lang="en-SG" b="0" i="1" dirty="0" smtClean="0">
                            <a:latin typeface="Cambria Math" panose="02040503050406030204" pitchFamily="18" charset="0"/>
                          </a:rPr>
                          <m:t>𝑛</m:t>
                        </m:r>
                      </m:sup>
                      <m:e>
                        <m:sSub>
                          <m:sSubPr>
                            <m:ctrlPr>
                              <a:rPr lang="en-SG" b="0"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𝑗</m:t>
                            </m:r>
                          </m:sub>
                        </m:sSub>
                        <m:f>
                          <m:fPr>
                            <m:ctrlPr>
                              <a:rPr lang="en-SG" b="0" i="1" dirty="0" smtClean="0">
                                <a:latin typeface="Cambria Math" panose="02040503050406030204" pitchFamily="18" charset="0"/>
                              </a:rPr>
                            </m:ctrlPr>
                          </m:fPr>
                          <m:num>
                            <m:r>
                              <a:rPr lang="en-SG" b="0" i="1" dirty="0" smtClean="0">
                                <a:latin typeface="Cambria Math" panose="02040503050406030204" pitchFamily="18" charset="0"/>
                              </a:rPr>
                              <m:t>𝜕</m:t>
                            </m:r>
                            <m:sSub>
                              <m:sSubPr>
                                <m:ctrlPr>
                                  <a:rPr lang="en-SG" b="0" i="1" dirty="0" smtClean="0">
                                    <a:latin typeface="Cambria Math" panose="02040503050406030204" pitchFamily="18" charset="0"/>
                                  </a:rPr>
                                </m:ctrlPr>
                              </m:sSubPr>
                              <m:e>
                                <m:r>
                                  <a:rPr lang="en-SG" b="0" i="1" dirty="0" smtClean="0">
                                    <a:latin typeface="Cambria Math" panose="02040503050406030204" pitchFamily="18" charset="0"/>
                                  </a:rPr>
                                  <m:t>𝑦</m:t>
                                </m:r>
                              </m:e>
                              <m:sub>
                                <m:r>
                                  <a:rPr lang="en-SG" b="0" i="1" dirty="0" smtClean="0">
                                    <a:latin typeface="Cambria Math" panose="02040503050406030204" pitchFamily="18" charset="0"/>
                                  </a:rPr>
                                  <m:t>𝑗</m:t>
                                </m:r>
                              </m:sub>
                            </m:sSub>
                          </m:num>
                          <m:den>
                            <m:r>
                              <a:rPr lang="en-SG" b="0" i="1" dirty="0" smtClean="0">
                                <a:latin typeface="Cambria Math" panose="02040503050406030204" pitchFamily="18" charset="0"/>
                              </a:rPr>
                              <m:t>𝜕</m:t>
                            </m:r>
                            <m:sSub>
                              <m:sSubPr>
                                <m:ctrlPr>
                                  <a:rPr lang="en-SG" b="0" i="1" dirty="0" smtClean="0">
                                    <a:latin typeface="Cambria Math" panose="02040503050406030204" pitchFamily="18" charset="0"/>
                                  </a:rPr>
                                </m:ctrlPr>
                              </m:sSubPr>
                              <m:e>
                                <m:r>
                                  <a:rPr lang="en-SG" b="0" i="1" dirty="0" smtClean="0">
                                    <a:latin typeface="Cambria Math" panose="02040503050406030204" pitchFamily="18" charset="0"/>
                                  </a:rPr>
                                  <m:t>𝑧</m:t>
                                </m:r>
                              </m:e>
                              <m:sub>
                                <m:r>
                                  <a:rPr lang="en-SG" b="0" i="1" dirty="0" smtClean="0">
                                    <a:latin typeface="Cambria Math" panose="02040503050406030204" pitchFamily="18" charset="0"/>
                                  </a:rPr>
                                  <m:t>𝑘</m:t>
                                </m:r>
                              </m:sub>
                            </m:sSub>
                          </m:den>
                        </m:f>
                        <m:r>
                          <a:rPr lang="en-SG" b="0" i="1" dirty="0" smtClean="0">
                            <a:latin typeface="Cambria Math" panose="02040503050406030204" pitchFamily="18" charset="0"/>
                          </a:rPr>
                          <m:t>+</m:t>
                        </m:r>
                      </m:e>
                    </m:nary>
                  </m:oMath>
                </a14:m>
                <a:r>
                  <a:rPr lang="en-SG" dirty="0"/>
                  <a:t> </a:t>
                </a:r>
                <a14:m>
                  <m:oMath xmlns:m="http://schemas.openxmlformats.org/officeDocument/2006/math">
                    <m:sSub>
                      <m:sSubPr>
                        <m:ctrlPr>
                          <a:rPr lang="en-SG" i="1" dirty="0">
                            <a:latin typeface="Cambria Math" panose="02040503050406030204" pitchFamily="18" charset="0"/>
                          </a:rPr>
                        </m:ctrlPr>
                      </m:sSubPr>
                      <m:e>
                        <m:r>
                          <a:rPr lang="en-SG" b="0" i="1" dirty="0" smtClean="0">
                            <a:latin typeface="Cambria Math" panose="02040503050406030204" pitchFamily="18" charset="0"/>
                          </a:rPr>
                          <m:t>𝑦</m:t>
                        </m:r>
                      </m:e>
                      <m:sub>
                        <m:r>
                          <a:rPr lang="en-SG" i="1" dirty="0">
                            <a:latin typeface="Cambria Math" panose="02040503050406030204" pitchFamily="18" charset="0"/>
                          </a:rPr>
                          <m:t>𝑗</m:t>
                        </m:r>
                      </m:sub>
                    </m:sSub>
                    <m:f>
                      <m:fPr>
                        <m:ctrlPr>
                          <a:rPr lang="en-SG" i="1" dirty="0">
                            <a:latin typeface="Cambria Math" panose="02040503050406030204" pitchFamily="18" charset="0"/>
                          </a:rPr>
                        </m:ctrlPr>
                      </m:fPr>
                      <m:num>
                        <m:r>
                          <a:rPr lang="en-SG" i="1" dirty="0">
                            <a:latin typeface="Cambria Math" panose="02040503050406030204" pitchFamily="18" charset="0"/>
                          </a:rPr>
                          <m:t>𝜕</m:t>
                        </m:r>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𝑗</m:t>
                            </m:r>
                          </m:sub>
                        </m:sSub>
                      </m:num>
                      <m:den>
                        <m:r>
                          <a:rPr lang="en-SG" i="1" dirty="0">
                            <a:latin typeface="Cambria Math" panose="02040503050406030204" pitchFamily="18" charset="0"/>
                          </a:rPr>
                          <m:t>𝜕</m:t>
                        </m:r>
                        <m:sSub>
                          <m:sSubPr>
                            <m:ctrlPr>
                              <a:rPr lang="en-SG" i="1" dirty="0">
                                <a:latin typeface="Cambria Math" panose="02040503050406030204" pitchFamily="18" charset="0"/>
                              </a:rPr>
                            </m:ctrlPr>
                          </m:sSubPr>
                          <m:e>
                            <m:r>
                              <a:rPr lang="en-SG" b="0" i="1" dirty="0" smtClean="0">
                                <a:latin typeface="Cambria Math" panose="02040503050406030204" pitchFamily="18" charset="0"/>
                              </a:rPr>
                              <m:t>𝑧</m:t>
                            </m:r>
                          </m:e>
                          <m:sub>
                            <m:r>
                              <a:rPr lang="en-SG" i="1" dirty="0">
                                <a:latin typeface="Cambria Math" panose="02040503050406030204" pitchFamily="18" charset="0"/>
                              </a:rPr>
                              <m:t>𝑘</m:t>
                            </m:r>
                          </m:sub>
                        </m:sSub>
                      </m:den>
                    </m:f>
                  </m:oMath>
                </a14:m>
                <a:endParaRPr lang="en-SG" dirty="0"/>
              </a:p>
              <a:p>
                <a:pPr marL="0" indent="0">
                  <a:buNone/>
                </a:pPr>
                <a:r>
                  <a:rPr lang="en-SG" dirty="0"/>
                  <a:t>Thus, </a:t>
                </a:r>
                <a14:m>
                  <m:oMath xmlns:m="http://schemas.openxmlformats.org/officeDocument/2006/math">
                    <m:sSup>
                      <m:sSupPr>
                        <m:ctrlPr>
                          <a:rPr lang="en-SG" b="0" i="1" smtClean="0">
                            <a:latin typeface="Cambria Math" panose="02040503050406030204" pitchFamily="18" charset="0"/>
                          </a:rPr>
                        </m:ctrlPr>
                      </m:sSupPr>
                      <m:e>
                        <m:f>
                          <m:fPr>
                            <m:ctrlPr>
                              <a:rPr lang="en-SG" b="0" i="1" smtClean="0">
                                <a:latin typeface="Cambria Math" panose="02040503050406030204" pitchFamily="18" charset="0"/>
                              </a:rPr>
                            </m:ctrlPr>
                          </m:fPr>
                          <m:num>
                            <m:r>
                              <a:rPr lang="en-SG" b="0" i="1" smtClean="0">
                                <a:latin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𝛼</m:t>
                            </m:r>
                          </m:num>
                          <m:den>
                            <m:r>
                              <a:rPr lang="en-SG" b="0" i="1" smtClean="0">
                                <a:latin typeface="Cambria Math" panose="02040503050406030204" pitchFamily="18" charset="0"/>
                              </a:rPr>
                              <m:t>𝜕</m:t>
                            </m:r>
                            <m:r>
                              <a:rPr lang="en-SG" b="1" i="1" smtClean="0">
                                <a:latin typeface="Cambria Math" panose="02040503050406030204" pitchFamily="18" charset="0"/>
                              </a:rPr>
                              <m:t>𝒛</m:t>
                            </m:r>
                          </m:den>
                        </m:f>
                        <m:r>
                          <a:rPr lang="en-SG" b="1" i="1" smtClean="0">
                            <a:latin typeface="Cambria Math" panose="02040503050406030204" pitchFamily="18" charset="0"/>
                          </a:rPr>
                          <m:t>=</m:t>
                        </m:r>
                        <m:r>
                          <a:rPr lang="en-SG" b="1" i="1" smtClean="0">
                            <a:latin typeface="Cambria Math" panose="02040503050406030204" pitchFamily="18" charset="0"/>
                          </a:rPr>
                          <m:t>𝒙</m:t>
                        </m:r>
                      </m:e>
                      <m:sup>
                        <m:r>
                          <a:rPr lang="en-SG" b="0" i="1" smtClean="0">
                            <a:latin typeface="Cambria Math" panose="02040503050406030204" pitchFamily="18" charset="0"/>
                          </a:rPr>
                          <m:t>𝑇</m:t>
                        </m:r>
                      </m:sup>
                    </m:sSup>
                    <m:f>
                      <m:fPr>
                        <m:ctrlPr>
                          <a:rPr lang="en-SG" b="0" i="1" smtClean="0">
                            <a:latin typeface="Cambria Math" panose="02040503050406030204" pitchFamily="18" charset="0"/>
                          </a:rPr>
                        </m:ctrlPr>
                      </m:fPr>
                      <m:num>
                        <m:r>
                          <a:rPr lang="en-SG" b="0" i="1" smtClean="0">
                            <a:latin typeface="Cambria Math" panose="02040503050406030204" pitchFamily="18" charset="0"/>
                          </a:rPr>
                          <m:t>𝜕</m:t>
                        </m:r>
                        <m:r>
                          <a:rPr lang="en-SG" b="1" i="1" smtClean="0">
                            <a:latin typeface="Cambria Math" panose="02040503050406030204" pitchFamily="18" charset="0"/>
                          </a:rPr>
                          <m:t>𝒚</m:t>
                        </m:r>
                      </m:num>
                      <m:den>
                        <m:r>
                          <a:rPr lang="en-SG" b="0" i="1" smtClean="0">
                            <a:latin typeface="Cambria Math" panose="02040503050406030204" pitchFamily="18" charset="0"/>
                          </a:rPr>
                          <m:t>𝜕</m:t>
                        </m:r>
                        <m:r>
                          <a:rPr lang="en-SG" b="1" i="1" smtClean="0">
                            <a:latin typeface="Cambria Math" panose="02040503050406030204" pitchFamily="18" charset="0"/>
                          </a:rPr>
                          <m:t>𝒛</m:t>
                        </m:r>
                      </m:den>
                    </m:f>
                    <m:r>
                      <a:rPr lang="en-SG" b="0" i="1" smtClean="0">
                        <a:latin typeface="Cambria Math" panose="02040503050406030204" pitchFamily="18" charset="0"/>
                      </a:rPr>
                      <m:t>+</m:t>
                    </m:r>
                    <m:sSup>
                      <m:sSupPr>
                        <m:ctrlPr>
                          <a:rPr lang="en-SG" i="1">
                            <a:latin typeface="Cambria Math" panose="02040503050406030204" pitchFamily="18" charset="0"/>
                          </a:rPr>
                        </m:ctrlPr>
                      </m:sSupPr>
                      <m:e>
                        <m:r>
                          <a:rPr lang="en-SG" b="1" i="1" smtClean="0">
                            <a:latin typeface="Cambria Math" panose="02040503050406030204" pitchFamily="18" charset="0"/>
                          </a:rPr>
                          <m:t>𝒚</m:t>
                        </m:r>
                      </m:e>
                      <m:sup>
                        <m:r>
                          <a:rPr lang="en-SG" i="1">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r>
                          <a:rPr lang="en-SG" b="1" i="1" smtClean="0">
                            <a:solidFill>
                              <a:schemeClr val="tx1"/>
                            </a:solidFill>
                            <a:latin typeface="Cambria Math" panose="02040503050406030204" pitchFamily="18" charset="0"/>
                          </a:rPr>
                          <m:t>𝒙</m:t>
                        </m:r>
                      </m:num>
                      <m:den>
                        <m:r>
                          <a:rPr lang="en-SG" i="1">
                            <a:latin typeface="Cambria Math" panose="02040503050406030204" pitchFamily="18" charset="0"/>
                          </a:rPr>
                          <m:t>𝜕</m:t>
                        </m:r>
                        <m:r>
                          <a:rPr lang="en-SG" b="1" i="1" smtClean="0">
                            <a:latin typeface="Cambria Math" panose="02040503050406030204" pitchFamily="18" charset="0"/>
                          </a:rPr>
                          <m:t>𝒛</m:t>
                        </m:r>
                      </m:den>
                    </m:f>
                  </m:oMath>
                </a14:m>
                <a:endParaRPr lang="en-SG" dirty="0"/>
              </a:p>
            </p:txBody>
          </p:sp>
        </mc:Choice>
        <mc:Fallback xmlns="">
          <p:sp>
            <p:nvSpPr>
              <p:cNvPr id="2" name="Content Placeholder 1">
                <a:extLst>
                  <a:ext uri="{FF2B5EF4-FFF2-40B4-BE49-F238E27FC236}">
                    <a16:creationId xmlns:a16="http://schemas.microsoft.com/office/drawing/2014/main" id="{1565BD4F-A62A-4E85-B737-47C40DAB916B}"/>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51251925-1CB6-4E59-ADF3-C569F8521EC1}"/>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A9989032-00CA-45AF-BE8E-AD22E3AA9362}"/>
              </a:ext>
            </a:extLst>
          </p:cNvPr>
          <p:cNvSpPr/>
          <p:nvPr/>
        </p:nvSpPr>
        <p:spPr>
          <a:xfrm>
            <a:off x="323528" y="1124744"/>
            <a:ext cx="8363272" cy="2448272"/>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04602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1BA9C1E-5825-4C01-B4E8-76E3BC8F5B6D}"/>
                  </a:ext>
                </a:extLst>
              </p:cNvPr>
              <p:cNvSpPr>
                <a:spLocks noGrp="1"/>
              </p:cNvSpPr>
              <p:nvPr>
                <p:ph sz="quarter" idx="1"/>
              </p:nvPr>
            </p:nvSpPr>
            <p:spPr/>
            <p:txBody>
              <a:bodyPr/>
              <a:lstStyle/>
              <a:p>
                <a:pPr marL="0" indent="0">
                  <a:buNone/>
                </a:pPr>
                <a:r>
                  <a:rPr lang="en-SG" dirty="0"/>
                  <a:t>Let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ea typeface="Cambria Math" panose="02040503050406030204" pitchFamily="18" charset="0"/>
                          </a:rPr>
                        </m:ctrlPr>
                      </m:sSupPr>
                      <m:e>
                        <m:r>
                          <a:rPr lang="en-SG" b="1" i="1" smtClean="0">
                            <a:latin typeface="Cambria Math" panose="02040503050406030204" pitchFamily="18" charset="0"/>
                            <a:ea typeface="Cambria Math" panose="02040503050406030204" pitchFamily="18" charset="0"/>
                          </a:rPr>
                          <m:t>𝒙</m:t>
                        </m:r>
                      </m:e>
                      <m:sup>
                        <m:r>
                          <a:rPr lang="en-SG" i="1">
                            <a:latin typeface="Cambria Math" panose="02040503050406030204" pitchFamily="18" charset="0"/>
                            <a:ea typeface="Cambria Math" panose="02040503050406030204" pitchFamily="18" charset="0"/>
                          </a:rPr>
                          <m:t>𝑇</m:t>
                        </m:r>
                      </m:sup>
                    </m:sSup>
                    <m:r>
                      <a:rPr lang="en-SG" b="1" i="1">
                        <a:latin typeface="Cambria Math" panose="02040503050406030204" pitchFamily="18" charset="0"/>
                        <a:ea typeface="Cambria Math" panose="02040503050406030204" pitchFamily="18" charset="0"/>
                      </a:rPr>
                      <m:t>𝒙</m:t>
                    </m:r>
                    <m:r>
                      <a:rPr lang="en-SG" b="1">
                        <a:latin typeface="Cambria Math" panose="02040503050406030204" pitchFamily="18" charset="0"/>
                        <a:ea typeface="Cambria Math" panose="02040503050406030204" pitchFamily="18" charset="0"/>
                      </a:rPr>
                      <m:t>,</m:t>
                    </m:r>
                  </m:oMath>
                </a14:m>
                <a:r>
                  <a:rPr lang="en-SG" b="1" dirty="0"/>
                  <a:t> </a:t>
                </a:r>
                <a:r>
                  <a:rPr lang="en-SG" dirty="0"/>
                  <a:t>where </a:t>
                </a:r>
                <a14:m>
                  <m:oMath xmlns:m="http://schemas.openxmlformats.org/officeDocument/2006/math">
                    <m:r>
                      <a:rPr lang="en-SG" b="1" i="1" smtClean="0">
                        <a:latin typeface="Cambria Math" panose="02040503050406030204" pitchFamily="18" charset="0"/>
                      </a:rPr>
                      <m:t>𝒙</m:t>
                    </m:r>
                  </m:oMath>
                </a14:m>
                <a:r>
                  <a:rPr lang="en-SG" dirty="0"/>
                  <a:t> is </a:t>
                </a:r>
                <a14:m>
                  <m:oMath xmlns:m="http://schemas.openxmlformats.org/officeDocument/2006/math">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×1</m:t>
                    </m:r>
                    <m:r>
                      <a:rPr lang="en-SG" b="0" i="1" smtClean="0">
                        <a:latin typeface="Cambria Math" panose="02040503050406030204" pitchFamily="18" charset="0"/>
                        <a:ea typeface="Cambria Math" panose="02040503050406030204" pitchFamily="18" charset="0"/>
                      </a:rPr>
                      <m:t> </m:t>
                    </m:r>
                  </m:oMath>
                </a14:m>
                <a:r>
                  <a:rPr lang="en-SG" dirty="0"/>
                  <a:t>and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is a function of the vector </a:t>
                </a:r>
                <a14:m>
                  <m:oMath xmlns:m="http://schemas.openxmlformats.org/officeDocument/2006/math">
                    <m:r>
                      <a:rPr lang="en-SG" b="1" i="1">
                        <a:latin typeface="Cambria Math" panose="02040503050406030204" pitchFamily="18" charset="0"/>
                      </a:rPr>
                      <m:t>𝒛</m:t>
                    </m:r>
                  </m:oMath>
                </a14:m>
                <a:r>
                  <a:rPr lang="en-SG" dirty="0"/>
                  <a:t>. Then, </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𝛼</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smtClean="0">
                              <a:latin typeface="Cambria Math" panose="02040503050406030204" pitchFamily="18" charset="0"/>
                            </a:rPr>
                            <m:t>𝟐</m:t>
                          </m:r>
                          <m:r>
                            <a:rPr lang="en-SG" b="1" i="1">
                              <a:latin typeface="Cambria Math" panose="02040503050406030204" pitchFamily="18" charset="0"/>
                            </a:rPr>
                            <m:t>𝒙</m:t>
                          </m:r>
                        </m:e>
                        <m:sup>
                          <m:r>
                            <a:rPr lang="en-SG" i="1">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r>
                            <a:rPr lang="en-SG" b="1" i="1" smtClean="0">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m:oMathPara>
                </a14:m>
                <a:endParaRPr lang="en-SG" dirty="0"/>
              </a:p>
              <a:p>
                <a:pPr marL="0" indent="0">
                  <a:buNone/>
                </a:pPr>
                <a:endParaRPr lang="en-SG" dirty="0"/>
              </a:p>
              <a:p>
                <a:pPr marL="0" indent="0">
                  <a:buNone/>
                </a:pPr>
                <a:r>
                  <a:rPr lang="en-SG" dirty="0"/>
                  <a:t>Using the results in the previous slide, the proof is straight forward. </a:t>
                </a:r>
              </a:p>
            </p:txBody>
          </p:sp>
        </mc:Choice>
        <mc:Fallback xmlns="">
          <p:sp>
            <p:nvSpPr>
              <p:cNvPr id="2" name="Content Placeholder 1">
                <a:extLst>
                  <a:ext uri="{FF2B5EF4-FFF2-40B4-BE49-F238E27FC236}">
                    <a16:creationId xmlns:a16="http://schemas.microsoft.com/office/drawing/2014/main" id="{F1BA9C1E-5825-4C01-B4E8-76E3BC8F5B6D}"/>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1A8F682-EEE6-440A-9585-724633698715}"/>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49B9866E-45AB-4CEE-92FC-7CD2CFDE5AEB}"/>
              </a:ext>
            </a:extLst>
          </p:cNvPr>
          <p:cNvSpPr/>
          <p:nvPr/>
        </p:nvSpPr>
        <p:spPr>
          <a:xfrm>
            <a:off x="323528" y="1124744"/>
            <a:ext cx="8363272" cy="2448272"/>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266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F0C312D-7D57-4B57-ADD1-BEF138C4EAE0}"/>
                  </a:ext>
                </a:extLst>
              </p:cNvPr>
              <p:cNvSpPr>
                <a:spLocks noGrp="1"/>
              </p:cNvSpPr>
              <p:nvPr>
                <p:ph sz="quarter" idx="1"/>
              </p:nvPr>
            </p:nvSpPr>
            <p:spPr/>
            <p:txBody>
              <a:bodyPr/>
              <a:lstStyle/>
              <a:p>
                <a:pPr marL="0" indent="0">
                  <a:buNone/>
                </a:pPr>
                <a:r>
                  <a:rPr lang="en-US" dirty="0"/>
                  <a:t>Note that there are multiple ways to represent the Jacobian.  In this note, the so-called numerator layout is used but many papers and software will use the denominator layout. It is just the transpose of the numerator layout Jacobian. </a:t>
                </a:r>
              </a:p>
              <a:p>
                <a:pPr marL="0" indent="0" algn="ctr">
                  <a:buNone/>
                </a:pPr>
                <a:r>
                  <a:rPr lang="en-SG" sz="2800" dirty="0"/>
                  <a:t>J=</a:t>
                </a:r>
                <a14:m>
                  <m:oMath xmlns:m="http://schemas.openxmlformats.org/officeDocument/2006/math">
                    <m:d>
                      <m:dPr>
                        <m:begChr m:val="["/>
                        <m:endChr m:val="]"/>
                        <m:ctrlPr>
                          <a:rPr lang="en-SG" sz="2800" i="1">
                            <a:latin typeface="Cambria Math" panose="02040503050406030204" pitchFamily="18" charset="0"/>
                          </a:rPr>
                        </m:ctrlPr>
                      </m:dPr>
                      <m:e>
                        <m:m>
                          <m:mPr>
                            <m:mcs>
                              <m:mc>
                                <m:mcPr>
                                  <m:count m:val="2"/>
                                  <m:mcJc m:val="center"/>
                                </m:mcPr>
                              </m:mc>
                            </m:mcs>
                            <m:ctrlPr>
                              <a:rPr lang="en-SG" sz="2800" i="1">
                                <a:latin typeface="Cambria Math" panose="02040503050406030204" pitchFamily="18" charset="0"/>
                              </a:rPr>
                            </m:ctrlPr>
                          </m:mPr>
                          <m:mr>
                            <m:e>
                              <m:r>
                                <a:rPr lang="en-SG" sz="2800" i="1">
                                  <a:latin typeface="Cambria Math" panose="02040503050406030204" pitchFamily="18" charset="0"/>
                                  <a:ea typeface="Cambria Math" panose="02040503050406030204" pitchFamily="18" charset="0"/>
                                </a:rPr>
                                <m:t>6</m:t>
                              </m:r>
                              <m:r>
                                <a:rPr lang="en-SG" sz="2800" b="0" i="1" smtClean="0">
                                  <a:latin typeface="Cambria Math" panose="02040503050406030204" pitchFamily="18" charset="0"/>
                                  <a:ea typeface="Cambria Math" panose="02040503050406030204" pitchFamily="18" charset="0"/>
                                </a:rPr>
                                <m:t>𝑥</m:t>
                              </m:r>
                              <m:r>
                                <a:rPr lang="en-SG" sz="2800" i="1">
                                  <a:latin typeface="Cambria Math" panose="02040503050406030204" pitchFamily="18" charset="0"/>
                                  <a:ea typeface="Cambria Math" panose="02040503050406030204" pitchFamily="18" charset="0"/>
                                </a:rPr>
                                <m:t>𝑦</m:t>
                              </m:r>
                            </m:e>
                            <m:e>
                              <m:r>
                                <a:rPr lang="en-SG" sz="2800" b="0" i="1" smtClean="0">
                                  <a:latin typeface="Cambria Math" panose="02040503050406030204" pitchFamily="18" charset="0"/>
                                  <a:ea typeface="Cambria Math" panose="02040503050406030204" pitchFamily="18" charset="0"/>
                                </a:rPr>
                                <m:t>2</m:t>
                              </m:r>
                            </m:e>
                          </m:mr>
                          <m:mr>
                            <m:e>
                              <m:r>
                                <a:rPr lang="en-SG" sz="2800" i="1">
                                  <a:latin typeface="Cambria Math" panose="02040503050406030204" pitchFamily="18" charset="0"/>
                                  <a:ea typeface="Cambria Math" panose="02040503050406030204" pitchFamily="18" charset="0"/>
                                </a:rPr>
                                <m:t>3</m:t>
                              </m:r>
                              <m:sSup>
                                <m:sSupPr>
                                  <m:ctrlPr>
                                    <a:rPr lang="en-SG" sz="2800" i="1">
                                      <a:latin typeface="Cambria Math" panose="02040503050406030204" pitchFamily="18" charset="0"/>
                                      <a:ea typeface="Cambria Math" panose="02040503050406030204" pitchFamily="18" charset="0"/>
                                    </a:rPr>
                                  </m:ctrlPr>
                                </m:sSupPr>
                                <m:e>
                                  <m:r>
                                    <a:rPr lang="en-SG" sz="2800" i="1">
                                      <a:latin typeface="Cambria Math" panose="02040503050406030204" pitchFamily="18" charset="0"/>
                                      <a:ea typeface="Cambria Math" panose="02040503050406030204" pitchFamily="18" charset="0"/>
                                    </a:rPr>
                                    <m:t>𝑥</m:t>
                                  </m:r>
                                </m:e>
                                <m:sup>
                                  <m:r>
                                    <a:rPr lang="en-SG" sz="2800" i="1">
                                      <a:latin typeface="Cambria Math" panose="02040503050406030204" pitchFamily="18" charset="0"/>
                                      <a:ea typeface="Cambria Math" panose="02040503050406030204" pitchFamily="18" charset="0"/>
                                    </a:rPr>
                                    <m:t>2</m:t>
                                  </m:r>
                                </m:sup>
                              </m:sSup>
                            </m:e>
                            <m:e>
                              <m:r>
                                <a:rPr lang="en-SG" sz="2800" i="1">
                                  <a:latin typeface="Cambria Math" panose="02040503050406030204" pitchFamily="18" charset="0"/>
                                  <a:ea typeface="Cambria Math" panose="02040503050406030204" pitchFamily="18" charset="0"/>
                                </a:rPr>
                                <m:t>8</m:t>
                              </m:r>
                              <m:r>
                                <a:rPr lang="en-SG" sz="2800" i="1">
                                  <a:latin typeface="Cambria Math" panose="02040503050406030204" pitchFamily="18" charset="0"/>
                                  <a:ea typeface="Cambria Math" panose="02040503050406030204" pitchFamily="18" charset="0"/>
                                </a:rPr>
                                <m:t>𝑦</m:t>
                              </m:r>
                            </m:e>
                          </m:mr>
                        </m:m>
                      </m:e>
                    </m:d>
                  </m:oMath>
                </a14:m>
                <a:r>
                  <a:rPr lang="en-SG" dirty="0"/>
                  <a:t>.</a:t>
                </a:r>
              </a:p>
            </p:txBody>
          </p:sp>
        </mc:Choice>
        <mc:Fallback xmlns="">
          <p:sp>
            <p:nvSpPr>
              <p:cNvPr id="2" name="Content Placeholder 1">
                <a:extLst>
                  <a:ext uri="{FF2B5EF4-FFF2-40B4-BE49-F238E27FC236}">
                    <a16:creationId xmlns:a16="http://schemas.microsoft.com/office/drawing/2014/main" id="{8F0C312D-7D57-4B57-ADD1-BEF138C4EAE0}"/>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0D7090C-A6FF-4175-A4BA-9CC4FE013CFF}"/>
              </a:ext>
            </a:extLst>
          </p:cNvPr>
          <p:cNvSpPr>
            <a:spLocks noGrp="1"/>
          </p:cNvSpPr>
          <p:nvPr>
            <p:ph type="title"/>
          </p:nvPr>
        </p:nvSpPr>
        <p:spPr/>
        <p:txBody>
          <a:bodyPr/>
          <a:lstStyle/>
          <a:p>
            <a:r>
              <a:rPr lang="en-SG" dirty="0">
                <a:solidFill>
                  <a:srgbClr val="0057C0"/>
                </a:solidFill>
              </a:rPr>
              <a:t>Jacobian</a:t>
            </a:r>
            <a:endParaRPr lang="en-SG" dirty="0"/>
          </a:p>
        </p:txBody>
      </p:sp>
    </p:spTree>
    <p:extLst>
      <p:ext uri="{BB962C8B-B14F-4D97-AF65-F5344CB8AC3E}">
        <p14:creationId xmlns:p14="http://schemas.microsoft.com/office/powerpoint/2010/main" val="3634832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47E9E18-F7CA-49F2-BDB2-534502B028E4}"/>
                  </a:ext>
                </a:extLst>
              </p:cNvPr>
              <p:cNvSpPr>
                <a:spLocks noGrp="1"/>
              </p:cNvSpPr>
              <p:nvPr>
                <p:ph sz="quarter" idx="1"/>
              </p:nvPr>
            </p:nvSpPr>
            <p:spPr/>
            <p:txBody>
              <a:bodyPr>
                <a:normAutofit/>
              </a:bodyPr>
              <a:lstStyle/>
              <a:p>
                <a:pPr marL="0" indent="0">
                  <a:buNone/>
                </a:pPr>
                <a:r>
                  <a:rPr lang="en-SG" dirty="0"/>
                  <a:t>Let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ea typeface="Cambria Math" panose="02040503050406030204" pitchFamily="18" charset="0"/>
                          </a:rPr>
                        </m:ctrlPr>
                      </m:sSupPr>
                      <m:e>
                        <m:r>
                          <a:rPr lang="en-SG" b="1" i="1">
                            <a:latin typeface="Cambria Math" panose="02040503050406030204" pitchFamily="18" charset="0"/>
                            <a:ea typeface="Cambria Math" panose="02040503050406030204" pitchFamily="18" charset="0"/>
                          </a:rPr>
                          <m:t>𝒚</m:t>
                        </m:r>
                      </m:e>
                      <m:sup>
                        <m:r>
                          <a:rPr lang="en-SG" i="1">
                            <a:latin typeface="Cambria Math" panose="02040503050406030204" pitchFamily="18" charset="0"/>
                            <a:ea typeface="Cambria Math" panose="02040503050406030204" pitchFamily="18" charset="0"/>
                          </a:rPr>
                          <m:t>𝑇</m:t>
                        </m:r>
                      </m:sup>
                    </m:sSup>
                    <m:r>
                      <a:rPr lang="en-SG" b="1" i="1" smtClean="0">
                        <a:latin typeface="Cambria Math" panose="02040503050406030204" pitchFamily="18" charset="0"/>
                        <a:ea typeface="Cambria Math" panose="02040503050406030204" pitchFamily="18" charset="0"/>
                      </a:rPr>
                      <m:t>𝑨</m:t>
                    </m:r>
                    <m:r>
                      <a:rPr lang="en-SG" b="1" i="1">
                        <a:latin typeface="Cambria Math" panose="02040503050406030204" pitchFamily="18" charset="0"/>
                        <a:ea typeface="Cambria Math" panose="02040503050406030204" pitchFamily="18" charset="0"/>
                      </a:rPr>
                      <m:t>𝒙</m:t>
                    </m:r>
                    <m:r>
                      <a:rPr lang="en-SG" b="1">
                        <a:latin typeface="Cambria Math" panose="02040503050406030204" pitchFamily="18" charset="0"/>
                        <a:ea typeface="Cambria Math" panose="02040503050406030204" pitchFamily="18" charset="0"/>
                      </a:rPr>
                      <m:t>,</m:t>
                    </m:r>
                  </m:oMath>
                </a14:m>
                <a:r>
                  <a:rPr lang="en-SG" b="1" dirty="0"/>
                  <a:t> </a:t>
                </a:r>
                <a:r>
                  <a:rPr lang="en-SG" dirty="0"/>
                  <a:t>where </a:t>
                </a:r>
                <a14:m>
                  <m:oMath xmlns:m="http://schemas.openxmlformats.org/officeDocument/2006/math">
                    <m:r>
                      <a:rPr lang="en-SG" b="1" i="1">
                        <a:latin typeface="Cambria Math" panose="02040503050406030204" pitchFamily="18" charset="0"/>
                        <a:ea typeface="Cambria Math" panose="02040503050406030204" pitchFamily="18" charset="0"/>
                      </a:rPr>
                      <m:t>𝒚</m:t>
                    </m:r>
                  </m:oMath>
                </a14:m>
                <a:r>
                  <a:rPr lang="en-SG" dirty="0"/>
                  <a:t> is </a:t>
                </a:r>
                <a14:m>
                  <m:oMath xmlns:m="http://schemas.openxmlformats.org/officeDocument/2006/math">
                    <m:r>
                      <a:rPr lang="en-SG" b="0" i="1" smtClean="0">
                        <a:latin typeface="Cambria Math" panose="02040503050406030204" pitchFamily="18" charset="0"/>
                        <a:ea typeface="Cambria Math" panose="02040503050406030204" pitchFamily="18" charset="0"/>
                      </a:rPr>
                      <m:t>𝑚</m:t>
                    </m:r>
                    <m:r>
                      <a:rPr lang="en-SG" i="1">
                        <a:latin typeface="Cambria Math" panose="02040503050406030204" pitchFamily="18" charset="0"/>
                        <a:ea typeface="Cambria Math" panose="02040503050406030204" pitchFamily="18" charset="0"/>
                      </a:rPr>
                      <m:t>×1, </m:t>
                    </m:r>
                    <m:r>
                      <a:rPr lang="en-SG" b="1" i="1">
                        <a:latin typeface="Cambria Math" panose="02040503050406030204" pitchFamily="18" charset="0"/>
                        <a:ea typeface="Cambria Math" panose="02040503050406030204" pitchFamily="18" charset="0"/>
                      </a:rPr>
                      <m:t>𝒙</m:t>
                    </m:r>
                  </m:oMath>
                </a14:m>
                <a:r>
                  <a:rPr lang="en-SG" dirty="0"/>
                  <a:t> is </a:t>
                </a:r>
                <a14:m>
                  <m:oMath xmlns:m="http://schemas.openxmlformats.org/officeDocument/2006/math">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×1</m:t>
                    </m:r>
                  </m:oMath>
                </a14:m>
                <a:r>
                  <a:rPr lang="en-SG" dirty="0"/>
                  <a:t> and </a:t>
                </a:r>
                <a14:m>
                  <m:oMath xmlns:m="http://schemas.openxmlformats.org/officeDocument/2006/math">
                    <m:r>
                      <a:rPr lang="en-SG" b="1" i="1">
                        <a:latin typeface="Cambria Math" panose="02040503050406030204" pitchFamily="18" charset="0"/>
                      </a:rPr>
                      <m:t>𝑨</m:t>
                    </m:r>
                    <m:r>
                      <a:rPr lang="en-SG" i="1">
                        <a:latin typeface="Cambria Math" panose="02040503050406030204" pitchFamily="18" charset="0"/>
                      </a:rPr>
                      <m:t> </m:t>
                    </m:r>
                  </m:oMath>
                </a14:m>
                <a:r>
                  <a:rPr lang="en-SG" dirty="0"/>
                  <a:t>is </a:t>
                </a:r>
                <a14:m>
                  <m:oMath xmlns:m="http://schemas.openxmlformats.org/officeDocument/2006/math">
                    <m:r>
                      <a:rPr lang="en-SG" b="0" i="1" smtClean="0">
                        <a:latin typeface="Cambria Math" panose="02040503050406030204" pitchFamily="18" charset="0"/>
                        <a:ea typeface="Cambria Math" panose="02040503050406030204" pitchFamily="18" charset="0"/>
                      </a:rPr>
                      <m:t>𝑚</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𝑛</m:t>
                    </m:r>
                    <m:r>
                      <a:rPr lang="en-SG" b="0" i="0" smtClean="0">
                        <a:latin typeface="Cambria Math" panose="02040503050406030204" pitchFamily="18" charset="0"/>
                        <a:ea typeface="Cambria Math" panose="02040503050406030204" pitchFamily="18" charset="0"/>
                      </a:rPr>
                      <m:t>. </m:t>
                    </m:r>
                  </m:oMath>
                </a14:m>
                <a:r>
                  <a:rPr lang="en-SG" dirty="0"/>
                  <a:t>Both </a:t>
                </a:r>
                <a14:m>
                  <m:oMath xmlns:m="http://schemas.openxmlformats.org/officeDocument/2006/math">
                    <m:r>
                      <a:rPr lang="en-SG" b="1" i="1">
                        <a:latin typeface="Cambria Math" panose="02040503050406030204" pitchFamily="18" charset="0"/>
                        <a:ea typeface="Cambria Math" panose="02040503050406030204" pitchFamily="18" charset="0"/>
                      </a:rPr>
                      <m:t>𝒚</m:t>
                    </m:r>
                    <m:r>
                      <a:rPr lang="en-SG" b="1" i="1">
                        <a:latin typeface="Cambria Math" panose="02040503050406030204" pitchFamily="18" charset="0"/>
                        <a:ea typeface="Cambria Math" panose="02040503050406030204" pitchFamily="18" charset="0"/>
                      </a:rPr>
                      <m:t> </m:t>
                    </m:r>
                  </m:oMath>
                </a14:m>
                <a:r>
                  <a:rPr lang="en-SG" dirty="0"/>
                  <a:t>and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are functions of the vector </a:t>
                </a:r>
                <a14:m>
                  <m:oMath xmlns:m="http://schemas.openxmlformats.org/officeDocument/2006/math">
                    <m:r>
                      <a:rPr lang="en-SG" b="1" i="1">
                        <a:latin typeface="Cambria Math" panose="02040503050406030204" pitchFamily="18" charset="0"/>
                      </a:rPr>
                      <m:t>𝒛</m:t>
                    </m:r>
                  </m:oMath>
                </a14:m>
                <a:r>
                  <a:rPr lang="en-SG" dirty="0"/>
                  <a:t> but </a:t>
                </a:r>
                <a14:m>
                  <m:oMath xmlns:m="http://schemas.openxmlformats.org/officeDocument/2006/math">
                    <m:r>
                      <a:rPr lang="en-SG" b="1" i="1">
                        <a:latin typeface="Cambria Math" panose="02040503050406030204" pitchFamily="18" charset="0"/>
                      </a:rPr>
                      <m:t>𝑨</m:t>
                    </m:r>
                  </m:oMath>
                </a14:m>
                <a:r>
                  <a:rPr lang="en-SG" dirty="0"/>
                  <a:t> is independent of </a:t>
                </a:r>
                <a14:m>
                  <m:oMath xmlns:m="http://schemas.openxmlformats.org/officeDocument/2006/math">
                    <m:r>
                      <a:rPr lang="en-SG" b="1" i="1" smtClean="0">
                        <a:latin typeface="Cambria Math" panose="02040503050406030204" pitchFamily="18" charset="0"/>
                      </a:rPr>
                      <m:t>𝒛</m:t>
                    </m:r>
                    <m:r>
                      <a:rPr lang="en-SG" b="0" i="1" smtClean="0">
                        <a:latin typeface="Cambria Math" panose="02040503050406030204" pitchFamily="18" charset="0"/>
                      </a:rPr>
                      <m:t>.</m:t>
                    </m:r>
                  </m:oMath>
                </a14:m>
                <a:r>
                  <a:rPr lang="en-SG" dirty="0"/>
                  <a:t>  Then,</a:t>
                </a:r>
              </a:p>
              <a:p>
                <a:pPr marL="0" indent="0">
                  <a:buNone/>
                </a:pPr>
                <a14:m>
                  <m:oMathPara xmlns:m="http://schemas.openxmlformats.org/officeDocument/2006/math">
                    <m:oMathParaPr>
                      <m:jc m:val="centerGroup"/>
                    </m:oMathParaPr>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𝛼</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𝒙</m:t>
                          </m:r>
                        </m:e>
                        <m:sup>
                          <m:r>
                            <a:rPr lang="en-SG" i="1">
                              <a:latin typeface="Cambria Math" panose="02040503050406030204" pitchFamily="18" charset="0"/>
                            </a:rPr>
                            <m:t>𝑇</m:t>
                          </m:r>
                        </m:sup>
                      </m:sSup>
                      <m:sSup>
                        <m:sSupPr>
                          <m:ctrlPr>
                            <a:rPr lang="en-SG" i="1" smtClean="0">
                              <a:latin typeface="Cambria Math" panose="02040503050406030204" pitchFamily="18" charset="0"/>
                            </a:rPr>
                          </m:ctrlPr>
                        </m:sSupPr>
                        <m:e>
                          <m:r>
                            <a:rPr lang="en-SG" b="0" i="1" smtClean="0">
                              <a:latin typeface="Cambria Math" panose="02040503050406030204" pitchFamily="18" charset="0"/>
                            </a:rPr>
                            <m:t>𝐴</m:t>
                          </m:r>
                        </m:e>
                        <m:sup>
                          <m:r>
                            <a:rPr lang="en-SG" b="0" i="1" smtClean="0">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𝒚</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𝒚</m:t>
                          </m:r>
                        </m:e>
                        <m:sup>
                          <m:r>
                            <a:rPr lang="en-SG" i="1">
                              <a:latin typeface="Cambria Math" panose="02040503050406030204" pitchFamily="18" charset="0"/>
                            </a:rPr>
                            <m:t>𝑇</m:t>
                          </m:r>
                        </m:sup>
                      </m:sSup>
                      <m:r>
                        <a:rPr lang="en-SG" b="0" i="1" smtClean="0">
                          <a:latin typeface="Cambria Math" panose="02040503050406030204" pitchFamily="18" charset="0"/>
                        </a:rPr>
                        <m:t>𝐴</m:t>
                      </m:r>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m:oMathPara>
                </a14:m>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847E9E18-F7CA-49F2-BDB2-534502B028E4}"/>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35E327C-FF92-443B-A11C-522E352F4E16}"/>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22828D85-D41D-4F7A-B9C8-4C00D71E2EE0}"/>
              </a:ext>
            </a:extLst>
          </p:cNvPr>
          <p:cNvSpPr/>
          <p:nvPr/>
        </p:nvSpPr>
        <p:spPr>
          <a:xfrm>
            <a:off x="323528" y="1124744"/>
            <a:ext cx="8363272" cy="2304256"/>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36247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0B02830-74CA-4F60-8DCE-D14212C7CDE2}"/>
                  </a:ext>
                </a:extLst>
              </p:cNvPr>
              <p:cNvSpPr>
                <a:spLocks noGrp="1"/>
              </p:cNvSpPr>
              <p:nvPr>
                <p:ph sz="quarter" idx="1"/>
              </p:nvPr>
            </p:nvSpPr>
            <p:spPr/>
            <p:txBody>
              <a:bodyPr/>
              <a:lstStyle/>
              <a:p>
                <a:pPr marL="0" indent="0">
                  <a:buNone/>
                </a:pPr>
                <a:r>
                  <a:rPr lang="en-SG" dirty="0"/>
                  <a:t>Proof: Let </a:t>
                </a:r>
                <a14:m>
                  <m:oMath xmlns:m="http://schemas.openxmlformats.org/officeDocument/2006/math">
                    <m:sSup>
                      <m:sSupPr>
                        <m:ctrlPr>
                          <a:rPr lang="en-SG" i="1">
                            <a:latin typeface="Cambria Math" panose="02040503050406030204" pitchFamily="18" charset="0"/>
                          </a:rPr>
                        </m:ctrlPr>
                      </m:sSupPr>
                      <m:e>
                        <m:r>
                          <a:rPr lang="en-SG" i="1">
                            <a:latin typeface="Cambria Math" panose="02040503050406030204" pitchFamily="18" charset="0"/>
                          </a:rPr>
                          <m:t>𝑤</m:t>
                        </m:r>
                      </m:e>
                      <m:sup>
                        <m:r>
                          <a:rPr lang="en-SG" i="1">
                            <a:latin typeface="Cambria Math" panose="02040503050406030204" pitchFamily="18" charset="0"/>
                          </a:rPr>
                          <m:t>𝑇</m:t>
                        </m:r>
                      </m:sup>
                    </m:sSup>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𝒚</m:t>
                        </m:r>
                      </m:e>
                      <m:sup>
                        <m:r>
                          <a:rPr lang="en-SG" i="1">
                            <a:latin typeface="Cambria Math" panose="02040503050406030204" pitchFamily="18" charset="0"/>
                          </a:rPr>
                          <m:t>𝑇</m:t>
                        </m:r>
                      </m:sup>
                    </m:sSup>
                    <m:r>
                      <a:rPr lang="en-SG" b="1" i="1">
                        <a:latin typeface="Cambria Math" panose="02040503050406030204" pitchFamily="18" charset="0"/>
                      </a:rPr>
                      <m:t>𝑨</m:t>
                    </m:r>
                  </m:oMath>
                </a14:m>
                <a:r>
                  <a:rPr lang="en-SG" i="1" dirty="0"/>
                  <a:t>.</a:t>
                </a:r>
                <a:r>
                  <a:rPr lang="en-SG" b="1" dirty="0"/>
                  <a:t>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𝒘</m:t>
                        </m:r>
                      </m:e>
                      <m:sup>
                        <m:r>
                          <a:rPr lang="en-SG" i="1">
                            <a:latin typeface="Cambria Math" panose="02040503050406030204" pitchFamily="18" charset="0"/>
                          </a:rPr>
                          <m:t>𝑇</m:t>
                        </m:r>
                      </m:sup>
                    </m:sSup>
                    <m:r>
                      <a:rPr lang="en-SG" b="1" i="1">
                        <a:latin typeface="Cambria Math" panose="02040503050406030204" pitchFamily="18" charset="0"/>
                        <a:ea typeface="Cambria Math" panose="02040503050406030204" pitchFamily="18" charset="0"/>
                      </a:rPr>
                      <m:t>𝒙</m:t>
                    </m:r>
                  </m:oMath>
                </a14:m>
                <a:r>
                  <a:rPr lang="en-SG" dirty="0"/>
                  <a:t>.</a:t>
                </a:r>
                <a:r>
                  <a:rPr lang="en-SG" b="1" dirty="0"/>
                  <a:t> </a:t>
                </a:r>
                <a:r>
                  <a:rPr lang="en-SG" dirty="0"/>
                  <a:t>Using the results in slide 48, we have </a:t>
                </a:r>
              </a:p>
              <a:p>
                <a:pPr marL="0" indent="0" algn="ctr">
                  <a:buNone/>
                </a:pP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𝛼</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𝒙</m:t>
                        </m:r>
                      </m:e>
                      <m:sup>
                        <m:r>
                          <a:rPr lang="en-SG" i="1">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𝒘</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𝒘</m:t>
                        </m:r>
                      </m:e>
                      <m:sup>
                        <m:r>
                          <a:rPr lang="en-SG" i="1">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a14:m>
                <a:r>
                  <a:rPr lang="en-SG" dirty="0"/>
                  <a:t>.  </a:t>
                </a:r>
              </a:p>
              <a:p>
                <a:pPr marL="0" indent="0">
                  <a:buNone/>
                </a:pPr>
                <a:r>
                  <a:rPr lang="en-SG" dirty="0"/>
                  <a:t>Substituting </a:t>
                </a:r>
                <a14:m>
                  <m:oMath xmlns:m="http://schemas.openxmlformats.org/officeDocument/2006/math">
                    <m:sSup>
                      <m:sSupPr>
                        <m:ctrlPr>
                          <a:rPr lang="en-SG" i="1">
                            <a:latin typeface="Cambria Math" panose="02040503050406030204" pitchFamily="18" charset="0"/>
                          </a:rPr>
                        </m:ctrlPr>
                      </m:sSupPr>
                      <m:e>
                        <m:r>
                          <a:rPr lang="en-SG" i="1">
                            <a:latin typeface="Cambria Math" panose="02040503050406030204" pitchFamily="18" charset="0"/>
                          </a:rPr>
                          <m:t>𝑤</m:t>
                        </m:r>
                      </m:e>
                      <m:sup>
                        <m:r>
                          <a:rPr lang="en-SG" i="1">
                            <a:latin typeface="Cambria Math" panose="02040503050406030204" pitchFamily="18" charset="0"/>
                          </a:rPr>
                          <m:t>𝑇</m:t>
                        </m:r>
                      </m:sup>
                    </m:sSup>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𝒚</m:t>
                        </m:r>
                      </m:e>
                      <m:sup>
                        <m:r>
                          <a:rPr lang="en-SG" i="1">
                            <a:latin typeface="Cambria Math" panose="02040503050406030204" pitchFamily="18" charset="0"/>
                          </a:rPr>
                          <m:t>𝑇</m:t>
                        </m:r>
                      </m:sup>
                    </m:sSup>
                    <m:r>
                      <a:rPr lang="en-SG" b="1" i="1">
                        <a:latin typeface="Cambria Math" panose="02040503050406030204" pitchFamily="18" charset="0"/>
                      </a:rPr>
                      <m:t>𝑨</m:t>
                    </m:r>
                  </m:oMath>
                </a14:m>
                <a:r>
                  <a:rPr lang="en-SG" dirty="0"/>
                  <a:t> in it, we have </a:t>
                </a:r>
              </a:p>
              <a:p>
                <a:pPr marL="0" indent="0">
                  <a:buNone/>
                </a:pPr>
                <a:endParaRPr lang="en-SG" dirty="0"/>
              </a:p>
              <a:p>
                <a:pPr marL="0" indent="0" algn="ctr">
                  <a:buNone/>
                </a:pPr>
                <a14:m>
                  <m:oMathPara xmlns:m="http://schemas.openxmlformats.org/officeDocument/2006/math">
                    <m:oMathParaPr>
                      <m:jc m:val="centerGroup"/>
                    </m:oMathParaPr>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𝛼</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𝒙</m:t>
                          </m:r>
                        </m:e>
                        <m:sup>
                          <m:r>
                            <a:rPr lang="en-SG" i="1">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𝑨</m:t>
                              </m:r>
                            </m:e>
                            <m:sup>
                              <m:r>
                                <a:rPr lang="en-SG" i="1">
                                  <a:latin typeface="Cambria Math" panose="02040503050406030204" pitchFamily="18" charset="0"/>
                                </a:rPr>
                                <m:t>𝑇</m:t>
                              </m:r>
                            </m:sup>
                          </m:sSup>
                          <m:r>
                            <a:rPr lang="en-SG" b="1" i="1">
                              <a:latin typeface="Cambria Math" panose="02040503050406030204" pitchFamily="18" charset="0"/>
                            </a:rPr>
                            <m:t>𝒚</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𝒚</m:t>
                          </m:r>
                        </m:e>
                        <m:sup>
                          <m:r>
                            <a:rPr lang="en-SG" i="1">
                              <a:latin typeface="Cambria Math" panose="02040503050406030204" pitchFamily="18" charset="0"/>
                            </a:rPr>
                            <m:t>𝑇</m:t>
                          </m:r>
                        </m:sup>
                      </m:sSup>
                      <m:r>
                        <a:rPr lang="en-SG" b="1" i="1">
                          <a:latin typeface="Cambria Math" panose="02040503050406030204" pitchFamily="18" charset="0"/>
                        </a:rPr>
                        <m:t>𝑨</m:t>
                      </m:r>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m:oMathPara>
                </a14:m>
                <a:endParaRPr lang="en-SG" dirty="0"/>
              </a:p>
              <a:p>
                <a:pPr marL="0" indent="0" algn="ctr">
                  <a:buNone/>
                </a:pPr>
                <a:r>
                  <a:rPr lang="en-SG" dirty="0"/>
                  <a:t>= </a:t>
                </a:r>
                <a14:m>
                  <m:oMath xmlns:m="http://schemas.openxmlformats.org/officeDocument/2006/math">
                    <m:sSup>
                      <m:sSupPr>
                        <m:ctrlPr>
                          <a:rPr lang="en-SG" i="1">
                            <a:latin typeface="Cambria Math" panose="02040503050406030204" pitchFamily="18" charset="0"/>
                          </a:rPr>
                        </m:ctrlPr>
                      </m:sSupPr>
                      <m:e>
                        <m:r>
                          <a:rPr lang="en-SG" b="1" i="1">
                            <a:latin typeface="Cambria Math" panose="02040503050406030204" pitchFamily="18" charset="0"/>
                          </a:rPr>
                          <m:t>𝒙</m:t>
                        </m:r>
                      </m:e>
                      <m:sup>
                        <m:r>
                          <a:rPr lang="en-SG" i="1">
                            <a:latin typeface="Cambria Math" panose="02040503050406030204" pitchFamily="18" charset="0"/>
                          </a:rPr>
                          <m:t>𝑇</m:t>
                        </m:r>
                      </m:sup>
                    </m:sSup>
                    <m:sSup>
                      <m:sSupPr>
                        <m:ctrlPr>
                          <a:rPr lang="en-SG" i="1">
                            <a:latin typeface="Cambria Math" panose="02040503050406030204" pitchFamily="18" charset="0"/>
                          </a:rPr>
                        </m:ctrlPr>
                      </m:sSupPr>
                      <m:e>
                        <m:r>
                          <a:rPr lang="en-SG" b="1" i="1">
                            <a:latin typeface="Cambria Math" panose="02040503050406030204" pitchFamily="18" charset="0"/>
                          </a:rPr>
                          <m:t>𝑨</m:t>
                        </m:r>
                      </m:e>
                      <m:sup>
                        <m:r>
                          <a:rPr lang="en-SG" i="1">
                            <a:latin typeface="Cambria Math" panose="02040503050406030204" pitchFamily="18" charset="0"/>
                          </a:rPr>
                          <m:t>𝑇</m:t>
                        </m:r>
                      </m:sup>
                    </m:sSup>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𝒚</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𝒚</m:t>
                        </m:r>
                      </m:e>
                      <m:sup>
                        <m:r>
                          <a:rPr lang="en-SG" i="1">
                            <a:latin typeface="Cambria Math" panose="02040503050406030204" pitchFamily="18" charset="0"/>
                          </a:rPr>
                          <m:t>𝑇</m:t>
                        </m:r>
                      </m:sup>
                    </m:sSup>
                    <m:r>
                      <a:rPr lang="en-SG" b="1" i="1">
                        <a:latin typeface="Cambria Math" panose="02040503050406030204" pitchFamily="18" charset="0"/>
                      </a:rPr>
                      <m:t>𝑨</m:t>
                    </m:r>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a14:m>
                <a:endParaRPr lang="en-SG" dirty="0"/>
              </a:p>
              <a:p>
                <a:endParaRPr lang="en-SG" dirty="0"/>
              </a:p>
            </p:txBody>
          </p:sp>
        </mc:Choice>
        <mc:Fallback xmlns="">
          <p:sp>
            <p:nvSpPr>
              <p:cNvPr id="2" name="Content Placeholder 1">
                <a:extLst>
                  <a:ext uri="{FF2B5EF4-FFF2-40B4-BE49-F238E27FC236}">
                    <a16:creationId xmlns:a16="http://schemas.microsoft.com/office/drawing/2014/main" id="{B0B02830-74CA-4F60-8DCE-D14212C7CDE2}"/>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07EBE7B7-2FF4-4299-BD28-66E5F081CD00}"/>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Tree>
    <p:extLst>
      <p:ext uri="{BB962C8B-B14F-4D97-AF65-F5344CB8AC3E}">
        <p14:creationId xmlns:p14="http://schemas.microsoft.com/office/powerpoint/2010/main" val="1652014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42170-4485-4FA7-8EB7-2CE0B5A53EEB}"/>
                  </a:ext>
                </a:extLst>
              </p:cNvPr>
              <p:cNvSpPr>
                <a:spLocks noGrp="1"/>
              </p:cNvSpPr>
              <p:nvPr>
                <p:ph sz="quarter" idx="1"/>
              </p:nvPr>
            </p:nvSpPr>
            <p:spPr/>
            <p:txBody>
              <a:bodyPr/>
              <a:lstStyle/>
              <a:p>
                <a:pPr marL="0" indent="0">
                  <a:buNone/>
                </a:pPr>
                <a:r>
                  <a:rPr lang="en-SG" dirty="0"/>
                  <a:t>Let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ea typeface="Cambria Math" panose="02040503050406030204" pitchFamily="18" charset="0"/>
                          </a:rPr>
                        </m:ctrlPr>
                      </m:sSupPr>
                      <m:e>
                        <m:r>
                          <a:rPr lang="en-SG" b="1" i="1" smtClean="0">
                            <a:latin typeface="Cambria Math" panose="02040503050406030204" pitchFamily="18" charset="0"/>
                            <a:ea typeface="Cambria Math" panose="02040503050406030204" pitchFamily="18" charset="0"/>
                          </a:rPr>
                          <m:t>𝒙</m:t>
                        </m:r>
                      </m:e>
                      <m:sup>
                        <m:r>
                          <a:rPr lang="en-SG" i="1">
                            <a:latin typeface="Cambria Math" panose="02040503050406030204" pitchFamily="18" charset="0"/>
                            <a:ea typeface="Cambria Math" panose="02040503050406030204" pitchFamily="18" charset="0"/>
                          </a:rPr>
                          <m:t>𝑇</m:t>
                        </m:r>
                      </m:sup>
                    </m:sSup>
                    <m:r>
                      <a:rPr lang="en-SG" b="1" i="1">
                        <a:latin typeface="Cambria Math" panose="02040503050406030204" pitchFamily="18" charset="0"/>
                        <a:ea typeface="Cambria Math" panose="02040503050406030204" pitchFamily="18" charset="0"/>
                      </a:rPr>
                      <m:t>𝑨𝒙</m:t>
                    </m:r>
                    <m:r>
                      <a:rPr lang="en-SG" b="1">
                        <a:latin typeface="Cambria Math" panose="02040503050406030204" pitchFamily="18" charset="0"/>
                        <a:ea typeface="Cambria Math" panose="02040503050406030204" pitchFamily="18" charset="0"/>
                      </a:rPr>
                      <m:t>,</m:t>
                    </m:r>
                  </m:oMath>
                </a14:m>
                <a:r>
                  <a:rPr lang="en-SG" b="1" dirty="0"/>
                  <a:t> </a:t>
                </a:r>
                <a:r>
                  <a:rPr lang="en-SG" dirty="0"/>
                  <a:t>where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is </a:t>
                </a:r>
                <a14:m>
                  <m:oMath xmlns:m="http://schemas.openxmlformats.org/officeDocument/2006/math">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×1</m:t>
                    </m:r>
                    <m:r>
                      <a:rPr lang="en-SG" b="0" i="0"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b="1" i="1">
                        <a:latin typeface="Cambria Math" panose="02040503050406030204" pitchFamily="18" charset="0"/>
                      </a:rPr>
                      <m:t>𝑨</m:t>
                    </m:r>
                    <m:r>
                      <a:rPr lang="en-SG" i="1">
                        <a:latin typeface="Cambria Math" panose="02040503050406030204" pitchFamily="18" charset="0"/>
                      </a:rPr>
                      <m:t> </m:t>
                    </m:r>
                  </m:oMath>
                </a14:m>
                <a:r>
                  <a:rPr lang="en-SG" dirty="0"/>
                  <a:t>is </a:t>
                </a:r>
                <a14:m>
                  <m:oMath xmlns:m="http://schemas.openxmlformats.org/officeDocument/2006/math">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 ×</m:t>
                    </m:r>
                    <m:r>
                      <a:rPr lang="en-SG" i="1">
                        <a:latin typeface="Cambria Math" panose="02040503050406030204" pitchFamily="18" charset="0"/>
                        <a:ea typeface="Cambria Math" panose="02040503050406030204" pitchFamily="18" charset="0"/>
                      </a:rPr>
                      <m:t>𝑛</m:t>
                    </m:r>
                    <m:r>
                      <a:rPr lang="en-SG">
                        <a:latin typeface="Cambria Math" panose="02040503050406030204" pitchFamily="18" charset="0"/>
                        <a:ea typeface="Cambria Math" panose="02040503050406030204" pitchFamily="18" charset="0"/>
                      </a:rPr>
                      <m:t> </m:t>
                    </m:r>
                  </m:oMath>
                </a14:m>
                <a:r>
                  <a:rPr lang="en-SG" dirty="0"/>
                  <a:t>and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is a function of the vector </a:t>
                </a:r>
                <a14:m>
                  <m:oMath xmlns:m="http://schemas.openxmlformats.org/officeDocument/2006/math">
                    <m:r>
                      <a:rPr lang="en-SG" b="1" i="1">
                        <a:latin typeface="Cambria Math" panose="02040503050406030204" pitchFamily="18" charset="0"/>
                      </a:rPr>
                      <m:t>𝒛</m:t>
                    </m:r>
                  </m:oMath>
                </a14:m>
                <a:r>
                  <a:rPr lang="en-SG" dirty="0"/>
                  <a:t> but </a:t>
                </a:r>
                <a14:m>
                  <m:oMath xmlns:m="http://schemas.openxmlformats.org/officeDocument/2006/math">
                    <m:r>
                      <a:rPr lang="en-SG" b="1" i="1">
                        <a:latin typeface="Cambria Math" panose="02040503050406030204" pitchFamily="18" charset="0"/>
                      </a:rPr>
                      <m:t>𝑨</m:t>
                    </m:r>
                  </m:oMath>
                </a14:m>
                <a:r>
                  <a:rPr lang="en-SG" dirty="0"/>
                  <a:t> is independent of </a:t>
                </a:r>
                <a14:m>
                  <m:oMath xmlns:m="http://schemas.openxmlformats.org/officeDocument/2006/math">
                    <m:r>
                      <a:rPr lang="en-SG" b="1" i="1">
                        <a:latin typeface="Cambria Math" panose="02040503050406030204" pitchFamily="18" charset="0"/>
                      </a:rPr>
                      <m:t>𝒛</m:t>
                    </m:r>
                    <m:r>
                      <a:rPr lang="en-SG" i="1">
                        <a:latin typeface="Cambria Math" panose="02040503050406030204" pitchFamily="18" charset="0"/>
                      </a:rPr>
                      <m:t>.</m:t>
                    </m:r>
                  </m:oMath>
                </a14:m>
                <a:r>
                  <a:rPr lang="en-SG" dirty="0"/>
                  <a:t>  Then,</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𝛼</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𝒙</m:t>
                          </m:r>
                        </m:e>
                        <m:sup>
                          <m:r>
                            <a:rPr lang="en-SG" i="1">
                              <a:latin typeface="Cambria Math" panose="02040503050406030204" pitchFamily="18" charset="0"/>
                            </a:rPr>
                            <m:t>𝑇</m:t>
                          </m:r>
                        </m:sup>
                      </m:sSup>
                      <m:r>
                        <a:rPr lang="en-SG" b="0" i="1" smtClean="0">
                          <a:latin typeface="Cambria Math" panose="02040503050406030204" pitchFamily="18" charset="0"/>
                        </a:rPr>
                        <m:t>(</m:t>
                      </m:r>
                      <m:sSup>
                        <m:sSupPr>
                          <m:ctrlPr>
                            <a:rPr lang="en-SG" i="1">
                              <a:latin typeface="Cambria Math" panose="02040503050406030204" pitchFamily="18" charset="0"/>
                            </a:rPr>
                          </m:ctrlPr>
                        </m:sSupPr>
                        <m:e>
                          <m:r>
                            <a:rPr lang="en-SG" b="1" i="1">
                              <a:latin typeface="Cambria Math" panose="02040503050406030204" pitchFamily="18" charset="0"/>
                            </a:rPr>
                            <m:t>𝑨</m:t>
                          </m:r>
                        </m:e>
                        <m:sup>
                          <m:r>
                            <a:rPr lang="en-SG" i="1">
                              <a:latin typeface="Cambria Math" panose="02040503050406030204" pitchFamily="18" charset="0"/>
                            </a:rPr>
                            <m:t>𝑇</m:t>
                          </m:r>
                        </m:sup>
                      </m:sSup>
                      <m:r>
                        <a:rPr lang="en-SG" b="0" i="1" smtClean="0">
                          <a:latin typeface="Cambria Math" panose="02040503050406030204" pitchFamily="18" charset="0"/>
                        </a:rPr>
                        <m:t>+</m:t>
                      </m:r>
                      <m:r>
                        <a:rPr lang="en-SG" b="1" i="1" smtClean="0">
                          <a:latin typeface="Cambria Math" panose="02040503050406030204" pitchFamily="18" charset="0"/>
                        </a:rPr>
                        <m:t>𝑨</m:t>
                      </m:r>
                      <m:r>
                        <a:rPr lang="en-SG" b="0" i="1" smtClean="0">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m:t>
                          </m:r>
                          <m:r>
                            <a:rPr lang="en-SG" b="1" i="1" smtClean="0">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m:oMathPara>
                </a14:m>
                <a:endParaRPr lang="en-SG" dirty="0"/>
              </a:p>
              <a:p>
                <a:pPr marL="0" indent="0">
                  <a:buNone/>
                </a:pPr>
                <a:endParaRPr lang="en-SG" dirty="0"/>
              </a:p>
              <a:p>
                <a:pPr marL="0" indent="0">
                  <a:buNone/>
                </a:pPr>
                <a:r>
                  <a:rPr lang="en-SG" dirty="0"/>
                  <a:t>Using the result in the slide 50, it can be proven easily.</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4A342170-4485-4FA7-8EB7-2CE0B5A53EEB}"/>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35A101D-BD91-4AA1-879C-08636A890ABC}"/>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DBA378D5-E25B-4A6A-9C77-F181E77735B4}"/>
              </a:ext>
            </a:extLst>
          </p:cNvPr>
          <p:cNvSpPr/>
          <p:nvPr/>
        </p:nvSpPr>
        <p:spPr>
          <a:xfrm>
            <a:off x="323528" y="1124744"/>
            <a:ext cx="8363272" cy="2304256"/>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06124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0D725DD-292C-4E82-8E91-6BD168D2D4F6}"/>
                  </a:ext>
                </a:extLst>
              </p:cNvPr>
              <p:cNvSpPr>
                <a:spLocks noGrp="1"/>
              </p:cNvSpPr>
              <p:nvPr>
                <p:ph sz="quarter" idx="1"/>
              </p:nvPr>
            </p:nvSpPr>
            <p:spPr/>
            <p:txBody>
              <a:bodyPr/>
              <a:lstStyle/>
              <a:p>
                <a:pPr marL="0" indent="0">
                  <a:buNone/>
                </a:pPr>
                <a:r>
                  <a:rPr lang="en-SG" dirty="0"/>
                  <a:t>Let </a:t>
                </a:r>
                <a14:m>
                  <m:oMath xmlns:m="http://schemas.openxmlformats.org/officeDocument/2006/math">
                    <m:r>
                      <a:rPr lang="en-SG" i="1">
                        <a:latin typeface="Cambria Math" panose="02040503050406030204" pitchFamily="18" charset="0"/>
                        <a:ea typeface="Cambria Math" panose="02040503050406030204" pitchFamily="18" charset="0"/>
                      </a:rPr>
                      <m:t>𝛼</m:t>
                    </m:r>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ea typeface="Cambria Math" panose="02040503050406030204" pitchFamily="18" charset="0"/>
                          </a:rPr>
                        </m:ctrlPr>
                      </m:sSupPr>
                      <m:e>
                        <m:r>
                          <a:rPr lang="en-SG" b="1" i="1">
                            <a:latin typeface="Cambria Math" panose="02040503050406030204" pitchFamily="18" charset="0"/>
                            <a:ea typeface="Cambria Math" panose="02040503050406030204" pitchFamily="18" charset="0"/>
                          </a:rPr>
                          <m:t>𝒙</m:t>
                        </m:r>
                      </m:e>
                      <m:sup>
                        <m:r>
                          <a:rPr lang="en-SG" i="1">
                            <a:latin typeface="Cambria Math" panose="02040503050406030204" pitchFamily="18" charset="0"/>
                            <a:ea typeface="Cambria Math" panose="02040503050406030204" pitchFamily="18" charset="0"/>
                          </a:rPr>
                          <m:t>𝑇</m:t>
                        </m:r>
                      </m:sup>
                    </m:sSup>
                    <m:r>
                      <a:rPr lang="en-SG" b="1" i="1">
                        <a:latin typeface="Cambria Math" panose="02040503050406030204" pitchFamily="18" charset="0"/>
                        <a:ea typeface="Cambria Math" panose="02040503050406030204" pitchFamily="18" charset="0"/>
                      </a:rPr>
                      <m:t>𝑨𝒙</m:t>
                    </m:r>
                    <m:r>
                      <a:rPr lang="en-SG" b="1">
                        <a:latin typeface="Cambria Math" panose="02040503050406030204" pitchFamily="18" charset="0"/>
                        <a:ea typeface="Cambria Math" panose="02040503050406030204" pitchFamily="18" charset="0"/>
                      </a:rPr>
                      <m:t>,</m:t>
                    </m:r>
                  </m:oMath>
                </a14:m>
                <a:r>
                  <a:rPr lang="en-SG" b="1" dirty="0"/>
                  <a:t> </a:t>
                </a:r>
                <a:r>
                  <a:rPr lang="en-SG" dirty="0"/>
                  <a:t>where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is </a:t>
                </a:r>
                <a14:m>
                  <m:oMath xmlns:m="http://schemas.openxmlformats.org/officeDocument/2006/math">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×1</m:t>
                    </m:r>
                    <m:r>
                      <a:rPr lang="en-SG">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b="1" i="1">
                        <a:latin typeface="Cambria Math" panose="02040503050406030204" pitchFamily="18" charset="0"/>
                      </a:rPr>
                      <m:t>𝑨</m:t>
                    </m:r>
                    <m:r>
                      <a:rPr lang="en-SG" i="1">
                        <a:latin typeface="Cambria Math" panose="02040503050406030204" pitchFamily="18" charset="0"/>
                      </a:rPr>
                      <m:t> </m:t>
                    </m:r>
                  </m:oMath>
                </a14:m>
                <a:r>
                  <a:rPr lang="en-SG" dirty="0"/>
                  <a:t>is a </a:t>
                </a:r>
                <a14:m>
                  <m:oMath xmlns:m="http://schemas.openxmlformats.org/officeDocument/2006/math">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 ×</m:t>
                    </m:r>
                    <m:r>
                      <a:rPr lang="en-SG" i="1">
                        <a:latin typeface="Cambria Math" panose="02040503050406030204" pitchFamily="18" charset="0"/>
                        <a:ea typeface="Cambria Math" panose="02040503050406030204" pitchFamily="18" charset="0"/>
                      </a:rPr>
                      <m:t>𝑛</m:t>
                    </m:r>
                    <m:r>
                      <a:rPr lang="en-SG">
                        <a:latin typeface="Cambria Math" panose="02040503050406030204" pitchFamily="18" charset="0"/>
                        <a:ea typeface="Cambria Math" panose="02040503050406030204" pitchFamily="18" charset="0"/>
                      </a:rPr>
                      <m:t> </m:t>
                    </m:r>
                  </m:oMath>
                </a14:m>
                <a:r>
                  <a:rPr lang="en-SG" dirty="0"/>
                  <a:t>symmetric matrix and </a:t>
                </a:r>
                <a14:m>
                  <m:oMath xmlns:m="http://schemas.openxmlformats.org/officeDocument/2006/math">
                    <m:r>
                      <a:rPr lang="en-SG" b="1" i="1">
                        <a:latin typeface="Cambria Math" panose="02040503050406030204" pitchFamily="18" charset="0"/>
                        <a:ea typeface="Cambria Math" panose="02040503050406030204" pitchFamily="18" charset="0"/>
                      </a:rPr>
                      <m:t>𝒙</m:t>
                    </m:r>
                  </m:oMath>
                </a14:m>
                <a:r>
                  <a:rPr lang="en-SG" dirty="0"/>
                  <a:t> is a function of the vector </a:t>
                </a:r>
                <a14:m>
                  <m:oMath xmlns:m="http://schemas.openxmlformats.org/officeDocument/2006/math">
                    <m:r>
                      <a:rPr lang="en-SG" b="1" i="1">
                        <a:latin typeface="Cambria Math" panose="02040503050406030204" pitchFamily="18" charset="0"/>
                      </a:rPr>
                      <m:t>𝒛</m:t>
                    </m:r>
                  </m:oMath>
                </a14:m>
                <a:r>
                  <a:rPr lang="en-SG" dirty="0"/>
                  <a:t> but </a:t>
                </a:r>
                <a14:m>
                  <m:oMath xmlns:m="http://schemas.openxmlformats.org/officeDocument/2006/math">
                    <m:r>
                      <a:rPr lang="en-SG" b="1" i="1">
                        <a:latin typeface="Cambria Math" panose="02040503050406030204" pitchFamily="18" charset="0"/>
                      </a:rPr>
                      <m:t>𝑨</m:t>
                    </m:r>
                  </m:oMath>
                </a14:m>
                <a:r>
                  <a:rPr lang="en-SG" dirty="0"/>
                  <a:t> is independent of </a:t>
                </a:r>
                <a14:m>
                  <m:oMath xmlns:m="http://schemas.openxmlformats.org/officeDocument/2006/math">
                    <m:r>
                      <a:rPr lang="en-SG" b="1" i="1">
                        <a:latin typeface="Cambria Math" panose="02040503050406030204" pitchFamily="18" charset="0"/>
                      </a:rPr>
                      <m:t>𝒛</m:t>
                    </m:r>
                    <m:r>
                      <a:rPr lang="en-SG" i="1">
                        <a:latin typeface="Cambria Math" panose="02040503050406030204" pitchFamily="18" charset="0"/>
                      </a:rPr>
                      <m:t>.</m:t>
                    </m:r>
                  </m:oMath>
                </a14:m>
                <a:r>
                  <a:rPr lang="en-SG" dirty="0"/>
                  <a:t>  Then,</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𝛼</m:t>
                          </m:r>
                        </m:num>
                        <m:den>
                          <m:r>
                            <a:rPr lang="en-SG" i="1">
                              <a:latin typeface="Cambria Math" panose="02040503050406030204" pitchFamily="18" charset="0"/>
                            </a:rPr>
                            <m:t>𝜕</m:t>
                          </m:r>
                          <m:r>
                            <a:rPr lang="en-SG" b="1" i="1">
                              <a:latin typeface="Cambria Math" panose="02040503050406030204" pitchFamily="18" charset="0"/>
                            </a:rPr>
                            <m:t>𝒛</m:t>
                          </m:r>
                        </m:den>
                      </m:f>
                      <m:r>
                        <a:rPr lang="en-SG" i="1">
                          <a:latin typeface="Cambria Math" panose="02040503050406030204" pitchFamily="18" charset="0"/>
                        </a:rPr>
                        <m:t>=</m:t>
                      </m:r>
                      <m:r>
                        <a:rPr lang="en-SG" b="0" i="1" smtClean="0">
                          <a:latin typeface="Cambria Math" panose="02040503050406030204" pitchFamily="18" charset="0"/>
                        </a:rPr>
                        <m:t>2</m:t>
                      </m:r>
                      <m:sSup>
                        <m:sSupPr>
                          <m:ctrlPr>
                            <a:rPr lang="en-SG" i="1">
                              <a:latin typeface="Cambria Math" panose="02040503050406030204" pitchFamily="18" charset="0"/>
                            </a:rPr>
                          </m:ctrlPr>
                        </m:sSupPr>
                        <m:e>
                          <m:r>
                            <a:rPr lang="en-SG" b="1" i="1">
                              <a:latin typeface="Cambria Math" panose="02040503050406030204" pitchFamily="18" charset="0"/>
                            </a:rPr>
                            <m:t>𝒙</m:t>
                          </m:r>
                        </m:e>
                        <m:sup>
                          <m:r>
                            <a:rPr lang="en-SG" i="1">
                              <a:latin typeface="Cambria Math" panose="02040503050406030204" pitchFamily="18" charset="0"/>
                            </a:rPr>
                            <m:t>𝑇</m:t>
                          </m:r>
                        </m:sup>
                      </m:sSup>
                      <m:r>
                        <a:rPr lang="en-SG" b="1" i="1">
                          <a:latin typeface="Cambria Math" panose="02040503050406030204" pitchFamily="18" charset="0"/>
                        </a:rPr>
                        <m:t>𝑨</m:t>
                      </m:r>
                      <m:f>
                        <m:fPr>
                          <m:ctrlPr>
                            <a:rPr lang="en-SG" i="1">
                              <a:latin typeface="Cambria Math" panose="02040503050406030204" pitchFamily="18" charset="0"/>
                            </a:rPr>
                          </m:ctrlPr>
                        </m:fPr>
                        <m:num>
                          <m:r>
                            <a:rPr lang="en-SG" i="1">
                              <a:latin typeface="Cambria Math" panose="02040503050406030204" pitchFamily="18" charset="0"/>
                            </a:rPr>
                            <m:t>𝜕</m:t>
                          </m:r>
                          <m:r>
                            <a:rPr lang="en-SG" b="1" i="1">
                              <a:latin typeface="Cambria Math" panose="02040503050406030204" pitchFamily="18" charset="0"/>
                            </a:rPr>
                            <m:t>𝒙</m:t>
                          </m:r>
                        </m:num>
                        <m:den>
                          <m:r>
                            <a:rPr lang="en-SG" i="1">
                              <a:latin typeface="Cambria Math" panose="02040503050406030204" pitchFamily="18" charset="0"/>
                            </a:rPr>
                            <m:t>𝜕</m:t>
                          </m:r>
                          <m:r>
                            <a:rPr lang="en-SG" b="1" i="1">
                              <a:latin typeface="Cambria Math" panose="02040503050406030204" pitchFamily="18" charset="0"/>
                            </a:rPr>
                            <m:t>𝒛</m:t>
                          </m:r>
                        </m:den>
                      </m:f>
                    </m:oMath>
                  </m:oMathPara>
                </a14:m>
                <a:endParaRPr lang="en-SG" dirty="0"/>
              </a:p>
              <a:p>
                <a:pPr marL="0" indent="0">
                  <a:buNone/>
                </a:pPr>
                <a:endParaRPr lang="en-SG" dirty="0"/>
              </a:p>
              <a:p>
                <a:pPr marL="0" indent="0">
                  <a:buNone/>
                </a:pPr>
                <a:r>
                  <a:rPr lang="en-SG" dirty="0"/>
                  <a:t>Using the result in the slide 52, it can be proven easily.</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70D725DD-292C-4E82-8E91-6BD168D2D4F6}"/>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66BFDA71-09F8-4367-A6F6-8C958F793F66}"/>
              </a:ext>
            </a:extLst>
          </p:cNvPr>
          <p:cNvSpPr>
            <a:spLocks noGrp="1"/>
          </p:cNvSpPr>
          <p:nvPr>
            <p:ph type="title"/>
          </p:nvPr>
        </p:nvSpPr>
        <p:spPr/>
        <p:txBody>
          <a:bodyPr/>
          <a:lstStyle/>
          <a:p>
            <a:r>
              <a:rPr lang="en-SG" dirty="0">
                <a:solidFill>
                  <a:srgbClr val="0140BF"/>
                </a:solidFill>
              </a:rPr>
              <a:t>Some matrix differentiation formulas </a:t>
            </a:r>
            <a:endParaRPr lang="en-SG" dirty="0"/>
          </a:p>
        </p:txBody>
      </p:sp>
      <p:sp>
        <p:nvSpPr>
          <p:cNvPr id="4" name="Rectangle: Rounded Corners 3">
            <a:extLst>
              <a:ext uri="{FF2B5EF4-FFF2-40B4-BE49-F238E27FC236}">
                <a16:creationId xmlns:a16="http://schemas.microsoft.com/office/drawing/2014/main" id="{7D3BC19D-4417-4CB9-8C2A-DC3BBBE785CB}"/>
              </a:ext>
            </a:extLst>
          </p:cNvPr>
          <p:cNvSpPr/>
          <p:nvPr/>
        </p:nvSpPr>
        <p:spPr>
          <a:xfrm>
            <a:off x="323528" y="1124744"/>
            <a:ext cx="8363272" cy="2736304"/>
          </a:xfrm>
          <a:prstGeom prst="roundRect">
            <a:avLst/>
          </a:prstGeom>
          <a:noFill/>
          <a:ln w="41275">
            <a:solidFill>
              <a:srgbClr val="014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09444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50F36-E0AA-4AC3-895A-5664E73AD1AA}"/>
              </a:ext>
            </a:extLst>
          </p:cNvPr>
          <p:cNvSpPr>
            <a:spLocks noGrp="1"/>
          </p:cNvSpPr>
          <p:nvPr>
            <p:ph sz="quarter" idx="1"/>
          </p:nvPr>
        </p:nvSpPr>
        <p:spPr/>
        <p:txBody>
          <a:bodyPr/>
          <a:lstStyle/>
          <a:p>
            <a:pPr marL="0" indent="0">
              <a:buNone/>
            </a:pPr>
            <a:r>
              <a:rPr lang="en-SG" dirty="0"/>
              <a:t>K. B. </a:t>
            </a:r>
            <a:r>
              <a:rPr lang="en-SG" dirty="0" err="1"/>
              <a:t>Peteren</a:t>
            </a:r>
            <a:r>
              <a:rPr lang="en-SG" dirty="0"/>
              <a:t> and M. S. Pedersen, The Matrix Codebook</a:t>
            </a:r>
          </a:p>
          <a:p>
            <a:pPr marL="0" indent="0">
              <a:buNone/>
            </a:pPr>
            <a:endParaRPr lang="en-SG" dirty="0"/>
          </a:p>
          <a:p>
            <a:pPr marL="0" indent="0">
              <a:buNone/>
            </a:pPr>
            <a:r>
              <a:rPr lang="en-SG" dirty="0">
                <a:hlinkClick r:id="rId2"/>
              </a:rPr>
              <a:t>https://www.math.uwaterloo.ca/~hwolkowi/matrixcookbook.pdf</a:t>
            </a:r>
            <a:endParaRPr lang="en-SG" dirty="0"/>
          </a:p>
        </p:txBody>
      </p:sp>
      <p:sp>
        <p:nvSpPr>
          <p:cNvPr id="3" name="Title 2">
            <a:extLst>
              <a:ext uri="{FF2B5EF4-FFF2-40B4-BE49-F238E27FC236}">
                <a16:creationId xmlns:a16="http://schemas.microsoft.com/office/drawing/2014/main" id="{9F43BE53-86FF-4834-9A62-3F8EA5B5E23D}"/>
              </a:ext>
            </a:extLst>
          </p:cNvPr>
          <p:cNvSpPr>
            <a:spLocks noGrp="1"/>
          </p:cNvSpPr>
          <p:nvPr>
            <p:ph type="title"/>
          </p:nvPr>
        </p:nvSpPr>
        <p:spPr/>
        <p:txBody>
          <a:bodyPr/>
          <a:lstStyle/>
          <a:p>
            <a:r>
              <a:rPr lang="en-SG" dirty="0">
                <a:solidFill>
                  <a:srgbClr val="0140BF"/>
                </a:solidFill>
              </a:rPr>
              <a:t>More formulas </a:t>
            </a:r>
          </a:p>
        </p:txBody>
      </p:sp>
    </p:spTree>
    <p:extLst>
      <p:ext uri="{BB962C8B-B14F-4D97-AF65-F5344CB8AC3E}">
        <p14:creationId xmlns:p14="http://schemas.microsoft.com/office/powerpoint/2010/main" val="4103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A61676A-848D-4ACE-B56C-A0F9DB33AA3F}"/>
                  </a:ext>
                </a:extLst>
              </p:cNvPr>
              <p:cNvSpPr>
                <a:spLocks noGrp="1"/>
              </p:cNvSpPr>
              <p:nvPr>
                <p:ph sz="quarter" idx="1"/>
              </p:nvPr>
            </p:nvSpPr>
            <p:spPr>
              <a:xfrm>
                <a:off x="457200" y="1219200"/>
                <a:ext cx="8229600" cy="4937760"/>
              </a:xfrm>
            </p:spPr>
            <p:txBody>
              <a:bodyPr>
                <a:normAutofit fontScale="92500"/>
              </a:bodyPr>
              <a:lstStyle/>
              <a:p>
                <a:pPr marL="0" indent="0">
                  <a:buNone/>
                </a:pPr>
                <a:r>
                  <a:rPr lang="en-SG" sz="2000" dirty="0"/>
                  <a:t>Let </a:t>
                </a:r>
                <a14:m>
                  <m:oMath xmlns:m="http://schemas.openxmlformats.org/officeDocument/2006/math">
                    <m:r>
                      <a:rPr lang="en-SG" sz="2000" b="1" i="1" smtClean="0">
                        <a:latin typeface="Cambria Math" panose="02040503050406030204" pitchFamily="18" charset="0"/>
                      </a:rPr>
                      <m:t>𝒙</m:t>
                    </m:r>
                    <m:r>
                      <a:rPr lang="en-SG" sz="2000" b="0" i="0" smtClean="0">
                        <a:latin typeface="Cambria Math" panose="02040503050406030204" pitchFamily="18" charset="0"/>
                      </a:rPr>
                      <m:t>=</m:t>
                    </m:r>
                    <m:sSup>
                      <m:sSupPr>
                        <m:ctrlPr>
                          <a:rPr lang="en-SG" sz="2000" b="0" i="1" smtClean="0">
                            <a:latin typeface="Cambria Math" panose="02040503050406030204" pitchFamily="18" charset="0"/>
                          </a:rPr>
                        </m:ctrlPr>
                      </m:sSupPr>
                      <m:e>
                        <m:r>
                          <a:rPr lang="en-SG" sz="200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1</m:t>
                            </m:r>
                          </m:sub>
                        </m:sSub>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𝑛</m:t>
                            </m:r>
                          </m:sub>
                        </m:sSub>
                        <m:r>
                          <a:rPr lang="en-SG" sz="2000">
                            <a:latin typeface="Cambria Math" panose="02040503050406030204" pitchFamily="18" charset="0"/>
                          </a:rPr>
                          <m:t>]</m:t>
                        </m:r>
                      </m:e>
                      <m:sup>
                        <m:r>
                          <a:rPr lang="en-SG" sz="2000" b="0" i="1" smtClean="0">
                            <a:latin typeface="Cambria Math" panose="02040503050406030204" pitchFamily="18" charset="0"/>
                          </a:rPr>
                          <m:t>𝑇</m:t>
                        </m:r>
                      </m:sup>
                    </m:sSup>
                  </m:oMath>
                </a14:m>
                <a:r>
                  <a:rPr lang="en-SG" sz="2000" dirty="0"/>
                  <a:t> be a n dimensional column vector and </a:t>
                </a:r>
                <a14:m>
                  <m:oMath xmlns:m="http://schemas.openxmlformats.org/officeDocument/2006/math">
                    <m:r>
                      <a:rPr lang="en-SG" sz="2000" b="1" i="1">
                        <a:latin typeface="Cambria Math" panose="02040503050406030204" pitchFamily="18" charset="0"/>
                      </a:rPr>
                      <m:t>𝒚</m:t>
                    </m:r>
                    <m:r>
                      <a:rPr lang="en-SG" sz="2000" b="1" i="1">
                        <a:latin typeface="Cambria Math" panose="02040503050406030204" pitchFamily="18" charset="0"/>
                      </a:rPr>
                      <m:t>=</m:t>
                    </m:r>
                    <m:sSup>
                      <m:sSupPr>
                        <m:ctrlPr>
                          <a:rPr lang="en-SG" sz="2000" i="1">
                            <a:latin typeface="Cambria Math" panose="02040503050406030204" pitchFamily="18" charset="0"/>
                          </a:rPr>
                        </m:ctrlPr>
                      </m:sSupPr>
                      <m:e>
                        <m:r>
                          <a:rPr lang="en-SG" sz="200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i="1">
                                <a:latin typeface="Cambria Math" panose="02040503050406030204" pitchFamily="18" charset="0"/>
                              </a:rPr>
                              <m:t>1</m:t>
                            </m:r>
                          </m:sub>
                        </m:sSub>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i="1">
                                <a:latin typeface="Cambria Math" panose="02040503050406030204" pitchFamily="18" charset="0"/>
                              </a:rPr>
                              <m:t>𝑚</m:t>
                            </m:r>
                          </m:sub>
                        </m:sSub>
                        <m:r>
                          <a:rPr lang="en-SG" sz="2000">
                            <a:latin typeface="Cambria Math" panose="02040503050406030204" pitchFamily="18" charset="0"/>
                          </a:rPr>
                          <m:t>]</m:t>
                        </m:r>
                      </m:e>
                      <m:sup>
                        <m:r>
                          <a:rPr lang="en-SG" sz="2000" i="1">
                            <a:latin typeface="Cambria Math" panose="02040503050406030204" pitchFamily="18" charset="0"/>
                          </a:rPr>
                          <m:t>𝑇</m:t>
                        </m:r>
                      </m:sup>
                    </m:sSup>
                  </m:oMath>
                </a14:m>
                <a:r>
                  <a:rPr lang="en-SG" sz="2000" dirty="0"/>
                  <a:t> be a m dimensional column vector.  </a:t>
                </a:r>
                <a:r>
                  <a:rPr lang="en-SG" sz="2000" b="0" dirty="0"/>
                  <a:t>Given </a:t>
                </a:r>
                <a14:m>
                  <m:oMath xmlns:m="http://schemas.openxmlformats.org/officeDocument/2006/math">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𝑦</m:t>
                        </m:r>
                      </m:e>
                      <m:sub>
                        <m:r>
                          <a:rPr lang="en-SG" sz="2000" b="0" i="1" smtClean="0">
                            <a:latin typeface="Cambria Math" panose="02040503050406030204" pitchFamily="18" charset="0"/>
                          </a:rPr>
                          <m:t>𝑖</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𝑓</m:t>
                        </m:r>
                      </m:e>
                      <m:sub>
                        <m:r>
                          <a:rPr lang="en-SG" sz="2000" b="0" i="1" smtClean="0">
                            <a:latin typeface="Cambria Math" panose="02040503050406030204" pitchFamily="18" charset="0"/>
                          </a:rPr>
                          <m:t>𝑖</m:t>
                        </m:r>
                      </m:sub>
                    </m:sSub>
                    <m:d>
                      <m:dPr>
                        <m:ctrlPr>
                          <a:rPr lang="en-SG" sz="2000" b="0" i="1" smtClean="0">
                            <a:latin typeface="Cambria Math" panose="02040503050406030204" pitchFamily="18" charset="0"/>
                          </a:rPr>
                        </m:ctrlPr>
                      </m:dPr>
                      <m:e>
                        <m:r>
                          <a:rPr lang="en-SG" sz="2000" b="1" i="1" smtClean="0">
                            <a:latin typeface="Cambria Math" panose="02040503050406030204" pitchFamily="18" charset="0"/>
                          </a:rPr>
                          <m:t>𝒙</m:t>
                        </m:r>
                      </m:e>
                    </m:d>
                    <m:r>
                      <a:rPr lang="en-SG" sz="2000" b="0" i="1" smtClean="0">
                        <a:latin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𝑖</m:t>
                    </m:r>
                    <m:r>
                      <a:rPr lang="en-SG" sz="2000" b="0" i="1" smtClean="0">
                        <a:latin typeface="Cambria Math" panose="02040503050406030204" pitchFamily="18" charset="0"/>
                        <a:ea typeface="Cambria Math" panose="02040503050406030204" pitchFamily="18" charset="0"/>
                      </a:rPr>
                      <m:t>=1,…., </m:t>
                    </m:r>
                    <m:r>
                      <a:rPr lang="en-SG" sz="2000" b="0" i="1" smtClean="0">
                        <a:latin typeface="Cambria Math" panose="02040503050406030204" pitchFamily="18" charset="0"/>
                        <a:ea typeface="Cambria Math" panose="02040503050406030204" pitchFamily="18" charset="0"/>
                      </a:rPr>
                      <m:t>𝑚</m:t>
                    </m:r>
                  </m:oMath>
                </a14:m>
                <a:r>
                  <a:rPr lang="en-SG" sz="2000" dirty="0"/>
                  <a:t>,. More clearly, </a:t>
                </a:r>
                <a:endParaRPr lang="en-SG" sz="20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smtClean="0">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1</m:t>
                          </m:r>
                        </m:sub>
                      </m:sSub>
                      <m:d>
                        <m:dPr>
                          <m:ctrlPr>
                            <a:rPr lang="en-SG" sz="2000" i="1">
                              <a:latin typeface="Cambria Math" panose="02040503050406030204" pitchFamily="18" charset="0"/>
                            </a:rPr>
                          </m:ctrlPr>
                        </m:dPr>
                        <m:e>
                          <m:r>
                            <a:rPr lang="en-SG" sz="2000" b="1" i="1">
                              <a:latin typeface="Cambria Math" panose="02040503050406030204" pitchFamily="18" charset="0"/>
                            </a:rPr>
                            <m:t>𝒙</m:t>
                          </m:r>
                        </m:e>
                      </m:d>
                    </m:oMath>
                  </m:oMathPara>
                </a14:m>
                <a:endParaRPr lang="en-SG" sz="20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b="0" i="1" smtClean="0">
                              <a:latin typeface="Cambria Math" panose="02040503050406030204" pitchFamily="18" charset="0"/>
                            </a:rPr>
                            <m:t>2</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2</m:t>
                          </m:r>
                        </m:sub>
                      </m:sSub>
                      <m:d>
                        <m:dPr>
                          <m:ctrlPr>
                            <a:rPr lang="en-SG" sz="2000" i="1">
                              <a:latin typeface="Cambria Math" panose="02040503050406030204" pitchFamily="18" charset="0"/>
                            </a:rPr>
                          </m:ctrlPr>
                        </m:dPr>
                        <m:e>
                          <m:r>
                            <a:rPr lang="en-SG" sz="2000" b="1" i="1">
                              <a:latin typeface="Cambria Math" panose="02040503050406030204" pitchFamily="18" charset="0"/>
                            </a:rPr>
                            <m:t>𝒙</m:t>
                          </m:r>
                        </m:e>
                      </m:d>
                    </m:oMath>
                  </m:oMathPara>
                </a14:m>
                <a:endParaRPr lang="en-SG" sz="2000" b="1" i="1" dirty="0">
                  <a:latin typeface="Cambria Math" panose="02040503050406030204" pitchFamily="18" charset="0"/>
                </a:endParaRPr>
              </a:p>
              <a:p>
                <a:pPr marL="0" indent="0" algn="ctr">
                  <a:buNone/>
                </a:pPr>
                <a14:m>
                  <m:oMath xmlns:m="http://schemas.openxmlformats.org/officeDocument/2006/math">
                    <m:r>
                      <a:rPr lang="en-SG" sz="2000" b="1" i="1" smtClean="0">
                        <a:latin typeface="Cambria Math" panose="02040503050406030204" pitchFamily="18" charset="0"/>
                        <a:ea typeface="Cambria Math" panose="02040503050406030204" pitchFamily="18" charset="0"/>
                      </a:rPr>
                      <m:t>⋯</m:t>
                    </m:r>
                  </m:oMath>
                </a14:m>
                <a:r>
                  <a:rPr lang="en-SG" sz="2000" dirty="0"/>
                  <a:t> </a:t>
                </a:r>
              </a:p>
              <a:p>
                <a:pPr marL="0" indent="0" algn="ctr">
                  <a:buNone/>
                </a:pP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𝑦</m:t>
                        </m:r>
                      </m:e>
                      <m:sub>
                        <m:r>
                          <a:rPr lang="en-SG" sz="2000" b="0" i="1" smtClean="0">
                            <a:latin typeface="Cambria Math" panose="02040503050406030204" pitchFamily="18" charset="0"/>
                          </a:rPr>
                          <m:t>𝑚</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𝑚</m:t>
                        </m:r>
                      </m:sub>
                    </m:sSub>
                    <m:d>
                      <m:dPr>
                        <m:ctrlPr>
                          <a:rPr lang="en-SG" sz="2000" i="1">
                            <a:latin typeface="Cambria Math" panose="02040503050406030204" pitchFamily="18" charset="0"/>
                          </a:rPr>
                        </m:ctrlPr>
                      </m:dPr>
                      <m:e>
                        <m:r>
                          <a:rPr lang="en-SG" sz="2000" b="1" i="1">
                            <a:latin typeface="Cambria Math" panose="02040503050406030204" pitchFamily="18" charset="0"/>
                          </a:rPr>
                          <m:t>𝒙</m:t>
                        </m:r>
                      </m:e>
                    </m:d>
                  </m:oMath>
                </a14:m>
                <a:r>
                  <a:rPr lang="en-SG" sz="2000" dirty="0"/>
                  <a:t>  </a:t>
                </a:r>
              </a:p>
              <a:p>
                <a:pPr marL="0" indent="0">
                  <a:buNone/>
                </a:pPr>
                <a:r>
                  <a:rPr lang="en-SG" sz="2000" dirty="0"/>
                  <a:t>Representing these equations as </a:t>
                </a:r>
                <a14:m>
                  <m:oMath xmlns:m="http://schemas.openxmlformats.org/officeDocument/2006/math">
                    <m:r>
                      <a:rPr lang="en-SG" sz="2000" b="1" i="1" smtClean="0">
                        <a:latin typeface="Cambria Math" panose="02040503050406030204" pitchFamily="18" charset="0"/>
                      </a:rPr>
                      <m:t>𝒚</m:t>
                    </m:r>
                    <m:r>
                      <a:rPr lang="en-SG" sz="2000" i="1">
                        <a:latin typeface="Cambria Math" panose="02040503050406030204" pitchFamily="18" charset="0"/>
                      </a:rPr>
                      <m:t>=</m:t>
                    </m:r>
                    <m:r>
                      <a:rPr lang="en-SG" sz="2000" b="1" i="1" smtClean="0">
                        <a:latin typeface="Cambria Math" panose="02040503050406030204" pitchFamily="18" charset="0"/>
                      </a:rPr>
                      <m:t>𝒇</m:t>
                    </m:r>
                    <m:d>
                      <m:dPr>
                        <m:ctrlPr>
                          <a:rPr lang="en-SG" sz="2000" i="1">
                            <a:latin typeface="Cambria Math" panose="02040503050406030204" pitchFamily="18" charset="0"/>
                          </a:rPr>
                        </m:ctrlPr>
                      </m:dPr>
                      <m:e>
                        <m:r>
                          <a:rPr lang="en-SG" sz="2000" b="1" i="1">
                            <a:latin typeface="Cambria Math" panose="02040503050406030204" pitchFamily="18" charset="0"/>
                          </a:rPr>
                          <m:t>𝒙</m:t>
                        </m:r>
                      </m:e>
                    </m:d>
                  </m:oMath>
                </a14:m>
                <a:r>
                  <a:rPr lang="en-SG" sz="2000" dirty="0"/>
                  <a:t>, where </a:t>
                </a:r>
                <a14:m>
                  <m:oMath xmlns:m="http://schemas.openxmlformats.org/officeDocument/2006/math">
                    <m:r>
                      <a:rPr lang="en-SG" sz="2000" b="1" i="1">
                        <a:latin typeface="Cambria Math" panose="02040503050406030204" pitchFamily="18" charset="0"/>
                      </a:rPr>
                      <m:t>𝒇</m:t>
                    </m:r>
                    <m:r>
                      <a:rPr lang="en-SG" sz="2000" b="0" i="0" smtClean="0">
                        <a:latin typeface="Cambria Math" panose="02040503050406030204" pitchFamily="18" charset="0"/>
                      </a:rPr>
                      <m:t>:</m:t>
                    </m:r>
                    <m:sSup>
                      <m:sSupPr>
                        <m:ctrlPr>
                          <a:rPr lang="en-SG" sz="2000" b="0" i="1" smtClean="0">
                            <a:latin typeface="Cambria Math" panose="02040503050406030204" pitchFamily="18" charset="0"/>
                          </a:rPr>
                        </m:ctrlPr>
                      </m:sSupPr>
                      <m:e>
                        <m:r>
                          <a:rPr lang="en-SG" sz="2000" i="1">
                            <a:latin typeface="Cambria Math" panose="02040503050406030204" pitchFamily="18" charset="0"/>
                            <a:ea typeface="Cambria Math" panose="02040503050406030204" pitchFamily="18" charset="0"/>
                          </a:rPr>
                          <m:t>ℜ</m:t>
                        </m:r>
                      </m:e>
                      <m:sup>
                        <m:r>
                          <a:rPr lang="en-SG" sz="2000" b="0" i="1" smtClean="0">
                            <a:latin typeface="Cambria Math" panose="02040503050406030204" pitchFamily="18" charset="0"/>
                          </a:rPr>
                          <m:t>𝑛</m:t>
                        </m:r>
                      </m:sup>
                    </m:sSup>
                    <m:r>
                      <a:rPr lang="en-SG" sz="2000" i="1">
                        <a:latin typeface="Cambria Math" panose="02040503050406030204" pitchFamily="18" charset="0"/>
                        <a:ea typeface="Cambria Math" panose="02040503050406030204" pitchFamily="18" charset="0"/>
                      </a:rPr>
                      <m:t>→</m:t>
                    </m:r>
                    <m:sSup>
                      <m:sSupPr>
                        <m:ctrlPr>
                          <a:rPr lang="en-SG" sz="2000" i="1">
                            <a:latin typeface="Cambria Math" panose="02040503050406030204" pitchFamily="18" charset="0"/>
                          </a:rPr>
                        </m:ctrlPr>
                      </m:sSupPr>
                      <m:e>
                        <m:r>
                          <a:rPr lang="en-SG" sz="2000" i="1">
                            <a:latin typeface="Cambria Math" panose="02040503050406030204" pitchFamily="18" charset="0"/>
                            <a:ea typeface="Cambria Math" panose="02040503050406030204" pitchFamily="18" charset="0"/>
                          </a:rPr>
                          <m:t>ℜ</m:t>
                        </m:r>
                      </m:e>
                      <m:sup>
                        <m:r>
                          <a:rPr lang="en-SG" sz="2000" b="0" i="1" smtClean="0">
                            <a:latin typeface="Cambria Math" panose="02040503050406030204" pitchFamily="18" charset="0"/>
                            <a:ea typeface="Cambria Math" panose="02040503050406030204" pitchFamily="18" charset="0"/>
                          </a:rPr>
                          <m:t>𝑚</m:t>
                        </m:r>
                      </m:sup>
                    </m:sSup>
                  </m:oMath>
                </a14:m>
                <a:r>
                  <a:rPr lang="en-SG" sz="2000" dirty="0"/>
                  <a:t>. </a:t>
                </a:r>
              </a:p>
              <a:p>
                <a:pPr marL="0" indent="0">
                  <a:buNone/>
                </a:pPr>
                <a:endParaRPr lang="en-SG" sz="2000" dirty="0"/>
              </a:p>
              <a:p>
                <a:pPr marL="0" indent="0">
                  <a:buNone/>
                </a:pPr>
                <a14:m>
                  <m:oMathPara xmlns:m="http://schemas.openxmlformats.org/officeDocument/2006/math">
                    <m:oMathParaPr>
                      <m:jc m:val="centerGroup"/>
                    </m:oMathParaPr>
                    <m:oMath xmlns:m="http://schemas.openxmlformats.org/officeDocument/2006/math">
                      <m:f>
                        <m:fPr>
                          <m:ctrlPr>
                            <a:rPr lang="en-SG" sz="2000" i="1" smtClean="0">
                              <a:latin typeface="Cambria Math" panose="02040503050406030204" pitchFamily="18" charset="0"/>
                            </a:rPr>
                          </m:ctrlPr>
                        </m:fPr>
                        <m:num>
                          <m:r>
                            <a:rPr lang="en-SG" sz="2000" i="1" smtClean="0">
                              <a:latin typeface="Cambria Math" panose="02040503050406030204" pitchFamily="18" charset="0"/>
                            </a:rPr>
                            <m:t>𝜕</m:t>
                          </m:r>
                          <m:r>
                            <a:rPr lang="en-SG" sz="2000" b="1" i="1" smtClean="0">
                              <a:latin typeface="Cambria Math" panose="02040503050406030204" pitchFamily="18" charset="0"/>
                            </a:rPr>
                            <m:t>𝒚</m:t>
                          </m:r>
                        </m:num>
                        <m:den>
                          <m:r>
                            <a:rPr lang="en-SG" sz="2000" i="1" smtClean="0">
                              <a:latin typeface="Cambria Math" panose="02040503050406030204" pitchFamily="18" charset="0"/>
                            </a:rPr>
                            <m:t>𝜕</m:t>
                          </m:r>
                          <m:r>
                            <a:rPr lang="en-SG" sz="2000" b="1" i="1" smtClean="0">
                              <a:latin typeface="Cambria Math" panose="02040503050406030204" pitchFamily="18" charset="0"/>
                            </a:rPr>
                            <m:t>𝒙</m:t>
                          </m:r>
                        </m:den>
                      </m:f>
                      <m:r>
                        <a:rPr lang="en-SG" sz="2000" b="0" i="1" smtClean="0">
                          <a:latin typeface="Cambria Math" panose="02040503050406030204" pitchFamily="18" charset="0"/>
                        </a:rPr>
                        <m:t>=</m:t>
                      </m:r>
                      <m:d>
                        <m:dPr>
                          <m:begChr m:val="["/>
                          <m:endChr m:val="]"/>
                          <m:ctrlPr>
                            <a:rPr lang="en-SG" sz="2000" b="0" i="1" smtClean="0">
                              <a:latin typeface="Cambria Math" panose="02040503050406030204" pitchFamily="18" charset="0"/>
                            </a:rPr>
                          </m:ctrlPr>
                        </m:dPr>
                        <m:e>
                          <m:m>
                            <m:mPr>
                              <m:mcs>
                                <m:mc>
                                  <m:mcPr>
                                    <m:count m:val="1"/>
                                    <m:mcJc m:val="center"/>
                                  </m:mcPr>
                                </m:mc>
                              </m:mcs>
                              <m:ctrlPr>
                                <a:rPr lang="en-SG" sz="2000" b="0" i="1" smtClean="0">
                                  <a:latin typeface="Cambria Math" panose="02040503050406030204" pitchFamily="18" charset="0"/>
                                </a:rPr>
                              </m:ctrlPr>
                            </m:mPr>
                            <m:mr>
                              <m:e>
                                <m:r>
                                  <m:rPr>
                                    <m:sty m:val="p"/>
                                    <m:brk m:alnAt="7"/>
                                  </m:rPr>
                                  <a:rPr lang="en-SG" sz="2000" i="1">
                                    <a:latin typeface="Cambria Math" panose="02040503050406030204" pitchFamily="18" charset="0"/>
                                    <a:ea typeface="Cambria Math" panose="02040503050406030204" pitchFamily="18" charset="0"/>
                                  </a:rPr>
                                  <m:t>∇</m:t>
                                </m:r>
                                <m:sSub>
                                  <m:sSubPr>
                                    <m:ctrlPr>
                                      <a:rPr lang="en-SG" sz="200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𝑓</m:t>
                                    </m:r>
                                  </m:e>
                                  <m:sub>
                                    <m:r>
                                      <a:rPr lang="en-SG" sz="2000" b="0" i="1" smtClean="0">
                                        <a:latin typeface="Cambria Math" panose="02040503050406030204" pitchFamily="18" charset="0"/>
                                        <a:ea typeface="Cambria Math" panose="02040503050406030204" pitchFamily="18" charset="0"/>
                                      </a:rPr>
                                      <m:t>1</m:t>
                                    </m:r>
                                  </m:sub>
                                </m:sSub>
                                <m:r>
                                  <m:rPr>
                                    <m:brk m:alnAt="7"/>
                                  </m:rPr>
                                  <a:rPr lang="en-SG" sz="2000" b="0" i="1" smtClean="0">
                                    <a:latin typeface="Cambria Math" panose="02040503050406030204" pitchFamily="18" charset="0"/>
                                    <a:ea typeface="Cambria Math" panose="02040503050406030204" pitchFamily="18" charset="0"/>
                                  </a:rPr>
                                  <m:t>(</m:t>
                                </m:r>
                                <m:r>
                                  <m:rPr>
                                    <m:brk m:alnAt="7"/>
                                  </m:rPr>
                                  <a:rPr lang="en-SG" sz="2000" b="1" i="1" smtClean="0">
                                    <a:latin typeface="Cambria Math" panose="02040503050406030204" pitchFamily="18" charset="0"/>
                                    <a:ea typeface="Cambria Math" panose="02040503050406030204" pitchFamily="18" charset="0"/>
                                  </a:rPr>
                                  <m:t>𝒙</m:t>
                                </m:r>
                                <m:r>
                                  <m:rPr>
                                    <m:brk m:alnAt="7"/>
                                  </m:rPr>
                                  <a:rPr lang="en-SG" sz="2000" b="0" i="1" smtClean="0">
                                    <a:latin typeface="Cambria Math" panose="02040503050406030204" pitchFamily="18" charset="0"/>
                                    <a:ea typeface="Cambria Math" panose="02040503050406030204" pitchFamily="18" charset="0"/>
                                  </a:rPr>
                                  <m:t>)</m:t>
                                </m:r>
                              </m:e>
                            </m:mr>
                            <m:mr>
                              <m:e>
                                <m:m>
                                  <m:mPr>
                                    <m:mcs>
                                      <m:mc>
                                        <m:mcPr>
                                          <m:count m:val="1"/>
                                          <m:mcJc m:val="center"/>
                                        </m:mcPr>
                                      </m:mc>
                                    </m:mcs>
                                    <m:ctrlPr>
                                      <a:rPr lang="en-SG" sz="2000" b="0" i="1" smtClean="0">
                                        <a:latin typeface="Cambria Math" panose="02040503050406030204" pitchFamily="18" charset="0"/>
                                      </a:rPr>
                                    </m:ctrlPr>
                                  </m:mPr>
                                  <m:mr>
                                    <m:e>
                                      <m:r>
                                        <m:rPr>
                                          <m:sty m:val="p"/>
                                          <m:brk m:alnAt="7"/>
                                        </m:rP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𝑓</m:t>
                                          </m:r>
                                        </m:e>
                                        <m:sub>
                                          <m:r>
                                            <a:rPr lang="en-SG" sz="2000" b="0" i="1" smtClean="0">
                                              <a:latin typeface="Cambria Math" panose="02040503050406030204" pitchFamily="18" charset="0"/>
                                              <a:ea typeface="Cambria Math" panose="02040503050406030204" pitchFamily="18" charset="0"/>
                                            </a:rPr>
                                            <m:t>2</m:t>
                                          </m:r>
                                        </m:sub>
                                      </m:sSub>
                                      <m:r>
                                        <m:rPr>
                                          <m:brk m:alnAt="7"/>
                                        </m:rP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e>
                                  </m:mr>
                                  <m:mr>
                                    <m:e>
                                      <m:m>
                                        <m:mPr>
                                          <m:mcs>
                                            <m:mc>
                                              <m:mcPr>
                                                <m:count m:val="1"/>
                                                <m:mcJc m:val="center"/>
                                              </m:mcPr>
                                            </m:mc>
                                          </m:mcs>
                                          <m:ctrlPr>
                                            <a:rPr lang="en-SG" sz="2000" b="0" i="1" smtClean="0">
                                              <a:latin typeface="Cambria Math" panose="02040503050406030204" pitchFamily="18" charset="0"/>
                                            </a:rPr>
                                          </m:ctrlPr>
                                        </m:mPr>
                                        <m:mr>
                                          <m:e>
                                            <m:r>
                                              <m:rPr>
                                                <m:brk m:alnAt="7"/>
                                              </m:rPr>
                                              <a:rPr lang="en-SG" sz="2000" b="0" i="1" smtClean="0">
                                                <a:latin typeface="Cambria Math" panose="02040503050406030204" pitchFamily="18" charset="0"/>
                                                <a:ea typeface="Cambria Math" panose="02040503050406030204" pitchFamily="18" charset="0"/>
                                              </a:rPr>
                                              <m:t>⋮</m:t>
                                            </m:r>
                                          </m:e>
                                        </m:mr>
                                        <m:mr>
                                          <m:e>
                                            <m:r>
                                              <m:rPr>
                                                <m:sty m:val="p"/>
                                                <m:brk m:alnAt="7"/>
                                              </m:rP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𝑓</m:t>
                                                </m:r>
                                              </m:e>
                                              <m:sub>
                                                <m:r>
                                                  <a:rPr lang="en-SG" sz="2000" b="0" i="1" smtClean="0">
                                                    <a:latin typeface="Cambria Math" panose="02040503050406030204" pitchFamily="18" charset="0"/>
                                                    <a:ea typeface="Cambria Math" panose="02040503050406030204" pitchFamily="18" charset="0"/>
                                                  </a:rPr>
                                                  <m:t>𝑚</m:t>
                                                </m:r>
                                              </m:sub>
                                            </m:sSub>
                                            <m:r>
                                              <m:rPr>
                                                <m:brk m:alnAt="7"/>
                                              </m:rPr>
                                              <a:rPr lang="en-SG" sz="2000" i="1">
                                                <a:latin typeface="Cambria Math" panose="02040503050406030204" pitchFamily="18" charset="0"/>
                                                <a:ea typeface="Cambria Math" panose="02040503050406030204" pitchFamily="18" charset="0"/>
                                              </a:rPr>
                                              <m:t>(</m:t>
                                            </m:r>
                                            <m:r>
                                              <a:rPr lang="en-SG" sz="2000" b="1" i="1">
                                                <a:latin typeface="Cambria Math" panose="02040503050406030204" pitchFamily="18" charset="0"/>
                                                <a:ea typeface="Cambria Math" panose="02040503050406030204" pitchFamily="18" charset="0"/>
                                              </a:rPr>
                                              <m:t>𝒙</m:t>
                                            </m:r>
                                            <m:r>
                                              <a:rPr lang="en-SG" sz="2000" i="1">
                                                <a:latin typeface="Cambria Math" panose="02040503050406030204" pitchFamily="18" charset="0"/>
                                                <a:ea typeface="Cambria Math" panose="02040503050406030204" pitchFamily="18" charset="0"/>
                                              </a:rPr>
                                              <m:t>)</m:t>
                                            </m:r>
                                          </m:e>
                                        </m:mr>
                                      </m:m>
                                    </m:e>
                                  </m:mr>
                                </m:m>
                              </m:e>
                            </m:mr>
                          </m:m>
                        </m:e>
                      </m:d>
                      <m:r>
                        <a:rPr lang="en-SG" sz="2000" b="0" i="1" smtClean="0">
                          <a:latin typeface="Cambria Math" panose="02040503050406030204" pitchFamily="18" charset="0"/>
                        </a:rPr>
                        <m:t>=</m:t>
                      </m:r>
                      <m:d>
                        <m:dPr>
                          <m:begChr m:val="["/>
                          <m:endChr m:val="]"/>
                          <m:ctrlPr>
                            <a:rPr lang="en-SG" sz="2000" i="1">
                              <a:latin typeface="Cambria Math" panose="02040503050406030204" pitchFamily="18" charset="0"/>
                            </a:rPr>
                          </m:ctrlPr>
                        </m:dPr>
                        <m:e>
                          <m:m>
                            <m:mPr>
                              <m:mcs>
                                <m:mc>
                                  <m:mcPr>
                                    <m:count m:val="1"/>
                                    <m:mcJc m:val="center"/>
                                  </m:mcPr>
                                </m:mc>
                              </m:mcs>
                              <m:ctrlPr>
                                <a:rPr lang="en-SG" sz="2000" i="1">
                                  <a:latin typeface="Cambria Math" panose="02040503050406030204" pitchFamily="18" charset="0"/>
                                </a:rPr>
                              </m:ctrlPr>
                            </m:mPr>
                            <m:mr>
                              <m:e>
                                <m:f>
                                  <m:fPr>
                                    <m:ctrlPr>
                                      <a:rPr lang="en-SG" sz="2000" i="1" smtClean="0">
                                        <a:latin typeface="Cambria Math" panose="02040503050406030204" pitchFamily="18" charset="0"/>
                                      </a:rPr>
                                    </m:ctrlPr>
                                  </m:fPr>
                                  <m:num>
                                    <m:r>
                                      <m:rPr>
                                        <m:brk m:alnAt="7"/>
                                      </m:rPr>
                                      <a:rPr lang="en-SG" sz="2000" i="1" smtClean="0">
                                        <a:latin typeface="Cambria Math" panose="02040503050406030204" pitchFamily="18" charset="0"/>
                                      </a:rPr>
                                      <m:t>𝜕</m:t>
                                    </m:r>
                                  </m:num>
                                  <m:den>
                                    <m:r>
                                      <m:rPr>
                                        <m:brk m:alnAt="7"/>
                                      </m:rPr>
                                      <a:rPr lang="en-SG" sz="2000" i="1" smtClean="0">
                                        <a:latin typeface="Cambria Math" panose="02040503050406030204" pitchFamily="18" charset="0"/>
                                      </a:rPr>
                                      <m:t>𝜕</m:t>
                                    </m:r>
                                    <m:r>
                                      <m:rPr>
                                        <m:brk m:alnAt="7"/>
                                      </m:rPr>
                                      <a:rPr lang="en-SG" sz="2000" b="1" i="1" smtClean="0">
                                        <a:latin typeface="Cambria Math" panose="02040503050406030204" pitchFamily="18" charset="0"/>
                                      </a:rPr>
                                      <m:t>𝒙</m:t>
                                    </m:r>
                                  </m:den>
                                </m:f>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𝑓</m:t>
                                    </m:r>
                                  </m:e>
                                  <m:sub>
                                    <m:r>
                                      <a:rPr lang="en-SG" sz="2000" b="0" i="1" smtClean="0">
                                        <a:latin typeface="Cambria Math" panose="02040503050406030204" pitchFamily="18" charset="0"/>
                                      </a:rPr>
                                      <m:t>1</m:t>
                                    </m:r>
                                  </m:sub>
                                </m:sSub>
                                <m:r>
                                  <m:rPr>
                                    <m:brk m:alnAt="7"/>
                                  </m:rPr>
                                  <a:rPr lang="en-SG" sz="2000" b="0" i="1" smtClean="0">
                                    <a:latin typeface="Cambria Math" panose="02040503050406030204" pitchFamily="18" charset="0"/>
                                  </a:rPr>
                                  <m:t>(</m:t>
                                </m:r>
                                <m:r>
                                  <m:rPr>
                                    <m:brk m:alnAt="7"/>
                                  </m:rPr>
                                  <a:rPr lang="en-SG" sz="2000" b="1" i="1" smtClean="0">
                                    <a:latin typeface="Cambria Math" panose="02040503050406030204" pitchFamily="18" charset="0"/>
                                  </a:rPr>
                                  <m:t>𝒙</m:t>
                                </m:r>
                                <m:r>
                                  <m:rPr>
                                    <m:brk m:alnAt="7"/>
                                  </m:rPr>
                                  <a:rPr lang="en-SG" sz="2000" b="0" i="1" smtClean="0">
                                    <a:latin typeface="Cambria Math" panose="02040503050406030204" pitchFamily="18" charset="0"/>
                                  </a:rPr>
                                  <m:t>)</m:t>
                                </m:r>
                              </m:e>
                            </m:mr>
                            <m:mr>
                              <m:e>
                                <m:m>
                                  <m:mPr>
                                    <m:mcs>
                                      <m:mc>
                                        <m:mcPr>
                                          <m:count m:val="1"/>
                                          <m:mcJc m:val="center"/>
                                        </m:mcPr>
                                      </m:mc>
                                    </m:mcs>
                                    <m:ctrlPr>
                                      <a:rPr lang="en-SG" sz="2000" i="1">
                                        <a:latin typeface="Cambria Math" panose="02040503050406030204" pitchFamily="18" charset="0"/>
                                      </a:rPr>
                                    </m:ctrlPr>
                                  </m:mP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2</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mr>
                                  <m:mr>
                                    <m:e>
                                      <m:m>
                                        <m:mPr>
                                          <m:mcs>
                                            <m:mc>
                                              <m:mcPr>
                                                <m:count m:val="1"/>
                                                <m:mcJc m:val="center"/>
                                              </m:mcPr>
                                            </m:mc>
                                          </m:mcs>
                                          <m:ctrlPr>
                                            <a:rPr lang="en-SG" sz="2000" i="1">
                                              <a:latin typeface="Cambria Math" panose="02040503050406030204" pitchFamily="18" charset="0"/>
                                            </a:rPr>
                                          </m:ctrlPr>
                                        </m:mPr>
                                        <m:mr>
                                          <m:e>
                                            <m:r>
                                              <m:rPr>
                                                <m:brk m:alnAt="7"/>
                                              </m:rPr>
                                              <a:rPr lang="en-SG" sz="2000" i="1">
                                                <a:latin typeface="Cambria Math" panose="02040503050406030204" pitchFamily="18" charset="0"/>
                                                <a:ea typeface="Cambria Math" panose="02040503050406030204" pitchFamily="18" charset="0"/>
                                              </a:rPr>
                                              <m:t>⋮</m:t>
                                            </m:r>
                                          </m:e>
                                        </m:m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𝑚</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mr>
                                      </m:m>
                                    </m:e>
                                  </m:mr>
                                </m:m>
                              </m:e>
                            </m:mr>
                          </m:m>
                        </m:e>
                      </m:d>
                      <m:r>
                        <a:rPr lang="en-SG" sz="2000" b="0" i="1" smtClean="0">
                          <a:latin typeface="Cambria Math" panose="02040503050406030204" pitchFamily="18" charset="0"/>
                          <a:ea typeface="Cambria Math" panose="02040503050406030204" pitchFamily="18" charset="0"/>
                        </a:rPr>
                        <m:t>=</m:t>
                      </m:r>
                      <m:d>
                        <m:dPr>
                          <m:begChr m:val="["/>
                          <m:endChr m:val="]"/>
                          <m:ctrlPr>
                            <a:rPr lang="en-SG" sz="20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SG" sz="20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SG" sz="2000" b="0" i="1" smtClean="0">
                                        <a:latin typeface="Cambria Math" panose="02040503050406030204" pitchFamily="18" charset="0"/>
                                        <a:ea typeface="Cambria Math" panose="02040503050406030204" pitchFamily="18" charset="0"/>
                                      </a:rPr>
                                    </m:ctrlPr>
                                  </m:mP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𝑥</m:t>
                                              </m:r>
                                            </m:e>
                                            <m:sub>
                                              <m:r>
                                                <a:rPr lang="en-SG" sz="2000" b="0" i="1" smtClean="0">
                                                  <a:latin typeface="Cambria Math" panose="02040503050406030204" pitchFamily="18" charset="0"/>
                                                </a:rPr>
                                                <m:t>1</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i="1">
                                              <a:latin typeface="Cambria Math" panose="02040503050406030204" pitchFamily="18" charset="0"/>
                                            </a:rPr>
                                            <m:t>1</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m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1</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2</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mr>
                                </m:m>
                              </m:e>
                              <m:e>
                                <m:m>
                                  <m:mPr>
                                    <m:mcs>
                                      <m:mc>
                                        <m:mcPr>
                                          <m:count m:val="1"/>
                                          <m:mcJc m:val="center"/>
                                        </m:mcPr>
                                      </m:mc>
                                    </m:mcs>
                                    <m:ctrlPr>
                                      <a:rPr lang="en-SG" sz="2000" b="0" i="1" smtClean="0">
                                        <a:latin typeface="Cambria Math" panose="02040503050406030204" pitchFamily="18" charset="0"/>
                                        <a:ea typeface="Cambria Math" panose="02040503050406030204" pitchFamily="18" charset="0"/>
                                      </a:rPr>
                                    </m:ctrlPr>
                                  </m:mP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2</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i="1">
                                              <a:latin typeface="Cambria Math" panose="02040503050406030204" pitchFamily="18" charset="0"/>
                                            </a:rPr>
                                            <m:t>1</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b="0" i="1" smtClean="0">
                                          <a:latin typeface="Cambria Math" panose="02040503050406030204" pitchFamily="18" charset="0"/>
                                        </a:rPr>
                                        <m:t>)</m:t>
                                      </m:r>
                                    </m:e>
                                  </m:m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2</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i="1">
                                              <a:latin typeface="Cambria Math" panose="02040503050406030204" pitchFamily="18" charset="0"/>
                                            </a:rPr>
                                            <m:t>2</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a:rPr lang="en-SG" sz="2000" b="1" i="1" smtClean="0">
                                          <a:latin typeface="Cambria Math" panose="02040503050406030204" pitchFamily="18" charset="0"/>
                                        </a:rPr>
                                        <m:t>)</m:t>
                                      </m:r>
                                    </m:e>
                                  </m:mr>
                                </m:m>
                              </m:e>
                              <m:e>
                                <m:m>
                                  <m:mPr>
                                    <m:mcs>
                                      <m:mc>
                                        <m:mcPr>
                                          <m:count m:val="1"/>
                                          <m:mcJc m:val="center"/>
                                        </m:mcPr>
                                      </m:mc>
                                    </m:mcs>
                                    <m:ctrlPr>
                                      <a:rPr lang="en-SG" sz="2000" b="0" i="1" smtClean="0">
                                        <a:latin typeface="Cambria Math" panose="02040503050406030204" pitchFamily="18" charset="0"/>
                                        <a:ea typeface="Cambria Math" panose="02040503050406030204" pitchFamily="18" charset="0"/>
                                      </a:rPr>
                                    </m:ctrlPr>
                                  </m:mPr>
                                  <m:mr>
                                    <m:e>
                                      <m:m>
                                        <m:mPr>
                                          <m:mcs>
                                            <m:mc>
                                              <m:mcPr>
                                                <m:count m:val="2"/>
                                                <m:mcJc m:val="center"/>
                                              </m:mcPr>
                                            </m:mc>
                                          </m:mcs>
                                          <m:ctrlPr>
                                            <a:rPr lang="en-SG" sz="2000" b="0" i="1" smtClean="0">
                                              <a:latin typeface="Cambria Math" panose="02040503050406030204" pitchFamily="18" charset="0"/>
                                              <a:ea typeface="Cambria Math" panose="02040503050406030204" pitchFamily="18" charset="0"/>
                                            </a:rPr>
                                          </m:ctrlPr>
                                        </m:mPr>
                                        <m:mr>
                                          <m:e>
                                            <m:r>
                                              <m:rPr>
                                                <m:brk m:alnAt="7"/>
                                              </m:rPr>
                                              <a:rPr lang="en-SG" sz="2000" b="0" i="1" smtClean="0">
                                                <a:latin typeface="Cambria Math" panose="02040503050406030204" pitchFamily="18" charset="0"/>
                                                <a:ea typeface="Cambria Math" panose="02040503050406030204" pitchFamily="18" charset="0"/>
                                              </a:rPr>
                                              <m:t>⋯</m:t>
                                            </m:r>
                                          </m:e>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𝑛</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i="1">
                                                    <a:latin typeface="Cambria Math" panose="02040503050406030204" pitchFamily="18" charset="0"/>
                                                  </a:rPr>
                                                  <m:t>1</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mr>
                                      </m:m>
                                    </m:e>
                                  </m:mr>
                                  <m:mr>
                                    <m:e>
                                      <m:m>
                                        <m:mPr>
                                          <m:mcs>
                                            <m:mc>
                                              <m:mcPr>
                                                <m:count m:val="2"/>
                                                <m:mcJc m:val="center"/>
                                              </m:mcPr>
                                            </m:mc>
                                          </m:mcs>
                                          <m:ctrlPr>
                                            <a:rPr lang="en-SG" sz="2000" b="0" i="1" smtClean="0">
                                              <a:latin typeface="Cambria Math" panose="02040503050406030204" pitchFamily="18" charset="0"/>
                                              <a:ea typeface="Cambria Math" panose="02040503050406030204" pitchFamily="18" charset="0"/>
                                            </a:rPr>
                                          </m:ctrlPr>
                                        </m:mPr>
                                        <m:mr>
                                          <m:e>
                                            <m:r>
                                              <m:rPr>
                                                <m:brk m:alnAt="7"/>
                                              </m:rPr>
                                              <a:rPr lang="en-SG" sz="2000" i="1">
                                                <a:latin typeface="Cambria Math" panose="02040503050406030204" pitchFamily="18" charset="0"/>
                                                <a:ea typeface="Cambria Math" panose="02040503050406030204" pitchFamily="18" charset="0"/>
                                              </a:rPr>
                                              <m:t>⋯</m:t>
                                            </m:r>
                                          </m:e>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𝑛</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i="1">
                                                    <a:latin typeface="Cambria Math" panose="02040503050406030204" pitchFamily="18" charset="0"/>
                                                  </a:rPr>
                                                  <m:t>2</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a:rPr lang="en-SG" sz="2000" b="1" i="1">
                                                <a:latin typeface="Cambria Math" panose="02040503050406030204" pitchFamily="18" charset="0"/>
                                              </a:rPr>
                                              <m:t>)</m:t>
                                            </m:r>
                                          </m:e>
                                        </m:mr>
                                      </m:m>
                                    </m:e>
                                  </m:mr>
                                </m:m>
                              </m:e>
                            </m:mr>
                            <m:mr>
                              <m:e>
                                <m:r>
                                  <m:rPr>
                                    <m:brk m:alnAt="7"/>
                                  </m:rPr>
                                  <a:rPr lang="en-SG" sz="2000" i="1">
                                    <a:latin typeface="Cambria Math" panose="02040503050406030204" pitchFamily="18" charset="0"/>
                                    <a:ea typeface="Cambria Math" panose="02040503050406030204" pitchFamily="18" charset="0"/>
                                  </a:rPr>
                                  <m:t>⋮</m:t>
                                </m:r>
                              </m:e>
                              <m:e>
                                <m:r>
                                  <m:rPr>
                                    <m:brk m:alnAt="7"/>
                                  </m:rPr>
                                  <a:rPr lang="en-SG" sz="2000" i="1">
                                    <a:latin typeface="Cambria Math" panose="02040503050406030204" pitchFamily="18" charset="0"/>
                                    <a:ea typeface="Cambria Math" panose="02040503050406030204" pitchFamily="18" charset="0"/>
                                  </a:rPr>
                                  <m:t>⋮</m:t>
                                </m:r>
                              </m:e>
                              <m:e>
                                <m:m>
                                  <m:mPr>
                                    <m:mcs>
                                      <m:mc>
                                        <m:mcPr>
                                          <m:count m:val="2"/>
                                          <m:mcJc m:val="center"/>
                                        </m:mcPr>
                                      </m:mc>
                                    </m:mcs>
                                    <m:ctrlPr>
                                      <a:rPr lang="en-SG" sz="2000" b="0" i="1" smtClean="0">
                                        <a:latin typeface="Cambria Math" panose="02040503050406030204" pitchFamily="18" charset="0"/>
                                        <a:ea typeface="Cambria Math" panose="02040503050406030204" pitchFamily="18" charset="0"/>
                                      </a:rPr>
                                    </m:ctrlPr>
                                  </m:mPr>
                                  <m:mr>
                                    <m:e/>
                                    <m:e>
                                      <m:r>
                                        <m:rPr>
                                          <m:brk m:alnAt="7"/>
                                        </m:rPr>
                                        <a:rPr lang="en-SG" sz="2000" i="1">
                                          <a:latin typeface="Cambria Math" panose="02040503050406030204" pitchFamily="18" charset="0"/>
                                          <a:ea typeface="Cambria Math" panose="02040503050406030204" pitchFamily="18" charset="0"/>
                                        </a:rPr>
                                        <m:t>⋮</m:t>
                                      </m:r>
                                    </m:e>
                                  </m:mr>
                                </m:m>
                              </m:e>
                            </m:mr>
                            <m:mr>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1</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𝑚</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b="0" i="1" smtClean="0">
                                            <a:latin typeface="Cambria Math" panose="02040503050406030204" pitchFamily="18" charset="0"/>
                                          </a:rPr>
                                          <m:t>2</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𝑚</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a:rPr lang="en-SG" sz="2000" b="1" i="1" smtClean="0">
                                    <a:latin typeface="Cambria Math" panose="02040503050406030204" pitchFamily="18" charset="0"/>
                                  </a:rPr>
                                  <m:t>)</m:t>
                                </m:r>
                              </m:e>
                              <m:e>
                                <m:m>
                                  <m:mPr>
                                    <m:mcs>
                                      <m:mc>
                                        <m:mcPr>
                                          <m:count m:val="2"/>
                                          <m:mcJc m:val="center"/>
                                        </m:mcPr>
                                      </m:mc>
                                    </m:mcs>
                                    <m:ctrlPr>
                                      <a:rPr lang="en-SG" sz="2000" b="0" i="1" smtClean="0">
                                        <a:latin typeface="Cambria Math" panose="02040503050406030204" pitchFamily="18" charset="0"/>
                                        <a:ea typeface="Cambria Math" panose="02040503050406030204" pitchFamily="18" charset="0"/>
                                      </a:rPr>
                                    </m:ctrlPr>
                                  </m:mPr>
                                  <m:mr>
                                    <m:e>
                                      <m:r>
                                        <m:rPr>
                                          <m:brk m:alnAt="7"/>
                                        </m:rPr>
                                        <a:rPr lang="en-SG" sz="2000" i="1">
                                          <a:latin typeface="Cambria Math" panose="02040503050406030204" pitchFamily="18" charset="0"/>
                                          <a:ea typeface="Cambria Math" panose="02040503050406030204" pitchFamily="18" charset="0"/>
                                        </a:rPr>
                                        <m:t>⋯</m:t>
                                      </m:r>
                                    </m:e>
                                    <m:e>
                                      <m:f>
                                        <m:fPr>
                                          <m:ctrlPr>
                                            <a:rPr lang="en-SG" sz="2000" i="1">
                                              <a:latin typeface="Cambria Math" panose="02040503050406030204" pitchFamily="18" charset="0"/>
                                            </a:rPr>
                                          </m:ctrlPr>
                                        </m:fPr>
                                        <m:num>
                                          <m:r>
                                            <m:rPr>
                                              <m:brk m:alnAt="7"/>
                                            </m:rPr>
                                            <a:rPr lang="en-SG" sz="2000" i="1">
                                              <a:latin typeface="Cambria Math" panose="02040503050406030204" pitchFamily="18" charset="0"/>
                                            </a:rPr>
                                            <m:t>𝜕</m:t>
                                          </m:r>
                                        </m:num>
                                        <m:den>
                                          <m:r>
                                            <m:rPr>
                                              <m:brk m:alnAt="7"/>
                                            </m:rP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𝑥</m:t>
                                              </m:r>
                                            </m:e>
                                            <m:sub>
                                              <m:r>
                                                <a:rPr lang="en-SG" sz="2000" i="1">
                                                  <a:latin typeface="Cambria Math" panose="02040503050406030204" pitchFamily="18" charset="0"/>
                                                </a:rPr>
                                                <m:t>𝑛</m:t>
                                              </m:r>
                                            </m:sub>
                                          </m:sSub>
                                        </m:den>
                                      </m:f>
                                      <m:sSub>
                                        <m:sSubPr>
                                          <m:ctrlPr>
                                            <a:rPr lang="en-SG" sz="2000" i="1">
                                              <a:latin typeface="Cambria Math" panose="02040503050406030204" pitchFamily="18" charset="0"/>
                                            </a:rPr>
                                          </m:ctrlPr>
                                        </m:sSubPr>
                                        <m:e>
                                          <m:r>
                                            <a:rPr lang="en-SG" sz="2000" i="1">
                                              <a:latin typeface="Cambria Math" panose="02040503050406030204" pitchFamily="18" charset="0"/>
                                            </a:rPr>
                                            <m:t>𝑓</m:t>
                                          </m:r>
                                        </m:e>
                                        <m:sub>
                                          <m:r>
                                            <a:rPr lang="en-SG" sz="2000" b="0" i="1" smtClean="0">
                                              <a:latin typeface="Cambria Math" panose="02040503050406030204" pitchFamily="18" charset="0"/>
                                            </a:rPr>
                                            <m:t>𝑚</m:t>
                                          </m:r>
                                        </m:sub>
                                      </m:sSub>
                                      <m:r>
                                        <m:rPr>
                                          <m:brk m:alnAt="7"/>
                                        </m:rPr>
                                        <a:rPr lang="en-SG" sz="2000" i="1">
                                          <a:latin typeface="Cambria Math" panose="02040503050406030204" pitchFamily="18" charset="0"/>
                                        </a:rPr>
                                        <m:t>(</m:t>
                                      </m:r>
                                      <m:r>
                                        <m:rPr>
                                          <m:brk m:alnAt="7"/>
                                        </m:rPr>
                                        <a:rPr lang="en-SG" sz="2000" b="1" i="1">
                                          <a:latin typeface="Cambria Math" panose="02040503050406030204" pitchFamily="18" charset="0"/>
                                        </a:rPr>
                                        <m:t>𝒙</m:t>
                                      </m:r>
                                      <m:r>
                                        <m:rPr>
                                          <m:brk m:alnAt="7"/>
                                        </m:rPr>
                                        <a:rPr lang="en-SG" sz="2000" i="1">
                                          <a:latin typeface="Cambria Math" panose="02040503050406030204" pitchFamily="18" charset="0"/>
                                        </a:rPr>
                                        <m:t>)</m:t>
                                      </m:r>
                                    </m:e>
                                  </m:mr>
                                </m:m>
                              </m:e>
                            </m:mr>
                          </m:m>
                        </m:e>
                      </m:d>
                    </m:oMath>
                  </m:oMathPara>
                </a14:m>
                <a:endParaRPr lang="en-SG" sz="2000" dirty="0"/>
              </a:p>
              <a:p>
                <a:pPr marL="0" indent="0">
                  <a:buNone/>
                </a:pPr>
                <a:endParaRPr lang="en-SG"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1A61676A-848D-4ACE-B56C-A0F9DB33AA3F}"/>
                  </a:ext>
                </a:extLst>
              </p:cNvPr>
              <p:cNvSpPr>
                <a:spLocks noGrp="1" noRot="1" noChangeAspect="1" noMove="1" noResize="1" noEditPoints="1" noAdjustHandles="1" noChangeArrowheads="1" noChangeShapeType="1" noTextEdit="1"/>
              </p:cNvSpPr>
              <p:nvPr>
                <p:ph sz="quarter" idx="1"/>
              </p:nvPr>
            </p:nvSpPr>
            <p:spPr>
              <a:xfrm>
                <a:off x="457200" y="1219200"/>
                <a:ext cx="8229600" cy="4937760"/>
              </a:xfrm>
              <a:blipFill>
                <a:blip r:embed="rId2"/>
                <a:stretch>
                  <a:fillRect l="-667" t="-741" r="-1259"/>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D1AEA90A-A94E-4284-946E-49C3CB2D4468}"/>
              </a:ext>
            </a:extLst>
          </p:cNvPr>
          <p:cNvSpPr>
            <a:spLocks noGrp="1"/>
          </p:cNvSpPr>
          <p:nvPr>
            <p:ph type="title"/>
          </p:nvPr>
        </p:nvSpPr>
        <p:spPr/>
        <p:txBody>
          <a:bodyPr/>
          <a:lstStyle/>
          <a:p>
            <a:r>
              <a:rPr lang="en-SG" dirty="0">
                <a:solidFill>
                  <a:srgbClr val="0057C0"/>
                </a:solidFill>
              </a:rPr>
              <a:t>Jacobian</a:t>
            </a:r>
          </a:p>
        </p:txBody>
      </p:sp>
    </p:spTree>
    <p:extLst>
      <p:ext uri="{BB962C8B-B14F-4D97-AF65-F5344CB8AC3E}">
        <p14:creationId xmlns:p14="http://schemas.microsoft.com/office/powerpoint/2010/main" val="62868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1C11F0A-1050-4CA9-A941-A391A6E64F16}"/>
                  </a:ext>
                </a:extLst>
              </p:cNvPr>
              <p:cNvSpPr>
                <a:spLocks noGrp="1"/>
              </p:cNvSpPr>
              <p:nvPr>
                <p:ph sz="quarter" idx="1"/>
              </p:nvPr>
            </p:nvSpPr>
            <p:spPr/>
            <p:txBody>
              <a:bodyPr/>
              <a:lstStyle/>
              <a:p>
                <a:pPr marL="0" indent="0">
                  <a:buNone/>
                </a:pPr>
                <a:r>
                  <a:rPr lang="en-SG" dirty="0"/>
                  <a:t>Note that each </a:t>
                </a:r>
                <a14:m>
                  <m:oMath xmlns:m="http://schemas.openxmlformats.org/officeDocument/2006/math">
                    <m:f>
                      <m:fPr>
                        <m:ctrlPr>
                          <a:rPr lang="en-SG" i="1" smtClean="0">
                            <a:latin typeface="Cambria Math" panose="02040503050406030204" pitchFamily="18" charset="0"/>
                          </a:rPr>
                        </m:ctrlPr>
                      </m:fPr>
                      <m:num>
                        <m:r>
                          <a:rPr lang="en-SG" i="1" smtClean="0">
                            <a:latin typeface="Cambria Math" panose="02040503050406030204" pitchFamily="18" charset="0"/>
                          </a:rPr>
                          <m:t>𝜕</m:t>
                        </m:r>
                      </m:num>
                      <m:den>
                        <m:r>
                          <a:rPr lang="en-SG" i="1" smtClean="0">
                            <a:latin typeface="Cambria Math" panose="02040503050406030204" pitchFamily="18" charset="0"/>
                          </a:rPr>
                          <m:t>𝜕</m:t>
                        </m:r>
                        <m:r>
                          <a:rPr lang="en-SG" b="1" i="1" smtClean="0">
                            <a:latin typeface="Cambria Math" panose="02040503050406030204" pitchFamily="18" charset="0"/>
                          </a:rPr>
                          <m:t>𝒙</m:t>
                        </m:r>
                      </m:den>
                    </m:f>
                    <m:sSub>
                      <m:sSubPr>
                        <m:ctrlPr>
                          <a:rPr lang="en-SG" i="1" smtClean="0">
                            <a:latin typeface="Cambria Math" panose="02040503050406030204" pitchFamily="18" charset="0"/>
                          </a:rPr>
                        </m:ctrlPr>
                      </m:sSubPr>
                      <m:e>
                        <m:r>
                          <a:rPr lang="en-SG" b="0" i="1" smtClean="0">
                            <a:latin typeface="Cambria Math" panose="02040503050406030204" pitchFamily="18" charset="0"/>
                          </a:rPr>
                          <m:t>𝑓</m:t>
                        </m:r>
                      </m:e>
                      <m:sub>
                        <m:r>
                          <a:rPr lang="en-SG" b="0" i="1" smtClean="0">
                            <a:latin typeface="Cambria Math" panose="02040503050406030204" pitchFamily="18" charset="0"/>
                          </a:rPr>
                          <m:t>𝑖</m:t>
                        </m:r>
                      </m:sub>
                    </m:sSub>
                    <m:d>
                      <m:dPr>
                        <m:ctrlPr>
                          <a:rPr lang="en-SG" b="0" i="1" smtClean="0">
                            <a:latin typeface="Cambria Math" panose="02040503050406030204" pitchFamily="18" charset="0"/>
                          </a:rPr>
                        </m:ctrlPr>
                      </m:dPr>
                      <m:e>
                        <m:r>
                          <a:rPr lang="en-SG" b="1" i="1" smtClean="0">
                            <a:latin typeface="Cambria Math" panose="02040503050406030204" pitchFamily="18" charset="0"/>
                          </a:rPr>
                          <m:t>𝒙</m:t>
                        </m:r>
                      </m:e>
                    </m:d>
                  </m:oMath>
                </a14:m>
                <a:r>
                  <a:rPr lang="en-SG" dirty="0"/>
                  <a:t> is a row </a:t>
                </a:r>
                <a:r>
                  <a:rPr lang="en-SG" i="1" dirty="0"/>
                  <a:t>n</a:t>
                </a:r>
                <a:r>
                  <a:rPr lang="en-SG" dirty="0"/>
                  <a:t>-vector and </a:t>
                </a:r>
                <a:r>
                  <a:rPr lang="en-SG" i="1" dirty="0"/>
                  <a:t>n</a:t>
                </a:r>
                <a:r>
                  <a:rPr lang="en-SG" dirty="0"/>
                  <a:t> is the length of the vector.  The Jacobian is a </a:t>
                </a:r>
                <a14:m>
                  <m:oMath xmlns:m="http://schemas.openxmlformats.org/officeDocument/2006/math">
                    <m:r>
                      <a:rPr lang="en-SG" b="0" i="1" smtClean="0">
                        <a:latin typeface="Cambria Math" panose="02040503050406030204" pitchFamily="18" charset="0"/>
                      </a:rPr>
                      <m:t>𝑚</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𝑛</m:t>
                    </m:r>
                  </m:oMath>
                </a14:m>
                <a:r>
                  <a:rPr lang="en-SG" dirty="0"/>
                  <a:t> matrix (row </a:t>
                </a:r>
                <a14:m>
                  <m:oMath xmlns:m="http://schemas.openxmlformats.org/officeDocument/2006/math">
                    <m:r>
                      <a:rPr lang="en-SG" i="1">
                        <a:latin typeface="Cambria Math" panose="02040503050406030204" pitchFamily="18" charset="0"/>
                        <a:ea typeface="Cambria Math" panose="02040503050406030204" pitchFamily="18" charset="0"/>
                      </a:rPr>
                      <m:t>×</m:t>
                    </m:r>
                  </m:oMath>
                </a14:m>
                <a:r>
                  <a:rPr lang="en-SG" dirty="0"/>
                  <a:t> column).  </a:t>
                </a:r>
              </a:p>
            </p:txBody>
          </p:sp>
        </mc:Choice>
        <mc:Fallback xmlns="">
          <p:sp>
            <p:nvSpPr>
              <p:cNvPr id="2" name="Content Placeholder 1">
                <a:extLst>
                  <a:ext uri="{FF2B5EF4-FFF2-40B4-BE49-F238E27FC236}">
                    <a16:creationId xmlns:a16="http://schemas.microsoft.com/office/drawing/2014/main" id="{41C11F0A-1050-4CA9-A941-A391A6E64F16}"/>
                  </a:ext>
                </a:extLst>
              </p:cNvPr>
              <p:cNvSpPr>
                <a:spLocks noGrp="1" noRot="1" noChangeAspect="1" noMove="1" noResize="1" noEditPoints="1" noAdjustHandles="1" noChangeArrowheads="1" noChangeShapeType="1" noTextEdit="1"/>
              </p:cNvSpPr>
              <p:nvPr>
                <p:ph sz="quarter" idx="1"/>
              </p:nvPr>
            </p:nvSpPr>
            <p:spPr>
              <a:blipFill>
                <a:blip r:embed="rId2"/>
                <a:stretch>
                  <a:fillRect l="-133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B61B17CA-4FAA-488D-8644-89C1742120F4}"/>
              </a:ext>
            </a:extLst>
          </p:cNvPr>
          <p:cNvSpPr>
            <a:spLocks noGrp="1"/>
          </p:cNvSpPr>
          <p:nvPr>
            <p:ph type="title"/>
          </p:nvPr>
        </p:nvSpPr>
        <p:spPr/>
        <p:txBody>
          <a:bodyPr/>
          <a:lstStyle/>
          <a:p>
            <a:r>
              <a:rPr lang="en-SG" dirty="0">
                <a:solidFill>
                  <a:srgbClr val="0057C0"/>
                </a:solidFill>
              </a:rPr>
              <a:t>Jacobian</a:t>
            </a:r>
            <a:endParaRPr lang="en-SG" dirty="0"/>
          </a:p>
        </p:txBody>
      </p:sp>
      <p:pic>
        <p:nvPicPr>
          <p:cNvPr id="4" name="Picture 3">
            <a:extLst>
              <a:ext uri="{FF2B5EF4-FFF2-40B4-BE49-F238E27FC236}">
                <a16:creationId xmlns:a16="http://schemas.microsoft.com/office/drawing/2014/main" id="{B940AABF-FF6D-4A32-AD6C-111E1D157F83}"/>
              </a:ext>
            </a:extLst>
          </p:cNvPr>
          <p:cNvPicPr>
            <a:picLocks noChangeAspect="1"/>
          </p:cNvPicPr>
          <p:nvPr/>
        </p:nvPicPr>
        <p:blipFill>
          <a:blip r:embed="rId3"/>
          <a:stretch>
            <a:fillRect/>
          </a:stretch>
        </p:blipFill>
        <p:spPr>
          <a:xfrm>
            <a:off x="2699792" y="2636912"/>
            <a:ext cx="3842955" cy="3001888"/>
          </a:xfrm>
          <a:prstGeom prst="rect">
            <a:avLst/>
          </a:prstGeom>
        </p:spPr>
      </p:pic>
    </p:spTree>
    <p:extLst>
      <p:ext uri="{BB962C8B-B14F-4D97-AF65-F5344CB8AC3E}">
        <p14:creationId xmlns:p14="http://schemas.microsoft.com/office/powerpoint/2010/main" val="32291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65E9B49-FF2C-4965-BAE4-CB5CBCB50369}"/>
                  </a:ext>
                </a:extLst>
              </p:cNvPr>
              <p:cNvSpPr>
                <a:spLocks noGrp="1"/>
              </p:cNvSpPr>
              <p:nvPr>
                <p:ph sz="quarter" idx="1"/>
              </p:nvPr>
            </p:nvSpPr>
            <p:spPr>
              <a:xfrm>
                <a:off x="457200" y="764704"/>
                <a:ext cx="8229600" cy="5392256"/>
              </a:xfrm>
            </p:spPr>
            <p:txBody>
              <a:bodyPr>
                <a:normAutofit fontScale="77500" lnSpcReduction="20000"/>
              </a:bodyPr>
              <a:lstStyle/>
              <a:p>
                <a:pPr marL="0" indent="0">
                  <a:buNone/>
                </a:pPr>
                <a:r>
                  <a:rPr lang="en-SG" dirty="0"/>
                  <a:t>Compute the Jacobian of identity function </a:t>
                </a:r>
                <a14:m>
                  <m:oMath xmlns:m="http://schemas.openxmlformats.org/officeDocument/2006/math">
                    <m:r>
                      <a:rPr lang="en-SG" b="1" i="1" smtClean="0">
                        <a:latin typeface="Cambria Math" panose="02040503050406030204" pitchFamily="18" charset="0"/>
                      </a:rPr>
                      <m:t>𝒇</m:t>
                    </m:r>
                    <m:d>
                      <m:dPr>
                        <m:ctrlPr>
                          <a:rPr lang="en-SG" b="0" i="1" smtClean="0">
                            <a:latin typeface="Cambria Math" panose="02040503050406030204" pitchFamily="18" charset="0"/>
                          </a:rPr>
                        </m:ctrlPr>
                      </m:dPr>
                      <m:e>
                        <m:r>
                          <a:rPr lang="en-SG" b="1" i="1" smtClean="0">
                            <a:latin typeface="Cambria Math" panose="02040503050406030204" pitchFamily="18" charset="0"/>
                          </a:rPr>
                          <m:t>𝒙</m:t>
                        </m:r>
                      </m:e>
                    </m:d>
                    <m:r>
                      <a:rPr lang="en-SG" b="0" i="1" smtClean="0">
                        <a:latin typeface="Cambria Math" panose="02040503050406030204" pitchFamily="18" charset="0"/>
                      </a:rPr>
                      <m:t>=</m:t>
                    </m:r>
                    <m:r>
                      <a:rPr lang="en-SG" b="1" i="1">
                        <a:latin typeface="Cambria Math" panose="02040503050406030204" pitchFamily="18" charset="0"/>
                      </a:rPr>
                      <m:t>𝒙</m:t>
                    </m:r>
                  </m:oMath>
                </a14:m>
                <a:r>
                  <a:rPr lang="en-SG" dirty="0"/>
                  <a:t>, with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𝑓</m:t>
                        </m:r>
                      </m:e>
                      <m:sub>
                        <m:r>
                          <a:rPr lang="en-SG" b="0" i="1" smtClean="0">
                            <a:latin typeface="Cambria Math" panose="02040503050406030204" pitchFamily="18" charset="0"/>
                          </a:rPr>
                          <m:t>𝑖</m:t>
                        </m:r>
                      </m:sub>
                    </m:sSub>
                    <m:d>
                      <m:dPr>
                        <m:ctrlPr>
                          <a:rPr lang="en-SG" b="0" i="1" smtClean="0">
                            <a:latin typeface="Cambria Math" panose="02040503050406030204" pitchFamily="18" charset="0"/>
                          </a:rPr>
                        </m:ctrlPr>
                      </m:dPr>
                      <m:e>
                        <m:r>
                          <a:rPr lang="en-SG" b="1" i="1" smtClean="0">
                            <a:latin typeface="Cambria Math" panose="02040503050406030204" pitchFamily="18" charset="0"/>
                          </a:rPr>
                          <m:t>𝒙</m:t>
                        </m:r>
                      </m:e>
                    </m:d>
                    <m:r>
                      <a:rPr lang="en-SG" b="0" i="0" smtClean="0">
                        <a:latin typeface="Cambria Math" panose="02040503050406030204" pitchFamily="18" charset="0"/>
                      </a:rPr>
                      <m:t>,</m:t>
                    </m:r>
                  </m:oMath>
                </a14:m>
                <a:r>
                  <a:rPr lang="en-SG" dirty="0"/>
                  <a:t> where </a:t>
                </a:r>
                <a14:m>
                  <m:oMath xmlns:m="http://schemas.openxmlformats.org/officeDocument/2006/math">
                    <m:r>
                      <a:rPr lang="en-SG" b="0" i="1" smtClean="0">
                        <a:latin typeface="Cambria Math" panose="02040503050406030204" pitchFamily="18" charset="0"/>
                      </a:rPr>
                      <m:t>𝑖</m:t>
                    </m:r>
                    <m:r>
                      <a:rPr lang="en-SG" b="0" i="1" smtClean="0">
                        <a:latin typeface="Cambria Math" panose="02040503050406030204" pitchFamily="18" charset="0"/>
                      </a:rPr>
                      <m:t>=1⋯</m:t>
                    </m:r>
                    <m:r>
                      <a:rPr lang="en-SG" b="0" i="1" smtClean="0">
                        <a:latin typeface="Cambria Math" panose="02040503050406030204" pitchFamily="18" charset="0"/>
                        <a:ea typeface="Cambria Math" panose="02040503050406030204" pitchFamily="18" charset="0"/>
                      </a:rPr>
                      <m:t>𝑚</m:t>
                    </m:r>
                  </m:oMath>
                </a14:m>
                <a:r>
                  <a:rPr lang="en-SG" dirty="0"/>
                  <a:t> and </a:t>
                </a:r>
                <a14:m>
                  <m:oMath xmlns:m="http://schemas.openxmlformats.org/officeDocument/2006/math">
                    <m:r>
                      <a:rPr lang="en-SG" b="1" i="1">
                        <a:latin typeface="Cambria Math" panose="02040503050406030204" pitchFamily="18" charset="0"/>
                      </a:rPr>
                      <m:t>𝒙</m:t>
                    </m:r>
                  </m:oMath>
                </a14:m>
                <a:r>
                  <a:rPr lang="en-SG" dirty="0"/>
                  <a:t> is a m-dimensional vector. </a:t>
                </a:r>
              </a:p>
              <a:p>
                <a:pPr marL="0" indent="0">
                  <a:buNone/>
                </a:pPr>
                <a14:m>
                  <m:oMathPara xmlns:m="http://schemas.openxmlformats.org/officeDocument/2006/math">
                    <m:oMathParaPr>
                      <m:jc m:val="centerGroup"/>
                    </m:oMathParaPr>
                    <m:oMath xmlns:m="http://schemas.openxmlformats.org/officeDocument/2006/math">
                      <m:f>
                        <m:fPr>
                          <m:ctrlPr>
                            <a:rPr lang="en-SG" sz="2800" i="1">
                              <a:latin typeface="Cambria Math" panose="02040503050406030204" pitchFamily="18" charset="0"/>
                            </a:rPr>
                          </m:ctrlPr>
                        </m:fPr>
                        <m:num>
                          <m:r>
                            <a:rPr lang="en-SG" sz="2800" i="1">
                              <a:latin typeface="Cambria Math" panose="02040503050406030204" pitchFamily="18" charset="0"/>
                            </a:rPr>
                            <m:t>𝜕</m:t>
                          </m:r>
                          <m:r>
                            <a:rPr lang="en-SG" sz="2800" b="1" i="1">
                              <a:latin typeface="Cambria Math" panose="02040503050406030204" pitchFamily="18" charset="0"/>
                            </a:rPr>
                            <m:t>𝒚</m:t>
                          </m:r>
                        </m:num>
                        <m:den>
                          <m:r>
                            <a:rPr lang="en-SG" sz="2800" i="1">
                              <a:latin typeface="Cambria Math" panose="02040503050406030204" pitchFamily="18" charset="0"/>
                            </a:rPr>
                            <m:t>𝜕</m:t>
                          </m:r>
                          <m:r>
                            <a:rPr lang="en-SG" sz="2800" b="1" i="1">
                              <a:latin typeface="Cambria Math" panose="02040503050406030204" pitchFamily="18" charset="0"/>
                            </a:rPr>
                            <m:t>𝒙</m:t>
                          </m:r>
                        </m:den>
                      </m:f>
                      <m:r>
                        <a:rPr lang="en-SG" sz="2800" i="1">
                          <a:latin typeface="Cambria Math" panose="02040503050406030204" pitchFamily="18" charset="0"/>
                        </a:rPr>
                        <m:t>=</m:t>
                      </m:r>
                      <m:d>
                        <m:dPr>
                          <m:begChr m:val="["/>
                          <m:endChr m:val="]"/>
                          <m:ctrlPr>
                            <a:rPr lang="en-SG" sz="2800" i="1">
                              <a:latin typeface="Cambria Math" panose="02040503050406030204" pitchFamily="18" charset="0"/>
                            </a:rPr>
                          </m:ctrlPr>
                        </m:dPr>
                        <m:e>
                          <m:m>
                            <m:mPr>
                              <m:mcs>
                                <m:mc>
                                  <m:mcPr>
                                    <m:count m:val="1"/>
                                    <m:mcJc m:val="center"/>
                                  </m:mcPr>
                                </m:mc>
                              </m:mcs>
                              <m:ctrlPr>
                                <a:rPr lang="en-SG" sz="2800" i="1">
                                  <a:latin typeface="Cambria Math" panose="02040503050406030204" pitchFamily="18" charset="0"/>
                                </a:rPr>
                              </m:ctrlPr>
                            </m:mPr>
                            <m:mr>
                              <m:e>
                                <m:r>
                                  <m:rPr>
                                    <m:sty m:val="p"/>
                                    <m:brk m:alnAt="7"/>
                                  </m:rP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𝑓</m:t>
                                    </m:r>
                                  </m:e>
                                  <m:sub>
                                    <m:r>
                                      <a:rPr lang="en-SG" sz="2800" i="1">
                                        <a:latin typeface="Cambria Math" panose="02040503050406030204" pitchFamily="18" charset="0"/>
                                        <a:ea typeface="Cambria Math" panose="02040503050406030204" pitchFamily="18" charset="0"/>
                                      </a:rPr>
                                      <m:t>1</m:t>
                                    </m:r>
                                  </m:sub>
                                </m:sSub>
                                <m:r>
                                  <m:rPr>
                                    <m:brk m:alnAt="7"/>
                                  </m:rPr>
                                  <a:rPr lang="en-SG" sz="2800" i="1">
                                    <a:latin typeface="Cambria Math" panose="02040503050406030204" pitchFamily="18" charset="0"/>
                                    <a:ea typeface="Cambria Math" panose="02040503050406030204" pitchFamily="18" charset="0"/>
                                  </a:rPr>
                                  <m:t>(</m:t>
                                </m:r>
                                <m:r>
                                  <m:rPr>
                                    <m:brk m:alnAt="7"/>
                                  </m:rPr>
                                  <a:rPr lang="en-SG" sz="2800" b="1" i="1">
                                    <a:latin typeface="Cambria Math" panose="02040503050406030204" pitchFamily="18" charset="0"/>
                                    <a:ea typeface="Cambria Math" panose="02040503050406030204" pitchFamily="18" charset="0"/>
                                  </a:rPr>
                                  <m:t>𝒙</m:t>
                                </m:r>
                                <m:r>
                                  <m:rPr>
                                    <m:brk m:alnAt="7"/>
                                  </m:rPr>
                                  <a:rPr lang="en-SG" sz="2800" i="1">
                                    <a:latin typeface="Cambria Math" panose="02040503050406030204" pitchFamily="18" charset="0"/>
                                    <a:ea typeface="Cambria Math" panose="02040503050406030204" pitchFamily="18" charset="0"/>
                                  </a:rPr>
                                  <m:t>)</m:t>
                                </m:r>
                              </m:e>
                            </m:mr>
                            <m:mr>
                              <m:e>
                                <m:m>
                                  <m:mPr>
                                    <m:mcs>
                                      <m:mc>
                                        <m:mcPr>
                                          <m:count m:val="1"/>
                                          <m:mcJc m:val="center"/>
                                        </m:mcPr>
                                      </m:mc>
                                    </m:mcs>
                                    <m:ctrlPr>
                                      <a:rPr lang="en-SG" sz="2800" i="1">
                                        <a:latin typeface="Cambria Math" panose="02040503050406030204" pitchFamily="18" charset="0"/>
                                      </a:rPr>
                                    </m:ctrlPr>
                                  </m:mPr>
                                  <m:mr>
                                    <m:e>
                                      <m:r>
                                        <m:rPr>
                                          <m:sty m:val="p"/>
                                          <m:brk m:alnAt="7"/>
                                        </m:rP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𝑓</m:t>
                                          </m:r>
                                        </m:e>
                                        <m:sub>
                                          <m:r>
                                            <a:rPr lang="en-SG" sz="2800" i="1">
                                              <a:latin typeface="Cambria Math" panose="02040503050406030204" pitchFamily="18" charset="0"/>
                                              <a:ea typeface="Cambria Math" panose="02040503050406030204" pitchFamily="18" charset="0"/>
                                            </a:rPr>
                                            <m:t>2</m:t>
                                          </m:r>
                                        </m:sub>
                                      </m:sSub>
                                      <m:r>
                                        <m:rPr>
                                          <m:brk m:alnAt="7"/>
                                        </m:rPr>
                                        <a:rPr lang="en-SG" sz="2800" i="1">
                                          <a:latin typeface="Cambria Math" panose="02040503050406030204" pitchFamily="18" charset="0"/>
                                          <a:ea typeface="Cambria Math" panose="02040503050406030204" pitchFamily="18" charset="0"/>
                                        </a:rPr>
                                        <m:t>(</m:t>
                                      </m:r>
                                      <m:r>
                                        <a:rPr lang="en-SG" sz="2800" b="1" i="1">
                                          <a:latin typeface="Cambria Math" panose="02040503050406030204" pitchFamily="18" charset="0"/>
                                          <a:ea typeface="Cambria Math" panose="02040503050406030204" pitchFamily="18" charset="0"/>
                                        </a:rPr>
                                        <m:t>𝒙</m:t>
                                      </m:r>
                                      <m:r>
                                        <a:rPr lang="en-SG" sz="2800" i="1">
                                          <a:latin typeface="Cambria Math" panose="02040503050406030204" pitchFamily="18" charset="0"/>
                                          <a:ea typeface="Cambria Math" panose="02040503050406030204" pitchFamily="18" charset="0"/>
                                        </a:rPr>
                                        <m:t>)</m:t>
                                      </m:r>
                                    </m:e>
                                  </m:mr>
                                  <m:mr>
                                    <m:e>
                                      <m:m>
                                        <m:mPr>
                                          <m:mcs>
                                            <m:mc>
                                              <m:mcPr>
                                                <m:count m:val="1"/>
                                                <m:mcJc m:val="center"/>
                                              </m:mcPr>
                                            </m:mc>
                                          </m:mcs>
                                          <m:ctrlPr>
                                            <a:rPr lang="en-SG" sz="2800" i="1">
                                              <a:latin typeface="Cambria Math" panose="02040503050406030204" pitchFamily="18" charset="0"/>
                                            </a:rPr>
                                          </m:ctrlPr>
                                        </m:mPr>
                                        <m:mr>
                                          <m:e>
                                            <m:r>
                                              <m:rPr>
                                                <m:brk m:alnAt="7"/>
                                              </m:rPr>
                                              <a:rPr lang="en-SG" sz="2800" i="1">
                                                <a:latin typeface="Cambria Math" panose="02040503050406030204" pitchFamily="18" charset="0"/>
                                                <a:ea typeface="Cambria Math" panose="02040503050406030204" pitchFamily="18" charset="0"/>
                                              </a:rPr>
                                              <m:t>⋮</m:t>
                                            </m:r>
                                          </m:e>
                                        </m:mr>
                                        <m:mr>
                                          <m:e>
                                            <m:r>
                                              <m:rPr>
                                                <m:sty m:val="p"/>
                                                <m:brk m:alnAt="7"/>
                                              </m:rP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𝑓</m:t>
                                                </m:r>
                                              </m:e>
                                              <m:sub>
                                                <m:r>
                                                  <a:rPr lang="en-SG" sz="2800" i="1">
                                                    <a:latin typeface="Cambria Math" panose="02040503050406030204" pitchFamily="18" charset="0"/>
                                                    <a:ea typeface="Cambria Math" panose="02040503050406030204" pitchFamily="18" charset="0"/>
                                                  </a:rPr>
                                                  <m:t>𝑚</m:t>
                                                </m:r>
                                              </m:sub>
                                            </m:sSub>
                                            <m:r>
                                              <m:rPr>
                                                <m:brk m:alnAt="7"/>
                                              </m:rPr>
                                              <a:rPr lang="en-SG" sz="2800" i="1">
                                                <a:latin typeface="Cambria Math" panose="02040503050406030204" pitchFamily="18" charset="0"/>
                                                <a:ea typeface="Cambria Math" panose="02040503050406030204" pitchFamily="18" charset="0"/>
                                              </a:rPr>
                                              <m:t>(</m:t>
                                            </m:r>
                                            <m:r>
                                              <a:rPr lang="en-SG" sz="2800" b="1" i="1">
                                                <a:latin typeface="Cambria Math" panose="02040503050406030204" pitchFamily="18" charset="0"/>
                                                <a:ea typeface="Cambria Math" panose="02040503050406030204" pitchFamily="18" charset="0"/>
                                              </a:rPr>
                                              <m:t>𝒙</m:t>
                                            </m:r>
                                            <m:r>
                                              <a:rPr lang="en-SG" sz="2800" i="1">
                                                <a:latin typeface="Cambria Math" panose="02040503050406030204" pitchFamily="18" charset="0"/>
                                                <a:ea typeface="Cambria Math" panose="02040503050406030204" pitchFamily="18" charset="0"/>
                                              </a:rPr>
                                              <m:t>)</m:t>
                                            </m:r>
                                          </m:e>
                                        </m:mr>
                                      </m:m>
                                    </m:e>
                                  </m:mr>
                                </m:m>
                              </m:e>
                            </m:mr>
                          </m:m>
                        </m:e>
                      </m:d>
                      <m:r>
                        <a:rPr lang="en-SG" sz="2800" i="1">
                          <a:latin typeface="Cambria Math" panose="02040503050406030204" pitchFamily="18" charset="0"/>
                        </a:rPr>
                        <m:t>=</m:t>
                      </m:r>
                      <m:d>
                        <m:dPr>
                          <m:begChr m:val="["/>
                          <m:endChr m:val="]"/>
                          <m:ctrlPr>
                            <a:rPr lang="en-SG" sz="2800" i="1">
                              <a:latin typeface="Cambria Math" panose="02040503050406030204" pitchFamily="18" charset="0"/>
                            </a:rPr>
                          </m:ctrlPr>
                        </m:dPr>
                        <m:e>
                          <m:m>
                            <m:mPr>
                              <m:mcs>
                                <m:mc>
                                  <m:mcPr>
                                    <m:count m:val="1"/>
                                    <m:mcJc m:val="center"/>
                                  </m:mcPr>
                                </m:mc>
                              </m:mcs>
                              <m:ctrlPr>
                                <a:rPr lang="en-SG" sz="2800" i="1">
                                  <a:latin typeface="Cambria Math" panose="02040503050406030204" pitchFamily="18" charset="0"/>
                                </a:rPr>
                              </m:ctrlPr>
                            </m:mP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r>
                                      <m:rPr>
                                        <m:brk m:alnAt="7"/>
                                      </m:rPr>
                                      <a:rPr lang="en-SG" sz="2800" b="1" i="1">
                                        <a:latin typeface="Cambria Math" panose="02040503050406030204" pitchFamily="18" charset="0"/>
                                      </a:rPr>
                                      <m:t>𝒙</m:t>
                                    </m:r>
                                  </m:den>
                                </m:f>
                                <m:sSub>
                                  <m:sSubPr>
                                    <m:ctrlPr>
                                      <a:rPr lang="en-SG" sz="2800" i="1">
                                        <a:latin typeface="Cambria Math" panose="02040503050406030204" pitchFamily="18" charset="0"/>
                                      </a:rPr>
                                    </m:ctrlPr>
                                  </m:sSubPr>
                                  <m:e>
                                    <m:r>
                                      <a:rPr lang="en-SG" sz="2800" i="1">
                                        <a:latin typeface="Cambria Math" panose="02040503050406030204" pitchFamily="18" charset="0"/>
                                      </a:rPr>
                                      <m:t>𝑓</m:t>
                                    </m:r>
                                  </m:e>
                                  <m:sub>
                                    <m:r>
                                      <a:rPr lang="en-SG" sz="2800" i="1">
                                        <a:latin typeface="Cambria Math" panose="02040503050406030204" pitchFamily="18" charset="0"/>
                                      </a:rPr>
                                      <m:t>1</m:t>
                                    </m:r>
                                  </m:sub>
                                </m:sSub>
                                <m:r>
                                  <m:rPr>
                                    <m:brk m:alnAt="7"/>
                                  </m:rPr>
                                  <a:rPr lang="en-SG" sz="2800" i="1">
                                    <a:latin typeface="Cambria Math" panose="02040503050406030204" pitchFamily="18" charset="0"/>
                                  </a:rPr>
                                  <m:t>(</m:t>
                                </m:r>
                                <m:r>
                                  <m:rPr>
                                    <m:brk m:alnAt="7"/>
                                  </m:rPr>
                                  <a:rPr lang="en-SG" sz="2800" b="1" i="1">
                                    <a:latin typeface="Cambria Math" panose="02040503050406030204" pitchFamily="18" charset="0"/>
                                  </a:rPr>
                                  <m:t>𝒙</m:t>
                                </m:r>
                                <m:r>
                                  <m:rPr>
                                    <m:brk m:alnAt="7"/>
                                  </m:rPr>
                                  <a:rPr lang="en-SG" sz="2800" i="1">
                                    <a:latin typeface="Cambria Math" panose="02040503050406030204" pitchFamily="18" charset="0"/>
                                  </a:rPr>
                                  <m:t>)</m:t>
                                </m:r>
                              </m:e>
                            </m:mr>
                            <m:mr>
                              <m:e>
                                <m:m>
                                  <m:mPr>
                                    <m:mcs>
                                      <m:mc>
                                        <m:mcPr>
                                          <m:count m:val="1"/>
                                          <m:mcJc m:val="center"/>
                                        </m:mcPr>
                                      </m:mc>
                                    </m:mcs>
                                    <m:ctrlPr>
                                      <a:rPr lang="en-SG" sz="2800" i="1">
                                        <a:latin typeface="Cambria Math" panose="02040503050406030204" pitchFamily="18" charset="0"/>
                                      </a:rPr>
                                    </m:ctrlPr>
                                  </m:mP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r>
                                            <m:rPr>
                                              <m:brk m:alnAt="7"/>
                                            </m:rPr>
                                            <a:rPr lang="en-SG" sz="2800" b="1" i="1">
                                              <a:latin typeface="Cambria Math" panose="02040503050406030204" pitchFamily="18" charset="0"/>
                                            </a:rPr>
                                            <m:t>𝒙</m:t>
                                          </m:r>
                                        </m:den>
                                      </m:f>
                                      <m:sSub>
                                        <m:sSubPr>
                                          <m:ctrlPr>
                                            <a:rPr lang="en-SG" sz="2800" i="1">
                                              <a:latin typeface="Cambria Math" panose="02040503050406030204" pitchFamily="18" charset="0"/>
                                            </a:rPr>
                                          </m:ctrlPr>
                                        </m:sSubPr>
                                        <m:e>
                                          <m:r>
                                            <a:rPr lang="en-SG" sz="2800" i="1">
                                              <a:latin typeface="Cambria Math" panose="02040503050406030204" pitchFamily="18" charset="0"/>
                                            </a:rPr>
                                            <m:t>𝑓</m:t>
                                          </m:r>
                                        </m:e>
                                        <m:sub>
                                          <m:r>
                                            <a:rPr lang="en-SG" sz="2800" i="1">
                                              <a:latin typeface="Cambria Math" panose="02040503050406030204" pitchFamily="18" charset="0"/>
                                            </a:rPr>
                                            <m:t>2</m:t>
                                          </m:r>
                                        </m:sub>
                                      </m:sSub>
                                      <m:r>
                                        <m:rPr>
                                          <m:brk m:alnAt="7"/>
                                        </m:rPr>
                                        <a:rPr lang="en-SG" sz="2800" i="1">
                                          <a:latin typeface="Cambria Math" panose="02040503050406030204" pitchFamily="18" charset="0"/>
                                        </a:rPr>
                                        <m:t>(</m:t>
                                      </m:r>
                                      <m:r>
                                        <m:rPr>
                                          <m:brk m:alnAt="7"/>
                                        </m:rPr>
                                        <a:rPr lang="en-SG" sz="2800" b="1" i="1">
                                          <a:latin typeface="Cambria Math" panose="02040503050406030204" pitchFamily="18" charset="0"/>
                                        </a:rPr>
                                        <m:t>𝒙</m:t>
                                      </m:r>
                                      <m:r>
                                        <m:rPr>
                                          <m:brk m:alnAt="7"/>
                                        </m:rPr>
                                        <a:rPr lang="en-SG" sz="2800" i="1">
                                          <a:latin typeface="Cambria Math" panose="02040503050406030204" pitchFamily="18" charset="0"/>
                                        </a:rPr>
                                        <m:t>)</m:t>
                                      </m:r>
                                    </m:e>
                                  </m:mr>
                                  <m:mr>
                                    <m:e>
                                      <m:m>
                                        <m:mPr>
                                          <m:mcs>
                                            <m:mc>
                                              <m:mcPr>
                                                <m:count m:val="1"/>
                                                <m:mcJc m:val="center"/>
                                              </m:mcPr>
                                            </m:mc>
                                          </m:mcs>
                                          <m:ctrlPr>
                                            <a:rPr lang="en-SG" sz="2800" i="1">
                                              <a:latin typeface="Cambria Math" panose="02040503050406030204" pitchFamily="18" charset="0"/>
                                            </a:rPr>
                                          </m:ctrlPr>
                                        </m:mPr>
                                        <m:mr>
                                          <m:e>
                                            <m:r>
                                              <m:rPr>
                                                <m:brk m:alnAt="7"/>
                                              </m:rPr>
                                              <a:rPr lang="en-SG" sz="2800" i="1">
                                                <a:latin typeface="Cambria Math" panose="02040503050406030204" pitchFamily="18" charset="0"/>
                                                <a:ea typeface="Cambria Math" panose="02040503050406030204" pitchFamily="18" charset="0"/>
                                              </a:rPr>
                                              <m:t>⋮</m:t>
                                            </m:r>
                                          </m:e>
                                        </m:m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r>
                                                  <m:rPr>
                                                    <m:brk m:alnAt="7"/>
                                                  </m:rPr>
                                                  <a:rPr lang="en-SG" sz="2800" b="1" i="1">
                                                    <a:latin typeface="Cambria Math" panose="02040503050406030204" pitchFamily="18" charset="0"/>
                                                  </a:rPr>
                                                  <m:t>𝒙</m:t>
                                                </m:r>
                                              </m:den>
                                            </m:f>
                                            <m:sSub>
                                              <m:sSubPr>
                                                <m:ctrlPr>
                                                  <a:rPr lang="en-SG" sz="2800" i="1">
                                                    <a:latin typeface="Cambria Math" panose="02040503050406030204" pitchFamily="18" charset="0"/>
                                                  </a:rPr>
                                                </m:ctrlPr>
                                              </m:sSubPr>
                                              <m:e>
                                                <m:r>
                                                  <a:rPr lang="en-SG" sz="2800" i="1">
                                                    <a:latin typeface="Cambria Math" panose="02040503050406030204" pitchFamily="18" charset="0"/>
                                                  </a:rPr>
                                                  <m:t>𝑓</m:t>
                                                </m:r>
                                              </m:e>
                                              <m:sub>
                                                <m:r>
                                                  <a:rPr lang="en-SG" sz="2800" i="1">
                                                    <a:latin typeface="Cambria Math" panose="02040503050406030204" pitchFamily="18" charset="0"/>
                                                  </a:rPr>
                                                  <m:t>𝑚</m:t>
                                                </m:r>
                                              </m:sub>
                                            </m:sSub>
                                            <m:r>
                                              <m:rPr>
                                                <m:brk m:alnAt="7"/>
                                              </m:rPr>
                                              <a:rPr lang="en-SG" sz="2800" i="1">
                                                <a:latin typeface="Cambria Math" panose="02040503050406030204" pitchFamily="18" charset="0"/>
                                              </a:rPr>
                                              <m:t>(</m:t>
                                            </m:r>
                                            <m:r>
                                              <m:rPr>
                                                <m:brk m:alnAt="7"/>
                                              </m:rPr>
                                              <a:rPr lang="en-SG" sz="2800" b="1" i="1">
                                                <a:latin typeface="Cambria Math" panose="02040503050406030204" pitchFamily="18" charset="0"/>
                                              </a:rPr>
                                              <m:t>𝒙</m:t>
                                            </m:r>
                                            <m:r>
                                              <m:rPr>
                                                <m:brk m:alnAt="7"/>
                                              </m:rPr>
                                              <a:rPr lang="en-SG" sz="2800" i="1">
                                                <a:latin typeface="Cambria Math" panose="02040503050406030204" pitchFamily="18" charset="0"/>
                                              </a:rPr>
                                              <m:t>)</m:t>
                                            </m:r>
                                          </m:e>
                                        </m:mr>
                                      </m:m>
                                    </m:e>
                                  </m:mr>
                                </m:m>
                              </m:e>
                            </m:mr>
                          </m:m>
                        </m:e>
                      </m:d>
                      <m:r>
                        <a:rPr lang="en-SG" sz="2800" i="1">
                          <a:latin typeface="Cambria Math" panose="02040503050406030204" pitchFamily="18" charset="0"/>
                          <a:ea typeface="Cambria Math" panose="02040503050406030204" pitchFamily="18" charset="0"/>
                        </a:rPr>
                        <m:t>=</m:t>
                      </m:r>
                      <m:d>
                        <m:dPr>
                          <m:begChr m:val="["/>
                          <m:endChr m:val="]"/>
                          <m:ctrlPr>
                            <a:rPr lang="en-SG" sz="2800" i="1">
                              <a:latin typeface="Cambria Math" panose="02040503050406030204" pitchFamily="18" charset="0"/>
                              <a:ea typeface="Cambria Math" panose="02040503050406030204" pitchFamily="18" charset="0"/>
                            </a:rPr>
                          </m:ctrlPr>
                        </m:dPr>
                        <m:e>
                          <m:m>
                            <m:mPr>
                              <m:mcs>
                                <m:mc>
                                  <m:mcPr>
                                    <m:count m:val="3"/>
                                    <m:mcJc m:val="center"/>
                                  </m:mcPr>
                                </m:mc>
                              </m:mcs>
                              <m:ctrlPr>
                                <a:rPr lang="en-SG" sz="2800" i="1">
                                  <a:latin typeface="Cambria Math" panose="02040503050406030204" pitchFamily="18" charset="0"/>
                                  <a:ea typeface="Cambria Math" panose="02040503050406030204" pitchFamily="18" charset="0"/>
                                </a:rPr>
                              </m:ctrlPr>
                            </m:mPr>
                            <m:mr>
                              <m:e>
                                <m:m>
                                  <m:mPr>
                                    <m:mcs>
                                      <m:mc>
                                        <m:mcPr>
                                          <m:count m:val="1"/>
                                          <m:mcJc m:val="center"/>
                                        </m:mcPr>
                                      </m:mc>
                                    </m:mcs>
                                    <m:ctrlPr>
                                      <a:rPr lang="en-SG" sz="2800" i="1">
                                        <a:latin typeface="Cambria Math" panose="02040503050406030204" pitchFamily="18" charset="0"/>
                                        <a:ea typeface="Cambria Math" panose="02040503050406030204" pitchFamily="18" charset="0"/>
                                      </a:rPr>
                                    </m:ctrlPr>
                                  </m:mP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1</m:t>
                                              </m:r>
                                            </m:sub>
                                          </m:sSub>
                                        </m:den>
                                      </m:f>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𝑥</m:t>
                                          </m:r>
                                        </m:e>
                                        <m:sub>
                                          <m:r>
                                            <a:rPr lang="en-SG" sz="2800" b="0" i="1" smtClean="0">
                                              <a:latin typeface="Cambria Math" panose="02040503050406030204" pitchFamily="18" charset="0"/>
                                            </a:rPr>
                                            <m:t>1</m:t>
                                          </m:r>
                                        </m:sub>
                                      </m:sSub>
                                    </m:e>
                                  </m:m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1</m:t>
                                              </m:r>
                                            </m:sub>
                                          </m:sSub>
                                        </m:den>
                                      </m:f>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b="0" i="1" smtClean="0">
                                              <a:latin typeface="Cambria Math" panose="02040503050406030204" pitchFamily="18" charset="0"/>
                                            </a:rPr>
                                            <m:t>2</m:t>
                                          </m:r>
                                        </m:sub>
                                      </m:sSub>
                                    </m:e>
                                  </m:mr>
                                </m:m>
                              </m:e>
                              <m:e>
                                <m:m>
                                  <m:mPr>
                                    <m:mcs>
                                      <m:mc>
                                        <m:mcPr>
                                          <m:count m:val="1"/>
                                          <m:mcJc m:val="center"/>
                                        </m:mcPr>
                                      </m:mc>
                                    </m:mcs>
                                    <m:ctrlPr>
                                      <a:rPr lang="en-SG" sz="2800" i="1">
                                        <a:latin typeface="Cambria Math" panose="02040503050406030204" pitchFamily="18" charset="0"/>
                                        <a:ea typeface="Cambria Math" panose="02040503050406030204" pitchFamily="18" charset="0"/>
                                      </a:rPr>
                                    </m:ctrlPr>
                                  </m:mP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2</m:t>
                                              </m:r>
                                            </m:sub>
                                          </m:sSub>
                                        </m:den>
                                      </m:f>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1</m:t>
                                          </m:r>
                                        </m:sub>
                                      </m:sSub>
                                    </m:e>
                                  </m:m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2</m:t>
                                              </m:r>
                                            </m:sub>
                                          </m:sSub>
                                        </m:den>
                                      </m:f>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b="0" i="1" smtClean="0">
                                              <a:latin typeface="Cambria Math" panose="02040503050406030204" pitchFamily="18" charset="0"/>
                                            </a:rPr>
                                            <m:t>2</m:t>
                                          </m:r>
                                        </m:sub>
                                      </m:sSub>
                                    </m:e>
                                  </m:mr>
                                </m:m>
                              </m:e>
                              <m:e>
                                <m:m>
                                  <m:mPr>
                                    <m:mcs>
                                      <m:mc>
                                        <m:mcPr>
                                          <m:count m:val="1"/>
                                          <m:mcJc m:val="center"/>
                                        </m:mcPr>
                                      </m:mc>
                                    </m:mcs>
                                    <m:ctrlPr>
                                      <a:rPr lang="en-SG" sz="2800" i="1">
                                        <a:latin typeface="Cambria Math" panose="02040503050406030204" pitchFamily="18" charset="0"/>
                                        <a:ea typeface="Cambria Math" panose="02040503050406030204" pitchFamily="18" charset="0"/>
                                      </a:rPr>
                                    </m:ctrlPr>
                                  </m:mPr>
                                  <m:mr>
                                    <m:e>
                                      <m:m>
                                        <m:mPr>
                                          <m:mcs>
                                            <m:mc>
                                              <m:mcPr>
                                                <m:count m:val="2"/>
                                                <m:mcJc m:val="center"/>
                                              </m:mcPr>
                                            </m:mc>
                                          </m:mcs>
                                          <m:ctrlPr>
                                            <a:rPr lang="en-SG" sz="2800" i="1">
                                              <a:latin typeface="Cambria Math" panose="02040503050406030204" pitchFamily="18" charset="0"/>
                                              <a:ea typeface="Cambria Math" panose="02040503050406030204" pitchFamily="18" charset="0"/>
                                            </a:rPr>
                                          </m:ctrlPr>
                                        </m:mPr>
                                        <m:mr>
                                          <m:e>
                                            <m:r>
                                              <m:rPr>
                                                <m:brk m:alnAt="7"/>
                                              </m:rPr>
                                              <a:rPr lang="en-SG" sz="2800" i="1">
                                                <a:latin typeface="Cambria Math" panose="02040503050406030204" pitchFamily="18" charset="0"/>
                                                <a:ea typeface="Cambria Math" panose="02040503050406030204" pitchFamily="18" charset="0"/>
                                              </a:rPr>
                                              <m:t>⋯</m:t>
                                            </m:r>
                                          </m:e>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b="0" i="1" smtClean="0">
                                                        <a:latin typeface="Cambria Math" panose="02040503050406030204" pitchFamily="18" charset="0"/>
                                                      </a:rPr>
                                                      <m:t>𝑚</m:t>
                                                    </m:r>
                                                  </m:sub>
                                                </m:sSub>
                                              </m:den>
                                            </m:f>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1</m:t>
                                                </m:r>
                                              </m:sub>
                                            </m:sSub>
                                          </m:e>
                                        </m:mr>
                                      </m:m>
                                    </m:e>
                                  </m:mr>
                                  <m:mr>
                                    <m:e>
                                      <m:m>
                                        <m:mPr>
                                          <m:mcs>
                                            <m:mc>
                                              <m:mcPr>
                                                <m:count m:val="2"/>
                                                <m:mcJc m:val="center"/>
                                              </m:mcPr>
                                            </m:mc>
                                          </m:mcs>
                                          <m:ctrlPr>
                                            <a:rPr lang="en-SG" sz="2800" i="1">
                                              <a:latin typeface="Cambria Math" panose="02040503050406030204" pitchFamily="18" charset="0"/>
                                              <a:ea typeface="Cambria Math" panose="02040503050406030204" pitchFamily="18" charset="0"/>
                                            </a:rPr>
                                          </m:ctrlPr>
                                        </m:mPr>
                                        <m:mr>
                                          <m:e>
                                            <m:r>
                                              <m:rPr>
                                                <m:brk m:alnAt="7"/>
                                              </m:rPr>
                                              <a:rPr lang="en-SG" sz="2800" i="1">
                                                <a:latin typeface="Cambria Math" panose="02040503050406030204" pitchFamily="18" charset="0"/>
                                                <a:ea typeface="Cambria Math" panose="02040503050406030204" pitchFamily="18" charset="0"/>
                                              </a:rPr>
                                              <m:t>⋯</m:t>
                                            </m:r>
                                          </m:e>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b="0" i="1" smtClean="0">
                                                        <a:latin typeface="Cambria Math" panose="02040503050406030204" pitchFamily="18" charset="0"/>
                                                      </a:rPr>
                                                      <m:t>𝑚</m:t>
                                                    </m:r>
                                                  </m:sub>
                                                </m:sSub>
                                              </m:den>
                                            </m:f>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b="0" i="1" smtClean="0">
                                                    <a:latin typeface="Cambria Math" panose="02040503050406030204" pitchFamily="18" charset="0"/>
                                                  </a:rPr>
                                                  <m:t>2</m:t>
                                                </m:r>
                                              </m:sub>
                                            </m:sSub>
                                          </m:e>
                                        </m:mr>
                                      </m:m>
                                    </m:e>
                                  </m:mr>
                                </m:m>
                              </m:e>
                            </m:mr>
                            <m:mr>
                              <m:e>
                                <m:r>
                                  <m:rPr>
                                    <m:brk m:alnAt="7"/>
                                  </m:rPr>
                                  <a:rPr lang="en-SG" sz="2800" i="1">
                                    <a:latin typeface="Cambria Math" panose="02040503050406030204" pitchFamily="18" charset="0"/>
                                    <a:ea typeface="Cambria Math" panose="02040503050406030204" pitchFamily="18" charset="0"/>
                                  </a:rPr>
                                  <m:t>⋮</m:t>
                                </m:r>
                              </m:e>
                              <m:e>
                                <m:r>
                                  <m:rPr>
                                    <m:brk m:alnAt="7"/>
                                  </m:rPr>
                                  <a:rPr lang="en-SG" sz="2800" i="1">
                                    <a:latin typeface="Cambria Math" panose="02040503050406030204" pitchFamily="18" charset="0"/>
                                    <a:ea typeface="Cambria Math" panose="02040503050406030204" pitchFamily="18" charset="0"/>
                                  </a:rPr>
                                  <m:t>⋮</m:t>
                                </m:r>
                              </m:e>
                              <m:e>
                                <m:m>
                                  <m:mPr>
                                    <m:mcs>
                                      <m:mc>
                                        <m:mcPr>
                                          <m:count m:val="2"/>
                                          <m:mcJc m:val="center"/>
                                        </m:mcPr>
                                      </m:mc>
                                    </m:mcs>
                                    <m:ctrlPr>
                                      <a:rPr lang="en-SG" sz="2800" i="1">
                                        <a:latin typeface="Cambria Math" panose="02040503050406030204" pitchFamily="18" charset="0"/>
                                        <a:ea typeface="Cambria Math" panose="02040503050406030204" pitchFamily="18" charset="0"/>
                                      </a:rPr>
                                    </m:ctrlPr>
                                  </m:mPr>
                                  <m:mr>
                                    <m:e/>
                                    <m:e>
                                      <m:r>
                                        <m:rPr>
                                          <m:brk m:alnAt="7"/>
                                        </m:rPr>
                                        <a:rPr lang="en-SG" sz="2800" i="1">
                                          <a:latin typeface="Cambria Math" panose="02040503050406030204" pitchFamily="18" charset="0"/>
                                          <a:ea typeface="Cambria Math" panose="02040503050406030204" pitchFamily="18" charset="0"/>
                                        </a:rPr>
                                        <m:t>⋮</m:t>
                                      </m:r>
                                    </m:e>
                                  </m:mr>
                                </m:m>
                              </m:e>
                            </m:mr>
                            <m:mr>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1</m:t>
                                        </m:r>
                                      </m:sub>
                                    </m:sSub>
                                  </m:den>
                                </m:f>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𝑥</m:t>
                                    </m:r>
                                  </m:e>
                                  <m:sub>
                                    <m:r>
                                      <a:rPr lang="en-SG" sz="2800" b="0" i="1" smtClean="0">
                                        <a:latin typeface="Cambria Math" panose="02040503050406030204" pitchFamily="18" charset="0"/>
                                      </a:rPr>
                                      <m:t>𝑚</m:t>
                                    </m:r>
                                  </m:sub>
                                </m:sSub>
                              </m:e>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2</m:t>
                                        </m:r>
                                      </m:sub>
                                    </m:sSub>
                                  </m:den>
                                </m:f>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𝑚</m:t>
                                    </m:r>
                                  </m:sub>
                                </m:sSub>
                              </m:e>
                              <m:e>
                                <m:m>
                                  <m:mPr>
                                    <m:mcs>
                                      <m:mc>
                                        <m:mcPr>
                                          <m:count m:val="2"/>
                                          <m:mcJc m:val="center"/>
                                        </m:mcPr>
                                      </m:mc>
                                    </m:mcs>
                                    <m:ctrlPr>
                                      <a:rPr lang="en-SG" sz="2800" i="1">
                                        <a:latin typeface="Cambria Math" panose="02040503050406030204" pitchFamily="18" charset="0"/>
                                        <a:ea typeface="Cambria Math" panose="02040503050406030204" pitchFamily="18" charset="0"/>
                                      </a:rPr>
                                    </m:ctrlPr>
                                  </m:mPr>
                                  <m:mr>
                                    <m:e>
                                      <m:r>
                                        <m:rPr>
                                          <m:brk m:alnAt="7"/>
                                        </m:rPr>
                                        <a:rPr lang="en-SG" sz="2800" i="1">
                                          <a:latin typeface="Cambria Math" panose="02040503050406030204" pitchFamily="18" charset="0"/>
                                          <a:ea typeface="Cambria Math" panose="02040503050406030204" pitchFamily="18" charset="0"/>
                                        </a:rPr>
                                        <m:t>⋯</m:t>
                                      </m:r>
                                    </m:e>
                                    <m:e>
                                      <m:f>
                                        <m:fPr>
                                          <m:ctrlPr>
                                            <a:rPr lang="en-SG" sz="2800" i="1">
                                              <a:latin typeface="Cambria Math" panose="02040503050406030204" pitchFamily="18" charset="0"/>
                                            </a:rPr>
                                          </m:ctrlPr>
                                        </m:fPr>
                                        <m:num>
                                          <m:r>
                                            <m:rPr>
                                              <m:brk m:alnAt="7"/>
                                            </m:rPr>
                                            <a:rPr lang="en-SG" sz="2800" i="1">
                                              <a:latin typeface="Cambria Math" panose="02040503050406030204" pitchFamily="18" charset="0"/>
                                            </a:rPr>
                                            <m:t>𝜕</m:t>
                                          </m:r>
                                        </m:num>
                                        <m:den>
                                          <m:r>
                                            <m:rPr>
                                              <m:brk m:alnAt="7"/>
                                            </m:rPr>
                                            <a:rPr lang="en-SG" sz="2800" i="1">
                                              <a:latin typeface="Cambria Math" panose="02040503050406030204" pitchFamily="18" charset="0"/>
                                            </a:rPr>
                                            <m:t>𝜕</m:t>
                                          </m:r>
                                          <m:sSub>
                                            <m:sSubPr>
                                              <m:ctrlPr>
                                                <a:rPr lang="en-SG" sz="2800" i="1" smtClean="0">
                                                  <a:latin typeface="Cambria Math" panose="02040503050406030204" pitchFamily="18" charset="0"/>
                                                </a:rPr>
                                              </m:ctrlPr>
                                            </m:sSubPr>
                                            <m:e>
                                              <m:r>
                                                <a:rPr lang="en-SG" sz="2800" i="1">
                                                  <a:latin typeface="Cambria Math" panose="02040503050406030204" pitchFamily="18" charset="0"/>
                                                </a:rPr>
                                                <m:t>𝑥</m:t>
                                              </m:r>
                                            </m:e>
                                            <m:sub>
                                              <m:r>
                                                <a:rPr lang="en-SG" sz="2800" b="0" i="1" smtClean="0">
                                                  <a:latin typeface="Cambria Math" panose="02040503050406030204" pitchFamily="18" charset="0"/>
                                                </a:rPr>
                                                <m:t>𝑚</m:t>
                                              </m:r>
                                            </m:sub>
                                          </m:sSub>
                                        </m:den>
                                      </m:f>
                                    </m:e>
                                  </m:mr>
                                </m:m>
                                <m:sSub>
                                  <m:sSubPr>
                                    <m:ctrlPr>
                                      <a:rPr lang="en-SG" sz="2800" i="1">
                                        <a:latin typeface="Cambria Math" panose="02040503050406030204" pitchFamily="18" charset="0"/>
                                      </a:rPr>
                                    </m:ctrlPr>
                                  </m:sSubPr>
                                  <m:e>
                                    <m:r>
                                      <a:rPr lang="en-SG" sz="2800" i="1">
                                        <a:latin typeface="Cambria Math" panose="02040503050406030204" pitchFamily="18" charset="0"/>
                                      </a:rPr>
                                      <m:t>𝑥</m:t>
                                    </m:r>
                                  </m:e>
                                  <m:sub>
                                    <m:r>
                                      <a:rPr lang="en-SG" sz="2800" i="1">
                                        <a:latin typeface="Cambria Math" panose="02040503050406030204" pitchFamily="18" charset="0"/>
                                      </a:rPr>
                                      <m:t>𝑚</m:t>
                                    </m:r>
                                  </m:sub>
                                </m:sSub>
                              </m:e>
                            </m:mr>
                          </m:m>
                        </m:e>
                      </m:d>
                    </m:oMath>
                  </m:oMathPara>
                </a14:m>
                <a:endParaRPr lang="en-SG" dirty="0"/>
              </a:p>
              <a:p>
                <a:pPr marL="0" indent="0">
                  <a:buNone/>
                </a:pPr>
                <a:endParaRPr lang="en-SG" dirty="0"/>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m:t>
                      </m:r>
                      <m:d>
                        <m:dPr>
                          <m:begChr m:val="["/>
                          <m:endChr m:val="]"/>
                          <m:ctrlPr>
                            <a:rPr lang="en-SG"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SG" sz="2400" i="1">
                                  <a:latin typeface="Cambria Math" panose="02040503050406030204" pitchFamily="18" charset="0"/>
                                  <a:ea typeface="Cambria Math" panose="02040503050406030204" pitchFamily="18" charset="0"/>
                                </a:rPr>
                              </m:ctrlPr>
                            </m:mPr>
                            <m:mr>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b="0" i="1" smtClean="0">
                                          <a:latin typeface="Cambria Math" panose="02040503050406030204" pitchFamily="18" charset="0"/>
                                          <a:ea typeface="Cambria Math" panose="02040503050406030204" pitchFamily="18" charset="0"/>
                                        </a:rPr>
                                        <m:t>1</m:t>
                                      </m:r>
                                    </m:e>
                                  </m:mr>
                                  <m:mr>
                                    <m:e>
                                      <m:r>
                                        <a:rPr lang="en-SG" sz="2400" b="0" i="1" smtClean="0">
                                          <a:latin typeface="Cambria Math" panose="02040503050406030204" pitchFamily="18" charset="0"/>
                                        </a:rPr>
                                        <m:t>0</m:t>
                                      </m:r>
                                    </m:e>
                                  </m:mr>
                                </m:m>
                              </m:e>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b="0" i="1" smtClean="0">
                                          <a:latin typeface="Cambria Math" panose="02040503050406030204" pitchFamily="18" charset="0"/>
                                          <a:ea typeface="Cambria Math" panose="02040503050406030204" pitchFamily="18" charset="0"/>
                                        </a:rPr>
                                        <m:t>0</m:t>
                                      </m:r>
                                    </m:e>
                                  </m:mr>
                                  <m:mr>
                                    <m:e>
                                      <m:r>
                                        <a:rPr lang="en-SG" sz="2400" b="0" i="1" smtClean="0">
                                          <a:latin typeface="Cambria Math" panose="02040503050406030204" pitchFamily="18" charset="0"/>
                                        </a:rPr>
                                        <m:t>1</m:t>
                                      </m:r>
                                    </m:e>
                                  </m:mr>
                                </m:m>
                              </m:e>
                              <m:e>
                                <m:m>
                                  <m:mPr>
                                    <m:mcs>
                                      <m:mc>
                                        <m:mcPr>
                                          <m:count m:val="1"/>
                                          <m:mcJc m:val="center"/>
                                        </m:mcPr>
                                      </m:mc>
                                    </m:mcs>
                                    <m:ctrlPr>
                                      <a:rPr lang="en-SG" sz="2400" i="1">
                                        <a:latin typeface="Cambria Math" panose="02040503050406030204" pitchFamily="18" charset="0"/>
                                        <a:ea typeface="Cambria Math" panose="02040503050406030204" pitchFamily="18" charset="0"/>
                                      </a:rPr>
                                    </m:ctrlPr>
                                  </m:mPr>
                                  <m:mr>
                                    <m:e>
                                      <m:m>
                                        <m:mPr>
                                          <m:mcs>
                                            <m:mc>
                                              <m:mcPr>
                                                <m:count m:val="2"/>
                                                <m:mcJc m:val="center"/>
                                              </m:mcPr>
                                            </m:mc>
                                          </m:mcs>
                                          <m:ctrlPr>
                                            <a:rPr lang="en-SG" sz="2400" i="1" smtClean="0">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r>
                                              <a:rPr lang="en-SG" sz="2400" b="0" i="1" smtClean="0">
                                                <a:latin typeface="Cambria Math" panose="02040503050406030204" pitchFamily="18" charset="0"/>
                                                <a:ea typeface="Cambria Math" panose="02040503050406030204" pitchFamily="18" charset="0"/>
                                              </a:rPr>
                                              <m:t>0</m:t>
                                            </m:r>
                                          </m:e>
                                        </m:mr>
                                      </m:m>
                                    </m:e>
                                  </m:mr>
                                  <m:mr>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r>
                                              <a:rPr lang="en-SG" sz="2400" b="0" i="1" smtClean="0">
                                                <a:latin typeface="Cambria Math" panose="02040503050406030204" pitchFamily="18" charset="0"/>
                                                <a:ea typeface="Cambria Math" panose="02040503050406030204" pitchFamily="18" charset="0"/>
                                              </a:rPr>
                                              <m:t>0</m:t>
                                            </m:r>
                                          </m:e>
                                        </m:mr>
                                      </m:m>
                                    </m:e>
                                  </m:mr>
                                </m:m>
                              </m:e>
                            </m:mr>
                            <m:mr>
                              <m:e>
                                <m:r>
                                  <m:rPr>
                                    <m:brk m:alnAt="7"/>
                                  </m:rPr>
                                  <a:rPr lang="en-SG" sz="2400" i="1">
                                    <a:latin typeface="Cambria Math" panose="02040503050406030204" pitchFamily="18" charset="0"/>
                                    <a:ea typeface="Cambria Math" panose="02040503050406030204" pitchFamily="18" charset="0"/>
                                  </a:rPr>
                                  <m:t>⋮</m:t>
                                </m:r>
                              </m:e>
                              <m:e>
                                <m:r>
                                  <m:rPr>
                                    <m:brk m:alnAt="7"/>
                                  </m:rPr>
                                  <a:rPr lang="en-SG" sz="2400" i="1">
                                    <a:latin typeface="Cambria Math" panose="02040503050406030204" pitchFamily="18" charset="0"/>
                                    <a:ea typeface="Cambria Math" panose="02040503050406030204" pitchFamily="18" charset="0"/>
                                  </a:rPr>
                                  <m:t>⋮</m:t>
                                </m:r>
                              </m:e>
                              <m:e>
                                <m:m>
                                  <m:mPr>
                                    <m:mcs>
                                      <m:mc>
                                        <m:mcPr>
                                          <m:count m:val="2"/>
                                          <m:mcJc m:val="center"/>
                                        </m:mcPr>
                                      </m:mc>
                                    </m:mcs>
                                    <m:ctrlPr>
                                      <a:rPr lang="en-SG" sz="2400" i="1">
                                        <a:latin typeface="Cambria Math" panose="02040503050406030204" pitchFamily="18" charset="0"/>
                                        <a:ea typeface="Cambria Math" panose="02040503050406030204" pitchFamily="18" charset="0"/>
                                      </a:rPr>
                                    </m:ctrlPr>
                                  </m:mPr>
                                  <m:mr>
                                    <m:e>
                                      <m:r>
                                        <m:rPr>
                                          <m:brk m:alnAt="7"/>
                                        </m:rPr>
                                        <a:rPr lang="en-SG" sz="2400" i="1" smtClean="0">
                                          <a:latin typeface="Cambria Math" panose="02040503050406030204" pitchFamily="18" charset="0"/>
                                          <a:ea typeface="Cambria Math" panose="02040503050406030204" pitchFamily="18" charset="0"/>
                                        </a:rPr>
                                        <m:t>⋱</m:t>
                                      </m:r>
                                    </m:e>
                                    <m:e>
                                      <m:r>
                                        <m:rPr>
                                          <m:brk m:alnAt="7"/>
                                        </m:rPr>
                                        <a:rPr lang="en-SG" sz="2400" i="1">
                                          <a:latin typeface="Cambria Math" panose="02040503050406030204" pitchFamily="18" charset="0"/>
                                          <a:ea typeface="Cambria Math" panose="02040503050406030204" pitchFamily="18" charset="0"/>
                                        </a:rPr>
                                        <m:t>⋮</m:t>
                                      </m:r>
                                    </m:e>
                                  </m:mr>
                                </m:m>
                              </m:e>
                            </m:mr>
                            <m:mr>
                              <m:e>
                                <m:r>
                                  <a:rPr lang="en-SG" sz="2400" b="0" i="1" smtClean="0">
                                    <a:latin typeface="Cambria Math" panose="02040503050406030204" pitchFamily="18" charset="0"/>
                                    <a:ea typeface="Cambria Math" panose="02040503050406030204" pitchFamily="18" charset="0"/>
                                  </a:rPr>
                                  <m:t>0</m:t>
                                </m:r>
                              </m:e>
                              <m:e>
                                <m:r>
                                  <a:rPr lang="en-SG" sz="2400" b="0" i="1" smtClean="0">
                                    <a:latin typeface="Cambria Math" panose="02040503050406030204" pitchFamily="18" charset="0"/>
                                  </a:rPr>
                                  <m:t>0</m:t>
                                </m:r>
                              </m:e>
                              <m:e>
                                <m:m>
                                  <m:mPr>
                                    <m:mcs>
                                      <m:mc>
                                        <m:mcPr>
                                          <m:count m:val="2"/>
                                          <m:mcJc m:val="center"/>
                                        </m:mcPr>
                                      </m:mc>
                                    </m:mcs>
                                    <m:ctrlPr>
                                      <a:rPr lang="en-SG" sz="2400" i="1" smtClean="0">
                                        <a:latin typeface="Cambria Math" panose="02040503050406030204" pitchFamily="18" charset="0"/>
                                        <a:ea typeface="Cambria Math" panose="02040503050406030204" pitchFamily="18" charset="0"/>
                                      </a:rPr>
                                    </m:ctrlPr>
                                  </m:mPr>
                                  <m:mr>
                                    <m:e>
                                      <m:r>
                                        <m:rPr>
                                          <m:brk m:alnAt="7"/>
                                        </m:rPr>
                                        <a:rPr lang="en-SG" sz="2400" i="1">
                                          <a:latin typeface="Cambria Math" panose="02040503050406030204" pitchFamily="18" charset="0"/>
                                          <a:ea typeface="Cambria Math" panose="02040503050406030204" pitchFamily="18" charset="0"/>
                                        </a:rPr>
                                        <m:t>⋯</m:t>
                                      </m:r>
                                    </m:e>
                                    <m:e>
                                      <m:r>
                                        <a:rPr lang="en-SG" sz="2400" b="0" i="1" smtClean="0">
                                          <a:latin typeface="Cambria Math" panose="02040503050406030204" pitchFamily="18" charset="0"/>
                                          <a:ea typeface="Cambria Math" panose="02040503050406030204" pitchFamily="18" charset="0"/>
                                        </a:rPr>
                                        <m:t>1</m:t>
                                      </m:r>
                                    </m:e>
                                  </m:mr>
                                </m:m>
                              </m:e>
                            </m:mr>
                          </m:m>
                        </m:e>
                      </m:d>
                      <m:r>
                        <a:rPr lang="en-SG" sz="2400" b="0" i="1" smtClean="0">
                          <a:latin typeface="Cambria Math" panose="02040503050406030204" pitchFamily="18" charset="0"/>
                        </a:rPr>
                        <m:t>=</m:t>
                      </m:r>
                      <m:r>
                        <a:rPr lang="en-SG" sz="2400" b="1" i="1" smtClean="0">
                          <a:latin typeface="Cambria Math" panose="02040503050406030204" pitchFamily="18" charset="0"/>
                        </a:rPr>
                        <m:t>𝑰</m:t>
                      </m:r>
                    </m:oMath>
                  </m:oMathPara>
                </a14:m>
                <a:endParaRPr lang="en-SG" b="1" dirty="0"/>
              </a:p>
              <a:p>
                <a:pPr marL="0" indent="0">
                  <a:buNone/>
                </a:pPr>
                <a:r>
                  <a:rPr lang="en-SG" dirty="0"/>
                  <a:t>where</a:t>
                </a:r>
                <a:r>
                  <a:rPr lang="en-SG" b="1" dirty="0"/>
                  <a:t> </a:t>
                </a:r>
                <a14:m>
                  <m:oMath xmlns:m="http://schemas.openxmlformats.org/officeDocument/2006/math">
                    <m:r>
                      <a:rPr lang="en-SG" sz="2800" b="1" i="1">
                        <a:latin typeface="Cambria Math" panose="02040503050406030204" pitchFamily="18" charset="0"/>
                      </a:rPr>
                      <m:t>𝑰</m:t>
                    </m:r>
                  </m:oMath>
                </a14:m>
                <a:r>
                  <a:rPr lang="en-SG" b="1" dirty="0"/>
                  <a:t> </a:t>
                </a:r>
                <a:r>
                  <a:rPr lang="en-SG" dirty="0"/>
                  <a:t>is the identity matrix. Note that </a:t>
                </a:r>
                <a14:m>
                  <m:oMath xmlns:m="http://schemas.openxmlformats.org/officeDocument/2006/math">
                    <m:f>
                      <m:fPr>
                        <m:ctrlPr>
                          <a:rPr lang="en-SG" i="1" smtClean="0">
                            <a:latin typeface="Cambria Math" panose="02040503050406030204" pitchFamily="18" charset="0"/>
                          </a:rPr>
                        </m:ctrlPr>
                      </m:fPr>
                      <m:num>
                        <m:r>
                          <a:rPr lang="en-SG" i="1" smtClean="0">
                            <a:latin typeface="Cambria Math" panose="02040503050406030204" pitchFamily="18" charset="0"/>
                          </a:rPr>
                          <m:t>𝜕</m:t>
                        </m:r>
                      </m:num>
                      <m:den>
                        <m:r>
                          <a:rPr lang="en-SG" i="1" smtClean="0">
                            <a:latin typeface="Cambria Math" panose="02040503050406030204" pitchFamily="18" charset="0"/>
                          </a:rPr>
                          <m:t>𝜕</m:t>
                        </m:r>
                        <m:sSub>
                          <m:sSubPr>
                            <m:ctrlPr>
                              <a:rPr lang="en-SG"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den>
                    </m:f>
                    <m:sSub>
                      <m:sSubPr>
                        <m:ctrlPr>
                          <a:rPr lang="en-SG"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𝑗</m:t>
                        </m:r>
                      </m:sub>
                    </m:sSub>
                    <m:r>
                      <a:rPr lang="en-SG" b="0" i="1" smtClean="0">
                        <a:latin typeface="Cambria Math" panose="02040503050406030204" pitchFamily="18" charset="0"/>
                      </a:rPr>
                      <m:t>=0</m:t>
                    </m:r>
                  </m:oMath>
                </a14:m>
                <a:r>
                  <a:rPr lang="en-SG" dirty="0"/>
                  <a:t> if </a:t>
                </a:r>
                <a14:m>
                  <m:oMath xmlns:m="http://schemas.openxmlformats.org/officeDocument/2006/math">
                    <m:r>
                      <a:rPr lang="en-SG" b="0" i="1" smtClean="0">
                        <a:latin typeface="Cambria Math" panose="02040503050406030204" pitchFamily="18" charset="0"/>
                      </a:rPr>
                      <m:t>𝑗</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𝑖</m:t>
                    </m:r>
                  </m:oMath>
                </a14:m>
                <a:r>
                  <a:rPr lang="en-SG" dirty="0"/>
                  <a:t>. </a:t>
                </a:r>
              </a:p>
            </p:txBody>
          </p:sp>
        </mc:Choice>
        <mc:Fallback xmlns="">
          <p:sp>
            <p:nvSpPr>
              <p:cNvPr id="2" name="Content Placeholder 1">
                <a:extLst>
                  <a:ext uri="{FF2B5EF4-FFF2-40B4-BE49-F238E27FC236}">
                    <a16:creationId xmlns:a16="http://schemas.microsoft.com/office/drawing/2014/main" id="{065E9B49-FF2C-4965-BAE4-CB5CBCB50369}"/>
                  </a:ext>
                </a:extLst>
              </p:cNvPr>
              <p:cNvSpPr>
                <a:spLocks noGrp="1" noRot="1" noChangeAspect="1" noMove="1" noResize="1" noEditPoints="1" noAdjustHandles="1" noChangeArrowheads="1" noChangeShapeType="1" noTextEdit="1"/>
              </p:cNvSpPr>
              <p:nvPr>
                <p:ph sz="quarter" idx="1"/>
              </p:nvPr>
            </p:nvSpPr>
            <p:spPr>
              <a:xfrm>
                <a:off x="457200" y="764704"/>
                <a:ext cx="8229600" cy="5392256"/>
              </a:xfrm>
              <a:blipFill>
                <a:blip r:embed="rId2"/>
                <a:stretch>
                  <a:fillRect l="-741" t="-1695"/>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32AA005E-F244-48B1-BB27-64574B03061F}"/>
              </a:ext>
            </a:extLst>
          </p:cNvPr>
          <p:cNvSpPr>
            <a:spLocks noGrp="1"/>
          </p:cNvSpPr>
          <p:nvPr>
            <p:ph type="title"/>
          </p:nvPr>
        </p:nvSpPr>
        <p:spPr/>
        <p:txBody>
          <a:bodyPr/>
          <a:lstStyle/>
          <a:p>
            <a:r>
              <a:rPr lang="en-SG" dirty="0">
                <a:solidFill>
                  <a:srgbClr val="0057C0"/>
                </a:solidFill>
              </a:rPr>
              <a:t>Example</a:t>
            </a:r>
            <a:r>
              <a:rPr lang="en-SG" b="1" dirty="0"/>
              <a:t> </a:t>
            </a:r>
          </a:p>
        </p:txBody>
      </p:sp>
    </p:spTree>
    <p:extLst>
      <p:ext uri="{BB962C8B-B14F-4D97-AF65-F5344CB8AC3E}">
        <p14:creationId xmlns:p14="http://schemas.microsoft.com/office/powerpoint/2010/main" val="115943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A2B0236-7879-402B-97A8-21D33620EBCA}"/>
                  </a:ext>
                </a:extLst>
              </p:cNvPr>
              <p:cNvSpPr>
                <a:spLocks noGrp="1"/>
              </p:cNvSpPr>
              <p:nvPr>
                <p:ph sz="quarter" idx="1"/>
              </p:nvPr>
            </p:nvSpPr>
            <p:spPr/>
            <p:txBody>
              <a:bodyPr>
                <a:normAutofit fontScale="92500" lnSpcReduction="10000"/>
              </a:bodyPr>
              <a:lstStyle/>
              <a:p>
                <a:pPr marL="0" indent="0" algn="just">
                  <a:buNone/>
                </a:pPr>
                <a:r>
                  <a:rPr lang="en-US" dirty="0"/>
                  <a:t>Element-wise binary operations on vectors, such as vector addition w + x, are important for deep learning training.  The term, element-wise binary operations means applying an operator to the first item of each vector to get the first item of the output, then to the second items of the inputs for the second item of the output, and so forth.  For examples</a:t>
                </a:r>
              </a:p>
              <a:p>
                <a:pPr marL="0"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𝒙</m:t>
                      </m:r>
                      <m:r>
                        <a:rPr lang="en-SG" b="0" i="1" smtClean="0">
                          <a:latin typeface="Cambria Math" panose="02040503050406030204" pitchFamily="18" charset="0"/>
                        </a:rPr>
                        <m:t>+</m:t>
                      </m:r>
                      <m:r>
                        <a:rPr lang="en-SG" b="1" i="1" smtClean="0">
                          <a:latin typeface="Cambria Math" panose="02040503050406030204" pitchFamily="18" charset="0"/>
                        </a:rPr>
                        <m:t>𝒚</m:t>
                      </m:r>
                      <m:r>
                        <a:rPr lang="en-SG"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SG" i="1">
                                        <a:latin typeface="Cambria Math" panose="02040503050406030204" pitchFamily="18" charset="0"/>
                                      </a:rPr>
                                      <m:t>𝑥</m:t>
                                    </m:r>
                                  </m:e>
                                  <m:sub>
                                    <m:r>
                                      <a:rPr lang="en-SG" b="0" i="1" smtClean="0">
                                        <a:latin typeface="Cambria Math" panose="02040503050406030204" pitchFamily="18" charset="0"/>
                                      </a:rPr>
                                      <m:t>𝑚</m:t>
                                    </m:r>
                                  </m:sub>
                                </m:sSub>
                              </m:e>
                            </m:mr>
                          </m:m>
                        </m:e>
                      </m:d>
                      <m:r>
                        <a:rPr lang="en-SG"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SG" b="0" i="1" smtClean="0">
                                        <a:latin typeface="Cambria Math" panose="02040503050406030204" pitchFamily="18" charset="0"/>
                                      </a:rPr>
                                      <m:t>𝑦</m:t>
                                    </m:r>
                                  </m:e>
                                  <m:sub>
                                    <m:r>
                                      <a:rPr lang="en-SG" i="1">
                                        <a:latin typeface="Cambria Math" panose="02040503050406030204" pitchFamily="18" charset="0"/>
                                      </a:rPr>
                                      <m:t>𝑚</m:t>
                                    </m:r>
                                  </m:sub>
                                </m:sSub>
                              </m:e>
                            </m:mr>
                          </m:m>
                        </m:e>
                      </m:d>
                      <m:r>
                        <a:rPr lang="en-SG"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1</m:t>
                                    </m:r>
                                  </m:sub>
                                </m:sSub>
                                <m:r>
                                  <m:rPr>
                                    <m:brk m:alnAt="7"/>
                                  </m:rPr>
                                  <a:rPr lang="en-SG" b="0" i="1" smtClean="0">
                                    <a:latin typeface="Cambria Math" panose="02040503050406030204" pitchFamily="18" charset="0"/>
                                  </a:rPr>
                                  <m:t>+</m:t>
                                </m:r>
                                <m:sSub>
                                  <m:sSubPr>
                                    <m:ctrlPr>
                                      <a:rPr lang="en-US" i="1">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SG" i="1">
                                            <a:latin typeface="Cambria Math" panose="02040503050406030204" pitchFamily="18" charset="0"/>
                                          </a:rPr>
                                          <m:t>𝑥</m:t>
                                        </m:r>
                                      </m:e>
                                      <m:sub>
                                        <m:r>
                                          <a:rPr lang="en-SG" b="0" i="1" smtClean="0">
                                            <a:latin typeface="Cambria Math" panose="02040503050406030204" pitchFamily="18" charset="0"/>
                                          </a:rPr>
                                          <m:t>𝑚</m:t>
                                        </m:r>
                                      </m:sub>
                                    </m:sSub>
                                    <m:r>
                                      <m:rPr>
                                        <m:brk m:alnAt="7"/>
                                      </m:rPr>
                                      <a:rPr lang="en-SG" i="1">
                                        <a:latin typeface="Cambria Math" panose="02040503050406030204" pitchFamily="18" charset="0"/>
                                      </a:rPr>
                                      <m:t>+</m:t>
                                    </m:r>
                                    <m:r>
                                      <a:rPr lang="en-SG" i="1">
                                        <a:latin typeface="Cambria Math" panose="02040503050406030204" pitchFamily="18" charset="0"/>
                                      </a:rPr>
                                      <m:t>𝑦</m:t>
                                    </m:r>
                                  </m:e>
                                  <m:sub>
                                    <m:r>
                                      <a:rPr lang="en-SG" i="1">
                                        <a:latin typeface="Cambria Math" panose="02040503050406030204" pitchFamily="18" charset="0"/>
                                      </a:rPr>
                                      <m:t>𝑚</m:t>
                                    </m:r>
                                  </m:sub>
                                </m:sSub>
                              </m:e>
                            </m:mr>
                          </m:m>
                        </m:e>
                      </m:d>
                    </m:oMath>
                  </m:oMathPara>
                </a14:m>
                <a:endParaRPr lang="en-SG" dirty="0"/>
              </a:p>
              <a:p>
                <a:pPr marL="0" indent="0">
                  <a:buNone/>
                </a:pPr>
                <a:endParaRPr lang="en-US" dirty="0"/>
              </a:p>
              <a:p>
                <a:pPr marL="0" indent="0">
                  <a:buNone/>
                </a:pPr>
                <a14:m>
                  <m:oMath xmlns:m="http://schemas.openxmlformats.org/officeDocument/2006/math">
                    <m:r>
                      <a:rPr lang="en-SG" b="0" i="1" smtClean="0">
                        <a:latin typeface="Cambria Math" panose="02040503050406030204" pitchFamily="18" charset="0"/>
                      </a:rPr>
                      <m:t>𝑚𝑎𝑥</m:t>
                    </m:r>
                    <m:d>
                      <m:dPr>
                        <m:ctrlPr>
                          <a:rPr lang="en-SG" b="1" i="1" smtClean="0">
                            <a:latin typeface="Cambria Math" panose="02040503050406030204" pitchFamily="18" charset="0"/>
                          </a:rPr>
                        </m:ctrlPr>
                      </m:dPr>
                      <m:e>
                        <m:r>
                          <a:rPr lang="en-SG" b="1" i="1">
                            <a:latin typeface="Cambria Math" panose="02040503050406030204" pitchFamily="18" charset="0"/>
                          </a:rPr>
                          <m:t>𝒙</m:t>
                        </m:r>
                        <m:r>
                          <a:rPr lang="en-SG" b="0" i="1" smtClean="0">
                            <a:latin typeface="Cambria Math" panose="02040503050406030204" pitchFamily="18" charset="0"/>
                          </a:rPr>
                          <m:t>,</m:t>
                        </m:r>
                        <m:r>
                          <a:rPr lang="en-SG" b="1" i="1" smtClean="0">
                            <a:latin typeface="Cambria Math" panose="02040503050406030204" pitchFamily="18" charset="0"/>
                          </a:rPr>
                          <m:t>𝟎</m:t>
                        </m:r>
                      </m:e>
                    </m:d>
                    <m:r>
                      <a:rPr lang="en-SG" b="1"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SG" b="0" i="1">
                                  <a:latin typeface="Cambria Math" panose="02040503050406030204" pitchFamily="18" charset="0"/>
                                </a:rPr>
                                <m:t>𝑚𝑎𝑥</m:t>
                              </m:r>
                              <m:d>
                                <m:dPr>
                                  <m:ctrlPr>
                                    <a:rPr lang="en-SG" b="1" i="1">
                                      <a:latin typeface="Cambria Math" panose="02040503050406030204" pitchFamily="18" charset="0"/>
                                    </a:rPr>
                                  </m:ctrlPr>
                                </m:dPr>
                                <m:e>
                                  <m:sSub>
                                    <m:sSubPr>
                                      <m:ctrlPr>
                                        <a:rPr lang="en-US"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1</m:t>
                                      </m:r>
                                    </m:sub>
                                  </m:sSub>
                                  <m:r>
                                    <a:rPr lang="en-SG" i="1">
                                      <a:latin typeface="Cambria Math" panose="02040503050406030204" pitchFamily="18" charset="0"/>
                                    </a:rPr>
                                    <m:t>,</m:t>
                                  </m:r>
                                  <m:r>
                                    <a:rPr lang="en-SG" b="0" i="1" smtClean="0">
                                      <a:latin typeface="Cambria Math" panose="02040503050406030204" pitchFamily="18" charset="0"/>
                                    </a:rPr>
                                    <m:t>0</m:t>
                                  </m:r>
                                </m:e>
                              </m:d>
                            </m:e>
                          </m:mr>
                          <m:mr>
                            <m:e>
                              <m:r>
                                <a:rPr lang="en-US" i="1">
                                  <a:latin typeface="Cambria Math" panose="02040503050406030204" pitchFamily="18" charset="0"/>
                                  <a:ea typeface="Cambria Math" panose="02040503050406030204" pitchFamily="18" charset="0"/>
                                </a:rPr>
                                <m:t>⋮</m:t>
                              </m:r>
                            </m:e>
                          </m:mr>
                          <m:mr>
                            <m:e>
                              <m:r>
                                <a:rPr lang="en-SG" i="1">
                                  <a:latin typeface="Cambria Math" panose="02040503050406030204" pitchFamily="18" charset="0"/>
                                </a:rPr>
                                <m:t>𝑚𝑎𝑥</m:t>
                              </m:r>
                              <m:d>
                                <m:dPr>
                                  <m:ctrlPr>
                                    <a:rPr lang="en-SG" b="1" i="1">
                                      <a:latin typeface="Cambria Math" panose="02040503050406030204" pitchFamily="18" charset="0"/>
                                    </a:rPr>
                                  </m:ctrlPr>
                                </m:dPr>
                                <m:e>
                                  <m:sSub>
                                    <m:sSubPr>
                                      <m:ctrlPr>
                                        <a:rPr lang="en-US" i="1">
                                          <a:latin typeface="Cambria Math" panose="02040503050406030204" pitchFamily="18" charset="0"/>
                                        </a:rPr>
                                      </m:ctrlPr>
                                    </m:sSubPr>
                                    <m:e>
                                      <m:r>
                                        <a:rPr lang="en-SG" i="1">
                                          <a:latin typeface="Cambria Math" panose="02040503050406030204" pitchFamily="18" charset="0"/>
                                        </a:rPr>
                                        <m:t>𝑥</m:t>
                                      </m:r>
                                    </m:e>
                                    <m:sub>
                                      <m:r>
                                        <a:rPr lang="en-SG" b="0" i="1" smtClean="0">
                                          <a:latin typeface="Cambria Math" panose="02040503050406030204" pitchFamily="18" charset="0"/>
                                        </a:rPr>
                                        <m:t>𝑚</m:t>
                                      </m:r>
                                    </m:sub>
                                  </m:sSub>
                                  <m:r>
                                    <a:rPr lang="en-SG" i="1">
                                      <a:latin typeface="Cambria Math" panose="02040503050406030204" pitchFamily="18" charset="0"/>
                                    </a:rPr>
                                    <m:t>,0</m:t>
                                  </m:r>
                                </m:e>
                              </m:d>
                            </m:e>
                          </m:mr>
                        </m:m>
                      </m:e>
                    </m:d>
                  </m:oMath>
                </a14:m>
                <a:r>
                  <a:rPr lang="en-US" dirty="0"/>
                  <a:t>, where </a:t>
                </a:r>
                <a14:m>
                  <m:oMath xmlns:m="http://schemas.openxmlformats.org/officeDocument/2006/math">
                    <m:r>
                      <a:rPr lang="en-SG" b="1" i="1">
                        <a:latin typeface="Cambria Math" panose="02040503050406030204" pitchFamily="18" charset="0"/>
                      </a:rPr>
                      <m:t>𝟎</m:t>
                    </m:r>
                  </m:oMath>
                </a14:m>
                <a:r>
                  <a:rPr lang="en-US" dirty="0"/>
                  <a:t> is a zero vector.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A2B0236-7879-402B-97A8-21D33620EBCA}"/>
                  </a:ext>
                </a:extLst>
              </p:cNvPr>
              <p:cNvSpPr>
                <a:spLocks noGrp="1" noRot="1" noChangeAspect="1" noMove="1" noResize="1" noEditPoints="1" noAdjustHandles="1" noChangeArrowheads="1" noChangeShapeType="1" noTextEdit="1"/>
              </p:cNvSpPr>
              <p:nvPr>
                <p:ph sz="quarter" idx="1"/>
              </p:nvPr>
            </p:nvSpPr>
            <p:spPr>
              <a:blipFill>
                <a:blip r:embed="rId2"/>
                <a:stretch>
                  <a:fillRect l="-1111" t="-1728" r="-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DB5B6AF-3D6C-4CA2-A408-65F1B5F88545}"/>
              </a:ext>
            </a:extLst>
          </p:cNvPr>
          <p:cNvSpPr>
            <a:spLocks noGrp="1"/>
          </p:cNvSpPr>
          <p:nvPr>
            <p:ph type="title"/>
          </p:nvPr>
        </p:nvSpPr>
        <p:spPr/>
        <p:txBody>
          <a:bodyPr/>
          <a:lstStyle/>
          <a:p>
            <a:r>
              <a:rPr lang="en-US" sz="2400" dirty="0">
                <a:solidFill>
                  <a:srgbClr val="0057C0"/>
                </a:solidFill>
              </a:rPr>
              <a:t>Derivatives of vector element-wise binary operators</a:t>
            </a:r>
            <a:endParaRPr lang="en-SG" sz="2400" dirty="0">
              <a:solidFill>
                <a:srgbClr val="0057C0"/>
              </a:solidFill>
            </a:endParaRPr>
          </a:p>
        </p:txBody>
      </p:sp>
    </p:spTree>
    <p:extLst>
      <p:ext uri="{BB962C8B-B14F-4D97-AF65-F5344CB8AC3E}">
        <p14:creationId xmlns:p14="http://schemas.microsoft.com/office/powerpoint/2010/main" val="2119601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R@NTUC-RT3.1_templat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RR@NTUC-RT3.1_template" id="{D0850004-BE27-4451-BC2B-0971852C15FD}" vid="{F46BAEFB-6244-4B8A-940F-16FA648A8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RR@NTUC-RT3.1_template</Template>
  <TotalTime>16475</TotalTime>
  <Words>3003</Words>
  <Application>Microsoft Office PowerPoint</Application>
  <PresentationFormat>On-screen Show (4:3)</PresentationFormat>
  <Paragraphs>403</Paragraphs>
  <Slides>54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2" baseType="lpstr">
      <vt:lpstr>Bookman Old Style</vt:lpstr>
      <vt:lpstr>Calibri</vt:lpstr>
      <vt:lpstr>Cambria Math</vt:lpstr>
      <vt:lpstr>Gill Sans MT</vt:lpstr>
      <vt:lpstr>Wingdings</vt:lpstr>
      <vt:lpstr>Wingdings 3</vt:lpstr>
      <vt:lpstr>RR@NTUC-RT3.1_template</vt:lpstr>
      <vt:lpstr>Equation</vt:lpstr>
      <vt:lpstr>PowerPoint Presentation</vt:lpstr>
      <vt:lpstr>PowerPoint Presentation</vt:lpstr>
      <vt:lpstr>Matrix Calculus</vt:lpstr>
      <vt:lpstr>Jacobian</vt:lpstr>
      <vt:lpstr>Jacobian</vt:lpstr>
      <vt:lpstr>Jacobian</vt:lpstr>
      <vt:lpstr>Jacobian</vt:lpstr>
      <vt:lpstr>Example </vt:lpstr>
      <vt:lpstr>Derivatives of vector element-wise binary operators</vt:lpstr>
      <vt:lpstr>Derivatives of vector element-wise binary operators</vt:lpstr>
      <vt:lpstr>Derivatives of vector element-wise binary operators</vt:lpstr>
      <vt:lpstr>Derivatives of vector element-wise binary operators</vt:lpstr>
      <vt:lpstr>Derivatives of vector element-wise binary operators</vt:lpstr>
      <vt:lpstr>Derivatives of vector element-wise binary operators</vt:lpstr>
      <vt:lpstr>Examples</vt:lpstr>
      <vt:lpstr>Examples</vt:lpstr>
      <vt:lpstr>Derivatives involving scalar expansion</vt:lpstr>
      <vt:lpstr>Example</vt:lpstr>
      <vt:lpstr>Example</vt:lpstr>
      <vt:lpstr>The Chain Rules</vt:lpstr>
      <vt:lpstr>Example</vt:lpstr>
      <vt:lpstr>Single-variable total-derivative chain rule</vt:lpstr>
      <vt:lpstr>Vector chain rule</vt:lpstr>
      <vt:lpstr>Vector chain rule</vt:lpstr>
      <vt:lpstr>Vector chain rule</vt:lpstr>
      <vt:lpstr>Vector chain rule</vt:lpstr>
      <vt:lpstr>Vector chain rule</vt:lpstr>
      <vt:lpstr>Vector chain rule</vt:lpstr>
      <vt:lpstr>The gradient of neuron activation</vt:lpstr>
      <vt:lpstr>The gradient of neuron activation</vt:lpstr>
      <vt:lpstr>The gradient of neuron activation</vt:lpstr>
      <vt:lpstr>The gradient of neuron activation</vt:lpstr>
      <vt:lpstr>The gradient of the neural network loss function</vt:lpstr>
      <vt:lpstr>The gradient of the neural network loss function</vt:lpstr>
      <vt:lpstr>The gradient of the neural network loss function</vt:lpstr>
      <vt:lpstr>The gradient of the neural network loss function</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Some matrix differentiation formulas </vt:lpstr>
      <vt:lpstr>More formulas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Alan</dc:creator>
  <cp:lastModifiedBy>Kong Wai-Kin Adams (Assoc Prof)</cp:lastModifiedBy>
  <cp:revision>1806</cp:revision>
  <dcterms:created xsi:type="dcterms:W3CDTF">2014-08-28T05:20:21Z</dcterms:created>
  <dcterms:modified xsi:type="dcterms:W3CDTF">2020-03-05T16:16:44Z</dcterms:modified>
</cp:coreProperties>
</file>