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"/>
  </p:notesMasterIdLst>
  <p:sldIdLst>
    <p:sldId id="406" r:id="rId2"/>
    <p:sldId id="407" r:id="rId3"/>
    <p:sldId id="408" r:id="rId4"/>
    <p:sldId id="409" r:id="rId5"/>
    <p:sldId id="410" r:id="rId6"/>
    <p:sldId id="411" r:id="rId7"/>
    <p:sldId id="412" r:id="rId8"/>
    <p:sldId id="413" r:id="rId9"/>
    <p:sldId id="427" r:id="rId10"/>
    <p:sldId id="425" r:id="rId11"/>
    <p:sldId id="426" r:id="rId12"/>
    <p:sldId id="414" r:id="rId13"/>
    <p:sldId id="415" r:id="rId14"/>
    <p:sldId id="416" r:id="rId15"/>
    <p:sldId id="417" r:id="rId16"/>
    <p:sldId id="418" r:id="rId17"/>
    <p:sldId id="419" r:id="rId18"/>
    <p:sldId id="420" r:id="rId19"/>
    <p:sldId id="421" r:id="rId20"/>
    <p:sldId id="422" r:id="rId21"/>
    <p:sldId id="423" r:id="rId22"/>
    <p:sldId id="424" r:id="rId23"/>
    <p:sldId id="429" r:id="rId24"/>
    <p:sldId id="430" r:id="rId25"/>
    <p:sldId id="431" r:id="rId26"/>
    <p:sldId id="432" r:id="rId27"/>
    <p:sldId id="433" r:id="rId28"/>
    <p:sldId id="434" r:id="rId29"/>
    <p:sldId id="435" r:id="rId30"/>
    <p:sldId id="436" r:id="rId31"/>
    <p:sldId id="437" r:id="rId32"/>
    <p:sldId id="438" r:id="rId33"/>
    <p:sldId id="439" r:id="rId34"/>
    <p:sldId id="440" r:id="rId35"/>
    <p:sldId id="441" r:id="rId36"/>
    <p:sldId id="442" r:id="rId37"/>
    <p:sldId id="443" r:id="rId38"/>
    <p:sldId id="444" r:id="rId39"/>
    <p:sldId id="445" r:id="rId40"/>
    <p:sldId id="446" r:id="rId41"/>
    <p:sldId id="447" r:id="rId42"/>
    <p:sldId id="448" r:id="rId43"/>
    <p:sldId id="449" r:id="rId44"/>
    <p:sldId id="450" r:id="rId45"/>
    <p:sldId id="451" r:id="rId46"/>
    <p:sldId id="452" r:id="rId47"/>
    <p:sldId id="453" r:id="rId48"/>
    <p:sldId id="455" r:id="rId49"/>
    <p:sldId id="456" r:id="rId50"/>
    <p:sldId id="457" r:id="rId51"/>
    <p:sldId id="458" r:id="rId52"/>
    <p:sldId id="459" r:id="rId53"/>
    <p:sldId id="460" r:id="rId54"/>
    <p:sldId id="461" r:id="rId55"/>
    <p:sldId id="462" r:id="rId56"/>
    <p:sldId id="463" r:id="rId57"/>
    <p:sldId id="464" r:id="rId58"/>
    <p:sldId id="465" r:id="rId59"/>
    <p:sldId id="466" r:id="rId60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C0"/>
    <a:srgbClr val="0057C0"/>
    <a:srgbClr val="0140BF"/>
    <a:srgbClr val="011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1470" autoAdjust="0"/>
  </p:normalViewPr>
  <p:slideViewPr>
    <p:cSldViewPr>
      <p:cViewPr varScale="1">
        <p:scale>
          <a:sx n="104" d="100"/>
          <a:sy n="104" d="100"/>
        </p:scale>
        <p:origin x="182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688"/>
    </p:cViewPr>
  </p:outlin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8A928-8A92-4742-A39D-A16D5729EB8D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2C545-7078-4914-8FD6-7BC445B816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75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2C545-7078-4914-8FD6-7BC445B8169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49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</p:spPr>
        <p:txBody>
          <a:bodyPr/>
          <a:lstStyle/>
          <a:p>
            <a:fld id="{3EB563A2-5912-4BED-A368-EFA212F6C0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5761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2339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76200"/>
            <a:ext cx="9144000" cy="47879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/>
            </a:lvl1pPr>
          </a:lstStyle>
          <a:p>
            <a:pPr algn="ctr"/>
            <a:r>
              <a:rPr lang="en-US" b="1" dirty="0">
                <a:solidFill>
                  <a:srgbClr val="385A88"/>
                </a:solidFill>
                <a:latin typeface="Calibri" pitchFamily="34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26839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pic>
        <p:nvPicPr>
          <p:cNvPr id="16" name="Picture 1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48" y="6342966"/>
            <a:ext cx="1189552" cy="448888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 w="28575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27000">
                  <a:schemeClr val="accent1">
                    <a:tint val="44500"/>
                    <a:satMod val="160000"/>
                  </a:schemeClr>
                </a:gs>
                <a:gs pos="63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0" y="6229815"/>
            <a:ext cx="5644817" cy="0"/>
          </a:xfrm>
          <a:prstGeom prst="line">
            <a:avLst/>
          </a:prstGeom>
          <a:ln w="28575">
            <a:gradFill>
              <a:gsLst>
                <a:gs pos="0">
                  <a:srgbClr val="E60000"/>
                </a:gs>
                <a:gs pos="50000">
                  <a:srgbClr val="E60000"/>
                </a:gs>
                <a:gs pos="95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9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finiteness_of_a_matrix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agrange_multiplier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683568" y="1196752"/>
            <a:ext cx="828092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3200" b="1" dirty="0">
                <a:solidFill>
                  <a:srgbClr val="0057C0"/>
                </a:solidFill>
              </a:rPr>
              <a:t>Mathematics for AI</a:t>
            </a:r>
          </a:p>
          <a:p>
            <a:pPr marL="0" indent="0">
              <a:buNone/>
            </a:pPr>
            <a:r>
              <a:rPr lang="en-SG" sz="3200" b="1" dirty="0">
                <a:solidFill>
                  <a:srgbClr val="0057C0"/>
                </a:solidFill>
              </a:rPr>
              <a:t> </a:t>
            </a:r>
            <a:endParaRPr lang="en-US" sz="3000" dirty="0">
              <a:solidFill>
                <a:srgbClr val="0057C0"/>
              </a:solidFill>
            </a:endParaRP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2000" dirty="0"/>
              <a:t>Adams Wai Kin Kong </a:t>
            </a:r>
          </a:p>
          <a:p>
            <a:pPr marL="0" indent="0">
              <a:buNone/>
            </a:pPr>
            <a:r>
              <a:rPr lang="en-US" sz="2000" dirty="0"/>
              <a:t>School of Computer Science and Engineering</a:t>
            </a:r>
          </a:p>
          <a:p>
            <a:pPr marL="0" indent="0">
              <a:buNone/>
            </a:pPr>
            <a:r>
              <a:rPr lang="en-US" sz="2000" dirty="0"/>
              <a:t>Nanyang Technological University, Singapore </a:t>
            </a:r>
          </a:p>
          <a:p>
            <a:pPr marL="0" indent="0">
              <a:buNone/>
            </a:pPr>
            <a:r>
              <a:rPr lang="en-US" sz="2000" dirty="0"/>
              <a:t>adamskong@ntu.edu.sg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080828" y="6381328"/>
            <a:ext cx="5486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 dirty="0"/>
              <a:t>Copyright © Cengage Learning. All rights reserved. 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4899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95536" y="836712"/>
                <a:ext cx="8229600" cy="53285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SG" sz="2400" dirty="0"/>
                  <a:t>If all second partial derivatives of </a:t>
                </a:r>
                <a:r>
                  <a:rPr lang="en-SG" sz="2400" i="1" dirty="0"/>
                  <a:t>f</a:t>
                </a:r>
                <a:r>
                  <a:rPr lang="en-SG" sz="2400" dirty="0"/>
                  <a:t> exist and are continuous over the domain of the function, then </a:t>
                </a:r>
                <a:r>
                  <a:rPr lang="en-SG" sz="2400" dirty="0">
                    <a:solidFill>
                      <a:srgbClr val="0065C0"/>
                    </a:solidFill>
                  </a:rPr>
                  <a:t>the Hessian matrix </a:t>
                </a:r>
                <a:r>
                  <a:rPr lang="en-SG" sz="2400" b="1" dirty="0">
                    <a:solidFill>
                      <a:srgbClr val="0065C0"/>
                    </a:solidFill>
                  </a:rPr>
                  <a:t>H</a:t>
                </a:r>
                <a:r>
                  <a:rPr lang="en-SG" sz="2400" dirty="0">
                    <a:solidFill>
                      <a:srgbClr val="0065C0"/>
                    </a:solidFill>
                  </a:rPr>
                  <a:t> of </a:t>
                </a:r>
                <a:r>
                  <a:rPr lang="en-SG" sz="2400" i="1" dirty="0">
                    <a:solidFill>
                      <a:srgbClr val="0065C0"/>
                    </a:solidFill>
                  </a:rPr>
                  <a:t>f</a:t>
                </a:r>
                <a:r>
                  <a:rPr lang="en-SG" sz="2400" dirty="0">
                    <a:solidFill>
                      <a:srgbClr val="0065C0"/>
                    </a:solidFill>
                  </a:rPr>
                  <a:t> </a:t>
                </a:r>
                <a:r>
                  <a:rPr lang="en-SG" sz="2400" dirty="0"/>
                  <a:t>is a square </a:t>
                </a:r>
                <a:r>
                  <a:rPr lang="en-SG" sz="2400" i="1" dirty="0" err="1"/>
                  <a:t>n</a:t>
                </a:r>
                <a:r>
                  <a:rPr lang="en-SG" sz="2400" dirty="0" err="1"/>
                  <a:t>×</a:t>
                </a:r>
                <a:r>
                  <a:rPr lang="en-SG" sz="2400" i="1" dirty="0" err="1"/>
                  <a:t>n</a:t>
                </a:r>
                <a:r>
                  <a:rPr lang="en-SG" sz="2400" dirty="0"/>
                  <a:t> matrix, usually defined and arranged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SG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SG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SG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SG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SG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SG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SG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SG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SG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SG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SG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SG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SG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SG" sz="24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a:rPr lang="en-SG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SG" sz="24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SG" sz="24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SG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SG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SG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SG" sz="24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SG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SG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SG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r>
                                        <a:rPr lang="en-SG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/>
                                  </m:mr>
                                </m:m>
                              </m:e>
                              <m:e>
                                <m:f>
                                  <m:fPr>
                                    <m:ctrlPr>
                                      <a:rPr lang="en-SG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SG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SG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SG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SG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SG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SG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SG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SG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SG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SG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SG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SG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SG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SG" sz="24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a:rPr lang="en-SG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SG" sz="24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SG" sz="24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SG" sz="2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SG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SG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SG" sz="24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SG" sz="2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SG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SG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SG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SG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SG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SG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p>
                                                  <m:sSupPr>
                                                    <m:ctrlPr>
                                                      <a:rPr lang="en-SG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SG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𝜕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SG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SG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num>
                                              <m:den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SG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bSup>
                                                  <m:sSubSupPr>
                                                    <m:ctrlPr>
                                                      <a:rPr lang="en-SG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SG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SG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SG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bSup>
                                              </m:den>
                                            </m:f>
                                          </m:e>
                                          <m:e/>
                                          <m:e/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SG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  <m:e>
                                            <m:r>
                                              <a:rPr lang="en-SG" sz="24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/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SG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  <m:e/>
                                          <m:e/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SG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SG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SG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SG" sz="24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a:rPr lang="en-SG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SG" sz="24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SG" sz="24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SG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SG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SG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SG" sz="24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SG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SG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SG" sz="24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SG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SG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SG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SG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SG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SG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SG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SG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SG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SG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SG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SG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SG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SG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SG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SG" sz="24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a:rPr lang="en-SG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SG" sz="24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SG" sz="24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SG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SG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SG" sz="24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SG" sz="24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SG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SG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SG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r>
                                        <a:rPr lang="en-SG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/>
                                  </m:mr>
                                </m:m>
                              </m:e>
                              <m:e>
                                <m:f>
                                  <m:fPr>
                                    <m:ctrlPr>
                                      <a:rPr lang="en-SG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SG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SG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SG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SG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SG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SG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SG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SG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SG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en-SG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:r>
                  <a:rPr lang="en-SG" sz="2400" dirty="0"/>
                  <a:t>A critical point </a:t>
                </a:r>
                <a:r>
                  <a:rPr lang="en-SG" sz="2400" i="1" dirty="0"/>
                  <a:t>a </a:t>
                </a:r>
                <a:r>
                  <a:rPr lang="en-SG" sz="2400" dirty="0"/>
                  <a:t>is called </a:t>
                </a:r>
                <a:r>
                  <a:rPr lang="en-SG" sz="2400" dirty="0">
                    <a:solidFill>
                      <a:srgbClr val="0065C0"/>
                    </a:solidFill>
                  </a:rPr>
                  <a:t>non-degenerate</a:t>
                </a:r>
                <a:r>
                  <a:rPr lang="en-SG" sz="2400" dirty="0"/>
                  <a:t> if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))≠0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95536" y="836712"/>
                <a:ext cx="8229600" cy="5328592"/>
              </a:xfrm>
              <a:blipFill>
                <a:blip r:embed="rId2"/>
                <a:stretch>
                  <a:fillRect l="-1079" t="-952" r="-1079" b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>
                <a:solidFill>
                  <a:srgbClr val="0065C0"/>
                </a:solidFill>
              </a:rPr>
              <a:t>Second Derivative Test for Multivariable Functions</a:t>
            </a:r>
            <a:endParaRPr lang="en-SG" sz="2000" dirty="0">
              <a:solidFill>
                <a:srgbClr val="0065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018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SG" sz="2400" dirty="0"/>
                  <a:t>Suppose </a:t>
                </a:r>
                <a:r>
                  <a:rPr lang="en-US" altLang="en-US" sz="2400" i="1" dirty="0"/>
                  <a:t>a</a:t>
                </a:r>
                <a:r>
                  <a:rPr lang="en-US" altLang="en-US" sz="2400" dirty="0"/>
                  <a:t> is a non-degenerate critical point of a function </a:t>
                </a:r>
                <a:r>
                  <a:rPr lang="en-SG" sz="2400" i="1" dirty="0"/>
                  <a:t>f</a:t>
                </a:r>
                <a:r>
                  <a:rPr lang="en-SG" sz="2400" dirty="0"/>
                  <a:t> : </a:t>
                </a:r>
                <a:r>
                  <a:rPr lang="en-SG" sz="2400" dirty="0" err="1"/>
                  <a:t>ℝ</a:t>
                </a:r>
                <a:r>
                  <a:rPr lang="en-SG" sz="2400" i="1" baseline="30000" dirty="0" err="1"/>
                  <a:t>n</a:t>
                </a:r>
                <a:r>
                  <a:rPr lang="en-SG" sz="2400" dirty="0"/>
                  <a:t> → </a:t>
                </a:r>
                <a:r>
                  <a:rPr lang="en-SG" sz="2400" dirty="0" err="1"/>
                  <a:t>ℝ</a:t>
                </a:r>
                <a:r>
                  <a:rPr lang="en-SG" sz="2400" dirty="0"/>
                  <a:t>, then</a:t>
                </a:r>
              </a:p>
              <a:p>
                <a:r>
                  <a:rPr lang="en-SG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/>
                  <a:t>is positive definite,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SG" sz="2400" dirty="0"/>
                  <a:t> is a local minimum of </a:t>
                </a:r>
                <a:r>
                  <a:rPr lang="en-SG" sz="2400" i="1" dirty="0"/>
                  <a:t>f.</a:t>
                </a:r>
                <a:endParaRPr lang="en-SG" sz="2400" dirty="0"/>
              </a:p>
              <a:p>
                <a:r>
                  <a:rPr lang="en-SG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/>
                  <a:t> is negative definite,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SG" sz="2400" dirty="0"/>
                  <a:t> is a local maximum of </a:t>
                </a:r>
                <a:r>
                  <a:rPr lang="en-SG" sz="2400" i="1" dirty="0"/>
                  <a:t>f.</a:t>
                </a:r>
                <a:endParaRPr lang="en-SG" sz="2400" dirty="0"/>
              </a:p>
              <a:p>
                <a:r>
                  <a:rPr lang="en-SG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/>
                  <a:t> is neither positive nor negative definite, then it is called a saddle point of </a:t>
                </a:r>
                <a:r>
                  <a:rPr lang="en-SG" sz="2400" i="1" dirty="0"/>
                  <a:t>f.</a:t>
                </a:r>
                <a:endParaRPr lang="en-SG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11" t="-1111" r="-14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2">
            <a:extLst>
              <a:ext uri="{FF2B5EF4-FFF2-40B4-BE49-F238E27FC236}">
                <a16:creationId xmlns:a16="http://schemas.microsoft.com/office/drawing/2014/main" id="{50CBF7F5-9A59-724B-BB8D-495E12C91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9885"/>
            <a:ext cx="9144000" cy="478795"/>
          </a:xfrm>
        </p:spPr>
        <p:txBody>
          <a:bodyPr/>
          <a:lstStyle/>
          <a:p>
            <a:r>
              <a:rPr lang="en-US" altLang="en-US" sz="2000" dirty="0">
                <a:solidFill>
                  <a:srgbClr val="0065C0"/>
                </a:solidFill>
              </a:rPr>
              <a:t>Second Derivative Test for Multivariable Functions</a:t>
            </a:r>
            <a:endParaRPr lang="en-SG" sz="2000" dirty="0">
              <a:solidFill>
                <a:srgbClr val="0065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998ADD-5CB1-4AF5-871B-0076ECA12A7C}"/>
              </a:ext>
            </a:extLst>
          </p:cNvPr>
          <p:cNvSpPr txBox="1"/>
          <p:nvPr/>
        </p:nvSpPr>
        <p:spPr>
          <a:xfrm>
            <a:off x="683568" y="5654925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hlinkClick r:id="rId3"/>
              </a:rPr>
              <a:t>https://en.wikipedia.org/wiki/Definiteness_of_a_matrix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93868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/>
              <a:t>For a function </a:t>
            </a:r>
            <a:r>
              <a:rPr lang="en-US" altLang="en-US" i="1" dirty="0"/>
              <a:t>f</a:t>
            </a:r>
            <a:r>
              <a:rPr lang="en-US" altLang="en-US" dirty="0"/>
              <a:t> of one variable, the Extreme Value Theorem says that if </a:t>
            </a:r>
            <a:r>
              <a:rPr lang="en-US" altLang="en-US" i="1" dirty="0"/>
              <a:t>f</a:t>
            </a:r>
            <a:r>
              <a:rPr lang="en-US" altLang="en-US" dirty="0"/>
              <a:t> is </a:t>
            </a:r>
            <a:r>
              <a:rPr lang="en-US" altLang="en-US" dirty="0">
                <a:solidFill>
                  <a:srgbClr val="FF0000"/>
                </a:solidFill>
              </a:rPr>
              <a:t>continuous on a closed interval</a:t>
            </a:r>
            <a:br>
              <a:rPr lang="en-US" altLang="en-US" dirty="0">
                <a:solidFill>
                  <a:srgbClr val="FF0000"/>
                </a:solidFill>
              </a:rPr>
            </a:br>
            <a:r>
              <a:rPr lang="en-US" altLang="en-US" dirty="0">
                <a:solidFill>
                  <a:srgbClr val="FF0000"/>
                </a:solidFill>
              </a:rPr>
              <a:t>[</a:t>
            </a:r>
            <a:r>
              <a:rPr lang="en-US" altLang="en-US" i="1" dirty="0">
                <a:solidFill>
                  <a:srgbClr val="FF0000"/>
                </a:solidFill>
              </a:rPr>
              <a:t>a</a:t>
            </a:r>
            <a:r>
              <a:rPr lang="en-US" altLang="en-US" dirty="0">
                <a:solidFill>
                  <a:srgbClr val="FF0000"/>
                </a:solidFill>
              </a:rPr>
              <a:t>, </a:t>
            </a:r>
            <a:r>
              <a:rPr lang="en-US" altLang="en-US" i="1" dirty="0">
                <a:solidFill>
                  <a:srgbClr val="FF0000"/>
                </a:solidFill>
              </a:rPr>
              <a:t>b</a:t>
            </a:r>
            <a:r>
              <a:rPr lang="en-US" altLang="en-US" dirty="0">
                <a:solidFill>
                  <a:srgbClr val="FF0000"/>
                </a:solidFill>
              </a:rPr>
              <a:t>], then</a:t>
            </a:r>
            <a:r>
              <a:rPr lang="en-US" altLang="en-US" dirty="0"/>
              <a:t> </a:t>
            </a:r>
            <a:r>
              <a:rPr lang="en-US" altLang="en-US" i="1" dirty="0">
                <a:solidFill>
                  <a:srgbClr val="FF0000"/>
                </a:solidFill>
              </a:rPr>
              <a:t>f</a:t>
            </a:r>
            <a:r>
              <a:rPr lang="en-US" altLang="en-US" dirty="0">
                <a:solidFill>
                  <a:srgbClr val="FF0000"/>
                </a:solidFill>
              </a:rPr>
              <a:t> has an absolute minimum value and an absolute maximum value.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According to the Closed Interval Method, we found these by evaluating </a:t>
            </a:r>
            <a:r>
              <a:rPr lang="en-US" altLang="en-US" i="1" dirty="0"/>
              <a:t>f</a:t>
            </a:r>
            <a:r>
              <a:rPr lang="en-US" altLang="en-US" dirty="0"/>
              <a:t> not only at the critical numbers but also at the endpoints </a:t>
            </a:r>
            <a:r>
              <a:rPr lang="en-US" altLang="en-US" i="1" dirty="0"/>
              <a:t>a</a:t>
            </a:r>
            <a:r>
              <a:rPr lang="en-US" altLang="en-US" dirty="0"/>
              <a:t> and </a:t>
            </a:r>
            <a:r>
              <a:rPr lang="en-US" altLang="en-US" i="1" dirty="0"/>
              <a:t>b</a:t>
            </a:r>
            <a:r>
              <a:rPr lang="en-US" altLang="en-US" dirty="0"/>
              <a:t>.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There is a similar situation for functions of two variables.</a:t>
            </a:r>
            <a:br>
              <a:rPr lang="en-US" altLang="en-US" dirty="0"/>
            </a:br>
            <a:r>
              <a:rPr lang="en-US" altLang="en-US" dirty="0"/>
              <a:t>Just as a closed interval contains its endpoints, a </a:t>
            </a:r>
            <a:r>
              <a:rPr lang="en-US" altLang="en-US" b="1" dirty="0"/>
              <a:t>closed set </a:t>
            </a:r>
            <a:r>
              <a:rPr lang="en-US" altLang="en-US" dirty="0"/>
              <a:t>in      is one that contains all its boundary points. 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Absolute Maximum and Minimum Values</a:t>
            </a:r>
            <a:br>
              <a:rPr lang="en-US" altLang="en-US" dirty="0">
                <a:solidFill>
                  <a:srgbClr val="CC007A"/>
                </a:solidFill>
              </a:rPr>
            </a:br>
            <a:endParaRPr lang="en-SG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517232"/>
            <a:ext cx="35718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7980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/>
              <a:t>[A boundary point of </a:t>
            </a:r>
            <a:r>
              <a:rPr lang="en-US" altLang="en-US" i="1" dirty="0"/>
              <a:t>D </a:t>
            </a:r>
            <a:r>
              <a:rPr lang="en-US" altLang="en-US" dirty="0"/>
              <a:t>is a point (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) such that every disk with center (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) contains points in </a:t>
            </a:r>
            <a:r>
              <a:rPr lang="en-US" altLang="en-US" i="1" dirty="0"/>
              <a:t>D </a:t>
            </a:r>
            <a:r>
              <a:rPr lang="en-US" altLang="en-US" dirty="0"/>
              <a:t>and also points not  in </a:t>
            </a:r>
            <a:r>
              <a:rPr lang="en-US" altLang="en-US" i="1" dirty="0"/>
              <a:t>D</a:t>
            </a:r>
            <a:r>
              <a:rPr lang="en-US" altLang="en-US" dirty="0"/>
              <a:t>.] 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For instance, the disk</a:t>
            </a:r>
          </a:p>
          <a:p>
            <a:pPr marL="0" indent="0">
              <a:buNone/>
            </a:pPr>
            <a:endParaRPr lang="en-US" altLang="en-US" sz="2400" i="1" dirty="0"/>
          </a:p>
          <a:p>
            <a:pPr marL="0" indent="0">
              <a:buNone/>
            </a:pPr>
            <a:r>
              <a:rPr lang="en-US" altLang="en-US" i="1" dirty="0"/>
              <a:t>			D =</a:t>
            </a:r>
            <a:r>
              <a:rPr lang="en-US" altLang="en-US" dirty="0"/>
              <a:t> {(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)| </a:t>
            </a:r>
            <a:r>
              <a:rPr lang="en-US" altLang="en-US" i="1" dirty="0"/>
              <a:t>x</a:t>
            </a:r>
            <a:r>
              <a:rPr lang="en-US" altLang="en-US" baseline="30000" dirty="0"/>
              <a:t>2</a:t>
            </a:r>
            <a:r>
              <a:rPr lang="en-US" altLang="en-US" dirty="0"/>
              <a:t> + </a:t>
            </a:r>
            <a:r>
              <a:rPr lang="en-US" altLang="en-US" i="1" dirty="0"/>
              <a:t>y</a:t>
            </a:r>
            <a:r>
              <a:rPr lang="en-US" altLang="en-US" baseline="30000" dirty="0"/>
              <a:t>2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</a:t>
            </a:r>
            <a:r>
              <a:rPr lang="en-US" altLang="en-US" dirty="0"/>
              <a:t> 1}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dirty="0"/>
              <a:t>which consists of all points on or inside the circle </a:t>
            </a:r>
            <a:br>
              <a:rPr lang="en-US" altLang="en-US" dirty="0"/>
            </a:br>
            <a:r>
              <a:rPr lang="en-US" altLang="en-US" i="1" dirty="0"/>
              <a:t>x</a:t>
            </a:r>
            <a:r>
              <a:rPr lang="en-US" altLang="en-US" baseline="30000" dirty="0"/>
              <a:t>2</a:t>
            </a:r>
            <a:r>
              <a:rPr lang="en-US" altLang="en-US" dirty="0"/>
              <a:t> + </a:t>
            </a:r>
            <a:r>
              <a:rPr lang="en-US" altLang="en-US" i="1" dirty="0"/>
              <a:t>y</a:t>
            </a:r>
            <a:r>
              <a:rPr lang="en-US" altLang="en-US" baseline="30000" dirty="0"/>
              <a:t>2 </a:t>
            </a:r>
            <a:r>
              <a:rPr lang="en-US" altLang="en-US" dirty="0"/>
              <a:t>= 1, is a closed set because it contains all of its boundary points (which are the points on the circle               </a:t>
            </a:r>
            <a:r>
              <a:rPr lang="en-US" altLang="en-US" i="1" dirty="0"/>
              <a:t>x</a:t>
            </a:r>
            <a:r>
              <a:rPr lang="en-US" altLang="en-US" baseline="30000" dirty="0"/>
              <a:t>2</a:t>
            </a:r>
            <a:r>
              <a:rPr lang="en-US" altLang="en-US" dirty="0"/>
              <a:t> + </a:t>
            </a:r>
            <a:r>
              <a:rPr lang="en-US" altLang="en-US" i="1" dirty="0"/>
              <a:t>y</a:t>
            </a:r>
            <a:r>
              <a:rPr lang="en-US" altLang="en-US" baseline="30000" dirty="0"/>
              <a:t>2 </a:t>
            </a:r>
            <a:r>
              <a:rPr lang="en-US" altLang="en-US" dirty="0"/>
              <a:t>= 1).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Absolute Maximum and Minimum Values</a:t>
            </a:r>
            <a:endParaRPr lang="en-SG" dirty="0">
              <a:solidFill>
                <a:srgbClr val="0065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929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But if even one point on the boundary curve were omitted, the set would not be closed. (See Figure 11.)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A </a:t>
            </a:r>
            <a:r>
              <a:rPr lang="en-US" altLang="en-US" b="1" dirty="0"/>
              <a:t>bounded set </a:t>
            </a:r>
            <a:r>
              <a:rPr lang="en-US" altLang="en-US" dirty="0"/>
              <a:t>in      is one that is contained within some disk.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Absolute Maximum and Minimum Values</a:t>
            </a:r>
            <a:endParaRPr lang="en-SG" dirty="0">
              <a:solidFill>
                <a:srgbClr val="0065C0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52600" y="4267200"/>
            <a:ext cx="1047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73A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1200" b="1"/>
              <a:t>Figure 11(a)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43200"/>
            <a:ext cx="2339975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790825"/>
            <a:ext cx="3135313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257800" y="4052888"/>
            <a:ext cx="2046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73A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400"/>
              <a:t>Sets that are not closed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752600" y="4010025"/>
            <a:ext cx="1111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73A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400"/>
              <a:t>Closed sets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5638800" y="4300538"/>
            <a:ext cx="10572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73A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1200" b="1"/>
              <a:t>Figure 11(b)</a:t>
            </a:r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4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981" y="5016501"/>
            <a:ext cx="357188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114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Then, in terms of closed and bounded sets, we can state the following counterpart of the Extreme Value Theorem in two dimensions.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Absolute Maximum and Minimum Values</a:t>
            </a:r>
            <a:endParaRPr lang="en-SG" dirty="0">
              <a:solidFill>
                <a:srgbClr val="0065C0"/>
              </a:solidFill>
            </a:endParaRP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07030"/>
            <a:ext cx="826452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196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176232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To find the extreme values guaranteed by Theorem 8, we note that, by Theorem 2, if </a:t>
            </a:r>
            <a:r>
              <a:rPr lang="en-US" altLang="en-US" i="1" dirty="0"/>
              <a:t>f</a:t>
            </a:r>
            <a:r>
              <a:rPr lang="en-US" altLang="en-US" dirty="0"/>
              <a:t> has an extreme value at        (</a:t>
            </a:r>
            <a:r>
              <a:rPr lang="en-US" altLang="en-US" i="1" dirty="0"/>
              <a:t>x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baseline="-25000" dirty="0"/>
              <a:t>1</a:t>
            </a:r>
            <a:r>
              <a:rPr lang="en-US" altLang="en-US" dirty="0"/>
              <a:t>), then (</a:t>
            </a:r>
            <a:r>
              <a:rPr lang="en-US" altLang="en-US" i="1" dirty="0"/>
              <a:t>x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baseline="-25000" dirty="0"/>
              <a:t>1</a:t>
            </a:r>
            <a:r>
              <a:rPr lang="en-US" altLang="en-US" dirty="0"/>
              <a:t>) is either a critical point of </a:t>
            </a:r>
            <a:r>
              <a:rPr lang="en-US" altLang="en-US" i="1" dirty="0"/>
              <a:t>f</a:t>
            </a:r>
            <a:r>
              <a:rPr lang="en-US" altLang="en-US" dirty="0"/>
              <a:t> or a boundary point of </a:t>
            </a:r>
            <a:r>
              <a:rPr lang="en-US" altLang="en-US" i="1" dirty="0"/>
              <a:t>D</a:t>
            </a:r>
            <a:r>
              <a:rPr lang="en-US" altLang="en-US" dirty="0"/>
              <a:t>.</a:t>
            </a:r>
          </a:p>
          <a:p>
            <a:endParaRPr lang="en-US" altLang="en-US" sz="2000" dirty="0"/>
          </a:p>
          <a:p>
            <a:pPr marL="0" indent="0">
              <a:buNone/>
            </a:pPr>
            <a:r>
              <a:rPr lang="en-US" altLang="en-US" dirty="0"/>
              <a:t>Thus we have the following extension of the Closed Interval Method.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Absolute Maximum and Minimum Values</a:t>
            </a:r>
            <a:endParaRPr lang="en-SG" dirty="0">
              <a:solidFill>
                <a:srgbClr val="0065C0"/>
              </a:solidFill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3933056"/>
            <a:ext cx="8003232" cy="230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4739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/>
              <a:t>Find the absolute maximum and minimum values of the function </a:t>
            </a:r>
            <a:r>
              <a:rPr lang="en-US" altLang="en-US" i="1" dirty="0"/>
              <a:t>f</a:t>
            </a:r>
            <a:r>
              <a:rPr lang="en-US" altLang="en-US" sz="500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) = </a:t>
            </a:r>
            <a:r>
              <a:rPr lang="en-US" altLang="en-US" i="1" dirty="0"/>
              <a:t>x</a:t>
            </a:r>
            <a:r>
              <a:rPr lang="en-US" altLang="en-US" baseline="30000" dirty="0"/>
              <a:t>2</a:t>
            </a:r>
            <a:r>
              <a:rPr lang="en-US" altLang="en-US" dirty="0"/>
              <a:t> – 2</a:t>
            </a:r>
            <a:r>
              <a:rPr lang="en-US" altLang="en-US" i="1" dirty="0"/>
              <a:t>xy +</a:t>
            </a:r>
            <a:r>
              <a:rPr lang="en-US" altLang="en-US" dirty="0"/>
              <a:t> 2</a:t>
            </a:r>
            <a:r>
              <a:rPr lang="en-US" altLang="en-US" i="1" dirty="0"/>
              <a:t>y </a:t>
            </a:r>
            <a:r>
              <a:rPr lang="en-US" altLang="en-US" dirty="0"/>
              <a:t>on the rectangle</a:t>
            </a:r>
            <a:br>
              <a:rPr lang="en-US" altLang="en-US" dirty="0"/>
            </a:br>
            <a:r>
              <a:rPr lang="en-US" altLang="en-US" i="1" dirty="0"/>
              <a:t>D </a:t>
            </a:r>
            <a:r>
              <a:rPr lang="en-US" altLang="en-US" dirty="0"/>
              <a:t>= {(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)</a:t>
            </a:r>
            <a:r>
              <a:rPr lang="en-US" altLang="en-US" sz="900" dirty="0"/>
              <a:t> </a:t>
            </a:r>
            <a:r>
              <a:rPr lang="en-US" altLang="en-US" dirty="0"/>
              <a:t>|</a:t>
            </a:r>
            <a:r>
              <a:rPr lang="en-US" altLang="en-US" sz="900" dirty="0"/>
              <a:t> </a:t>
            </a:r>
            <a:r>
              <a:rPr lang="en-US" altLang="en-US" dirty="0"/>
              <a:t>0 </a:t>
            </a:r>
            <a:r>
              <a:rPr lang="en-US" altLang="en-US" b="1" dirty="0">
                <a:sym typeface="Symbol" panose="05050102010706020507" pitchFamily="18" charset="2"/>
              </a:rPr>
              <a:t></a:t>
            </a:r>
            <a:r>
              <a:rPr lang="en-US" altLang="en-US" dirty="0"/>
              <a:t> </a:t>
            </a:r>
            <a:r>
              <a:rPr lang="en-US" altLang="en-US" i="1" dirty="0"/>
              <a:t>x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dirty="0">
                <a:sym typeface="Symbol" panose="05050102010706020507" pitchFamily="18" charset="2"/>
              </a:rPr>
              <a:t>3, </a:t>
            </a:r>
            <a:r>
              <a:rPr lang="en-US" altLang="en-US" dirty="0"/>
              <a:t>0 </a:t>
            </a:r>
            <a:r>
              <a:rPr lang="en-US" altLang="en-US" b="1" dirty="0">
                <a:sym typeface="Symbol" panose="05050102010706020507" pitchFamily="18" charset="2"/>
              </a:rPr>
              <a:t></a:t>
            </a:r>
            <a:r>
              <a:rPr lang="en-US" altLang="en-US" dirty="0"/>
              <a:t> </a:t>
            </a:r>
            <a:r>
              <a:rPr lang="en-US" altLang="en-US" i="1" dirty="0"/>
              <a:t>y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dirty="0">
                <a:sym typeface="Symbol" panose="05050102010706020507" pitchFamily="18" charset="2"/>
              </a:rPr>
              <a:t>2</a:t>
            </a:r>
            <a:r>
              <a:rPr lang="en-US" altLang="en-US" dirty="0"/>
              <a:t>}.</a:t>
            </a:r>
          </a:p>
          <a:p>
            <a:endParaRPr lang="en-US" altLang="en-US" sz="2000" dirty="0"/>
          </a:p>
          <a:p>
            <a:pPr marL="0" indent="0">
              <a:buNone/>
            </a:pPr>
            <a:r>
              <a:rPr lang="en-US" altLang="en-US" dirty="0">
                <a:solidFill>
                  <a:srgbClr val="0065C0"/>
                </a:solidFill>
              </a:rPr>
              <a:t>Solution:</a:t>
            </a:r>
            <a:br>
              <a:rPr lang="en-US" altLang="en-US" dirty="0">
                <a:solidFill>
                  <a:srgbClr val="00ADEF"/>
                </a:solidFill>
              </a:rPr>
            </a:br>
            <a:r>
              <a:rPr lang="en-US" altLang="en-US" dirty="0"/>
              <a:t>Since </a:t>
            </a:r>
            <a:r>
              <a:rPr lang="en-US" altLang="en-US" i="1" dirty="0"/>
              <a:t>f</a:t>
            </a:r>
            <a:r>
              <a:rPr lang="en-US" altLang="en-US" dirty="0"/>
              <a:t> is a polynomial, it is continuous on the closed, bounded rectangle </a:t>
            </a:r>
            <a:r>
              <a:rPr lang="en-US" altLang="en-US" i="1" dirty="0"/>
              <a:t>D</a:t>
            </a:r>
            <a:r>
              <a:rPr lang="en-US" altLang="en-US" dirty="0"/>
              <a:t>, so Theorem 8 tells us there is both an absolute maximum and an absolute minimum.</a:t>
            </a:r>
          </a:p>
          <a:p>
            <a:endParaRPr lang="en-US" altLang="en-US" sz="2000" dirty="0"/>
          </a:p>
          <a:p>
            <a:pPr marL="0" indent="0">
              <a:buNone/>
            </a:pPr>
            <a:r>
              <a:rPr lang="en-US" altLang="en-US" dirty="0"/>
              <a:t>According to step 1 in (9), we first find the critical points. These occur when </a:t>
            </a:r>
          </a:p>
          <a:p>
            <a:endParaRPr lang="en-US" altLang="en-US" sz="2400" dirty="0"/>
          </a:p>
          <a:p>
            <a:pPr marL="0" indent="0">
              <a:buNone/>
            </a:pPr>
            <a:r>
              <a:rPr lang="en-US" altLang="en-US" i="1" dirty="0"/>
              <a:t>              </a:t>
            </a:r>
            <a:r>
              <a:rPr lang="en-US" altLang="en-US" i="1" dirty="0" err="1"/>
              <a:t>f</a:t>
            </a:r>
            <a:r>
              <a:rPr lang="en-US" altLang="en-US" i="1" baseline="-25000" dirty="0" err="1"/>
              <a:t>x</a:t>
            </a:r>
            <a:r>
              <a:rPr lang="en-US" altLang="en-US" sz="500" baseline="-25000" dirty="0"/>
              <a:t> </a:t>
            </a:r>
            <a:r>
              <a:rPr lang="en-US" altLang="en-US" dirty="0"/>
              <a:t> = 2</a:t>
            </a:r>
            <a:r>
              <a:rPr lang="en-US" altLang="en-US" i="1" dirty="0"/>
              <a:t>x</a:t>
            </a:r>
            <a:r>
              <a:rPr lang="en-US" altLang="en-US" dirty="0"/>
              <a:t> –</a:t>
            </a:r>
            <a:r>
              <a:rPr lang="en-US" altLang="en-US" i="1" dirty="0"/>
              <a:t> </a:t>
            </a:r>
            <a:r>
              <a:rPr lang="en-US" altLang="en-US" dirty="0"/>
              <a:t>2</a:t>
            </a:r>
            <a:r>
              <a:rPr lang="en-US" altLang="en-US" i="1" dirty="0"/>
              <a:t>y</a:t>
            </a:r>
            <a:r>
              <a:rPr lang="en-US" altLang="en-US" dirty="0"/>
              <a:t> = 0                  </a:t>
            </a:r>
            <a:r>
              <a:rPr lang="en-US" altLang="en-US" i="1" dirty="0"/>
              <a:t> </a:t>
            </a:r>
            <a:r>
              <a:rPr lang="en-US" altLang="en-US" i="1" dirty="0" err="1"/>
              <a:t>f</a:t>
            </a:r>
            <a:r>
              <a:rPr lang="en-US" altLang="en-US" i="1" baseline="-25000" dirty="0" err="1"/>
              <a:t>y</a:t>
            </a:r>
            <a:r>
              <a:rPr lang="en-US" altLang="en-US" sz="500" baseline="-25000" dirty="0"/>
              <a:t> </a:t>
            </a:r>
            <a:r>
              <a:rPr lang="en-US" altLang="en-US" sz="500" dirty="0"/>
              <a:t> </a:t>
            </a:r>
            <a:r>
              <a:rPr lang="en-US" altLang="en-US" dirty="0"/>
              <a:t> = –2</a:t>
            </a:r>
            <a:r>
              <a:rPr lang="en-US" altLang="en-US" i="1" dirty="0"/>
              <a:t>x </a:t>
            </a:r>
            <a:r>
              <a:rPr lang="en-US" altLang="en-US" dirty="0"/>
              <a:t>+</a:t>
            </a:r>
            <a:r>
              <a:rPr lang="en-US" altLang="en-US" i="1" dirty="0"/>
              <a:t> </a:t>
            </a:r>
            <a:r>
              <a:rPr lang="en-US" altLang="en-US" dirty="0"/>
              <a:t>2</a:t>
            </a:r>
            <a:r>
              <a:rPr lang="en-US" altLang="en-US" i="1" dirty="0"/>
              <a:t> </a:t>
            </a:r>
            <a:r>
              <a:rPr lang="en-US" altLang="en-US" dirty="0"/>
              <a:t>= 0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Example 7</a:t>
            </a:r>
            <a:endParaRPr lang="en-SG" dirty="0">
              <a:solidFill>
                <a:srgbClr val="0065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395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So the only critical point is (1, 1), and the value of </a:t>
            </a:r>
            <a:r>
              <a:rPr lang="en-US" altLang="en-US" i="1" dirty="0"/>
              <a:t>f</a:t>
            </a:r>
            <a:r>
              <a:rPr lang="en-US" altLang="en-US" dirty="0"/>
              <a:t> there is  </a:t>
            </a:r>
            <a:r>
              <a:rPr lang="en-US" altLang="en-US" sz="500" baseline="-25000" dirty="0"/>
              <a:t> </a:t>
            </a:r>
            <a:r>
              <a:rPr lang="en-US" altLang="en-US" baseline="-25000" dirty="0"/>
              <a:t>  </a:t>
            </a:r>
            <a:r>
              <a:rPr lang="en-US" altLang="en-US" i="1" dirty="0"/>
              <a:t>f</a:t>
            </a:r>
            <a:r>
              <a:rPr lang="en-US" altLang="en-US" sz="500" dirty="0"/>
              <a:t>  </a:t>
            </a:r>
            <a:r>
              <a:rPr lang="en-US" altLang="en-US" dirty="0"/>
              <a:t>(1, 1) = 1.</a:t>
            </a:r>
          </a:p>
          <a:p>
            <a:endParaRPr lang="en-US" altLang="en-US" sz="1050" dirty="0"/>
          </a:p>
          <a:p>
            <a:pPr marL="0" indent="0">
              <a:buNone/>
            </a:pPr>
            <a:r>
              <a:rPr lang="en-US" altLang="en-US" dirty="0"/>
              <a:t>In step 2 we look at the values of </a:t>
            </a:r>
            <a:r>
              <a:rPr lang="en-US" altLang="en-US" i="1" dirty="0"/>
              <a:t>f</a:t>
            </a:r>
            <a:r>
              <a:rPr lang="en-US" altLang="en-US" dirty="0"/>
              <a:t> on the boundary of </a:t>
            </a:r>
            <a:r>
              <a:rPr lang="en-US" altLang="en-US" i="1" dirty="0"/>
              <a:t>D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/>
              <a:t>which consists of the four line segments </a:t>
            </a:r>
            <a:r>
              <a:rPr lang="en-US" altLang="en-US" i="1" dirty="0"/>
              <a:t>L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L</a:t>
            </a:r>
            <a:r>
              <a:rPr lang="en-US" altLang="en-US" baseline="-25000" dirty="0"/>
              <a:t>2</a:t>
            </a:r>
            <a:r>
              <a:rPr lang="en-US" altLang="en-US" dirty="0"/>
              <a:t>, </a:t>
            </a:r>
            <a:r>
              <a:rPr lang="en-US" altLang="en-US" i="1" dirty="0"/>
              <a:t>L</a:t>
            </a:r>
            <a:r>
              <a:rPr lang="en-US" altLang="en-US" baseline="-25000" dirty="0"/>
              <a:t>3</a:t>
            </a:r>
            <a:r>
              <a:rPr lang="en-US" altLang="en-US" dirty="0"/>
              <a:t>, </a:t>
            </a:r>
            <a:r>
              <a:rPr lang="en-US" altLang="en-US" i="1" dirty="0"/>
              <a:t>L</a:t>
            </a:r>
            <a:r>
              <a:rPr lang="en-US" altLang="en-US" baseline="-25000" dirty="0"/>
              <a:t>4</a:t>
            </a:r>
            <a:br>
              <a:rPr lang="en-US" altLang="en-US" baseline="-25000" dirty="0"/>
            </a:br>
            <a:r>
              <a:rPr lang="en-US" altLang="en-US" dirty="0"/>
              <a:t>shown in Figure 12. 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Example 7 – </a:t>
            </a:r>
            <a:r>
              <a:rPr lang="en-US" altLang="en-US" i="1" dirty="0">
                <a:solidFill>
                  <a:srgbClr val="0065C0"/>
                </a:solidFill>
              </a:rPr>
              <a:t>Solution</a:t>
            </a:r>
            <a:endParaRPr lang="en-SG" dirty="0">
              <a:solidFill>
                <a:srgbClr val="0065C0"/>
              </a:solidFill>
            </a:endParaRP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810000"/>
            <a:ext cx="2989263" cy="18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981450" y="5867400"/>
            <a:ext cx="8620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73A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1200" b="1"/>
              <a:t>Figure 12</a:t>
            </a:r>
          </a:p>
        </p:txBody>
      </p:sp>
    </p:spTree>
    <p:extLst>
      <p:ext uri="{BB962C8B-B14F-4D97-AF65-F5344CB8AC3E}">
        <p14:creationId xmlns:p14="http://schemas.microsoft.com/office/powerpoint/2010/main" val="66430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/>
              <a:t>On </a:t>
            </a:r>
            <a:r>
              <a:rPr lang="en-US" altLang="en-US" i="1" dirty="0"/>
              <a:t>L</a:t>
            </a:r>
            <a:r>
              <a:rPr lang="en-US" altLang="en-US" baseline="-25000" dirty="0"/>
              <a:t>1 </a:t>
            </a:r>
            <a:r>
              <a:rPr lang="en-US" altLang="en-US" dirty="0"/>
              <a:t>we have</a:t>
            </a:r>
            <a:r>
              <a:rPr lang="en-US" altLang="en-US" i="1" dirty="0"/>
              <a:t> y</a:t>
            </a:r>
            <a:r>
              <a:rPr lang="en-US" altLang="en-US" dirty="0"/>
              <a:t> = 0 and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i="1" dirty="0"/>
              <a:t>		      f</a:t>
            </a:r>
            <a:r>
              <a:rPr lang="en-US" altLang="en-US" sz="500" dirty="0"/>
              <a:t> 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0) = </a:t>
            </a:r>
            <a:r>
              <a:rPr lang="en-US" altLang="en-US" i="1" dirty="0"/>
              <a:t>x</a:t>
            </a:r>
            <a:r>
              <a:rPr lang="en-US" altLang="en-US" baseline="30000" dirty="0"/>
              <a:t>2                	</a:t>
            </a:r>
            <a:r>
              <a:rPr lang="en-US" altLang="en-US" dirty="0"/>
              <a:t>0 </a:t>
            </a:r>
            <a:r>
              <a:rPr lang="en-US" altLang="en-US" b="1" dirty="0">
                <a:sym typeface="Symbol" panose="05050102010706020507" pitchFamily="18" charset="2"/>
              </a:rPr>
              <a:t></a:t>
            </a:r>
            <a:r>
              <a:rPr lang="en-US" altLang="en-US" dirty="0"/>
              <a:t> </a:t>
            </a:r>
            <a:r>
              <a:rPr lang="en-US" altLang="en-US" i="1" dirty="0"/>
              <a:t>x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</a:t>
            </a:r>
            <a:r>
              <a:rPr lang="en-US" altLang="en-US" dirty="0"/>
              <a:t> 3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This is an increasing function of </a:t>
            </a:r>
            <a:r>
              <a:rPr lang="en-US" altLang="en-US" i="1" dirty="0"/>
              <a:t>x</a:t>
            </a:r>
            <a:r>
              <a:rPr lang="en-US" altLang="en-US" dirty="0"/>
              <a:t>, so its minimum value is      </a:t>
            </a:r>
            <a:r>
              <a:rPr lang="en-US" altLang="en-US" i="1" dirty="0"/>
              <a:t>f</a:t>
            </a:r>
            <a:r>
              <a:rPr lang="en-US" altLang="en-US" sz="500" dirty="0"/>
              <a:t>  </a:t>
            </a:r>
            <a:r>
              <a:rPr lang="en-US" altLang="en-US" dirty="0"/>
              <a:t>(0, 0) = 0</a:t>
            </a:r>
            <a:r>
              <a:rPr lang="en-US" altLang="en-US" baseline="30000" dirty="0"/>
              <a:t> </a:t>
            </a:r>
            <a:r>
              <a:rPr lang="en-US" altLang="en-US" dirty="0"/>
              <a:t>and its maximum value is </a:t>
            </a:r>
            <a:r>
              <a:rPr lang="en-US" altLang="en-US" i="1" dirty="0"/>
              <a:t>f</a:t>
            </a:r>
            <a:r>
              <a:rPr lang="en-US" altLang="en-US" sz="500" dirty="0"/>
              <a:t>  </a:t>
            </a:r>
            <a:r>
              <a:rPr lang="en-US" altLang="en-US" dirty="0"/>
              <a:t>(3, 0) = 9.</a:t>
            </a:r>
            <a:r>
              <a:rPr lang="en-US" altLang="en-US" baseline="30000" dirty="0"/>
              <a:t> </a:t>
            </a:r>
          </a:p>
          <a:p>
            <a:pPr marL="0" indent="0">
              <a:buNone/>
            </a:pPr>
            <a:endParaRPr lang="en-US" altLang="en-US" sz="1400" baseline="30000" dirty="0"/>
          </a:p>
          <a:p>
            <a:pPr marL="0" indent="0">
              <a:buNone/>
            </a:pPr>
            <a:r>
              <a:rPr lang="en-US" altLang="en-US" dirty="0"/>
              <a:t>On </a:t>
            </a:r>
            <a:r>
              <a:rPr lang="en-US" altLang="en-US" i="1" dirty="0"/>
              <a:t>L</a:t>
            </a:r>
            <a:r>
              <a:rPr lang="en-US" altLang="en-US" baseline="-25000" dirty="0"/>
              <a:t>2</a:t>
            </a:r>
            <a:r>
              <a:rPr lang="en-US" altLang="en-US" dirty="0"/>
              <a:t> we have </a:t>
            </a:r>
            <a:r>
              <a:rPr lang="en-US" altLang="en-US" i="1" dirty="0"/>
              <a:t>x</a:t>
            </a:r>
            <a:r>
              <a:rPr lang="en-US" altLang="en-US" dirty="0"/>
              <a:t> = 3 and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i="1" dirty="0"/>
              <a:t>		    f</a:t>
            </a:r>
            <a:r>
              <a:rPr lang="en-US" altLang="en-US" sz="500" dirty="0"/>
              <a:t>  </a:t>
            </a:r>
            <a:r>
              <a:rPr lang="en-US" altLang="en-US" dirty="0"/>
              <a:t>(3, </a:t>
            </a:r>
            <a:r>
              <a:rPr lang="en-US" altLang="en-US" i="1" dirty="0"/>
              <a:t>y</a:t>
            </a:r>
            <a:r>
              <a:rPr lang="en-US" altLang="en-US" dirty="0"/>
              <a:t>) = 9 – 4</a:t>
            </a:r>
            <a:r>
              <a:rPr lang="en-US" altLang="en-US" i="1" dirty="0"/>
              <a:t>y</a:t>
            </a:r>
            <a:r>
              <a:rPr lang="en-US" altLang="en-US" dirty="0"/>
              <a:t>                 0 </a:t>
            </a:r>
            <a:r>
              <a:rPr lang="en-US" altLang="en-US" b="1" dirty="0">
                <a:sym typeface="Symbol" panose="05050102010706020507" pitchFamily="18" charset="2"/>
              </a:rPr>
              <a:t></a:t>
            </a:r>
            <a:r>
              <a:rPr lang="en-US" altLang="en-US" dirty="0"/>
              <a:t> </a:t>
            </a:r>
            <a:r>
              <a:rPr lang="en-US" altLang="en-US" i="1" dirty="0"/>
              <a:t>y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</a:t>
            </a:r>
            <a:r>
              <a:rPr lang="en-US" altLang="en-US" dirty="0"/>
              <a:t> 2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dirty="0"/>
              <a:t>This is a decreasing function of </a:t>
            </a:r>
            <a:r>
              <a:rPr lang="en-US" altLang="en-US" i="1" dirty="0"/>
              <a:t>y</a:t>
            </a:r>
            <a:r>
              <a:rPr lang="en-US" altLang="en-US" dirty="0"/>
              <a:t>, so its maximum value is     </a:t>
            </a:r>
            <a:r>
              <a:rPr lang="en-US" altLang="en-US" i="1" dirty="0"/>
              <a:t>f</a:t>
            </a:r>
            <a:r>
              <a:rPr lang="en-US" altLang="en-US" sz="500" dirty="0"/>
              <a:t>  </a:t>
            </a:r>
            <a:r>
              <a:rPr lang="en-US" altLang="en-US" dirty="0"/>
              <a:t>(3, 0) = 9 and its minimum value is </a:t>
            </a:r>
            <a:r>
              <a:rPr lang="en-US" altLang="en-US" i="1" dirty="0"/>
              <a:t>f</a:t>
            </a:r>
            <a:r>
              <a:rPr lang="en-US" altLang="en-US" sz="500" dirty="0"/>
              <a:t>  </a:t>
            </a:r>
            <a:r>
              <a:rPr lang="en-US" altLang="en-US" dirty="0"/>
              <a:t>(3, 2) = 1. 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Example 7 – </a:t>
            </a:r>
            <a:r>
              <a:rPr lang="en-US" altLang="en-US" i="1" dirty="0">
                <a:solidFill>
                  <a:srgbClr val="0065C0"/>
                </a:solidFill>
              </a:rPr>
              <a:t>Solution</a:t>
            </a:r>
            <a:endParaRPr lang="en-SG" dirty="0">
              <a:solidFill>
                <a:srgbClr val="0065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57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In this section we see how to use partial derivatives to locate maxima and minima of functions of two variables.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Look at the hills and valleys in the graph of </a:t>
            </a:r>
            <a:r>
              <a:rPr lang="en-US" altLang="en-US" i="1" dirty="0"/>
              <a:t>f</a:t>
            </a:r>
            <a:r>
              <a:rPr lang="en-US" altLang="en-US" dirty="0"/>
              <a:t> shown in     Figure 1.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Maximum and Minimum Values</a:t>
            </a:r>
            <a:endParaRPr lang="en-SG" dirty="0">
              <a:solidFill>
                <a:srgbClr val="0065C0"/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042693" y="5913880"/>
            <a:ext cx="7778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200" b="1"/>
              <a:t>Figure 1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145280"/>
            <a:ext cx="3565525" cy="268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532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On </a:t>
            </a:r>
            <a:r>
              <a:rPr lang="en-US" altLang="en-US" i="1" dirty="0"/>
              <a:t>L</a:t>
            </a:r>
            <a:r>
              <a:rPr lang="en-US" altLang="en-US" baseline="-25000" dirty="0"/>
              <a:t>3</a:t>
            </a:r>
            <a:r>
              <a:rPr lang="en-US" altLang="en-US" dirty="0"/>
              <a:t> we have </a:t>
            </a:r>
            <a:r>
              <a:rPr lang="en-US" altLang="en-US" i="1" dirty="0"/>
              <a:t>y</a:t>
            </a:r>
            <a:r>
              <a:rPr lang="en-US" altLang="en-US" dirty="0"/>
              <a:t> = 2 and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i="1" dirty="0"/>
              <a:t>		f</a:t>
            </a:r>
            <a:r>
              <a:rPr lang="en-US" altLang="en-US" sz="500" dirty="0"/>
              <a:t> 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2) = </a:t>
            </a:r>
            <a:r>
              <a:rPr lang="en-US" altLang="en-US" i="1" dirty="0"/>
              <a:t>x</a:t>
            </a:r>
            <a:r>
              <a:rPr lang="en-US" altLang="en-US" baseline="30000" dirty="0"/>
              <a:t>2</a:t>
            </a:r>
            <a:r>
              <a:rPr lang="en-US" altLang="en-US" dirty="0"/>
              <a:t> – 4</a:t>
            </a:r>
            <a:r>
              <a:rPr lang="en-US" altLang="en-US" i="1" dirty="0"/>
              <a:t>x </a:t>
            </a:r>
            <a:r>
              <a:rPr lang="en-US" altLang="en-US" dirty="0"/>
              <a:t>+ 4           0 </a:t>
            </a:r>
            <a:r>
              <a:rPr lang="en-US" altLang="en-US" b="1" dirty="0">
                <a:sym typeface="Symbol" panose="05050102010706020507" pitchFamily="18" charset="2"/>
              </a:rPr>
              <a:t></a:t>
            </a:r>
            <a:r>
              <a:rPr lang="en-US" altLang="en-US" dirty="0"/>
              <a:t> </a:t>
            </a:r>
            <a:r>
              <a:rPr lang="en-US" altLang="en-US" i="1" dirty="0"/>
              <a:t>x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</a:t>
            </a:r>
            <a:r>
              <a:rPr lang="en-US" altLang="en-US" dirty="0"/>
              <a:t> 3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Simply by observing that </a:t>
            </a:r>
            <a:r>
              <a:rPr lang="en-US" altLang="en-US" i="1" dirty="0"/>
              <a:t>f</a:t>
            </a:r>
            <a:r>
              <a:rPr lang="en-US" altLang="en-US" sz="500" dirty="0"/>
              <a:t> 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2) = (</a:t>
            </a:r>
            <a:r>
              <a:rPr lang="en-US" altLang="en-US" i="1" dirty="0"/>
              <a:t>x</a:t>
            </a:r>
            <a:r>
              <a:rPr lang="en-US" altLang="en-US" baseline="30000" dirty="0"/>
              <a:t> </a:t>
            </a:r>
            <a:r>
              <a:rPr lang="en-US" altLang="en-US" dirty="0"/>
              <a:t>– 2)</a:t>
            </a:r>
            <a:r>
              <a:rPr lang="en-US" altLang="en-US" baseline="30000" dirty="0"/>
              <a:t>2</a:t>
            </a:r>
            <a:r>
              <a:rPr lang="en-US" altLang="en-US" dirty="0"/>
              <a:t>, we see that the minimum value of this function is </a:t>
            </a:r>
            <a:r>
              <a:rPr lang="en-US" altLang="en-US" i="1" dirty="0"/>
              <a:t>f</a:t>
            </a:r>
            <a:r>
              <a:rPr lang="en-US" altLang="en-US" sz="500" dirty="0"/>
              <a:t>  </a:t>
            </a:r>
            <a:r>
              <a:rPr lang="en-US" altLang="en-US" dirty="0"/>
              <a:t>(2, 2) = 0 and the maximum value is </a:t>
            </a:r>
            <a:r>
              <a:rPr lang="en-US" altLang="en-US" i="1" dirty="0"/>
              <a:t>f</a:t>
            </a:r>
            <a:r>
              <a:rPr lang="en-US" altLang="en-US" sz="500" dirty="0"/>
              <a:t>  </a:t>
            </a:r>
            <a:r>
              <a:rPr lang="en-US" altLang="en-US" dirty="0"/>
              <a:t>(0, 2) = 4.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Example 7 – </a:t>
            </a:r>
            <a:r>
              <a:rPr lang="en-US" altLang="en-US" i="1" dirty="0">
                <a:solidFill>
                  <a:srgbClr val="0065C0"/>
                </a:solidFill>
              </a:rPr>
              <a:t>Solution</a:t>
            </a:r>
            <a:endParaRPr lang="en-SG" dirty="0">
              <a:solidFill>
                <a:srgbClr val="0065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930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Finally, on </a:t>
            </a:r>
            <a:r>
              <a:rPr lang="en-US" altLang="en-US" i="1" dirty="0"/>
              <a:t>L</a:t>
            </a:r>
            <a:r>
              <a:rPr lang="en-US" altLang="en-US" baseline="-25000" dirty="0"/>
              <a:t>4</a:t>
            </a:r>
            <a:r>
              <a:rPr lang="en-US" altLang="en-US" dirty="0"/>
              <a:t> we have </a:t>
            </a:r>
            <a:r>
              <a:rPr lang="en-US" altLang="en-US" i="1" dirty="0"/>
              <a:t>x</a:t>
            </a:r>
            <a:r>
              <a:rPr lang="en-US" altLang="en-US" dirty="0"/>
              <a:t> = 0 and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i="1" dirty="0"/>
              <a:t>		f</a:t>
            </a:r>
            <a:r>
              <a:rPr lang="en-US" altLang="en-US" sz="500" dirty="0"/>
              <a:t>  </a:t>
            </a:r>
            <a:r>
              <a:rPr lang="en-US" altLang="en-US" dirty="0"/>
              <a:t>(0, </a:t>
            </a:r>
            <a:r>
              <a:rPr lang="en-US" altLang="en-US" i="1" dirty="0"/>
              <a:t>y</a:t>
            </a:r>
            <a:r>
              <a:rPr lang="en-US" altLang="en-US" dirty="0"/>
              <a:t>) = 2</a:t>
            </a:r>
            <a:r>
              <a:rPr lang="en-US" altLang="en-US" i="1" dirty="0"/>
              <a:t>y</a:t>
            </a:r>
            <a:r>
              <a:rPr lang="en-US" altLang="en-US" dirty="0"/>
              <a:t>          0 </a:t>
            </a:r>
            <a:r>
              <a:rPr lang="en-US" altLang="en-US" b="1" dirty="0">
                <a:sym typeface="Symbol" panose="05050102010706020507" pitchFamily="18" charset="2"/>
              </a:rPr>
              <a:t></a:t>
            </a:r>
            <a:r>
              <a:rPr lang="en-US" altLang="en-US" dirty="0"/>
              <a:t> </a:t>
            </a:r>
            <a:r>
              <a:rPr lang="en-US" altLang="en-US" i="1" dirty="0"/>
              <a:t>y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</a:t>
            </a:r>
            <a:r>
              <a:rPr lang="en-US" altLang="en-US" dirty="0"/>
              <a:t> 2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with maximum value </a:t>
            </a:r>
            <a:r>
              <a:rPr lang="en-US" altLang="en-US" i="1" dirty="0"/>
              <a:t>f</a:t>
            </a:r>
            <a:r>
              <a:rPr lang="en-US" altLang="en-US" sz="500" dirty="0"/>
              <a:t>  </a:t>
            </a:r>
            <a:r>
              <a:rPr lang="en-US" altLang="en-US" dirty="0"/>
              <a:t>(0, 2) = 4 and minimum value</a:t>
            </a:r>
            <a:br>
              <a:rPr lang="en-US" altLang="en-US" dirty="0"/>
            </a:br>
            <a:r>
              <a:rPr lang="en-US" altLang="en-US" i="1" dirty="0"/>
              <a:t>f</a:t>
            </a:r>
            <a:r>
              <a:rPr lang="en-US" altLang="en-US" sz="500" dirty="0"/>
              <a:t>  </a:t>
            </a:r>
            <a:r>
              <a:rPr lang="en-US" altLang="en-US" dirty="0"/>
              <a:t>(0, 0) = 0.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Thus, on the boundary, the minimum value of </a:t>
            </a:r>
            <a:r>
              <a:rPr lang="en-US" altLang="en-US" i="1" dirty="0"/>
              <a:t>f</a:t>
            </a:r>
            <a:r>
              <a:rPr lang="en-US" altLang="en-US" dirty="0"/>
              <a:t> is 0 and the maximum is 9.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Example 7 – </a:t>
            </a:r>
            <a:r>
              <a:rPr lang="en-US" altLang="en-US" i="1" dirty="0">
                <a:solidFill>
                  <a:srgbClr val="0065C0"/>
                </a:solidFill>
              </a:rPr>
              <a:t>Solution</a:t>
            </a:r>
            <a:endParaRPr lang="en-SG" dirty="0">
              <a:solidFill>
                <a:srgbClr val="0065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609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In step 3 we compare these values with the value                </a:t>
            </a:r>
            <a:r>
              <a:rPr lang="en-US" altLang="en-US" i="1" dirty="0"/>
              <a:t>f</a:t>
            </a:r>
            <a:r>
              <a:rPr lang="en-US" altLang="en-US" sz="500" dirty="0"/>
              <a:t>  </a:t>
            </a:r>
            <a:r>
              <a:rPr lang="en-US" altLang="en-US" dirty="0"/>
              <a:t>(1, 1) = 1 at the critical point and conclude that the absolute maximum value of </a:t>
            </a:r>
            <a:r>
              <a:rPr lang="en-US" altLang="en-US" i="1" dirty="0"/>
              <a:t>f </a:t>
            </a:r>
            <a:r>
              <a:rPr lang="en-US" altLang="en-US" dirty="0"/>
              <a:t>on </a:t>
            </a:r>
            <a:r>
              <a:rPr lang="en-US" altLang="en-US" i="1" dirty="0"/>
              <a:t>D</a:t>
            </a:r>
            <a:r>
              <a:rPr lang="en-US" altLang="en-US" dirty="0"/>
              <a:t> is </a:t>
            </a:r>
            <a:r>
              <a:rPr lang="en-US" altLang="en-US" i="1" dirty="0"/>
              <a:t>f</a:t>
            </a:r>
            <a:r>
              <a:rPr lang="en-US" altLang="en-US" sz="500" dirty="0"/>
              <a:t>  </a:t>
            </a:r>
            <a:r>
              <a:rPr lang="en-US" altLang="en-US" dirty="0"/>
              <a:t>(3, 0) = 9 and the absolute minimum value is </a:t>
            </a:r>
            <a:r>
              <a:rPr lang="en-US" altLang="en-US" i="1" dirty="0"/>
              <a:t>f</a:t>
            </a:r>
            <a:r>
              <a:rPr lang="en-US" altLang="en-US" sz="500" dirty="0"/>
              <a:t>  </a:t>
            </a:r>
            <a:r>
              <a:rPr lang="en-US" altLang="en-US" dirty="0"/>
              <a:t>(0, 0) = </a:t>
            </a:r>
            <a:r>
              <a:rPr lang="en-US" altLang="en-US" i="1" dirty="0"/>
              <a:t>f</a:t>
            </a:r>
            <a:r>
              <a:rPr lang="en-US" altLang="en-US" sz="500" dirty="0"/>
              <a:t>  </a:t>
            </a:r>
            <a:r>
              <a:rPr lang="en-US" altLang="en-US" dirty="0"/>
              <a:t>(2, 2) = 0.</a:t>
            </a:r>
          </a:p>
          <a:p>
            <a:endParaRPr lang="en-US" altLang="en-US" sz="1050" dirty="0"/>
          </a:p>
          <a:p>
            <a:pPr marL="0" indent="0">
              <a:buNone/>
            </a:pPr>
            <a:r>
              <a:rPr lang="en-US" altLang="en-US" dirty="0"/>
              <a:t>Figure 13 shows the graph of </a:t>
            </a:r>
            <a:r>
              <a:rPr lang="en-US" altLang="en-US" i="1" dirty="0"/>
              <a:t>f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Example 7 – </a:t>
            </a:r>
            <a:r>
              <a:rPr lang="en-US" altLang="en-US" i="1" dirty="0">
                <a:solidFill>
                  <a:srgbClr val="0065C0"/>
                </a:solidFill>
              </a:rPr>
              <a:t>Solution</a:t>
            </a:r>
            <a:endParaRPr lang="en-SG" dirty="0">
              <a:solidFill>
                <a:srgbClr val="0065C0"/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038600" y="6400800"/>
            <a:ext cx="8620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73A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1200" b="1"/>
              <a:t>Figure 13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581400" y="6096000"/>
            <a:ext cx="1857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73A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400" i="1"/>
              <a:t>f</a:t>
            </a:r>
            <a:r>
              <a:rPr lang="en-US" altLang="en-US" sz="400"/>
              <a:t> </a:t>
            </a:r>
            <a:r>
              <a:rPr lang="en-US" altLang="en-US" sz="1400"/>
              <a:t>(</a:t>
            </a:r>
            <a:r>
              <a:rPr lang="en-US" altLang="en-US" sz="1400" i="1"/>
              <a:t>x</a:t>
            </a:r>
            <a:r>
              <a:rPr lang="en-US" altLang="en-US" sz="1400"/>
              <a:t>, </a:t>
            </a:r>
            <a:r>
              <a:rPr lang="en-US" altLang="en-US" sz="1400" i="1"/>
              <a:t>y</a:t>
            </a:r>
            <a:r>
              <a:rPr lang="en-US" altLang="en-US" sz="1400"/>
              <a:t>) = </a:t>
            </a:r>
            <a:r>
              <a:rPr lang="en-US" altLang="en-US" sz="1400" i="1"/>
              <a:t>x</a:t>
            </a:r>
            <a:r>
              <a:rPr lang="en-US" altLang="en-US" sz="1400" baseline="30000"/>
              <a:t>2</a:t>
            </a:r>
            <a:r>
              <a:rPr lang="en-US" altLang="en-US" sz="1400"/>
              <a:t> – 2</a:t>
            </a:r>
            <a:r>
              <a:rPr lang="en-US" altLang="en-US" sz="1400" i="1"/>
              <a:t>xy</a:t>
            </a:r>
            <a:r>
              <a:rPr lang="en-US" altLang="en-US" sz="1400"/>
              <a:t> + 2</a:t>
            </a:r>
            <a:r>
              <a:rPr lang="en-US" altLang="en-US" sz="1400" i="1"/>
              <a:t>y</a:t>
            </a:r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733800"/>
            <a:ext cx="2605088" cy="218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265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/>
              <a:t>In this section we present Lagrange’s method for maximizing or minimizing a general function </a:t>
            </a:r>
            <a:r>
              <a:rPr lang="en-US" altLang="en-US" i="1" dirty="0"/>
              <a:t>f</a:t>
            </a:r>
            <a:r>
              <a:rPr lang="en-US" altLang="en-US" sz="5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, </a:t>
            </a:r>
            <a:r>
              <a:rPr lang="en-US" altLang="en-US" i="1" dirty="0"/>
              <a:t>z</a:t>
            </a:r>
            <a:r>
              <a:rPr lang="en-US" altLang="en-US" dirty="0"/>
              <a:t>) subject to a constraint (or side condition) of the form 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, </a:t>
            </a:r>
            <a:r>
              <a:rPr lang="en-US" altLang="en-US" i="1" dirty="0"/>
              <a:t>z</a:t>
            </a:r>
            <a:r>
              <a:rPr lang="en-US" altLang="en-US" dirty="0"/>
              <a:t>) = </a:t>
            </a:r>
            <a:r>
              <a:rPr lang="en-US" altLang="en-US" i="1" dirty="0"/>
              <a:t>k</a:t>
            </a:r>
            <a:r>
              <a:rPr lang="en-US" altLang="en-US" dirty="0"/>
              <a:t>.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It’s easier to explain the geometric basis of Lagrange’s method for functions of two variables. So we start by trying to find the extreme values of </a:t>
            </a:r>
            <a:r>
              <a:rPr lang="en-US" altLang="en-US" i="1" dirty="0"/>
              <a:t>f</a:t>
            </a:r>
            <a:r>
              <a:rPr lang="en-US" altLang="en-US" sz="5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) subject to a constraint of the form 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) = </a:t>
            </a:r>
            <a:r>
              <a:rPr lang="en-US" altLang="en-US" i="1" dirty="0"/>
              <a:t>k</a:t>
            </a:r>
            <a:r>
              <a:rPr lang="en-US" altLang="en-US" dirty="0"/>
              <a:t>. 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In other words, we seek the extreme values of </a:t>
            </a:r>
            <a:r>
              <a:rPr lang="en-US" altLang="en-US" i="1" dirty="0"/>
              <a:t>f</a:t>
            </a:r>
            <a:r>
              <a:rPr lang="en-US" altLang="en-US" sz="5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) when the point 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) is restricted to lie on the level curve </a:t>
            </a:r>
            <a:br>
              <a:rPr lang="en-US" altLang="en-US" dirty="0"/>
            </a:b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) = </a:t>
            </a:r>
            <a:r>
              <a:rPr lang="en-US" altLang="en-US" i="1" dirty="0"/>
              <a:t>k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57C0"/>
                </a:solidFill>
              </a:rPr>
              <a:t>Lagrange Multipliers</a:t>
            </a:r>
            <a:br>
              <a:rPr lang="en-US" altLang="en-US" dirty="0"/>
            </a:b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9274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Figure 1 shows this curve together with several level curves of </a:t>
            </a:r>
            <a:r>
              <a:rPr lang="en-US" altLang="en-US" i="1" dirty="0"/>
              <a:t>f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These have the equations </a:t>
            </a:r>
            <a:r>
              <a:rPr lang="en-US" altLang="en-US" i="1" dirty="0"/>
              <a:t>f</a:t>
            </a:r>
            <a:r>
              <a:rPr lang="en-US" altLang="en-US" sz="5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) = </a:t>
            </a:r>
            <a:r>
              <a:rPr lang="en-US" altLang="en-US" i="1" dirty="0"/>
              <a:t>c</a:t>
            </a:r>
            <a:r>
              <a:rPr lang="en-US" altLang="en-US" dirty="0"/>
              <a:t>, where </a:t>
            </a:r>
            <a:r>
              <a:rPr lang="en-US" altLang="en-US" i="1" dirty="0"/>
              <a:t>c</a:t>
            </a:r>
            <a:r>
              <a:rPr lang="en-US" altLang="en-US" dirty="0"/>
              <a:t> = 7, 8, 9, 10, 11.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57C0"/>
                </a:solidFill>
              </a:rPr>
              <a:t>Lagrange Multipliers</a:t>
            </a:r>
            <a:endParaRPr lang="en-SG" dirty="0">
              <a:solidFill>
                <a:srgbClr val="0057C0"/>
              </a:solidFill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988840"/>
            <a:ext cx="3536950" cy="267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83062" y="4869160"/>
            <a:ext cx="7778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Figure 1</a:t>
            </a:r>
          </a:p>
        </p:txBody>
      </p:sp>
    </p:spTree>
    <p:extLst>
      <p:ext uri="{BB962C8B-B14F-4D97-AF65-F5344CB8AC3E}">
        <p14:creationId xmlns:p14="http://schemas.microsoft.com/office/powerpoint/2010/main" val="2503605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To maximize </a:t>
            </a:r>
            <a:r>
              <a:rPr lang="en-US" altLang="en-US" i="1" dirty="0"/>
              <a:t>f</a:t>
            </a:r>
            <a:r>
              <a:rPr lang="en-US" altLang="en-US" sz="5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) subject to 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) = </a:t>
            </a:r>
            <a:r>
              <a:rPr lang="en-US" altLang="en-US" i="1" dirty="0"/>
              <a:t>k</a:t>
            </a:r>
            <a:r>
              <a:rPr lang="en-US" altLang="en-US" dirty="0"/>
              <a:t> is to find the largest value of </a:t>
            </a:r>
            <a:r>
              <a:rPr lang="en-US" altLang="en-US" i="1" dirty="0"/>
              <a:t>c</a:t>
            </a:r>
            <a:r>
              <a:rPr lang="en-US" altLang="en-US" dirty="0"/>
              <a:t> such that the level curve </a:t>
            </a:r>
            <a:r>
              <a:rPr lang="en-US" altLang="en-US" i="1" dirty="0"/>
              <a:t>f</a:t>
            </a:r>
            <a:r>
              <a:rPr lang="en-US" altLang="en-US" sz="5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) = </a:t>
            </a:r>
            <a:r>
              <a:rPr lang="en-US" altLang="en-US" i="1" dirty="0"/>
              <a:t>c</a:t>
            </a:r>
            <a:r>
              <a:rPr lang="en-US" altLang="en-US" dirty="0"/>
              <a:t> intersects 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) = </a:t>
            </a:r>
            <a:r>
              <a:rPr lang="en-US" altLang="en-US" i="1" dirty="0"/>
              <a:t>k</a:t>
            </a:r>
            <a:r>
              <a:rPr lang="en-US" altLang="en-US" dirty="0"/>
              <a:t>.</a:t>
            </a:r>
          </a:p>
          <a:p>
            <a:endParaRPr lang="en-US" altLang="en-US" sz="1400" dirty="0"/>
          </a:p>
          <a:p>
            <a:pPr marL="0" indent="0">
              <a:buNone/>
            </a:pPr>
            <a:r>
              <a:rPr lang="en-US" altLang="en-US" dirty="0"/>
              <a:t>It appears from Figure 1 that this happens when these curves just touch each other, that is, when they have a common tangent line. (Otherwise, the value of </a:t>
            </a:r>
            <a:r>
              <a:rPr lang="en-US" altLang="en-US" i="1" dirty="0"/>
              <a:t>c </a:t>
            </a:r>
            <a:r>
              <a:rPr lang="en-US" altLang="en-US" dirty="0"/>
              <a:t>could be increased further.)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57C0"/>
                </a:solidFill>
              </a:rPr>
              <a:t>Lagrange Multipliers</a:t>
            </a:r>
            <a:endParaRPr lang="en-SG" dirty="0">
              <a:solidFill>
                <a:srgbClr val="0057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334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This means that the normal lines at the point (</a:t>
            </a:r>
            <a:r>
              <a:rPr lang="en-US" altLang="en-US" i="1" dirty="0"/>
              <a:t>x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baseline="-25000" dirty="0"/>
              <a:t>0</a:t>
            </a:r>
            <a:r>
              <a:rPr lang="en-US" altLang="en-US" dirty="0"/>
              <a:t>) where they touch are identical. So the gradient vectors are parallel; that is, </a:t>
            </a:r>
            <a:r>
              <a:rPr lang="en-US" altLang="en-US" dirty="0">
                <a:sym typeface="Symbol" panose="05050102010706020507" pitchFamily="18" charset="2"/>
              </a:rPr>
              <a:t></a:t>
            </a:r>
            <a:r>
              <a:rPr lang="en-US" altLang="en-US" i="1" dirty="0"/>
              <a:t>f</a:t>
            </a:r>
            <a:r>
              <a:rPr lang="en-US" altLang="en-US" sz="5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baseline="-25000" dirty="0"/>
              <a:t>0</a:t>
            </a:r>
            <a:r>
              <a:rPr lang="en-US" altLang="en-US" dirty="0"/>
              <a:t>) = </a:t>
            </a:r>
            <a:r>
              <a:rPr lang="en-US" altLang="en-US" dirty="0">
                <a:sym typeface="Symbol" panose="05050102010706020507" pitchFamily="18" charset="2"/>
              </a:rPr>
              <a:t> 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baseline="-25000" dirty="0"/>
              <a:t>0</a:t>
            </a:r>
            <a:r>
              <a:rPr lang="en-US" altLang="en-US" dirty="0"/>
              <a:t>) for some scalar </a:t>
            </a:r>
            <a:r>
              <a:rPr lang="en-US" altLang="en-US" dirty="0">
                <a:sym typeface="Symbol" panose="05050102010706020507" pitchFamily="18" charset="2"/>
              </a:rPr>
              <a:t></a:t>
            </a:r>
            <a:r>
              <a:rPr lang="en-US" altLang="en-US" dirty="0"/>
              <a:t>.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This kind of argument also applies to the problem of finding the extreme values of </a:t>
            </a:r>
            <a:r>
              <a:rPr lang="en-US" altLang="en-US" i="1" dirty="0"/>
              <a:t>f</a:t>
            </a:r>
            <a:r>
              <a:rPr lang="en-US" altLang="en-US" sz="5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, </a:t>
            </a:r>
            <a:r>
              <a:rPr lang="en-US" altLang="en-US" i="1" dirty="0"/>
              <a:t>z</a:t>
            </a:r>
            <a:r>
              <a:rPr lang="en-US" altLang="en-US" dirty="0"/>
              <a:t>) subject to the constraint </a:t>
            </a:r>
            <a:br>
              <a:rPr lang="en-US" altLang="en-US" dirty="0"/>
            </a:b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, </a:t>
            </a:r>
            <a:r>
              <a:rPr lang="en-US" altLang="en-US" i="1" dirty="0"/>
              <a:t>z</a:t>
            </a:r>
            <a:r>
              <a:rPr lang="en-US" altLang="en-US" dirty="0"/>
              <a:t>) = </a:t>
            </a:r>
            <a:r>
              <a:rPr lang="en-US" altLang="en-US" i="1" dirty="0"/>
              <a:t>k</a:t>
            </a:r>
            <a:r>
              <a:rPr lang="en-US" altLang="en-US" dirty="0"/>
              <a:t>.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Thus the point 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, </a:t>
            </a:r>
            <a:r>
              <a:rPr lang="en-US" altLang="en-US" i="1" dirty="0"/>
              <a:t>z</a:t>
            </a:r>
            <a:r>
              <a:rPr lang="en-US" altLang="en-US" dirty="0"/>
              <a:t>) is restricted to lie on the level surface </a:t>
            </a:r>
            <a:r>
              <a:rPr lang="en-US" altLang="en-US" i="1" dirty="0"/>
              <a:t>S</a:t>
            </a:r>
            <a:r>
              <a:rPr lang="en-US" altLang="en-US" dirty="0"/>
              <a:t> with equation 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, </a:t>
            </a:r>
            <a:r>
              <a:rPr lang="en-US" altLang="en-US" i="1" dirty="0"/>
              <a:t>z</a:t>
            </a:r>
            <a:r>
              <a:rPr lang="en-US" altLang="en-US" dirty="0"/>
              <a:t>) = </a:t>
            </a:r>
            <a:r>
              <a:rPr lang="en-US" altLang="en-US" i="1" dirty="0"/>
              <a:t>k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57C0"/>
                </a:solidFill>
              </a:rPr>
              <a:t>Lagrange Multipliers</a:t>
            </a:r>
            <a:endParaRPr lang="en-SG" dirty="0">
              <a:solidFill>
                <a:srgbClr val="0057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458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Instead of the level curves in Figure 1, we consider the level surfaces </a:t>
            </a:r>
            <a:r>
              <a:rPr lang="en-US" altLang="en-US" i="1" dirty="0"/>
              <a:t>f</a:t>
            </a:r>
            <a:r>
              <a:rPr lang="en-US" altLang="en-US" sz="5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, </a:t>
            </a:r>
            <a:r>
              <a:rPr lang="en-US" altLang="en-US" i="1" dirty="0"/>
              <a:t>z</a:t>
            </a:r>
            <a:r>
              <a:rPr lang="en-US" altLang="en-US" dirty="0"/>
              <a:t>) = </a:t>
            </a:r>
            <a:r>
              <a:rPr lang="en-US" altLang="en-US" i="1" dirty="0"/>
              <a:t>c</a:t>
            </a:r>
            <a:r>
              <a:rPr lang="en-US" altLang="en-US" dirty="0"/>
              <a:t> and argue that if the maximum value of </a:t>
            </a:r>
            <a:r>
              <a:rPr lang="en-US" altLang="en-US" i="1" dirty="0"/>
              <a:t>f</a:t>
            </a:r>
            <a:r>
              <a:rPr lang="en-US" altLang="en-US" dirty="0"/>
              <a:t> is </a:t>
            </a:r>
            <a:r>
              <a:rPr lang="en-US" altLang="en-US" i="1" dirty="0"/>
              <a:t>f</a:t>
            </a:r>
            <a:r>
              <a:rPr lang="en-US" altLang="en-US" sz="5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z</a:t>
            </a:r>
            <a:r>
              <a:rPr lang="en-US" altLang="en-US" baseline="-25000" dirty="0"/>
              <a:t>0</a:t>
            </a:r>
            <a:r>
              <a:rPr lang="en-US" altLang="en-US" dirty="0"/>
              <a:t>) = </a:t>
            </a:r>
            <a:r>
              <a:rPr lang="en-US" altLang="en-US" i="1" dirty="0"/>
              <a:t>c</a:t>
            </a:r>
            <a:r>
              <a:rPr lang="en-US" altLang="en-US" dirty="0"/>
              <a:t>, then the level surface </a:t>
            </a:r>
            <a:r>
              <a:rPr lang="en-US" altLang="en-US" i="1" dirty="0"/>
              <a:t>f</a:t>
            </a:r>
            <a:r>
              <a:rPr lang="en-US" altLang="en-US" sz="5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, </a:t>
            </a:r>
            <a:r>
              <a:rPr lang="en-US" altLang="en-US" i="1" dirty="0"/>
              <a:t>z</a:t>
            </a:r>
            <a:r>
              <a:rPr lang="en-US" altLang="en-US" dirty="0"/>
              <a:t>) = </a:t>
            </a:r>
            <a:r>
              <a:rPr lang="en-US" altLang="en-US" i="1" dirty="0"/>
              <a:t>c</a:t>
            </a:r>
            <a:r>
              <a:rPr lang="en-US" altLang="en-US" dirty="0"/>
              <a:t> is tangent to the level surface 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, </a:t>
            </a:r>
            <a:r>
              <a:rPr lang="en-US" altLang="en-US" i="1" dirty="0"/>
              <a:t>z</a:t>
            </a:r>
            <a:r>
              <a:rPr lang="en-US" altLang="en-US" dirty="0"/>
              <a:t>) = </a:t>
            </a:r>
            <a:r>
              <a:rPr lang="en-US" altLang="en-US" i="1" dirty="0"/>
              <a:t>k</a:t>
            </a:r>
            <a:r>
              <a:rPr lang="en-US" altLang="en-US" dirty="0"/>
              <a:t> and so the corresponding gradient vectors are parallel.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57C0"/>
                </a:solidFill>
              </a:rPr>
              <a:t>Lagrange Multipliers</a:t>
            </a:r>
            <a:endParaRPr lang="en-SG" dirty="0">
              <a:solidFill>
                <a:srgbClr val="0057C0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160838" y="5986909"/>
            <a:ext cx="7778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/>
              <a:t>Figure 1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525" y="3284984"/>
            <a:ext cx="3536950" cy="267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18871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This intuitive argument can be made precise as follows. Suppose that a function </a:t>
            </a:r>
            <a:r>
              <a:rPr lang="en-US" altLang="en-US" i="1" dirty="0"/>
              <a:t>f</a:t>
            </a:r>
            <a:r>
              <a:rPr lang="en-US" altLang="en-US" dirty="0"/>
              <a:t> has an extreme value at a point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z</a:t>
            </a:r>
            <a:r>
              <a:rPr lang="en-US" altLang="en-US" baseline="-25000" dirty="0"/>
              <a:t>0</a:t>
            </a:r>
            <a:r>
              <a:rPr lang="en-US" altLang="en-US" dirty="0"/>
              <a:t>) on the surface </a:t>
            </a:r>
            <a:r>
              <a:rPr lang="en-US" altLang="en-US" i="1" dirty="0"/>
              <a:t>S</a:t>
            </a:r>
            <a:r>
              <a:rPr lang="en-US" altLang="en-US" dirty="0"/>
              <a:t> and let </a:t>
            </a:r>
            <a:r>
              <a:rPr lang="en-US" altLang="en-US" i="1" dirty="0"/>
              <a:t>C</a:t>
            </a:r>
            <a:r>
              <a:rPr lang="en-US" altLang="en-US" dirty="0"/>
              <a:t> be a curve with</a:t>
            </a:r>
            <a:br>
              <a:rPr lang="en-US" altLang="en-US" dirty="0"/>
            </a:br>
            <a:r>
              <a:rPr lang="en-US" altLang="en-US" dirty="0"/>
              <a:t>vector equation </a:t>
            </a:r>
            <a:r>
              <a:rPr lang="en-US" altLang="en-US" b="1" dirty="0"/>
              <a:t>r</a:t>
            </a:r>
            <a:r>
              <a:rPr lang="en-US" altLang="en-US" dirty="0"/>
              <a:t>(</a:t>
            </a:r>
            <a:r>
              <a:rPr lang="en-US" altLang="en-US" i="1" dirty="0"/>
              <a:t>t</a:t>
            </a:r>
            <a:r>
              <a:rPr lang="en-US" altLang="en-US" dirty="0"/>
              <a:t>) = </a:t>
            </a:r>
            <a:r>
              <a:rPr lang="en-US" altLang="en-US" sz="3200" dirty="0">
                <a:sym typeface="Symbol" panose="05050102010706020507" pitchFamily="18" charset="2"/>
              </a:rPr>
              <a:t></a:t>
            </a:r>
            <a:r>
              <a:rPr lang="en-US" altLang="en-US" i="1" dirty="0"/>
              <a:t>x</a:t>
            </a:r>
            <a:r>
              <a:rPr lang="en-US" altLang="en-US" dirty="0"/>
              <a:t>(</a:t>
            </a:r>
            <a:r>
              <a:rPr lang="en-US" altLang="en-US" i="1" dirty="0"/>
              <a:t>t</a:t>
            </a:r>
            <a:r>
              <a:rPr lang="en-US" altLang="en-US" dirty="0"/>
              <a:t>), </a:t>
            </a:r>
            <a:r>
              <a:rPr lang="en-US" altLang="en-US" i="1" dirty="0"/>
              <a:t>y</a:t>
            </a:r>
            <a:r>
              <a:rPr lang="en-US" altLang="en-US" dirty="0"/>
              <a:t>(</a:t>
            </a:r>
            <a:r>
              <a:rPr lang="en-US" altLang="en-US" i="1" dirty="0"/>
              <a:t>t</a:t>
            </a:r>
            <a:r>
              <a:rPr lang="en-US" altLang="en-US" dirty="0"/>
              <a:t>), </a:t>
            </a:r>
            <a:r>
              <a:rPr lang="en-US" altLang="en-US" i="1" dirty="0"/>
              <a:t>z</a:t>
            </a:r>
            <a:r>
              <a:rPr lang="en-US" altLang="en-US" dirty="0"/>
              <a:t>(</a:t>
            </a:r>
            <a:r>
              <a:rPr lang="en-US" altLang="en-US" i="1" dirty="0"/>
              <a:t>t</a:t>
            </a:r>
            <a:r>
              <a:rPr lang="en-US" altLang="en-US" dirty="0"/>
              <a:t>)</a:t>
            </a:r>
            <a:r>
              <a:rPr lang="en-US" altLang="en-US" sz="3200" dirty="0">
                <a:sym typeface="Symbol" panose="05050102010706020507" pitchFamily="18" charset="2"/>
              </a:rPr>
              <a:t></a:t>
            </a:r>
            <a:r>
              <a:rPr lang="en-US" altLang="en-US" dirty="0"/>
              <a:t> that lies on </a:t>
            </a:r>
            <a:r>
              <a:rPr lang="en-US" altLang="en-US" i="1" dirty="0"/>
              <a:t>S</a:t>
            </a:r>
            <a:r>
              <a:rPr lang="en-US" altLang="en-US" dirty="0"/>
              <a:t> and passes through </a:t>
            </a:r>
            <a:r>
              <a:rPr lang="en-US" altLang="en-US" i="1" dirty="0"/>
              <a:t>P</a:t>
            </a:r>
            <a:r>
              <a:rPr lang="en-US" altLang="en-US" dirty="0"/>
              <a:t>. </a:t>
            </a:r>
          </a:p>
          <a:p>
            <a:pPr>
              <a:lnSpc>
                <a:spcPct val="120000"/>
              </a:lnSpc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dirty="0"/>
              <a:t>If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 is the parameter value corresponding to the point </a:t>
            </a:r>
            <a:r>
              <a:rPr lang="en-US" altLang="en-US" i="1" dirty="0"/>
              <a:t>P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/>
              <a:t>then </a:t>
            </a:r>
            <a:r>
              <a:rPr lang="en-US" altLang="en-US" b="1" dirty="0"/>
              <a:t>r</a:t>
            </a:r>
            <a:r>
              <a:rPr lang="en-US" altLang="en-US" dirty="0"/>
              <a:t>(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) = </a:t>
            </a:r>
            <a:r>
              <a:rPr lang="en-US" altLang="en-US" sz="3200" dirty="0">
                <a:sym typeface="Symbol" panose="05050102010706020507" pitchFamily="18" charset="2"/>
              </a:rPr>
              <a:t></a:t>
            </a:r>
            <a:r>
              <a:rPr lang="en-US" altLang="en-US" i="1" dirty="0"/>
              <a:t>x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z</a:t>
            </a:r>
            <a:r>
              <a:rPr lang="en-US" altLang="en-US" baseline="-25000" dirty="0"/>
              <a:t>0</a:t>
            </a:r>
            <a:r>
              <a:rPr lang="en-US" altLang="en-US" sz="3200" dirty="0">
                <a:sym typeface="Symbol" panose="05050102010706020507" pitchFamily="18" charset="2"/>
              </a:rPr>
              <a:t></a:t>
            </a:r>
            <a:r>
              <a:rPr lang="en-US" altLang="en-US" dirty="0"/>
              <a:t>. </a:t>
            </a:r>
          </a:p>
          <a:p>
            <a:pPr>
              <a:lnSpc>
                <a:spcPct val="120000"/>
              </a:lnSpc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dirty="0"/>
              <a:t>The composite function </a:t>
            </a:r>
            <a:r>
              <a:rPr lang="en-US" altLang="en-US" i="1" dirty="0"/>
              <a:t>h</a:t>
            </a:r>
            <a:r>
              <a:rPr lang="en-US" altLang="en-US" dirty="0"/>
              <a:t>(</a:t>
            </a:r>
            <a:r>
              <a:rPr lang="en-US" altLang="en-US" i="1" dirty="0"/>
              <a:t>t</a:t>
            </a:r>
            <a:r>
              <a:rPr lang="en-US" altLang="en-US" dirty="0"/>
              <a:t>) = </a:t>
            </a:r>
            <a:r>
              <a:rPr lang="en-US" altLang="en-US" i="1" dirty="0"/>
              <a:t>f</a:t>
            </a:r>
            <a:r>
              <a:rPr lang="en-US" altLang="en-US" sz="5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(</a:t>
            </a:r>
            <a:r>
              <a:rPr lang="en-US" altLang="en-US" i="1" dirty="0"/>
              <a:t>t</a:t>
            </a:r>
            <a:r>
              <a:rPr lang="en-US" altLang="en-US" dirty="0"/>
              <a:t>), </a:t>
            </a:r>
            <a:r>
              <a:rPr lang="en-US" altLang="en-US" i="1" dirty="0"/>
              <a:t>y</a:t>
            </a:r>
            <a:r>
              <a:rPr lang="en-US" altLang="en-US" dirty="0"/>
              <a:t>(</a:t>
            </a:r>
            <a:r>
              <a:rPr lang="en-US" altLang="en-US" i="1" dirty="0"/>
              <a:t>t</a:t>
            </a:r>
            <a:r>
              <a:rPr lang="en-US" altLang="en-US" dirty="0"/>
              <a:t>), </a:t>
            </a:r>
            <a:r>
              <a:rPr lang="en-US" altLang="en-US" i="1" dirty="0"/>
              <a:t>z</a:t>
            </a:r>
            <a:r>
              <a:rPr lang="en-US" altLang="en-US" dirty="0"/>
              <a:t>(</a:t>
            </a:r>
            <a:r>
              <a:rPr lang="en-US" altLang="en-US" i="1" dirty="0"/>
              <a:t>t</a:t>
            </a:r>
            <a:r>
              <a:rPr lang="en-US" altLang="en-US" dirty="0"/>
              <a:t>)) represents the values that </a:t>
            </a:r>
            <a:r>
              <a:rPr lang="en-US" altLang="en-US" i="1" dirty="0"/>
              <a:t>f</a:t>
            </a:r>
            <a:r>
              <a:rPr lang="en-US" altLang="en-US" dirty="0"/>
              <a:t> takes on the curve </a:t>
            </a:r>
            <a:r>
              <a:rPr lang="en-US" altLang="en-US" i="1" dirty="0"/>
              <a:t>C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57C0"/>
                </a:solidFill>
              </a:rPr>
              <a:t>Lagrange Multipliers</a:t>
            </a:r>
            <a:endParaRPr lang="en-SG" dirty="0">
              <a:solidFill>
                <a:srgbClr val="0057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873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7D1D12-6098-4EC6-AB9C-DF3A655CF7D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/>
              <a:t>Since </a:t>
            </a:r>
            <a:r>
              <a:rPr lang="en-US" altLang="en-US" i="1" dirty="0"/>
              <a:t>f</a:t>
            </a:r>
            <a:r>
              <a:rPr lang="en-US" altLang="en-US" dirty="0"/>
              <a:t> has an extreme value at (</a:t>
            </a:r>
            <a:r>
              <a:rPr lang="en-US" altLang="en-US" i="1" dirty="0"/>
              <a:t>x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z</a:t>
            </a:r>
            <a:r>
              <a:rPr lang="en-US" altLang="en-US" baseline="-25000" dirty="0"/>
              <a:t>0</a:t>
            </a:r>
            <a:r>
              <a:rPr lang="en-US" altLang="en-US" dirty="0"/>
              <a:t>), it follows that </a:t>
            </a:r>
            <a:r>
              <a:rPr lang="en-US" altLang="en-US" i="1" dirty="0"/>
              <a:t>h</a:t>
            </a:r>
            <a:r>
              <a:rPr lang="en-US" altLang="en-US" dirty="0"/>
              <a:t> has an extreme value at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, so </a:t>
            </a:r>
            <a:r>
              <a:rPr lang="en-US" altLang="en-US" i="1" dirty="0"/>
              <a:t>h</a:t>
            </a:r>
            <a:r>
              <a:rPr lang="en-US" altLang="en-US" dirty="0">
                <a:sym typeface="Symbol" panose="05050102010706020507" pitchFamily="18" charset="2"/>
              </a:rPr>
              <a:t></a:t>
            </a:r>
            <a:r>
              <a:rPr lang="en-US" altLang="en-US" dirty="0"/>
              <a:t>(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) = 0. But if </a:t>
            </a:r>
            <a:r>
              <a:rPr lang="en-US" altLang="en-US" i="1" dirty="0"/>
              <a:t>f</a:t>
            </a:r>
            <a:r>
              <a:rPr lang="en-US" altLang="en-US" dirty="0"/>
              <a:t> is differentiable, we can use the Chain Rule to write</a:t>
            </a:r>
          </a:p>
          <a:p>
            <a:pPr marL="0" indent="0">
              <a:buNone/>
            </a:pPr>
            <a:endParaRPr lang="en-US" altLang="en-US" sz="900" dirty="0"/>
          </a:p>
          <a:p>
            <a:pPr marL="0" indent="0">
              <a:buNone/>
            </a:pPr>
            <a:r>
              <a:rPr lang="en-US" altLang="en-US" dirty="0"/>
              <a:t>   0 = </a:t>
            </a:r>
            <a:r>
              <a:rPr lang="en-US" altLang="en-US" i="1" dirty="0"/>
              <a:t>h</a:t>
            </a:r>
            <a:r>
              <a:rPr lang="en-US" altLang="en-US" dirty="0">
                <a:sym typeface="Symbol" panose="05050102010706020507" pitchFamily="18" charset="2"/>
              </a:rPr>
              <a:t></a:t>
            </a:r>
            <a:r>
              <a:rPr lang="en-US" altLang="en-US" dirty="0"/>
              <a:t>(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)</a:t>
            </a:r>
          </a:p>
          <a:p>
            <a:pPr marL="0" indent="0">
              <a:buNone/>
            </a:pPr>
            <a:r>
              <a:rPr lang="en-US" altLang="en-US" dirty="0"/>
              <a:t>      = </a:t>
            </a:r>
            <a:r>
              <a:rPr lang="en-US" altLang="en-US" i="1" dirty="0" err="1"/>
              <a:t>f</a:t>
            </a:r>
            <a:r>
              <a:rPr lang="en-US" altLang="en-US" i="1" baseline="-25000" dirty="0" err="1"/>
              <a:t>x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z</a:t>
            </a:r>
            <a:r>
              <a:rPr lang="en-US" altLang="en-US" baseline="-25000" dirty="0"/>
              <a:t>0</a:t>
            </a:r>
            <a:r>
              <a:rPr lang="en-US" altLang="en-US" dirty="0"/>
              <a:t>)</a:t>
            </a:r>
            <a:r>
              <a:rPr lang="en-US" altLang="en-US" i="1" dirty="0"/>
              <a:t>x</a:t>
            </a:r>
            <a:r>
              <a:rPr lang="en-US" altLang="en-US" dirty="0">
                <a:sym typeface="Symbol" panose="05050102010706020507" pitchFamily="18" charset="2"/>
              </a:rPr>
              <a:t></a:t>
            </a:r>
            <a:r>
              <a:rPr lang="en-US" altLang="en-US" dirty="0"/>
              <a:t>(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) + </a:t>
            </a:r>
            <a:r>
              <a:rPr lang="en-US" altLang="en-US" i="1" dirty="0" err="1"/>
              <a:t>f</a:t>
            </a:r>
            <a:r>
              <a:rPr lang="en-US" altLang="en-US" i="1" baseline="-25000" dirty="0" err="1"/>
              <a:t>y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z</a:t>
            </a:r>
            <a:r>
              <a:rPr lang="en-US" altLang="en-US" baseline="-25000" dirty="0"/>
              <a:t>0</a:t>
            </a:r>
            <a:r>
              <a:rPr lang="en-US" altLang="en-US" dirty="0"/>
              <a:t>)</a:t>
            </a:r>
            <a:r>
              <a:rPr lang="en-US" altLang="en-US" i="1" dirty="0"/>
              <a:t>y</a:t>
            </a:r>
            <a:r>
              <a:rPr lang="en-US" altLang="en-US" sz="500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</a:t>
            </a:r>
            <a:r>
              <a:rPr lang="en-US" altLang="en-US" dirty="0"/>
              <a:t>(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) + </a:t>
            </a:r>
            <a:r>
              <a:rPr lang="en-US" altLang="en-US" i="1" dirty="0" err="1"/>
              <a:t>f</a:t>
            </a:r>
            <a:r>
              <a:rPr lang="en-US" altLang="en-US" i="1" baseline="-25000" dirty="0" err="1"/>
              <a:t>z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z</a:t>
            </a:r>
            <a:r>
              <a:rPr lang="en-US" altLang="en-US" baseline="-25000" dirty="0"/>
              <a:t>0</a:t>
            </a:r>
            <a:r>
              <a:rPr lang="en-US" altLang="en-US" dirty="0"/>
              <a:t>)</a:t>
            </a:r>
            <a:r>
              <a:rPr lang="en-US" altLang="en-US" i="1" dirty="0"/>
              <a:t>z</a:t>
            </a:r>
            <a:r>
              <a:rPr lang="en-US" altLang="en-US" dirty="0">
                <a:sym typeface="Symbol" panose="05050102010706020507" pitchFamily="18" charset="2"/>
              </a:rPr>
              <a:t></a:t>
            </a:r>
            <a:r>
              <a:rPr lang="en-US" altLang="en-US" dirty="0"/>
              <a:t>(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)</a:t>
            </a:r>
          </a:p>
          <a:p>
            <a:pPr marL="0" indent="0">
              <a:buNone/>
            </a:pPr>
            <a:r>
              <a:rPr lang="en-US" altLang="en-US" dirty="0"/>
              <a:t>      = </a:t>
            </a:r>
            <a:r>
              <a:rPr lang="en-US" altLang="en-US" dirty="0">
                <a:sym typeface="Symbol" panose="05050102010706020507" pitchFamily="18" charset="2"/>
              </a:rPr>
              <a:t></a:t>
            </a:r>
            <a:r>
              <a:rPr lang="en-US" altLang="en-US" i="1" dirty="0"/>
              <a:t>f</a:t>
            </a:r>
            <a:r>
              <a:rPr lang="en-US" altLang="en-US" sz="5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z</a:t>
            </a:r>
            <a:r>
              <a:rPr lang="en-US" altLang="en-US" baseline="-25000" dirty="0"/>
              <a:t>0</a:t>
            </a:r>
            <a:r>
              <a:rPr lang="en-US" altLang="en-US" dirty="0"/>
              <a:t>) </a:t>
            </a:r>
            <a:r>
              <a:rPr lang="en-US" altLang="en-US" sz="2400" b="1" dirty="0">
                <a:sym typeface="Wingdings 2" panose="05020102010507070707" pitchFamily="18" charset="2"/>
              </a:rPr>
              <a:t></a:t>
            </a:r>
            <a:r>
              <a:rPr lang="en-US" altLang="en-US" dirty="0"/>
              <a:t> </a:t>
            </a:r>
            <a:r>
              <a:rPr lang="en-US" altLang="en-US" b="1" dirty="0"/>
              <a:t>r</a:t>
            </a:r>
            <a:r>
              <a:rPr lang="en-US" altLang="en-US" dirty="0">
                <a:sym typeface="Symbol" panose="05050102010706020507" pitchFamily="18" charset="2"/>
              </a:rPr>
              <a:t></a:t>
            </a:r>
            <a:r>
              <a:rPr lang="en-US" altLang="en-US" dirty="0"/>
              <a:t>(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)</a:t>
            </a:r>
          </a:p>
          <a:p>
            <a:pPr marL="0" indent="0">
              <a:buNone/>
            </a:pPr>
            <a:endParaRPr lang="en-US" altLang="en-US" sz="1400" dirty="0"/>
          </a:p>
          <a:p>
            <a:pPr marL="0" indent="0">
              <a:buNone/>
            </a:pPr>
            <a:r>
              <a:rPr lang="en-US" altLang="en-US" dirty="0"/>
              <a:t>This shows that the gradient vector </a:t>
            </a:r>
            <a:r>
              <a:rPr lang="en-US" altLang="en-US" dirty="0">
                <a:sym typeface="Symbol" panose="05050102010706020507" pitchFamily="18" charset="2"/>
              </a:rPr>
              <a:t></a:t>
            </a:r>
            <a:r>
              <a:rPr lang="en-US" altLang="en-US" i="1" dirty="0"/>
              <a:t>f</a:t>
            </a:r>
            <a:r>
              <a:rPr lang="en-US" altLang="en-US" sz="5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z</a:t>
            </a:r>
            <a:r>
              <a:rPr lang="en-US" altLang="en-US" baseline="-25000" dirty="0"/>
              <a:t>0</a:t>
            </a:r>
            <a:r>
              <a:rPr lang="en-US" altLang="en-US" dirty="0"/>
              <a:t>) is orthogonal to the tangent vector </a:t>
            </a:r>
            <a:r>
              <a:rPr lang="en-US" altLang="en-US" b="1" dirty="0"/>
              <a:t>r</a:t>
            </a:r>
            <a:r>
              <a:rPr lang="en-US" altLang="en-US" dirty="0">
                <a:sym typeface="Symbol" panose="05050102010706020507" pitchFamily="18" charset="2"/>
              </a:rPr>
              <a:t></a:t>
            </a:r>
            <a:r>
              <a:rPr lang="en-US" altLang="en-US" dirty="0"/>
              <a:t>(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) to every such </a:t>
            </a:r>
            <a:br>
              <a:rPr lang="en-US" altLang="en-US" dirty="0"/>
            </a:br>
            <a:r>
              <a:rPr lang="en-US" altLang="en-US" dirty="0"/>
              <a:t>curve </a:t>
            </a:r>
            <a:r>
              <a:rPr lang="en-US" altLang="en-US" i="1" dirty="0"/>
              <a:t>C</a:t>
            </a:r>
            <a:r>
              <a:rPr lang="en-US" altLang="en-US" dirty="0"/>
              <a:t>. But we already know that the gradient vector of </a:t>
            </a:r>
            <a:r>
              <a:rPr lang="en-US" altLang="en-US" i="1" dirty="0"/>
              <a:t>g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>
                <a:sym typeface="Symbol" panose="05050102010706020507" pitchFamily="18" charset="2"/>
              </a:rPr>
              <a:t></a:t>
            </a:r>
            <a:r>
              <a:rPr lang="en-US" altLang="en-US" i="1" dirty="0">
                <a:sym typeface="Symbol" panose="05050102010706020507" pitchFamily="18" charset="2"/>
              </a:rPr>
              <a:t>g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z</a:t>
            </a:r>
            <a:r>
              <a:rPr lang="en-US" altLang="en-US" baseline="-25000" dirty="0"/>
              <a:t>0</a:t>
            </a:r>
            <a:r>
              <a:rPr lang="en-US" altLang="en-US" dirty="0"/>
              <a:t>), is also orthogonal to </a:t>
            </a:r>
            <a:r>
              <a:rPr lang="en-US" altLang="en-US" b="1" dirty="0"/>
              <a:t>r</a:t>
            </a:r>
            <a:r>
              <a:rPr lang="en-US" altLang="en-US" dirty="0">
                <a:sym typeface="Symbol" panose="05050102010706020507" pitchFamily="18" charset="2"/>
              </a:rPr>
              <a:t></a:t>
            </a:r>
            <a:r>
              <a:rPr lang="en-US" altLang="en-US" dirty="0"/>
              <a:t>(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) for every such curve.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4E0A55-4B0A-4733-813F-3B1AA281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57C0"/>
                </a:solidFill>
              </a:rPr>
              <a:t>Lagrange Multipliers</a:t>
            </a:r>
            <a:endParaRPr lang="en-SG" dirty="0">
              <a:solidFill>
                <a:srgbClr val="0057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80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There are two points (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) where </a:t>
            </a:r>
            <a:r>
              <a:rPr lang="en-US" altLang="en-US" i="1" dirty="0"/>
              <a:t>f</a:t>
            </a:r>
            <a:r>
              <a:rPr lang="en-US" altLang="en-US" dirty="0"/>
              <a:t> has a </a:t>
            </a:r>
            <a:r>
              <a:rPr lang="en-US" altLang="en-US" i="1" dirty="0">
                <a:solidFill>
                  <a:srgbClr val="FF0000"/>
                </a:solidFill>
              </a:rPr>
              <a:t>local maximum</a:t>
            </a:r>
            <a:r>
              <a:rPr lang="en-US" altLang="en-US" dirty="0"/>
              <a:t>, that is, where </a:t>
            </a:r>
            <a:r>
              <a:rPr lang="en-US" altLang="en-US" i="1" dirty="0"/>
              <a:t>f</a:t>
            </a:r>
            <a:r>
              <a:rPr lang="en-US" altLang="en-US" sz="500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) is larger than </a:t>
            </a:r>
            <a:r>
              <a:rPr lang="en-US" altLang="en-US" dirty="0">
                <a:solidFill>
                  <a:srgbClr val="FF0000"/>
                </a:solidFill>
              </a:rPr>
              <a:t>nearby values </a:t>
            </a:r>
            <a:r>
              <a:rPr lang="en-US" altLang="en-US" dirty="0"/>
              <a:t>of </a:t>
            </a:r>
            <a:r>
              <a:rPr lang="en-US" altLang="en-US" i="1" dirty="0"/>
              <a:t>f</a:t>
            </a:r>
            <a:r>
              <a:rPr lang="en-US" altLang="en-US" sz="500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). 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The larger of these two values is the </a:t>
            </a:r>
            <a:r>
              <a:rPr lang="en-US" altLang="en-US" i="1" dirty="0">
                <a:solidFill>
                  <a:srgbClr val="FF0000"/>
                </a:solidFill>
              </a:rPr>
              <a:t>absolute maximum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</a:p>
          <a:p>
            <a:pPr marL="0" indent="0">
              <a:buNone/>
            </a:pPr>
            <a:r>
              <a:rPr lang="en-US" altLang="en-US" dirty="0"/>
              <a:t>Likewise, </a:t>
            </a:r>
            <a:r>
              <a:rPr lang="en-US" altLang="en-US" i="1" dirty="0"/>
              <a:t>f</a:t>
            </a:r>
            <a:r>
              <a:rPr lang="en-US" altLang="en-US" dirty="0"/>
              <a:t> has two </a:t>
            </a:r>
            <a:r>
              <a:rPr lang="en-US" altLang="en-US" i="1" dirty="0">
                <a:solidFill>
                  <a:srgbClr val="FF0000"/>
                </a:solidFill>
              </a:rPr>
              <a:t>local minima</a:t>
            </a:r>
            <a:r>
              <a:rPr lang="en-US" altLang="en-US" dirty="0"/>
              <a:t>, where </a:t>
            </a:r>
            <a:r>
              <a:rPr lang="en-US" altLang="en-US" i="1" dirty="0"/>
              <a:t>f</a:t>
            </a:r>
            <a:r>
              <a:rPr lang="en-US" altLang="en-US" sz="500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) is smaller than </a:t>
            </a:r>
            <a:r>
              <a:rPr lang="en-US" altLang="en-US" dirty="0">
                <a:solidFill>
                  <a:srgbClr val="FF0000"/>
                </a:solidFill>
              </a:rPr>
              <a:t>nearby</a:t>
            </a:r>
            <a:r>
              <a:rPr lang="en-US" altLang="en-US" dirty="0"/>
              <a:t> values. 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The smaller of these two values is the </a:t>
            </a:r>
            <a:r>
              <a:rPr lang="en-US" altLang="en-US" i="1" dirty="0">
                <a:solidFill>
                  <a:srgbClr val="FF0000"/>
                </a:solidFill>
              </a:rPr>
              <a:t>absolute minimum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Maximum and Minimum Values</a:t>
            </a:r>
            <a:endParaRPr lang="en-SG" dirty="0">
              <a:solidFill>
                <a:srgbClr val="0065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189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CB7F29-1CD6-4CBE-94FE-E728A3949BF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This means that the gradient vectors </a:t>
            </a:r>
            <a:r>
              <a:rPr lang="en-US" altLang="en-US" dirty="0">
                <a:sym typeface="Symbol" panose="05050102010706020507" pitchFamily="18" charset="2"/>
              </a:rPr>
              <a:t></a:t>
            </a:r>
            <a:r>
              <a:rPr lang="en-US" altLang="en-US" i="1" dirty="0"/>
              <a:t>f</a:t>
            </a:r>
            <a:r>
              <a:rPr lang="en-US" altLang="en-US" sz="5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z</a:t>
            </a:r>
            <a:r>
              <a:rPr lang="en-US" altLang="en-US" baseline="-25000" dirty="0"/>
              <a:t>0</a:t>
            </a:r>
            <a:r>
              <a:rPr lang="en-US" altLang="en-US" dirty="0"/>
              <a:t>) and </a:t>
            </a:r>
            <a:br>
              <a:rPr lang="en-US" altLang="en-US" dirty="0"/>
            </a:br>
            <a:r>
              <a:rPr lang="en-US" altLang="en-US" dirty="0">
                <a:sym typeface="Symbol" panose="05050102010706020507" pitchFamily="18" charset="2"/>
              </a:rPr>
              <a:t></a:t>
            </a:r>
            <a:r>
              <a:rPr lang="en-US" altLang="en-US" i="1" dirty="0">
                <a:sym typeface="Symbol" panose="05050102010706020507" pitchFamily="18" charset="2"/>
              </a:rPr>
              <a:t>g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z</a:t>
            </a:r>
            <a:r>
              <a:rPr lang="en-US" altLang="en-US" baseline="-25000" dirty="0"/>
              <a:t>0</a:t>
            </a:r>
            <a:r>
              <a:rPr lang="en-US" altLang="en-US" dirty="0"/>
              <a:t>) must be parallel. Therefore, if </a:t>
            </a:r>
            <a:br>
              <a:rPr lang="en-US" altLang="en-US" dirty="0"/>
            </a:br>
            <a:r>
              <a:rPr lang="en-US" altLang="en-US" dirty="0">
                <a:sym typeface="Symbol" panose="05050102010706020507" pitchFamily="18" charset="2"/>
              </a:rPr>
              <a:t></a:t>
            </a:r>
            <a:r>
              <a:rPr lang="en-US" altLang="en-US" i="1" dirty="0">
                <a:sym typeface="Symbol" panose="05050102010706020507" pitchFamily="18" charset="2"/>
              </a:rPr>
              <a:t>g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z</a:t>
            </a:r>
            <a:r>
              <a:rPr lang="en-US" altLang="en-US" baseline="-25000" dirty="0"/>
              <a:t>0</a:t>
            </a:r>
            <a:r>
              <a:rPr lang="en-US" altLang="en-US" dirty="0"/>
              <a:t>) </a:t>
            </a:r>
            <a:r>
              <a:rPr lang="en-US" altLang="en-US" dirty="0">
                <a:sym typeface="Symbol" panose="05050102010706020507" pitchFamily="18" charset="2"/>
              </a:rPr>
              <a:t></a:t>
            </a:r>
            <a:r>
              <a:rPr lang="en-US" altLang="en-US" dirty="0"/>
              <a:t> </a:t>
            </a:r>
            <a:r>
              <a:rPr lang="en-US" altLang="en-US" b="1" dirty="0"/>
              <a:t>0</a:t>
            </a:r>
            <a:r>
              <a:rPr lang="en-US" altLang="en-US" dirty="0"/>
              <a:t>, there is a number </a:t>
            </a:r>
            <a:r>
              <a:rPr lang="en-US" altLang="en-US" dirty="0">
                <a:sym typeface="Symbol" panose="05050102010706020507" pitchFamily="18" charset="2"/>
              </a:rPr>
              <a:t></a:t>
            </a:r>
            <a:r>
              <a:rPr lang="en-US" altLang="en-US" dirty="0"/>
              <a:t> such that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The number </a:t>
            </a:r>
            <a:r>
              <a:rPr lang="en-US" altLang="en-US" dirty="0">
                <a:sym typeface="Symbol" panose="05050102010706020507" pitchFamily="18" charset="2"/>
              </a:rPr>
              <a:t></a:t>
            </a:r>
            <a:r>
              <a:rPr lang="en-US" altLang="en-US" dirty="0"/>
              <a:t> in Equation 1 is called a </a:t>
            </a:r>
            <a:r>
              <a:rPr lang="en-US" altLang="en-US" b="1" dirty="0"/>
              <a:t>Lagrange multiplier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771270-1949-4A37-BC4B-CA54E4B15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57C0"/>
                </a:solidFill>
              </a:rPr>
              <a:t>Lagrange Multipliers</a:t>
            </a:r>
            <a:endParaRPr lang="en-SG" dirty="0">
              <a:solidFill>
                <a:srgbClr val="0057C0"/>
              </a:solidFill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857FF3A2-542B-4ED3-9219-2F549DBBD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3175000"/>
            <a:ext cx="684530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0609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D8E4D4-BDBE-494D-8FC7-68AC1CD44BF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The procedure based on Equation 1 is as follows.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E65D23-463A-49B5-A861-2D5D1A0E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57C0"/>
                </a:solidFill>
              </a:rPr>
              <a:t>Lagrange Multipliers</a:t>
            </a:r>
            <a:endParaRPr lang="en-SG" dirty="0">
              <a:solidFill>
                <a:srgbClr val="0057C0"/>
              </a:solidFill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53A5F699-9228-44BB-B1A3-4AC38B42C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8" y="2209800"/>
            <a:ext cx="8112125" cy="359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0985E1-229E-4D3B-AC04-2B371DB8C7E5}"/>
              </a:ext>
            </a:extLst>
          </p:cNvPr>
          <p:cNvSpPr txBox="1"/>
          <p:nvPr/>
        </p:nvSpPr>
        <p:spPr>
          <a:xfrm>
            <a:off x="1907704" y="6309320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hlinkClick r:id="rId3"/>
              </a:rPr>
              <a:t>https://en.wikipedia.org/wiki/Lagrange_multiplier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21917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48E3F2-5746-494A-A742-4D2B0054FFA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If we write the vector equation </a:t>
            </a:r>
            <a:r>
              <a:rPr lang="en-US" altLang="en-US" dirty="0">
                <a:sym typeface="Symbol" panose="05050102010706020507" pitchFamily="18" charset="2"/>
              </a:rPr>
              <a:t></a:t>
            </a:r>
            <a:r>
              <a:rPr lang="en-US" altLang="en-US" i="1" dirty="0"/>
              <a:t>f</a:t>
            </a:r>
            <a:r>
              <a:rPr lang="en-US" altLang="en-US" dirty="0"/>
              <a:t> = </a:t>
            </a:r>
            <a:r>
              <a:rPr lang="en-US" altLang="en-US" dirty="0">
                <a:sym typeface="Symbol" panose="05050102010706020507" pitchFamily="18" charset="2"/>
              </a:rPr>
              <a:t> </a:t>
            </a:r>
            <a:r>
              <a:rPr lang="en-US" altLang="en-US" i="1" dirty="0"/>
              <a:t>g</a:t>
            </a:r>
            <a:r>
              <a:rPr lang="en-US" altLang="en-US" dirty="0"/>
              <a:t> in terms of components, then the equations in step (a) become </a:t>
            </a:r>
          </a:p>
          <a:p>
            <a:pPr marL="0" indent="0">
              <a:lnSpc>
                <a:spcPct val="115000"/>
              </a:lnSpc>
              <a:buNone/>
            </a:pPr>
            <a:endParaRPr lang="en-US" altLang="en-US" sz="1400" dirty="0"/>
          </a:p>
          <a:p>
            <a:pPr marL="0" indent="0">
              <a:lnSpc>
                <a:spcPct val="115000"/>
              </a:lnSpc>
              <a:buNone/>
            </a:pPr>
            <a:r>
              <a:rPr lang="en-US" altLang="en-US" i="1" dirty="0"/>
              <a:t>        </a:t>
            </a:r>
            <a:r>
              <a:rPr lang="en-US" altLang="en-US" i="1" dirty="0" err="1"/>
              <a:t>f</a:t>
            </a:r>
            <a:r>
              <a:rPr lang="en-US" altLang="en-US" i="1" baseline="-25000" dirty="0" err="1"/>
              <a:t>x</a:t>
            </a:r>
            <a:r>
              <a:rPr lang="en-US" altLang="en-US" dirty="0"/>
              <a:t> = </a:t>
            </a:r>
            <a:r>
              <a:rPr lang="en-US" altLang="en-US" dirty="0">
                <a:sym typeface="Symbol" panose="05050102010706020507" pitchFamily="18" charset="2"/>
              </a:rPr>
              <a:t></a:t>
            </a:r>
            <a:r>
              <a:rPr lang="en-US" altLang="en-US" i="1" dirty="0" err="1"/>
              <a:t>g</a:t>
            </a:r>
            <a:r>
              <a:rPr lang="en-US" altLang="en-US" i="1" baseline="-25000" dirty="0" err="1"/>
              <a:t>x</a:t>
            </a:r>
            <a:r>
              <a:rPr lang="en-US" altLang="en-US" dirty="0"/>
              <a:t>       </a:t>
            </a:r>
            <a:r>
              <a:rPr lang="en-US" altLang="en-US" i="1" dirty="0" err="1"/>
              <a:t>f</a:t>
            </a:r>
            <a:r>
              <a:rPr lang="en-US" altLang="en-US" i="1" baseline="-25000" dirty="0" err="1"/>
              <a:t>y</a:t>
            </a:r>
            <a:r>
              <a:rPr lang="en-US" altLang="en-US" dirty="0"/>
              <a:t> = </a:t>
            </a:r>
            <a:r>
              <a:rPr lang="en-US" altLang="en-US" dirty="0">
                <a:sym typeface="Symbol" panose="05050102010706020507" pitchFamily="18" charset="2"/>
              </a:rPr>
              <a:t></a:t>
            </a:r>
            <a:r>
              <a:rPr lang="en-US" altLang="en-US" i="1" dirty="0" err="1">
                <a:sym typeface="Symbol" panose="05050102010706020507" pitchFamily="18" charset="2"/>
              </a:rPr>
              <a:t>g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       </a:t>
            </a:r>
            <a:r>
              <a:rPr lang="en-US" altLang="en-US" i="1" dirty="0" err="1">
                <a:sym typeface="Symbol" panose="05050102010706020507" pitchFamily="18" charset="2"/>
              </a:rPr>
              <a:t>f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z</a:t>
            </a:r>
            <a:r>
              <a:rPr lang="en-US" altLang="en-US" dirty="0">
                <a:sym typeface="Symbol" panose="05050102010706020507" pitchFamily="18" charset="2"/>
              </a:rPr>
              <a:t> = </a:t>
            </a:r>
            <a:r>
              <a:rPr lang="en-US" altLang="en-US" i="1" dirty="0" err="1">
                <a:sym typeface="Symbol" panose="05050102010706020507" pitchFamily="18" charset="2"/>
              </a:rPr>
              <a:t>g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z</a:t>
            </a:r>
            <a:r>
              <a:rPr lang="en-US" altLang="en-US" dirty="0">
                <a:sym typeface="Symbol" panose="05050102010706020507" pitchFamily="18" charset="2"/>
              </a:rPr>
              <a:t>       </a:t>
            </a:r>
            <a:r>
              <a:rPr lang="en-US" altLang="en-US" i="1" dirty="0">
                <a:sym typeface="Symbol" panose="05050102010706020507" pitchFamily="18" charset="2"/>
              </a:rPr>
              <a:t>g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dirty="0">
                <a:sym typeface="Symbol" panose="05050102010706020507" pitchFamily="18" charset="2"/>
              </a:rPr>
              <a:t>) =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lnSpc>
                <a:spcPct val="115000"/>
              </a:lnSpc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This is a system of four equations in the four unknowns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dirty="0">
                <a:sym typeface="Symbol" panose="05050102010706020507" pitchFamily="18" charset="2"/>
              </a:rPr>
              <a:t>, and , but it is not necessary to find explicit values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for .</a:t>
            </a:r>
          </a:p>
          <a:p>
            <a:pPr marL="0" indent="0">
              <a:lnSpc>
                <a:spcPct val="115000"/>
              </a:lnSpc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For functions of two variables the method of Lagrange multipliers is similar to the method just described.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305996-C241-4124-821D-4F6E480E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57C0"/>
                </a:solidFill>
              </a:rPr>
              <a:t>Lagrange Multipliers</a:t>
            </a:r>
            <a:endParaRPr lang="en-SG" dirty="0">
              <a:solidFill>
                <a:srgbClr val="0057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198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0B23DC-830A-4A66-9135-5027F1F5451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To find the extreme values of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sz="5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) subject to the constraint </a:t>
            </a:r>
            <a:r>
              <a:rPr lang="en-US" altLang="en-US" i="1" dirty="0">
                <a:sym typeface="Symbol" panose="05050102010706020507" pitchFamily="18" charset="2"/>
              </a:rPr>
              <a:t>g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) =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, we look for values of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, and  such that</a:t>
            </a: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 algn="ctr">
              <a:buNone/>
            </a:pPr>
            <a:r>
              <a:rPr lang="en-US" altLang="en-US" dirty="0">
                <a:sym typeface="Symbol" panose="05050102010706020507" pitchFamily="18" charset="2"/>
              </a:rPr>
              <a:t>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sz="5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) =  </a:t>
            </a:r>
            <a:r>
              <a:rPr lang="en-US" altLang="en-US" i="1" dirty="0">
                <a:sym typeface="Symbol" panose="05050102010706020507" pitchFamily="18" charset="2"/>
              </a:rPr>
              <a:t>g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)    and    </a:t>
            </a:r>
            <a:r>
              <a:rPr lang="en-US" altLang="en-US" i="1" dirty="0">
                <a:sym typeface="Symbol" panose="05050102010706020507" pitchFamily="18" charset="2"/>
              </a:rPr>
              <a:t>g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) =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</a:p>
          <a:p>
            <a:pPr marL="0" indent="0" algn="ctr">
              <a:buNone/>
            </a:pPr>
            <a:endParaRPr lang="en-US" altLang="en-US" i="1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This amounts to solving three equations in three unknowns:</a:t>
            </a: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 algn="ctr">
              <a:buNone/>
            </a:pPr>
            <a:r>
              <a:rPr lang="en-US" altLang="en-US" i="1" dirty="0" err="1"/>
              <a:t>f</a:t>
            </a:r>
            <a:r>
              <a:rPr lang="en-US" altLang="en-US" i="1" baseline="-25000" dirty="0" err="1"/>
              <a:t>x</a:t>
            </a:r>
            <a:r>
              <a:rPr lang="en-US" altLang="en-US" dirty="0"/>
              <a:t> = </a:t>
            </a:r>
            <a:r>
              <a:rPr lang="en-US" altLang="en-US" dirty="0">
                <a:sym typeface="Symbol" panose="05050102010706020507" pitchFamily="18" charset="2"/>
              </a:rPr>
              <a:t></a:t>
            </a:r>
            <a:r>
              <a:rPr lang="en-US" altLang="en-US" i="1" dirty="0" err="1"/>
              <a:t>g</a:t>
            </a:r>
            <a:r>
              <a:rPr lang="en-US" altLang="en-US" i="1" baseline="-25000" dirty="0" err="1"/>
              <a:t>x</a:t>
            </a:r>
            <a:r>
              <a:rPr lang="en-US" altLang="en-US" dirty="0"/>
              <a:t>          </a:t>
            </a:r>
            <a:r>
              <a:rPr lang="en-US" altLang="en-US" i="1" dirty="0" err="1"/>
              <a:t>f</a:t>
            </a:r>
            <a:r>
              <a:rPr lang="en-US" altLang="en-US" i="1" baseline="-25000" dirty="0" err="1"/>
              <a:t>y</a:t>
            </a:r>
            <a:r>
              <a:rPr lang="en-US" altLang="en-US" dirty="0"/>
              <a:t> = </a:t>
            </a:r>
            <a:r>
              <a:rPr lang="en-US" altLang="en-US" dirty="0">
                <a:sym typeface="Symbol" panose="05050102010706020507" pitchFamily="18" charset="2"/>
              </a:rPr>
              <a:t></a:t>
            </a:r>
            <a:r>
              <a:rPr lang="en-US" altLang="en-US" i="1" dirty="0" err="1">
                <a:sym typeface="Symbol" panose="05050102010706020507" pitchFamily="18" charset="2"/>
              </a:rPr>
              <a:t>g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y</a:t>
            </a:r>
            <a:r>
              <a:rPr lang="en-US" altLang="en-US" i="1" dirty="0">
                <a:sym typeface="Symbol" panose="05050102010706020507" pitchFamily="18" charset="2"/>
              </a:rPr>
              <a:t>           g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) =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endParaRPr lang="en-US" altLang="en-US" dirty="0">
              <a:sym typeface="Symbol" panose="05050102010706020507" pitchFamily="18" charset="2"/>
            </a:endParaRPr>
          </a:p>
          <a:p>
            <a:endParaRPr lang="en-US" altLang="en-US" dirty="0">
              <a:sym typeface="Symbol" panose="05050102010706020507" pitchFamily="18" charset="2"/>
            </a:endParaRPr>
          </a:p>
          <a:p>
            <a:pPr marL="0" indent="0" algn="ctr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3516AC-219A-40E9-9AA6-AE6F2CFC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57C0"/>
                </a:solidFill>
              </a:rPr>
              <a:t>Lagrange Multipliers</a:t>
            </a:r>
            <a:endParaRPr lang="en-SG" dirty="0">
              <a:solidFill>
                <a:srgbClr val="0057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7580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099E81-052C-43BB-95C7-4310736C20A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A rectangular box without a lid is to be made from 12 m</a:t>
            </a:r>
            <a:r>
              <a:rPr lang="en-US" altLang="en-US" baseline="30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of cardboard. Find the maximum volume of such a box.</a:t>
            </a:r>
          </a:p>
          <a:p>
            <a:pPr marL="0" indent="0">
              <a:buNone/>
            </a:pPr>
            <a:endParaRPr lang="en-US" altLang="en-US" sz="1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57C0"/>
                </a:solidFill>
                <a:sym typeface="Symbol" panose="05050102010706020507" pitchFamily="18" charset="2"/>
              </a:rPr>
              <a:t>Solution:</a:t>
            </a:r>
            <a:br>
              <a:rPr lang="en-US" altLang="en-US" dirty="0">
                <a:solidFill>
                  <a:srgbClr val="00ADEF"/>
                </a:solidFill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Let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, and 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dirty="0">
                <a:sym typeface="Symbol" panose="05050102010706020507" pitchFamily="18" charset="2"/>
              </a:rPr>
              <a:t> be the length, width, and height, respectively, of the box in meters. </a:t>
            </a:r>
          </a:p>
          <a:p>
            <a:pPr marL="0" indent="0">
              <a:buNone/>
            </a:pPr>
            <a:endParaRPr lang="en-US" altLang="en-US" sz="1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Then we wish to maximize</a:t>
            </a:r>
          </a:p>
          <a:p>
            <a:pPr marL="0" indent="0">
              <a:buNone/>
            </a:pPr>
            <a:endParaRPr lang="en-US" altLang="en-US" sz="105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			</a:t>
            </a:r>
            <a:r>
              <a:rPr lang="en-US" altLang="en-US" i="1" dirty="0">
                <a:sym typeface="Symbol" panose="05050102010706020507" pitchFamily="18" charset="2"/>
              </a:rPr>
              <a:t>V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i="1" dirty="0" err="1">
                <a:sym typeface="Symbol" panose="05050102010706020507" pitchFamily="18" charset="2"/>
              </a:rPr>
              <a:t>xyz</a:t>
            </a:r>
            <a:endParaRPr lang="en-US" altLang="en-US" i="1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sz="105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subject to the constraint</a:t>
            </a:r>
          </a:p>
          <a:p>
            <a:pPr marL="0" indent="0">
              <a:buNone/>
            </a:pPr>
            <a:endParaRPr lang="en-US" altLang="en-US" sz="105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i="1" dirty="0">
                <a:sym typeface="Symbol" panose="05050102010706020507" pitchFamily="18" charset="2"/>
              </a:rPr>
              <a:t>g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dirty="0">
                <a:sym typeface="Symbol" panose="05050102010706020507" pitchFamily="18" charset="2"/>
              </a:rPr>
              <a:t>) = 2</a:t>
            </a:r>
            <a:r>
              <a:rPr lang="en-US" altLang="en-US" i="1" dirty="0">
                <a:sym typeface="Symbol" panose="05050102010706020507" pitchFamily="18" charset="2"/>
              </a:rPr>
              <a:t>xz</a:t>
            </a:r>
            <a:r>
              <a:rPr lang="en-US" altLang="en-US" dirty="0">
                <a:sym typeface="Symbol" panose="05050102010706020507" pitchFamily="18" charset="2"/>
              </a:rPr>
              <a:t> + 2</a:t>
            </a:r>
            <a:r>
              <a:rPr lang="en-US" altLang="en-US" i="1" dirty="0">
                <a:sym typeface="Symbol" panose="05050102010706020507" pitchFamily="18" charset="2"/>
              </a:rPr>
              <a:t>yz</a:t>
            </a:r>
            <a:r>
              <a:rPr lang="en-US" altLang="en-US" dirty="0">
                <a:sym typeface="Symbol" panose="05050102010706020507" pitchFamily="18" charset="2"/>
              </a:rPr>
              <a:t> + </a:t>
            </a:r>
            <a:r>
              <a:rPr lang="en-US" altLang="en-US" i="1" dirty="0" err="1">
                <a:sym typeface="Symbol" panose="05050102010706020507" pitchFamily="18" charset="2"/>
              </a:rPr>
              <a:t>xy</a:t>
            </a:r>
            <a:r>
              <a:rPr lang="en-US" altLang="en-US" dirty="0">
                <a:sym typeface="Symbol" panose="05050102010706020507" pitchFamily="18" charset="2"/>
              </a:rPr>
              <a:t> = 12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C7CD49-CCF9-425B-AB65-FFD3D67CD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57C0"/>
                </a:solidFill>
              </a:rPr>
              <a:t>Example 1</a:t>
            </a:r>
            <a:endParaRPr lang="en-SG" dirty="0">
              <a:solidFill>
                <a:srgbClr val="0057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2084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2DF872-FCF5-40B8-B994-6DAA653CA15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Using the method of Lagrange multipliers, we look for values of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dirty="0">
                <a:sym typeface="Symbol" panose="05050102010706020507" pitchFamily="18" charset="2"/>
              </a:rPr>
              <a:t>, and  such that </a:t>
            </a:r>
            <a:r>
              <a:rPr lang="en-US" altLang="en-US" i="1" dirty="0">
                <a:sym typeface="Symbol" panose="05050102010706020507" pitchFamily="18" charset="2"/>
              </a:rPr>
              <a:t>V </a:t>
            </a:r>
            <a:r>
              <a:rPr lang="en-US" altLang="en-US" dirty="0">
                <a:sym typeface="Symbol" panose="05050102010706020507" pitchFamily="18" charset="2"/>
              </a:rPr>
              <a:t>=  </a:t>
            </a:r>
            <a:r>
              <a:rPr lang="en-US" altLang="en-US" i="1" dirty="0">
                <a:sym typeface="Symbol" panose="05050102010706020507" pitchFamily="18" charset="2"/>
              </a:rPr>
              <a:t>g</a:t>
            </a:r>
            <a:r>
              <a:rPr lang="en-US" altLang="en-US" dirty="0">
                <a:sym typeface="Symbol" panose="05050102010706020507" pitchFamily="18" charset="2"/>
              </a:rPr>
              <a:t> and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g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dirty="0">
                <a:sym typeface="Symbol" panose="05050102010706020507" pitchFamily="18" charset="2"/>
              </a:rPr>
              <a:t>) = 12.</a:t>
            </a: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This gives the equations</a:t>
            </a:r>
          </a:p>
          <a:p>
            <a:pPr marL="0" indent="0">
              <a:buNone/>
            </a:pPr>
            <a:endParaRPr lang="en-US" altLang="en-US" sz="18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i="1" dirty="0">
                <a:sym typeface="Symbol" panose="05050102010706020507" pitchFamily="18" charset="2"/>
              </a:rPr>
              <a:t>                                 </a:t>
            </a:r>
            <a:r>
              <a:rPr lang="en-US" altLang="en-US" i="1" dirty="0" err="1">
                <a:sym typeface="Symbol" panose="05050102010706020507" pitchFamily="18" charset="2"/>
              </a:rPr>
              <a:t>V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x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= </a:t>
            </a:r>
            <a:r>
              <a:rPr lang="en-US" altLang="en-US" i="1" dirty="0" err="1">
                <a:sym typeface="Symbol" panose="05050102010706020507" pitchFamily="18" charset="2"/>
              </a:rPr>
              <a:t>g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x</a:t>
            </a:r>
            <a:endParaRPr lang="en-US" altLang="en-US" i="1" baseline="-250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sz="1800" i="1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i="1" dirty="0">
                <a:sym typeface="Symbol" panose="05050102010706020507" pitchFamily="18" charset="2"/>
              </a:rPr>
              <a:t>                                 </a:t>
            </a:r>
            <a:r>
              <a:rPr lang="en-US" altLang="en-US" i="1" dirty="0" err="1">
                <a:sym typeface="Symbol" panose="05050102010706020507" pitchFamily="18" charset="2"/>
              </a:rPr>
              <a:t>V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y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= </a:t>
            </a:r>
            <a:r>
              <a:rPr lang="en-US" altLang="en-US" i="1" dirty="0" err="1">
                <a:sym typeface="Symbol" panose="05050102010706020507" pitchFamily="18" charset="2"/>
              </a:rPr>
              <a:t>g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y</a:t>
            </a:r>
            <a:endParaRPr lang="en-US" altLang="en-US" i="1" baseline="-250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sz="1800" i="1" baseline="-250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i="1" dirty="0">
                <a:sym typeface="Symbol" panose="05050102010706020507" pitchFamily="18" charset="2"/>
              </a:rPr>
              <a:t>                                 </a:t>
            </a:r>
            <a:r>
              <a:rPr lang="en-US" altLang="en-US" i="1" dirty="0" err="1">
                <a:sym typeface="Symbol" panose="05050102010706020507" pitchFamily="18" charset="2"/>
              </a:rPr>
              <a:t>V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z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= </a:t>
            </a:r>
            <a:r>
              <a:rPr lang="en-US" altLang="en-US" i="1" dirty="0" err="1">
                <a:sym typeface="Symbol" panose="05050102010706020507" pitchFamily="18" charset="2"/>
              </a:rPr>
              <a:t>g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z</a:t>
            </a:r>
            <a:endParaRPr lang="en-US" altLang="en-US" i="1" baseline="-250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sz="1800" i="1" baseline="-250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             	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2</a:t>
            </a:r>
            <a:r>
              <a:rPr lang="en-US" altLang="en-US" i="1" dirty="0">
                <a:sym typeface="Symbol" panose="05050102010706020507" pitchFamily="18" charset="2"/>
              </a:rPr>
              <a:t>xz</a:t>
            </a:r>
            <a:r>
              <a:rPr lang="en-US" altLang="en-US" dirty="0">
                <a:sym typeface="Symbol" panose="05050102010706020507" pitchFamily="18" charset="2"/>
              </a:rPr>
              <a:t> + 2</a:t>
            </a:r>
            <a:r>
              <a:rPr lang="en-US" altLang="en-US" i="1" dirty="0">
                <a:sym typeface="Symbol" panose="05050102010706020507" pitchFamily="18" charset="2"/>
              </a:rPr>
              <a:t>yz</a:t>
            </a:r>
            <a:r>
              <a:rPr lang="en-US" altLang="en-US" dirty="0">
                <a:sym typeface="Symbol" panose="05050102010706020507" pitchFamily="18" charset="2"/>
              </a:rPr>
              <a:t> + </a:t>
            </a:r>
            <a:r>
              <a:rPr lang="en-US" altLang="en-US" i="1" dirty="0" err="1">
                <a:sym typeface="Symbol" panose="05050102010706020507" pitchFamily="18" charset="2"/>
              </a:rPr>
              <a:t>xy</a:t>
            </a:r>
            <a:r>
              <a:rPr lang="en-US" altLang="en-US" dirty="0">
                <a:sym typeface="Symbol" panose="05050102010706020507" pitchFamily="18" charset="2"/>
              </a:rPr>
              <a:t> = 12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4250C7-4E89-4A25-94DE-F33546FD8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57C0"/>
                </a:solidFill>
              </a:rPr>
              <a:t>Example 1 – </a:t>
            </a:r>
            <a:r>
              <a:rPr lang="en-US" altLang="en-US" i="1" dirty="0">
                <a:solidFill>
                  <a:srgbClr val="0057C0"/>
                </a:solidFill>
              </a:rPr>
              <a:t>Solution</a:t>
            </a:r>
            <a:endParaRPr lang="en-SG" dirty="0">
              <a:solidFill>
                <a:srgbClr val="0057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7138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79747D-410B-4257-B2AE-0724EA2B087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Which become</a:t>
            </a:r>
          </a:p>
          <a:p>
            <a:pPr marL="0" indent="0">
              <a:buNone/>
            </a:pPr>
            <a:endParaRPr lang="en-US" altLang="en-US" sz="9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i="1" dirty="0">
                <a:sym typeface="Symbol" panose="05050102010706020507" pitchFamily="18" charset="2"/>
              </a:rPr>
              <a:t>                              </a:t>
            </a:r>
            <a:r>
              <a:rPr lang="en-US" altLang="en-US" sz="900" i="1" dirty="0">
                <a:sym typeface="Symbol" panose="05050102010706020507" pitchFamily="18" charset="2"/>
              </a:rPr>
              <a:t>        </a:t>
            </a:r>
            <a:r>
              <a:rPr lang="en-US" altLang="en-US" i="1" dirty="0" err="1">
                <a:sym typeface="Symbol" panose="05050102010706020507" pitchFamily="18" charset="2"/>
              </a:rPr>
              <a:t>yz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= (2</a:t>
            </a:r>
            <a:r>
              <a:rPr lang="en-US" altLang="en-US" i="1" dirty="0">
                <a:sym typeface="Symbol" panose="05050102010706020507" pitchFamily="18" charset="2"/>
              </a:rPr>
              <a:t>z </a:t>
            </a:r>
            <a:r>
              <a:rPr lang="en-US" altLang="en-US" dirty="0">
                <a:sym typeface="Symbol" panose="05050102010706020507" pitchFamily="18" charset="2"/>
              </a:rPr>
              <a:t>+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i="1" dirty="0">
                <a:sym typeface="Symbol" panose="05050102010706020507" pitchFamily="18" charset="2"/>
              </a:rPr>
              <a:t>		           </a:t>
            </a:r>
            <a:r>
              <a:rPr lang="en-US" altLang="en-US" i="1" dirty="0" err="1">
                <a:sym typeface="Symbol" panose="05050102010706020507" pitchFamily="18" charset="2"/>
              </a:rPr>
              <a:t>xz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= (2</a:t>
            </a:r>
            <a:r>
              <a:rPr lang="en-US" altLang="en-US" i="1" dirty="0">
                <a:sym typeface="Symbol" panose="05050102010706020507" pitchFamily="18" charset="2"/>
              </a:rPr>
              <a:t>z </a:t>
            </a:r>
            <a:r>
              <a:rPr lang="en-US" altLang="en-US" dirty="0">
                <a:sym typeface="Symbol" panose="05050102010706020507" pitchFamily="18" charset="2"/>
              </a:rPr>
              <a:t>+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i="1" dirty="0">
                <a:sym typeface="Symbol" panose="05050102010706020507" pitchFamily="18" charset="2"/>
              </a:rPr>
              <a:t>                             </a:t>
            </a:r>
            <a:r>
              <a:rPr lang="en-US" altLang="en-US" sz="2000" i="1" dirty="0">
                <a:sym typeface="Symbol" panose="05050102010706020507" pitchFamily="18" charset="2"/>
              </a:rPr>
              <a:t> </a:t>
            </a:r>
            <a:r>
              <a:rPr lang="en-US" altLang="en-US" sz="900" i="1" dirty="0">
                <a:sym typeface="Symbol" panose="05050102010706020507" pitchFamily="18" charset="2"/>
              </a:rPr>
              <a:t>         </a:t>
            </a:r>
            <a:r>
              <a:rPr lang="en-US" altLang="en-US" i="1" dirty="0" err="1">
                <a:sym typeface="Symbol" panose="05050102010706020507" pitchFamily="18" charset="2"/>
              </a:rPr>
              <a:t>xy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= (2</a:t>
            </a:r>
            <a:r>
              <a:rPr lang="en-US" altLang="en-US" i="1" dirty="0">
                <a:sym typeface="Symbol" panose="05050102010706020507" pitchFamily="18" charset="2"/>
              </a:rPr>
              <a:t>x </a:t>
            </a:r>
            <a:r>
              <a:rPr lang="en-US" altLang="en-US" dirty="0">
                <a:sym typeface="Symbol" panose="05050102010706020507" pitchFamily="18" charset="2"/>
              </a:rPr>
              <a:t>+ 2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1400" dirty="0">
                <a:sym typeface="Symbol" panose="05050102010706020507" pitchFamily="18" charset="2"/>
              </a:rPr>
              <a:t>		                     </a:t>
            </a:r>
            <a:r>
              <a:rPr lang="en-US" altLang="en-US" dirty="0">
                <a:sym typeface="Symbol" panose="05050102010706020507" pitchFamily="18" charset="2"/>
              </a:rPr>
              <a:t>2</a:t>
            </a:r>
            <a:r>
              <a:rPr lang="en-US" altLang="en-US" i="1" dirty="0">
                <a:sym typeface="Symbol" panose="05050102010706020507" pitchFamily="18" charset="2"/>
              </a:rPr>
              <a:t>xz</a:t>
            </a:r>
            <a:r>
              <a:rPr lang="en-US" altLang="en-US" dirty="0">
                <a:sym typeface="Symbol" panose="05050102010706020507" pitchFamily="18" charset="2"/>
              </a:rPr>
              <a:t> + 2</a:t>
            </a:r>
            <a:r>
              <a:rPr lang="en-US" altLang="en-US" i="1" dirty="0">
                <a:sym typeface="Symbol" panose="05050102010706020507" pitchFamily="18" charset="2"/>
              </a:rPr>
              <a:t>yz</a:t>
            </a:r>
            <a:r>
              <a:rPr lang="en-US" altLang="en-US" dirty="0">
                <a:sym typeface="Symbol" panose="05050102010706020507" pitchFamily="18" charset="2"/>
              </a:rPr>
              <a:t> + </a:t>
            </a:r>
            <a:r>
              <a:rPr lang="en-US" altLang="en-US" i="1" dirty="0" err="1">
                <a:sym typeface="Symbol" panose="05050102010706020507" pitchFamily="18" charset="2"/>
              </a:rPr>
              <a:t>xy</a:t>
            </a:r>
            <a:r>
              <a:rPr lang="en-US" altLang="en-US" dirty="0">
                <a:sym typeface="Symbol" panose="05050102010706020507" pitchFamily="18" charset="2"/>
              </a:rPr>
              <a:t> = 12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D05C05-0E32-4580-B620-03C368C2D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57C0"/>
                </a:solidFill>
              </a:rPr>
              <a:t>Example 1 – </a:t>
            </a:r>
            <a:r>
              <a:rPr lang="en-US" altLang="en-US" i="1" dirty="0">
                <a:solidFill>
                  <a:srgbClr val="0057C0"/>
                </a:solidFill>
              </a:rPr>
              <a:t>Solution</a:t>
            </a:r>
            <a:endParaRPr lang="en-SG" dirty="0">
              <a:solidFill>
                <a:srgbClr val="0057C0"/>
              </a:solidFill>
            </a:endParaRP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7ED66A8C-2AFB-484A-BBC0-FB9988C91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1" b="81618"/>
          <a:stretch>
            <a:fillRect/>
          </a:stretch>
        </p:blipFill>
        <p:spPr bwMode="auto">
          <a:xfrm>
            <a:off x="1828800" y="2057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7307FB21-2D6F-4DF9-B2D1-558E251DE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1" b="81618"/>
          <a:stretch>
            <a:fillRect/>
          </a:stretch>
        </p:blipFill>
        <p:spPr bwMode="auto">
          <a:xfrm>
            <a:off x="1827893" y="201374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A0692165-C8AE-40C2-B19E-2618960F1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47" r="1131" b="26471"/>
          <a:stretch>
            <a:fillRect/>
          </a:stretch>
        </p:blipFill>
        <p:spPr bwMode="auto">
          <a:xfrm>
            <a:off x="1828800" y="38258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2D7875EE-9815-4097-A468-E065BB982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21" r="15254"/>
          <a:stretch>
            <a:fillRect/>
          </a:stretch>
        </p:blipFill>
        <p:spPr bwMode="auto">
          <a:xfrm>
            <a:off x="1828800" y="4686300"/>
            <a:ext cx="4572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2D5F04A1-32B6-42D6-998A-A4AB0C698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74" r="15254" b="54044"/>
          <a:stretch>
            <a:fillRect/>
          </a:stretch>
        </p:blipFill>
        <p:spPr bwMode="auto">
          <a:xfrm>
            <a:off x="1828800" y="29225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363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201983-2F4E-4BCB-B87B-9A425548869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There are no general rules for solving systems of equations. Sometimes some ingenuity is required.</a:t>
            </a:r>
          </a:p>
          <a:p>
            <a:pPr marL="0" indent="0">
              <a:buNone/>
            </a:pPr>
            <a:endParaRPr lang="en-US" altLang="en-US" sz="9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In the present example you might notice that if we multiply     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(2) by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 (3) by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, and (4) by 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dirty="0">
                <a:sym typeface="Symbol" panose="05050102010706020507" pitchFamily="18" charset="2"/>
              </a:rPr>
              <a:t>, then the left sides of these equations will be identical.</a:t>
            </a:r>
          </a:p>
          <a:p>
            <a:pPr marL="0" indent="0">
              <a:buNone/>
            </a:pPr>
            <a:endParaRPr lang="en-US" altLang="en-US" sz="9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Doing this, we have</a:t>
            </a:r>
          </a:p>
          <a:p>
            <a:pPr marL="0" indent="0">
              <a:buNone/>
            </a:pPr>
            <a:endParaRPr lang="en-US" altLang="en-US" sz="9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i="1" dirty="0">
                <a:sym typeface="Symbol" panose="05050102010706020507" pitchFamily="18" charset="2"/>
              </a:rPr>
              <a:t>                                    </a:t>
            </a:r>
            <a:r>
              <a:rPr lang="en-US" altLang="en-US" i="1" dirty="0" err="1">
                <a:sym typeface="Symbol" panose="05050102010706020507" pitchFamily="18" charset="2"/>
              </a:rPr>
              <a:t>xyz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= </a:t>
            </a:r>
            <a:r>
              <a:rPr lang="en-US" altLang="en-US" b="1" dirty="0">
                <a:sym typeface="Symbol" panose="05050102010706020507" pitchFamily="18" charset="2"/>
              </a:rPr>
              <a:t></a:t>
            </a:r>
            <a:r>
              <a:rPr lang="en-US" altLang="en-US" dirty="0">
                <a:sym typeface="Symbol" panose="05050102010706020507" pitchFamily="18" charset="2"/>
              </a:rPr>
              <a:t>(2</a:t>
            </a:r>
            <a:r>
              <a:rPr lang="en-US" altLang="en-US" i="1" dirty="0">
                <a:sym typeface="Symbol" panose="05050102010706020507" pitchFamily="18" charset="2"/>
              </a:rPr>
              <a:t>xz </a:t>
            </a:r>
            <a:r>
              <a:rPr lang="en-US" altLang="en-US" dirty="0">
                <a:sym typeface="Symbol" panose="05050102010706020507" pitchFamily="18" charset="2"/>
              </a:rPr>
              <a:t>+ </a:t>
            </a:r>
            <a:r>
              <a:rPr lang="en-US" altLang="en-US" i="1" dirty="0" err="1">
                <a:sym typeface="Symbol" panose="05050102010706020507" pitchFamily="18" charset="2"/>
              </a:rPr>
              <a:t>xy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</a:pPr>
            <a:endParaRPr lang="en-US" altLang="en-US" sz="1400" i="1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1400" i="1" dirty="0">
                <a:sym typeface="Symbol" panose="05050102010706020507" pitchFamily="18" charset="2"/>
              </a:rPr>
              <a:t> 	</a:t>
            </a:r>
            <a:r>
              <a:rPr lang="en-US" altLang="en-US" i="1" dirty="0">
                <a:sym typeface="Symbol" panose="05050102010706020507" pitchFamily="18" charset="2"/>
              </a:rPr>
              <a:t>		      </a:t>
            </a:r>
            <a:r>
              <a:rPr lang="en-US" altLang="en-US" i="1" dirty="0" err="1">
                <a:sym typeface="Symbol" panose="05050102010706020507" pitchFamily="18" charset="2"/>
              </a:rPr>
              <a:t>xyz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sz="900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= </a:t>
            </a:r>
            <a:r>
              <a:rPr lang="en-US" altLang="en-US" b="1" dirty="0">
                <a:sym typeface="Symbol" panose="05050102010706020507" pitchFamily="18" charset="2"/>
              </a:rPr>
              <a:t></a:t>
            </a:r>
            <a:r>
              <a:rPr lang="en-US" altLang="en-US" dirty="0">
                <a:sym typeface="Symbol" panose="05050102010706020507" pitchFamily="18" charset="2"/>
              </a:rPr>
              <a:t>(2</a:t>
            </a:r>
            <a:r>
              <a:rPr lang="en-US" altLang="en-US" i="1" dirty="0">
                <a:sym typeface="Symbol" panose="05050102010706020507" pitchFamily="18" charset="2"/>
              </a:rPr>
              <a:t>yz </a:t>
            </a:r>
            <a:r>
              <a:rPr lang="en-US" altLang="en-US" dirty="0">
                <a:sym typeface="Symbol" panose="05050102010706020507" pitchFamily="18" charset="2"/>
              </a:rPr>
              <a:t>+ </a:t>
            </a:r>
            <a:r>
              <a:rPr lang="en-US" altLang="en-US" i="1" dirty="0" err="1">
                <a:sym typeface="Symbol" panose="05050102010706020507" pitchFamily="18" charset="2"/>
              </a:rPr>
              <a:t>xy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</a:pPr>
            <a:endParaRPr lang="en-US" altLang="en-US" sz="1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i="1" dirty="0">
                <a:sym typeface="Symbol" panose="05050102010706020507" pitchFamily="18" charset="2"/>
              </a:rPr>
              <a:t>                                    </a:t>
            </a:r>
            <a:r>
              <a:rPr lang="en-US" altLang="en-US" sz="900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xyz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sz="900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= </a:t>
            </a:r>
            <a:r>
              <a:rPr lang="en-US" altLang="en-US" b="1" dirty="0">
                <a:sym typeface="Symbol" panose="05050102010706020507" pitchFamily="18" charset="2"/>
              </a:rPr>
              <a:t></a:t>
            </a:r>
            <a:r>
              <a:rPr lang="en-US" altLang="en-US" dirty="0">
                <a:sym typeface="Symbol" panose="05050102010706020507" pitchFamily="18" charset="2"/>
              </a:rPr>
              <a:t>(2</a:t>
            </a:r>
            <a:r>
              <a:rPr lang="en-US" altLang="en-US" i="1" dirty="0">
                <a:sym typeface="Symbol" panose="05050102010706020507" pitchFamily="18" charset="2"/>
              </a:rPr>
              <a:t>xz </a:t>
            </a:r>
            <a:r>
              <a:rPr lang="en-US" altLang="en-US" dirty="0">
                <a:sym typeface="Symbol" panose="05050102010706020507" pitchFamily="18" charset="2"/>
              </a:rPr>
              <a:t>+ 2</a:t>
            </a:r>
            <a:r>
              <a:rPr lang="en-US" altLang="en-US" i="1" dirty="0">
                <a:sym typeface="Symbol" panose="05050102010706020507" pitchFamily="18" charset="2"/>
              </a:rPr>
              <a:t>yz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32D5F1-462A-44FD-AD41-94183794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57C0"/>
                </a:solidFill>
              </a:rPr>
              <a:t>Example 1 – </a:t>
            </a:r>
            <a:r>
              <a:rPr lang="en-US" altLang="en-US" i="1" dirty="0">
                <a:solidFill>
                  <a:srgbClr val="0057C0"/>
                </a:solidFill>
              </a:rPr>
              <a:t>Solution</a:t>
            </a:r>
            <a:endParaRPr lang="en-SG" dirty="0">
              <a:solidFill>
                <a:srgbClr val="0057C0"/>
              </a:solidFill>
            </a:endParaRPr>
          </a:p>
        </p:txBody>
      </p:sp>
      <p:pic>
        <p:nvPicPr>
          <p:cNvPr id="4" name="Picture 15">
            <a:extLst>
              <a:ext uri="{FF2B5EF4-FFF2-40B4-BE49-F238E27FC236}">
                <a16:creationId xmlns:a16="http://schemas.microsoft.com/office/drawing/2014/main" id="{60D571A3-846C-4799-B70E-FB8CB2FCB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167" b="75549"/>
          <a:stretch>
            <a:fillRect/>
          </a:stretch>
        </p:blipFill>
        <p:spPr bwMode="auto">
          <a:xfrm>
            <a:off x="2051720" y="4221088"/>
            <a:ext cx="45720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5">
            <a:extLst>
              <a:ext uri="{FF2B5EF4-FFF2-40B4-BE49-F238E27FC236}">
                <a16:creationId xmlns:a16="http://schemas.microsoft.com/office/drawing/2014/main" id="{3218416B-1CE7-48EA-BD58-2A3A0130B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77" r="-4167" b="37669"/>
          <a:stretch>
            <a:fillRect/>
          </a:stretch>
        </p:blipFill>
        <p:spPr bwMode="auto">
          <a:xfrm>
            <a:off x="2051720" y="4892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7041B2-79A3-40E8-8637-18234F906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56"/>
          <a:stretch>
            <a:fillRect/>
          </a:stretch>
        </p:blipFill>
        <p:spPr bwMode="auto">
          <a:xfrm>
            <a:off x="2051720" y="5578400"/>
            <a:ext cx="4381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581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195833-0BE4-4324-9BAD-6936A1AE9B5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We observe that   0 because  = 0 would imply               </a:t>
            </a:r>
            <a:r>
              <a:rPr lang="en-US" altLang="en-US" i="1" dirty="0" err="1">
                <a:sym typeface="Symbol" panose="05050102010706020507" pitchFamily="18" charset="2"/>
              </a:rPr>
              <a:t>yz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i="1" dirty="0" err="1">
                <a:sym typeface="Symbol" panose="05050102010706020507" pitchFamily="18" charset="2"/>
              </a:rPr>
              <a:t>xz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i="1" dirty="0" err="1">
                <a:sym typeface="Symbol" panose="05050102010706020507" pitchFamily="18" charset="2"/>
              </a:rPr>
              <a:t>xy</a:t>
            </a:r>
            <a:r>
              <a:rPr lang="en-US" altLang="en-US" dirty="0">
                <a:sym typeface="Symbol" panose="05050102010706020507" pitchFamily="18" charset="2"/>
              </a:rPr>
              <a:t> = 0 from (2), (3), and (4) and this would contradict (5).</a:t>
            </a: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Therefore, from (6) and (7), we have</a:t>
            </a:r>
          </a:p>
          <a:p>
            <a:pPr marL="0" indent="0">
              <a:buNone/>
            </a:pPr>
            <a:endParaRPr lang="en-US" altLang="en-US" sz="9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                       2</a:t>
            </a:r>
            <a:r>
              <a:rPr lang="en-US" altLang="en-US" i="1" dirty="0">
                <a:sym typeface="Symbol" panose="05050102010706020507" pitchFamily="18" charset="2"/>
              </a:rPr>
              <a:t>xz </a:t>
            </a:r>
            <a:r>
              <a:rPr lang="en-US" altLang="en-US" dirty="0">
                <a:sym typeface="Symbol" panose="05050102010706020507" pitchFamily="18" charset="2"/>
              </a:rPr>
              <a:t>+ </a:t>
            </a:r>
            <a:r>
              <a:rPr lang="en-US" altLang="en-US" i="1" dirty="0" err="1">
                <a:sym typeface="Symbol" panose="05050102010706020507" pitchFamily="18" charset="2"/>
              </a:rPr>
              <a:t>xy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= 2</a:t>
            </a:r>
            <a:r>
              <a:rPr lang="en-US" altLang="en-US" i="1" dirty="0">
                <a:sym typeface="Symbol" panose="05050102010706020507" pitchFamily="18" charset="2"/>
              </a:rPr>
              <a:t>yz </a:t>
            </a:r>
            <a:r>
              <a:rPr lang="en-US" altLang="en-US" dirty="0">
                <a:sym typeface="Symbol" panose="05050102010706020507" pitchFamily="18" charset="2"/>
              </a:rPr>
              <a:t>+ </a:t>
            </a:r>
            <a:r>
              <a:rPr lang="en-US" altLang="en-US" i="1" dirty="0" err="1">
                <a:sym typeface="Symbol" panose="05050102010706020507" pitchFamily="18" charset="2"/>
              </a:rPr>
              <a:t>xy</a:t>
            </a:r>
            <a:endParaRPr lang="en-US" altLang="en-US" i="1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sz="900" i="1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which gives </a:t>
            </a:r>
            <a:r>
              <a:rPr lang="en-US" altLang="en-US" i="1" dirty="0" err="1">
                <a:sym typeface="Symbol" panose="05050102010706020507" pitchFamily="18" charset="2"/>
              </a:rPr>
              <a:t>xz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i="1" dirty="0" err="1">
                <a:sym typeface="Symbol" panose="05050102010706020507" pitchFamily="18" charset="2"/>
              </a:rPr>
              <a:t>yz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But 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dirty="0">
                <a:sym typeface="Symbol" panose="05050102010706020507" pitchFamily="18" charset="2"/>
              </a:rPr>
              <a:t>  0 (since 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dirty="0">
                <a:sym typeface="Symbol" panose="05050102010706020507" pitchFamily="18" charset="2"/>
              </a:rPr>
              <a:t> = 0 would give </a:t>
            </a:r>
            <a:r>
              <a:rPr lang="en-US" altLang="en-US" i="1" dirty="0">
                <a:sym typeface="Symbol" panose="05050102010706020507" pitchFamily="18" charset="2"/>
              </a:rPr>
              <a:t>V</a:t>
            </a:r>
            <a:r>
              <a:rPr lang="en-US" altLang="en-US" dirty="0">
                <a:sym typeface="Symbol" panose="05050102010706020507" pitchFamily="18" charset="2"/>
              </a:rPr>
              <a:t> = 0), so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D56299-3240-44B6-8C24-42EBDB36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57C0"/>
                </a:solidFill>
              </a:rPr>
              <a:t>Example 1 – </a:t>
            </a:r>
            <a:r>
              <a:rPr lang="en-US" altLang="en-US" i="1" dirty="0">
                <a:solidFill>
                  <a:srgbClr val="0057C0"/>
                </a:solidFill>
              </a:rPr>
              <a:t>Solution</a:t>
            </a:r>
            <a:endParaRPr lang="en-SG" dirty="0">
              <a:solidFill>
                <a:srgbClr val="0057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3236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2500B5-C9E3-4F06-B7E7-92ADB514F6F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en-US" dirty="0">
                <a:sym typeface="Symbol" panose="05050102010706020507" pitchFamily="18" charset="2"/>
              </a:rPr>
              <a:t>From (7) and (8) we have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en-US" sz="900" dirty="0">
              <a:sym typeface="Symbol" panose="05050102010706020507" pitchFamily="18" charset="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dirty="0">
                <a:sym typeface="Symbol" panose="05050102010706020507" pitchFamily="18" charset="2"/>
              </a:rPr>
              <a:t>                           2</a:t>
            </a:r>
            <a:r>
              <a:rPr lang="en-US" altLang="en-US" i="1" dirty="0">
                <a:sym typeface="Symbol" panose="05050102010706020507" pitchFamily="18" charset="2"/>
              </a:rPr>
              <a:t>yz </a:t>
            </a:r>
            <a:r>
              <a:rPr lang="en-US" altLang="en-US" dirty="0">
                <a:sym typeface="Symbol" panose="05050102010706020507" pitchFamily="18" charset="2"/>
              </a:rPr>
              <a:t>+ </a:t>
            </a:r>
            <a:r>
              <a:rPr lang="en-US" altLang="en-US" i="1" dirty="0" err="1">
                <a:sym typeface="Symbol" panose="05050102010706020507" pitchFamily="18" charset="2"/>
              </a:rPr>
              <a:t>xy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= 2</a:t>
            </a:r>
            <a:r>
              <a:rPr lang="en-US" altLang="en-US" i="1" dirty="0">
                <a:sym typeface="Symbol" panose="05050102010706020507" pitchFamily="18" charset="2"/>
              </a:rPr>
              <a:t>xz </a:t>
            </a:r>
            <a:r>
              <a:rPr lang="en-US" altLang="en-US" dirty="0">
                <a:sym typeface="Symbol" panose="05050102010706020507" pitchFamily="18" charset="2"/>
              </a:rPr>
              <a:t>+ 2</a:t>
            </a:r>
            <a:r>
              <a:rPr lang="en-US" altLang="en-US" i="1" dirty="0">
                <a:sym typeface="Symbol" panose="05050102010706020507" pitchFamily="18" charset="2"/>
              </a:rPr>
              <a:t>yz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en-US" sz="700" i="1" dirty="0">
              <a:sym typeface="Symbol" panose="05050102010706020507" pitchFamily="18" charset="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dirty="0">
                <a:sym typeface="Symbol" panose="05050102010706020507" pitchFamily="18" charset="2"/>
              </a:rPr>
              <a:t>which gives 2</a:t>
            </a:r>
            <a:r>
              <a:rPr lang="en-US" altLang="en-US" i="1" dirty="0">
                <a:sym typeface="Symbol" panose="05050102010706020507" pitchFamily="18" charset="2"/>
              </a:rPr>
              <a:t>xz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i="1" dirty="0" err="1">
                <a:sym typeface="Symbol" panose="05050102010706020507" pitchFamily="18" charset="2"/>
              </a:rPr>
              <a:t>xy</a:t>
            </a:r>
            <a:r>
              <a:rPr lang="en-US" altLang="en-US" dirty="0">
                <a:sym typeface="Symbol" panose="05050102010706020507" pitchFamily="18" charset="2"/>
              </a:rPr>
              <a:t> and so (since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 0)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 = 2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dirty="0">
                <a:sym typeface="Symbol" panose="05050102010706020507" pitchFamily="18" charset="2"/>
              </a:rPr>
              <a:t>. 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en-US" sz="900" dirty="0">
              <a:sym typeface="Symbol" panose="05050102010706020507" pitchFamily="18" charset="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dirty="0">
                <a:sym typeface="Symbol" panose="05050102010706020507" pitchFamily="18" charset="2"/>
              </a:rPr>
              <a:t>If we now put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 = 2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dirty="0">
                <a:sym typeface="Symbol" panose="05050102010706020507" pitchFamily="18" charset="2"/>
              </a:rPr>
              <a:t> in (5), we get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dirty="0">
                <a:sym typeface="Symbol" panose="05050102010706020507" pitchFamily="18" charset="2"/>
              </a:rPr>
              <a:t>                           4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baseline="30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+ 4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baseline="30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+ 4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baseline="30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= 12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en-US" sz="9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Since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, and 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dirty="0">
                <a:sym typeface="Symbol" panose="05050102010706020507" pitchFamily="18" charset="2"/>
              </a:rPr>
              <a:t> are all positive, we therefore have 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dirty="0">
                <a:sym typeface="Symbol" panose="05050102010706020507" pitchFamily="18" charset="2"/>
              </a:rPr>
              <a:t> = 1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and so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= 2 and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 = 2.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E9E955-A7B0-49D6-A14F-6354751DC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57C0"/>
                </a:solidFill>
              </a:rPr>
              <a:t>Example 1 – </a:t>
            </a:r>
            <a:r>
              <a:rPr lang="en-US" altLang="en-US" i="1" dirty="0">
                <a:solidFill>
                  <a:srgbClr val="0057C0"/>
                </a:solidFill>
              </a:rPr>
              <a:t>Solution</a:t>
            </a:r>
            <a:endParaRPr lang="en-SG" dirty="0">
              <a:solidFill>
                <a:srgbClr val="0057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230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US" altLang="en-US" dirty="0"/>
              <a:t>If the inequalities in Definition 1 hold for </a:t>
            </a:r>
            <a:r>
              <a:rPr lang="en-US" altLang="en-US" i="1" dirty="0"/>
              <a:t>all </a:t>
            </a:r>
            <a:r>
              <a:rPr lang="en-US" altLang="en-US" dirty="0"/>
              <a:t>points 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)                 in the domain of </a:t>
            </a:r>
            <a:r>
              <a:rPr lang="en-US" altLang="en-US" i="1" dirty="0"/>
              <a:t>f</a:t>
            </a:r>
            <a:r>
              <a:rPr lang="en-US" altLang="en-US" dirty="0"/>
              <a:t>, then </a:t>
            </a:r>
            <a:r>
              <a:rPr lang="en-US" altLang="en-US" i="1" dirty="0"/>
              <a:t>f</a:t>
            </a:r>
            <a:r>
              <a:rPr lang="en-US" altLang="en-US" dirty="0"/>
              <a:t> has an </a:t>
            </a:r>
            <a:r>
              <a:rPr lang="en-US" altLang="en-US" b="1" dirty="0"/>
              <a:t>absolute maximum                      </a:t>
            </a:r>
            <a:r>
              <a:rPr lang="en-US" altLang="en-US" dirty="0"/>
              <a:t>(or </a:t>
            </a:r>
            <a:r>
              <a:rPr lang="en-US" altLang="en-US" b="1" dirty="0"/>
              <a:t>absolute minimum</a:t>
            </a:r>
            <a:r>
              <a:rPr lang="en-US" altLang="en-US" dirty="0"/>
              <a:t>) at </a:t>
            </a:r>
            <a:r>
              <a:rPr lang="en-US" altLang="en-US" sz="500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Maximum and Minimum Values</a:t>
            </a:r>
            <a:endParaRPr lang="en-SG" dirty="0">
              <a:solidFill>
                <a:srgbClr val="0065C0"/>
              </a:solidFill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33228"/>
            <a:ext cx="8237538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12" y="4581128"/>
            <a:ext cx="8256588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77250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46D7A4-E90B-4875-BA4F-DEF76B88E0F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Suppose now that we want to find the maximum and minimum values of a function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sz="5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dirty="0">
                <a:sym typeface="Symbol" panose="05050102010706020507" pitchFamily="18" charset="2"/>
              </a:rPr>
              <a:t>) subject to two constraints (side conditions) of the form </a:t>
            </a:r>
            <a:r>
              <a:rPr lang="en-US" altLang="en-US" i="1" dirty="0">
                <a:sym typeface="Symbol" panose="05050102010706020507" pitchFamily="18" charset="2"/>
              </a:rPr>
              <a:t>g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dirty="0">
                <a:sym typeface="Symbol" panose="05050102010706020507" pitchFamily="18" charset="2"/>
              </a:rPr>
              <a:t>) =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 and </a:t>
            </a:r>
            <a:r>
              <a:rPr lang="en-US" altLang="en-US" i="1" dirty="0">
                <a:sym typeface="Symbol" panose="05050102010706020507" pitchFamily="18" charset="2"/>
              </a:rPr>
              <a:t>h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dirty="0">
                <a:sym typeface="Symbol" panose="05050102010706020507" pitchFamily="18" charset="2"/>
              </a:rPr>
              <a:t>) = </a:t>
            </a:r>
            <a:r>
              <a:rPr lang="en-US" altLang="en-US" i="1" dirty="0">
                <a:sym typeface="Symbol" panose="05050102010706020507" pitchFamily="18" charset="2"/>
              </a:rPr>
              <a:t>c</a:t>
            </a:r>
            <a:r>
              <a:rPr lang="en-US" altLang="en-US" dirty="0">
                <a:sym typeface="Symbol" panose="05050102010706020507" pitchFamily="18" charset="2"/>
              </a:rPr>
              <a:t>. </a:t>
            </a:r>
          </a:p>
          <a:p>
            <a:pPr>
              <a:lnSpc>
                <a:spcPct val="110000"/>
              </a:lnSpc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Geometrically, this means that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we are looking for the extreme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values of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when 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dirty="0">
                <a:sym typeface="Symbol" panose="05050102010706020507" pitchFamily="18" charset="2"/>
              </a:rPr>
              <a:t>) is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restricted to lie on the curve of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intersection </a:t>
            </a:r>
            <a:r>
              <a:rPr lang="en-US" altLang="en-US" i="1" dirty="0">
                <a:sym typeface="Symbol" panose="05050102010706020507" pitchFamily="18" charset="2"/>
              </a:rPr>
              <a:t>C </a:t>
            </a:r>
            <a:r>
              <a:rPr lang="en-US" altLang="en-US" dirty="0">
                <a:sym typeface="Symbol" panose="05050102010706020507" pitchFamily="18" charset="2"/>
              </a:rPr>
              <a:t>of the level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surfaces </a:t>
            </a:r>
            <a:r>
              <a:rPr lang="en-US" altLang="en-US" i="1" dirty="0">
                <a:sym typeface="Symbol" panose="05050102010706020507" pitchFamily="18" charset="2"/>
              </a:rPr>
              <a:t>g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dirty="0">
                <a:sym typeface="Symbol" panose="05050102010706020507" pitchFamily="18" charset="2"/>
              </a:rPr>
              <a:t>) =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 and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h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dirty="0">
                <a:sym typeface="Symbol" panose="05050102010706020507" pitchFamily="18" charset="2"/>
              </a:rPr>
              <a:t>) = </a:t>
            </a:r>
            <a:r>
              <a:rPr lang="en-US" altLang="en-US" i="1" dirty="0">
                <a:sym typeface="Symbol" panose="05050102010706020507" pitchFamily="18" charset="2"/>
              </a:rPr>
              <a:t>c</a:t>
            </a:r>
            <a:r>
              <a:rPr lang="en-US" altLang="en-US" dirty="0">
                <a:sym typeface="Symbol" panose="05050102010706020507" pitchFamily="18" charset="2"/>
              </a:rPr>
              <a:t>. (See Figure 5.)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F9F586-8022-468E-AC26-8FB4CC37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57C0"/>
                </a:solidFill>
              </a:rPr>
              <a:t>Two Constraints</a:t>
            </a:r>
            <a:endParaRPr lang="en-SG" dirty="0">
              <a:solidFill>
                <a:srgbClr val="0057C0"/>
              </a:solidFill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0F1B9EA2-84AD-4524-B4A3-1F1314151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140968"/>
            <a:ext cx="3146425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42086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68C72B-3BE5-4629-8225-7C4FAF9388F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Suppose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has such an extreme value at a point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baseline="-25000" dirty="0">
                <a:sym typeface="Symbol" panose="05050102010706020507" pitchFamily="18" charset="2"/>
              </a:rPr>
              <a:t>0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baseline="-25000" dirty="0">
                <a:sym typeface="Symbol" panose="05050102010706020507" pitchFamily="18" charset="2"/>
              </a:rPr>
              <a:t>0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baseline="-25000" dirty="0">
                <a:sym typeface="Symbol" panose="05050102010706020507" pitchFamily="18" charset="2"/>
              </a:rPr>
              <a:t>0</a:t>
            </a:r>
            <a:r>
              <a:rPr lang="en-US" altLang="en-US" dirty="0">
                <a:sym typeface="Symbol" panose="05050102010706020507" pitchFamily="18" charset="2"/>
              </a:rPr>
              <a:t>). We know from the beginning of this section that 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is orthogonal to </a:t>
            </a:r>
            <a:r>
              <a:rPr lang="en-US" altLang="en-US" i="1" dirty="0">
                <a:sym typeface="Symbol" panose="05050102010706020507" pitchFamily="18" charset="2"/>
              </a:rPr>
              <a:t>C </a:t>
            </a:r>
            <a:r>
              <a:rPr lang="en-US" altLang="en-US" dirty="0">
                <a:sym typeface="Symbol" panose="05050102010706020507" pitchFamily="18" charset="2"/>
              </a:rPr>
              <a:t>at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. </a:t>
            </a:r>
          </a:p>
          <a:p>
            <a:pPr>
              <a:lnSpc>
                <a:spcPct val="110000"/>
              </a:lnSpc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But we also know that </a:t>
            </a:r>
            <a:r>
              <a:rPr lang="en-US" altLang="en-US" i="1" dirty="0">
                <a:sym typeface="Symbol" panose="05050102010706020507" pitchFamily="18" charset="2"/>
              </a:rPr>
              <a:t>g</a:t>
            </a:r>
            <a:r>
              <a:rPr lang="en-US" altLang="en-US" dirty="0">
                <a:sym typeface="Symbol" panose="05050102010706020507" pitchFamily="18" charset="2"/>
              </a:rPr>
              <a:t> is orthogonal to </a:t>
            </a:r>
            <a:r>
              <a:rPr lang="en-US" altLang="en-US" i="1" dirty="0">
                <a:sym typeface="Symbol" panose="05050102010706020507" pitchFamily="18" charset="2"/>
              </a:rPr>
              <a:t>g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dirty="0">
                <a:sym typeface="Symbol" panose="05050102010706020507" pitchFamily="18" charset="2"/>
              </a:rPr>
              <a:t>) =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 and </a:t>
            </a:r>
            <a:r>
              <a:rPr lang="en-US" altLang="en-US" i="1" dirty="0">
                <a:sym typeface="Symbol" panose="05050102010706020507" pitchFamily="18" charset="2"/>
              </a:rPr>
              <a:t>h</a:t>
            </a:r>
            <a:r>
              <a:rPr lang="en-US" altLang="en-US" dirty="0">
                <a:sym typeface="Symbol" panose="05050102010706020507" pitchFamily="18" charset="2"/>
              </a:rPr>
              <a:t> is orthogonal to </a:t>
            </a:r>
            <a:r>
              <a:rPr lang="en-US" altLang="en-US" i="1" dirty="0">
                <a:sym typeface="Symbol" panose="05050102010706020507" pitchFamily="18" charset="2"/>
              </a:rPr>
              <a:t>h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dirty="0">
                <a:sym typeface="Symbol" panose="05050102010706020507" pitchFamily="18" charset="2"/>
              </a:rPr>
              <a:t>) = </a:t>
            </a:r>
            <a:r>
              <a:rPr lang="en-US" altLang="en-US" i="1" dirty="0">
                <a:sym typeface="Symbol" panose="05050102010706020507" pitchFamily="18" charset="2"/>
              </a:rPr>
              <a:t>c</a:t>
            </a:r>
            <a:r>
              <a:rPr lang="en-US" altLang="en-US" dirty="0">
                <a:sym typeface="Symbol" panose="05050102010706020507" pitchFamily="18" charset="2"/>
              </a:rPr>
              <a:t>, so </a:t>
            </a:r>
            <a:r>
              <a:rPr lang="en-US" altLang="en-US" i="1" dirty="0">
                <a:sym typeface="Symbol" panose="05050102010706020507" pitchFamily="18" charset="2"/>
              </a:rPr>
              <a:t>g</a:t>
            </a:r>
            <a:r>
              <a:rPr lang="en-US" altLang="en-US" dirty="0">
                <a:sym typeface="Symbol" panose="05050102010706020507" pitchFamily="18" charset="2"/>
              </a:rPr>
              <a:t> and </a:t>
            </a:r>
            <a:r>
              <a:rPr lang="en-US" altLang="en-US" i="1" dirty="0">
                <a:sym typeface="Symbol" panose="05050102010706020507" pitchFamily="18" charset="2"/>
              </a:rPr>
              <a:t>h</a:t>
            </a:r>
            <a:r>
              <a:rPr lang="en-US" altLang="en-US" dirty="0">
                <a:sym typeface="Symbol" panose="05050102010706020507" pitchFamily="18" charset="2"/>
              </a:rPr>
              <a:t> are both orthogonal to </a:t>
            </a:r>
            <a:r>
              <a:rPr lang="en-US" altLang="en-US" i="1" dirty="0">
                <a:sym typeface="Symbol" panose="05050102010706020507" pitchFamily="18" charset="2"/>
              </a:rPr>
              <a:t>C</a:t>
            </a:r>
            <a:r>
              <a:rPr lang="en-US" altLang="en-US" dirty="0">
                <a:sym typeface="Symbol" panose="05050102010706020507" pitchFamily="18" charset="2"/>
              </a:rPr>
              <a:t>. </a:t>
            </a:r>
          </a:p>
          <a:p>
            <a:pPr>
              <a:lnSpc>
                <a:spcPct val="110000"/>
              </a:lnSpc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This means that the gradient vector 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sz="5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baseline="-25000" dirty="0">
                <a:sym typeface="Symbol" panose="05050102010706020507" pitchFamily="18" charset="2"/>
              </a:rPr>
              <a:t>0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baseline="-25000" dirty="0">
                <a:sym typeface="Symbol" panose="05050102010706020507" pitchFamily="18" charset="2"/>
              </a:rPr>
              <a:t>0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baseline="-25000" dirty="0">
                <a:sym typeface="Symbol" panose="05050102010706020507" pitchFamily="18" charset="2"/>
              </a:rPr>
              <a:t>0</a:t>
            </a:r>
            <a:r>
              <a:rPr lang="en-US" altLang="en-US" dirty="0">
                <a:sym typeface="Symbol" panose="05050102010706020507" pitchFamily="18" charset="2"/>
              </a:rPr>
              <a:t>) is in the plane determined by </a:t>
            </a:r>
            <a:r>
              <a:rPr lang="en-US" altLang="en-US" i="1" dirty="0">
                <a:sym typeface="Symbol" panose="05050102010706020507" pitchFamily="18" charset="2"/>
              </a:rPr>
              <a:t>g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baseline="-25000" dirty="0">
                <a:sym typeface="Symbol" panose="05050102010706020507" pitchFamily="18" charset="2"/>
              </a:rPr>
              <a:t>0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baseline="-25000" dirty="0">
                <a:sym typeface="Symbol" panose="05050102010706020507" pitchFamily="18" charset="2"/>
              </a:rPr>
              <a:t>0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baseline="-25000" dirty="0">
                <a:sym typeface="Symbol" panose="05050102010706020507" pitchFamily="18" charset="2"/>
              </a:rPr>
              <a:t>0</a:t>
            </a:r>
            <a:r>
              <a:rPr lang="en-US" altLang="en-US" dirty="0">
                <a:sym typeface="Symbol" panose="05050102010706020507" pitchFamily="18" charset="2"/>
              </a:rPr>
              <a:t>) and </a:t>
            </a:r>
            <a:r>
              <a:rPr lang="en-US" altLang="en-US" i="1" dirty="0">
                <a:sym typeface="Symbol" panose="05050102010706020507" pitchFamily="18" charset="2"/>
              </a:rPr>
              <a:t>h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baseline="-25000" dirty="0">
                <a:sym typeface="Symbol" panose="05050102010706020507" pitchFamily="18" charset="2"/>
              </a:rPr>
              <a:t>0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baseline="-25000" dirty="0">
                <a:sym typeface="Symbol" panose="05050102010706020507" pitchFamily="18" charset="2"/>
              </a:rPr>
              <a:t>0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baseline="-25000" dirty="0">
                <a:sym typeface="Symbol" panose="05050102010706020507" pitchFamily="18" charset="2"/>
              </a:rPr>
              <a:t>0</a:t>
            </a:r>
            <a:r>
              <a:rPr lang="en-US" altLang="en-US" dirty="0">
                <a:sym typeface="Symbol" panose="05050102010706020507" pitchFamily="18" charset="2"/>
              </a:rPr>
              <a:t>). (We assume that these gradient vectors are not zero and not parallel.)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630162-58A4-4B00-81C5-D1F09043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57C0"/>
                </a:solidFill>
              </a:rPr>
              <a:t>Two Constraints</a:t>
            </a:r>
            <a:endParaRPr lang="en-SG" dirty="0">
              <a:solidFill>
                <a:srgbClr val="0057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3408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DE7FAE-922E-4310-A992-DE050175A60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So there are numbers  and </a:t>
            </a:r>
            <a:r>
              <a:rPr lang="en-US" altLang="en-US" i="1" dirty="0">
                <a:sym typeface="Symbol" panose="05050102010706020507" pitchFamily="18" charset="2"/>
              </a:rPr>
              <a:t></a:t>
            </a:r>
            <a:r>
              <a:rPr lang="en-US" altLang="en-US" dirty="0">
                <a:sym typeface="Symbol" panose="05050102010706020507" pitchFamily="18" charset="2"/>
              </a:rPr>
              <a:t> (called Lagrange multipliers) such that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In this case Lagrange’s method is to look for extreme values by solving five equations in the five unknowns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dirty="0">
                <a:sym typeface="Symbol" panose="05050102010706020507" pitchFamily="18" charset="2"/>
              </a:rPr>
              <a:t>, , and </a:t>
            </a:r>
            <a:r>
              <a:rPr lang="en-US" altLang="en-US" i="1" dirty="0">
                <a:sym typeface="Symbol" panose="05050102010706020507" pitchFamily="18" charset="2"/>
              </a:rPr>
              <a:t>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4093B9-05FB-45A9-AD30-83E40A0C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57C0"/>
                </a:solidFill>
              </a:rPr>
              <a:t>Two Constraints</a:t>
            </a:r>
            <a:endParaRPr lang="en-SG" dirty="0">
              <a:solidFill>
                <a:srgbClr val="0057C0"/>
              </a:solidFill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3660230C-66F8-4C11-BB1E-51C8867EA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08263"/>
            <a:ext cx="795496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4113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F1FEB5-5D75-4386-9C75-84E153879D9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These equations are obtained by writing Equation 16 in terms of its components and using the constraint equations:</a:t>
            </a:r>
          </a:p>
          <a:p>
            <a:pPr marL="0" indent="0">
              <a:buNone/>
            </a:pPr>
            <a:endParaRPr lang="en-SG" dirty="0"/>
          </a:p>
          <a:p>
            <a:pPr marL="0" indent="0" algn="ctr">
              <a:buNone/>
            </a:pPr>
            <a:r>
              <a:rPr lang="en-US" altLang="en-US" i="1" dirty="0" err="1">
                <a:sym typeface="Symbol" panose="05050102010706020507" pitchFamily="18" charset="2"/>
              </a:rPr>
              <a:t>f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= </a:t>
            </a:r>
            <a:r>
              <a:rPr lang="en-US" altLang="en-US" i="1" dirty="0" err="1">
                <a:sym typeface="Symbol" panose="05050102010706020507" pitchFamily="18" charset="2"/>
              </a:rPr>
              <a:t>g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+ </a:t>
            </a:r>
            <a:r>
              <a:rPr lang="en-US" altLang="en-US" i="1" dirty="0">
                <a:sym typeface="Symbol" panose="05050102010706020507" pitchFamily="18" charset="2"/>
              </a:rPr>
              <a:t>h</a:t>
            </a:r>
            <a:r>
              <a:rPr lang="en-US" altLang="en-US" i="1" baseline="-25000" dirty="0">
                <a:sym typeface="Symbol" panose="05050102010706020507" pitchFamily="18" charset="2"/>
              </a:rPr>
              <a:t>x</a:t>
            </a:r>
          </a:p>
          <a:p>
            <a:pPr marL="0" indent="0" algn="ctr">
              <a:buNone/>
            </a:pPr>
            <a:endParaRPr lang="en-US" altLang="en-US" sz="1050" i="1" baseline="-25000" dirty="0">
              <a:sym typeface="Symbol" panose="05050102010706020507" pitchFamily="18" charset="2"/>
            </a:endParaRPr>
          </a:p>
          <a:p>
            <a:pPr marL="0" indent="0" algn="ctr">
              <a:buNone/>
            </a:pPr>
            <a:endParaRPr lang="en-US" altLang="en-US" sz="1050" dirty="0">
              <a:sym typeface="Symbol" panose="05050102010706020507" pitchFamily="18" charset="2"/>
            </a:endParaRPr>
          </a:p>
          <a:p>
            <a:pPr marL="0" indent="0" algn="ctr">
              <a:buNone/>
            </a:pPr>
            <a:r>
              <a:rPr lang="en-US" altLang="en-US" i="1" dirty="0" err="1">
                <a:sym typeface="Symbol" panose="05050102010706020507" pitchFamily="18" charset="2"/>
              </a:rPr>
              <a:t>f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 = </a:t>
            </a:r>
            <a:r>
              <a:rPr lang="en-US" altLang="en-US" i="1" dirty="0" err="1">
                <a:sym typeface="Symbol" panose="05050102010706020507" pitchFamily="18" charset="2"/>
              </a:rPr>
              <a:t>g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 + </a:t>
            </a:r>
            <a:r>
              <a:rPr lang="en-US" altLang="en-US" i="1" dirty="0">
                <a:sym typeface="Symbol" panose="05050102010706020507" pitchFamily="18" charset="2"/>
              </a:rPr>
              <a:t></a:t>
            </a:r>
            <a:r>
              <a:rPr lang="en-US" altLang="en-US" i="1" dirty="0" err="1">
                <a:sym typeface="Symbol" panose="05050102010706020507" pitchFamily="18" charset="2"/>
              </a:rPr>
              <a:t>h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y</a:t>
            </a:r>
            <a:endParaRPr lang="en-US" altLang="en-US" i="1" baseline="-25000" dirty="0">
              <a:sym typeface="Symbol" panose="05050102010706020507" pitchFamily="18" charset="2"/>
            </a:endParaRPr>
          </a:p>
          <a:p>
            <a:pPr marL="0" indent="0" algn="ctr">
              <a:buNone/>
            </a:pPr>
            <a:endParaRPr lang="en-US" altLang="en-US" sz="1050" i="1" baseline="-25000" dirty="0">
              <a:sym typeface="Symbol" panose="05050102010706020507" pitchFamily="18" charset="2"/>
            </a:endParaRPr>
          </a:p>
          <a:p>
            <a:pPr marL="0" indent="0" algn="ctr">
              <a:buNone/>
            </a:pPr>
            <a:endParaRPr lang="en-US" altLang="en-US" sz="1050" i="1" dirty="0">
              <a:sym typeface="Symbol" panose="05050102010706020507" pitchFamily="18" charset="2"/>
            </a:endParaRPr>
          </a:p>
          <a:p>
            <a:pPr marL="0" indent="0" algn="ctr">
              <a:buNone/>
            </a:pPr>
            <a:r>
              <a:rPr lang="en-US" altLang="en-US" i="1" dirty="0" err="1">
                <a:sym typeface="Symbol" panose="05050102010706020507" pitchFamily="18" charset="2"/>
              </a:rPr>
              <a:t>f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z</a:t>
            </a:r>
            <a:r>
              <a:rPr lang="en-US" altLang="en-US" dirty="0">
                <a:sym typeface="Symbol" panose="05050102010706020507" pitchFamily="18" charset="2"/>
              </a:rPr>
              <a:t> = </a:t>
            </a:r>
            <a:r>
              <a:rPr lang="en-US" altLang="en-US" i="1" dirty="0" err="1">
                <a:sym typeface="Symbol" panose="05050102010706020507" pitchFamily="18" charset="2"/>
              </a:rPr>
              <a:t>g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z</a:t>
            </a:r>
            <a:r>
              <a:rPr lang="en-US" altLang="en-US" dirty="0">
                <a:sym typeface="Symbol" panose="05050102010706020507" pitchFamily="18" charset="2"/>
              </a:rPr>
              <a:t> + </a:t>
            </a:r>
            <a:r>
              <a:rPr lang="en-US" altLang="en-US" i="1" dirty="0">
                <a:sym typeface="Symbol" panose="05050102010706020507" pitchFamily="18" charset="2"/>
              </a:rPr>
              <a:t></a:t>
            </a:r>
            <a:r>
              <a:rPr lang="en-US" altLang="en-US" i="1" dirty="0" err="1">
                <a:sym typeface="Symbol" panose="05050102010706020507" pitchFamily="18" charset="2"/>
              </a:rPr>
              <a:t>h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z</a:t>
            </a:r>
            <a:endParaRPr lang="en-US" altLang="en-US" i="1" baseline="-25000" dirty="0">
              <a:sym typeface="Symbol" panose="05050102010706020507" pitchFamily="18" charset="2"/>
            </a:endParaRPr>
          </a:p>
          <a:p>
            <a:pPr marL="0" indent="0" algn="ctr">
              <a:buNone/>
            </a:pPr>
            <a:endParaRPr lang="en-US" altLang="en-US" sz="1050" i="1" baseline="-25000" dirty="0">
              <a:sym typeface="Symbol" panose="05050102010706020507" pitchFamily="18" charset="2"/>
            </a:endParaRPr>
          </a:p>
          <a:p>
            <a:pPr marL="0" indent="0" algn="ctr">
              <a:buNone/>
            </a:pPr>
            <a:endParaRPr lang="en-US" altLang="en-US" sz="1050" i="1" dirty="0">
              <a:sym typeface="Symbol" panose="05050102010706020507" pitchFamily="18" charset="2"/>
            </a:endParaRPr>
          </a:p>
          <a:p>
            <a:pPr marL="0" indent="0" algn="ctr">
              <a:buNone/>
            </a:pPr>
            <a:r>
              <a:rPr lang="en-US" altLang="en-US" i="1" dirty="0">
                <a:sym typeface="Symbol" panose="05050102010706020507" pitchFamily="18" charset="2"/>
              </a:rPr>
              <a:t>g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dirty="0">
                <a:sym typeface="Symbol" panose="05050102010706020507" pitchFamily="18" charset="2"/>
              </a:rPr>
              <a:t>) =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</a:p>
          <a:p>
            <a:pPr marL="0" indent="0" algn="ctr">
              <a:buNone/>
            </a:pPr>
            <a:endParaRPr lang="en-US" altLang="en-US" sz="1050" i="1" dirty="0">
              <a:sym typeface="Symbol" panose="05050102010706020507" pitchFamily="18" charset="2"/>
            </a:endParaRPr>
          </a:p>
          <a:p>
            <a:pPr marL="0" indent="0" algn="ctr">
              <a:buNone/>
            </a:pPr>
            <a:endParaRPr lang="en-US" altLang="en-US" sz="1050" i="1" dirty="0">
              <a:sym typeface="Symbol" panose="05050102010706020507" pitchFamily="18" charset="2"/>
            </a:endParaRPr>
          </a:p>
          <a:p>
            <a:pPr marL="0" indent="0" algn="ctr">
              <a:buNone/>
            </a:pPr>
            <a:r>
              <a:rPr lang="en-US" altLang="en-US" i="1" dirty="0">
                <a:sym typeface="Symbol" panose="05050102010706020507" pitchFamily="18" charset="2"/>
              </a:rPr>
              <a:t>h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dirty="0">
                <a:sym typeface="Symbol" panose="05050102010706020507" pitchFamily="18" charset="2"/>
              </a:rPr>
              <a:t>) = </a:t>
            </a:r>
            <a:r>
              <a:rPr lang="en-US" altLang="en-US" i="1" dirty="0">
                <a:sym typeface="Symbol" panose="05050102010706020507" pitchFamily="18" charset="2"/>
              </a:rPr>
              <a:t>c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2943DC-D47E-4B3E-8BA0-D0DF254B4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57C0"/>
                </a:solidFill>
              </a:rPr>
              <a:t>Two Constraints</a:t>
            </a:r>
            <a:endParaRPr lang="en-SG" dirty="0">
              <a:solidFill>
                <a:srgbClr val="0057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5155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1F9B59-D810-4B81-95DF-588DE686ABF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Find the maximum value of the function                                 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sz="500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dirty="0">
                <a:sym typeface="Symbol" panose="05050102010706020507" pitchFamily="18" charset="2"/>
              </a:rPr>
              <a:t>) =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+ 2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 + 3</a:t>
            </a:r>
            <a:r>
              <a:rPr lang="en-US" altLang="en-US" i="1" dirty="0">
                <a:sym typeface="Symbol" panose="05050102010706020507" pitchFamily="18" charset="2"/>
              </a:rPr>
              <a:t>z </a:t>
            </a:r>
            <a:r>
              <a:rPr lang="en-US" altLang="en-US" dirty="0">
                <a:sym typeface="Symbol" panose="05050102010706020507" pitchFamily="18" charset="2"/>
              </a:rPr>
              <a:t>on the curve of intersection of the plane </a:t>
            </a:r>
            <a:r>
              <a:rPr lang="en-US" altLang="en-US" i="1" dirty="0">
                <a:sym typeface="Symbol" panose="05050102010706020507" pitchFamily="18" charset="2"/>
              </a:rPr>
              <a:t>x </a:t>
            </a:r>
            <a:r>
              <a:rPr lang="en-US" altLang="en-US" dirty="0">
                <a:sym typeface="Symbol" panose="05050102010706020507" pitchFamily="18" charset="2"/>
              </a:rPr>
              <a:t>– </a:t>
            </a:r>
            <a:r>
              <a:rPr lang="en-US" altLang="en-US" i="1" dirty="0">
                <a:sym typeface="Symbol" panose="05050102010706020507" pitchFamily="18" charset="2"/>
              </a:rPr>
              <a:t>y </a:t>
            </a:r>
            <a:r>
              <a:rPr lang="en-US" altLang="en-US" dirty="0">
                <a:sym typeface="Symbol" panose="05050102010706020507" pitchFamily="18" charset="2"/>
              </a:rPr>
              <a:t>+ </a:t>
            </a:r>
            <a:r>
              <a:rPr lang="en-US" altLang="en-US" i="1" dirty="0">
                <a:sym typeface="Symbol" panose="05050102010706020507" pitchFamily="18" charset="2"/>
              </a:rPr>
              <a:t>z </a:t>
            </a:r>
            <a:r>
              <a:rPr lang="en-US" altLang="en-US" dirty="0">
                <a:sym typeface="Symbol" panose="05050102010706020507" pitchFamily="18" charset="2"/>
              </a:rPr>
              <a:t>= 1 and the cylinder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baseline="30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+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baseline="30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= 1.</a:t>
            </a:r>
          </a:p>
          <a:p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57C0"/>
                </a:solidFill>
                <a:sym typeface="Symbol" panose="05050102010706020507" pitchFamily="18" charset="2"/>
              </a:rPr>
              <a:t>Solution: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We maximize the function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sz="500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dirty="0">
                <a:sym typeface="Symbol" panose="05050102010706020507" pitchFamily="18" charset="2"/>
              </a:rPr>
              <a:t>) = </a:t>
            </a:r>
            <a:r>
              <a:rPr lang="en-US" altLang="en-US" i="1" dirty="0">
                <a:sym typeface="Symbol" panose="05050102010706020507" pitchFamily="18" charset="2"/>
              </a:rPr>
              <a:t>x </a:t>
            </a:r>
            <a:r>
              <a:rPr lang="en-US" altLang="en-US" dirty="0">
                <a:sym typeface="Symbol" panose="05050102010706020507" pitchFamily="18" charset="2"/>
              </a:rPr>
              <a:t>+ 2</a:t>
            </a:r>
            <a:r>
              <a:rPr lang="en-US" altLang="en-US" i="1" dirty="0">
                <a:sym typeface="Symbol" panose="05050102010706020507" pitchFamily="18" charset="2"/>
              </a:rPr>
              <a:t>y </a:t>
            </a:r>
            <a:r>
              <a:rPr lang="en-US" altLang="en-US" dirty="0">
                <a:sym typeface="Symbol" panose="05050102010706020507" pitchFamily="18" charset="2"/>
              </a:rPr>
              <a:t>+ 3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dirty="0">
                <a:sym typeface="Symbol" panose="05050102010706020507" pitchFamily="18" charset="2"/>
              </a:rPr>
              <a:t> subject to the constraints </a:t>
            </a:r>
            <a:r>
              <a:rPr lang="en-US" altLang="en-US" i="1" dirty="0">
                <a:sym typeface="Symbol" panose="05050102010706020507" pitchFamily="18" charset="2"/>
              </a:rPr>
              <a:t>g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dirty="0">
                <a:sym typeface="Symbol" panose="05050102010706020507" pitchFamily="18" charset="2"/>
              </a:rPr>
              <a:t>) = </a:t>
            </a:r>
            <a:r>
              <a:rPr lang="en-US" altLang="en-US" i="1" dirty="0">
                <a:sym typeface="Symbol" panose="05050102010706020507" pitchFamily="18" charset="2"/>
              </a:rPr>
              <a:t>x </a:t>
            </a:r>
            <a:r>
              <a:rPr lang="en-US" altLang="en-US" dirty="0">
                <a:sym typeface="Symbol" panose="05050102010706020507" pitchFamily="18" charset="2"/>
              </a:rPr>
              <a:t>– </a:t>
            </a:r>
            <a:r>
              <a:rPr lang="en-US" altLang="en-US" i="1" dirty="0">
                <a:sym typeface="Symbol" panose="05050102010706020507" pitchFamily="18" charset="2"/>
              </a:rPr>
              <a:t>y </a:t>
            </a:r>
            <a:r>
              <a:rPr lang="en-US" altLang="en-US" dirty="0">
                <a:sym typeface="Symbol" panose="05050102010706020507" pitchFamily="18" charset="2"/>
              </a:rPr>
              <a:t>+ </a:t>
            </a:r>
            <a:r>
              <a:rPr lang="en-US" altLang="en-US" i="1" dirty="0">
                <a:sym typeface="Symbol" panose="05050102010706020507" pitchFamily="18" charset="2"/>
              </a:rPr>
              <a:t>z </a:t>
            </a:r>
            <a:r>
              <a:rPr lang="en-US" altLang="en-US" dirty="0">
                <a:sym typeface="Symbol" panose="05050102010706020507" pitchFamily="18" charset="2"/>
              </a:rPr>
              <a:t>= 1 and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h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dirty="0">
                <a:sym typeface="Symbol" panose="05050102010706020507" pitchFamily="18" charset="2"/>
              </a:rPr>
              <a:t>) =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baseline="30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+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baseline="30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= 1. 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F8BF19-78D6-4C01-A8BB-370FDD57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57C0"/>
                </a:solidFill>
              </a:rPr>
              <a:t>Example 5</a:t>
            </a:r>
            <a:endParaRPr lang="en-SG" dirty="0">
              <a:solidFill>
                <a:srgbClr val="0057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4166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D5115B-A4F8-461F-8F27-CDCD8A4F3B5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The Lagrange condition is 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=  </a:t>
            </a:r>
            <a:r>
              <a:rPr lang="en-US" altLang="en-US" i="1" dirty="0">
                <a:sym typeface="Symbol" panose="05050102010706020507" pitchFamily="18" charset="2"/>
              </a:rPr>
              <a:t>g </a:t>
            </a:r>
            <a:r>
              <a:rPr lang="en-US" altLang="en-US" dirty="0">
                <a:sym typeface="Symbol" panose="05050102010706020507" pitchFamily="18" charset="2"/>
              </a:rPr>
              <a:t>+ </a:t>
            </a:r>
            <a:r>
              <a:rPr lang="en-US" altLang="en-US" i="1" dirty="0">
                <a:sym typeface="Symbol" panose="05050102010706020507" pitchFamily="18" charset="2"/>
              </a:rPr>
              <a:t> </a:t>
            </a:r>
            <a:r>
              <a:rPr lang="en-US" altLang="en-US" dirty="0">
                <a:sym typeface="Symbol" panose="05050102010706020507" pitchFamily="18" charset="2"/>
              </a:rPr>
              <a:t></a:t>
            </a:r>
            <a:r>
              <a:rPr lang="en-US" altLang="en-US" i="1" dirty="0">
                <a:sym typeface="Symbol" panose="05050102010706020507" pitchFamily="18" charset="2"/>
              </a:rPr>
              <a:t>h</a:t>
            </a:r>
            <a:r>
              <a:rPr lang="en-US" altLang="en-US" dirty="0">
                <a:sym typeface="Symbol" panose="05050102010706020507" pitchFamily="18" charset="2"/>
              </a:rPr>
              <a:t>, so we solve the equations</a:t>
            </a:r>
          </a:p>
          <a:p>
            <a:pPr marL="0" indent="0">
              <a:buNone/>
            </a:pPr>
            <a:endParaRPr lang="en-US" altLang="en-US" sz="9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                                1 = </a:t>
            </a:r>
            <a:r>
              <a:rPr lang="en-US" altLang="en-US" b="1" dirty="0">
                <a:sym typeface="Symbol" panose="05050102010706020507" pitchFamily="18" charset="2"/>
              </a:rPr>
              <a:t></a:t>
            </a:r>
            <a:r>
              <a:rPr lang="en-US" altLang="en-US" dirty="0">
                <a:sym typeface="Symbol" panose="05050102010706020507" pitchFamily="18" charset="2"/>
              </a:rPr>
              <a:t> + 2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b="1" i="1" dirty="0">
                <a:sym typeface="Symbol" panose="05050102010706020507" pitchFamily="18" charset="2"/>
              </a:rPr>
              <a:t>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sz="1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                                2 = –</a:t>
            </a:r>
            <a:r>
              <a:rPr lang="en-US" altLang="en-US" b="1" dirty="0">
                <a:sym typeface="Symbol" panose="05050102010706020507" pitchFamily="18" charset="2"/>
              </a:rPr>
              <a:t></a:t>
            </a:r>
            <a:r>
              <a:rPr lang="en-US" altLang="en-US" dirty="0">
                <a:sym typeface="Symbol" panose="05050102010706020507" pitchFamily="18" charset="2"/>
              </a:rPr>
              <a:t> + 2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b="1" i="1" dirty="0">
                <a:sym typeface="Symbol" panose="05050102010706020507" pitchFamily="18" charset="2"/>
              </a:rPr>
              <a:t></a:t>
            </a:r>
          </a:p>
          <a:p>
            <a:pPr marL="0" indent="0">
              <a:buNone/>
            </a:pPr>
            <a:endParaRPr lang="en-US" altLang="en-US" sz="105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                                3 = </a:t>
            </a:r>
            <a:r>
              <a:rPr lang="en-US" altLang="en-US" b="1" dirty="0">
                <a:sym typeface="Symbol" panose="05050102010706020507" pitchFamily="18" charset="2"/>
              </a:rPr>
              <a:t></a:t>
            </a:r>
          </a:p>
          <a:p>
            <a:pPr marL="0" indent="0">
              <a:buNone/>
            </a:pPr>
            <a:endParaRPr lang="en-US" altLang="en-US" sz="1050" i="1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i="1" dirty="0">
                <a:sym typeface="Symbol" panose="05050102010706020507" pitchFamily="18" charset="2"/>
              </a:rPr>
              <a:t>          </a:t>
            </a:r>
            <a:r>
              <a:rPr lang="en-US" altLang="en-US" sz="1600" i="1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          		x </a:t>
            </a:r>
            <a:r>
              <a:rPr lang="en-US" altLang="en-US" dirty="0">
                <a:sym typeface="Symbol" panose="05050102010706020507" pitchFamily="18" charset="2"/>
              </a:rPr>
              <a:t>–</a:t>
            </a:r>
            <a:r>
              <a:rPr lang="en-US" altLang="en-US" i="1" dirty="0">
                <a:sym typeface="Symbol" panose="05050102010706020507" pitchFamily="18" charset="2"/>
              </a:rPr>
              <a:t> y </a:t>
            </a:r>
            <a:r>
              <a:rPr lang="en-US" altLang="en-US" dirty="0">
                <a:sym typeface="Symbol" panose="05050102010706020507" pitchFamily="18" charset="2"/>
              </a:rPr>
              <a:t>+ </a:t>
            </a:r>
            <a:r>
              <a:rPr lang="en-US" altLang="en-US" i="1" dirty="0">
                <a:sym typeface="Symbol" panose="05050102010706020507" pitchFamily="18" charset="2"/>
              </a:rPr>
              <a:t>z </a:t>
            </a:r>
            <a:r>
              <a:rPr lang="en-US" altLang="en-US" dirty="0">
                <a:sym typeface="Symbol" panose="05050102010706020507" pitchFamily="18" charset="2"/>
              </a:rPr>
              <a:t>= 1</a:t>
            </a:r>
          </a:p>
          <a:p>
            <a:pPr marL="0" indent="0">
              <a:buNone/>
            </a:pPr>
            <a:endParaRPr lang="en-US" altLang="en-US" sz="1050" i="1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i="1" dirty="0">
                <a:sym typeface="Symbol" panose="05050102010706020507" pitchFamily="18" charset="2"/>
              </a:rPr>
              <a:t>                       </a:t>
            </a:r>
            <a:r>
              <a:rPr lang="en-US" altLang="en-US" sz="1800" i="1" dirty="0">
                <a:sym typeface="Symbol" panose="05050102010706020507" pitchFamily="18" charset="2"/>
              </a:rPr>
              <a:t> 	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baseline="30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+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baseline="30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= 1</a:t>
            </a: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Putting  = 3 [from (19)] in (17), we get 2</a:t>
            </a:r>
            <a:r>
              <a:rPr lang="en-US" altLang="en-US" i="1" dirty="0">
                <a:sym typeface="Symbol" panose="05050102010706020507" pitchFamily="18" charset="2"/>
              </a:rPr>
              <a:t>x </a:t>
            </a:r>
            <a:r>
              <a:rPr lang="en-US" altLang="en-US" dirty="0">
                <a:sym typeface="Symbol" panose="05050102010706020507" pitchFamily="18" charset="2"/>
              </a:rPr>
              <a:t>= –2,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so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= –1/</a:t>
            </a:r>
            <a:r>
              <a:rPr lang="en-US" altLang="en-US" i="1" dirty="0">
                <a:sym typeface="Symbol" panose="05050102010706020507" pitchFamily="18" charset="2"/>
              </a:rPr>
              <a:t></a:t>
            </a:r>
            <a:r>
              <a:rPr lang="en-US" altLang="en-US" dirty="0">
                <a:sym typeface="Symbol" panose="05050102010706020507" pitchFamily="18" charset="2"/>
              </a:rPr>
              <a:t>. Similarly, (18) gives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 = 5</a:t>
            </a:r>
            <a:r>
              <a:rPr lang="en-US" altLang="en-US" sz="9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/(2</a:t>
            </a:r>
            <a:r>
              <a:rPr lang="en-US" altLang="en-US" i="1" dirty="0">
                <a:sym typeface="Symbol" panose="05050102010706020507" pitchFamily="18" charset="2"/>
              </a:rPr>
              <a:t></a:t>
            </a:r>
            <a:r>
              <a:rPr lang="en-US" altLang="en-US" dirty="0">
                <a:sym typeface="Symbol" panose="05050102010706020507" pitchFamily="18" charset="2"/>
              </a:rPr>
              <a:t>).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8D9AC9-9D54-4E83-A89F-53A15BEF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57C0"/>
                </a:solidFill>
              </a:rPr>
              <a:t>Example 5 – </a:t>
            </a:r>
            <a:r>
              <a:rPr lang="en-US" altLang="en-US" i="1" dirty="0">
                <a:solidFill>
                  <a:srgbClr val="0057C0"/>
                </a:solidFill>
              </a:rPr>
              <a:t>Solution</a:t>
            </a:r>
            <a:endParaRPr lang="en-SG" dirty="0">
              <a:solidFill>
                <a:srgbClr val="0057C0"/>
              </a:solidFill>
            </a:endParaRPr>
          </a:p>
        </p:txBody>
      </p:sp>
      <p:pic>
        <p:nvPicPr>
          <p:cNvPr id="4" name="Picture 19">
            <a:extLst>
              <a:ext uri="{FF2B5EF4-FFF2-40B4-BE49-F238E27FC236}">
                <a16:creationId xmlns:a16="http://schemas.microsoft.com/office/drawing/2014/main" id="{C9EAB210-655B-4A3D-AE79-90F08D092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63"/>
          <a:stretch>
            <a:fillRect/>
          </a:stretch>
        </p:blipFill>
        <p:spPr bwMode="auto">
          <a:xfrm>
            <a:off x="2051720" y="1937820"/>
            <a:ext cx="461963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9">
            <a:extLst>
              <a:ext uri="{FF2B5EF4-FFF2-40B4-BE49-F238E27FC236}">
                <a16:creationId xmlns:a16="http://schemas.microsoft.com/office/drawing/2014/main" id="{9CA318A8-2710-4427-BAB4-C4F8EB788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06" b="65157"/>
          <a:stretch>
            <a:fillRect/>
          </a:stretch>
        </p:blipFill>
        <p:spPr bwMode="auto">
          <a:xfrm>
            <a:off x="2051720" y="2511574"/>
            <a:ext cx="461963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9">
            <a:extLst>
              <a:ext uri="{FF2B5EF4-FFF2-40B4-BE49-F238E27FC236}">
                <a16:creationId xmlns:a16="http://schemas.microsoft.com/office/drawing/2014/main" id="{54EABDFE-77A9-42AA-89F0-3F693B1BA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55" b="44250"/>
          <a:stretch>
            <a:fillRect/>
          </a:stretch>
        </p:blipFill>
        <p:spPr bwMode="auto">
          <a:xfrm>
            <a:off x="2051720" y="3154511"/>
            <a:ext cx="4619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9">
            <a:extLst>
              <a:ext uri="{FF2B5EF4-FFF2-40B4-BE49-F238E27FC236}">
                <a16:creationId xmlns:a16="http://schemas.microsoft.com/office/drawing/2014/main" id="{27F15F9B-E773-4EA4-B9DB-1FFA09493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18" b="21603"/>
          <a:stretch>
            <a:fillRect/>
          </a:stretch>
        </p:blipFill>
        <p:spPr bwMode="auto">
          <a:xfrm>
            <a:off x="2051720" y="3759349"/>
            <a:ext cx="461963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>
            <a:extLst>
              <a:ext uri="{FF2B5EF4-FFF2-40B4-BE49-F238E27FC236}">
                <a16:creationId xmlns:a16="http://schemas.microsoft.com/office/drawing/2014/main" id="{E81C985E-249A-491B-B997-13B5F3B26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65"/>
          <a:stretch>
            <a:fillRect/>
          </a:stretch>
        </p:blipFill>
        <p:spPr bwMode="auto">
          <a:xfrm>
            <a:off x="2051720" y="4387999"/>
            <a:ext cx="461963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96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68C265-F76F-43BB-AAA4-5D607AB6AA8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Substitution in (21) then gives</a:t>
            </a:r>
          </a:p>
          <a:p>
            <a:endParaRPr lang="en-US" altLang="en-US" dirty="0">
              <a:sym typeface="Symbol" panose="05050102010706020507" pitchFamily="18" charset="2"/>
            </a:endParaRPr>
          </a:p>
          <a:p>
            <a:endParaRPr lang="en-US" altLang="en-US" dirty="0">
              <a:sym typeface="Symbol" panose="05050102010706020507" pitchFamily="18" charset="2"/>
            </a:endParaRPr>
          </a:p>
          <a:p>
            <a:endParaRPr lang="en-US" altLang="en-US" sz="16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and so </a:t>
            </a:r>
            <a:r>
              <a:rPr lang="en-US" altLang="en-US" i="1" dirty="0">
                <a:sym typeface="Symbol" panose="05050102010706020507" pitchFamily="18" charset="2"/>
              </a:rPr>
              <a:t></a:t>
            </a:r>
            <a:r>
              <a:rPr lang="en-US" altLang="en-US" sz="900" i="1" dirty="0">
                <a:sym typeface="Symbol" panose="05050102010706020507" pitchFamily="18" charset="2"/>
              </a:rPr>
              <a:t> </a:t>
            </a:r>
            <a:r>
              <a:rPr lang="en-US" altLang="en-US" baseline="30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=    </a:t>
            </a:r>
            <a:r>
              <a:rPr lang="en-US" altLang="en-US" sz="1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 </a:t>
            </a:r>
            <a:r>
              <a:rPr lang="en-US" altLang="en-US" dirty="0">
                <a:sym typeface="Symbol" panose="05050102010706020507" pitchFamily="18" charset="2"/>
              </a:rPr>
              <a:t>=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             .</a:t>
            </a:r>
          </a:p>
          <a:p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Then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=                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 =                and, from (20),                           </a:t>
            </a:r>
          </a:p>
          <a:p>
            <a:pPr marL="0" indent="0">
              <a:buNone/>
            </a:pPr>
            <a:r>
              <a:rPr lang="en-US" altLang="en-US" i="1" dirty="0">
                <a:sym typeface="Symbol" panose="05050102010706020507" pitchFamily="18" charset="2"/>
              </a:rPr>
              <a:t>z </a:t>
            </a:r>
            <a:r>
              <a:rPr lang="en-US" altLang="en-US" dirty="0">
                <a:sym typeface="Symbol" panose="05050102010706020507" pitchFamily="18" charset="2"/>
              </a:rPr>
              <a:t>= 1 – </a:t>
            </a:r>
            <a:r>
              <a:rPr lang="en-US" altLang="en-US" i="1" dirty="0">
                <a:sym typeface="Symbol" panose="05050102010706020507" pitchFamily="18" charset="2"/>
              </a:rPr>
              <a:t>x </a:t>
            </a:r>
            <a:r>
              <a:rPr lang="en-US" altLang="en-US" dirty="0">
                <a:sym typeface="Symbol" panose="05050102010706020507" pitchFamily="18" charset="2"/>
              </a:rPr>
              <a:t>+ </a:t>
            </a:r>
            <a:r>
              <a:rPr lang="en-US" altLang="en-US" i="1" dirty="0">
                <a:sym typeface="Symbol" panose="05050102010706020507" pitchFamily="18" charset="2"/>
              </a:rPr>
              <a:t>y </a:t>
            </a:r>
            <a:r>
              <a:rPr lang="en-US" altLang="en-US" dirty="0">
                <a:sym typeface="Symbol" panose="05050102010706020507" pitchFamily="18" charset="2"/>
              </a:rPr>
              <a:t>= 1               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5736B1-B1D9-4938-A3AC-67AB05D7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57C0"/>
                </a:solidFill>
              </a:rPr>
              <a:t>Example 5 – </a:t>
            </a:r>
            <a:r>
              <a:rPr lang="en-US" altLang="en-US" i="1" dirty="0">
                <a:solidFill>
                  <a:srgbClr val="0057C0"/>
                </a:solidFill>
              </a:rPr>
              <a:t>Solution</a:t>
            </a:r>
            <a:endParaRPr lang="en-SG" dirty="0">
              <a:solidFill>
                <a:srgbClr val="0057C0"/>
              </a:solidFill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59F77C16-AF78-447C-B0BC-509CB9176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844824"/>
            <a:ext cx="2184400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A126EF52-9171-4733-8819-8B851BFDD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923375"/>
            <a:ext cx="360040" cy="5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>
            <a:extLst>
              <a:ext uri="{FF2B5EF4-FFF2-40B4-BE49-F238E27FC236}">
                <a16:creationId xmlns:a16="http://schemas.microsoft.com/office/drawing/2014/main" id="{D81C2DC4-2A50-45C0-9725-0F2BEAFA1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964160"/>
            <a:ext cx="11525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4">
            <a:extLst>
              <a:ext uri="{FF2B5EF4-FFF2-40B4-BE49-F238E27FC236}">
                <a16:creationId xmlns:a16="http://schemas.microsoft.com/office/drawing/2014/main" id="{28740EF4-CBBB-40D9-87DB-7DA4EE1D2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344" y="3918575"/>
            <a:ext cx="1233488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>
            <a:extLst>
              <a:ext uri="{FF2B5EF4-FFF2-40B4-BE49-F238E27FC236}">
                <a16:creationId xmlns:a16="http://schemas.microsoft.com/office/drawing/2014/main" id="{F5D99FB4-C8CF-45E6-BEAB-DB5DA5B35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219" y="3882877"/>
            <a:ext cx="1189037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>
            <a:extLst>
              <a:ext uri="{FF2B5EF4-FFF2-40B4-BE49-F238E27FC236}">
                <a16:creationId xmlns:a16="http://schemas.microsoft.com/office/drawing/2014/main" id="{4C1A3B89-0838-42EF-AEE1-15A469DD7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402763"/>
            <a:ext cx="12065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063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526957-0D13-49A5-8940-C2B07572BD2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The corresponding values of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are</a:t>
            </a:r>
          </a:p>
          <a:p>
            <a:endParaRPr lang="en-US" altLang="en-US" dirty="0">
              <a:sym typeface="Symbol" panose="05050102010706020507" pitchFamily="18" charset="2"/>
            </a:endParaRPr>
          </a:p>
          <a:p>
            <a:endParaRPr lang="en-US" altLang="en-US" dirty="0">
              <a:sym typeface="Symbol" panose="05050102010706020507" pitchFamily="18" charset="2"/>
            </a:endParaRPr>
          </a:p>
          <a:p>
            <a:endParaRPr lang="en-US" altLang="en-US" dirty="0">
              <a:sym typeface="Symbol" panose="05050102010706020507" pitchFamily="18" charset="2"/>
            </a:endParaRPr>
          </a:p>
          <a:p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Therefore the maximum value of </a:t>
            </a:r>
            <a:r>
              <a:rPr lang="en-US" altLang="en-US" i="1" dirty="0">
                <a:sym typeface="Symbol" panose="05050102010706020507" pitchFamily="18" charset="2"/>
              </a:rPr>
              <a:t>f </a:t>
            </a:r>
            <a:r>
              <a:rPr lang="en-US" altLang="en-US" dirty="0">
                <a:sym typeface="Symbol" panose="05050102010706020507" pitchFamily="18" charset="2"/>
              </a:rPr>
              <a:t>on the given curve is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00CBDB-2BF6-403B-9DFA-DCC0F329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57C0"/>
                </a:solidFill>
              </a:rPr>
              <a:t>Example 5 – </a:t>
            </a:r>
            <a:r>
              <a:rPr lang="en-US" altLang="en-US" i="1" dirty="0">
                <a:solidFill>
                  <a:srgbClr val="0057C0"/>
                </a:solidFill>
              </a:rPr>
              <a:t>Solution</a:t>
            </a:r>
            <a:endParaRPr lang="en-SG" dirty="0">
              <a:solidFill>
                <a:srgbClr val="0057C0"/>
              </a:solidFill>
            </a:endParaRPr>
          </a:p>
        </p:txBody>
      </p:sp>
      <p:pic>
        <p:nvPicPr>
          <p:cNvPr id="4" name="Picture 19">
            <a:extLst>
              <a:ext uri="{FF2B5EF4-FFF2-40B4-BE49-F238E27FC236}">
                <a16:creationId xmlns:a16="http://schemas.microsoft.com/office/drawing/2014/main" id="{44055138-2C57-4EF7-AEAD-C743251F3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2157413"/>
            <a:ext cx="6700837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0">
            <a:extLst>
              <a:ext uri="{FF2B5EF4-FFF2-40B4-BE49-F238E27FC236}">
                <a16:creationId xmlns:a16="http://schemas.microsoft.com/office/drawing/2014/main" id="{BCD2A814-B413-4A30-9F28-CBF116E17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04785"/>
            <a:ext cx="128905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97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DE75627-4087-4C32-8C21-96BC3B90881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SG" sz="2200" dirty="0">
                    <a:solidFill>
                      <a:srgbClr val="0065C0"/>
                    </a:solidFill>
                  </a:rPr>
                  <a:t>Taylor’s theorem (one-dimensional case): </a:t>
                </a:r>
                <a:r>
                  <a:rPr lang="en-SG" sz="2200" dirty="0"/>
                  <a:t>Suppose </a:t>
                </a:r>
                <a14:m>
                  <m:oMath xmlns:m="http://schemas.openxmlformats.org/officeDocument/2006/math">
                    <m:r>
                      <a:rPr lang="en-SG" sz="2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SG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SG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SG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SG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SG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SG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SG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SG" sz="2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SG" sz="2200" dirty="0"/>
                  <a:t> exists 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SG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SG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SG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SG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SG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SG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SG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SG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SG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SG" sz="2200" dirty="0"/>
                  <a:t> For every </a:t>
                </a:r>
                <a14:m>
                  <m:oMath xmlns:m="http://schemas.openxmlformats.org/officeDocument/2006/math">
                    <m:r>
                      <a:rPr lang="en-SG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SG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SG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SG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SG" sz="2200" dirty="0"/>
                  <a:t>, there exists </a:t>
                </a:r>
                <a14:m>
                  <m:oMath xmlns:m="http://schemas.openxmlformats.org/officeDocument/2006/math">
                    <m:r>
                      <a:rPr lang="en-SG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SG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200" dirty="0"/>
                  <a:t>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SG" sz="2200" dirty="0"/>
                  <a:t> and </a:t>
                </a:r>
                <a14:m>
                  <m:oMath xmlns:m="http://schemas.openxmlformats.org/officeDocument/2006/math">
                    <m:r>
                      <a:rPr lang="en-SG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G" sz="2200" dirty="0"/>
                  <a:t> with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SG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SG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SG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SG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SG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SG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SG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SG" sz="2200" dirty="0"/>
                  <a:t>.</a:t>
                </a:r>
              </a:p>
              <a:p>
                <a:pPr marL="0" indent="0">
                  <a:buNone/>
                </a:pPr>
                <a:r>
                  <a:rPr lang="en-SG" sz="2200" dirty="0"/>
                  <a:t>where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SG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SG" sz="22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SG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SG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SG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SG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SG" sz="2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SG" sz="2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SG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SG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SG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SG" sz="22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  <m:sSup>
                      <m:sSupPr>
                        <m:ctrlPr>
                          <a:rPr lang="en-SG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SG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22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SG" sz="2200" dirty="0"/>
                  <a:t> </a:t>
                </a:r>
              </a:p>
              <a:p>
                <a:pPr marL="0" indent="0">
                  <a:buNone/>
                </a:pPr>
                <a:r>
                  <a:rPr lang="en-SG" sz="2200" dirty="0"/>
                  <a:t>and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SG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SG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SG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SG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SG" sz="2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d>
                          <m:dPr>
                            <m:ctrlPr>
                              <a:rPr lang="en-SG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  <m:r>
                              <a:rPr lang="en-SG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SG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SG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SG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SG" sz="2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SG" sz="2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SG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22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SG" sz="2200" dirty="0"/>
                  <a:t> </a:t>
                </a:r>
              </a:p>
              <a:p>
                <a:pPr marL="0" indent="0">
                  <a:buNone/>
                </a:pPr>
                <a:endParaRPr lang="en-SG" sz="2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SG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SG" sz="2200" dirty="0"/>
                  <a:t> is called the </a:t>
                </a:r>
                <a:r>
                  <a:rPr lang="en-SG" sz="2200" b="1" i="1" dirty="0"/>
                  <a:t>n</a:t>
                </a:r>
                <a:r>
                  <a:rPr lang="en-SG" sz="2200" b="1" baseline="30000" dirty="0"/>
                  <a:t>th</a:t>
                </a:r>
                <a:r>
                  <a:rPr lang="en-SG" sz="2200" b="1" dirty="0"/>
                  <a:t> Taylor polynormal </a:t>
                </a:r>
                <a:r>
                  <a:rPr lang="en-SG" sz="2200" dirty="0"/>
                  <a:t>for </a:t>
                </a:r>
                <a14:m>
                  <m:oMath xmlns:m="http://schemas.openxmlformats.org/officeDocument/2006/math">
                    <m:r>
                      <a:rPr lang="en-SG" sz="22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SG" sz="2200" dirty="0"/>
                  <a:t>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SG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SG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SG" sz="2200" dirty="0"/>
                  <a:t> is called the </a:t>
                </a:r>
                <a:r>
                  <a:rPr lang="en-SG" sz="2200" b="1" dirty="0"/>
                  <a:t>remainder term </a:t>
                </a:r>
                <a:r>
                  <a:rPr lang="en-SG" sz="2200" dirty="0"/>
                  <a:t>(</a:t>
                </a:r>
                <a:r>
                  <a:rPr lang="en-SG" sz="2200" b="1" dirty="0"/>
                  <a:t>or truncation error</a:t>
                </a:r>
                <a:r>
                  <a:rPr lang="en-SG" sz="2200" dirty="0"/>
                  <a:t>). When </a:t>
                </a:r>
                <a14:m>
                  <m:oMath xmlns:m="http://schemas.openxmlformats.org/officeDocument/2006/math">
                    <m:r>
                      <a:rPr lang="en-SG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SG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SG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SG" sz="2200" dirty="0"/>
                  <a:t>  is called the </a:t>
                </a:r>
                <a:r>
                  <a:rPr lang="en-SG" sz="2200" b="1" dirty="0"/>
                  <a:t>Taylor series </a:t>
                </a:r>
                <a:r>
                  <a:rPr lang="en-SG" sz="2200" dirty="0"/>
                  <a:t>for for </a:t>
                </a:r>
                <a14:m>
                  <m:oMath xmlns:m="http://schemas.openxmlformats.org/officeDocument/2006/math">
                    <m:r>
                      <a:rPr lang="en-SG" sz="22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SG" sz="2200" dirty="0"/>
                  <a:t>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SG" sz="22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DE75627-4087-4C32-8C21-96BC3B9088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963" t="-864" r="-963" b="-518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9EA0AD1-2241-4193-B317-7CA5F3A93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0065C0"/>
                </a:solidFill>
              </a:rPr>
              <a:t>Taylor Series, one-dimensional case </a:t>
            </a:r>
          </a:p>
        </p:txBody>
      </p:sp>
    </p:spTree>
    <p:extLst>
      <p:ext uri="{BB962C8B-B14F-4D97-AF65-F5344CB8AC3E}">
        <p14:creationId xmlns:p14="http://schemas.microsoft.com/office/powerpoint/2010/main" val="17780334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744C50A-E8C5-4D4C-888F-FA7AE8F8307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SG" sz="2200" dirty="0"/>
                  <a:t>When </a:t>
                </a:r>
                <a14:m>
                  <m:oMath xmlns:m="http://schemas.openxmlformats.org/officeDocument/2006/math">
                    <m:r>
                      <a:rPr lang="en-SG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△</m:t>
                    </m:r>
                    <m:r>
                      <a:rPr lang="en-SG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sz="22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SG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SG" sz="2200" dirty="0"/>
                  <a:t> is small, </a:t>
                </a:r>
                <a14:m>
                  <m:oMath xmlns:m="http://schemas.openxmlformats.org/officeDocument/2006/math">
                    <m:r>
                      <a:rPr lang="en-SG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SG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SG" sz="2200" dirty="0"/>
                  <a:t> can be approximated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SG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SG" sz="2200" dirty="0"/>
                  <a:t>. In other words,</a:t>
                </a:r>
              </a:p>
              <a:p>
                <a:pPr marL="0" indent="0">
                  <a:buNone/>
                </a:pPr>
                <a:endParaRPr lang="en-SG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G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SG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SG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SG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 sz="22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SG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SG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SG" sz="22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SG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SG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SG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2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SG" sz="2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SG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SG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SG" sz="2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SG" sz="2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SG" sz="2200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sSup>
                        <m:sSupPr>
                          <m:ctrlPr>
                            <a:rPr lang="en-SG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SG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SG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SG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G" sz="2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SG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SG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SG" sz="22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SG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SG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SG" sz="22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SG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SG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SG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2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SG" sz="2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SG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SG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SG" sz="2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SG" sz="2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SG" sz="2200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sSup>
                        <m:sSupPr>
                          <m:ctrlPr>
                            <a:rPr lang="en-SG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△</m:t>
                          </m:r>
                          <m:r>
                            <a:rPr lang="en-SG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SG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SG" sz="2200" dirty="0"/>
              </a:p>
              <a:p>
                <a:pPr marL="0" indent="0">
                  <a:buNone/>
                </a:pPr>
                <a:endParaRPr lang="en-SG" sz="2200" dirty="0"/>
              </a:p>
              <a:p>
                <a:pPr marL="0" indent="0">
                  <a:buNone/>
                </a:pPr>
                <a:endParaRPr lang="en-SG" sz="2200" dirty="0"/>
              </a:p>
              <a:p>
                <a:pPr marL="0" indent="0">
                  <a:buNone/>
                </a:pPr>
                <a:r>
                  <a:rPr lang="en-SG" sz="2200" dirty="0"/>
                  <a:t>The first order (linear) approximation: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2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G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SG" sz="2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G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SG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SG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G" sz="2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SG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SG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SG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200" b="0" dirty="0"/>
              </a:p>
              <a:p>
                <a:pPr marL="0" indent="0">
                  <a:buNone/>
                </a:pPr>
                <a:r>
                  <a:rPr lang="en-SG" sz="2200" dirty="0"/>
                  <a:t>The second order (quadratic) approximation: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SG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SG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SG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SG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SG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22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SG" sz="2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G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22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SG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SG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22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SG" sz="2200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SG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SG" sz="2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G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22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SG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SG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SG" sz="2200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744C50A-E8C5-4D4C-888F-FA7AE8F830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963" t="-864" r="-44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C587729-8DF7-48D0-A8F9-4EB084298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0065C0"/>
                </a:solidFill>
              </a:rPr>
              <a:t>Taylor Series, one-dimensional case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0347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/>
              <a:t>A point (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) is called a </a:t>
            </a:r>
            <a:r>
              <a:rPr lang="en-US" altLang="en-US" b="1" dirty="0"/>
              <a:t>critical point </a:t>
            </a:r>
            <a:r>
              <a:rPr lang="en-US" altLang="en-US" dirty="0"/>
              <a:t>(or </a:t>
            </a:r>
            <a:r>
              <a:rPr lang="en-US" altLang="en-US" i="1" dirty="0"/>
              <a:t>stationary point</a:t>
            </a:r>
            <a:r>
              <a:rPr lang="en-US" altLang="en-US" dirty="0"/>
              <a:t>)  of </a:t>
            </a:r>
            <a:r>
              <a:rPr lang="en-US" altLang="en-US" i="1" dirty="0"/>
              <a:t>f</a:t>
            </a:r>
            <a:r>
              <a:rPr lang="en-US" altLang="en-US" dirty="0"/>
              <a:t> if </a:t>
            </a:r>
            <a:r>
              <a:rPr lang="en-US" altLang="en-US" i="1" dirty="0"/>
              <a:t>f</a:t>
            </a:r>
            <a:r>
              <a:rPr lang="en-US" altLang="en-US" sz="500" i="1" dirty="0"/>
              <a:t> </a:t>
            </a:r>
            <a:r>
              <a:rPr lang="en-US" altLang="en-US" i="1" baseline="-25000" dirty="0"/>
              <a:t>x</a:t>
            </a:r>
            <a:r>
              <a:rPr lang="en-US" altLang="en-US" sz="500" baseline="-250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) = 0 and </a:t>
            </a:r>
            <a:r>
              <a:rPr lang="en-US" altLang="en-US" i="1" dirty="0"/>
              <a:t>f</a:t>
            </a:r>
            <a:r>
              <a:rPr lang="en-US" altLang="en-US" sz="500" i="1" dirty="0"/>
              <a:t> </a:t>
            </a:r>
            <a:r>
              <a:rPr lang="en-US" altLang="en-US" i="1" baseline="-25000" dirty="0"/>
              <a:t>y</a:t>
            </a:r>
            <a:r>
              <a:rPr lang="en-US" altLang="en-US" sz="500" baseline="-250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) = 0, or if one of these partial derivatives does not exist. 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Theorem 2 says that if </a:t>
            </a:r>
            <a:r>
              <a:rPr lang="en-US" altLang="en-US" i="1" dirty="0"/>
              <a:t>f</a:t>
            </a:r>
            <a:r>
              <a:rPr lang="en-US" altLang="en-US" dirty="0"/>
              <a:t> has a local maximum or minimum  at (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), then (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) is a critical point of </a:t>
            </a:r>
            <a:r>
              <a:rPr lang="en-US" altLang="en-US" i="1" dirty="0"/>
              <a:t>f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However, as in single-variable calculus, not all critical points give rise to maxima or minima.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At a critical point, a function could have a local maximum or a local minimum or neither.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Maximum and Minimum Values</a:t>
            </a:r>
            <a:endParaRPr lang="en-SG" dirty="0">
              <a:solidFill>
                <a:srgbClr val="0065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5275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7E1F8E-62AE-4FD4-8052-252057A11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0065C0"/>
                </a:solidFill>
              </a:rPr>
              <a:t>Taylor Series, one-dimensional case </a:t>
            </a:r>
            <a:endParaRPr lang="en-SG" dirty="0"/>
          </a:p>
        </p:txBody>
      </p:sp>
      <p:pic>
        <p:nvPicPr>
          <p:cNvPr id="2050" name="Picture 2" descr="Fig1">
            <a:extLst>
              <a:ext uri="{FF2B5EF4-FFF2-40B4-BE49-F238E27FC236}">
                <a16:creationId xmlns:a16="http://schemas.microsoft.com/office/drawing/2014/main" id="{FE965ADD-5FEB-4684-A5AB-A0A419936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96752"/>
            <a:ext cx="675322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8CD48D-3948-480F-847D-95622FA8DE32}"/>
              </a:ext>
            </a:extLst>
          </p:cNvPr>
          <p:cNvSpPr txBox="1"/>
          <p:nvPr/>
        </p:nvSpPr>
        <p:spPr>
          <a:xfrm>
            <a:off x="1835696" y="43651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Linear approximation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40B50C-F620-48F0-A0B7-CEAC38DFA627}"/>
              </a:ext>
            </a:extLst>
          </p:cNvPr>
          <p:cNvSpPr txBox="1"/>
          <p:nvPr/>
        </p:nvSpPr>
        <p:spPr>
          <a:xfrm>
            <a:off x="5148066" y="4361417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Quadratic approximation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B0E70A-E496-420C-8E2D-50E7C4467D0C}"/>
              </a:ext>
            </a:extLst>
          </p:cNvPr>
          <p:cNvSpPr txBox="1"/>
          <p:nvPr/>
        </p:nvSpPr>
        <p:spPr>
          <a:xfrm>
            <a:off x="1979712" y="6221789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Image taken from Applied Calculus for the Managerial, Life and Social Sciences 8th 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660424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865F6C1-970A-422B-A92E-D27ABC865EA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SG" sz="2200" dirty="0"/>
                  <a:t>For a multivariate function </a:t>
                </a:r>
                <a14:m>
                  <m:oMath xmlns:m="http://schemas.openxmlformats.org/officeDocument/2006/math">
                    <m:r>
                      <a:rPr lang="en-SG" sz="2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SG" sz="22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SG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ℜ</m:t>
                        </m:r>
                      </m:e>
                      <m:sup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SG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SG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ℜ</m:t>
                    </m:r>
                  </m:oMath>
                </a14:m>
                <a:r>
                  <a:rPr lang="en-SG" sz="2200" dirty="0"/>
                  <a:t>, the first order and second order </a:t>
                </a:r>
                <a:r>
                  <a:rPr lang="en-SG" sz="2200" b="1" dirty="0"/>
                  <a:t>Taylor polynomials </a:t>
                </a:r>
                <a:r>
                  <a:rPr lang="en-SG" sz="2200" dirty="0"/>
                  <a:t>can be expressed in terms of the gradient of </a:t>
                </a:r>
                <a14:m>
                  <m:oMath xmlns:m="http://schemas.openxmlformats.org/officeDocument/2006/math">
                    <m:r>
                      <a:rPr lang="en-SG" sz="22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SG" sz="2200" dirty="0"/>
                  <a:t> and Hessian matrix:</a:t>
                </a:r>
              </a:p>
              <a:p>
                <a:pPr marL="0" indent="0">
                  <a:buNone/>
                </a:pPr>
                <a:endParaRPr lang="en-SG" sz="2200" dirty="0"/>
              </a:p>
              <a:p>
                <a:pPr marL="0" indent="0">
                  <a:buNone/>
                </a:pPr>
                <a:r>
                  <a:rPr lang="en-SG" sz="2200" dirty="0"/>
                  <a:t>The first order: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SG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SG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SG" sz="2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SG" sz="2200" dirty="0"/>
                  <a:t> </a:t>
                </a:r>
                <a14:m>
                  <m:oMath xmlns:m="http://schemas.openxmlformats.org/officeDocument/2006/math">
                    <m:r>
                      <a:rPr lang="en-SG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SG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2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SG" sz="2200" b="1" i="1"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</m:e>
                    </m:d>
                    <m:r>
                      <a:rPr lang="en-SG" sz="2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SG" sz="2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SG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SG" sz="2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22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SG" sz="2200" b="1" i="1"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SG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SG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SG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SG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SG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SG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200" dirty="0"/>
              </a:p>
              <a:p>
                <a:pPr marL="0" indent="0" algn="ctr">
                  <a:buNone/>
                </a:pPr>
                <a:endParaRPr lang="en-SG" sz="2200" dirty="0"/>
              </a:p>
              <a:p>
                <a:pPr marL="0" indent="0">
                  <a:buNone/>
                </a:pPr>
                <a:r>
                  <a:rPr lang="en-SG" sz="2200" dirty="0"/>
                  <a:t>The second order: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SG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SG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SG" sz="2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SG" sz="2200" dirty="0"/>
                  <a:t> </a:t>
                </a:r>
                <a14:m>
                  <m:oMath xmlns:m="http://schemas.openxmlformats.org/officeDocument/2006/math">
                    <m:r>
                      <a:rPr lang="en-SG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SG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SG" sz="2200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</m:e>
                    </m:d>
                    <m:r>
                      <a:rPr lang="en-SG" sz="2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sz="2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SG" sz="2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SG" sz="2200" b="1" i="1"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SG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SG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SG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SG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SG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SG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f>
                      <m:fPr>
                        <m:ctrlPr>
                          <a:rPr lang="en-SG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G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SG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SG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SG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SG" sz="2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2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SG" sz="2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SG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SG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SG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SG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SG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SG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SG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SG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SG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SG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SG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200" dirty="0"/>
              </a:p>
              <a:p>
                <a:pPr marL="0" indent="0">
                  <a:buNone/>
                </a:pPr>
                <a:endParaRPr lang="en-SG" sz="2200" dirty="0"/>
              </a:p>
              <a:p>
                <a:pPr marL="0" indent="0">
                  <a:buNone/>
                </a:pPr>
                <a:r>
                  <a:rPr lang="en-SG" sz="2200" dirty="0"/>
                  <a:t>where </a:t>
                </a:r>
                <a:r>
                  <a:rPr lang="en-SG" sz="2200" i="1" dirty="0"/>
                  <a:t>H</a:t>
                </a:r>
                <a:r>
                  <a:rPr lang="en-SG" sz="2200" dirty="0"/>
                  <a:t> is </a:t>
                </a:r>
                <a:r>
                  <a:rPr lang="en-SG" sz="2200" dirty="0">
                    <a:solidFill>
                      <a:srgbClr val="0065C0"/>
                    </a:solidFill>
                  </a:rPr>
                  <a:t>the Hessian matrix of </a:t>
                </a:r>
                <a:r>
                  <a:rPr lang="en-SG" sz="2200" i="1" dirty="0">
                    <a:solidFill>
                      <a:srgbClr val="0065C0"/>
                    </a:solidFill>
                  </a:rPr>
                  <a:t>f and both </a:t>
                </a:r>
                <a14:m>
                  <m:oMath xmlns:m="http://schemas.openxmlformats.org/officeDocument/2006/math">
                    <m:r>
                      <a:rPr lang="en-SG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SG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SG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SG" sz="2200" dirty="0"/>
                  <a:t> are n-dimensional column vector. 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865F6C1-970A-422B-A92E-D27ABC865E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963" t="-864" r="-1037" b="-98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F5BF10B-A407-4A2B-B4A6-7ECB1115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0065C0"/>
                </a:solidFill>
              </a:rPr>
              <a:t>Taylor Series, high-dimensional case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815020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43486F8-7D91-4C19-AEBE-D9AD95225C3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SG" sz="2200" dirty="0"/>
                  <a:t>Hessian 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2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SG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G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SG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SG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SG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SG" sz="2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SG" sz="2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SG" sz="2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SG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SG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SG" sz="2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SG" sz="2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SG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SG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SG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SG" sz="22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a:rPr lang="en-SG" sz="22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SG" sz="22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SG" sz="22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SG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SG" sz="2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SG" sz="22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SG" sz="22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SG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SG" sz="2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SG" sz="22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r>
                                        <a:rPr lang="en-SG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/>
                                  </m:mr>
                                </m:m>
                              </m:e>
                              <m:e>
                                <m:f>
                                  <m:fPr>
                                    <m:ctrlPr>
                                      <a:rPr lang="en-SG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SG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SG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SG" sz="2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SG" sz="2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SG" sz="2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SG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SG" sz="2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SG" sz="2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SG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SG" sz="2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SG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SG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SG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SG" sz="22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a:rPr lang="en-SG" sz="22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SG" sz="22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SG" sz="22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SG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SG" sz="2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SG" sz="22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SG" sz="22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SG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SG" sz="2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SG" sz="22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SG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SG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SG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SG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p>
                                                  <m:sSupPr>
                                                    <m:ctrlPr>
                                                      <a:rPr lang="en-SG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SG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𝜕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SG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SG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num>
                                              <m:den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SG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bSup>
                                                  <m:sSubSupPr>
                                                    <m:ctrlPr>
                                                      <a:rPr lang="en-SG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SG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SG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SG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bSup>
                                              </m:den>
                                            </m:f>
                                          </m:e>
                                          <m:e/>
                                          <m:e/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SG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  <m:e>
                                            <m:r>
                                              <a:rPr lang="en-SG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/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SG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  <m:e/>
                                          <m:e/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SG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SG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SG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SG" sz="22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a:rPr lang="en-SG" sz="22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SG" sz="22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SG" sz="22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SG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SG" sz="2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SG" sz="22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SG" sz="22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SG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SG" sz="2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SG" sz="22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SG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SG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SG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SG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SG" sz="2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SG" sz="2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SG" sz="2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SG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SG" sz="2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SG" sz="2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SG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SG" sz="2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SG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SG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SG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SG" sz="22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a:rPr lang="en-SG" sz="22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SG" sz="22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SG" sz="22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SG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SG" sz="2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SG" sz="22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SG" sz="22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SG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SG" sz="2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SG" sz="22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r>
                                        <a:rPr lang="en-SG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/>
                                  </m:mr>
                                </m:m>
                              </m:e>
                              <m:e>
                                <m:f>
                                  <m:fPr>
                                    <m:ctrlPr>
                                      <a:rPr lang="en-SG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SG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SG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SG" sz="2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SG" sz="2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SG" sz="2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SG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SG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SG" sz="2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SG" sz="2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en-SG" sz="2200" dirty="0"/>
                            <m:t> </m:t>
                          </m:r>
                        </m:e>
                      </m:d>
                    </m:oMath>
                  </m:oMathPara>
                </a14:m>
                <a:endParaRPr lang="en-SG" sz="22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43486F8-7D91-4C19-AEBE-D9AD95225C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963" t="-86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7C675AD-49E3-4734-B4D8-E47087F6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2400" dirty="0">
                <a:solidFill>
                  <a:srgbClr val="0065C0"/>
                </a:solidFill>
              </a:rPr>
              <a:t>Taylor Series, high-dimensional case 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8762006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5EBAD04-0B08-42E2-A349-0F3E8D6D971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SG" sz="2000" dirty="0"/>
                  <a:t>Now we want to determine </a:t>
                </a:r>
                <a14:m>
                  <m:oMath xmlns:m="http://schemas.openxmlformats.org/officeDocument/2006/math"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△</m:t>
                    </m:r>
                    <m:r>
                      <a:rPr lang="en-SG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SG" sz="20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sz="2000" dirty="0"/>
                  <a:t> </a:t>
                </a:r>
                <a14:m>
                  <m:oMath xmlns:m="http://schemas.openxmlformats.org/officeDocument/2006/math">
                    <m:r>
                      <a:rPr lang="en-SG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SG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SG" sz="2000" b="1" i="1"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SG" sz="2000" dirty="0"/>
                  <a:t> to minizine the equation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SG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SG" sz="2000" b="1" i="1"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</m:e>
                    </m:d>
                    <m:r>
                      <a:rPr lang="en-SG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SG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SG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SG" sz="2000" b="1" i="1"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SG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SG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SG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SG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SG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SG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SG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SG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SG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SG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SG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SG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SG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000" dirty="0"/>
                  <a:t>.</a:t>
                </a:r>
              </a:p>
              <a:p>
                <a:pPr marL="0" indent="0">
                  <a:buNone/>
                </a:pPr>
                <a:r>
                  <a:rPr lang="en-SG" sz="2000" b="0" dirty="0"/>
                  <a:t>Rewriting the equation in term of </a:t>
                </a:r>
                <a14:m>
                  <m:oMath xmlns:m="http://schemas.openxmlformats.org/officeDocument/2006/math">
                    <m:r>
                      <a:rPr lang="en-SG" sz="2000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△</m:t>
                    </m:r>
                    <m:r>
                      <a:rPr lang="en-SG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SG" sz="2000" b="0" dirty="0"/>
                  <a:t>, we have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SG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SG" sz="2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SG" sz="20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SG" sz="2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△</m:t>
                              </m:r>
                              <m:r>
                                <a:rPr lang="en-SG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SG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SG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20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SG" sz="2000" b="1" i="1">
                                          <a:latin typeface="Cambria Math" panose="02040503050406030204" pitchFamily="18" charset="0"/>
                                        </a:rPr>
                                        <m:t>𝒐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SG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△</m:t>
                                  </m:r>
                                  <m:r>
                                    <a:rPr lang="en-SG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SG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SG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SG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𝒐</m:t>
                                  </m:r>
                                </m:sub>
                              </m:sSub>
                              <m:r>
                                <a:rPr lang="en-SG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)+</m:t>
                              </m:r>
                              <m:f>
                                <m:fPr>
                                  <m:ctrlPr>
                                    <a:rPr lang="en-SG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2!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SG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△</m:t>
                                  </m:r>
                                  <m:r>
                                    <a:rPr lang="en-SG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SG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SG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SG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𝒐</m:t>
                                  </m:r>
                                </m:sub>
                              </m:sSub>
                              <m:r>
                                <a:rPr lang="en-SG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)△</m:t>
                              </m:r>
                              <m:r>
                                <a:rPr lang="en-SG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SG" sz="2000" dirty="0"/>
              </a:p>
              <a:p>
                <a:pPr marL="0" indent="0">
                  <a:buNone/>
                </a:pPr>
                <a:r>
                  <a:rPr lang="en-SG" sz="2000" dirty="0"/>
                  <a:t>Using the matrix differentiation formulas,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SG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SG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SG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ctrlPr>
                          <a:rPr lang="en-SG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G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SG" sz="2000" b="1" i="1"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sub>
                            </m:sSub>
                          </m:e>
                        </m:d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SG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△</m:t>
                            </m:r>
                            <m:r>
                              <a:rPr lang="en-SG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SG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SG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SG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  <m: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)+</m:t>
                        </m:r>
                        <m:f>
                          <m:fPr>
                            <m:ctrlPr>
                              <a:rPr lang="en-SG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SG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2!</m:t>
                            </m:r>
                          </m:den>
                        </m:f>
                        <m:sSup>
                          <m:sSupPr>
                            <m:ctrlPr>
                              <a:rPr lang="en-SG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△</m:t>
                            </m:r>
                            <m:r>
                              <a:rPr lang="en-SG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SG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SG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SG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  <m: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)△</m:t>
                        </m:r>
                        <m:r>
                          <a:rPr lang="en-SG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SG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SG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SG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SG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SG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△</m:t>
                        </m:r>
                        <m:r>
                          <a:rPr lang="en-SG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SG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SG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SG" sz="2000" dirty="0"/>
              </a:p>
              <a:p>
                <a:pPr marL="0" indent="0">
                  <a:buNone/>
                </a:pPr>
                <a:r>
                  <a:rPr lang="en-SG" sz="2000" dirty="0"/>
                  <a:t>Thus,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G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SG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SG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SG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SG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sz="20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SG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SG" sz="2000" b="1" i="1"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SG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SG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000" dirty="0"/>
                  <a:t>=0</a:t>
                </a:r>
              </a:p>
              <a:p>
                <a:pPr marL="0" indent="0" algn="ctr">
                  <a:buNone/>
                </a:pPr>
                <a:endParaRPr lang="en-SG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SG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SG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SG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  <m:sup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SG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SG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SG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SG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SG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SG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𝒐</m:t>
                                  </m:r>
                                </m:sub>
                              </m:sSub>
                            </m:e>
                          </m:d>
                          <m:r>
                            <a:rPr lang="en-SG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SG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SG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SG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SG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SG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000" dirty="0"/>
              </a:p>
              <a:p>
                <a:pPr marL="0" indent="0" algn="ctr">
                  <a:buNone/>
                </a:pPr>
                <a:endParaRPr lang="en-SG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SG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SG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SG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SG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SG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SG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SG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SG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SG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SG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000" b="1" dirty="0"/>
              </a:p>
              <a:p>
                <a:pPr marL="0" indent="0" algn="ctr">
                  <a:buNone/>
                </a:pPr>
                <a:endParaRPr lang="en-SG" sz="2000" dirty="0"/>
              </a:p>
              <a:p>
                <a:pPr marL="0" indent="0" algn="ctr">
                  <a:buNone/>
                </a:pPr>
                <a:endParaRPr lang="en-SG" sz="2000" dirty="0"/>
              </a:p>
              <a:p>
                <a:pPr marL="0" indent="0">
                  <a:buNone/>
                </a:pPr>
                <a:endParaRPr lang="en-SG" sz="2400" dirty="0"/>
              </a:p>
              <a:p>
                <a:pPr marL="0" indent="0" algn="ctr">
                  <a:buNone/>
                </a:pPr>
                <a:endParaRPr lang="en-SG" sz="2400" dirty="0"/>
              </a:p>
              <a:p>
                <a:pPr marL="0" indent="0" algn="ctr">
                  <a:buNone/>
                </a:pPr>
                <a:endParaRPr lang="en-SG" sz="2400" dirty="0"/>
              </a:p>
              <a:p>
                <a:pPr marL="0" indent="0" algn="ctr">
                  <a:buNone/>
                </a:pPr>
                <a:endParaRPr lang="en-SG" sz="2800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5EBAD04-0B08-42E2-A349-0F3E8D6D97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741" b="-12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5310F79-14F3-47A6-A6F4-53CFC8C03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0140BF"/>
                </a:solidFill>
              </a:rPr>
              <a:t>Newton’s Method</a:t>
            </a:r>
          </a:p>
        </p:txBody>
      </p:sp>
      <p:pic>
        <p:nvPicPr>
          <p:cNvPr id="4" name="Picture 2" descr="Fig1">
            <a:extLst>
              <a:ext uri="{FF2B5EF4-FFF2-40B4-BE49-F238E27FC236}">
                <a16:creationId xmlns:a16="http://schemas.microsoft.com/office/drawing/2014/main" id="{F709145A-5A12-4426-A4FD-E879EE802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442" y="4149080"/>
            <a:ext cx="2944557" cy="186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CA2DED-274D-4045-82B0-4EE6B4583F32}"/>
              </a:ext>
            </a:extLst>
          </p:cNvPr>
          <p:cNvSpPr txBox="1"/>
          <p:nvPr/>
        </p:nvSpPr>
        <p:spPr>
          <a:xfrm>
            <a:off x="1691680" y="6237312"/>
            <a:ext cx="7452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Image taken from: http://netlab.unist.ac.kr/wp-content/uploads/sites/183/2014/03/newton_method.png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704104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E2080C6-B8EE-4A7C-8F12-19BBB0991520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SG" sz="2200" dirty="0"/>
                  <a:t>In the implementation, we don’t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SG" sz="2200" dirty="0"/>
                  <a:t> because of computational cost. Rewriting,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SG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SG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SG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SG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SG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SG" sz="2400" b="1" i="1"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SG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SG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SG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△</m:t>
                        </m:r>
                        <m:r>
                          <a:rPr lang="en-SG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SG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SG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SG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SG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SG" sz="2400" b="1" i="1"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SG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SG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SG" sz="2200" dirty="0"/>
                  <a:t>, we have</a:t>
                </a:r>
              </a:p>
              <a:p>
                <a:endParaRPr lang="en-SG" sz="22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SG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SG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SG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SG" sz="2400" b="1" i="1"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SG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SG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△</m:t>
                    </m:r>
                    <m:r>
                      <a:rPr lang="en-SG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SG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SG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SG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SG" sz="2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SG" sz="2400" b="1" i="1"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SG" sz="2200" dirty="0"/>
                  <a:t>)</a:t>
                </a:r>
              </a:p>
              <a:p>
                <a:pPr marL="0" indent="0">
                  <a:buNone/>
                </a:pPr>
                <a:endParaRPr lang="en-SG" sz="2200" dirty="0"/>
              </a:p>
              <a:p>
                <a:pPr marL="0" indent="0">
                  <a:buNone/>
                </a:pPr>
                <a:r>
                  <a:rPr lang="en-SG" sz="2200" dirty="0"/>
                  <a:t>which is a linear system. Solving linear systems is much easier than compute the inverse. </a:t>
                </a:r>
              </a:p>
              <a:p>
                <a:pPr marL="0" indent="0">
                  <a:buNone/>
                </a:pPr>
                <a:endParaRPr lang="en-SG" sz="2200" dirty="0"/>
              </a:p>
              <a:p>
                <a:endParaRPr lang="en-SG" dirty="0"/>
              </a:p>
              <a:p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E2080C6-B8EE-4A7C-8F12-19BBB09915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963" t="-7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E514143-D719-4CCE-A98C-8B14A9E4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0140BF"/>
                </a:solidFill>
              </a:rPr>
              <a:t>Newton’s Method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80956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F880945-456F-49F2-867A-BDAEB9D65B6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SG" sz="2200" dirty="0"/>
                  <a:t>Objective: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2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SG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SG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SG" sz="2200" dirty="0"/>
              </a:p>
              <a:p>
                <a:pPr marL="0" indent="0">
                  <a:buNone/>
                </a:pPr>
                <a:r>
                  <a:rPr lang="en-SG" sz="2200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SG" sz="2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SG" sz="2200" dirty="0"/>
                  <a:t> and stopping criterion, e.g., max number of iterations, </a:t>
                </a:r>
                <a14:m>
                  <m:oMath xmlns:m="http://schemas.openxmlformats.org/officeDocument/2006/math">
                    <m:r>
                      <a:rPr lang="en-SG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SG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SG" sz="2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SG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SG" sz="2200" dirty="0"/>
                  <a:t> or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SG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SG" sz="22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SG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SG" sz="22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SG" sz="22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SG" sz="2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SG" sz="2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SG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SG" sz="2200" dirty="0"/>
                  <a:t>.</a:t>
                </a:r>
              </a:p>
              <a:p>
                <a:pPr marL="0" indent="0">
                  <a:buNone/>
                </a:pPr>
                <a:r>
                  <a:rPr lang="en-SG" sz="2200" dirty="0"/>
                  <a:t>Output </a:t>
                </a:r>
                <a:r>
                  <a:rPr lang="en-SG" sz="2400" i="1" dirty="0"/>
                  <a:t>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SG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SG" sz="24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SG" sz="2400" i="1" dirty="0"/>
                  <a:t> </a:t>
                </a:r>
                <a:r>
                  <a:rPr lang="en-SG" sz="2400" dirty="0"/>
                  <a:t>and</a:t>
                </a:r>
                <a:r>
                  <a:rPr lang="en-SG" sz="2400" i="1" dirty="0"/>
                  <a:t> </a:t>
                </a:r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SG" sz="2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</m:oMath>
                </a14:m>
                <a:endParaRPr lang="en-SG" sz="2200" dirty="0"/>
              </a:p>
              <a:p>
                <a:pPr marL="0" indent="0">
                  <a:buNone/>
                </a:pPr>
                <a:endParaRPr lang="en-SG" sz="2200" dirty="0"/>
              </a:p>
              <a:p>
                <a:pPr marL="0" indent="0">
                  <a:buNone/>
                </a:pPr>
                <a:r>
                  <a:rPr lang="en-SG" sz="2200" dirty="0"/>
                  <a:t>Step 1: Set </a:t>
                </a:r>
                <a14:m>
                  <m:oMath xmlns:m="http://schemas.openxmlformats.org/officeDocument/2006/math">
                    <m:r>
                      <a:rPr lang="en-SG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SG" sz="2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SG" sz="2200" dirty="0"/>
              </a:p>
              <a:p>
                <a:pPr marL="0" indent="0">
                  <a:buNone/>
                </a:pPr>
                <a:r>
                  <a:rPr lang="en-SG" sz="2200" dirty="0"/>
                  <a:t>Step 2: while until the stopping criterion is fulfilled</a:t>
                </a:r>
              </a:p>
              <a:p>
                <a:pPr marL="0" indent="0">
                  <a:buNone/>
                </a:pPr>
                <a:r>
                  <a:rPr lang="en-SG" sz="2200" dirty="0"/>
                  <a:t>	</a:t>
                </a:r>
                <a:r>
                  <a:rPr lang="en-SG" sz="2000" dirty="0"/>
                  <a:t>Step 3 Compute </a:t>
                </a:r>
                <a14:m>
                  <m:oMath xmlns:m="http://schemas.openxmlformats.org/officeDocument/2006/math"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SG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SG" sz="2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0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SG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SG" sz="2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SG" sz="2000" dirty="0"/>
                  <a:t>)</a:t>
                </a:r>
              </a:p>
              <a:p>
                <a:pPr marL="0" indent="0">
                  <a:buNone/>
                </a:pPr>
                <a:r>
                  <a:rPr lang="en-SG" sz="2000" dirty="0"/>
                  <a:t>	Step 4  Solve the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200" dirty="0"/>
                  <a:t> linear system </a:t>
                </a:r>
                <a14:m>
                  <m:oMath xmlns:m="http://schemas.openxmlformats.org/officeDocument/2006/math">
                    <m:r>
                      <a:rPr lang="en-SG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SG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SG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SG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)△</m:t>
                    </m:r>
                    <m:r>
                      <a:rPr lang="en-SG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SG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SG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SG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SG" sz="2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SG" sz="2200" dirty="0"/>
                  <a:t>)</a:t>
                </a:r>
              </a:p>
              <a:p>
                <a:pPr marL="0" indent="0">
                  <a:buNone/>
                </a:pPr>
                <a:r>
                  <a:rPr lang="en-SG" sz="2200" dirty="0"/>
                  <a:t>	</a:t>
                </a:r>
                <a:r>
                  <a:rPr lang="en-SG" sz="2000" dirty="0"/>
                  <a:t>Step 5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SG" sz="20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SG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SG" sz="2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SG" sz="20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SG" sz="2000" b="1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SG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△</m:t>
                    </m:r>
                    <m:r>
                      <a:rPr lang="en-SG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endParaRPr lang="en-SG" sz="2000" dirty="0"/>
              </a:p>
              <a:p>
                <a:pPr marL="0" indent="0">
                  <a:buNone/>
                </a:pPr>
                <a:r>
                  <a:rPr lang="en-SG" sz="2000" dirty="0"/>
                  <a:t>	Step 6 Step </a:t>
                </a:r>
                <a14:m>
                  <m:oMath xmlns:m="http://schemas.openxmlformats.org/officeDocument/2006/math">
                    <m:r>
                      <a:rPr lang="en-SG" sz="20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SG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SG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2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SG" sz="2000" dirty="0"/>
              </a:p>
              <a:p>
                <a:pPr marL="0" indent="0">
                  <a:buNone/>
                </a:pPr>
                <a:r>
                  <a:rPr lang="en-SG" sz="2000" dirty="0"/>
                  <a:t>Step 8: Output </a:t>
                </a:r>
                <a:r>
                  <a:rPr lang="en-SG" sz="2000" i="1" dirty="0"/>
                  <a:t>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SG" sz="20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SG" sz="20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SG" sz="2000" i="1" dirty="0"/>
                  <a:t> </a:t>
                </a:r>
                <a:r>
                  <a:rPr lang="en-SG" sz="2000" dirty="0"/>
                  <a:t>and</a:t>
                </a:r>
                <a:r>
                  <a:rPr lang="en-SG" sz="2000" i="1" dirty="0"/>
                  <a:t> </a:t>
                </a:r>
                <a14:m>
                  <m:oMath xmlns:m="http://schemas.openxmlformats.org/officeDocument/2006/math">
                    <m:r>
                      <a:rPr lang="en-SG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SG" sz="2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</m:oMath>
                </a14:m>
                <a:endParaRPr lang="en-SG" sz="2000" i="1" dirty="0"/>
              </a:p>
              <a:p>
                <a:pPr marL="0" indent="0">
                  <a:buNone/>
                </a:pPr>
                <a:endParaRPr lang="en-SG" sz="2200" dirty="0"/>
              </a:p>
              <a:p>
                <a:pPr marL="0" indent="0">
                  <a:buNone/>
                </a:pPr>
                <a:endParaRPr lang="en-SG" sz="2200" dirty="0"/>
              </a:p>
              <a:p>
                <a:pPr marL="0" indent="0">
                  <a:buNone/>
                </a:pPr>
                <a:endParaRPr lang="en-SG" sz="2200" dirty="0"/>
              </a:p>
              <a:p>
                <a:pPr marL="0" indent="0">
                  <a:buNone/>
                </a:pPr>
                <a:endParaRPr lang="en-SG" sz="22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F880945-456F-49F2-867A-BDAEB9D65B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963" t="-864" b="-86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1D8A119-191A-4B40-8DA4-3DBE602DF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0140BF"/>
                </a:solidFill>
              </a:rPr>
              <a:t>Newton’s Method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508251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88627B5-0209-458C-9FD7-5CA631F3DD2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SG" sz="2000" dirty="0"/>
                  <a:t>The Newton’s method automatically controls the step size. It is different from the gradient descent method.</a:t>
                </a:r>
              </a:p>
              <a:p>
                <a:pPr marL="0" indent="0">
                  <a:buNone/>
                </a:pPr>
                <a:endParaRPr lang="en-SG" sz="2000" dirty="0"/>
              </a:p>
              <a:p>
                <a:pPr marL="0" indent="0">
                  <a:buNone/>
                </a:pPr>
                <a:r>
                  <a:rPr lang="en-US" altLang="en-US" sz="2000" dirty="0"/>
                  <a:t>Tends to be extremely fragile unless function very smooth and starting close to minimum. </a:t>
                </a:r>
              </a:p>
              <a:p>
                <a:pPr marL="0" indent="0">
                  <a:buNone/>
                </a:pPr>
                <a:endParaRPr lang="en-US" altLang="en-US" sz="2000" dirty="0"/>
              </a:p>
              <a:p>
                <a:pPr marL="0" indent="0">
                  <a:buNone/>
                </a:pPr>
                <a:r>
                  <a:rPr lang="en-US" altLang="en-US" sz="2000" dirty="0"/>
                  <a:t>For large </a:t>
                </a:r>
                <a:r>
                  <a:rPr lang="en-SG" sz="2000" i="1" dirty="0"/>
                  <a:t>n, </a:t>
                </a:r>
                <a:r>
                  <a:rPr lang="en-SG" sz="2000" dirty="0"/>
                  <a:t>solving the linear system </a:t>
                </a:r>
                <a14:m>
                  <m:oMath xmlns:m="http://schemas.openxmlformats.org/officeDocument/2006/math"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SG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SG" sz="2000" b="1" i="1"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)△</m:t>
                    </m:r>
                    <m:r>
                      <a:rPr lang="en-SG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SG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SG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SG" sz="2000" b="1" i="1"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SG" sz="2000" dirty="0"/>
                  <a:t>) is still very costly.</a:t>
                </a:r>
              </a:p>
              <a:p>
                <a:pPr marL="0" indent="0">
                  <a:buNone/>
                </a:pPr>
                <a:endParaRPr lang="en-SG" sz="2000" dirty="0"/>
              </a:p>
              <a:p>
                <a:pPr marL="0" indent="0">
                  <a:buNone/>
                </a:pPr>
                <a:r>
                  <a:rPr lang="en-SG" sz="2000" dirty="0"/>
                  <a:t>Under some conditions,  Newtons’ method is quadratic local convergence.  It means that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SG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SG" sz="2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SG" sz="20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SG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SG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SG" sz="20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SG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SG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SG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G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SG" sz="20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SG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SG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SG" sz="20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sz="2000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SG" sz="20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SG" sz="2000" b="1" dirty="0"/>
                  <a:t> </a:t>
                </a:r>
                <a:r>
                  <a:rPr lang="en-SG" sz="2000" dirty="0"/>
                  <a:t>is the solution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00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SG" altLang="en-US" sz="2000" dirty="0"/>
                  <a:t> and L and m are constant independent of </a:t>
                </a:r>
                <a14:m>
                  <m:oMath xmlns:m="http://schemas.openxmlformats.org/officeDocument/2006/math">
                    <m:r>
                      <a:rPr lang="en-SG" sz="20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SG" altLang="en-US" sz="2000" dirty="0"/>
                  <a:t> </a:t>
                </a:r>
                <a:r>
                  <a:rPr lang="en-SG" altLang="en-US" sz="2000" i="1" dirty="0"/>
                  <a:t>(Theorem 5.2, page 8.4, Introduction to Nonlinear Optimization – Theory, Algorithms, and Application with MATLAB.)</a:t>
                </a:r>
                <a:endParaRPr lang="en-US" altLang="en-US" sz="2000" i="1" dirty="0"/>
              </a:p>
              <a:p>
                <a:pPr marL="0" indent="0">
                  <a:buNone/>
                </a:pPr>
                <a:endParaRPr lang="en-US" altLang="en-US" sz="2000" dirty="0"/>
              </a:p>
              <a:p>
                <a:pPr marL="0" indent="0">
                  <a:buNone/>
                </a:pPr>
                <a:endParaRPr lang="en-US" altLang="en-US" sz="2000" dirty="0"/>
              </a:p>
              <a:p>
                <a:pPr marL="0" indent="0">
                  <a:buNone/>
                </a:pPr>
                <a:endParaRPr lang="en-US" altLang="en-US" sz="2000" dirty="0"/>
              </a:p>
              <a:p>
                <a:pPr marL="0" indent="0">
                  <a:buNone/>
                </a:pPr>
                <a:endParaRPr lang="en-US" altLang="en-US" sz="2000" dirty="0"/>
              </a:p>
              <a:p>
                <a:pPr marL="0" indent="0">
                  <a:buNone/>
                </a:pPr>
                <a:endParaRPr lang="en-SG" sz="2000" dirty="0"/>
              </a:p>
              <a:p>
                <a:pPr marL="0" indent="0">
                  <a:buNone/>
                </a:pPr>
                <a:endParaRPr lang="en-SG" sz="2000" dirty="0"/>
              </a:p>
              <a:p>
                <a:pPr marL="0" indent="0">
                  <a:buNone/>
                </a:pPr>
                <a:endParaRPr lang="en-SG" sz="20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88627B5-0209-458C-9FD7-5CA631F3DD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41" t="-617" r="-8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9D98D4D-B491-4A04-979A-653ABEFE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0140BF"/>
                </a:solidFill>
              </a:rPr>
              <a:t>Newton’s Method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912089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769F3DD-84E2-46D6-97C9-9BD58E9357F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SG" sz="2400" dirty="0"/>
                  <a:t>Gradient descent is based on the fact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SG" sz="2400" dirty="0"/>
                  <a:t> indicates the direction of the fastest increase. Thus, </a:t>
                </a:r>
                <a14:m>
                  <m:oMath xmlns:m="http://schemas.openxmlformats.org/officeDocument/2006/math">
                    <m:r>
                      <a:rPr lang="en-SG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SG" sz="2400" dirty="0"/>
                  <a:t> is the direction of the fastest decrease. </a:t>
                </a:r>
              </a:p>
              <a:p>
                <a:pPr marL="0" indent="0">
                  <a:buNone/>
                </a:pPr>
                <a:endParaRPr lang="en-SG" sz="2400" dirty="0"/>
              </a:p>
              <a:p>
                <a:pPr marL="0" indent="0">
                  <a:buNone/>
                </a:pPr>
                <a:r>
                  <a:rPr lang="en-SG" sz="2400" dirty="0"/>
                  <a:t>Gradient descent uses the equation below to search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SG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SG" sz="2400" dirty="0"/>
              </a:p>
              <a:p>
                <a:pPr marL="0" indent="0">
                  <a:buNone/>
                </a:pPr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SG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SG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SG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SG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𝛼𝛻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SG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SG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SG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SG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:endParaRPr lang="en-SG" sz="2400" dirty="0"/>
              </a:p>
              <a:p>
                <a:pPr marL="0" indent="0">
                  <a:buNone/>
                </a:pPr>
                <a:r>
                  <a:rPr lang="en-SG" sz="2400" dirty="0"/>
                  <a:t>where </a:t>
                </a:r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SG" sz="2400" dirty="0"/>
                  <a:t> is called learning rate in machine learning. As with the newton method,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SG" sz="2400" b="1" i="1"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SG" sz="2400" dirty="0"/>
                  <a:t>, </a:t>
                </a:r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SG" sz="2400" dirty="0"/>
                  <a:t> and stopping criterion are required input. </a:t>
                </a:r>
              </a:p>
              <a:p>
                <a:pPr marL="0" indent="0">
                  <a:buNone/>
                </a:pPr>
                <a:r>
                  <a:rPr lang="en-SG" dirty="0"/>
                  <a:t> 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769F3DD-84E2-46D6-97C9-9BD58E935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11" t="-1728" r="-2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958C30E-673C-46CF-AF1E-621975E75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140B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Gradient Descent</a:t>
            </a:r>
            <a:r>
              <a:rPr lang="en-US" altLang="zh-TW" dirty="0">
                <a:solidFill>
                  <a:srgbClr val="0140BF"/>
                </a:solidFill>
                <a:latin typeface="Arial" panose="020B0604020202020204" pitchFamily="34" charset="0"/>
              </a:rPr>
              <a:t> </a:t>
            </a:r>
            <a:br>
              <a:rPr lang="en-US" altLang="zh-TW" b="1" dirty="0">
                <a:latin typeface="Arial" panose="020B0604020202020204" pitchFamily="34" charset="0"/>
              </a:rPr>
            </a:b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997422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08AD204-2254-48A9-A895-44699629AA2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SG" sz="2400" dirty="0"/>
                  <a:t>Consider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SG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SG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SG" sz="24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𝛼𝛻</m:t>
                    </m:r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SG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SG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SG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SG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SG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/>
                  <a:t> is a function of </a:t>
                </a:r>
                <a14:m>
                  <m:oMath xmlns:m="http://schemas.openxmlformats.org/officeDocument/2006/math">
                    <m:r>
                      <a:rPr lang="en-SG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SG" sz="2400" dirty="0"/>
                  <a:t>Using the first order Taylor polynomial to approximate it, </a:t>
                </a:r>
              </a:p>
              <a:p>
                <a:pPr marL="0" indent="0">
                  <a:buNone/>
                </a:pPr>
                <a:endParaRPr lang="en-SG" sz="2400" dirty="0"/>
              </a:p>
              <a:p>
                <a:pPr marL="0" indent="0" algn="ctr">
                  <a:buNone/>
                </a:pPr>
                <a:r>
                  <a:rPr lang="en-SG" sz="2400" dirty="0"/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SG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SG" sz="2400" dirty="0"/>
                  <a:t> </a:t>
                </a:r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SG" sz="24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SG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p>
                      <m:sSupPr>
                        <m:ctrlPr>
                          <a:rPr lang="en-SG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SG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SG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</m:oMath>
                </a14:m>
                <a:endParaRPr lang="en-SG" sz="240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SG" sz="2400" dirty="0"/>
              </a:p>
              <a:p>
                <a:pPr marL="0" indent="0" algn="ctr">
                  <a:buNone/>
                </a:pPr>
                <a:r>
                  <a:rPr lang="en-SG" sz="2400" dirty="0"/>
                  <a:t>= </a:t>
                </a:r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SG" sz="2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SG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SG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SG" sz="24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SG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SG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SG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SG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SG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SG" sz="2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</m:oMath>
                </a14:m>
                <a:r>
                  <a:rPr lang="en-SG" sz="2400" dirty="0"/>
                  <a:t>. </a:t>
                </a:r>
              </a:p>
              <a:p>
                <a:pPr marL="0" indent="0">
                  <a:buNone/>
                </a:pPr>
                <a:endParaRPr lang="en-SG" sz="2400" dirty="0"/>
              </a:p>
              <a:p>
                <a:pPr marL="0" indent="0">
                  <a:buNone/>
                </a:pPr>
                <a:r>
                  <a:rPr lang="en-SG" sz="2400" dirty="0"/>
                  <a:t>In other words, for small </a:t>
                </a:r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SG" sz="2400" dirty="0"/>
                  <a:t>, the approximation would be accurate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SG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SG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SG" sz="24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𝛼𝛻</m:t>
                    </m:r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SG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SG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SG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SG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SG" sz="2400" dirty="0"/>
                  <a:t> is likely smaller than </a:t>
                </a:r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SG" sz="2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</m:oMath>
                </a14:m>
                <a:r>
                  <a:rPr lang="en-SG" sz="2400" dirty="0"/>
                  <a:t>.  But for small </a:t>
                </a:r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SG" sz="2400" dirty="0"/>
                  <a:t>, more iterations are required to reach the optimal point. </a:t>
                </a:r>
              </a:p>
              <a:p>
                <a:pPr marL="0" indent="0">
                  <a:buNone/>
                </a:pPr>
                <a:endParaRPr lang="en-SG" sz="2800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08AD204-2254-48A9-A895-44699629AA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11" t="-988" r="-2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F1AD57A-9425-4546-BB60-07CD583EA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140B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Gradient Descent</a:t>
            </a:r>
            <a:r>
              <a:rPr lang="en-US" altLang="zh-TW" dirty="0">
                <a:solidFill>
                  <a:srgbClr val="0140BF"/>
                </a:solidFill>
                <a:latin typeface="Arial" panose="020B0604020202020204" pitchFamily="34" charset="0"/>
              </a:rPr>
              <a:t> </a:t>
            </a:r>
            <a:br>
              <a:rPr lang="en-US" altLang="zh-TW" b="1" dirty="0">
                <a:latin typeface="Arial" panose="020B0604020202020204" pitchFamily="34" charset="0"/>
              </a:rPr>
            </a:b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892034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FF0ED0D-A442-4A27-99E3-4D644460BB1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SG" sz="2000" dirty="0"/>
                  <a:t>How to select </a:t>
                </a:r>
                <a14:m>
                  <m:oMath xmlns:m="http://schemas.openxmlformats.org/officeDocument/2006/math"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SG" sz="2000" dirty="0"/>
                  <a:t>?</a:t>
                </a:r>
              </a:p>
              <a:p>
                <a:pPr marL="0" indent="0">
                  <a:buNone/>
                </a:pPr>
                <a:endParaRPr lang="en-SG" sz="2000" dirty="0"/>
              </a:p>
              <a:p>
                <a:r>
                  <a:rPr lang="en-SG" sz="2000" dirty="0"/>
                  <a:t>Constant learning rate </a:t>
                </a:r>
                <a14:m>
                  <m:oMath xmlns:m="http://schemas.openxmlformats.org/officeDocument/2006/math"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SG" sz="2000" dirty="0"/>
                  <a:t> for all iterations</a:t>
                </a:r>
              </a:p>
              <a:p>
                <a:pPr lvl="1"/>
                <a:r>
                  <a:rPr lang="en-SG" sz="2000" dirty="0"/>
                  <a:t>Good: simple.</a:t>
                </a:r>
              </a:p>
              <a:p>
                <a:pPr lvl="1"/>
                <a:r>
                  <a:rPr lang="en-SG" sz="2000" dirty="0"/>
                  <a:t>Bad: If </a:t>
                </a:r>
                <a14:m>
                  <m:oMath xmlns:m="http://schemas.openxmlformats.org/officeDocument/2006/math"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SG" sz="2000" dirty="0"/>
                  <a:t> is too large, it may not converge. </a:t>
                </a:r>
              </a:p>
              <a:p>
                <a:pPr lvl="1"/>
                <a:r>
                  <a:rPr lang="en-SG" sz="2000" dirty="0"/>
                  <a:t>If </a:t>
                </a:r>
                <a14:m>
                  <m:oMath xmlns:m="http://schemas.openxmlformats.org/officeDocument/2006/math"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SG" sz="2000" dirty="0"/>
                  <a:t> is too small, it would be very slow.</a:t>
                </a:r>
              </a:p>
              <a:p>
                <a:r>
                  <a:rPr lang="en-SG" sz="2000" dirty="0"/>
                  <a:t>Use a large </a:t>
                </a:r>
                <a14:m>
                  <m:oMath xmlns:m="http://schemas.openxmlformats.org/officeDocument/2006/math"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SG" sz="2000" dirty="0"/>
                  <a:t> at the beginning and reduce it gradually. For example, for each </a:t>
                </a:r>
                <a:r>
                  <a:rPr lang="en-SG" sz="2000" i="1" dirty="0"/>
                  <a:t>k</a:t>
                </a:r>
                <a:r>
                  <a:rPr lang="en-SG" sz="2000" dirty="0"/>
                  <a:t> iterations, </a:t>
                </a:r>
                <a14:m>
                  <m:oMath xmlns:m="http://schemas.openxmlformats.org/officeDocument/2006/math"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SG" sz="2000" dirty="0"/>
                  <a:t> is updated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SG" sz="2000" dirty="0"/>
                  <a:t>=</a:t>
                </a:r>
                <a:r>
                  <a:rPr lang="en-SG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SG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SG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SG" sz="2000" dirty="0"/>
                  <a:t> where </a:t>
                </a:r>
                <a14:m>
                  <m:oMath xmlns:m="http://schemas.openxmlformats.org/officeDocument/2006/math">
                    <m:r>
                      <a:rPr lang="en-SG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0&lt;</m:t>
                    </m:r>
                    <m:r>
                      <a:rPr lang="en-SG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SG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SG" sz="2000" dirty="0"/>
                  <a:t>.  This approach uses a large </a:t>
                </a:r>
                <a14:m>
                  <m:oMath xmlns:m="http://schemas.openxmlformats.org/officeDocument/2006/math">
                    <m:r>
                      <a:rPr lang="en-SG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SG" sz="2000" dirty="0"/>
                  <a:t> at </a:t>
                </a:r>
                <a:r>
                  <a:rPr lang="en-SG" sz="2000"/>
                  <a:t>the beginning.</a:t>
                </a:r>
                <a:endParaRPr lang="en-SG" sz="2000" dirty="0"/>
              </a:p>
              <a:p>
                <a:pPr marL="0" indent="0">
                  <a:buNone/>
                </a:pPr>
                <a:r>
                  <a:rPr lang="en-SG" sz="2300" dirty="0"/>
                  <a:t> 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 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FF0ED0D-A442-4A27-99E3-4D644460BB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41" t="-617" r="-14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2E52AD5-909D-46CF-9FE0-BAB1FA5C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140B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Gradient Descent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6534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/>
              <a:t>Let </a:t>
            </a:r>
            <a:r>
              <a:rPr lang="en-US" altLang="en-US" i="1" dirty="0"/>
              <a:t>f</a:t>
            </a:r>
            <a:r>
              <a:rPr lang="en-US" altLang="en-US" sz="5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) = </a:t>
            </a:r>
            <a:r>
              <a:rPr lang="en-US" altLang="en-US" i="1" dirty="0"/>
              <a:t>x</a:t>
            </a:r>
            <a:r>
              <a:rPr lang="en-US" altLang="en-US" baseline="30000" dirty="0"/>
              <a:t>2</a:t>
            </a:r>
            <a:r>
              <a:rPr lang="en-US" altLang="en-US" dirty="0"/>
              <a:t> + </a:t>
            </a:r>
            <a:r>
              <a:rPr lang="en-US" altLang="en-US" i="1" dirty="0"/>
              <a:t>y</a:t>
            </a:r>
            <a:r>
              <a:rPr lang="en-US" altLang="en-US" baseline="30000" dirty="0"/>
              <a:t>2</a:t>
            </a:r>
            <a:r>
              <a:rPr lang="en-US" altLang="en-US" dirty="0"/>
              <a:t> – 2</a:t>
            </a:r>
            <a:r>
              <a:rPr lang="en-US" altLang="en-US" i="1" dirty="0"/>
              <a:t>x </a:t>
            </a:r>
            <a:r>
              <a:rPr lang="en-US" altLang="en-US" dirty="0"/>
              <a:t>– 6</a:t>
            </a:r>
            <a:r>
              <a:rPr lang="en-US" altLang="en-US" i="1" dirty="0"/>
              <a:t>y </a:t>
            </a:r>
            <a:r>
              <a:rPr lang="en-US" altLang="en-US" dirty="0"/>
              <a:t>+ 14.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Then </a:t>
            </a:r>
          </a:p>
          <a:p>
            <a:pPr marL="0" indent="0">
              <a:buNone/>
            </a:pPr>
            <a:endParaRPr lang="en-US" altLang="en-US" sz="1400" dirty="0"/>
          </a:p>
          <a:p>
            <a:pPr marL="0" indent="0">
              <a:buNone/>
            </a:pPr>
            <a:r>
              <a:rPr lang="en-US" altLang="en-US" i="1" dirty="0"/>
              <a:t>	f</a:t>
            </a:r>
            <a:r>
              <a:rPr lang="en-US" altLang="en-US" sz="500" i="1" dirty="0"/>
              <a:t> </a:t>
            </a:r>
            <a:r>
              <a:rPr lang="en-US" altLang="en-US" i="1" baseline="-25000" dirty="0"/>
              <a:t>x</a:t>
            </a:r>
            <a:r>
              <a:rPr lang="en-US" altLang="en-US" sz="500" baseline="-250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) = 2</a:t>
            </a:r>
            <a:r>
              <a:rPr lang="en-US" altLang="en-US" i="1" dirty="0"/>
              <a:t>x </a:t>
            </a:r>
            <a:r>
              <a:rPr lang="en-US" altLang="en-US" dirty="0"/>
              <a:t>–</a:t>
            </a:r>
            <a:r>
              <a:rPr lang="en-US" altLang="en-US" i="1" dirty="0"/>
              <a:t> </a:t>
            </a:r>
            <a:r>
              <a:rPr lang="en-US" altLang="en-US" dirty="0"/>
              <a:t>2         </a:t>
            </a:r>
            <a:r>
              <a:rPr lang="en-US" altLang="en-US" i="1" dirty="0"/>
              <a:t>f</a:t>
            </a:r>
            <a:r>
              <a:rPr lang="en-US" altLang="en-US" sz="500" i="1" dirty="0"/>
              <a:t> </a:t>
            </a:r>
            <a:r>
              <a:rPr lang="en-US" altLang="en-US" i="1" baseline="-25000" dirty="0"/>
              <a:t>y</a:t>
            </a:r>
            <a:r>
              <a:rPr lang="en-US" altLang="en-US" sz="500" baseline="-250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) = 2</a:t>
            </a:r>
            <a:r>
              <a:rPr lang="en-US" altLang="en-US" i="1" dirty="0"/>
              <a:t>y </a:t>
            </a:r>
            <a:r>
              <a:rPr lang="en-US" altLang="en-US" dirty="0"/>
              <a:t>–</a:t>
            </a:r>
            <a:r>
              <a:rPr lang="en-US" altLang="en-US" i="1" dirty="0"/>
              <a:t> </a:t>
            </a:r>
            <a:r>
              <a:rPr lang="en-US" altLang="en-US" dirty="0"/>
              <a:t>6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These partial derivatives are equal to 0 when </a:t>
            </a:r>
            <a:r>
              <a:rPr lang="en-US" altLang="en-US" i="1" dirty="0"/>
              <a:t>x</a:t>
            </a:r>
            <a:r>
              <a:rPr lang="en-US" altLang="en-US" dirty="0"/>
              <a:t> = 1 and </a:t>
            </a:r>
            <a:br>
              <a:rPr lang="en-US" altLang="en-US" dirty="0"/>
            </a:br>
            <a:r>
              <a:rPr lang="en-US" altLang="en-US" i="1" dirty="0"/>
              <a:t>y</a:t>
            </a:r>
            <a:r>
              <a:rPr lang="en-US" altLang="en-US" dirty="0"/>
              <a:t> = 3, so the only critical point is (1, 3).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By completing the square, we find that</a:t>
            </a:r>
          </a:p>
          <a:p>
            <a:pPr marL="0" indent="0">
              <a:buNone/>
            </a:pPr>
            <a:endParaRPr lang="en-US" altLang="en-US" sz="1400" dirty="0"/>
          </a:p>
          <a:p>
            <a:pPr marL="0" indent="0">
              <a:buNone/>
            </a:pPr>
            <a:r>
              <a:rPr lang="en-US" altLang="en-US" i="1" dirty="0"/>
              <a:t>		f</a:t>
            </a:r>
            <a:r>
              <a:rPr lang="en-US" altLang="en-US" sz="5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) = 4 + (</a:t>
            </a:r>
            <a:r>
              <a:rPr lang="en-US" altLang="en-US" i="1" dirty="0"/>
              <a:t>x </a:t>
            </a:r>
            <a:r>
              <a:rPr lang="en-US" altLang="en-US" dirty="0"/>
              <a:t>– 1)</a:t>
            </a:r>
            <a:r>
              <a:rPr lang="en-US" altLang="en-US" baseline="30000" dirty="0"/>
              <a:t>2</a:t>
            </a:r>
            <a:r>
              <a:rPr lang="en-US" altLang="en-US" dirty="0"/>
              <a:t> + (</a:t>
            </a:r>
            <a:r>
              <a:rPr lang="en-US" altLang="en-US" i="1" dirty="0"/>
              <a:t>y </a:t>
            </a:r>
            <a:r>
              <a:rPr lang="en-US" altLang="en-US" dirty="0"/>
              <a:t>– 3)</a:t>
            </a:r>
            <a:r>
              <a:rPr lang="en-US" altLang="en-US" baseline="30000" dirty="0"/>
              <a:t>2</a:t>
            </a:r>
            <a:endParaRPr lang="en-US" altLang="en-US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Example 1</a:t>
            </a:r>
            <a:endParaRPr lang="en-SG" dirty="0">
              <a:solidFill>
                <a:srgbClr val="0065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177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Since (</a:t>
            </a:r>
            <a:r>
              <a:rPr lang="en-US" altLang="en-US" i="1" dirty="0"/>
              <a:t>x </a:t>
            </a:r>
            <a:r>
              <a:rPr lang="en-US" altLang="en-US" dirty="0"/>
              <a:t>– 1)</a:t>
            </a:r>
            <a:r>
              <a:rPr lang="en-US" altLang="en-US" baseline="30000" dirty="0"/>
              <a:t>2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</a:t>
            </a:r>
            <a:r>
              <a:rPr lang="en-US" altLang="en-US" dirty="0"/>
              <a:t> 0 and (</a:t>
            </a:r>
            <a:r>
              <a:rPr lang="en-US" altLang="en-US" i="1" dirty="0"/>
              <a:t>y –</a:t>
            </a:r>
            <a:r>
              <a:rPr lang="en-US" altLang="en-US" dirty="0"/>
              <a:t> 3)</a:t>
            </a:r>
            <a:r>
              <a:rPr lang="en-US" altLang="en-US" baseline="30000" dirty="0"/>
              <a:t>2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</a:t>
            </a:r>
            <a:r>
              <a:rPr lang="en-US" altLang="en-US" dirty="0"/>
              <a:t> 0, we have </a:t>
            </a:r>
            <a:r>
              <a:rPr lang="en-US" altLang="en-US" i="1" dirty="0"/>
              <a:t>f</a:t>
            </a:r>
            <a:r>
              <a:rPr lang="en-US" altLang="en-US" sz="5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) </a:t>
            </a:r>
            <a:r>
              <a:rPr lang="en-US" altLang="en-US" b="1" dirty="0">
                <a:sym typeface="Symbol" panose="05050102010706020507" pitchFamily="18" charset="2"/>
              </a:rPr>
              <a:t></a:t>
            </a:r>
            <a:r>
              <a:rPr lang="en-US" altLang="en-US" dirty="0"/>
              <a:t> 4 for all values of </a:t>
            </a:r>
            <a:r>
              <a:rPr lang="en-US" altLang="en-US" i="1" dirty="0"/>
              <a:t>x </a:t>
            </a:r>
            <a:r>
              <a:rPr lang="en-US" altLang="en-US" dirty="0"/>
              <a:t>and </a:t>
            </a:r>
            <a:r>
              <a:rPr lang="en-US" altLang="en-US" i="1" dirty="0"/>
              <a:t>y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endParaRPr lang="en-US" altLang="en-US" sz="900" dirty="0"/>
          </a:p>
          <a:p>
            <a:pPr marL="0" indent="0">
              <a:buNone/>
            </a:pPr>
            <a:r>
              <a:rPr lang="en-US" altLang="en-US" dirty="0"/>
              <a:t>Therefore </a:t>
            </a:r>
            <a:r>
              <a:rPr lang="en-US" altLang="en-US" i="1" dirty="0"/>
              <a:t>f</a:t>
            </a:r>
            <a:r>
              <a:rPr lang="en-US" altLang="en-US" sz="500" dirty="0"/>
              <a:t> </a:t>
            </a:r>
            <a:r>
              <a:rPr lang="en-US" altLang="en-US" dirty="0"/>
              <a:t>(1, 3) = 4 is a local minimum, and in fact it is the absolute minimum of </a:t>
            </a:r>
            <a:r>
              <a:rPr lang="en-US" altLang="en-US" i="1" dirty="0"/>
              <a:t>f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endParaRPr lang="en-US" altLang="en-US" sz="900" dirty="0"/>
          </a:p>
          <a:p>
            <a:pPr marL="0" indent="0">
              <a:buNone/>
            </a:pPr>
            <a:r>
              <a:rPr lang="en-US" altLang="en-US" dirty="0"/>
              <a:t>This can be confirmed geometrically</a:t>
            </a:r>
            <a:br>
              <a:rPr lang="en-US" altLang="en-US" dirty="0"/>
            </a:br>
            <a:r>
              <a:rPr lang="en-US" altLang="en-US" dirty="0"/>
              <a:t>from the graph of </a:t>
            </a:r>
            <a:r>
              <a:rPr lang="en-US" altLang="en-US" i="1" dirty="0"/>
              <a:t>f</a:t>
            </a:r>
            <a:r>
              <a:rPr lang="en-US" altLang="en-US" dirty="0"/>
              <a:t>, which is the</a:t>
            </a:r>
            <a:br>
              <a:rPr lang="en-US" altLang="en-US" dirty="0"/>
            </a:br>
            <a:r>
              <a:rPr lang="en-US" altLang="en-US" dirty="0"/>
              <a:t>elliptic paraboloid with vertex</a:t>
            </a:r>
            <a:br>
              <a:rPr lang="en-US" altLang="en-US" dirty="0"/>
            </a:br>
            <a:r>
              <a:rPr lang="en-US" altLang="en-US" dirty="0"/>
              <a:t>(1, 3, 4) shown in Figure 2.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Example 1</a:t>
            </a:r>
            <a:endParaRPr lang="en-SG" dirty="0">
              <a:solidFill>
                <a:srgbClr val="0065C0"/>
              </a:solidFill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113643"/>
            <a:ext cx="2916238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727304" y="5890181"/>
            <a:ext cx="7778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/>
              <a:t>Figure 2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965304" y="5552043"/>
            <a:ext cx="21478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i="1" dirty="0"/>
              <a:t>z</a:t>
            </a:r>
            <a:r>
              <a:rPr lang="en-US" altLang="en-US" sz="1400" dirty="0"/>
              <a:t> = </a:t>
            </a:r>
            <a:r>
              <a:rPr lang="en-US" altLang="en-US" sz="1400" i="1" dirty="0"/>
              <a:t>x</a:t>
            </a:r>
            <a:r>
              <a:rPr lang="en-US" altLang="en-US" sz="1400" baseline="30000" dirty="0"/>
              <a:t>2</a:t>
            </a:r>
            <a:r>
              <a:rPr lang="en-US" altLang="en-US" sz="1400" dirty="0"/>
              <a:t> + </a:t>
            </a:r>
            <a:r>
              <a:rPr lang="en-US" altLang="en-US" sz="1400" i="1" dirty="0"/>
              <a:t>y</a:t>
            </a:r>
            <a:r>
              <a:rPr lang="en-US" altLang="en-US" sz="1400" baseline="30000" dirty="0"/>
              <a:t>2</a:t>
            </a:r>
            <a:r>
              <a:rPr lang="en-US" altLang="en-US" sz="1400" dirty="0"/>
              <a:t> – 2</a:t>
            </a:r>
            <a:r>
              <a:rPr lang="en-US" altLang="en-US" sz="1400" i="1" dirty="0"/>
              <a:t>x </a:t>
            </a:r>
            <a:r>
              <a:rPr lang="en-US" altLang="en-US" sz="1400" dirty="0"/>
              <a:t>–</a:t>
            </a:r>
            <a:r>
              <a:rPr lang="en-US" altLang="en-US" sz="1400" i="1" dirty="0"/>
              <a:t> </a:t>
            </a:r>
            <a:r>
              <a:rPr lang="en-US" altLang="en-US" sz="1400" dirty="0"/>
              <a:t>6</a:t>
            </a:r>
            <a:r>
              <a:rPr lang="en-US" altLang="en-US" sz="1400" i="1" dirty="0"/>
              <a:t>y</a:t>
            </a:r>
            <a:r>
              <a:rPr lang="en-US" altLang="en-US" sz="1400" dirty="0"/>
              <a:t> + 14</a:t>
            </a:r>
          </a:p>
        </p:txBody>
      </p:sp>
    </p:spTree>
    <p:extLst>
      <p:ext uri="{BB962C8B-B14F-4D97-AF65-F5344CB8AC3E}">
        <p14:creationId xmlns:p14="http://schemas.microsoft.com/office/powerpoint/2010/main" val="171735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/>
              <a:t>The following test, is analogous to the Second Derivative Test for functions of one variable.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In case (c) the point (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) is called a </a:t>
            </a:r>
            <a:r>
              <a:rPr lang="en-US" altLang="en-US" b="1" dirty="0"/>
              <a:t>saddle point </a:t>
            </a:r>
            <a:r>
              <a:rPr lang="en-US" altLang="en-US" dirty="0"/>
              <a:t>of </a:t>
            </a:r>
            <a:r>
              <a:rPr lang="en-US" altLang="en-US" i="1" dirty="0"/>
              <a:t>f</a:t>
            </a:r>
            <a:r>
              <a:rPr lang="en-US" altLang="en-US" dirty="0"/>
              <a:t> and the graph of </a:t>
            </a:r>
            <a:r>
              <a:rPr lang="en-US" altLang="en-US" i="1" dirty="0"/>
              <a:t>f</a:t>
            </a:r>
            <a:r>
              <a:rPr lang="en-US" altLang="en-US" dirty="0"/>
              <a:t> crosses its tangent plane at (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).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5C0"/>
                </a:solidFill>
              </a:rPr>
              <a:t>Maximum and Minimum Values</a:t>
            </a:r>
            <a:endParaRPr lang="en-SG" dirty="0">
              <a:solidFill>
                <a:srgbClr val="0065C0"/>
              </a:solidFill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60848"/>
            <a:ext cx="8262937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0568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95536" y="836712"/>
                <a:ext cx="8229600" cy="53285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SG" sz="2400" dirty="0"/>
                  <a:t>Suppose </a:t>
                </a:r>
                <a:r>
                  <a:rPr lang="en-SG" sz="2400" i="1" dirty="0"/>
                  <a:t>f</a:t>
                </a:r>
                <a:r>
                  <a:rPr lang="en-SG" sz="2400" dirty="0"/>
                  <a:t> : </a:t>
                </a:r>
                <a:r>
                  <a:rPr lang="en-SG" sz="2400" dirty="0" err="1"/>
                  <a:t>ℝ</a:t>
                </a:r>
                <a:r>
                  <a:rPr lang="en-SG" sz="2400" i="1" baseline="30000" dirty="0" err="1"/>
                  <a:t>n</a:t>
                </a:r>
                <a:r>
                  <a:rPr lang="en-SG" sz="2400" dirty="0"/>
                  <a:t> → </a:t>
                </a:r>
                <a:r>
                  <a:rPr lang="en-SG" sz="2400" dirty="0" err="1"/>
                  <a:t>ℝ</a:t>
                </a:r>
                <a:r>
                  <a:rPr lang="en-SG" sz="2400" dirty="0"/>
                  <a:t> is a function taking as input a vector </a:t>
                </a:r>
                <a:r>
                  <a:rPr lang="en-SG" sz="2400" b="1" dirty="0"/>
                  <a:t>x</a:t>
                </a:r>
                <a:r>
                  <a:rPr lang="en-SG" sz="2400" dirty="0"/>
                  <a:t> ∈ </a:t>
                </a:r>
                <a:r>
                  <a:rPr lang="en-SG" sz="2400" dirty="0" err="1"/>
                  <a:t>ℝ</a:t>
                </a:r>
                <a:r>
                  <a:rPr lang="en-SG" sz="2400" i="1" baseline="30000" dirty="0" err="1"/>
                  <a:t>n</a:t>
                </a:r>
                <a:r>
                  <a:rPr lang="en-SG" sz="2400" dirty="0"/>
                  <a:t> and outputting a scalar </a:t>
                </a:r>
                <a:r>
                  <a:rPr lang="en-SG" sz="2400" i="1" dirty="0"/>
                  <a:t>f</a:t>
                </a:r>
                <a:r>
                  <a:rPr lang="en-SG" sz="2400" dirty="0"/>
                  <a:t>(</a:t>
                </a:r>
                <a:r>
                  <a:rPr lang="en-SG" sz="2400" b="1" dirty="0"/>
                  <a:t>x</a:t>
                </a:r>
                <a:r>
                  <a:rPr lang="en-SG" sz="2400" dirty="0"/>
                  <a:t>) ∈ </a:t>
                </a:r>
                <a:r>
                  <a:rPr lang="en-SG" sz="2400" dirty="0" err="1"/>
                  <a:t>ℝ</a:t>
                </a:r>
                <a:r>
                  <a:rPr lang="en-SG" sz="2400" dirty="0"/>
                  <a:t>. </a:t>
                </a:r>
              </a:p>
              <a:p>
                <a:pPr marL="0" indent="0">
                  <a:buNone/>
                </a:pPr>
                <a:endParaRPr lang="en-SG" sz="2400" dirty="0"/>
              </a:p>
              <a:p>
                <a:pPr marL="0" indent="0">
                  <a:buNone/>
                </a:pPr>
                <a:r>
                  <a:rPr lang="en-SG" sz="2400" i="1" dirty="0"/>
                  <a:t>Critical points </a:t>
                </a:r>
                <a:r>
                  <a:rPr lang="en-SG" sz="2400" dirty="0"/>
                  <a:t>of </a:t>
                </a:r>
                <a:r>
                  <a:rPr lang="en-SG" sz="2400" i="1" dirty="0"/>
                  <a:t>f </a:t>
                </a:r>
                <a:r>
                  <a:rPr lang="en-SG" sz="2400" dirty="0"/>
                  <a:t>are solutions of</a:t>
                </a:r>
              </a:p>
              <a:p>
                <a:pPr marL="0" indent="0">
                  <a:buNone/>
                </a:pPr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SG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SG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SG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:endParaRPr lang="en-SG" sz="2400" dirty="0"/>
              </a:p>
              <a:p>
                <a:pPr marL="0" indent="0">
                  <a:buNone/>
                </a:pPr>
                <a:r>
                  <a:rPr lang="en-SG" sz="2400" dirty="0"/>
                  <a:t>or </a:t>
                </a:r>
                <a:r>
                  <a:rPr lang="en-SG" sz="2400" dirty="0">
                    <a:solidFill>
                      <a:srgbClr val="FF0000"/>
                    </a:solidFill>
                  </a:rPr>
                  <a:t>one or more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SG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400" dirty="0">
                    <a:solidFill>
                      <a:srgbClr val="FF0000"/>
                    </a:solidFill>
                  </a:rPr>
                  <a:t>does not exist</a:t>
                </a:r>
                <a:r>
                  <a:rPr lang="en-SG" sz="2400" dirty="0"/>
                  <a:t>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95536" y="836712"/>
                <a:ext cx="8229600" cy="5328592"/>
              </a:xfrm>
              <a:blipFill>
                <a:blip r:embed="rId2"/>
                <a:stretch>
                  <a:fillRect l="-1185" t="-103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>
                <a:solidFill>
                  <a:srgbClr val="0065C0"/>
                </a:solidFill>
              </a:rPr>
              <a:t>Second Derivative Test for Multivariable Functions</a:t>
            </a:r>
            <a:endParaRPr lang="en-SG" sz="2000" dirty="0">
              <a:solidFill>
                <a:srgbClr val="0065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362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R@NTUC-RT3.1_templat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R@NTUC-RT3.1_template" id="{D0850004-BE27-4451-BC2B-0971852C15FD}" vid="{F46BAEFB-6244-4B8A-940F-16FA648A81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RR@NTUC-RT3.1_template</Template>
  <TotalTime>14055</TotalTime>
  <Words>4953</Words>
  <Application>Microsoft Office PowerPoint</Application>
  <PresentationFormat>On-screen Show (4:3)</PresentationFormat>
  <Paragraphs>496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Arial</vt:lpstr>
      <vt:lpstr>Bookman Old Style</vt:lpstr>
      <vt:lpstr>Calibri</vt:lpstr>
      <vt:lpstr>Cambria Math</vt:lpstr>
      <vt:lpstr>Gill Sans MT</vt:lpstr>
      <vt:lpstr>Wingdings</vt:lpstr>
      <vt:lpstr>Wingdings 3</vt:lpstr>
      <vt:lpstr>RR@NTUC-RT3.1_template</vt:lpstr>
      <vt:lpstr>PowerPoint Presentation</vt:lpstr>
      <vt:lpstr>Maximum and Minimum Values</vt:lpstr>
      <vt:lpstr>Maximum and Minimum Values</vt:lpstr>
      <vt:lpstr>Maximum and Minimum Values</vt:lpstr>
      <vt:lpstr>Maximum and Minimum Values</vt:lpstr>
      <vt:lpstr>Example 1</vt:lpstr>
      <vt:lpstr>Example 1</vt:lpstr>
      <vt:lpstr>Maximum and Minimum Values</vt:lpstr>
      <vt:lpstr>Second Derivative Test for Multivariable Functions</vt:lpstr>
      <vt:lpstr>Second Derivative Test for Multivariable Functions</vt:lpstr>
      <vt:lpstr>Second Derivative Test for Multivariable Functions</vt:lpstr>
      <vt:lpstr>Absolute Maximum and Minimum Values </vt:lpstr>
      <vt:lpstr>Absolute Maximum and Minimum Values</vt:lpstr>
      <vt:lpstr>Absolute Maximum and Minimum Values</vt:lpstr>
      <vt:lpstr>Absolute Maximum and Minimum Values</vt:lpstr>
      <vt:lpstr>Absolute Maximum and Minimum Values</vt:lpstr>
      <vt:lpstr>Example 7</vt:lpstr>
      <vt:lpstr>Example 7 – Solution</vt:lpstr>
      <vt:lpstr>Example 7 – Solution</vt:lpstr>
      <vt:lpstr>Example 7 – Solution</vt:lpstr>
      <vt:lpstr>Example 7 – Solution</vt:lpstr>
      <vt:lpstr>Example 7 – Solution</vt:lpstr>
      <vt:lpstr>Lagrange Multipliers </vt:lpstr>
      <vt:lpstr>Lagrange Multipliers</vt:lpstr>
      <vt:lpstr>Lagrange Multipliers</vt:lpstr>
      <vt:lpstr>Lagrange Multipliers</vt:lpstr>
      <vt:lpstr>Lagrange Multipliers</vt:lpstr>
      <vt:lpstr>Lagrange Multipliers</vt:lpstr>
      <vt:lpstr>Lagrange Multipliers</vt:lpstr>
      <vt:lpstr>Lagrange Multipliers</vt:lpstr>
      <vt:lpstr>Lagrange Multipliers</vt:lpstr>
      <vt:lpstr>Lagrange Multipliers</vt:lpstr>
      <vt:lpstr>Lagrange Multipliers</vt:lpstr>
      <vt:lpstr>Example 1</vt:lpstr>
      <vt:lpstr>Example 1 – Solution</vt:lpstr>
      <vt:lpstr>Example 1 – Solution</vt:lpstr>
      <vt:lpstr>Example 1 – Solution</vt:lpstr>
      <vt:lpstr>Example 1 – Solution</vt:lpstr>
      <vt:lpstr>Example 1 – Solution</vt:lpstr>
      <vt:lpstr>Two Constraints</vt:lpstr>
      <vt:lpstr>Two Constraints</vt:lpstr>
      <vt:lpstr>Two Constraints</vt:lpstr>
      <vt:lpstr>Two Constraints</vt:lpstr>
      <vt:lpstr>Example 5</vt:lpstr>
      <vt:lpstr>Example 5 – Solution</vt:lpstr>
      <vt:lpstr>Example 5 – Solution</vt:lpstr>
      <vt:lpstr>Example 5 – Solution</vt:lpstr>
      <vt:lpstr>Taylor Series, one-dimensional case </vt:lpstr>
      <vt:lpstr>Taylor Series, one-dimensional case </vt:lpstr>
      <vt:lpstr>Taylor Series, one-dimensional case </vt:lpstr>
      <vt:lpstr>Taylor Series, high-dimensional case </vt:lpstr>
      <vt:lpstr>Taylor Series, high-dimensional case </vt:lpstr>
      <vt:lpstr>Newton’s Method</vt:lpstr>
      <vt:lpstr>Newton’s Method</vt:lpstr>
      <vt:lpstr>Newton’s Method</vt:lpstr>
      <vt:lpstr>Newton’s Method</vt:lpstr>
      <vt:lpstr>Gradient Descent  </vt:lpstr>
      <vt:lpstr>Gradient Descent  </vt:lpstr>
      <vt:lpstr>Gradient Descent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Alan</dc:creator>
  <cp:lastModifiedBy>Kong Wai-Kin Adams (Assoc Prof)</cp:lastModifiedBy>
  <cp:revision>1535</cp:revision>
  <dcterms:created xsi:type="dcterms:W3CDTF">2014-08-28T05:20:21Z</dcterms:created>
  <dcterms:modified xsi:type="dcterms:W3CDTF">2020-10-28T02:08:57Z</dcterms:modified>
</cp:coreProperties>
</file>