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406" r:id="rId2"/>
    <p:sldId id="407" r:id="rId3"/>
    <p:sldId id="282" r:id="rId4"/>
    <p:sldId id="342" r:id="rId5"/>
    <p:sldId id="295" r:id="rId6"/>
    <p:sldId id="344" r:id="rId7"/>
    <p:sldId id="343" r:id="rId8"/>
    <p:sldId id="345" r:id="rId9"/>
    <p:sldId id="346" r:id="rId10"/>
    <p:sldId id="341" r:id="rId11"/>
    <p:sldId id="349" r:id="rId12"/>
    <p:sldId id="350" r:id="rId13"/>
    <p:sldId id="351" r:id="rId14"/>
    <p:sldId id="352" r:id="rId15"/>
    <p:sldId id="353" r:id="rId16"/>
    <p:sldId id="336" r:id="rId17"/>
    <p:sldId id="410" r:id="rId18"/>
    <p:sldId id="411" r:id="rId19"/>
    <p:sldId id="412" r:id="rId20"/>
    <p:sldId id="413" r:id="rId21"/>
    <p:sldId id="414" r:id="rId22"/>
    <p:sldId id="347" r:id="rId23"/>
    <p:sldId id="348" r:id="rId24"/>
    <p:sldId id="381" r:id="rId25"/>
    <p:sldId id="415" r:id="rId26"/>
    <p:sldId id="416" r:id="rId27"/>
    <p:sldId id="417" r:id="rId28"/>
    <p:sldId id="418" r:id="rId29"/>
    <p:sldId id="419" r:id="rId30"/>
    <p:sldId id="354" r:id="rId31"/>
    <p:sldId id="355" r:id="rId32"/>
    <p:sldId id="356" r:id="rId33"/>
    <p:sldId id="357" r:id="rId34"/>
    <p:sldId id="358" r:id="rId35"/>
    <p:sldId id="359" r:id="rId36"/>
    <p:sldId id="360" r:id="rId37"/>
    <p:sldId id="361" r:id="rId38"/>
    <p:sldId id="365" r:id="rId39"/>
    <p:sldId id="366" r:id="rId40"/>
    <p:sldId id="367" r:id="rId41"/>
    <p:sldId id="368" r:id="rId42"/>
    <p:sldId id="369" r:id="rId43"/>
    <p:sldId id="370" r:id="rId44"/>
    <p:sldId id="375" r:id="rId45"/>
    <p:sldId id="421" r:id="rId46"/>
    <p:sldId id="422" r:id="rId47"/>
    <p:sldId id="378" r:id="rId48"/>
    <p:sldId id="380" r:id="rId49"/>
    <p:sldId id="423" r:id="rId50"/>
    <p:sldId id="382" r:id="rId51"/>
    <p:sldId id="383" r:id="rId52"/>
    <p:sldId id="384" r:id="rId53"/>
    <p:sldId id="385" r:id="rId54"/>
    <p:sldId id="386" r:id="rId55"/>
    <p:sldId id="387" r:id="rId56"/>
    <p:sldId id="388" r:id="rId57"/>
    <p:sldId id="389" r:id="rId58"/>
    <p:sldId id="390" r:id="rId59"/>
    <p:sldId id="391" r:id="rId60"/>
    <p:sldId id="392" r:id="rId61"/>
    <p:sldId id="398" r:id="rId62"/>
    <p:sldId id="393" r:id="rId63"/>
    <p:sldId id="399" r:id="rId64"/>
    <p:sldId id="396" r:id="rId65"/>
    <p:sldId id="397" r:id="rId66"/>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C0"/>
    <a:srgbClr val="0140BF"/>
    <a:srgbClr val="0057C0"/>
    <a:srgbClr val="0118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4" autoAdjust="0"/>
    <p:restoredTop sz="91469" autoAdjust="0"/>
  </p:normalViewPr>
  <p:slideViewPr>
    <p:cSldViewPr>
      <p:cViewPr varScale="1">
        <p:scale>
          <a:sx n="104" d="100"/>
          <a:sy n="104" d="100"/>
        </p:scale>
        <p:origin x="1716" y="108"/>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0DF8A928-8A92-4742-A39D-A16D5729EB8D}" type="datetimeFigureOut">
              <a:rPr lang="en-US" smtClean="0"/>
              <a:pPr/>
              <a:t>3/27/2020</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652C545-7078-4914-8FD6-7BC445B81696}" type="slidenum">
              <a:rPr lang="en-US" smtClean="0"/>
              <a:pPr/>
              <a:t>‹#›</a:t>
            </a:fld>
            <a:endParaRPr lang="en-US"/>
          </a:p>
        </p:txBody>
      </p:sp>
    </p:spTree>
    <p:extLst>
      <p:ext uri="{BB962C8B-B14F-4D97-AF65-F5344CB8AC3E}">
        <p14:creationId xmlns:p14="http://schemas.microsoft.com/office/powerpoint/2010/main" val="257277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SG" dirty="0"/>
          </a:p>
        </p:txBody>
      </p:sp>
      <p:sp>
        <p:nvSpPr>
          <p:cNvPr id="4" name="Slide Number Placeholder 3"/>
          <p:cNvSpPr>
            <a:spLocks noGrp="1"/>
          </p:cNvSpPr>
          <p:nvPr>
            <p:ph type="sldNum" sz="quarter" idx="10"/>
          </p:nvPr>
        </p:nvSpPr>
        <p:spPr/>
        <p:txBody>
          <a:bodyPr/>
          <a:lstStyle/>
          <a:p>
            <a:fld id="{8652C545-7078-4914-8FD6-7BC445B81696}" type="slidenum">
              <a:rPr lang="en-US" smtClean="0"/>
              <a:pPr/>
              <a:t>1</a:t>
            </a:fld>
            <a:endParaRPr lang="en-US"/>
          </a:p>
        </p:txBody>
      </p:sp>
    </p:spTree>
    <p:extLst>
      <p:ext uri="{BB962C8B-B14F-4D97-AF65-F5344CB8AC3E}">
        <p14:creationId xmlns:p14="http://schemas.microsoft.com/office/powerpoint/2010/main" val="3883749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5133D7F-26E6-4153-B08C-5F7A98CE0E5A}" type="slidenum">
              <a:rPr lang="en-IN" smtClean="0"/>
              <a:t>16</a:t>
            </a:fld>
            <a:endParaRPr lang="en-IN"/>
          </a:p>
        </p:txBody>
      </p:sp>
    </p:spTree>
    <p:extLst>
      <p:ext uri="{BB962C8B-B14F-4D97-AF65-F5344CB8AC3E}">
        <p14:creationId xmlns:p14="http://schemas.microsoft.com/office/powerpoint/2010/main" val="2545350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5133D7F-26E6-4153-B08C-5F7A98CE0E5A}" type="slidenum">
              <a:rPr lang="en-IN" smtClean="0"/>
              <a:t>45</a:t>
            </a:fld>
            <a:endParaRPr lang="en-IN"/>
          </a:p>
        </p:txBody>
      </p:sp>
    </p:spTree>
    <p:extLst>
      <p:ext uri="{BB962C8B-B14F-4D97-AF65-F5344CB8AC3E}">
        <p14:creationId xmlns:p14="http://schemas.microsoft.com/office/powerpoint/2010/main" val="2545350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a:prstGeom prst="rect">
            <a:avLst/>
          </a:prstGeom>
        </p:spPr>
        <p:txBody>
          <a:bodyPr anchor="t" anchorCtr="0"/>
          <a:lstStyle>
            <a:lvl1pPr algn="r">
              <a:defRPr sz="3200">
                <a:solidFill>
                  <a:schemeClr val="tx1"/>
                </a:solidFill>
                <a:latin typeface="Calibri" panose="020F0502020204030204" pitchFamily="34" charset="0"/>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Calibri" panose="020F0502020204030204"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3EB563A2-5912-4BED-A368-EFA212F6C03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5761"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extLst>
      <p:ext uri="{BB962C8B-B14F-4D97-AF65-F5344CB8AC3E}">
        <p14:creationId xmlns:p14="http://schemas.microsoft.com/office/powerpoint/2010/main" val="402339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Title 1"/>
          <p:cNvSpPr>
            <a:spLocks noGrp="1"/>
          </p:cNvSpPr>
          <p:nvPr>
            <p:ph type="title" hasCustomPrompt="1"/>
          </p:nvPr>
        </p:nvSpPr>
        <p:spPr>
          <a:xfrm>
            <a:off x="0" y="76200"/>
            <a:ext cx="9144000" cy="478795"/>
          </a:xfrm>
          <a:prstGeom prst="rect">
            <a:avLst/>
          </a:prstGeom>
        </p:spPr>
        <p:txBody>
          <a:bodyPr>
            <a:noAutofit/>
          </a:bodyPr>
          <a:lstStyle>
            <a:lvl1pPr algn="l">
              <a:defRPr/>
            </a:lvl1pPr>
          </a:lstStyle>
          <a:p>
            <a:pPr algn="ctr"/>
            <a:r>
              <a:rPr lang="en-US" b="1" dirty="0">
                <a:solidFill>
                  <a:srgbClr val="385A88"/>
                </a:solidFill>
                <a:latin typeface="Calibri" pitchFamily="34" charset="0"/>
              </a:rPr>
              <a:t>Title</a:t>
            </a:r>
          </a:p>
        </p:txBody>
      </p:sp>
    </p:spTree>
    <p:extLst>
      <p:ext uri="{BB962C8B-B14F-4D97-AF65-F5344CB8AC3E}">
        <p14:creationId xmlns:p14="http://schemas.microsoft.com/office/powerpoint/2010/main" val="426839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56616" y="42459"/>
            <a:ext cx="8430768" cy="614204"/>
          </a:xfrm>
        </p:spPr>
        <p:txBody>
          <a:bodyPr>
            <a:normAutofit/>
          </a:bodyPr>
          <a:lstStyle>
            <a:lvl1pPr>
              <a:defRPr sz="3200">
                <a:solidFill>
                  <a:srgbClr val="0065C0"/>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Date Placeholder 2"/>
          <p:cNvSpPr>
            <a:spLocks noGrp="1"/>
          </p:cNvSpPr>
          <p:nvPr>
            <p:ph type="dt" sz="half" idx="10"/>
          </p:nvPr>
        </p:nvSpPr>
        <p:spPr/>
        <p:txBody>
          <a:bodyPr/>
          <a:lstStyle/>
          <a:p>
            <a:fld id="{EFA3A666-AD7C-41F4-8846-1EF5924D4CDA}" type="datetime1">
              <a:rPr lang="en-IN" smtClean="0"/>
              <a:t>27-03-2020</a:t>
            </a:fld>
            <a:endParaRPr lang="en-IN"/>
          </a:p>
        </p:txBody>
      </p:sp>
      <p:sp>
        <p:nvSpPr>
          <p:cNvPr id="4" name="Footer Placeholder 3"/>
          <p:cNvSpPr>
            <a:spLocks noGrp="1"/>
          </p:cNvSpPr>
          <p:nvPr>
            <p:ph type="ftr" sz="quarter" idx="11"/>
          </p:nvPr>
        </p:nvSpPr>
        <p:spPr/>
        <p:txBody>
          <a:bodyPr/>
          <a:lstStyle/>
          <a:p>
            <a:r>
              <a:rPr lang="en-IN" dirty="0"/>
              <a:t>Copyright © Cengage Learning. All rights reserved. </a:t>
            </a:r>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8" name="Text Placeholder 7"/>
          <p:cNvSpPr>
            <a:spLocks noGrp="1"/>
          </p:cNvSpPr>
          <p:nvPr>
            <p:ph type="body" sz="quarter" idx="13"/>
          </p:nvPr>
        </p:nvSpPr>
        <p:spPr>
          <a:xfrm>
            <a:off x="457200" y="1444753"/>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Slide Number Placeholder 3"/>
          <p:cNvSpPr txBox="1">
            <a:spLocks/>
          </p:cNvSpPr>
          <p:nvPr userDrawn="1"/>
        </p:nvSpPr>
        <p:spPr>
          <a:xfrm>
            <a:off x="8494776" y="6391656"/>
            <a:ext cx="649224"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1CAA2A77-17DC-4CE3-AB44-4B0BB14D7176}" type="slidenum">
              <a:rPr lang="en-IN" smtClean="0">
                <a:solidFill>
                  <a:srgbClr val="000000"/>
                </a:solidFill>
                <a:latin typeface="Arial" panose="020B0604020202020204" pitchFamily="34" charset="0"/>
                <a:cs typeface="Arial" panose="020B0604020202020204" pitchFamily="34" charset="0"/>
              </a:rPr>
              <a:pPr/>
              <a:t>‹#›</a:t>
            </a:fld>
            <a:endParaRPr lang="en-IN" dirty="0">
              <a:solidFill>
                <a:srgbClr val="000000"/>
              </a:solidFill>
              <a:latin typeface="Arial" panose="020B0604020202020204" pitchFamily="34" charset="0"/>
              <a:cs typeface="Arial" panose="020B0604020202020204" pitchFamily="34" charset="0"/>
            </a:endParaRPr>
          </a:p>
        </p:txBody>
      </p:sp>
      <p:sp>
        <p:nvSpPr>
          <p:cNvPr id="12" name="Text Placeholder 7"/>
          <p:cNvSpPr>
            <a:spLocks noGrp="1"/>
          </p:cNvSpPr>
          <p:nvPr>
            <p:ph type="body" sz="quarter" idx="14"/>
          </p:nvPr>
        </p:nvSpPr>
        <p:spPr>
          <a:xfrm>
            <a:off x="470174" y="2144074"/>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7"/>
          <p:cNvSpPr>
            <a:spLocks noGrp="1"/>
          </p:cNvSpPr>
          <p:nvPr>
            <p:ph type="body" sz="quarter" idx="15"/>
          </p:nvPr>
        </p:nvSpPr>
        <p:spPr>
          <a:xfrm>
            <a:off x="470174" y="2727927"/>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7"/>
          <p:cNvSpPr>
            <a:spLocks noGrp="1"/>
          </p:cNvSpPr>
          <p:nvPr>
            <p:ph type="body" sz="quarter" idx="16"/>
          </p:nvPr>
        </p:nvSpPr>
        <p:spPr>
          <a:xfrm>
            <a:off x="470174" y="3355310"/>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5" name="Text Placeholder 7"/>
          <p:cNvSpPr>
            <a:spLocks noGrp="1"/>
          </p:cNvSpPr>
          <p:nvPr>
            <p:ph type="body" sz="quarter" idx="17"/>
          </p:nvPr>
        </p:nvSpPr>
        <p:spPr>
          <a:xfrm>
            <a:off x="470174" y="3966050"/>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Text Placeholder 7"/>
          <p:cNvSpPr>
            <a:spLocks noGrp="1"/>
          </p:cNvSpPr>
          <p:nvPr>
            <p:ph type="body" sz="quarter" idx="18"/>
          </p:nvPr>
        </p:nvSpPr>
        <p:spPr>
          <a:xfrm>
            <a:off x="470174" y="4593433"/>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Text Placeholder 7"/>
          <p:cNvSpPr>
            <a:spLocks noGrp="1"/>
          </p:cNvSpPr>
          <p:nvPr>
            <p:ph type="body" sz="quarter" idx="19"/>
          </p:nvPr>
        </p:nvSpPr>
        <p:spPr>
          <a:xfrm>
            <a:off x="470174" y="4878605"/>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Text Placeholder 7"/>
          <p:cNvSpPr>
            <a:spLocks noGrp="1"/>
          </p:cNvSpPr>
          <p:nvPr>
            <p:ph type="body" sz="quarter" idx="20"/>
          </p:nvPr>
        </p:nvSpPr>
        <p:spPr>
          <a:xfrm>
            <a:off x="470174" y="5505988"/>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Text Placeholder 7"/>
          <p:cNvSpPr>
            <a:spLocks noGrp="1"/>
          </p:cNvSpPr>
          <p:nvPr>
            <p:ph type="body" sz="quarter" idx="21"/>
          </p:nvPr>
        </p:nvSpPr>
        <p:spPr>
          <a:xfrm>
            <a:off x="457200" y="3982693"/>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7"/>
          <p:cNvSpPr>
            <a:spLocks noGrp="1"/>
          </p:cNvSpPr>
          <p:nvPr>
            <p:ph type="body" sz="quarter" idx="22"/>
          </p:nvPr>
        </p:nvSpPr>
        <p:spPr>
          <a:xfrm>
            <a:off x="457200" y="4610076"/>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7"/>
          <p:cNvSpPr>
            <a:spLocks noGrp="1"/>
          </p:cNvSpPr>
          <p:nvPr>
            <p:ph type="body" sz="quarter" idx="23"/>
          </p:nvPr>
        </p:nvSpPr>
        <p:spPr>
          <a:xfrm>
            <a:off x="457200" y="4895248"/>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7"/>
          <p:cNvSpPr>
            <a:spLocks noGrp="1"/>
          </p:cNvSpPr>
          <p:nvPr>
            <p:ph type="body" sz="quarter" idx="24"/>
          </p:nvPr>
        </p:nvSpPr>
        <p:spPr>
          <a:xfrm>
            <a:off x="457200" y="5522631"/>
            <a:ext cx="8335962" cy="516569"/>
          </a:xfrm>
        </p:spPr>
        <p:txBody>
          <a:bodyPr>
            <a:noAutofit/>
          </a:bodyPr>
          <a:lstStyle>
            <a:lvl1pPr marL="0" indent="0">
              <a:lnSpc>
                <a:spcPct val="100000"/>
              </a:lnSpc>
              <a:buNone/>
              <a:defRPr sz="2400">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able Placeholder 8"/>
          <p:cNvSpPr>
            <a:spLocks noGrp="1"/>
          </p:cNvSpPr>
          <p:nvPr>
            <p:ph type="tbl" sz="quarter" idx="25"/>
          </p:nvPr>
        </p:nvSpPr>
        <p:spPr>
          <a:xfrm>
            <a:off x="477076" y="3048000"/>
            <a:ext cx="8342312" cy="1908175"/>
          </a:xfrm>
        </p:spPr>
        <p:txBody>
          <a:bodyPr/>
          <a:lstStyle/>
          <a:p>
            <a:endParaRPr lang="en-IN"/>
          </a:p>
        </p:txBody>
      </p:sp>
      <p:sp>
        <p:nvSpPr>
          <p:cNvPr id="25" name="Table Placeholder 24"/>
          <p:cNvSpPr>
            <a:spLocks noGrp="1"/>
          </p:cNvSpPr>
          <p:nvPr>
            <p:ph type="tbl" sz="quarter" idx="26"/>
          </p:nvPr>
        </p:nvSpPr>
        <p:spPr>
          <a:xfrm>
            <a:off x="476665" y="3989388"/>
            <a:ext cx="8277225" cy="2106612"/>
          </a:xfrm>
        </p:spPr>
        <p:txBody>
          <a:bodyPr/>
          <a:lstStyle/>
          <a:p>
            <a:endParaRPr lang="en-IN"/>
          </a:p>
        </p:txBody>
      </p:sp>
      <p:sp>
        <p:nvSpPr>
          <p:cNvPr id="40" name="Table Placeholder 8"/>
          <p:cNvSpPr>
            <a:spLocks noGrp="1"/>
          </p:cNvSpPr>
          <p:nvPr>
            <p:ph type="tbl" sz="quarter" idx="40"/>
          </p:nvPr>
        </p:nvSpPr>
        <p:spPr>
          <a:xfrm>
            <a:off x="629476" y="3200400"/>
            <a:ext cx="8342312" cy="1908175"/>
          </a:xfrm>
        </p:spPr>
        <p:txBody>
          <a:bodyPr/>
          <a:lstStyle/>
          <a:p>
            <a:endParaRPr lang="en-IN"/>
          </a:p>
        </p:txBody>
      </p:sp>
      <p:sp>
        <p:nvSpPr>
          <p:cNvPr id="27" name="Picture Placeholder 26"/>
          <p:cNvSpPr>
            <a:spLocks noGrp="1"/>
          </p:cNvSpPr>
          <p:nvPr>
            <p:ph type="pic" sz="quarter" idx="27"/>
          </p:nvPr>
        </p:nvSpPr>
        <p:spPr>
          <a:xfrm>
            <a:off x="4916488" y="1457325"/>
            <a:ext cx="3903662" cy="663023"/>
          </a:xfrm>
        </p:spPr>
        <p:txBody>
          <a:bodyPr>
            <a:normAutofit/>
          </a:bodyPr>
          <a:lstStyle>
            <a:lvl1pPr marL="0" indent="0">
              <a:buNone/>
              <a:defRPr sz="2400">
                <a:latin typeface="Arial" panose="020B0604020202020204" pitchFamily="34" charset="0"/>
                <a:cs typeface="Arial" panose="020B0604020202020204" pitchFamily="34" charset="0"/>
              </a:defRPr>
            </a:lvl1pPr>
          </a:lstStyle>
          <a:p>
            <a:endParaRPr lang="en-IN" dirty="0"/>
          </a:p>
        </p:txBody>
      </p:sp>
      <p:sp>
        <p:nvSpPr>
          <p:cNvPr id="28" name="Picture Placeholder 26"/>
          <p:cNvSpPr>
            <a:spLocks noGrp="1"/>
          </p:cNvSpPr>
          <p:nvPr>
            <p:ph type="pic" sz="quarter" idx="28"/>
          </p:nvPr>
        </p:nvSpPr>
        <p:spPr>
          <a:xfrm>
            <a:off x="4915726" y="4763743"/>
            <a:ext cx="3903662" cy="663023"/>
          </a:xfrm>
        </p:spPr>
        <p:txBody>
          <a:bodyPr>
            <a:normAutofit/>
          </a:bodyPr>
          <a:lstStyle>
            <a:lvl1pPr marL="0" indent="0">
              <a:buNone/>
              <a:defRPr sz="2400">
                <a:latin typeface="Arial" panose="020B0604020202020204" pitchFamily="34" charset="0"/>
                <a:cs typeface="Arial" panose="020B0604020202020204" pitchFamily="34" charset="0"/>
              </a:defRPr>
            </a:lvl1pPr>
          </a:lstStyle>
          <a:p>
            <a:endParaRPr lang="en-IN" dirty="0"/>
          </a:p>
        </p:txBody>
      </p:sp>
      <p:sp>
        <p:nvSpPr>
          <p:cNvPr id="29" name="Picture Placeholder 26"/>
          <p:cNvSpPr>
            <a:spLocks noGrp="1"/>
          </p:cNvSpPr>
          <p:nvPr>
            <p:ph type="pic" sz="quarter" idx="29"/>
          </p:nvPr>
        </p:nvSpPr>
        <p:spPr>
          <a:xfrm>
            <a:off x="4915726" y="2908438"/>
            <a:ext cx="3903662" cy="663023"/>
          </a:xfrm>
        </p:spPr>
        <p:txBody>
          <a:bodyPr>
            <a:normAutofit/>
          </a:bodyPr>
          <a:lstStyle>
            <a:lvl1pPr marL="0" indent="0">
              <a:buNone/>
              <a:defRPr sz="2400">
                <a:latin typeface="Arial" panose="020B0604020202020204" pitchFamily="34" charset="0"/>
                <a:cs typeface="Arial" panose="020B0604020202020204" pitchFamily="34" charset="0"/>
              </a:defRPr>
            </a:lvl1pPr>
          </a:lstStyle>
          <a:p>
            <a:endParaRPr lang="en-IN" dirty="0"/>
          </a:p>
        </p:txBody>
      </p:sp>
      <p:sp>
        <p:nvSpPr>
          <p:cNvPr id="30" name="Picture Placeholder 26"/>
          <p:cNvSpPr>
            <a:spLocks noGrp="1"/>
          </p:cNvSpPr>
          <p:nvPr>
            <p:ph type="pic" sz="quarter" idx="30"/>
          </p:nvPr>
        </p:nvSpPr>
        <p:spPr>
          <a:xfrm>
            <a:off x="4915726" y="3637308"/>
            <a:ext cx="3903662" cy="663023"/>
          </a:xfrm>
        </p:spPr>
        <p:txBody>
          <a:bodyPr>
            <a:normAutofit/>
          </a:bodyPr>
          <a:lstStyle>
            <a:lvl1pPr marL="0" indent="0">
              <a:buNone/>
              <a:defRPr sz="2400">
                <a:latin typeface="Arial" panose="020B0604020202020204" pitchFamily="34" charset="0"/>
                <a:cs typeface="Arial" panose="020B0604020202020204" pitchFamily="34" charset="0"/>
              </a:defRPr>
            </a:lvl1pPr>
          </a:lstStyle>
          <a:p>
            <a:endParaRPr lang="en-IN" dirty="0"/>
          </a:p>
        </p:txBody>
      </p:sp>
      <p:sp>
        <p:nvSpPr>
          <p:cNvPr id="31" name="Picture Placeholder 26"/>
          <p:cNvSpPr>
            <a:spLocks noGrp="1"/>
          </p:cNvSpPr>
          <p:nvPr>
            <p:ph type="pic" sz="quarter" idx="31"/>
          </p:nvPr>
        </p:nvSpPr>
        <p:spPr>
          <a:xfrm>
            <a:off x="4915726" y="4392682"/>
            <a:ext cx="3903662" cy="663023"/>
          </a:xfrm>
        </p:spPr>
        <p:txBody>
          <a:bodyPr>
            <a:normAutofit/>
          </a:bodyPr>
          <a:lstStyle>
            <a:lvl1pPr marL="0" indent="0">
              <a:buNone/>
              <a:defRPr sz="2400">
                <a:latin typeface="Arial" panose="020B0604020202020204" pitchFamily="34" charset="0"/>
                <a:cs typeface="Arial" panose="020B0604020202020204" pitchFamily="34" charset="0"/>
              </a:defRPr>
            </a:lvl1pPr>
          </a:lstStyle>
          <a:p>
            <a:endParaRPr lang="en-IN" dirty="0"/>
          </a:p>
        </p:txBody>
      </p:sp>
      <p:sp>
        <p:nvSpPr>
          <p:cNvPr id="32" name="Picture Placeholder 26"/>
          <p:cNvSpPr>
            <a:spLocks noGrp="1"/>
          </p:cNvSpPr>
          <p:nvPr>
            <p:ph type="pic" sz="quarter" idx="32"/>
          </p:nvPr>
        </p:nvSpPr>
        <p:spPr>
          <a:xfrm>
            <a:off x="4915726" y="5148056"/>
            <a:ext cx="3903662" cy="663023"/>
          </a:xfrm>
        </p:spPr>
        <p:txBody>
          <a:bodyPr>
            <a:normAutofit/>
          </a:bodyPr>
          <a:lstStyle>
            <a:lvl1pPr marL="0" indent="0">
              <a:buNone/>
              <a:defRPr sz="2400">
                <a:latin typeface="Arial" panose="020B0604020202020204" pitchFamily="34" charset="0"/>
                <a:cs typeface="Arial" panose="020B0604020202020204" pitchFamily="34" charset="0"/>
              </a:defRPr>
            </a:lvl1pPr>
          </a:lstStyle>
          <a:p>
            <a:endParaRPr lang="en-IN" dirty="0"/>
          </a:p>
        </p:txBody>
      </p:sp>
      <p:sp>
        <p:nvSpPr>
          <p:cNvPr id="33" name="Picture Placeholder 26"/>
          <p:cNvSpPr>
            <a:spLocks noGrp="1"/>
          </p:cNvSpPr>
          <p:nvPr>
            <p:ph type="pic" sz="quarter" idx="33"/>
          </p:nvPr>
        </p:nvSpPr>
        <p:spPr>
          <a:xfrm>
            <a:off x="4915726" y="2179569"/>
            <a:ext cx="3903662" cy="663023"/>
          </a:xfrm>
        </p:spPr>
        <p:txBody>
          <a:bodyPr>
            <a:normAutofit/>
          </a:bodyPr>
          <a:lstStyle>
            <a:lvl1pPr marL="0" indent="0">
              <a:buNone/>
              <a:defRPr sz="2400">
                <a:latin typeface="Arial" panose="020B0604020202020204" pitchFamily="34" charset="0"/>
                <a:cs typeface="Arial" panose="020B0604020202020204" pitchFamily="34" charset="0"/>
              </a:defRPr>
            </a:lvl1pPr>
          </a:lstStyle>
          <a:p>
            <a:endParaRPr lang="en-IN" dirty="0"/>
          </a:p>
        </p:txBody>
      </p:sp>
      <p:sp>
        <p:nvSpPr>
          <p:cNvPr id="34" name="Picture Placeholder 26"/>
          <p:cNvSpPr>
            <a:spLocks noGrp="1"/>
          </p:cNvSpPr>
          <p:nvPr>
            <p:ph type="pic" sz="quarter" idx="34"/>
          </p:nvPr>
        </p:nvSpPr>
        <p:spPr>
          <a:xfrm>
            <a:off x="4915726" y="3524665"/>
            <a:ext cx="3903662" cy="663023"/>
          </a:xfrm>
        </p:spPr>
        <p:txBody>
          <a:bodyPr>
            <a:normAutofit/>
          </a:bodyPr>
          <a:lstStyle>
            <a:lvl1pPr marL="0" indent="0">
              <a:buNone/>
              <a:defRPr sz="2400">
                <a:latin typeface="Arial" panose="020B0604020202020204" pitchFamily="34" charset="0"/>
                <a:cs typeface="Arial" panose="020B0604020202020204" pitchFamily="34" charset="0"/>
              </a:defRPr>
            </a:lvl1pPr>
          </a:lstStyle>
          <a:p>
            <a:endParaRPr lang="en-IN" dirty="0"/>
          </a:p>
        </p:txBody>
      </p:sp>
      <p:sp>
        <p:nvSpPr>
          <p:cNvPr id="35" name="Picture Placeholder 26"/>
          <p:cNvSpPr>
            <a:spLocks noGrp="1"/>
          </p:cNvSpPr>
          <p:nvPr>
            <p:ph type="pic" sz="quarter" idx="35"/>
          </p:nvPr>
        </p:nvSpPr>
        <p:spPr>
          <a:xfrm>
            <a:off x="4915726" y="2278961"/>
            <a:ext cx="3903662" cy="663023"/>
          </a:xfrm>
        </p:spPr>
        <p:txBody>
          <a:bodyPr>
            <a:normAutofit/>
          </a:bodyPr>
          <a:lstStyle>
            <a:lvl1pPr marL="0" indent="0">
              <a:buNone/>
              <a:defRPr sz="2400">
                <a:latin typeface="Arial" panose="020B0604020202020204" pitchFamily="34" charset="0"/>
                <a:cs typeface="Arial" panose="020B0604020202020204" pitchFamily="34" charset="0"/>
              </a:defRPr>
            </a:lvl1pPr>
          </a:lstStyle>
          <a:p>
            <a:endParaRPr lang="en-IN" dirty="0"/>
          </a:p>
        </p:txBody>
      </p:sp>
      <p:sp>
        <p:nvSpPr>
          <p:cNvPr id="36" name="Picture Placeholder 26"/>
          <p:cNvSpPr>
            <a:spLocks noGrp="1"/>
          </p:cNvSpPr>
          <p:nvPr>
            <p:ph type="pic" sz="quarter" idx="36"/>
          </p:nvPr>
        </p:nvSpPr>
        <p:spPr>
          <a:xfrm>
            <a:off x="4915726" y="3895726"/>
            <a:ext cx="3903662" cy="663023"/>
          </a:xfrm>
        </p:spPr>
        <p:txBody>
          <a:bodyPr>
            <a:normAutofit/>
          </a:bodyPr>
          <a:lstStyle>
            <a:lvl1pPr marL="0" indent="0">
              <a:buNone/>
              <a:defRPr sz="2400">
                <a:latin typeface="Arial" panose="020B0604020202020204" pitchFamily="34" charset="0"/>
                <a:cs typeface="Arial" panose="020B0604020202020204" pitchFamily="34" charset="0"/>
              </a:defRPr>
            </a:lvl1pPr>
          </a:lstStyle>
          <a:p>
            <a:endParaRPr lang="en-IN" dirty="0"/>
          </a:p>
        </p:txBody>
      </p:sp>
      <p:sp>
        <p:nvSpPr>
          <p:cNvPr id="37" name="Picture Placeholder 26"/>
          <p:cNvSpPr>
            <a:spLocks noGrp="1"/>
          </p:cNvSpPr>
          <p:nvPr>
            <p:ph type="pic" sz="quarter" idx="37"/>
          </p:nvPr>
        </p:nvSpPr>
        <p:spPr>
          <a:xfrm>
            <a:off x="4915726" y="1854891"/>
            <a:ext cx="3903662" cy="663023"/>
          </a:xfrm>
        </p:spPr>
        <p:txBody>
          <a:bodyPr>
            <a:normAutofit/>
          </a:bodyPr>
          <a:lstStyle>
            <a:lvl1pPr marL="0" indent="0">
              <a:buNone/>
              <a:defRPr sz="2400">
                <a:latin typeface="Arial" panose="020B0604020202020204" pitchFamily="34" charset="0"/>
                <a:cs typeface="Arial" panose="020B0604020202020204" pitchFamily="34" charset="0"/>
              </a:defRPr>
            </a:lvl1pPr>
          </a:lstStyle>
          <a:p>
            <a:endParaRPr lang="en-IN" dirty="0"/>
          </a:p>
        </p:txBody>
      </p:sp>
      <p:sp>
        <p:nvSpPr>
          <p:cNvPr id="38" name="Picture Placeholder 26"/>
          <p:cNvSpPr>
            <a:spLocks noGrp="1"/>
          </p:cNvSpPr>
          <p:nvPr>
            <p:ph type="pic" sz="quarter" idx="38"/>
          </p:nvPr>
        </p:nvSpPr>
        <p:spPr>
          <a:xfrm>
            <a:off x="4915726" y="2530751"/>
            <a:ext cx="3903662" cy="663023"/>
          </a:xfrm>
        </p:spPr>
        <p:txBody>
          <a:bodyPr>
            <a:normAutofit/>
          </a:bodyPr>
          <a:lstStyle>
            <a:lvl1pPr marL="0" indent="0">
              <a:buNone/>
              <a:defRPr sz="2400">
                <a:latin typeface="Arial" panose="020B0604020202020204" pitchFamily="34" charset="0"/>
                <a:cs typeface="Arial" panose="020B0604020202020204" pitchFamily="34" charset="0"/>
              </a:defRPr>
            </a:lvl1pPr>
          </a:lstStyle>
          <a:p>
            <a:endParaRPr lang="en-IN" dirty="0"/>
          </a:p>
        </p:txBody>
      </p:sp>
      <p:sp>
        <p:nvSpPr>
          <p:cNvPr id="39" name="Picture Placeholder 26"/>
          <p:cNvSpPr>
            <a:spLocks noGrp="1"/>
          </p:cNvSpPr>
          <p:nvPr>
            <p:ph type="pic" sz="quarter" idx="39"/>
          </p:nvPr>
        </p:nvSpPr>
        <p:spPr>
          <a:xfrm>
            <a:off x="4915726" y="3100595"/>
            <a:ext cx="3903662" cy="663023"/>
          </a:xfrm>
        </p:spPr>
        <p:txBody>
          <a:bodyPr>
            <a:normAutofit/>
          </a:bodyPr>
          <a:lstStyle>
            <a:lvl1pPr marL="0" indent="0">
              <a:buNone/>
              <a:defRPr sz="2400">
                <a:latin typeface="Arial" panose="020B0604020202020204" pitchFamily="34" charset="0"/>
                <a:cs typeface="Arial" panose="020B0604020202020204" pitchFamily="34" charset="0"/>
              </a:defRPr>
            </a:lvl1pPr>
          </a:lstStyle>
          <a:p>
            <a:endParaRPr lang="en-IN" dirty="0"/>
          </a:p>
        </p:txBody>
      </p:sp>
    </p:spTree>
    <p:extLst>
      <p:ext uri="{BB962C8B-B14F-4D97-AF65-F5344CB8AC3E}">
        <p14:creationId xmlns:p14="http://schemas.microsoft.com/office/powerpoint/2010/main" val="390380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9" name="Text Placeholder 7"/>
          <p:cNvSpPr>
            <a:spLocks noGrp="1"/>
          </p:cNvSpPr>
          <p:nvPr>
            <p:ph type="body" sz="quarter" idx="14" hasCustomPrompt="1"/>
          </p:nvPr>
        </p:nvSpPr>
        <p:spPr>
          <a:xfrm>
            <a:off x="2080591" y="2689449"/>
            <a:ext cx="6585738" cy="1208344"/>
          </a:xfrm>
        </p:spPr>
        <p:txBody>
          <a:bodyPr>
            <a:normAutofit/>
          </a:bodyPr>
          <a:lstStyle>
            <a:lvl1pPr marL="0" indent="0">
              <a:lnSpc>
                <a:spcPct val="100000"/>
              </a:lnSpc>
              <a:buNone/>
              <a:defRPr sz="4000" b="0">
                <a:solidFill>
                  <a:srgbClr val="133886"/>
                </a:solidFill>
                <a:effectLst/>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defRPr>
                <a:latin typeface="Arial" panose="020B0604020202020204" pitchFamily="34" charset="0"/>
                <a:cs typeface="Arial" panose="020B0604020202020204" pitchFamily="34" charset="0"/>
              </a:defRPr>
            </a:lvl3pPr>
            <a:lvl4pPr>
              <a:lnSpc>
                <a:spcPct val="100000"/>
              </a:lnSpc>
              <a:defRPr>
                <a:latin typeface="Arial" panose="020B0604020202020204" pitchFamily="34" charset="0"/>
                <a:cs typeface="Arial" panose="020B0604020202020204" pitchFamily="34" charset="0"/>
              </a:defRPr>
            </a:lvl4pPr>
            <a:lvl5pPr>
              <a:lnSpc>
                <a:spcPct val="100000"/>
              </a:lnSpc>
              <a:defRPr>
                <a:latin typeface="Arial" panose="020B0604020202020204" pitchFamily="34" charset="0"/>
                <a:cs typeface="Arial" panose="020B0604020202020204" pitchFamily="34" charset="0"/>
              </a:defRPr>
            </a:lvl5pPr>
          </a:lstStyle>
          <a:p>
            <a:pPr lvl="0"/>
            <a:r>
              <a:rPr lang="en-US" dirty="0"/>
              <a:t>SN</a:t>
            </a:r>
            <a:endParaRPr lang="en-IN" dirty="0"/>
          </a:p>
        </p:txBody>
      </p:sp>
      <p:sp>
        <p:nvSpPr>
          <p:cNvPr id="3" name="Date Placeholder 2"/>
          <p:cNvSpPr>
            <a:spLocks noGrp="1"/>
          </p:cNvSpPr>
          <p:nvPr>
            <p:ph type="dt" sz="half" idx="10"/>
          </p:nvPr>
        </p:nvSpPr>
        <p:spPr/>
        <p:txBody>
          <a:bodyPr/>
          <a:lstStyle/>
          <a:p>
            <a:fld id="{10759A80-E17D-452E-880A-985F8AC699C0}" type="datetime1">
              <a:rPr lang="en-IN" smtClean="0"/>
              <a:t>27-03-2020</a:t>
            </a:fld>
            <a:endParaRPr lang="en-IN"/>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4" name="Footer Placeholder 3"/>
          <p:cNvSpPr>
            <a:spLocks noGrp="1"/>
          </p:cNvSpPr>
          <p:nvPr>
            <p:ph type="ftr" sz="quarter" idx="11"/>
          </p:nvPr>
        </p:nvSpPr>
        <p:spPr/>
        <p:txBody>
          <a:bodyPr/>
          <a:lstStyle/>
          <a:p>
            <a:r>
              <a:rPr lang="en-IN"/>
              <a:t>Copyright © Cengage Learning. All rights reserved. </a:t>
            </a:r>
            <a:endParaRPr lang="en-IN" dirty="0"/>
          </a:p>
        </p:txBody>
      </p:sp>
      <p:sp>
        <p:nvSpPr>
          <p:cNvPr id="10" name="Footer Placeholder 4"/>
          <p:cNvSpPr txBox="1">
            <a:spLocks/>
          </p:cNvSpPr>
          <p:nvPr userDrawn="1"/>
        </p:nvSpPr>
        <p:spPr>
          <a:xfrm>
            <a:off x="2014331" y="6488870"/>
            <a:ext cx="511533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t>Copyright © Cengage Learning. All rights reserved. </a:t>
            </a:r>
          </a:p>
        </p:txBody>
      </p:sp>
      <p:sp>
        <p:nvSpPr>
          <p:cNvPr id="7" name="Text Placeholder 6" hidden="1"/>
          <p:cNvSpPr>
            <a:spLocks noGrp="1"/>
          </p:cNvSpPr>
          <p:nvPr>
            <p:ph type="body" sz="quarter" idx="15"/>
          </p:nvPr>
        </p:nvSpPr>
        <p:spPr>
          <a:xfrm>
            <a:off x="317500" y="4279900"/>
            <a:ext cx="7143474" cy="465138"/>
          </a:xfrm>
        </p:spPr>
        <p:txBody>
          <a:bodyPr>
            <a:noAutofit/>
          </a:bodyPr>
          <a:lstStyle>
            <a:lvl1pPr marL="0" indent="0">
              <a:buNone/>
              <a:defRPr sz="2400">
                <a:latin typeface="Arial" panose="020B0604020202020204" pitchFamily="34" charset="0"/>
                <a:cs typeface="Arial" panose="020B0604020202020204" pitchFamily="34" charset="0"/>
              </a:defRPr>
            </a:lvl1pPr>
            <a:lvl2pPr marL="457200" indent="0">
              <a:buNone/>
              <a:defRPr sz="2400">
                <a:latin typeface="Arial" panose="020B0604020202020204" pitchFamily="34" charset="0"/>
                <a:cs typeface="Arial" panose="020B0604020202020204" pitchFamily="34" charset="0"/>
              </a:defRPr>
            </a:lvl2pPr>
            <a:lvl3pPr marL="914400" indent="0">
              <a:buNone/>
              <a:defRPr sz="2400">
                <a:latin typeface="Arial" panose="020B0604020202020204" pitchFamily="34" charset="0"/>
                <a:cs typeface="Arial" panose="020B0604020202020204" pitchFamily="34" charset="0"/>
              </a:defRPr>
            </a:lvl3pPr>
            <a:lvl4pPr marL="1371600" indent="0">
              <a:buNone/>
              <a:defRPr sz="2400">
                <a:latin typeface="Arial" panose="020B0604020202020204" pitchFamily="34" charset="0"/>
                <a:cs typeface="Arial" panose="020B0604020202020204" pitchFamily="34" charset="0"/>
              </a:defRPr>
            </a:lvl4pPr>
            <a:lvl5pPr marL="1828800" indent="0">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6" hidden="1"/>
          <p:cNvSpPr>
            <a:spLocks noGrp="1"/>
          </p:cNvSpPr>
          <p:nvPr>
            <p:ph type="body" sz="quarter" idx="16"/>
          </p:nvPr>
        </p:nvSpPr>
        <p:spPr>
          <a:xfrm>
            <a:off x="317500" y="4758968"/>
            <a:ext cx="7143474" cy="465138"/>
          </a:xfrm>
        </p:spPr>
        <p:txBody>
          <a:bodyPr>
            <a:noAutofit/>
          </a:bodyPr>
          <a:lstStyle>
            <a:lvl1pPr marL="0" indent="0">
              <a:buNone/>
              <a:defRPr sz="2400">
                <a:latin typeface="Arial" panose="020B0604020202020204" pitchFamily="34" charset="0"/>
                <a:cs typeface="Arial" panose="020B0604020202020204" pitchFamily="34" charset="0"/>
              </a:defRPr>
            </a:lvl1pPr>
            <a:lvl2pPr marL="457200" indent="0">
              <a:buNone/>
              <a:defRPr sz="2400">
                <a:latin typeface="Arial" panose="020B0604020202020204" pitchFamily="34" charset="0"/>
                <a:cs typeface="Arial" panose="020B0604020202020204" pitchFamily="34" charset="0"/>
              </a:defRPr>
            </a:lvl2pPr>
            <a:lvl3pPr marL="914400" indent="0">
              <a:buNone/>
              <a:defRPr sz="2400">
                <a:latin typeface="Arial" panose="020B0604020202020204" pitchFamily="34" charset="0"/>
                <a:cs typeface="Arial" panose="020B0604020202020204" pitchFamily="34" charset="0"/>
              </a:defRPr>
            </a:lvl3pPr>
            <a:lvl4pPr marL="1371600" indent="0">
              <a:buNone/>
              <a:defRPr sz="2400">
                <a:latin typeface="Arial" panose="020B0604020202020204" pitchFamily="34" charset="0"/>
                <a:cs typeface="Arial" panose="020B0604020202020204" pitchFamily="34" charset="0"/>
              </a:defRPr>
            </a:lvl4pPr>
            <a:lvl5pPr marL="1828800" indent="0">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6" hidden="1"/>
          <p:cNvSpPr>
            <a:spLocks noGrp="1"/>
          </p:cNvSpPr>
          <p:nvPr>
            <p:ph type="body" sz="quarter" idx="17"/>
          </p:nvPr>
        </p:nvSpPr>
        <p:spPr>
          <a:xfrm>
            <a:off x="317500" y="4269397"/>
            <a:ext cx="7143474" cy="465138"/>
          </a:xfrm>
        </p:spPr>
        <p:txBody>
          <a:bodyPr>
            <a:noAutofit/>
          </a:bodyPr>
          <a:lstStyle>
            <a:lvl1pPr marL="0" indent="0">
              <a:buNone/>
              <a:defRPr sz="2400">
                <a:latin typeface="Arial" panose="020B0604020202020204" pitchFamily="34" charset="0"/>
                <a:cs typeface="Arial" panose="020B0604020202020204" pitchFamily="34" charset="0"/>
              </a:defRPr>
            </a:lvl1pPr>
            <a:lvl2pPr marL="457200" indent="0">
              <a:buNone/>
              <a:defRPr sz="2400">
                <a:latin typeface="Arial" panose="020B0604020202020204" pitchFamily="34" charset="0"/>
                <a:cs typeface="Arial" panose="020B0604020202020204" pitchFamily="34" charset="0"/>
              </a:defRPr>
            </a:lvl2pPr>
            <a:lvl3pPr marL="914400" indent="0">
              <a:buNone/>
              <a:defRPr sz="2400">
                <a:latin typeface="Arial" panose="020B0604020202020204" pitchFamily="34" charset="0"/>
                <a:cs typeface="Arial" panose="020B0604020202020204" pitchFamily="34" charset="0"/>
              </a:defRPr>
            </a:lvl3pPr>
            <a:lvl4pPr marL="1371600" indent="0">
              <a:buNone/>
              <a:defRPr sz="2400">
                <a:latin typeface="Arial" panose="020B0604020202020204" pitchFamily="34" charset="0"/>
                <a:cs typeface="Arial" panose="020B0604020202020204" pitchFamily="34" charset="0"/>
              </a:defRPr>
            </a:lvl4pPr>
            <a:lvl5pPr marL="1828800" indent="0">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6" hidden="1"/>
          <p:cNvSpPr>
            <a:spLocks noGrp="1"/>
          </p:cNvSpPr>
          <p:nvPr>
            <p:ph type="body" sz="quarter" idx="18"/>
          </p:nvPr>
        </p:nvSpPr>
        <p:spPr>
          <a:xfrm>
            <a:off x="317500" y="4772898"/>
            <a:ext cx="7143474" cy="465138"/>
          </a:xfrm>
        </p:spPr>
        <p:txBody>
          <a:bodyPr>
            <a:noAutofit/>
          </a:bodyPr>
          <a:lstStyle>
            <a:lvl1pPr marL="0" indent="0">
              <a:buNone/>
              <a:defRPr sz="2400">
                <a:latin typeface="Arial" panose="020B0604020202020204" pitchFamily="34" charset="0"/>
                <a:cs typeface="Arial" panose="020B0604020202020204" pitchFamily="34" charset="0"/>
              </a:defRPr>
            </a:lvl1pPr>
            <a:lvl2pPr marL="457200" indent="0">
              <a:buNone/>
              <a:defRPr sz="2400">
                <a:latin typeface="Arial" panose="020B0604020202020204" pitchFamily="34" charset="0"/>
                <a:cs typeface="Arial" panose="020B0604020202020204" pitchFamily="34" charset="0"/>
              </a:defRPr>
            </a:lvl2pPr>
            <a:lvl3pPr marL="914400" indent="0">
              <a:buNone/>
              <a:defRPr sz="2400">
                <a:latin typeface="Arial" panose="020B0604020202020204" pitchFamily="34" charset="0"/>
                <a:cs typeface="Arial" panose="020B0604020202020204" pitchFamily="34" charset="0"/>
              </a:defRPr>
            </a:lvl3pPr>
            <a:lvl4pPr marL="1371600" indent="0">
              <a:buNone/>
              <a:defRPr sz="2400">
                <a:latin typeface="Arial" panose="020B0604020202020204" pitchFamily="34" charset="0"/>
                <a:cs typeface="Arial" panose="020B0604020202020204" pitchFamily="34" charset="0"/>
              </a:defRPr>
            </a:lvl4pPr>
            <a:lvl5pPr marL="1828800" indent="0">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5" name="Picture Placeholder 14" hidden="1"/>
          <p:cNvSpPr>
            <a:spLocks noGrp="1"/>
          </p:cNvSpPr>
          <p:nvPr>
            <p:ph type="pic" sz="quarter" idx="19"/>
          </p:nvPr>
        </p:nvSpPr>
        <p:spPr>
          <a:xfrm>
            <a:off x="3749675" y="5313363"/>
            <a:ext cx="1935163" cy="539750"/>
          </a:xfrm>
        </p:spPr>
        <p:txBody>
          <a:bodyPr/>
          <a:lstStyle>
            <a:lvl1pPr marL="0" indent="0">
              <a:buNone/>
              <a:defRPr/>
            </a:lvl1pPr>
          </a:lstStyle>
          <a:p>
            <a:endParaRPr lang="en-IN" dirty="0"/>
          </a:p>
        </p:txBody>
      </p:sp>
      <p:sp>
        <p:nvSpPr>
          <p:cNvPr id="17" name="Picture Placeholder 14" hidden="1"/>
          <p:cNvSpPr>
            <a:spLocks noGrp="1"/>
          </p:cNvSpPr>
          <p:nvPr>
            <p:ph type="pic" sz="quarter" idx="20"/>
          </p:nvPr>
        </p:nvSpPr>
        <p:spPr>
          <a:xfrm>
            <a:off x="5870022" y="5313363"/>
            <a:ext cx="1935163" cy="539750"/>
          </a:xfrm>
        </p:spPr>
        <p:txBody>
          <a:bodyPr/>
          <a:lstStyle>
            <a:lvl1pPr marL="0" indent="0">
              <a:buNone/>
              <a:defRPr/>
            </a:lvl1pPr>
          </a:lstStyle>
          <a:p>
            <a:endParaRPr lang="en-IN" dirty="0"/>
          </a:p>
        </p:txBody>
      </p:sp>
      <p:sp>
        <p:nvSpPr>
          <p:cNvPr id="18" name="Picture Placeholder 14" hidden="1"/>
          <p:cNvSpPr>
            <a:spLocks noGrp="1"/>
          </p:cNvSpPr>
          <p:nvPr>
            <p:ph type="pic" sz="quarter" idx="21"/>
          </p:nvPr>
        </p:nvSpPr>
        <p:spPr>
          <a:xfrm>
            <a:off x="3749675" y="4792847"/>
            <a:ext cx="1935163" cy="539750"/>
          </a:xfrm>
        </p:spPr>
        <p:txBody>
          <a:bodyPr/>
          <a:lstStyle>
            <a:lvl1pPr marL="0" indent="0">
              <a:buNone/>
              <a:defRPr/>
            </a:lvl1pPr>
          </a:lstStyle>
          <a:p>
            <a:endParaRPr lang="en-IN" dirty="0"/>
          </a:p>
        </p:txBody>
      </p:sp>
      <p:sp>
        <p:nvSpPr>
          <p:cNvPr id="19" name="Picture Placeholder 14" hidden="1"/>
          <p:cNvSpPr>
            <a:spLocks noGrp="1"/>
          </p:cNvSpPr>
          <p:nvPr>
            <p:ph type="pic" sz="quarter" idx="22"/>
          </p:nvPr>
        </p:nvSpPr>
        <p:spPr>
          <a:xfrm>
            <a:off x="5870022" y="4792847"/>
            <a:ext cx="1935163" cy="539750"/>
          </a:xfrm>
        </p:spPr>
        <p:txBody>
          <a:bodyPr/>
          <a:lstStyle>
            <a:lvl1pPr marL="0" indent="0">
              <a:buNone/>
              <a:defRPr/>
            </a:lvl1pPr>
          </a:lstStyle>
          <a:p>
            <a:endParaRPr lang="en-IN" dirty="0"/>
          </a:p>
        </p:txBody>
      </p:sp>
    </p:spTree>
    <p:extLst>
      <p:ext uri="{BB962C8B-B14F-4D97-AF65-F5344CB8AC3E}">
        <p14:creationId xmlns:p14="http://schemas.microsoft.com/office/powerpoint/2010/main" val="219658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enter Slid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28650" y="2766219"/>
            <a:ext cx="7886700" cy="1325563"/>
          </a:xfrm>
        </p:spPr>
        <p:txBody>
          <a:bodyPr>
            <a:normAutofit/>
          </a:bodyPr>
          <a:lstStyle>
            <a:lvl1pPr>
              <a:defRPr sz="4000" b="1">
                <a:solidFill>
                  <a:srgbClr val="0065C0"/>
                </a:solidFill>
                <a:latin typeface="Arial" panose="020B0604020202020204" pitchFamily="34" charset="0"/>
                <a:cs typeface="Arial" panose="020B0604020202020204" pitchFamily="34" charset="0"/>
              </a:defRPr>
            </a:lvl1pPr>
          </a:lstStyle>
          <a:p>
            <a:r>
              <a:rPr lang="en-IN" dirty="0"/>
              <a:t>Click to edit Master text styles</a:t>
            </a:r>
          </a:p>
        </p:txBody>
      </p:sp>
      <p:sp>
        <p:nvSpPr>
          <p:cNvPr id="9" name="Text Placeholder 7"/>
          <p:cNvSpPr>
            <a:spLocks noGrp="1"/>
          </p:cNvSpPr>
          <p:nvPr>
            <p:ph type="body" sz="quarter" idx="13"/>
          </p:nvPr>
        </p:nvSpPr>
        <p:spPr>
          <a:xfrm>
            <a:off x="1002826" y="4529346"/>
            <a:ext cx="7138348" cy="1184980"/>
          </a:xfrm>
        </p:spPr>
        <p:txBody>
          <a:bodyPr>
            <a:noAutofit/>
          </a:bodyPr>
          <a:lstStyle>
            <a:lvl1pPr marL="0" indent="0">
              <a:lnSpc>
                <a:spcPct val="100000"/>
              </a:lnSpc>
              <a:buNone/>
              <a:defRPr sz="4000" b="1">
                <a:latin typeface="Arial" panose="020B0604020202020204" pitchFamily="34" charset="0"/>
                <a:cs typeface="Arial" panose="020B0604020202020204" pitchFamily="34" charset="0"/>
              </a:defRPr>
            </a:lvl1pPr>
            <a:lvl2pPr>
              <a:lnSpc>
                <a:spcPct val="100000"/>
              </a:lnSpc>
              <a:defRPr sz="2400">
                <a:latin typeface="Arial" panose="020B0604020202020204" pitchFamily="34" charset="0"/>
                <a:cs typeface="Arial" panose="020B0604020202020204" pitchFamily="34" charset="0"/>
              </a:defRPr>
            </a:lvl2pPr>
            <a:lvl3pPr>
              <a:lnSpc>
                <a:spcPct val="100000"/>
              </a:lnSpc>
              <a:defRPr sz="2400">
                <a:latin typeface="Arial" panose="020B0604020202020204" pitchFamily="34" charset="0"/>
                <a:cs typeface="Arial" panose="020B0604020202020204" pitchFamily="34" charset="0"/>
              </a:defRPr>
            </a:lvl3pPr>
            <a:lvl4pPr>
              <a:lnSpc>
                <a:spcPct val="100000"/>
              </a:lnSpc>
              <a:defRPr sz="2400">
                <a:latin typeface="Arial" panose="020B0604020202020204" pitchFamily="34" charset="0"/>
                <a:cs typeface="Arial" panose="020B0604020202020204" pitchFamily="34" charset="0"/>
              </a:defRPr>
            </a:lvl4pPr>
            <a:lvl5pPr>
              <a:lnSpc>
                <a:spcPct val="100000"/>
              </a:lnSpc>
              <a:defRPr sz="2400">
                <a:latin typeface="Arial" panose="020B0604020202020204" pitchFamily="34" charset="0"/>
                <a:cs typeface="Arial" panose="020B0604020202020204" pitchFamily="34" charset="0"/>
              </a:defRPr>
            </a:lvl5pPr>
          </a:lstStyle>
          <a:p>
            <a:pPr lvl="0"/>
            <a:r>
              <a:rPr lang="en-US" dirty="0"/>
              <a:t>Click to edit Master text styles</a:t>
            </a:r>
            <a:endParaRPr lang="en-IN" dirty="0"/>
          </a:p>
        </p:txBody>
      </p:sp>
      <p:sp>
        <p:nvSpPr>
          <p:cNvPr id="3" name="Date Placeholder 2"/>
          <p:cNvSpPr>
            <a:spLocks noGrp="1"/>
          </p:cNvSpPr>
          <p:nvPr>
            <p:ph type="dt" sz="half" idx="10"/>
          </p:nvPr>
        </p:nvSpPr>
        <p:spPr/>
        <p:txBody>
          <a:bodyPr/>
          <a:lstStyle/>
          <a:p>
            <a:fld id="{EFA3A666-AD7C-41F4-8846-1EF5924D4CDA}" type="datetime1">
              <a:rPr lang="en-IN" smtClean="0"/>
              <a:t>27-03-2020</a:t>
            </a:fld>
            <a:endParaRPr lang="en-IN"/>
          </a:p>
        </p:txBody>
      </p:sp>
      <p:sp>
        <p:nvSpPr>
          <p:cNvPr id="4" name="Footer Placeholder 3"/>
          <p:cNvSpPr>
            <a:spLocks noGrp="1"/>
          </p:cNvSpPr>
          <p:nvPr>
            <p:ph type="ftr" sz="quarter" idx="11"/>
          </p:nvPr>
        </p:nvSpPr>
        <p:spPr/>
        <p:txBody>
          <a:bodyPr/>
          <a:lstStyle/>
          <a:p>
            <a:r>
              <a:rPr lang="en-IN"/>
              <a:t>Copyright © Cengage Learning. All rights reserved. </a:t>
            </a:r>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11" name="Slide Number Placeholder 3"/>
          <p:cNvSpPr txBox="1">
            <a:spLocks/>
          </p:cNvSpPr>
          <p:nvPr userDrawn="1"/>
        </p:nvSpPr>
        <p:spPr>
          <a:xfrm>
            <a:off x="8494776" y="6391656"/>
            <a:ext cx="649224"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1CAA2A77-17DC-4CE3-AB44-4B0BB14D7176}" type="slidenum">
              <a:rPr lang="en-IN" smtClean="0">
                <a:solidFill>
                  <a:srgbClr val="000000"/>
                </a:solidFill>
                <a:latin typeface="Arial" panose="020B0604020202020204" pitchFamily="34" charset="0"/>
                <a:cs typeface="Arial" panose="020B0604020202020204" pitchFamily="34" charset="0"/>
              </a:rPr>
              <a:pPr/>
              <a:t>‹#›</a:t>
            </a:fld>
            <a:endParaRPr lang="en-IN" dirty="0">
              <a:solidFill>
                <a:srgbClr val="000000"/>
              </a:solidFill>
              <a:latin typeface="Arial" panose="020B0604020202020204" pitchFamily="34" charset="0"/>
              <a:cs typeface="Arial" panose="020B0604020202020204" pitchFamily="34" charset="0"/>
            </a:endParaRPr>
          </a:p>
        </p:txBody>
      </p:sp>
      <p:sp>
        <p:nvSpPr>
          <p:cNvPr id="10" name="Text Placeholder 6"/>
          <p:cNvSpPr>
            <a:spLocks noGrp="1"/>
          </p:cNvSpPr>
          <p:nvPr>
            <p:ph type="body" sz="quarter" idx="15"/>
          </p:nvPr>
        </p:nvSpPr>
        <p:spPr>
          <a:xfrm>
            <a:off x="628650" y="4384743"/>
            <a:ext cx="7143474" cy="465138"/>
          </a:xfrm>
        </p:spPr>
        <p:txBody>
          <a:bodyPr>
            <a:noAutofit/>
          </a:bodyPr>
          <a:lstStyle>
            <a:lvl1pPr marL="0" indent="0">
              <a:buNone/>
              <a:defRPr sz="2400">
                <a:latin typeface="Arial" panose="020B0604020202020204" pitchFamily="34" charset="0"/>
                <a:cs typeface="Arial" panose="020B0604020202020204" pitchFamily="34" charset="0"/>
              </a:defRPr>
            </a:lvl1pPr>
            <a:lvl2pPr marL="457200" indent="0">
              <a:buNone/>
              <a:defRPr sz="2400">
                <a:latin typeface="Arial" panose="020B0604020202020204" pitchFamily="34" charset="0"/>
                <a:cs typeface="Arial" panose="020B0604020202020204" pitchFamily="34" charset="0"/>
              </a:defRPr>
            </a:lvl2pPr>
            <a:lvl3pPr marL="914400" indent="0">
              <a:buNone/>
              <a:defRPr sz="2400">
                <a:latin typeface="Arial" panose="020B0604020202020204" pitchFamily="34" charset="0"/>
                <a:cs typeface="Arial" panose="020B0604020202020204" pitchFamily="34" charset="0"/>
              </a:defRPr>
            </a:lvl3pPr>
            <a:lvl4pPr marL="1371600" indent="0">
              <a:buNone/>
              <a:defRPr sz="2400">
                <a:latin typeface="Arial" panose="020B0604020202020204" pitchFamily="34" charset="0"/>
                <a:cs typeface="Arial" panose="020B0604020202020204" pitchFamily="34" charset="0"/>
              </a:defRPr>
            </a:lvl4pPr>
            <a:lvl5pPr marL="1828800" indent="0">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6"/>
          <p:cNvSpPr>
            <a:spLocks noGrp="1"/>
          </p:cNvSpPr>
          <p:nvPr>
            <p:ph type="body" sz="quarter" idx="16"/>
          </p:nvPr>
        </p:nvSpPr>
        <p:spPr>
          <a:xfrm>
            <a:off x="628650" y="4863811"/>
            <a:ext cx="7143474" cy="465138"/>
          </a:xfrm>
        </p:spPr>
        <p:txBody>
          <a:bodyPr>
            <a:noAutofit/>
          </a:bodyPr>
          <a:lstStyle>
            <a:lvl1pPr marL="0" indent="0">
              <a:buNone/>
              <a:defRPr sz="2400">
                <a:latin typeface="Arial" panose="020B0604020202020204" pitchFamily="34" charset="0"/>
                <a:cs typeface="Arial" panose="020B0604020202020204" pitchFamily="34" charset="0"/>
              </a:defRPr>
            </a:lvl1pPr>
            <a:lvl2pPr marL="457200" indent="0">
              <a:buNone/>
              <a:defRPr sz="2400">
                <a:latin typeface="Arial" panose="020B0604020202020204" pitchFamily="34" charset="0"/>
                <a:cs typeface="Arial" panose="020B0604020202020204" pitchFamily="34" charset="0"/>
              </a:defRPr>
            </a:lvl2pPr>
            <a:lvl3pPr marL="914400" indent="0">
              <a:buNone/>
              <a:defRPr sz="2400">
                <a:latin typeface="Arial" panose="020B0604020202020204" pitchFamily="34" charset="0"/>
                <a:cs typeface="Arial" panose="020B0604020202020204" pitchFamily="34" charset="0"/>
              </a:defRPr>
            </a:lvl3pPr>
            <a:lvl4pPr marL="1371600" indent="0">
              <a:buNone/>
              <a:defRPr sz="2400">
                <a:latin typeface="Arial" panose="020B0604020202020204" pitchFamily="34" charset="0"/>
                <a:cs typeface="Arial" panose="020B0604020202020204" pitchFamily="34" charset="0"/>
              </a:defRPr>
            </a:lvl4pPr>
            <a:lvl5pPr marL="1828800" indent="0">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6"/>
          <p:cNvSpPr>
            <a:spLocks noGrp="1"/>
          </p:cNvSpPr>
          <p:nvPr>
            <p:ph type="body" sz="quarter" idx="17"/>
          </p:nvPr>
        </p:nvSpPr>
        <p:spPr>
          <a:xfrm>
            <a:off x="628650" y="4374240"/>
            <a:ext cx="7143474" cy="465138"/>
          </a:xfrm>
        </p:spPr>
        <p:txBody>
          <a:bodyPr>
            <a:noAutofit/>
          </a:bodyPr>
          <a:lstStyle>
            <a:lvl1pPr marL="0" indent="0">
              <a:buNone/>
              <a:defRPr sz="2400">
                <a:latin typeface="Arial" panose="020B0604020202020204" pitchFamily="34" charset="0"/>
                <a:cs typeface="Arial" panose="020B0604020202020204" pitchFamily="34" charset="0"/>
              </a:defRPr>
            </a:lvl1pPr>
            <a:lvl2pPr marL="457200" indent="0">
              <a:buNone/>
              <a:defRPr sz="2400">
                <a:latin typeface="Arial" panose="020B0604020202020204" pitchFamily="34" charset="0"/>
                <a:cs typeface="Arial" panose="020B0604020202020204" pitchFamily="34" charset="0"/>
              </a:defRPr>
            </a:lvl2pPr>
            <a:lvl3pPr marL="914400" indent="0">
              <a:buNone/>
              <a:defRPr sz="2400">
                <a:latin typeface="Arial" panose="020B0604020202020204" pitchFamily="34" charset="0"/>
                <a:cs typeface="Arial" panose="020B0604020202020204" pitchFamily="34" charset="0"/>
              </a:defRPr>
            </a:lvl3pPr>
            <a:lvl4pPr marL="1371600" indent="0">
              <a:buNone/>
              <a:defRPr sz="2400">
                <a:latin typeface="Arial" panose="020B0604020202020204" pitchFamily="34" charset="0"/>
                <a:cs typeface="Arial" panose="020B0604020202020204" pitchFamily="34" charset="0"/>
              </a:defRPr>
            </a:lvl4pPr>
            <a:lvl5pPr marL="1828800" indent="0">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6"/>
          <p:cNvSpPr>
            <a:spLocks noGrp="1"/>
          </p:cNvSpPr>
          <p:nvPr>
            <p:ph type="body" sz="quarter" idx="18"/>
          </p:nvPr>
        </p:nvSpPr>
        <p:spPr>
          <a:xfrm>
            <a:off x="628650" y="4877741"/>
            <a:ext cx="7143474" cy="465138"/>
          </a:xfrm>
        </p:spPr>
        <p:txBody>
          <a:bodyPr>
            <a:noAutofit/>
          </a:bodyPr>
          <a:lstStyle>
            <a:lvl1pPr marL="0" indent="0">
              <a:buNone/>
              <a:defRPr sz="2400">
                <a:latin typeface="Arial" panose="020B0604020202020204" pitchFamily="34" charset="0"/>
                <a:cs typeface="Arial" panose="020B0604020202020204" pitchFamily="34" charset="0"/>
              </a:defRPr>
            </a:lvl1pPr>
            <a:lvl2pPr marL="457200" indent="0">
              <a:buNone/>
              <a:defRPr sz="2400">
                <a:latin typeface="Arial" panose="020B0604020202020204" pitchFamily="34" charset="0"/>
                <a:cs typeface="Arial" panose="020B0604020202020204" pitchFamily="34" charset="0"/>
              </a:defRPr>
            </a:lvl2pPr>
            <a:lvl3pPr marL="914400" indent="0">
              <a:buNone/>
              <a:defRPr sz="2400">
                <a:latin typeface="Arial" panose="020B0604020202020204" pitchFamily="34" charset="0"/>
                <a:cs typeface="Arial" panose="020B0604020202020204" pitchFamily="34" charset="0"/>
              </a:defRPr>
            </a:lvl3pPr>
            <a:lvl4pPr marL="1371600" indent="0">
              <a:buNone/>
              <a:defRPr sz="2400">
                <a:latin typeface="Arial" panose="020B0604020202020204" pitchFamily="34" charset="0"/>
                <a:cs typeface="Arial" panose="020B0604020202020204" pitchFamily="34" charset="0"/>
              </a:defRPr>
            </a:lvl4pPr>
            <a:lvl5pPr marL="1828800" indent="0">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5" name="Picture Placeholder 14"/>
          <p:cNvSpPr>
            <a:spLocks noGrp="1"/>
          </p:cNvSpPr>
          <p:nvPr>
            <p:ph type="pic" sz="quarter" idx="19"/>
          </p:nvPr>
        </p:nvSpPr>
        <p:spPr>
          <a:xfrm>
            <a:off x="4060825" y="5418206"/>
            <a:ext cx="1935163" cy="539750"/>
          </a:xfrm>
        </p:spPr>
        <p:txBody>
          <a:bodyPr/>
          <a:lstStyle>
            <a:lvl1pPr marL="0" indent="0">
              <a:buNone/>
              <a:defRPr/>
            </a:lvl1pPr>
          </a:lstStyle>
          <a:p>
            <a:endParaRPr lang="en-IN" dirty="0"/>
          </a:p>
        </p:txBody>
      </p:sp>
      <p:sp>
        <p:nvSpPr>
          <p:cNvPr id="16" name="Picture Placeholder 14"/>
          <p:cNvSpPr>
            <a:spLocks noGrp="1"/>
          </p:cNvSpPr>
          <p:nvPr>
            <p:ph type="pic" sz="quarter" idx="20"/>
          </p:nvPr>
        </p:nvSpPr>
        <p:spPr>
          <a:xfrm>
            <a:off x="6181172" y="5418206"/>
            <a:ext cx="1935163" cy="539750"/>
          </a:xfrm>
        </p:spPr>
        <p:txBody>
          <a:bodyPr/>
          <a:lstStyle>
            <a:lvl1pPr marL="0" indent="0">
              <a:buNone/>
              <a:defRPr/>
            </a:lvl1pPr>
          </a:lstStyle>
          <a:p>
            <a:endParaRPr lang="en-IN" dirty="0"/>
          </a:p>
        </p:txBody>
      </p:sp>
      <p:sp>
        <p:nvSpPr>
          <p:cNvPr id="17" name="Picture Placeholder 14"/>
          <p:cNvSpPr>
            <a:spLocks noGrp="1"/>
          </p:cNvSpPr>
          <p:nvPr>
            <p:ph type="pic" sz="quarter" idx="21"/>
          </p:nvPr>
        </p:nvSpPr>
        <p:spPr>
          <a:xfrm>
            <a:off x="4060825" y="4897690"/>
            <a:ext cx="1935163" cy="539750"/>
          </a:xfrm>
        </p:spPr>
        <p:txBody>
          <a:bodyPr/>
          <a:lstStyle>
            <a:lvl1pPr marL="0" indent="0">
              <a:buNone/>
              <a:defRPr/>
            </a:lvl1pPr>
          </a:lstStyle>
          <a:p>
            <a:endParaRPr lang="en-IN" dirty="0"/>
          </a:p>
        </p:txBody>
      </p:sp>
      <p:sp>
        <p:nvSpPr>
          <p:cNvPr id="18" name="Picture Placeholder 14"/>
          <p:cNvSpPr>
            <a:spLocks noGrp="1"/>
          </p:cNvSpPr>
          <p:nvPr>
            <p:ph type="pic" sz="quarter" idx="22"/>
          </p:nvPr>
        </p:nvSpPr>
        <p:spPr>
          <a:xfrm>
            <a:off x="6181172" y="4897690"/>
            <a:ext cx="1935163" cy="539750"/>
          </a:xfrm>
        </p:spPr>
        <p:txBody>
          <a:bodyPr/>
          <a:lstStyle>
            <a:lvl1pPr marL="0" indent="0">
              <a:buNone/>
              <a:defRPr/>
            </a:lvl1pPr>
          </a:lstStyle>
          <a:p>
            <a:endParaRPr lang="en-IN" dirty="0"/>
          </a:p>
        </p:txBody>
      </p:sp>
    </p:spTree>
    <p:extLst>
      <p:ext uri="{BB962C8B-B14F-4D97-AF65-F5344CB8AC3E}">
        <p14:creationId xmlns:p14="http://schemas.microsoft.com/office/powerpoint/2010/main" val="5724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Section Title">
    <p:spTree>
      <p:nvGrpSpPr>
        <p:cNvPr id="1" name=""/>
        <p:cNvGrpSpPr/>
        <p:nvPr/>
      </p:nvGrpSpPr>
      <p:grpSpPr>
        <a:xfrm>
          <a:off x="0" y="0"/>
          <a:ext cx="0" cy="0"/>
          <a:chOff x="0" y="0"/>
          <a:chExt cx="0" cy="0"/>
        </a:xfrm>
      </p:grpSpPr>
      <p:sp>
        <p:nvSpPr>
          <p:cNvPr id="9" name="Text Placeholder 7"/>
          <p:cNvSpPr>
            <a:spLocks noGrp="1"/>
          </p:cNvSpPr>
          <p:nvPr>
            <p:ph type="body" sz="quarter" idx="14" hasCustomPrompt="1"/>
          </p:nvPr>
        </p:nvSpPr>
        <p:spPr>
          <a:xfrm>
            <a:off x="2080591" y="2689449"/>
            <a:ext cx="6585738" cy="1208344"/>
          </a:xfrm>
        </p:spPr>
        <p:txBody>
          <a:bodyPr>
            <a:normAutofit/>
          </a:bodyPr>
          <a:lstStyle>
            <a:lvl1pPr marL="0" indent="0">
              <a:lnSpc>
                <a:spcPct val="100000"/>
              </a:lnSpc>
              <a:buNone/>
              <a:defRPr sz="4000" b="0">
                <a:solidFill>
                  <a:srgbClr val="133886"/>
                </a:solidFill>
                <a:effectLst/>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defRPr>
                <a:latin typeface="Arial" panose="020B0604020202020204" pitchFamily="34" charset="0"/>
                <a:cs typeface="Arial" panose="020B0604020202020204" pitchFamily="34" charset="0"/>
              </a:defRPr>
            </a:lvl3pPr>
            <a:lvl4pPr>
              <a:lnSpc>
                <a:spcPct val="100000"/>
              </a:lnSpc>
              <a:defRPr>
                <a:latin typeface="Arial" panose="020B0604020202020204" pitchFamily="34" charset="0"/>
                <a:cs typeface="Arial" panose="020B0604020202020204" pitchFamily="34" charset="0"/>
              </a:defRPr>
            </a:lvl4pPr>
            <a:lvl5pPr>
              <a:lnSpc>
                <a:spcPct val="100000"/>
              </a:lnSpc>
              <a:defRPr>
                <a:latin typeface="Arial" panose="020B0604020202020204" pitchFamily="34" charset="0"/>
                <a:cs typeface="Arial" panose="020B0604020202020204" pitchFamily="34" charset="0"/>
              </a:defRPr>
            </a:lvl5pPr>
          </a:lstStyle>
          <a:p>
            <a:pPr lvl="0"/>
            <a:r>
              <a:rPr lang="en-US" dirty="0"/>
              <a:t>SN</a:t>
            </a:r>
            <a:endParaRPr lang="en-IN" dirty="0"/>
          </a:p>
        </p:txBody>
      </p:sp>
      <p:sp>
        <p:nvSpPr>
          <p:cNvPr id="3" name="Date Placeholder 2"/>
          <p:cNvSpPr>
            <a:spLocks noGrp="1"/>
          </p:cNvSpPr>
          <p:nvPr>
            <p:ph type="dt" sz="half" idx="10"/>
          </p:nvPr>
        </p:nvSpPr>
        <p:spPr/>
        <p:txBody>
          <a:bodyPr/>
          <a:lstStyle/>
          <a:p>
            <a:fld id="{10759A80-E17D-452E-880A-985F8AC699C0}" type="datetime1">
              <a:rPr lang="en-IN" smtClean="0"/>
              <a:t>27-03-2020</a:t>
            </a:fld>
            <a:endParaRPr lang="en-IN"/>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4" name="Footer Placeholder 3"/>
          <p:cNvSpPr>
            <a:spLocks noGrp="1"/>
          </p:cNvSpPr>
          <p:nvPr>
            <p:ph type="ftr" sz="quarter" idx="11"/>
          </p:nvPr>
        </p:nvSpPr>
        <p:spPr/>
        <p:txBody>
          <a:bodyPr/>
          <a:lstStyle/>
          <a:p>
            <a:r>
              <a:rPr lang="en-IN"/>
              <a:t>Copyright © Cengage Learning. All rights reserved. </a:t>
            </a:r>
            <a:endParaRPr lang="en-IN" dirty="0"/>
          </a:p>
        </p:txBody>
      </p:sp>
      <p:sp>
        <p:nvSpPr>
          <p:cNvPr id="10" name="Footer Placeholder 4"/>
          <p:cNvSpPr txBox="1">
            <a:spLocks/>
          </p:cNvSpPr>
          <p:nvPr userDrawn="1"/>
        </p:nvSpPr>
        <p:spPr>
          <a:xfrm>
            <a:off x="2014331" y="6488870"/>
            <a:ext cx="511533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t>Copyright © Cengage Learning. All rights reserved. </a:t>
            </a:r>
          </a:p>
        </p:txBody>
      </p:sp>
      <p:sp>
        <p:nvSpPr>
          <p:cNvPr id="7" name="Text Placeholder 6" hidden="1"/>
          <p:cNvSpPr>
            <a:spLocks noGrp="1"/>
          </p:cNvSpPr>
          <p:nvPr>
            <p:ph type="body" sz="quarter" idx="15"/>
          </p:nvPr>
        </p:nvSpPr>
        <p:spPr>
          <a:xfrm>
            <a:off x="317500" y="4279900"/>
            <a:ext cx="7143474" cy="465138"/>
          </a:xfrm>
        </p:spPr>
        <p:txBody>
          <a:bodyPr>
            <a:noAutofit/>
          </a:bodyPr>
          <a:lstStyle>
            <a:lvl1pPr marL="0" indent="0">
              <a:buNone/>
              <a:defRPr sz="2400">
                <a:latin typeface="Arial" panose="020B0604020202020204" pitchFamily="34" charset="0"/>
                <a:cs typeface="Arial" panose="020B0604020202020204" pitchFamily="34" charset="0"/>
              </a:defRPr>
            </a:lvl1pPr>
            <a:lvl2pPr marL="457200" indent="0">
              <a:buNone/>
              <a:defRPr sz="2400">
                <a:latin typeface="Arial" panose="020B0604020202020204" pitchFamily="34" charset="0"/>
                <a:cs typeface="Arial" panose="020B0604020202020204" pitchFamily="34" charset="0"/>
              </a:defRPr>
            </a:lvl2pPr>
            <a:lvl3pPr marL="914400" indent="0">
              <a:buNone/>
              <a:defRPr sz="2400">
                <a:latin typeface="Arial" panose="020B0604020202020204" pitchFamily="34" charset="0"/>
                <a:cs typeface="Arial" panose="020B0604020202020204" pitchFamily="34" charset="0"/>
              </a:defRPr>
            </a:lvl3pPr>
            <a:lvl4pPr marL="1371600" indent="0">
              <a:buNone/>
              <a:defRPr sz="2400">
                <a:latin typeface="Arial" panose="020B0604020202020204" pitchFamily="34" charset="0"/>
                <a:cs typeface="Arial" panose="020B0604020202020204" pitchFamily="34" charset="0"/>
              </a:defRPr>
            </a:lvl4pPr>
            <a:lvl5pPr marL="1828800" indent="0">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6" hidden="1"/>
          <p:cNvSpPr>
            <a:spLocks noGrp="1"/>
          </p:cNvSpPr>
          <p:nvPr>
            <p:ph type="body" sz="quarter" idx="16"/>
          </p:nvPr>
        </p:nvSpPr>
        <p:spPr>
          <a:xfrm>
            <a:off x="317500" y="4758968"/>
            <a:ext cx="7143474" cy="465138"/>
          </a:xfrm>
        </p:spPr>
        <p:txBody>
          <a:bodyPr>
            <a:noAutofit/>
          </a:bodyPr>
          <a:lstStyle>
            <a:lvl1pPr marL="0" indent="0">
              <a:buNone/>
              <a:defRPr sz="2400">
                <a:latin typeface="Arial" panose="020B0604020202020204" pitchFamily="34" charset="0"/>
                <a:cs typeface="Arial" panose="020B0604020202020204" pitchFamily="34" charset="0"/>
              </a:defRPr>
            </a:lvl1pPr>
            <a:lvl2pPr marL="457200" indent="0">
              <a:buNone/>
              <a:defRPr sz="2400">
                <a:latin typeface="Arial" panose="020B0604020202020204" pitchFamily="34" charset="0"/>
                <a:cs typeface="Arial" panose="020B0604020202020204" pitchFamily="34" charset="0"/>
              </a:defRPr>
            </a:lvl2pPr>
            <a:lvl3pPr marL="914400" indent="0">
              <a:buNone/>
              <a:defRPr sz="2400">
                <a:latin typeface="Arial" panose="020B0604020202020204" pitchFamily="34" charset="0"/>
                <a:cs typeface="Arial" panose="020B0604020202020204" pitchFamily="34" charset="0"/>
              </a:defRPr>
            </a:lvl3pPr>
            <a:lvl4pPr marL="1371600" indent="0">
              <a:buNone/>
              <a:defRPr sz="2400">
                <a:latin typeface="Arial" panose="020B0604020202020204" pitchFamily="34" charset="0"/>
                <a:cs typeface="Arial" panose="020B0604020202020204" pitchFamily="34" charset="0"/>
              </a:defRPr>
            </a:lvl4pPr>
            <a:lvl5pPr marL="1828800" indent="0">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6" hidden="1"/>
          <p:cNvSpPr>
            <a:spLocks noGrp="1"/>
          </p:cNvSpPr>
          <p:nvPr>
            <p:ph type="body" sz="quarter" idx="17"/>
          </p:nvPr>
        </p:nvSpPr>
        <p:spPr>
          <a:xfrm>
            <a:off x="317500" y="4269397"/>
            <a:ext cx="7143474" cy="465138"/>
          </a:xfrm>
        </p:spPr>
        <p:txBody>
          <a:bodyPr>
            <a:noAutofit/>
          </a:bodyPr>
          <a:lstStyle>
            <a:lvl1pPr marL="0" indent="0">
              <a:buNone/>
              <a:defRPr sz="2400">
                <a:latin typeface="Arial" panose="020B0604020202020204" pitchFamily="34" charset="0"/>
                <a:cs typeface="Arial" panose="020B0604020202020204" pitchFamily="34" charset="0"/>
              </a:defRPr>
            </a:lvl1pPr>
            <a:lvl2pPr marL="457200" indent="0">
              <a:buNone/>
              <a:defRPr sz="2400">
                <a:latin typeface="Arial" panose="020B0604020202020204" pitchFamily="34" charset="0"/>
                <a:cs typeface="Arial" panose="020B0604020202020204" pitchFamily="34" charset="0"/>
              </a:defRPr>
            </a:lvl2pPr>
            <a:lvl3pPr marL="914400" indent="0">
              <a:buNone/>
              <a:defRPr sz="2400">
                <a:latin typeface="Arial" panose="020B0604020202020204" pitchFamily="34" charset="0"/>
                <a:cs typeface="Arial" panose="020B0604020202020204" pitchFamily="34" charset="0"/>
              </a:defRPr>
            </a:lvl3pPr>
            <a:lvl4pPr marL="1371600" indent="0">
              <a:buNone/>
              <a:defRPr sz="2400">
                <a:latin typeface="Arial" panose="020B0604020202020204" pitchFamily="34" charset="0"/>
                <a:cs typeface="Arial" panose="020B0604020202020204" pitchFamily="34" charset="0"/>
              </a:defRPr>
            </a:lvl4pPr>
            <a:lvl5pPr marL="1828800" indent="0">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6" hidden="1"/>
          <p:cNvSpPr>
            <a:spLocks noGrp="1"/>
          </p:cNvSpPr>
          <p:nvPr>
            <p:ph type="body" sz="quarter" idx="18"/>
          </p:nvPr>
        </p:nvSpPr>
        <p:spPr>
          <a:xfrm>
            <a:off x="317500" y="4772898"/>
            <a:ext cx="7143474" cy="465138"/>
          </a:xfrm>
        </p:spPr>
        <p:txBody>
          <a:bodyPr>
            <a:noAutofit/>
          </a:bodyPr>
          <a:lstStyle>
            <a:lvl1pPr marL="0" indent="0">
              <a:buNone/>
              <a:defRPr sz="2400">
                <a:latin typeface="Arial" panose="020B0604020202020204" pitchFamily="34" charset="0"/>
                <a:cs typeface="Arial" panose="020B0604020202020204" pitchFamily="34" charset="0"/>
              </a:defRPr>
            </a:lvl1pPr>
            <a:lvl2pPr marL="457200" indent="0">
              <a:buNone/>
              <a:defRPr sz="2400">
                <a:latin typeface="Arial" panose="020B0604020202020204" pitchFamily="34" charset="0"/>
                <a:cs typeface="Arial" panose="020B0604020202020204" pitchFamily="34" charset="0"/>
              </a:defRPr>
            </a:lvl2pPr>
            <a:lvl3pPr marL="914400" indent="0">
              <a:buNone/>
              <a:defRPr sz="2400">
                <a:latin typeface="Arial" panose="020B0604020202020204" pitchFamily="34" charset="0"/>
                <a:cs typeface="Arial" panose="020B0604020202020204" pitchFamily="34" charset="0"/>
              </a:defRPr>
            </a:lvl3pPr>
            <a:lvl4pPr marL="1371600" indent="0">
              <a:buNone/>
              <a:defRPr sz="2400">
                <a:latin typeface="Arial" panose="020B0604020202020204" pitchFamily="34" charset="0"/>
                <a:cs typeface="Arial" panose="020B0604020202020204" pitchFamily="34" charset="0"/>
              </a:defRPr>
            </a:lvl4pPr>
            <a:lvl5pPr marL="1828800" indent="0">
              <a:buNone/>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5" name="Picture Placeholder 14" hidden="1"/>
          <p:cNvSpPr>
            <a:spLocks noGrp="1"/>
          </p:cNvSpPr>
          <p:nvPr>
            <p:ph type="pic" sz="quarter" idx="19"/>
          </p:nvPr>
        </p:nvSpPr>
        <p:spPr>
          <a:xfrm>
            <a:off x="3749675" y="5313363"/>
            <a:ext cx="1935163" cy="539750"/>
          </a:xfrm>
        </p:spPr>
        <p:txBody>
          <a:bodyPr/>
          <a:lstStyle>
            <a:lvl1pPr marL="0" indent="0">
              <a:buNone/>
              <a:defRPr/>
            </a:lvl1pPr>
          </a:lstStyle>
          <a:p>
            <a:endParaRPr lang="en-IN" dirty="0"/>
          </a:p>
        </p:txBody>
      </p:sp>
      <p:sp>
        <p:nvSpPr>
          <p:cNvPr id="17" name="Picture Placeholder 14" hidden="1"/>
          <p:cNvSpPr>
            <a:spLocks noGrp="1"/>
          </p:cNvSpPr>
          <p:nvPr>
            <p:ph type="pic" sz="quarter" idx="20"/>
          </p:nvPr>
        </p:nvSpPr>
        <p:spPr>
          <a:xfrm>
            <a:off x="5870022" y="5313363"/>
            <a:ext cx="1935163" cy="539750"/>
          </a:xfrm>
        </p:spPr>
        <p:txBody>
          <a:bodyPr/>
          <a:lstStyle>
            <a:lvl1pPr marL="0" indent="0">
              <a:buNone/>
              <a:defRPr/>
            </a:lvl1pPr>
          </a:lstStyle>
          <a:p>
            <a:endParaRPr lang="en-IN" dirty="0"/>
          </a:p>
        </p:txBody>
      </p:sp>
      <p:sp>
        <p:nvSpPr>
          <p:cNvPr id="18" name="Picture Placeholder 14" hidden="1"/>
          <p:cNvSpPr>
            <a:spLocks noGrp="1"/>
          </p:cNvSpPr>
          <p:nvPr>
            <p:ph type="pic" sz="quarter" idx="21"/>
          </p:nvPr>
        </p:nvSpPr>
        <p:spPr>
          <a:xfrm>
            <a:off x="3749675" y="4792847"/>
            <a:ext cx="1935163" cy="539750"/>
          </a:xfrm>
        </p:spPr>
        <p:txBody>
          <a:bodyPr/>
          <a:lstStyle>
            <a:lvl1pPr marL="0" indent="0">
              <a:buNone/>
              <a:defRPr/>
            </a:lvl1pPr>
          </a:lstStyle>
          <a:p>
            <a:endParaRPr lang="en-IN" dirty="0"/>
          </a:p>
        </p:txBody>
      </p:sp>
      <p:sp>
        <p:nvSpPr>
          <p:cNvPr id="19" name="Picture Placeholder 14" hidden="1"/>
          <p:cNvSpPr>
            <a:spLocks noGrp="1"/>
          </p:cNvSpPr>
          <p:nvPr>
            <p:ph type="pic" sz="quarter" idx="22"/>
          </p:nvPr>
        </p:nvSpPr>
        <p:spPr>
          <a:xfrm>
            <a:off x="5870022" y="4792847"/>
            <a:ext cx="1935163" cy="539750"/>
          </a:xfrm>
        </p:spPr>
        <p:txBody>
          <a:bodyPr/>
          <a:lstStyle>
            <a:lvl1pPr marL="0" indent="0">
              <a:buNone/>
              <a:defRPr/>
            </a:lvl1pPr>
          </a:lstStyle>
          <a:p>
            <a:endParaRPr lang="en-IN" dirty="0"/>
          </a:p>
        </p:txBody>
      </p:sp>
    </p:spTree>
    <p:extLst>
      <p:ext uri="{BB962C8B-B14F-4D97-AF65-F5344CB8AC3E}">
        <p14:creationId xmlns:p14="http://schemas.microsoft.com/office/powerpoint/2010/main" val="1717496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pic>
        <p:nvPicPr>
          <p:cNvPr id="16" name="Picture 15"/>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410648" y="6342966"/>
            <a:ext cx="1189552" cy="448888"/>
          </a:xfrm>
          <a:prstGeom prst="rect">
            <a:avLst/>
          </a:prstGeom>
        </p:spPr>
      </p:pic>
      <p:cxnSp>
        <p:nvCxnSpPr>
          <p:cNvPr id="3" name="Straight Connector 2"/>
          <p:cNvCxnSpPr/>
          <p:nvPr/>
        </p:nvCxnSpPr>
        <p:spPr>
          <a:xfrm>
            <a:off x="0" y="685800"/>
            <a:ext cx="9144000" cy="0"/>
          </a:xfrm>
          <a:prstGeom prst="line">
            <a:avLst/>
          </a:prstGeom>
          <a:ln w="28575">
            <a:gradFill>
              <a:gsLst>
                <a:gs pos="0">
                  <a:schemeClr val="tx1">
                    <a:lumMod val="50000"/>
                    <a:lumOff val="50000"/>
                  </a:schemeClr>
                </a:gs>
                <a:gs pos="27000">
                  <a:schemeClr val="accent1">
                    <a:tint val="44500"/>
                    <a:satMod val="160000"/>
                  </a:schemeClr>
                </a:gs>
                <a:gs pos="63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229815"/>
            <a:ext cx="5644817" cy="0"/>
          </a:xfrm>
          <a:prstGeom prst="line">
            <a:avLst/>
          </a:prstGeom>
          <a:ln w="28575">
            <a:gradFill>
              <a:gsLst>
                <a:gs pos="0">
                  <a:srgbClr val="E60000"/>
                </a:gs>
                <a:gs pos="50000">
                  <a:srgbClr val="E60000"/>
                </a:gs>
                <a:gs pos="95000">
                  <a:schemeClr val="bg1"/>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95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5" r:id="rId3"/>
    <p:sldLayoutId id="2147483667" r:id="rId4"/>
    <p:sldLayoutId id="2147483668" r:id="rId5"/>
    <p:sldLayoutId id="2147483669" r:id="rId6"/>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683568" y="1196752"/>
            <a:ext cx="8280920" cy="4968552"/>
          </a:xfrm>
        </p:spPr>
        <p:txBody>
          <a:bodyPr>
            <a:normAutofit/>
          </a:bodyPr>
          <a:lstStyle/>
          <a:p>
            <a:pPr marL="0" indent="0">
              <a:buNone/>
            </a:pPr>
            <a:r>
              <a:rPr lang="en-SG" sz="3200" b="1" dirty="0">
                <a:solidFill>
                  <a:srgbClr val="0057C0"/>
                </a:solidFill>
              </a:rPr>
              <a:t>Mathematics for AI</a:t>
            </a:r>
          </a:p>
          <a:p>
            <a:pPr marL="0" indent="0">
              <a:buNone/>
            </a:pPr>
            <a:r>
              <a:rPr lang="en-SG" sz="3200" b="1" dirty="0">
                <a:solidFill>
                  <a:srgbClr val="0057C0"/>
                </a:solidFill>
              </a:rPr>
              <a:t> </a:t>
            </a:r>
            <a:endParaRPr lang="en-US" sz="3000" dirty="0">
              <a:solidFill>
                <a:srgbClr val="0057C0"/>
              </a:solidFill>
            </a:endParaRPr>
          </a:p>
          <a:p>
            <a:pPr marL="0" indent="0">
              <a:buNone/>
            </a:pPr>
            <a:endParaRPr lang="en-US" sz="3000" dirty="0"/>
          </a:p>
          <a:p>
            <a:pPr marL="0" indent="0">
              <a:buNone/>
            </a:pPr>
            <a:endParaRPr lang="en-US" sz="3000" dirty="0"/>
          </a:p>
          <a:p>
            <a:pPr marL="0" indent="0">
              <a:buNone/>
            </a:pPr>
            <a:endParaRPr lang="en-US" sz="3000" dirty="0"/>
          </a:p>
          <a:p>
            <a:pPr marL="0" indent="0">
              <a:buNone/>
            </a:pPr>
            <a:endParaRPr lang="en-US" sz="3000" dirty="0"/>
          </a:p>
          <a:p>
            <a:pPr marL="0" indent="0">
              <a:buNone/>
            </a:pPr>
            <a:r>
              <a:rPr lang="en-US" sz="2000" dirty="0"/>
              <a:t>Adams Wai Kin Kong </a:t>
            </a:r>
          </a:p>
          <a:p>
            <a:pPr marL="0" indent="0">
              <a:buNone/>
            </a:pPr>
            <a:r>
              <a:rPr lang="en-US" sz="2000" dirty="0"/>
              <a:t>School of Computer Science and Engineering</a:t>
            </a:r>
          </a:p>
          <a:p>
            <a:pPr marL="0" indent="0">
              <a:buNone/>
            </a:pPr>
            <a:r>
              <a:rPr lang="en-US" sz="2000" dirty="0"/>
              <a:t>Nanyang Technological University, Singapore </a:t>
            </a:r>
          </a:p>
          <a:p>
            <a:pPr marL="0" indent="0">
              <a:buNone/>
            </a:pPr>
            <a:r>
              <a:rPr lang="en-US" sz="2000" dirty="0"/>
              <a:t>adamskong@ntu.edu.sg</a:t>
            </a:r>
          </a:p>
          <a:p>
            <a:pPr marL="0" indent="0">
              <a:buNone/>
            </a:pPr>
            <a:endParaRPr lang="en-US" sz="3000" dirty="0"/>
          </a:p>
        </p:txBody>
      </p:sp>
      <p:sp>
        <p:nvSpPr>
          <p:cNvPr id="3" name="TextBox 2">
            <a:extLst>
              <a:ext uri="{FF2B5EF4-FFF2-40B4-BE49-F238E27FC236}">
                <a16:creationId xmlns:a16="http://schemas.microsoft.com/office/drawing/2014/main" id="{1768A632-69AA-4084-AAD3-70E798A7B2DD}"/>
              </a:ext>
            </a:extLst>
          </p:cNvPr>
          <p:cNvSpPr txBox="1"/>
          <p:nvPr/>
        </p:nvSpPr>
        <p:spPr>
          <a:xfrm>
            <a:off x="2771800" y="6381328"/>
            <a:ext cx="5328592" cy="646331"/>
          </a:xfrm>
          <a:prstGeom prst="rect">
            <a:avLst/>
          </a:prstGeom>
          <a:noFill/>
        </p:spPr>
        <p:txBody>
          <a:bodyPr wrap="square" rtlCol="0">
            <a:spAutoFit/>
          </a:bodyPr>
          <a:lstStyle/>
          <a:p>
            <a:r>
              <a:rPr lang="en-IN" dirty="0"/>
              <a:t>Copyright © Cengage Learning. All rights reserved. </a:t>
            </a:r>
          </a:p>
          <a:p>
            <a:endParaRPr lang="en-SG" dirty="0"/>
          </a:p>
        </p:txBody>
      </p:sp>
    </p:spTree>
    <p:extLst>
      <p:ext uri="{BB962C8B-B14F-4D97-AF65-F5344CB8AC3E}">
        <p14:creationId xmlns:p14="http://schemas.microsoft.com/office/powerpoint/2010/main" val="162489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sz="3200" dirty="0"/>
              <a:t>Solving a System of Linear Equations (1 of 1)</a:t>
            </a:r>
            <a:endParaRPr lang="en-IN" sz="3100" dirty="0"/>
          </a:p>
        </p:txBody>
      </p:sp>
      <p:sp>
        <p:nvSpPr>
          <p:cNvPr id="3" name="Text Placeholder 2"/>
          <p:cNvSpPr>
            <a:spLocks noGrp="1"/>
          </p:cNvSpPr>
          <p:nvPr>
            <p:ph type="body" sz="quarter" idx="13"/>
          </p:nvPr>
        </p:nvSpPr>
        <p:spPr>
          <a:xfrm>
            <a:off x="457200" y="1444753"/>
            <a:ext cx="8335962" cy="1046656"/>
          </a:xfrm>
        </p:spPr>
        <p:txBody>
          <a:bodyPr/>
          <a:lstStyle/>
          <a:p>
            <a:r>
              <a:rPr lang="en-US" dirty="0"/>
              <a:t>Two linear systems are called </a:t>
            </a:r>
            <a:r>
              <a:rPr lang="en-US" b="1" i="1" dirty="0"/>
              <a:t>equivalent </a:t>
            </a:r>
            <a:r>
              <a:rPr lang="en-US" dirty="0"/>
              <a:t>if they have the same solution sets.</a:t>
            </a:r>
          </a:p>
        </p:txBody>
      </p:sp>
    </p:spTree>
    <p:extLst>
      <p:ext uri="{BB962C8B-B14F-4D97-AF65-F5344CB8AC3E}">
        <p14:creationId xmlns:p14="http://schemas.microsoft.com/office/powerpoint/2010/main" val="196938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Example 2.6</a:t>
            </a:r>
            <a:endParaRPr lang="en-IN" dirty="0"/>
          </a:p>
        </p:txBody>
      </p:sp>
      <p:sp>
        <p:nvSpPr>
          <p:cNvPr id="6" name="Text Placeholder 5"/>
          <p:cNvSpPr>
            <a:spLocks noGrp="1"/>
          </p:cNvSpPr>
          <p:nvPr>
            <p:ph type="body" sz="quarter" idx="13"/>
          </p:nvPr>
        </p:nvSpPr>
        <p:spPr>
          <a:xfrm>
            <a:off x="457200" y="1444752"/>
            <a:ext cx="8335962" cy="4982552"/>
          </a:xfrm>
        </p:spPr>
        <p:txBody>
          <a:bodyPr/>
          <a:lstStyle/>
          <a:p>
            <a:r>
              <a:rPr lang="en-US" dirty="0"/>
              <a:t>Solve the system</a:t>
            </a:r>
          </a:p>
          <a:p>
            <a:pPr marL="2292350" indent="-2292350"/>
            <a:r>
              <a:rPr lang="en-US" i="1" dirty="0"/>
              <a:t>	</a:t>
            </a:r>
            <a:r>
              <a:rPr lang="pl-PL" i="1" dirty="0">
                <a:latin typeface="Times LT Std" pitchFamily="18" charset="0"/>
              </a:rPr>
              <a:t>x </a:t>
            </a:r>
            <a:r>
              <a:rPr lang="pl-PL" dirty="0">
                <a:latin typeface="Times LT Std" pitchFamily="18" charset="0"/>
              </a:rPr>
              <a:t>− </a:t>
            </a:r>
            <a:r>
              <a:rPr lang="pl-PL" i="1" dirty="0">
                <a:latin typeface="Times LT Std" pitchFamily="18" charset="0"/>
              </a:rPr>
              <a:t>y </a:t>
            </a:r>
            <a:r>
              <a:rPr lang="pl-PL" dirty="0">
                <a:latin typeface="Times LT Std" pitchFamily="18" charset="0"/>
              </a:rPr>
              <a:t>− </a:t>
            </a:r>
            <a:r>
              <a:rPr lang="pl-PL" i="1" dirty="0">
                <a:latin typeface="Times LT Std" pitchFamily="18" charset="0"/>
              </a:rPr>
              <a:t>z </a:t>
            </a:r>
            <a:r>
              <a:rPr lang="en-US" dirty="0">
                <a:latin typeface="Times LT Std" pitchFamily="18" charset="0"/>
              </a:rPr>
              <a:t>=</a:t>
            </a:r>
            <a:r>
              <a:rPr lang="pl-PL" dirty="0">
                <a:latin typeface="Times LT Std" pitchFamily="18" charset="0"/>
              </a:rPr>
              <a:t> 2</a:t>
            </a:r>
          </a:p>
          <a:p>
            <a:pPr marL="1774825" indent="-1774825">
              <a:tabLst>
                <a:tab pos="2116138" algn="l"/>
              </a:tabLst>
            </a:pPr>
            <a:r>
              <a:rPr lang="en-US" i="1" dirty="0">
                <a:latin typeface="Times LT Std" pitchFamily="18" charset="0"/>
              </a:rPr>
              <a:t>	</a:t>
            </a:r>
            <a:r>
              <a:rPr lang="en-US" dirty="0">
                <a:latin typeface="Times LT Std" pitchFamily="18" charset="0"/>
              </a:rPr>
              <a:t>3</a:t>
            </a:r>
            <a:r>
              <a:rPr lang="en-US" i="1" dirty="0">
                <a:latin typeface="Times LT Std" pitchFamily="18" charset="0"/>
              </a:rPr>
              <a:t>x − </a:t>
            </a:r>
            <a:r>
              <a:rPr lang="en-US" dirty="0">
                <a:latin typeface="Times LT Std" pitchFamily="18" charset="0"/>
              </a:rPr>
              <a:t>3</a:t>
            </a:r>
            <a:r>
              <a:rPr lang="pl-PL" i="1" dirty="0">
                <a:latin typeface="Times LT Std" pitchFamily="18" charset="0"/>
              </a:rPr>
              <a:t>y </a:t>
            </a:r>
            <a:r>
              <a:rPr lang="en-US" dirty="0">
                <a:latin typeface="Times LT Std" pitchFamily="18" charset="0"/>
              </a:rPr>
              <a:t>+</a:t>
            </a:r>
            <a:r>
              <a:rPr lang="pl-PL" dirty="0">
                <a:latin typeface="Times LT Std" pitchFamily="18" charset="0"/>
              </a:rPr>
              <a:t> </a:t>
            </a:r>
            <a:r>
              <a:rPr lang="en-US" dirty="0">
                <a:latin typeface="Times LT Std" pitchFamily="18" charset="0"/>
              </a:rPr>
              <a:t>2</a:t>
            </a:r>
            <a:r>
              <a:rPr lang="pl-PL" i="1" dirty="0">
                <a:latin typeface="Times LT Std" pitchFamily="18" charset="0"/>
              </a:rPr>
              <a:t>z </a:t>
            </a:r>
            <a:r>
              <a:rPr lang="en-US" dirty="0">
                <a:latin typeface="Times LT Std" pitchFamily="18" charset="0"/>
              </a:rPr>
              <a:t>=</a:t>
            </a:r>
            <a:r>
              <a:rPr lang="pl-PL" dirty="0">
                <a:latin typeface="Times LT Std" pitchFamily="18" charset="0"/>
              </a:rPr>
              <a:t> </a:t>
            </a:r>
            <a:r>
              <a:rPr lang="en-US" dirty="0">
                <a:latin typeface="Times LT Std" pitchFamily="18" charset="0"/>
              </a:rPr>
              <a:t>16</a:t>
            </a:r>
            <a:endParaRPr lang="pl-PL" dirty="0">
              <a:latin typeface="Times LT Std" pitchFamily="18" charset="0"/>
            </a:endParaRPr>
          </a:p>
          <a:p>
            <a:pPr marL="2116138" indent="-2116138">
              <a:tabLst>
                <a:tab pos="3138488" algn="l"/>
              </a:tabLst>
            </a:pPr>
            <a:r>
              <a:rPr lang="en-US" dirty="0">
                <a:latin typeface="Times LT Std" pitchFamily="18" charset="0"/>
              </a:rPr>
              <a:t>	2</a:t>
            </a:r>
            <a:r>
              <a:rPr lang="en-US" i="1" dirty="0">
                <a:latin typeface="Times LT Std" pitchFamily="18" charset="0"/>
              </a:rPr>
              <a:t>x</a:t>
            </a:r>
            <a:r>
              <a:rPr lang="en-US" dirty="0">
                <a:latin typeface="Times LT Std" pitchFamily="18" charset="0"/>
              </a:rPr>
              <a:t> − </a:t>
            </a:r>
            <a:r>
              <a:rPr lang="en-US" i="1" dirty="0">
                <a:latin typeface="Times LT Std" pitchFamily="18" charset="0"/>
              </a:rPr>
              <a:t>y</a:t>
            </a:r>
            <a:r>
              <a:rPr lang="en-US" dirty="0">
                <a:latin typeface="Times LT Std" pitchFamily="18" charset="0"/>
              </a:rPr>
              <a:t> + </a:t>
            </a:r>
            <a:r>
              <a:rPr lang="en-US" i="1" dirty="0">
                <a:latin typeface="Times LT Std" pitchFamily="18" charset="0"/>
              </a:rPr>
              <a:t>z </a:t>
            </a:r>
            <a:r>
              <a:rPr lang="en-US" dirty="0">
                <a:latin typeface="Times LT Std" pitchFamily="18" charset="0"/>
              </a:rPr>
              <a:t>= 9</a:t>
            </a:r>
          </a:p>
          <a:p>
            <a:pPr marL="3084513" indent="-3084513">
              <a:tabLst>
                <a:tab pos="3138488" algn="l"/>
              </a:tabLst>
            </a:pPr>
            <a:endParaRPr lang="en-US" dirty="0"/>
          </a:p>
          <a:p>
            <a:pPr marL="3084513" indent="-3084513">
              <a:tabLst>
                <a:tab pos="3138488" algn="l"/>
              </a:tabLst>
            </a:pPr>
            <a:r>
              <a:rPr lang="en-US" dirty="0">
                <a:solidFill>
                  <a:srgbClr val="0065C0"/>
                </a:solidFill>
              </a:rPr>
              <a:t>Solution:</a:t>
            </a:r>
          </a:p>
          <a:p>
            <a:r>
              <a:rPr lang="en-US" dirty="0"/>
              <a:t>To transform this system into one that exhibits the triangular structure of Example 2.5, we first need to eliminate the variable </a:t>
            </a:r>
            <a:r>
              <a:rPr lang="en-US" i="1" dirty="0"/>
              <a:t>x </a:t>
            </a:r>
            <a:r>
              <a:rPr lang="en-US" dirty="0"/>
              <a:t>from Equations 2 and 3. Observe that subtracting appropriate multiples of equation 1 from Equations 2 and 3 will do the trick.</a:t>
            </a:r>
            <a:endParaRPr lang="en-US" dirty="0">
              <a:solidFill>
                <a:srgbClr val="82004D"/>
              </a:solidFill>
            </a:endParaRPr>
          </a:p>
        </p:txBody>
      </p:sp>
    </p:spTree>
    <p:extLst>
      <p:ext uri="{BB962C8B-B14F-4D97-AF65-F5344CB8AC3E}">
        <p14:creationId xmlns:p14="http://schemas.microsoft.com/office/powerpoint/2010/main" val="2699241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Example 2.6 – Solution (1 of 4)</a:t>
            </a:r>
            <a:endParaRPr lang="en-IN" dirty="0"/>
          </a:p>
        </p:txBody>
      </p:sp>
      <p:sp>
        <p:nvSpPr>
          <p:cNvPr id="6" name="Text Placeholder 5"/>
          <p:cNvSpPr>
            <a:spLocks noGrp="1"/>
          </p:cNvSpPr>
          <p:nvPr>
            <p:ph type="body" sz="quarter" idx="13"/>
          </p:nvPr>
        </p:nvSpPr>
        <p:spPr>
          <a:xfrm>
            <a:off x="457200" y="1444752"/>
            <a:ext cx="8335962" cy="1107379"/>
          </a:xfrm>
        </p:spPr>
        <p:txBody>
          <a:bodyPr/>
          <a:lstStyle/>
          <a:p>
            <a:r>
              <a:rPr lang="en-US" dirty="0"/>
              <a:t>Next, observe that we are operating on the coefficients, not on the variables, so we can save ourselves some writing if we record the coefficients and constant terms in the </a:t>
            </a:r>
            <a:r>
              <a:rPr lang="en-US" i="1" dirty="0"/>
              <a:t>matrix</a:t>
            </a:r>
            <a:endParaRPr lang="en-US" dirty="0">
              <a:solidFill>
                <a:srgbClr val="82004D"/>
              </a:solidFill>
            </a:endParaRPr>
          </a:p>
        </p:txBody>
      </p:sp>
      <p:pic>
        <p:nvPicPr>
          <p:cNvPr id="3" name="Picture Placeholder 2"/>
          <p:cNvPicPr>
            <a:picLocks noGrp="1" noChangeAspect="1"/>
          </p:cNvPicPr>
          <p:nvPr>
            <p:ph type="pic" sz="quarter" idx="27"/>
          </p:nvPr>
        </p:nvPicPr>
        <p:blipFill>
          <a:blip r:embed="rId2">
            <a:extLst>
              <a:ext uri="{28A0092B-C50C-407E-A947-70E740481C1C}">
                <a14:useLocalDpi xmlns:a14="http://schemas.microsoft.com/office/drawing/2010/main" val="0"/>
              </a:ext>
            </a:extLst>
          </a:blip>
          <a:stretch>
            <a:fillRect/>
          </a:stretch>
        </p:blipFill>
        <p:spPr>
          <a:xfrm>
            <a:off x="3402643" y="2857864"/>
            <a:ext cx="2338714" cy="1162213"/>
          </a:xfrm>
        </p:spPr>
      </p:pic>
      <p:sp>
        <p:nvSpPr>
          <p:cNvPr id="7" name="Text Placeholder 5"/>
          <p:cNvSpPr>
            <a:spLocks noGrp="1"/>
          </p:cNvSpPr>
          <p:nvPr>
            <p:ph type="body" sz="quarter" idx="13"/>
          </p:nvPr>
        </p:nvSpPr>
        <p:spPr>
          <a:xfrm>
            <a:off x="459472" y="4234226"/>
            <a:ext cx="8335962" cy="1923925"/>
          </a:xfrm>
        </p:spPr>
        <p:txBody>
          <a:bodyPr/>
          <a:lstStyle/>
          <a:p>
            <a:r>
              <a:rPr lang="en-US" dirty="0"/>
              <a:t>where the first three columns contain the coefficients of the variables in order, the final column contains the constant terms, and the vertical bar serves to remind us of the equal signs in the equations. This matrix is called the </a:t>
            </a:r>
            <a:r>
              <a:rPr lang="en-US" b="1" i="1" dirty="0"/>
              <a:t>augmented matrix </a:t>
            </a:r>
            <a:r>
              <a:rPr lang="en-US" dirty="0"/>
              <a:t>of the system.</a:t>
            </a:r>
            <a:endParaRPr lang="en-US" dirty="0">
              <a:solidFill>
                <a:srgbClr val="82004D"/>
              </a:solidFill>
            </a:endParaRPr>
          </a:p>
        </p:txBody>
      </p:sp>
    </p:spTree>
    <p:extLst>
      <p:ext uri="{BB962C8B-B14F-4D97-AF65-F5344CB8AC3E}">
        <p14:creationId xmlns:p14="http://schemas.microsoft.com/office/powerpoint/2010/main" val="3133058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Example 2.6 – Solution (2 of 4)</a:t>
            </a:r>
            <a:endParaRPr lang="en-IN" dirty="0"/>
          </a:p>
        </p:txBody>
      </p:sp>
      <p:sp>
        <p:nvSpPr>
          <p:cNvPr id="6" name="Text Placeholder 5"/>
          <p:cNvSpPr>
            <a:spLocks noGrp="1"/>
          </p:cNvSpPr>
          <p:nvPr>
            <p:ph type="body" sz="quarter" idx="13"/>
          </p:nvPr>
        </p:nvSpPr>
        <p:spPr>
          <a:xfrm>
            <a:off x="457200" y="1444751"/>
            <a:ext cx="8335962" cy="4205421"/>
          </a:xfrm>
        </p:spPr>
        <p:txBody>
          <a:bodyPr/>
          <a:lstStyle/>
          <a:p>
            <a:r>
              <a:rPr lang="en-US" dirty="0"/>
              <a:t>There are various ways to convert the given system into one with the triangular pattern we are after. The steps we will use here are closest in spirit to the more general method described in the next section. We will perform the sequence of operations on the given system and simultaneously on the corresponding augmented matrix. We begin by eliminating </a:t>
            </a:r>
            <a:r>
              <a:rPr lang="en-US" i="1" dirty="0"/>
              <a:t>x </a:t>
            </a:r>
            <a:r>
              <a:rPr lang="en-US" dirty="0"/>
              <a:t>from Equations 2 and 3.</a:t>
            </a:r>
          </a:p>
          <a:p>
            <a:pPr marL="2292350" indent="-2292350"/>
            <a:r>
              <a:rPr lang="en-US" i="1" dirty="0">
                <a:latin typeface="Times LT Std" pitchFamily="18" charset="0"/>
              </a:rPr>
              <a:t>      </a:t>
            </a:r>
            <a:r>
              <a:rPr lang="pl-PL" i="1" dirty="0">
                <a:latin typeface="Times LT Std" pitchFamily="18" charset="0"/>
              </a:rPr>
              <a:t>x </a:t>
            </a:r>
            <a:r>
              <a:rPr lang="pl-PL" dirty="0">
                <a:latin typeface="Times LT Std" pitchFamily="18" charset="0"/>
              </a:rPr>
              <a:t>− </a:t>
            </a:r>
            <a:r>
              <a:rPr lang="en-US" dirty="0">
                <a:latin typeface="Times LT Std" pitchFamily="18" charset="0"/>
              </a:rPr>
              <a:t>  </a:t>
            </a:r>
            <a:r>
              <a:rPr lang="pl-PL" i="1" dirty="0">
                <a:latin typeface="Times LT Std" pitchFamily="18" charset="0"/>
              </a:rPr>
              <a:t>y </a:t>
            </a:r>
            <a:r>
              <a:rPr lang="pl-PL" dirty="0">
                <a:latin typeface="Times LT Std" pitchFamily="18" charset="0"/>
              </a:rPr>
              <a:t>− </a:t>
            </a:r>
            <a:r>
              <a:rPr lang="en-US" dirty="0">
                <a:latin typeface="Times LT Std" pitchFamily="18" charset="0"/>
              </a:rPr>
              <a:t>  </a:t>
            </a:r>
            <a:r>
              <a:rPr lang="pl-PL" i="1" dirty="0">
                <a:latin typeface="Times LT Std" pitchFamily="18" charset="0"/>
              </a:rPr>
              <a:t>z </a:t>
            </a:r>
            <a:r>
              <a:rPr lang="en-US" dirty="0">
                <a:latin typeface="Times LT Std" pitchFamily="18" charset="0"/>
              </a:rPr>
              <a:t>=</a:t>
            </a:r>
            <a:r>
              <a:rPr lang="pl-PL" dirty="0">
                <a:latin typeface="Times LT Std" pitchFamily="18" charset="0"/>
              </a:rPr>
              <a:t> 2</a:t>
            </a:r>
          </a:p>
          <a:p>
            <a:pPr marL="1774825" indent="-1774825">
              <a:tabLst>
                <a:tab pos="2116138" algn="l"/>
              </a:tabLst>
            </a:pPr>
            <a:r>
              <a:rPr lang="en-US" i="1" dirty="0">
                <a:latin typeface="Times LT Std" pitchFamily="18" charset="0"/>
              </a:rPr>
              <a:t>    </a:t>
            </a:r>
            <a:r>
              <a:rPr lang="en-US" dirty="0">
                <a:latin typeface="Times LT Std" pitchFamily="18" charset="0"/>
              </a:rPr>
              <a:t>3</a:t>
            </a:r>
            <a:r>
              <a:rPr lang="en-US" i="1" dirty="0">
                <a:latin typeface="Times LT Std" pitchFamily="18" charset="0"/>
              </a:rPr>
              <a:t>x </a:t>
            </a:r>
            <a:r>
              <a:rPr lang="en-US" dirty="0">
                <a:latin typeface="Times LT Std" pitchFamily="18" charset="0"/>
              </a:rPr>
              <a:t>−</a:t>
            </a:r>
            <a:r>
              <a:rPr lang="en-US" i="1" dirty="0">
                <a:latin typeface="Times LT Std" pitchFamily="18" charset="0"/>
              </a:rPr>
              <a:t> </a:t>
            </a:r>
            <a:r>
              <a:rPr lang="en-US" dirty="0">
                <a:latin typeface="Times LT Std" pitchFamily="18" charset="0"/>
              </a:rPr>
              <a:t>3</a:t>
            </a:r>
            <a:r>
              <a:rPr lang="pl-PL" i="1" dirty="0">
                <a:latin typeface="Times LT Std" pitchFamily="18" charset="0"/>
              </a:rPr>
              <a:t>y </a:t>
            </a:r>
            <a:r>
              <a:rPr lang="en-US" dirty="0">
                <a:latin typeface="Times LT Std" pitchFamily="18" charset="0"/>
              </a:rPr>
              <a:t>+</a:t>
            </a:r>
            <a:r>
              <a:rPr lang="pl-PL" dirty="0">
                <a:latin typeface="Times LT Std" pitchFamily="18" charset="0"/>
              </a:rPr>
              <a:t> </a:t>
            </a:r>
            <a:r>
              <a:rPr lang="en-US" dirty="0">
                <a:latin typeface="Times LT Std" pitchFamily="18" charset="0"/>
              </a:rPr>
              <a:t>2</a:t>
            </a:r>
            <a:r>
              <a:rPr lang="pl-PL" i="1" dirty="0">
                <a:latin typeface="Times LT Std" pitchFamily="18" charset="0"/>
              </a:rPr>
              <a:t>z </a:t>
            </a:r>
            <a:r>
              <a:rPr lang="en-US" dirty="0">
                <a:latin typeface="Times LT Std" pitchFamily="18" charset="0"/>
              </a:rPr>
              <a:t>=</a:t>
            </a:r>
            <a:r>
              <a:rPr lang="pl-PL" dirty="0">
                <a:latin typeface="Times LT Std" pitchFamily="18" charset="0"/>
              </a:rPr>
              <a:t> </a:t>
            </a:r>
            <a:r>
              <a:rPr lang="en-US" dirty="0">
                <a:latin typeface="Times LT Std" pitchFamily="18" charset="0"/>
              </a:rPr>
              <a:t>16</a:t>
            </a:r>
            <a:endParaRPr lang="pl-PL" dirty="0">
              <a:latin typeface="Times LT Std" pitchFamily="18" charset="0"/>
            </a:endParaRPr>
          </a:p>
          <a:p>
            <a:pPr marL="2116138" indent="-2116138">
              <a:tabLst>
                <a:tab pos="3138488" algn="l"/>
              </a:tabLst>
            </a:pPr>
            <a:r>
              <a:rPr lang="en-US" dirty="0">
                <a:latin typeface="Times LT Std" pitchFamily="18" charset="0"/>
              </a:rPr>
              <a:t>   </a:t>
            </a:r>
            <a:r>
              <a:rPr lang="en-US" sz="800" dirty="0">
                <a:latin typeface="Times LT Std" pitchFamily="18" charset="0"/>
              </a:rPr>
              <a:t>  </a:t>
            </a:r>
            <a:r>
              <a:rPr lang="en-US" dirty="0">
                <a:latin typeface="Times LT Std" pitchFamily="18" charset="0"/>
              </a:rPr>
              <a:t>2</a:t>
            </a:r>
            <a:r>
              <a:rPr lang="en-US" i="1" dirty="0">
                <a:latin typeface="Times LT Std" pitchFamily="18" charset="0"/>
              </a:rPr>
              <a:t>x</a:t>
            </a:r>
            <a:r>
              <a:rPr lang="en-US" dirty="0">
                <a:latin typeface="Times LT Std" pitchFamily="18" charset="0"/>
              </a:rPr>
              <a:t> −   </a:t>
            </a:r>
            <a:r>
              <a:rPr lang="en-US" i="1" dirty="0">
                <a:latin typeface="Times LT Std" pitchFamily="18" charset="0"/>
              </a:rPr>
              <a:t>y</a:t>
            </a:r>
            <a:r>
              <a:rPr lang="en-US" dirty="0">
                <a:latin typeface="Times LT Std" pitchFamily="18" charset="0"/>
              </a:rPr>
              <a:t> +   </a:t>
            </a:r>
            <a:r>
              <a:rPr lang="en-US" i="1" dirty="0">
                <a:latin typeface="Times LT Std" pitchFamily="18" charset="0"/>
              </a:rPr>
              <a:t>z </a:t>
            </a:r>
            <a:r>
              <a:rPr lang="en-US" dirty="0">
                <a:latin typeface="Times LT Std" pitchFamily="18" charset="0"/>
              </a:rPr>
              <a:t>= 9</a:t>
            </a:r>
            <a:endParaRPr lang="en-US" dirty="0">
              <a:solidFill>
                <a:srgbClr val="82004D"/>
              </a:solidFill>
            </a:endParaRPr>
          </a:p>
        </p:txBody>
      </p:sp>
      <p:pic>
        <p:nvPicPr>
          <p:cNvPr id="8" name="Picture Placeholder 2"/>
          <p:cNvPicPr>
            <a:picLocks noGrp="1" noChangeAspect="1"/>
          </p:cNvPicPr>
          <p:nvPr>
            <p:ph type="pic" sz="quarter" idx="27"/>
          </p:nvPr>
        </p:nvPicPr>
        <p:blipFill>
          <a:blip r:embed="rId2">
            <a:extLst>
              <a:ext uri="{28A0092B-C50C-407E-A947-70E740481C1C}">
                <a14:useLocalDpi xmlns:a14="http://schemas.microsoft.com/office/drawing/2010/main" val="0"/>
              </a:ext>
            </a:extLst>
          </a:blip>
          <a:stretch>
            <a:fillRect/>
          </a:stretch>
        </p:blipFill>
        <p:spPr>
          <a:xfrm>
            <a:off x="4676677" y="4256496"/>
            <a:ext cx="2338714" cy="1162213"/>
          </a:xfrm>
        </p:spPr>
      </p:pic>
    </p:spTree>
    <p:extLst>
      <p:ext uri="{BB962C8B-B14F-4D97-AF65-F5344CB8AC3E}">
        <p14:creationId xmlns:p14="http://schemas.microsoft.com/office/powerpoint/2010/main" val="1070843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Example 2.6 – Solution (3 of 4)</a:t>
            </a:r>
            <a:endParaRPr lang="en-IN" dirty="0"/>
          </a:p>
        </p:txBody>
      </p:sp>
      <p:sp>
        <p:nvSpPr>
          <p:cNvPr id="6" name="Text Placeholder 5"/>
          <p:cNvSpPr>
            <a:spLocks noGrp="1"/>
          </p:cNvSpPr>
          <p:nvPr>
            <p:ph type="body" sz="quarter" idx="13"/>
          </p:nvPr>
        </p:nvSpPr>
        <p:spPr>
          <a:xfrm>
            <a:off x="457200" y="1444752"/>
            <a:ext cx="4387755" cy="2663225"/>
          </a:xfrm>
        </p:spPr>
        <p:txBody>
          <a:bodyPr/>
          <a:lstStyle/>
          <a:p>
            <a:r>
              <a:rPr lang="en-US" dirty="0"/>
              <a:t>Subtract 3 times the first equation from the second equation:</a:t>
            </a:r>
          </a:p>
          <a:p>
            <a:pPr marL="177800" indent="-177800"/>
            <a:r>
              <a:rPr lang="en-US" i="1" dirty="0">
                <a:latin typeface="Times LT Std" pitchFamily="18" charset="0"/>
              </a:rPr>
              <a:t>	</a:t>
            </a:r>
            <a:r>
              <a:rPr lang="pl-PL" i="1" dirty="0">
                <a:latin typeface="Times LT Std" pitchFamily="18" charset="0"/>
              </a:rPr>
              <a:t>x </a:t>
            </a:r>
            <a:r>
              <a:rPr lang="pl-PL" dirty="0">
                <a:latin typeface="Times LT Std" pitchFamily="18" charset="0"/>
              </a:rPr>
              <a:t>− </a:t>
            </a:r>
            <a:r>
              <a:rPr lang="pl-PL" i="1" dirty="0">
                <a:latin typeface="Times LT Std" pitchFamily="18" charset="0"/>
              </a:rPr>
              <a:t>y </a:t>
            </a:r>
            <a:r>
              <a:rPr lang="pl-PL" dirty="0">
                <a:latin typeface="Times LT Std" pitchFamily="18" charset="0"/>
              </a:rPr>
              <a:t>− </a:t>
            </a:r>
            <a:r>
              <a:rPr lang="pl-PL" i="1" dirty="0">
                <a:latin typeface="Times LT Std" pitchFamily="18" charset="0"/>
              </a:rPr>
              <a:t>z </a:t>
            </a:r>
            <a:r>
              <a:rPr lang="en-US" dirty="0">
                <a:latin typeface="Times LT Std" pitchFamily="18" charset="0"/>
              </a:rPr>
              <a:t>=</a:t>
            </a:r>
            <a:r>
              <a:rPr lang="pl-PL" dirty="0">
                <a:latin typeface="Times LT Std" pitchFamily="18" charset="0"/>
              </a:rPr>
              <a:t> 2</a:t>
            </a:r>
          </a:p>
          <a:p>
            <a:pPr marL="1774825" indent="-806450">
              <a:tabLst>
                <a:tab pos="2116138" algn="l"/>
              </a:tabLst>
            </a:pPr>
            <a:r>
              <a:rPr lang="en-US" i="1" dirty="0">
                <a:latin typeface="Times LT Std" pitchFamily="18" charset="0"/>
              </a:rPr>
              <a:t>5</a:t>
            </a:r>
            <a:r>
              <a:rPr lang="pl-PL" i="1" dirty="0">
                <a:latin typeface="Times LT Std" pitchFamily="18" charset="0"/>
              </a:rPr>
              <a:t>z </a:t>
            </a:r>
            <a:r>
              <a:rPr lang="en-US" dirty="0">
                <a:latin typeface="Times LT Std" pitchFamily="18" charset="0"/>
              </a:rPr>
              <a:t>=</a:t>
            </a:r>
            <a:r>
              <a:rPr lang="pl-PL" dirty="0">
                <a:latin typeface="Times LT Std" pitchFamily="18" charset="0"/>
              </a:rPr>
              <a:t> </a:t>
            </a:r>
            <a:r>
              <a:rPr lang="en-US" dirty="0">
                <a:latin typeface="Times LT Std" pitchFamily="18" charset="0"/>
              </a:rPr>
              <a:t>10</a:t>
            </a:r>
            <a:endParaRPr lang="pl-PL" dirty="0">
              <a:latin typeface="Times LT Std" pitchFamily="18" charset="0"/>
            </a:endParaRPr>
          </a:p>
          <a:p>
            <a:pPr marL="2116138" indent="-2116138">
              <a:tabLst>
                <a:tab pos="3138488" algn="l"/>
              </a:tabLst>
            </a:pPr>
            <a:r>
              <a:rPr lang="en-US" dirty="0">
                <a:latin typeface="Times LT Std" pitchFamily="18" charset="0"/>
              </a:rPr>
              <a:t>2</a:t>
            </a:r>
            <a:r>
              <a:rPr lang="en-US" i="1" dirty="0">
                <a:latin typeface="Times LT Std" pitchFamily="18" charset="0"/>
              </a:rPr>
              <a:t>x</a:t>
            </a:r>
            <a:r>
              <a:rPr lang="en-US" dirty="0">
                <a:latin typeface="Times LT Std" pitchFamily="18" charset="0"/>
              </a:rPr>
              <a:t> − </a:t>
            </a:r>
            <a:r>
              <a:rPr lang="en-US" i="1" dirty="0">
                <a:latin typeface="Times LT Std" pitchFamily="18" charset="0"/>
              </a:rPr>
              <a:t>y </a:t>
            </a:r>
            <a:r>
              <a:rPr lang="en-US" dirty="0">
                <a:latin typeface="Times LT Std" pitchFamily="18" charset="0"/>
              </a:rPr>
              <a:t>+ </a:t>
            </a:r>
            <a:r>
              <a:rPr lang="en-US" i="1" dirty="0">
                <a:latin typeface="Times LT Std" pitchFamily="18" charset="0"/>
              </a:rPr>
              <a:t>z </a:t>
            </a:r>
            <a:r>
              <a:rPr lang="en-US" dirty="0">
                <a:latin typeface="Times LT Std" pitchFamily="18" charset="0"/>
              </a:rPr>
              <a:t>= 9</a:t>
            </a:r>
            <a:endParaRPr lang="en-US" dirty="0">
              <a:solidFill>
                <a:srgbClr val="82004D"/>
              </a:solidFill>
            </a:endParaRPr>
          </a:p>
        </p:txBody>
      </p:sp>
      <p:sp>
        <p:nvSpPr>
          <p:cNvPr id="7" name="Text Placeholder 5"/>
          <p:cNvSpPr>
            <a:spLocks noGrp="1"/>
          </p:cNvSpPr>
          <p:nvPr>
            <p:ph type="body" sz="quarter" idx="13"/>
          </p:nvPr>
        </p:nvSpPr>
        <p:spPr>
          <a:xfrm>
            <a:off x="4949664" y="1324191"/>
            <a:ext cx="3828197" cy="852161"/>
          </a:xfrm>
        </p:spPr>
        <p:txBody>
          <a:bodyPr/>
          <a:lstStyle/>
          <a:p>
            <a:r>
              <a:rPr lang="en-US" dirty="0"/>
              <a:t>Subtract 3 times the first row from the second row:</a:t>
            </a:r>
            <a:endParaRPr lang="en-US" dirty="0">
              <a:solidFill>
                <a:srgbClr val="82004D"/>
              </a:solidFill>
            </a:endParaRPr>
          </a:p>
        </p:txBody>
      </p:sp>
      <p:pic>
        <p:nvPicPr>
          <p:cNvPr id="9" name="Picture Placeholder 2"/>
          <p:cNvPicPr>
            <a:picLocks noGrp="1" noChangeAspect="1"/>
          </p:cNvPicPr>
          <p:nvPr>
            <p:ph type="pic" sz="quarter" idx="27"/>
          </p:nvPr>
        </p:nvPicPr>
        <p:blipFill>
          <a:blip r:embed="rId2">
            <a:extLst>
              <a:ext uri="{28A0092B-C50C-407E-A947-70E740481C1C}">
                <a14:useLocalDpi xmlns:a14="http://schemas.microsoft.com/office/drawing/2010/main" val="0"/>
              </a:ext>
            </a:extLst>
          </a:blip>
          <a:stretch>
            <a:fillRect/>
          </a:stretch>
        </p:blipFill>
        <p:spPr>
          <a:xfrm>
            <a:off x="5244042" y="2555983"/>
            <a:ext cx="2338714" cy="1147746"/>
          </a:xfrm>
        </p:spPr>
      </p:pic>
      <p:sp>
        <p:nvSpPr>
          <p:cNvPr id="10" name="Text Placeholder 5"/>
          <p:cNvSpPr>
            <a:spLocks noGrp="1"/>
          </p:cNvSpPr>
          <p:nvPr>
            <p:ph type="body" sz="quarter" idx="13"/>
          </p:nvPr>
        </p:nvSpPr>
        <p:spPr>
          <a:xfrm>
            <a:off x="313900" y="4113167"/>
            <a:ext cx="4790360" cy="2374304"/>
          </a:xfrm>
        </p:spPr>
        <p:txBody>
          <a:bodyPr/>
          <a:lstStyle/>
          <a:p>
            <a:r>
              <a:rPr lang="en-US" dirty="0"/>
              <a:t>Subtract 2 times the first equation from the second equation:</a:t>
            </a:r>
          </a:p>
          <a:p>
            <a:r>
              <a:rPr lang="en-US" i="1" dirty="0">
                <a:latin typeface="Times LT Std" pitchFamily="18" charset="0"/>
              </a:rPr>
              <a:t>   </a:t>
            </a:r>
            <a:r>
              <a:rPr lang="pl-PL" i="1" dirty="0">
                <a:latin typeface="Times LT Std" pitchFamily="18" charset="0"/>
              </a:rPr>
              <a:t>x </a:t>
            </a:r>
            <a:r>
              <a:rPr lang="pl-PL" dirty="0">
                <a:latin typeface="Times LT Std" pitchFamily="18" charset="0"/>
              </a:rPr>
              <a:t>− </a:t>
            </a:r>
            <a:r>
              <a:rPr lang="pl-PL" i="1" dirty="0">
                <a:latin typeface="Times LT Std" pitchFamily="18" charset="0"/>
              </a:rPr>
              <a:t>y </a:t>
            </a:r>
            <a:r>
              <a:rPr lang="pl-PL" dirty="0">
                <a:latin typeface="Times LT Std" pitchFamily="18" charset="0"/>
              </a:rPr>
              <a:t>− </a:t>
            </a:r>
            <a:r>
              <a:rPr lang="pl-PL" i="1" dirty="0">
                <a:latin typeface="Times LT Std" pitchFamily="18" charset="0"/>
              </a:rPr>
              <a:t>z </a:t>
            </a:r>
            <a:r>
              <a:rPr lang="en-US" dirty="0">
                <a:latin typeface="Times LT Std" pitchFamily="18" charset="0"/>
              </a:rPr>
              <a:t>=</a:t>
            </a:r>
            <a:r>
              <a:rPr lang="pl-PL" dirty="0">
                <a:latin typeface="Times LT Std" pitchFamily="18" charset="0"/>
              </a:rPr>
              <a:t> 2</a:t>
            </a:r>
          </a:p>
          <a:p>
            <a:pPr marL="1774825" indent="-806450">
              <a:tabLst>
                <a:tab pos="2116138" algn="l"/>
              </a:tabLst>
            </a:pPr>
            <a:r>
              <a:rPr lang="en-US" i="1" dirty="0">
                <a:latin typeface="Times LT Std" pitchFamily="18" charset="0"/>
              </a:rPr>
              <a:t>5</a:t>
            </a:r>
            <a:r>
              <a:rPr lang="pl-PL" i="1" dirty="0">
                <a:latin typeface="Times LT Std" pitchFamily="18" charset="0"/>
              </a:rPr>
              <a:t>z </a:t>
            </a:r>
            <a:r>
              <a:rPr lang="en-US" dirty="0">
                <a:latin typeface="Times LT Std" pitchFamily="18" charset="0"/>
              </a:rPr>
              <a:t>=</a:t>
            </a:r>
            <a:r>
              <a:rPr lang="pl-PL" dirty="0">
                <a:latin typeface="Times LT Std" pitchFamily="18" charset="0"/>
              </a:rPr>
              <a:t> </a:t>
            </a:r>
            <a:r>
              <a:rPr lang="en-US" dirty="0">
                <a:latin typeface="Times LT Std" pitchFamily="18" charset="0"/>
              </a:rPr>
              <a:t>10</a:t>
            </a:r>
            <a:endParaRPr lang="pl-PL" dirty="0">
              <a:latin typeface="Times LT Std" pitchFamily="18" charset="0"/>
            </a:endParaRPr>
          </a:p>
          <a:p>
            <a:pPr marL="2116138" indent="-2116138">
              <a:tabLst>
                <a:tab pos="3138488" algn="l"/>
              </a:tabLst>
            </a:pPr>
            <a:r>
              <a:rPr lang="en-US" dirty="0">
                <a:latin typeface="Times LT Std" pitchFamily="18" charset="0"/>
              </a:rPr>
              <a:t>      </a:t>
            </a:r>
            <a:r>
              <a:rPr lang="en-US" i="1" dirty="0">
                <a:latin typeface="Times LT Std" pitchFamily="18" charset="0"/>
              </a:rPr>
              <a:t>y</a:t>
            </a:r>
            <a:r>
              <a:rPr lang="en-US" dirty="0">
                <a:latin typeface="Times LT Std" pitchFamily="18" charset="0"/>
              </a:rPr>
              <a:t> + 3</a:t>
            </a:r>
            <a:r>
              <a:rPr lang="en-US" i="1" dirty="0">
                <a:latin typeface="Times LT Std" pitchFamily="18" charset="0"/>
              </a:rPr>
              <a:t>z </a:t>
            </a:r>
            <a:r>
              <a:rPr lang="en-US" dirty="0">
                <a:latin typeface="Times LT Std" pitchFamily="18" charset="0"/>
              </a:rPr>
              <a:t>= 5</a:t>
            </a:r>
            <a:endParaRPr lang="en-US" dirty="0">
              <a:solidFill>
                <a:srgbClr val="82004D"/>
              </a:solidFill>
            </a:endParaRPr>
          </a:p>
        </p:txBody>
      </p:sp>
      <p:sp>
        <p:nvSpPr>
          <p:cNvPr id="11" name="Text Placeholder 5"/>
          <p:cNvSpPr>
            <a:spLocks noGrp="1"/>
          </p:cNvSpPr>
          <p:nvPr>
            <p:ph type="body" sz="quarter" idx="13"/>
          </p:nvPr>
        </p:nvSpPr>
        <p:spPr>
          <a:xfrm>
            <a:off x="4938288" y="4083360"/>
            <a:ext cx="3919109" cy="898076"/>
          </a:xfrm>
        </p:spPr>
        <p:txBody>
          <a:bodyPr/>
          <a:lstStyle/>
          <a:p>
            <a:r>
              <a:rPr lang="en-US" dirty="0"/>
              <a:t>Subtract 2 times the first row from the third row:</a:t>
            </a:r>
          </a:p>
        </p:txBody>
      </p:sp>
      <p:pic>
        <p:nvPicPr>
          <p:cNvPr id="12" name="Picture Placeholder 2"/>
          <p:cNvPicPr>
            <a:picLocks noGrp="1" noChangeAspect="1"/>
          </p:cNvPicPr>
          <p:nvPr>
            <p:ph type="pic" sz="quarter" idx="27"/>
          </p:nvPr>
        </p:nvPicPr>
        <p:blipFill>
          <a:blip r:embed="rId3">
            <a:extLst>
              <a:ext uri="{28A0092B-C50C-407E-A947-70E740481C1C}">
                <a14:useLocalDpi xmlns:a14="http://schemas.microsoft.com/office/drawing/2010/main" val="0"/>
              </a:ext>
            </a:extLst>
          </a:blip>
          <a:stretch>
            <a:fillRect/>
          </a:stretch>
        </p:blipFill>
        <p:spPr>
          <a:xfrm>
            <a:off x="5246316" y="4999197"/>
            <a:ext cx="2338714" cy="1124472"/>
          </a:xfrm>
        </p:spPr>
      </p:pic>
    </p:spTree>
    <p:extLst>
      <p:ext uri="{BB962C8B-B14F-4D97-AF65-F5344CB8AC3E}">
        <p14:creationId xmlns:p14="http://schemas.microsoft.com/office/powerpoint/2010/main" val="3290033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Example 2.6 – Solution (4 of 4)</a:t>
            </a:r>
            <a:endParaRPr lang="en-IN" dirty="0"/>
          </a:p>
        </p:txBody>
      </p:sp>
      <p:sp>
        <p:nvSpPr>
          <p:cNvPr id="6" name="Text Placeholder 5"/>
          <p:cNvSpPr>
            <a:spLocks noGrp="1"/>
          </p:cNvSpPr>
          <p:nvPr>
            <p:ph type="body" sz="quarter" idx="13"/>
          </p:nvPr>
        </p:nvSpPr>
        <p:spPr>
          <a:xfrm>
            <a:off x="457200" y="1444752"/>
            <a:ext cx="4492464" cy="1984248"/>
          </a:xfrm>
        </p:spPr>
        <p:txBody>
          <a:bodyPr/>
          <a:lstStyle/>
          <a:p>
            <a:r>
              <a:rPr lang="en-US" dirty="0"/>
              <a:t>Interchange Equations 2 and 3:</a:t>
            </a:r>
          </a:p>
          <a:p>
            <a:pPr>
              <a:tabLst>
                <a:tab pos="682625" algn="l"/>
              </a:tabLst>
            </a:pPr>
            <a:r>
              <a:rPr lang="en-US" i="1" dirty="0">
                <a:latin typeface="Times LT Std" pitchFamily="18" charset="0"/>
              </a:rPr>
              <a:t>	</a:t>
            </a:r>
            <a:r>
              <a:rPr lang="pl-PL" i="1" dirty="0">
                <a:latin typeface="Times LT Std" pitchFamily="18" charset="0"/>
              </a:rPr>
              <a:t>x </a:t>
            </a:r>
            <a:r>
              <a:rPr lang="pl-PL" dirty="0">
                <a:latin typeface="Times LT Std" pitchFamily="18" charset="0"/>
              </a:rPr>
              <a:t>− </a:t>
            </a:r>
            <a:r>
              <a:rPr lang="pl-PL" i="1" dirty="0">
                <a:latin typeface="Times LT Std" pitchFamily="18" charset="0"/>
              </a:rPr>
              <a:t>y </a:t>
            </a:r>
            <a:r>
              <a:rPr lang="pl-PL" dirty="0">
                <a:latin typeface="Times LT Std" pitchFamily="18" charset="0"/>
              </a:rPr>
              <a:t>− </a:t>
            </a:r>
            <a:r>
              <a:rPr lang="pl-PL" i="1" dirty="0">
                <a:latin typeface="Times LT Std" pitchFamily="18" charset="0"/>
              </a:rPr>
              <a:t>z </a:t>
            </a:r>
            <a:r>
              <a:rPr lang="en-US" dirty="0">
                <a:latin typeface="Times LT Std" pitchFamily="18" charset="0"/>
              </a:rPr>
              <a:t>=</a:t>
            </a:r>
            <a:r>
              <a:rPr lang="pl-PL" dirty="0">
                <a:latin typeface="Times LT Std" pitchFamily="18" charset="0"/>
              </a:rPr>
              <a:t> 2</a:t>
            </a:r>
          </a:p>
          <a:p>
            <a:pPr marL="1774825" indent="-806450">
              <a:tabLst>
                <a:tab pos="2116138" algn="l"/>
              </a:tabLst>
            </a:pPr>
            <a:r>
              <a:rPr lang="en-US" i="1" dirty="0">
                <a:latin typeface="Times LT Std" pitchFamily="18" charset="0"/>
              </a:rPr>
              <a:t>y + </a:t>
            </a:r>
            <a:r>
              <a:rPr lang="en-US" dirty="0">
                <a:latin typeface="Times LT Std" pitchFamily="18" charset="0"/>
              </a:rPr>
              <a:t>3</a:t>
            </a:r>
            <a:r>
              <a:rPr lang="pl-PL" i="1" dirty="0">
                <a:latin typeface="Times LT Std" pitchFamily="18" charset="0"/>
              </a:rPr>
              <a:t>z </a:t>
            </a:r>
            <a:r>
              <a:rPr lang="en-US" dirty="0">
                <a:latin typeface="Times LT Std" pitchFamily="18" charset="0"/>
              </a:rPr>
              <a:t>=</a:t>
            </a:r>
            <a:r>
              <a:rPr lang="pl-PL" dirty="0">
                <a:latin typeface="Times LT Std" pitchFamily="18" charset="0"/>
              </a:rPr>
              <a:t> </a:t>
            </a:r>
            <a:r>
              <a:rPr lang="en-US" dirty="0">
                <a:latin typeface="Times LT Std" pitchFamily="18" charset="0"/>
              </a:rPr>
              <a:t>5</a:t>
            </a:r>
            <a:endParaRPr lang="pl-PL" dirty="0">
              <a:latin typeface="Times LT Std" pitchFamily="18" charset="0"/>
            </a:endParaRPr>
          </a:p>
          <a:p>
            <a:pPr marL="2116138" indent="-682625">
              <a:tabLst>
                <a:tab pos="3138488" algn="l"/>
              </a:tabLst>
            </a:pPr>
            <a:r>
              <a:rPr lang="en-US" dirty="0">
                <a:latin typeface="Times LT Std" pitchFamily="18" charset="0"/>
              </a:rPr>
              <a:t>5</a:t>
            </a:r>
            <a:r>
              <a:rPr lang="en-US" i="1" dirty="0">
                <a:latin typeface="Times LT Std" pitchFamily="18" charset="0"/>
              </a:rPr>
              <a:t>z </a:t>
            </a:r>
            <a:r>
              <a:rPr lang="en-US" dirty="0">
                <a:latin typeface="Times LT Std" pitchFamily="18" charset="0"/>
              </a:rPr>
              <a:t>= 10</a:t>
            </a:r>
            <a:endParaRPr lang="en-US" dirty="0">
              <a:solidFill>
                <a:srgbClr val="82004D"/>
              </a:solidFill>
            </a:endParaRPr>
          </a:p>
        </p:txBody>
      </p:sp>
      <p:sp>
        <p:nvSpPr>
          <p:cNvPr id="7" name="Text Placeholder 5"/>
          <p:cNvSpPr>
            <a:spLocks noGrp="1"/>
          </p:cNvSpPr>
          <p:nvPr>
            <p:ph type="body" sz="quarter" idx="13"/>
          </p:nvPr>
        </p:nvSpPr>
        <p:spPr>
          <a:xfrm>
            <a:off x="4949664" y="1444752"/>
            <a:ext cx="3828197" cy="477313"/>
          </a:xfrm>
        </p:spPr>
        <p:txBody>
          <a:bodyPr/>
          <a:lstStyle/>
          <a:p>
            <a:r>
              <a:rPr lang="en-US" dirty="0"/>
              <a:t>Interchange rows 2 and 3:</a:t>
            </a:r>
            <a:endParaRPr lang="en-US" dirty="0">
              <a:solidFill>
                <a:srgbClr val="82004D"/>
              </a:solidFill>
            </a:endParaRPr>
          </a:p>
        </p:txBody>
      </p:sp>
      <p:pic>
        <p:nvPicPr>
          <p:cNvPr id="12" name="Picture Placeholder 2"/>
          <p:cNvPicPr>
            <a:picLocks noGrp="1" noChangeAspect="1"/>
          </p:cNvPicPr>
          <p:nvPr>
            <p:ph type="pic" sz="quarter" idx="27"/>
          </p:nvPr>
        </p:nvPicPr>
        <p:blipFill>
          <a:blip r:embed="rId2">
            <a:extLst>
              <a:ext uri="{28A0092B-C50C-407E-A947-70E740481C1C}">
                <a14:useLocalDpi xmlns:a14="http://schemas.microsoft.com/office/drawing/2010/main" val="0"/>
              </a:ext>
            </a:extLst>
          </a:blip>
          <a:stretch>
            <a:fillRect/>
          </a:stretch>
        </p:blipFill>
        <p:spPr>
          <a:xfrm>
            <a:off x="5122244" y="2073302"/>
            <a:ext cx="2324538" cy="1124472"/>
          </a:xfrm>
        </p:spPr>
      </p:pic>
      <p:sp>
        <p:nvSpPr>
          <p:cNvPr id="8" name="Text Placeholder 5"/>
          <p:cNvSpPr>
            <a:spLocks noGrp="1"/>
          </p:cNvSpPr>
          <p:nvPr>
            <p:ph type="body" sz="quarter" idx="13"/>
          </p:nvPr>
        </p:nvSpPr>
        <p:spPr>
          <a:xfrm>
            <a:off x="457200" y="3910085"/>
            <a:ext cx="8335962" cy="1540689"/>
          </a:xfrm>
        </p:spPr>
        <p:txBody>
          <a:bodyPr/>
          <a:lstStyle/>
          <a:p>
            <a:r>
              <a:rPr lang="en-US" dirty="0"/>
              <a:t>To solve the above system, we are starting from the last equation and working backward, we find successively that        </a:t>
            </a:r>
            <a:r>
              <a:rPr lang="en-US" i="1" dirty="0">
                <a:latin typeface="Times LT Std" panose="02020603050405020304" pitchFamily="18" charset="0"/>
              </a:rPr>
              <a:t>z </a:t>
            </a:r>
            <a:r>
              <a:rPr lang="en-US" dirty="0">
                <a:latin typeface="Times LT Std" panose="02020603050405020304" pitchFamily="18" charset="0"/>
              </a:rPr>
              <a:t>= 2</a:t>
            </a:r>
            <a:r>
              <a:rPr lang="en-US" dirty="0"/>
              <a:t>, </a:t>
            </a:r>
            <a:r>
              <a:rPr lang="en-US" i="1" dirty="0">
                <a:latin typeface="Times LT Std" panose="02020603050405020304" pitchFamily="18" charset="0"/>
              </a:rPr>
              <a:t>y </a:t>
            </a:r>
            <a:r>
              <a:rPr lang="en-US" dirty="0">
                <a:latin typeface="Times LT Std" panose="02020603050405020304" pitchFamily="18" charset="0"/>
              </a:rPr>
              <a:t>= 5 − 3(2) = −1</a:t>
            </a:r>
            <a:r>
              <a:rPr lang="en-US" dirty="0"/>
              <a:t>, and </a:t>
            </a:r>
            <a:r>
              <a:rPr lang="en-US" i="1" dirty="0">
                <a:latin typeface="Times LT Std" panose="02020603050405020304" pitchFamily="18" charset="0"/>
              </a:rPr>
              <a:t>x </a:t>
            </a:r>
            <a:r>
              <a:rPr lang="en-US" dirty="0">
                <a:latin typeface="Times LT Std" panose="02020603050405020304" pitchFamily="18" charset="0"/>
              </a:rPr>
              <a:t>= 2 + (−1) + 2 = 3</a:t>
            </a:r>
            <a:r>
              <a:rPr lang="en-US" dirty="0"/>
              <a:t>. So the unique solution is [3, −1, 2].</a:t>
            </a:r>
            <a:endParaRPr lang="en-US" dirty="0">
              <a:solidFill>
                <a:srgbClr val="82004D"/>
              </a:solidFill>
            </a:endParaRPr>
          </a:p>
        </p:txBody>
      </p:sp>
    </p:spTree>
    <p:extLst>
      <p:ext uri="{BB962C8B-B14F-4D97-AF65-F5344CB8AC3E}">
        <p14:creationId xmlns:p14="http://schemas.microsoft.com/office/powerpoint/2010/main" val="214056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827584" y="2924944"/>
            <a:ext cx="7406697" cy="852886"/>
          </a:xfrm>
        </p:spPr>
        <p:txBody>
          <a:bodyPr>
            <a:noAutofit/>
          </a:bodyPr>
          <a:lstStyle/>
          <a:p>
            <a:pPr algn="ctr"/>
            <a:r>
              <a:rPr lang="en-US" sz="2800" dirty="0">
                <a:solidFill>
                  <a:srgbClr val="0065C0"/>
                </a:solidFill>
              </a:rPr>
              <a:t>Direct Methods for Solving Linear Systems</a:t>
            </a:r>
            <a:endParaRPr lang="en-US" altLang="en-US" sz="2800" baseline="30000" dirty="0">
              <a:solidFill>
                <a:srgbClr val="0065C0"/>
              </a:solidFill>
            </a:endParaRPr>
          </a:p>
        </p:txBody>
      </p:sp>
    </p:spTree>
    <p:extLst>
      <p:ext uri="{BB962C8B-B14F-4D97-AF65-F5344CB8AC3E}">
        <p14:creationId xmlns:p14="http://schemas.microsoft.com/office/powerpoint/2010/main" val="2054991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Matrices and Echelon Form (1 of 1)</a:t>
            </a:r>
            <a:endParaRPr lang="en-IN" dirty="0"/>
          </a:p>
        </p:txBody>
      </p:sp>
      <p:sp>
        <p:nvSpPr>
          <p:cNvPr id="3" name="Text Placeholder 2"/>
          <p:cNvSpPr>
            <a:spLocks noGrp="1"/>
          </p:cNvSpPr>
          <p:nvPr>
            <p:ph type="body" sz="quarter" idx="13"/>
          </p:nvPr>
        </p:nvSpPr>
        <p:spPr>
          <a:xfrm>
            <a:off x="457200" y="1444753"/>
            <a:ext cx="8335962" cy="3154543"/>
          </a:xfrm>
        </p:spPr>
        <p:txBody>
          <a:bodyPr/>
          <a:lstStyle/>
          <a:p>
            <a:r>
              <a:rPr lang="en-US" b="1" dirty="0">
                <a:solidFill>
                  <a:srgbClr val="0065C0"/>
                </a:solidFill>
              </a:rPr>
              <a:t>Definition</a:t>
            </a:r>
          </a:p>
          <a:p>
            <a:pPr>
              <a:spcBef>
                <a:spcPts val="0"/>
              </a:spcBef>
            </a:pPr>
            <a:r>
              <a:rPr lang="en-US" dirty="0"/>
              <a:t>A matrix is in </a:t>
            </a:r>
            <a:r>
              <a:rPr lang="en-US" b="1" i="1" dirty="0"/>
              <a:t>row echelon form </a:t>
            </a:r>
            <a:r>
              <a:rPr lang="en-US" dirty="0"/>
              <a:t>if it satisfies the following</a:t>
            </a:r>
          </a:p>
          <a:p>
            <a:pPr>
              <a:spcBef>
                <a:spcPts val="0"/>
              </a:spcBef>
            </a:pPr>
            <a:r>
              <a:rPr lang="en-US" dirty="0"/>
              <a:t>properties:</a:t>
            </a:r>
          </a:p>
          <a:p>
            <a:pPr>
              <a:spcBef>
                <a:spcPts val="0"/>
              </a:spcBef>
            </a:pPr>
            <a:endParaRPr lang="en-US" sz="1200" dirty="0"/>
          </a:p>
          <a:p>
            <a:r>
              <a:rPr lang="en-US" dirty="0"/>
              <a:t>1. Any rows consisting entirely of zeros are at the bottom.</a:t>
            </a:r>
          </a:p>
          <a:p>
            <a:pPr marL="341313" indent="-341313"/>
            <a:r>
              <a:rPr lang="en-US" dirty="0"/>
              <a:t>2. In each nonzero row, the first nonzero entry (called the </a:t>
            </a:r>
            <a:r>
              <a:rPr lang="en-US" b="1" i="1" dirty="0"/>
              <a:t>leading entry</a:t>
            </a:r>
            <a:r>
              <a:rPr lang="en-US" dirty="0"/>
              <a:t>) is in a column to the left of any leading entries below it.</a:t>
            </a:r>
          </a:p>
        </p:txBody>
      </p:sp>
    </p:spTree>
    <p:extLst>
      <p:ext uri="{BB962C8B-B14F-4D97-AF65-F5344CB8AC3E}">
        <p14:creationId xmlns:p14="http://schemas.microsoft.com/office/powerpoint/2010/main" val="2961701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Example 2.8</a:t>
            </a:r>
          </a:p>
        </p:txBody>
      </p:sp>
      <p:sp>
        <p:nvSpPr>
          <p:cNvPr id="3" name="Text Placeholder 2"/>
          <p:cNvSpPr>
            <a:spLocks noGrp="1"/>
          </p:cNvSpPr>
          <p:nvPr>
            <p:ph type="body" sz="quarter" idx="13"/>
          </p:nvPr>
        </p:nvSpPr>
        <p:spPr>
          <a:xfrm>
            <a:off x="457200" y="1444752"/>
            <a:ext cx="8335962" cy="1121027"/>
          </a:xfrm>
        </p:spPr>
        <p:txBody>
          <a:bodyPr/>
          <a:lstStyle/>
          <a:p>
            <a:r>
              <a:rPr lang="en-US" dirty="0"/>
              <a:t>Assuming that each of the following matrices is an augmented matrix, write out the corresponding systems of linear equations and solve them.</a:t>
            </a:r>
            <a:endParaRPr lang="en-US" dirty="0">
              <a:latin typeface="Times LT Std" pitchFamily="18" charset="0"/>
            </a:endParaRPr>
          </a:p>
        </p:txBody>
      </p:sp>
      <p:pic>
        <p:nvPicPr>
          <p:cNvPr id="4" name="Picture Placeholder 8"/>
          <p:cNvPicPr>
            <a:picLocks noGrp="1" noChangeAspect="1"/>
          </p:cNvPicPr>
          <p:nvPr>
            <p:ph type="pic" sz="quarter" idx="39"/>
          </p:nvPr>
        </p:nvPicPr>
        <p:blipFill>
          <a:blip r:embed="rId2" cstate="print">
            <a:extLst>
              <a:ext uri="{28A0092B-C50C-407E-A947-70E740481C1C}">
                <a14:useLocalDpi xmlns:a14="http://schemas.microsoft.com/office/drawing/2010/main" val="0"/>
              </a:ext>
            </a:extLst>
          </a:blip>
          <a:stretch>
            <a:fillRect/>
          </a:stretch>
        </p:blipFill>
        <p:spPr>
          <a:xfrm>
            <a:off x="1394531" y="2573733"/>
            <a:ext cx="6354937" cy="1129015"/>
          </a:xfrm>
        </p:spPr>
      </p:pic>
      <p:sp>
        <p:nvSpPr>
          <p:cNvPr id="5" name="Text Placeholder 2"/>
          <p:cNvSpPr>
            <a:spLocks noGrp="1"/>
          </p:cNvSpPr>
          <p:nvPr>
            <p:ph type="body" sz="quarter" idx="13"/>
          </p:nvPr>
        </p:nvSpPr>
        <p:spPr>
          <a:xfrm>
            <a:off x="457200" y="3737572"/>
            <a:ext cx="8335962" cy="2649578"/>
          </a:xfrm>
        </p:spPr>
        <p:txBody>
          <a:bodyPr/>
          <a:lstStyle/>
          <a:p>
            <a:r>
              <a:rPr lang="en-US" dirty="0">
                <a:solidFill>
                  <a:srgbClr val="0065C0"/>
                </a:solidFill>
              </a:rPr>
              <a:t>Solution:</a:t>
            </a:r>
          </a:p>
          <a:p>
            <a:r>
              <a:rPr lang="en-US" dirty="0"/>
              <a:t>We first remind ourselves that the last column in an augmented matrix is the vector of constant terms. The first matrix then corresponds to the system</a:t>
            </a:r>
          </a:p>
          <a:p>
            <a:pPr marL="2292350" indent="-2292350"/>
            <a:r>
              <a:rPr lang="en-US" dirty="0"/>
              <a:t>	</a:t>
            </a:r>
            <a:r>
              <a:rPr lang="en-US" dirty="0">
                <a:latin typeface="Times LT Std" pitchFamily="18" charset="0"/>
              </a:rPr>
              <a:t>2</a:t>
            </a:r>
            <a:r>
              <a:rPr lang="en-US" i="1" dirty="0">
                <a:latin typeface="Times LT Std" pitchFamily="18" charset="0"/>
              </a:rPr>
              <a:t>x</a:t>
            </a:r>
            <a:r>
              <a:rPr lang="en-US" baseline="-25000" dirty="0">
                <a:latin typeface="Times LT Std" pitchFamily="18" charset="0"/>
              </a:rPr>
              <a:t>1</a:t>
            </a:r>
            <a:r>
              <a:rPr lang="en-US" dirty="0">
                <a:latin typeface="Times LT Std" pitchFamily="18" charset="0"/>
              </a:rPr>
              <a:t> + 4</a:t>
            </a:r>
            <a:r>
              <a:rPr lang="en-US" i="1" dirty="0">
                <a:latin typeface="Times LT Std" pitchFamily="18" charset="0"/>
              </a:rPr>
              <a:t>x</a:t>
            </a:r>
            <a:r>
              <a:rPr lang="en-US" baseline="-25000" dirty="0">
                <a:latin typeface="Times LT Std" pitchFamily="18" charset="0"/>
              </a:rPr>
              <a:t>2</a:t>
            </a:r>
            <a:r>
              <a:rPr lang="en-US" dirty="0">
                <a:latin typeface="Times LT Std" pitchFamily="18" charset="0"/>
              </a:rPr>
              <a:t> = 1</a:t>
            </a:r>
          </a:p>
          <a:p>
            <a:pPr marL="3030538" indent="-3030538"/>
            <a:r>
              <a:rPr lang="en-US" dirty="0">
                <a:latin typeface="Times LT Std" pitchFamily="18" charset="0"/>
              </a:rPr>
              <a:t>	−</a:t>
            </a:r>
            <a:r>
              <a:rPr lang="en-US" i="1" dirty="0">
                <a:latin typeface="Times LT Std" pitchFamily="18" charset="0"/>
              </a:rPr>
              <a:t>x</a:t>
            </a:r>
            <a:r>
              <a:rPr lang="en-US" baseline="-25000" dirty="0">
                <a:latin typeface="Times LT Std" pitchFamily="18" charset="0"/>
              </a:rPr>
              <a:t>2</a:t>
            </a:r>
            <a:r>
              <a:rPr lang="en-US" dirty="0">
                <a:latin typeface="Times LT Std" pitchFamily="18" charset="0"/>
              </a:rPr>
              <a:t> = 2</a:t>
            </a:r>
          </a:p>
        </p:txBody>
      </p:sp>
    </p:spTree>
    <p:extLst>
      <p:ext uri="{BB962C8B-B14F-4D97-AF65-F5344CB8AC3E}">
        <p14:creationId xmlns:p14="http://schemas.microsoft.com/office/powerpoint/2010/main" val="3249221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Example 2.8 – Solution (1 of 2)</a:t>
            </a:r>
          </a:p>
        </p:txBody>
      </p:sp>
      <p:sp>
        <p:nvSpPr>
          <p:cNvPr id="3" name="Text Placeholder 2"/>
          <p:cNvSpPr>
            <a:spLocks noGrp="1"/>
          </p:cNvSpPr>
          <p:nvPr>
            <p:ph type="body" sz="quarter" idx="13"/>
          </p:nvPr>
        </p:nvSpPr>
        <p:spPr>
          <a:xfrm>
            <a:off x="457200" y="1444753"/>
            <a:ext cx="8335962" cy="1789766"/>
          </a:xfrm>
        </p:spPr>
        <p:txBody>
          <a:bodyPr/>
          <a:lstStyle/>
          <a:p>
            <a:r>
              <a:rPr lang="en-US" dirty="0"/>
              <a:t>Notice that we have dropped the last equation </a:t>
            </a:r>
            <a:r>
              <a:rPr lang="en-US" dirty="0">
                <a:latin typeface="Times LT Std" panose="02020603050405020304" pitchFamily="18" charset="0"/>
              </a:rPr>
              <a:t>0 = 0</a:t>
            </a:r>
            <a:r>
              <a:rPr lang="en-US" dirty="0"/>
              <a:t>, or     </a:t>
            </a:r>
            <a:r>
              <a:rPr lang="en-US" dirty="0">
                <a:latin typeface="Times LT Std" pitchFamily="18" charset="0"/>
              </a:rPr>
              <a:t>0</a:t>
            </a:r>
            <a:r>
              <a:rPr lang="en-US" i="1" dirty="0">
                <a:latin typeface="Times LT Std" pitchFamily="18" charset="0"/>
              </a:rPr>
              <a:t>x</a:t>
            </a:r>
            <a:r>
              <a:rPr lang="en-US" baseline="-25000" dirty="0">
                <a:latin typeface="Times LT Std" pitchFamily="18" charset="0"/>
              </a:rPr>
              <a:t>1</a:t>
            </a:r>
            <a:r>
              <a:rPr lang="en-US" dirty="0">
                <a:latin typeface="Times LT Std" pitchFamily="18" charset="0"/>
              </a:rPr>
              <a:t> + 0</a:t>
            </a:r>
            <a:r>
              <a:rPr lang="en-US" i="1" dirty="0">
                <a:latin typeface="Times LT Std" pitchFamily="18" charset="0"/>
              </a:rPr>
              <a:t>x</a:t>
            </a:r>
            <a:r>
              <a:rPr lang="en-US" baseline="-25000" dirty="0">
                <a:latin typeface="Times LT Std" pitchFamily="18" charset="0"/>
              </a:rPr>
              <a:t>2</a:t>
            </a:r>
            <a:r>
              <a:rPr lang="en-US" dirty="0">
                <a:latin typeface="Times LT Std" pitchFamily="18" charset="0"/>
              </a:rPr>
              <a:t> = 0</a:t>
            </a:r>
            <a:r>
              <a:rPr lang="en-US" dirty="0"/>
              <a:t>, which is clearly satisfied for any values of </a:t>
            </a:r>
            <a:r>
              <a:rPr lang="en-US" i="1" dirty="0"/>
              <a:t>x</a:t>
            </a:r>
            <a:r>
              <a:rPr lang="en-US" baseline="-25000" dirty="0"/>
              <a:t>1</a:t>
            </a:r>
            <a:r>
              <a:rPr lang="en-US" dirty="0"/>
              <a:t> and </a:t>
            </a:r>
            <a:r>
              <a:rPr lang="en-US" i="1" dirty="0"/>
              <a:t>x</a:t>
            </a:r>
            <a:r>
              <a:rPr lang="en-US" baseline="-25000" dirty="0"/>
              <a:t>2</a:t>
            </a:r>
            <a:r>
              <a:rPr lang="en-US" dirty="0"/>
              <a:t>.) Back substitution gives </a:t>
            </a:r>
            <a:r>
              <a:rPr lang="en-US" i="1" dirty="0">
                <a:latin typeface="Times LT Std" panose="02020603050405020304" pitchFamily="18" charset="0"/>
              </a:rPr>
              <a:t>x</a:t>
            </a:r>
            <a:r>
              <a:rPr lang="en-US" baseline="-25000" dirty="0">
                <a:latin typeface="Times LT Std" panose="02020603050405020304" pitchFamily="18" charset="0"/>
              </a:rPr>
              <a:t>2</a:t>
            </a:r>
            <a:r>
              <a:rPr lang="en-US" dirty="0">
                <a:latin typeface="Times LT Std" panose="02020603050405020304" pitchFamily="18" charset="0"/>
              </a:rPr>
              <a:t> = −2 </a:t>
            </a:r>
            <a:r>
              <a:rPr lang="en-US" dirty="0"/>
              <a:t>and then</a:t>
            </a:r>
          </a:p>
          <a:p>
            <a:r>
              <a:rPr lang="de-DE" dirty="0">
                <a:latin typeface="Times LT Std" panose="02020603050405020304" pitchFamily="18" charset="0"/>
              </a:rPr>
              <a:t>2</a:t>
            </a:r>
            <a:r>
              <a:rPr lang="de-DE" i="1" dirty="0">
                <a:latin typeface="Times LT Std" panose="02020603050405020304" pitchFamily="18" charset="0"/>
              </a:rPr>
              <a:t>x</a:t>
            </a:r>
            <a:r>
              <a:rPr lang="de-DE" baseline="-25000" dirty="0">
                <a:latin typeface="Times LT Std" panose="02020603050405020304" pitchFamily="18" charset="0"/>
              </a:rPr>
              <a:t>1</a:t>
            </a:r>
            <a:r>
              <a:rPr lang="de-DE" dirty="0">
                <a:latin typeface="Times LT Std" panose="02020603050405020304" pitchFamily="18" charset="0"/>
              </a:rPr>
              <a:t> = 1 − 4(−2) = 9</a:t>
            </a:r>
            <a:r>
              <a:rPr lang="de-DE" dirty="0"/>
              <a:t>, so </a:t>
            </a:r>
            <a:r>
              <a:rPr lang="de-DE" i="1" dirty="0">
                <a:latin typeface="Times LT Std" panose="02020603050405020304" pitchFamily="18" charset="0"/>
              </a:rPr>
              <a:t>x</a:t>
            </a:r>
            <a:r>
              <a:rPr lang="de-DE" baseline="-25000" dirty="0">
                <a:latin typeface="Times LT Std" panose="02020603050405020304" pitchFamily="18" charset="0"/>
              </a:rPr>
              <a:t>1</a:t>
            </a:r>
            <a:r>
              <a:rPr lang="de-DE" dirty="0">
                <a:latin typeface="Times LT Std" panose="02020603050405020304" pitchFamily="18" charset="0"/>
              </a:rPr>
              <a:t> =</a:t>
            </a:r>
            <a:r>
              <a:rPr lang="de-DE" dirty="0"/>
              <a:t> </a:t>
            </a:r>
          </a:p>
        </p:txBody>
      </p:sp>
      <p:pic>
        <p:nvPicPr>
          <p:cNvPr id="6" name="Picture Placeholder 5"/>
          <p:cNvPicPr>
            <a:picLocks noGrp="1" noChangeAspect="1"/>
          </p:cNvPicPr>
          <p:nvPr>
            <p:ph type="pic" sz="quarter" idx="39"/>
          </p:nvPr>
        </p:nvPicPr>
        <p:blipFill>
          <a:blip r:embed="rId2">
            <a:extLst>
              <a:ext uri="{28A0092B-C50C-407E-A947-70E740481C1C}">
                <a14:useLocalDpi xmlns:a14="http://schemas.microsoft.com/office/drawing/2010/main" val="0"/>
              </a:ext>
            </a:extLst>
          </a:blip>
          <a:stretch>
            <a:fillRect/>
          </a:stretch>
        </p:blipFill>
        <p:spPr>
          <a:xfrm>
            <a:off x="4002163" y="2677329"/>
            <a:ext cx="307960" cy="528889"/>
          </a:xfrm>
        </p:spPr>
      </p:pic>
      <p:sp>
        <p:nvSpPr>
          <p:cNvPr id="8" name="Text Placeholder 7"/>
          <p:cNvSpPr>
            <a:spLocks noGrp="1"/>
          </p:cNvSpPr>
          <p:nvPr>
            <p:ph type="body" sz="quarter" idx="13"/>
          </p:nvPr>
        </p:nvSpPr>
        <p:spPr>
          <a:xfrm>
            <a:off x="457200" y="2686721"/>
            <a:ext cx="8335962" cy="516569"/>
          </a:xfrm>
        </p:spPr>
        <p:txBody>
          <a:bodyPr/>
          <a:lstStyle/>
          <a:p>
            <a:r>
              <a:rPr lang="en-US" dirty="0"/>
              <a:t>                                              The solution is</a:t>
            </a:r>
          </a:p>
        </p:txBody>
      </p:sp>
      <p:pic>
        <p:nvPicPr>
          <p:cNvPr id="11" name="Picture Placeholder 10"/>
          <p:cNvPicPr>
            <a:picLocks noGrp="1" noChangeAspect="1"/>
          </p:cNvPicPr>
          <p:nvPr>
            <p:ph type="pic" sz="quarter" idx="39"/>
          </p:nvPr>
        </p:nvPicPr>
        <p:blipFill>
          <a:blip r:embed="rId3">
            <a:extLst>
              <a:ext uri="{28A0092B-C50C-407E-A947-70E740481C1C}">
                <a14:useLocalDpi xmlns:a14="http://schemas.microsoft.com/office/drawing/2010/main" val="0"/>
              </a:ext>
            </a:extLst>
          </a:blip>
          <a:stretch>
            <a:fillRect/>
          </a:stretch>
        </p:blipFill>
        <p:spPr>
          <a:xfrm>
            <a:off x="6444631" y="2704269"/>
            <a:ext cx="1089980" cy="414967"/>
          </a:xfrm>
        </p:spPr>
      </p:pic>
      <p:sp>
        <p:nvSpPr>
          <p:cNvPr id="13" name="Text Placeholder 12"/>
          <p:cNvSpPr>
            <a:spLocks noGrp="1"/>
          </p:cNvSpPr>
          <p:nvPr>
            <p:ph type="body" sz="quarter" idx="13"/>
          </p:nvPr>
        </p:nvSpPr>
        <p:spPr>
          <a:xfrm>
            <a:off x="457200" y="3423714"/>
            <a:ext cx="8335962" cy="2076334"/>
          </a:xfrm>
        </p:spPr>
        <p:txBody>
          <a:bodyPr/>
          <a:lstStyle/>
          <a:p>
            <a:r>
              <a:rPr lang="en-US" dirty="0"/>
              <a:t>The second matrix has the corresponding system</a:t>
            </a:r>
          </a:p>
          <a:p>
            <a:pPr marL="2292350"/>
            <a:r>
              <a:rPr lang="en-US" i="1" dirty="0">
                <a:latin typeface="Times LT Std" panose="02020603050405020304" pitchFamily="18" charset="0"/>
              </a:rPr>
              <a:t>x</a:t>
            </a:r>
            <a:r>
              <a:rPr lang="en-US" baseline="-25000" dirty="0">
                <a:latin typeface="Times LT Std" panose="02020603050405020304" pitchFamily="18" charset="0"/>
              </a:rPr>
              <a:t>1</a:t>
            </a:r>
            <a:r>
              <a:rPr lang="en-US" dirty="0">
                <a:latin typeface="Times LT Std" panose="02020603050405020304" pitchFamily="18" charset="0"/>
              </a:rPr>
              <a:t>    = 1</a:t>
            </a:r>
          </a:p>
          <a:p>
            <a:pPr marL="2292350"/>
            <a:r>
              <a:rPr lang="en-US" i="1" dirty="0">
                <a:latin typeface="Times LT Std" panose="02020603050405020304" pitchFamily="18" charset="0"/>
              </a:rPr>
              <a:t>  x</a:t>
            </a:r>
            <a:r>
              <a:rPr lang="en-US" baseline="-25000" dirty="0">
                <a:latin typeface="Times LT Std" panose="02020603050405020304" pitchFamily="18" charset="0"/>
              </a:rPr>
              <a:t>2</a:t>
            </a:r>
            <a:r>
              <a:rPr lang="en-US" dirty="0">
                <a:latin typeface="Times LT Std" panose="02020603050405020304" pitchFamily="18" charset="0"/>
              </a:rPr>
              <a:t>  = 5</a:t>
            </a:r>
          </a:p>
          <a:p>
            <a:pPr marL="2455863"/>
            <a:r>
              <a:rPr lang="en-US" dirty="0">
                <a:latin typeface="Times LT Std" panose="02020603050405020304" pitchFamily="18" charset="0"/>
              </a:rPr>
              <a:t>  0 = 4</a:t>
            </a:r>
          </a:p>
        </p:txBody>
      </p:sp>
    </p:spTree>
    <p:extLst>
      <p:ext uri="{BB962C8B-B14F-4D97-AF65-F5344CB8AC3E}">
        <p14:creationId xmlns:p14="http://schemas.microsoft.com/office/powerpoint/2010/main" val="426409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88EE6B-8446-468B-891A-1850C83B58C7}"/>
              </a:ext>
            </a:extLst>
          </p:cNvPr>
          <p:cNvSpPr>
            <a:spLocks noGrp="1"/>
          </p:cNvSpPr>
          <p:nvPr>
            <p:ph type="title"/>
          </p:nvPr>
        </p:nvSpPr>
        <p:spPr>
          <a:xfrm>
            <a:off x="400" y="2972792"/>
            <a:ext cx="9144000" cy="478795"/>
          </a:xfrm>
        </p:spPr>
        <p:txBody>
          <a:bodyPr/>
          <a:lstStyle/>
          <a:p>
            <a:pPr algn="ctr"/>
            <a:r>
              <a:rPr lang="en-IN" dirty="0">
                <a:solidFill>
                  <a:srgbClr val="0065C0"/>
                </a:solidFill>
              </a:rPr>
              <a:t>Systems of Linear Equations</a:t>
            </a:r>
            <a:br>
              <a:rPr lang="en-US" altLang="en-US" dirty="0"/>
            </a:br>
            <a:endParaRPr lang="en-SG" dirty="0"/>
          </a:p>
        </p:txBody>
      </p:sp>
    </p:spTree>
    <p:extLst>
      <p:ext uri="{BB962C8B-B14F-4D97-AF65-F5344CB8AC3E}">
        <p14:creationId xmlns:p14="http://schemas.microsoft.com/office/powerpoint/2010/main" val="199663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Example 2.8 – Solution (2 of 2)</a:t>
            </a:r>
          </a:p>
        </p:txBody>
      </p:sp>
      <p:sp>
        <p:nvSpPr>
          <p:cNvPr id="3" name="Text Placeholder 2"/>
          <p:cNvSpPr>
            <a:spLocks noGrp="1"/>
          </p:cNvSpPr>
          <p:nvPr>
            <p:ph type="body" sz="quarter" idx="13"/>
          </p:nvPr>
        </p:nvSpPr>
        <p:spPr>
          <a:xfrm>
            <a:off x="457200" y="1444752"/>
            <a:ext cx="8335962" cy="4273660"/>
          </a:xfrm>
        </p:spPr>
        <p:txBody>
          <a:bodyPr/>
          <a:lstStyle/>
          <a:p>
            <a:r>
              <a:rPr lang="en-US" dirty="0"/>
              <a:t>The last equation represents </a:t>
            </a:r>
            <a:r>
              <a:rPr lang="en-US" dirty="0">
                <a:latin typeface="Times LT Std" pitchFamily="18" charset="0"/>
              </a:rPr>
              <a:t>0</a:t>
            </a:r>
            <a:r>
              <a:rPr lang="en-US" i="1" dirty="0">
                <a:latin typeface="Times LT Std" pitchFamily="18" charset="0"/>
              </a:rPr>
              <a:t>x</a:t>
            </a:r>
            <a:r>
              <a:rPr lang="en-US" baseline="-25000" dirty="0">
                <a:latin typeface="Times LT Std" pitchFamily="18" charset="0"/>
              </a:rPr>
              <a:t>1</a:t>
            </a:r>
            <a:r>
              <a:rPr lang="en-US" dirty="0">
                <a:latin typeface="Times LT Std" pitchFamily="18" charset="0"/>
              </a:rPr>
              <a:t> + 0</a:t>
            </a:r>
            <a:r>
              <a:rPr lang="en-US" i="1" dirty="0">
                <a:latin typeface="Times LT Std" pitchFamily="18" charset="0"/>
              </a:rPr>
              <a:t>x</a:t>
            </a:r>
            <a:r>
              <a:rPr lang="en-US" baseline="-25000" dirty="0">
                <a:latin typeface="Times LT Std" pitchFamily="18" charset="0"/>
              </a:rPr>
              <a:t>2</a:t>
            </a:r>
            <a:r>
              <a:rPr lang="en-US" dirty="0">
                <a:latin typeface="Times LT Std" pitchFamily="18" charset="0"/>
              </a:rPr>
              <a:t> = 4</a:t>
            </a:r>
            <a:r>
              <a:rPr lang="en-US" dirty="0"/>
              <a:t>, which clearly has no solutions. Therefore, the system has no solutions. Similarly, the system corresponding to the fourth matrix has no solutions. For the system corresponding to the third matrix, we have</a:t>
            </a:r>
          </a:p>
          <a:p>
            <a:pPr marL="2689225" indent="-2689225"/>
            <a:r>
              <a:rPr lang="en-US" i="1" dirty="0"/>
              <a:t>	</a:t>
            </a:r>
            <a:r>
              <a:rPr lang="en-US" i="1" dirty="0">
                <a:latin typeface="Times LT Std" pitchFamily="18" charset="0"/>
              </a:rPr>
              <a:t>x</a:t>
            </a:r>
            <a:r>
              <a:rPr lang="en-US" baseline="-25000" dirty="0">
                <a:latin typeface="Times LT Std" pitchFamily="18" charset="0"/>
              </a:rPr>
              <a:t>1</a:t>
            </a:r>
            <a:r>
              <a:rPr lang="en-US" dirty="0">
                <a:latin typeface="Times LT Std" pitchFamily="18" charset="0"/>
              </a:rPr>
              <a:t> + </a:t>
            </a:r>
            <a:r>
              <a:rPr lang="en-US" i="1" dirty="0">
                <a:latin typeface="Times LT Std" pitchFamily="18" charset="0"/>
              </a:rPr>
              <a:t>x</a:t>
            </a:r>
            <a:r>
              <a:rPr lang="en-US" baseline="-25000" dirty="0">
                <a:latin typeface="Times LT Std" pitchFamily="18" charset="0"/>
              </a:rPr>
              <a:t>2</a:t>
            </a:r>
            <a:r>
              <a:rPr lang="en-US" dirty="0">
                <a:latin typeface="Times LT Std" pitchFamily="18" charset="0"/>
              </a:rPr>
              <a:t> + 2</a:t>
            </a:r>
            <a:r>
              <a:rPr lang="en-US" i="1" dirty="0">
                <a:latin typeface="Times LT Std" pitchFamily="18" charset="0"/>
              </a:rPr>
              <a:t>x</a:t>
            </a:r>
            <a:r>
              <a:rPr lang="en-US" baseline="-25000" dirty="0">
                <a:latin typeface="Times LT Std" pitchFamily="18" charset="0"/>
              </a:rPr>
              <a:t>3</a:t>
            </a:r>
            <a:r>
              <a:rPr lang="en-US" dirty="0">
                <a:latin typeface="Times LT Std" pitchFamily="18" charset="0"/>
              </a:rPr>
              <a:t> = 1</a:t>
            </a:r>
          </a:p>
          <a:p>
            <a:pPr marL="4052888" indent="-4052888"/>
            <a:r>
              <a:rPr lang="en-US" i="1" dirty="0"/>
              <a:t>                                               </a:t>
            </a:r>
            <a:r>
              <a:rPr lang="en-US" i="1" dirty="0">
                <a:latin typeface="Times LT Std" panose="02020603050405020304" pitchFamily="18" charset="0"/>
              </a:rPr>
              <a:t>x</a:t>
            </a:r>
            <a:r>
              <a:rPr lang="en-US" baseline="-25000" dirty="0">
                <a:latin typeface="Times LT Std" panose="02020603050405020304" pitchFamily="18" charset="0"/>
              </a:rPr>
              <a:t>3</a:t>
            </a:r>
            <a:r>
              <a:rPr lang="en-US" dirty="0">
                <a:latin typeface="Times LT Std" panose="02020603050405020304" pitchFamily="18" charset="0"/>
              </a:rPr>
              <a:t> = 3</a:t>
            </a:r>
          </a:p>
          <a:p>
            <a:r>
              <a:rPr lang="en-US" dirty="0"/>
              <a:t>so </a:t>
            </a:r>
            <a:r>
              <a:rPr lang="en-US" i="1" dirty="0">
                <a:latin typeface="Times LT Std" pitchFamily="18" charset="0"/>
              </a:rPr>
              <a:t>x</a:t>
            </a:r>
            <a:r>
              <a:rPr lang="en-US" baseline="-25000" dirty="0">
                <a:latin typeface="Times LT Std" pitchFamily="18" charset="0"/>
              </a:rPr>
              <a:t>1</a:t>
            </a:r>
            <a:r>
              <a:rPr lang="en-US" dirty="0">
                <a:latin typeface="Times LT Std" pitchFamily="18" charset="0"/>
              </a:rPr>
              <a:t> = 1 − 2(3) − </a:t>
            </a:r>
            <a:r>
              <a:rPr lang="en-US" i="1" dirty="0">
                <a:latin typeface="Times LT Std" pitchFamily="18" charset="0"/>
              </a:rPr>
              <a:t>x</a:t>
            </a:r>
            <a:r>
              <a:rPr lang="en-US" baseline="-25000" dirty="0">
                <a:latin typeface="Times LT Std" pitchFamily="18" charset="0"/>
              </a:rPr>
              <a:t>2</a:t>
            </a:r>
            <a:r>
              <a:rPr lang="en-US" dirty="0">
                <a:latin typeface="Times LT Std" pitchFamily="18" charset="0"/>
              </a:rPr>
              <a:t> = −5 − </a:t>
            </a:r>
            <a:r>
              <a:rPr lang="en-US" i="1" dirty="0">
                <a:latin typeface="Times LT Std" pitchFamily="18" charset="0"/>
              </a:rPr>
              <a:t>x</a:t>
            </a:r>
            <a:r>
              <a:rPr lang="en-US" baseline="-25000" dirty="0">
                <a:latin typeface="Times LT Std" pitchFamily="18" charset="0"/>
              </a:rPr>
              <a:t>2</a:t>
            </a:r>
            <a:r>
              <a:rPr lang="en-US" dirty="0"/>
              <a:t>. There are infinitely many solutions, since we may assign </a:t>
            </a:r>
            <a:r>
              <a:rPr lang="en-US" i="1" dirty="0"/>
              <a:t>x</a:t>
            </a:r>
            <a:r>
              <a:rPr lang="en-US" baseline="-25000" dirty="0"/>
              <a:t>2</a:t>
            </a:r>
            <a:r>
              <a:rPr lang="en-US" dirty="0"/>
              <a:t> any value </a:t>
            </a:r>
            <a:r>
              <a:rPr lang="en-US" i="1" dirty="0"/>
              <a:t>t </a:t>
            </a:r>
            <a:r>
              <a:rPr lang="en-US" dirty="0"/>
              <a:t>to get the parametric solution [−5 − </a:t>
            </a:r>
            <a:r>
              <a:rPr lang="en-US" i="1" dirty="0"/>
              <a:t>t</a:t>
            </a:r>
            <a:r>
              <a:rPr lang="en-US" dirty="0"/>
              <a:t>, </a:t>
            </a:r>
            <a:r>
              <a:rPr lang="en-US" i="1" dirty="0"/>
              <a:t>t</a:t>
            </a:r>
            <a:r>
              <a:rPr lang="en-US" dirty="0"/>
              <a:t>, 3].</a:t>
            </a:r>
            <a:endParaRPr lang="de-DE" dirty="0"/>
          </a:p>
        </p:txBody>
      </p:sp>
    </p:spTree>
    <p:extLst>
      <p:ext uri="{BB962C8B-B14F-4D97-AF65-F5344CB8AC3E}">
        <p14:creationId xmlns:p14="http://schemas.microsoft.com/office/powerpoint/2010/main" val="4246246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Elementary Row Operations</a:t>
            </a:r>
          </a:p>
        </p:txBody>
      </p:sp>
    </p:spTree>
    <p:extLst>
      <p:ext uri="{BB962C8B-B14F-4D97-AF65-F5344CB8AC3E}">
        <p14:creationId xmlns:p14="http://schemas.microsoft.com/office/powerpoint/2010/main" val="1018849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Elementary Row Operations (1 of 2)</a:t>
            </a:r>
          </a:p>
        </p:txBody>
      </p:sp>
      <p:sp>
        <p:nvSpPr>
          <p:cNvPr id="3" name="Text Placeholder 2"/>
          <p:cNvSpPr>
            <a:spLocks noGrp="1"/>
          </p:cNvSpPr>
          <p:nvPr>
            <p:ph type="body" sz="quarter" idx="13"/>
          </p:nvPr>
        </p:nvSpPr>
        <p:spPr>
          <a:xfrm>
            <a:off x="457200" y="1444752"/>
            <a:ext cx="8335962" cy="4737684"/>
          </a:xfrm>
        </p:spPr>
        <p:txBody>
          <a:bodyPr/>
          <a:lstStyle/>
          <a:p>
            <a:r>
              <a:rPr lang="en-US" b="1" dirty="0">
                <a:solidFill>
                  <a:srgbClr val="0065C0"/>
                </a:solidFill>
              </a:rPr>
              <a:t>Definition</a:t>
            </a:r>
          </a:p>
          <a:p>
            <a:r>
              <a:rPr lang="en-US" dirty="0"/>
              <a:t>The following </a:t>
            </a:r>
            <a:r>
              <a:rPr lang="en-US" b="1" i="1" dirty="0"/>
              <a:t>elementary row operations </a:t>
            </a:r>
            <a:r>
              <a:rPr lang="en-US" dirty="0"/>
              <a:t>can be performed on a matrix:</a:t>
            </a:r>
          </a:p>
          <a:p>
            <a:r>
              <a:rPr lang="en-US" dirty="0"/>
              <a:t>1. Interchange two rows.</a:t>
            </a:r>
          </a:p>
          <a:p>
            <a:r>
              <a:rPr lang="en-US" dirty="0"/>
              <a:t>2. Multiply a row by a nonzero constant.</a:t>
            </a:r>
          </a:p>
          <a:p>
            <a:r>
              <a:rPr lang="en-US" dirty="0"/>
              <a:t>3. Add a multiple of a row to another row.</a:t>
            </a:r>
          </a:p>
          <a:p>
            <a:endParaRPr lang="en-US" dirty="0"/>
          </a:p>
          <a:p>
            <a:r>
              <a:rPr lang="en-US" dirty="0"/>
              <a:t>The process of applying elementary row operations to bring a matrix into </a:t>
            </a:r>
            <a:r>
              <a:rPr lang="en-US" b="1" dirty="0"/>
              <a:t>row echelon form</a:t>
            </a:r>
            <a:r>
              <a:rPr lang="en-US" dirty="0"/>
              <a:t>, called </a:t>
            </a:r>
            <a:r>
              <a:rPr lang="en-US" b="1" i="1" dirty="0"/>
              <a:t>row reduction, </a:t>
            </a:r>
            <a:r>
              <a:rPr lang="en-US" dirty="0"/>
              <a:t>is used to reduce a matrix to echelon form.</a:t>
            </a:r>
            <a:endParaRPr lang="de-DE" dirty="0"/>
          </a:p>
        </p:txBody>
      </p:sp>
    </p:spTree>
    <p:extLst>
      <p:ext uri="{BB962C8B-B14F-4D97-AF65-F5344CB8AC3E}">
        <p14:creationId xmlns:p14="http://schemas.microsoft.com/office/powerpoint/2010/main" val="549561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Example 2.9</a:t>
            </a:r>
          </a:p>
        </p:txBody>
      </p:sp>
      <p:sp>
        <p:nvSpPr>
          <p:cNvPr id="3" name="Text Placeholder 2"/>
          <p:cNvSpPr>
            <a:spLocks noGrp="1"/>
          </p:cNvSpPr>
          <p:nvPr>
            <p:ph type="body" sz="quarter" idx="13"/>
          </p:nvPr>
        </p:nvSpPr>
        <p:spPr>
          <a:xfrm>
            <a:off x="457200" y="1444752"/>
            <a:ext cx="8335962" cy="465935"/>
          </a:xfrm>
        </p:spPr>
        <p:txBody>
          <a:bodyPr/>
          <a:lstStyle/>
          <a:p>
            <a:r>
              <a:rPr lang="en-US" dirty="0"/>
              <a:t>Reduce the following matrix to echelon form:</a:t>
            </a:r>
            <a:endParaRPr lang="de-DE" dirty="0"/>
          </a:p>
        </p:txBody>
      </p:sp>
      <p:pic>
        <p:nvPicPr>
          <p:cNvPr id="6" name="Picture Placeholder 5"/>
          <p:cNvPicPr>
            <a:picLocks noGrp="1" noChangeAspect="1"/>
          </p:cNvPicPr>
          <p:nvPr>
            <p:ph type="pic" sz="quarter" idx="39"/>
          </p:nvPr>
        </p:nvPicPr>
        <p:blipFill>
          <a:blip r:embed="rId2">
            <a:extLst>
              <a:ext uri="{28A0092B-C50C-407E-A947-70E740481C1C}">
                <a14:useLocalDpi xmlns:a14="http://schemas.microsoft.com/office/drawing/2010/main" val="0"/>
              </a:ext>
            </a:extLst>
          </a:blip>
          <a:stretch>
            <a:fillRect/>
          </a:stretch>
        </p:blipFill>
        <p:spPr>
          <a:xfrm>
            <a:off x="2546188" y="2156379"/>
            <a:ext cx="3188958" cy="1674958"/>
          </a:xfrm>
        </p:spPr>
      </p:pic>
    </p:spTree>
    <p:extLst>
      <p:ext uri="{BB962C8B-B14F-4D97-AF65-F5344CB8AC3E}">
        <p14:creationId xmlns:p14="http://schemas.microsoft.com/office/powerpoint/2010/main" val="1450505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Example 2.9 – Solution (1 of 5)</a:t>
            </a:r>
          </a:p>
        </p:txBody>
      </p:sp>
      <p:sp>
        <p:nvSpPr>
          <p:cNvPr id="3" name="Text Placeholder 2"/>
          <p:cNvSpPr>
            <a:spLocks noGrp="1"/>
          </p:cNvSpPr>
          <p:nvPr>
            <p:ph type="body" sz="quarter" idx="13"/>
          </p:nvPr>
        </p:nvSpPr>
        <p:spPr>
          <a:xfrm>
            <a:off x="457200" y="1444752"/>
            <a:ext cx="8441140" cy="3741398"/>
          </a:xfrm>
        </p:spPr>
        <p:txBody>
          <a:bodyPr/>
          <a:lstStyle/>
          <a:p>
            <a:r>
              <a:rPr lang="en-US" dirty="0"/>
              <a:t>We work column by column, from left to right and from top to bottom. The strategy is to create a leading entry in a column and then use it to create zeros below it. </a:t>
            </a:r>
          </a:p>
          <a:p>
            <a:endParaRPr lang="en-US" dirty="0"/>
          </a:p>
          <a:p>
            <a:r>
              <a:rPr lang="en-US" dirty="0"/>
              <a:t>The entry chosen to become a leading entry is called a </a:t>
            </a:r>
            <a:r>
              <a:rPr lang="en-US" b="1" i="1" dirty="0"/>
              <a:t>pivot, </a:t>
            </a:r>
            <a:r>
              <a:rPr lang="en-US" dirty="0"/>
              <a:t>and this phase of the process is called </a:t>
            </a:r>
            <a:r>
              <a:rPr lang="en-US" b="1" i="1" dirty="0"/>
              <a:t>pivoting</a:t>
            </a:r>
            <a:r>
              <a:rPr lang="en-US" b="1" dirty="0"/>
              <a:t>. </a:t>
            </a:r>
            <a:r>
              <a:rPr lang="en-US" dirty="0"/>
              <a:t>Although not strictly necessary, it is often convenient to use the second elementary row operation to make each leading entry a 1.</a:t>
            </a:r>
            <a:endParaRPr lang="de-DE" dirty="0"/>
          </a:p>
        </p:txBody>
      </p:sp>
    </p:spTree>
    <p:extLst>
      <p:ext uri="{BB962C8B-B14F-4D97-AF65-F5344CB8AC3E}">
        <p14:creationId xmlns:p14="http://schemas.microsoft.com/office/powerpoint/2010/main" val="1899895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Example 2.9 – Solution (2 of 5)</a:t>
            </a:r>
          </a:p>
        </p:txBody>
      </p:sp>
      <p:sp>
        <p:nvSpPr>
          <p:cNvPr id="3" name="Text Placeholder 2"/>
          <p:cNvSpPr>
            <a:spLocks noGrp="1"/>
          </p:cNvSpPr>
          <p:nvPr>
            <p:ph type="body" sz="quarter" idx="13"/>
          </p:nvPr>
        </p:nvSpPr>
        <p:spPr>
          <a:xfrm>
            <a:off x="457200" y="1444752"/>
            <a:ext cx="8335962" cy="940639"/>
          </a:xfrm>
        </p:spPr>
        <p:txBody>
          <a:bodyPr/>
          <a:lstStyle/>
          <a:p>
            <a:r>
              <a:rPr lang="en-US" dirty="0"/>
              <a:t>We begin by introducing zeros into the first column below the leading 1 in the first row:</a:t>
            </a:r>
            <a:endParaRPr lang="de-DE" dirty="0"/>
          </a:p>
        </p:txBody>
      </p:sp>
      <p:pic>
        <p:nvPicPr>
          <p:cNvPr id="10" name="Picture Placeholder 9"/>
          <p:cNvPicPr>
            <a:picLocks noGrp="1" noChangeAspect="1"/>
          </p:cNvPicPr>
          <p:nvPr>
            <p:ph type="pic" sz="quarter" idx="39"/>
          </p:nvPr>
        </p:nvPicPr>
        <p:blipFill>
          <a:blip r:embed="rId2" cstate="print">
            <a:extLst>
              <a:ext uri="{28A0092B-C50C-407E-A947-70E740481C1C}">
                <a14:useLocalDpi xmlns:a14="http://schemas.microsoft.com/office/drawing/2010/main" val="0"/>
              </a:ext>
            </a:extLst>
          </a:blip>
          <a:stretch>
            <a:fillRect/>
          </a:stretch>
        </p:blipFill>
        <p:spPr>
          <a:xfrm>
            <a:off x="1174530" y="2920034"/>
            <a:ext cx="6794941" cy="1563842"/>
          </a:xfrm>
        </p:spPr>
      </p:pic>
      <p:sp>
        <p:nvSpPr>
          <p:cNvPr id="5" name="Text Placeholder 2"/>
          <p:cNvSpPr>
            <a:spLocks noGrp="1"/>
          </p:cNvSpPr>
          <p:nvPr>
            <p:ph type="body" sz="quarter" idx="13"/>
          </p:nvPr>
        </p:nvSpPr>
        <p:spPr>
          <a:xfrm>
            <a:off x="457200" y="4830204"/>
            <a:ext cx="8335962" cy="1324948"/>
          </a:xfrm>
        </p:spPr>
        <p:txBody>
          <a:bodyPr/>
          <a:lstStyle/>
          <a:p>
            <a:r>
              <a:rPr lang="en-US" dirty="0"/>
              <a:t>The first column is now as we want it, so the next thing to do is to create a leading entry in the second row, aiming for the staircase pattern of echelon form.</a:t>
            </a:r>
            <a:endParaRPr lang="de-DE" dirty="0"/>
          </a:p>
        </p:txBody>
      </p:sp>
    </p:spTree>
    <p:extLst>
      <p:ext uri="{BB962C8B-B14F-4D97-AF65-F5344CB8AC3E}">
        <p14:creationId xmlns:p14="http://schemas.microsoft.com/office/powerpoint/2010/main" val="713492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Example 2.9 – Solution (3 of 5)</a:t>
            </a:r>
          </a:p>
        </p:txBody>
      </p:sp>
      <p:sp>
        <p:nvSpPr>
          <p:cNvPr id="3" name="Text Placeholder 2"/>
          <p:cNvSpPr>
            <a:spLocks noGrp="1"/>
          </p:cNvSpPr>
          <p:nvPr>
            <p:ph type="body" sz="quarter" idx="13"/>
          </p:nvPr>
        </p:nvSpPr>
        <p:spPr>
          <a:xfrm>
            <a:off x="457200" y="1444752"/>
            <a:ext cx="8335962" cy="887631"/>
          </a:xfrm>
        </p:spPr>
        <p:txBody>
          <a:bodyPr/>
          <a:lstStyle/>
          <a:p>
            <a:r>
              <a:rPr lang="en-US" dirty="0"/>
              <a:t>In this case, we do this by interchanging rows. (We could also add row 3 or row 4 to row 2.)</a:t>
            </a:r>
            <a:endParaRPr lang="de-DE" dirty="0"/>
          </a:p>
        </p:txBody>
      </p:sp>
      <p:pic>
        <p:nvPicPr>
          <p:cNvPr id="5" name="Picture Placeholder 4"/>
          <p:cNvPicPr>
            <a:picLocks noGrp="1" noChangeAspect="1"/>
          </p:cNvPicPr>
          <p:nvPr>
            <p:ph type="pic" sz="quarter" idx="39"/>
          </p:nvPr>
        </p:nvPicPr>
        <p:blipFill>
          <a:blip r:embed="rId2">
            <a:extLst>
              <a:ext uri="{28A0092B-C50C-407E-A947-70E740481C1C}">
                <a14:useLocalDpi xmlns:a14="http://schemas.microsoft.com/office/drawing/2010/main" val="0"/>
              </a:ext>
            </a:extLst>
          </a:blip>
          <a:stretch>
            <a:fillRect/>
          </a:stretch>
        </p:blipFill>
        <p:spPr>
          <a:xfrm>
            <a:off x="2459441" y="2782589"/>
            <a:ext cx="4225118" cy="1674958"/>
          </a:xfrm>
        </p:spPr>
      </p:pic>
      <p:sp>
        <p:nvSpPr>
          <p:cNvPr id="6" name="Text Placeholder 2"/>
          <p:cNvSpPr>
            <a:spLocks noGrp="1"/>
          </p:cNvSpPr>
          <p:nvPr>
            <p:ph type="body" sz="quarter" idx="13"/>
          </p:nvPr>
        </p:nvSpPr>
        <p:spPr>
          <a:xfrm>
            <a:off x="457200" y="4941952"/>
            <a:ext cx="4141304" cy="516566"/>
          </a:xfrm>
        </p:spPr>
        <p:txBody>
          <a:bodyPr/>
          <a:lstStyle/>
          <a:p>
            <a:r>
              <a:rPr lang="en-US" dirty="0"/>
              <a:t>The pivot this time was −1. </a:t>
            </a:r>
            <a:endParaRPr lang="de-DE" dirty="0"/>
          </a:p>
        </p:txBody>
      </p:sp>
    </p:spTree>
    <p:extLst>
      <p:ext uri="{BB962C8B-B14F-4D97-AF65-F5344CB8AC3E}">
        <p14:creationId xmlns:p14="http://schemas.microsoft.com/office/powerpoint/2010/main" val="2909179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Example 2.9 – Solution (4 of 5)</a:t>
            </a:r>
          </a:p>
        </p:txBody>
      </p:sp>
      <p:sp>
        <p:nvSpPr>
          <p:cNvPr id="3" name="Text Placeholder 2"/>
          <p:cNvSpPr>
            <a:spLocks noGrp="1"/>
          </p:cNvSpPr>
          <p:nvPr>
            <p:ph type="body" sz="quarter" idx="13"/>
          </p:nvPr>
        </p:nvSpPr>
        <p:spPr>
          <a:xfrm>
            <a:off x="457200" y="1444752"/>
            <a:ext cx="8335962" cy="848072"/>
          </a:xfrm>
        </p:spPr>
        <p:txBody>
          <a:bodyPr/>
          <a:lstStyle/>
          <a:p>
            <a:r>
              <a:rPr lang="en-US" dirty="0"/>
              <a:t>We now create a zero at the bottom of column 2, using the leading entry −1 in row 2:</a:t>
            </a:r>
            <a:endParaRPr lang="de-DE" dirty="0"/>
          </a:p>
        </p:txBody>
      </p:sp>
      <p:pic>
        <p:nvPicPr>
          <p:cNvPr id="6" name="Picture Placeholder 5"/>
          <p:cNvPicPr>
            <a:picLocks noGrp="1" noChangeAspect="1"/>
          </p:cNvPicPr>
          <p:nvPr>
            <p:ph type="pic" sz="quarter" idx="39"/>
          </p:nvPr>
        </p:nvPicPr>
        <p:blipFill>
          <a:blip r:embed="rId2">
            <a:extLst>
              <a:ext uri="{28A0092B-C50C-407E-A947-70E740481C1C}">
                <a14:useLocalDpi xmlns:a14="http://schemas.microsoft.com/office/drawing/2010/main" val="0"/>
              </a:ext>
            </a:extLst>
          </a:blip>
          <a:stretch>
            <a:fillRect/>
          </a:stretch>
        </p:blipFill>
        <p:spPr>
          <a:xfrm>
            <a:off x="2254412" y="2433357"/>
            <a:ext cx="3827298" cy="1527261"/>
          </a:xfrm>
        </p:spPr>
      </p:pic>
      <p:sp>
        <p:nvSpPr>
          <p:cNvPr id="8" name="Text Placeholder 7"/>
          <p:cNvSpPr>
            <a:spLocks noGrp="1"/>
          </p:cNvSpPr>
          <p:nvPr>
            <p:ph type="body" sz="quarter" idx="13"/>
          </p:nvPr>
        </p:nvSpPr>
        <p:spPr>
          <a:xfrm>
            <a:off x="457200" y="4310833"/>
            <a:ext cx="4960961" cy="2062671"/>
          </a:xfrm>
        </p:spPr>
        <p:txBody>
          <a:bodyPr/>
          <a:lstStyle/>
          <a:p>
            <a:r>
              <a:rPr lang="en-US" dirty="0"/>
              <a:t>Column 2 is now done. Noting that we already have a leading entry in column 3, we just pivot on the 8 to introduce a zero below it. This is easiest if we first divide row 3 by 8:</a:t>
            </a:r>
          </a:p>
        </p:txBody>
      </p:sp>
      <p:pic>
        <p:nvPicPr>
          <p:cNvPr id="11" name="Picture Placeholder 10"/>
          <p:cNvPicPr>
            <a:picLocks noGrp="1" noChangeAspect="1"/>
          </p:cNvPicPr>
          <p:nvPr>
            <p:ph type="pic" sz="quarter" idx="39"/>
          </p:nvPr>
        </p:nvPicPr>
        <p:blipFill>
          <a:blip r:embed="rId3" cstate="print">
            <a:extLst>
              <a:ext uri="{28A0092B-C50C-407E-A947-70E740481C1C}">
                <a14:useLocalDpi xmlns:a14="http://schemas.microsoft.com/office/drawing/2010/main" val="0"/>
              </a:ext>
            </a:extLst>
          </a:blip>
          <a:stretch>
            <a:fillRect/>
          </a:stretch>
        </p:blipFill>
        <p:spPr>
          <a:xfrm>
            <a:off x="5579463" y="4551925"/>
            <a:ext cx="3151719" cy="1277315"/>
          </a:xfrm>
        </p:spPr>
      </p:pic>
    </p:spTree>
    <p:extLst>
      <p:ext uri="{BB962C8B-B14F-4D97-AF65-F5344CB8AC3E}">
        <p14:creationId xmlns:p14="http://schemas.microsoft.com/office/powerpoint/2010/main" val="2102948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Example 2.9 – Solution (5 of 5)</a:t>
            </a:r>
          </a:p>
        </p:txBody>
      </p:sp>
      <p:sp>
        <p:nvSpPr>
          <p:cNvPr id="3" name="Text Placeholder 2"/>
          <p:cNvSpPr>
            <a:spLocks noGrp="1"/>
          </p:cNvSpPr>
          <p:nvPr>
            <p:ph type="body" sz="quarter" idx="13"/>
          </p:nvPr>
        </p:nvSpPr>
        <p:spPr>
          <a:xfrm>
            <a:off x="457200" y="1444752"/>
            <a:ext cx="8335962" cy="465935"/>
          </a:xfrm>
        </p:spPr>
        <p:txBody>
          <a:bodyPr/>
          <a:lstStyle/>
          <a:p>
            <a:r>
              <a:rPr lang="en-US" dirty="0"/>
              <a:t>Now we use the leading 1 in row 3 to create a zero below it:</a:t>
            </a:r>
            <a:endParaRPr lang="de-DE" dirty="0"/>
          </a:p>
        </p:txBody>
      </p:sp>
      <p:pic>
        <p:nvPicPr>
          <p:cNvPr id="5" name="Picture Placeholder 4"/>
          <p:cNvPicPr>
            <a:picLocks noGrp="1" noChangeAspect="1"/>
          </p:cNvPicPr>
          <p:nvPr>
            <p:ph type="pic" sz="quarter" idx="39"/>
          </p:nvPr>
        </p:nvPicPr>
        <p:blipFill>
          <a:blip r:embed="rId2">
            <a:extLst>
              <a:ext uri="{28A0092B-C50C-407E-A947-70E740481C1C}">
                <a14:useLocalDpi xmlns:a14="http://schemas.microsoft.com/office/drawing/2010/main" val="0"/>
              </a:ext>
            </a:extLst>
          </a:blip>
          <a:stretch>
            <a:fillRect/>
          </a:stretch>
        </p:blipFill>
        <p:spPr>
          <a:xfrm>
            <a:off x="2213470" y="2217159"/>
            <a:ext cx="3891315" cy="1522689"/>
          </a:xfrm>
        </p:spPr>
      </p:pic>
      <p:sp>
        <p:nvSpPr>
          <p:cNvPr id="7" name="Text Placeholder 6"/>
          <p:cNvSpPr>
            <a:spLocks noGrp="1"/>
          </p:cNvSpPr>
          <p:nvPr>
            <p:ph type="body" sz="quarter" idx="13"/>
          </p:nvPr>
        </p:nvSpPr>
        <p:spPr>
          <a:xfrm>
            <a:off x="457200" y="4010577"/>
            <a:ext cx="8335962" cy="905980"/>
          </a:xfrm>
        </p:spPr>
        <p:txBody>
          <a:bodyPr/>
          <a:lstStyle/>
          <a:p>
            <a:r>
              <a:rPr lang="en-US" dirty="0"/>
              <a:t>With this final step, we have reduced our matrix to </a:t>
            </a:r>
            <a:r>
              <a:rPr lang="en-US" dirty="0">
                <a:solidFill>
                  <a:srgbClr val="0065C0"/>
                </a:solidFill>
              </a:rPr>
              <a:t>echelon form.</a:t>
            </a:r>
          </a:p>
        </p:txBody>
      </p:sp>
    </p:spTree>
    <p:extLst>
      <p:ext uri="{BB962C8B-B14F-4D97-AF65-F5344CB8AC3E}">
        <p14:creationId xmlns:p14="http://schemas.microsoft.com/office/powerpoint/2010/main" val="2113859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Elementary Row Operations (2 of 2)</a:t>
            </a:r>
          </a:p>
        </p:txBody>
      </p:sp>
      <p:sp>
        <p:nvSpPr>
          <p:cNvPr id="3" name="Text Placeholder 2"/>
          <p:cNvSpPr>
            <a:spLocks noGrp="1"/>
          </p:cNvSpPr>
          <p:nvPr>
            <p:ph type="body" sz="quarter" idx="13"/>
          </p:nvPr>
        </p:nvSpPr>
        <p:spPr>
          <a:xfrm>
            <a:off x="457200" y="1444753"/>
            <a:ext cx="8335962" cy="3795988"/>
          </a:xfrm>
        </p:spPr>
        <p:txBody>
          <a:bodyPr/>
          <a:lstStyle/>
          <a:p>
            <a:r>
              <a:rPr lang="en-US" b="1" dirty="0">
                <a:solidFill>
                  <a:srgbClr val="0065C0"/>
                </a:solidFill>
              </a:rPr>
              <a:t>Definition</a:t>
            </a:r>
          </a:p>
          <a:p>
            <a:r>
              <a:rPr lang="en-US" dirty="0"/>
              <a:t>Matrices </a:t>
            </a:r>
            <a:r>
              <a:rPr lang="en-US" i="1" dirty="0"/>
              <a:t>A </a:t>
            </a:r>
            <a:r>
              <a:rPr lang="en-US" dirty="0"/>
              <a:t>and </a:t>
            </a:r>
            <a:r>
              <a:rPr lang="en-US" i="1" dirty="0"/>
              <a:t>B </a:t>
            </a:r>
            <a:r>
              <a:rPr lang="en-US" dirty="0"/>
              <a:t>are </a:t>
            </a:r>
            <a:r>
              <a:rPr lang="en-US" b="1" i="1" dirty="0"/>
              <a:t>row equivalent </a:t>
            </a:r>
            <a:r>
              <a:rPr lang="en-US" dirty="0"/>
              <a:t>if there is a sequence of elementary row operations that converts </a:t>
            </a:r>
            <a:r>
              <a:rPr lang="en-US" i="1" dirty="0"/>
              <a:t>A </a:t>
            </a:r>
            <a:r>
              <a:rPr lang="en-US" dirty="0"/>
              <a:t>into </a:t>
            </a:r>
            <a:r>
              <a:rPr lang="en-US" i="1" dirty="0"/>
              <a:t>B</a:t>
            </a:r>
            <a:r>
              <a:rPr lang="en-US" dirty="0"/>
              <a:t>.</a:t>
            </a:r>
          </a:p>
          <a:p>
            <a:endParaRPr lang="en-US" dirty="0"/>
          </a:p>
          <a:p>
            <a:endParaRPr lang="en-US" dirty="0"/>
          </a:p>
          <a:p>
            <a:r>
              <a:rPr lang="en-US" b="1" dirty="0"/>
              <a:t>Theorem 2.1</a:t>
            </a:r>
          </a:p>
          <a:p>
            <a:r>
              <a:rPr lang="en-US" dirty="0"/>
              <a:t>Matrices </a:t>
            </a:r>
            <a:r>
              <a:rPr lang="en-US" i="1" dirty="0"/>
              <a:t>A </a:t>
            </a:r>
            <a:r>
              <a:rPr lang="en-US" dirty="0"/>
              <a:t>and </a:t>
            </a:r>
            <a:r>
              <a:rPr lang="en-US" i="1" dirty="0"/>
              <a:t>B </a:t>
            </a:r>
            <a:r>
              <a:rPr lang="en-US" dirty="0"/>
              <a:t>are row equivalent if and only if they can be reduced to the same row echelon form.</a:t>
            </a:r>
            <a:endParaRPr lang="de-DE" dirty="0"/>
          </a:p>
        </p:txBody>
      </p:sp>
    </p:spTree>
    <p:extLst>
      <p:ext uri="{BB962C8B-B14F-4D97-AF65-F5344CB8AC3E}">
        <p14:creationId xmlns:p14="http://schemas.microsoft.com/office/powerpoint/2010/main" val="4257712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sz="2800" dirty="0"/>
              <a:t>Introduction to Systems of Linear Equations </a:t>
            </a:r>
            <a:r>
              <a:rPr lang="en-US" altLang="en-US" sz="2800" dirty="0"/>
              <a:t>(1 of 3)</a:t>
            </a:r>
            <a:endParaRPr lang="en-IN" sz="2800" dirty="0"/>
          </a:p>
        </p:txBody>
      </p:sp>
      <p:sp>
        <p:nvSpPr>
          <p:cNvPr id="5" name="Text Placeholder 4"/>
          <p:cNvSpPr>
            <a:spLocks noGrp="1"/>
          </p:cNvSpPr>
          <p:nvPr>
            <p:ph type="body" sz="quarter" idx="13"/>
          </p:nvPr>
        </p:nvSpPr>
        <p:spPr>
          <a:xfrm>
            <a:off x="457200" y="1444753"/>
            <a:ext cx="8296835" cy="4516660"/>
          </a:xfrm>
        </p:spPr>
        <p:txBody>
          <a:bodyPr/>
          <a:lstStyle/>
          <a:p>
            <a:r>
              <a:rPr lang="en-IN" b="1" dirty="0">
                <a:solidFill>
                  <a:srgbClr val="0065C0"/>
                </a:solidFill>
              </a:rPr>
              <a:t>Definition</a:t>
            </a:r>
          </a:p>
          <a:p>
            <a:r>
              <a:rPr lang="en-US" dirty="0"/>
              <a:t>A </a:t>
            </a:r>
            <a:r>
              <a:rPr lang="en-US" b="1" i="1" dirty="0"/>
              <a:t>linear equation </a:t>
            </a:r>
            <a:r>
              <a:rPr lang="en-US" dirty="0"/>
              <a:t>in the </a:t>
            </a:r>
            <a:r>
              <a:rPr lang="en-US" i="1" dirty="0"/>
              <a:t>n </a:t>
            </a:r>
            <a:r>
              <a:rPr lang="en-US" dirty="0"/>
              <a:t>variables </a:t>
            </a:r>
            <a:r>
              <a:rPr lang="en-US" i="1" dirty="0"/>
              <a:t>x</a:t>
            </a:r>
            <a:r>
              <a:rPr lang="en-US" baseline="-25000" dirty="0"/>
              <a:t>1</a:t>
            </a:r>
            <a:r>
              <a:rPr lang="en-US" dirty="0"/>
              <a:t>, </a:t>
            </a:r>
            <a:r>
              <a:rPr lang="en-US" i="1" dirty="0"/>
              <a:t>x</a:t>
            </a:r>
            <a:r>
              <a:rPr lang="en-US" baseline="-25000" dirty="0"/>
              <a:t>2</a:t>
            </a:r>
            <a:r>
              <a:rPr lang="en-US" dirty="0"/>
              <a:t>, ..., </a:t>
            </a:r>
            <a:r>
              <a:rPr lang="en-US" i="1" dirty="0"/>
              <a:t>x</a:t>
            </a:r>
            <a:r>
              <a:rPr lang="en-US" sz="200" i="1" dirty="0"/>
              <a:t> </a:t>
            </a:r>
            <a:r>
              <a:rPr lang="en-US" i="1" baseline="-25000" dirty="0"/>
              <a:t>n</a:t>
            </a:r>
            <a:r>
              <a:rPr lang="en-US" i="1" dirty="0"/>
              <a:t> </a:t>
            </a:r>
            <a:r>
              <a:rPr lang="en-US" dirty="0"/>
              <a:t>is an equation that can be written in the form</a:t>
            </a:r>
          </a:p>
          <a:p>
            <a:pPr marL="1377950"/>
            <a:r>
              <a:rPr lang="pt-BR" i="1" dirty="0"/>
              <a:t>	  </a:t>
            </a:r>
            <a:r>
              <a:rPr lang="pt-BR" i="1" dirty="0">
                <a:latin typeface="Times LT Std" pitchFamily="18" charset="0"/>
              </a:rPr>
              <a:t>a</a:t>
            </a:r>
            <a:r>
              <a:rPr lang="pt-BR" baseline="-25000" dirty="0">
                <a:latin typeface="Times LT Std" pitchFamily="18" charset="0"/>
              </a:rPr>
              <a:t>1</a:t>
            </a:r>
            <a:r>
              <a:rPr lang="pt-BR" i="1" dirty="0">
                <a:latin typeface="Times LT Std" pitchFamily="18" charset="0"/>
              </a:rPr>
              <a:t>x</a:t>
            </a:r>
            <a:r>
              <a:rPr lang="pt-BR" baseline="-25000" dirty="0">
                <a:latin typeface="Times LT Std" pitchFamily="18" charset="0"/>
              </a:rPr>
              <a:t>1</a:t>
            </a:r>
            <a:r>
              <a:rPr lang="pt-BR" dirty="0">
                <a:latin typeface="Times LT Std" pitchFamily="18" charset="0"/>
              </a:rPr>
              <a:t> + </a:t>
            </a:r>
            <a:r>
              <a:rPr lang="pt-BR" i="1" dirty="0">
                <a:latin typeface="Times LT Std" pitchFamily="18" charset="0"/>
              </a:rPr>
              <a:t>a</a:t>
            </a:r>
            <a:r>
              <a:rPr lang="pt-BR" baseline="-25000" dirty="0">
                <a:latin typeface="Times LT Std" pitchFamily="18" charset="0"/>
              </a:rPr>
              <a:t>2</a:t>
            </a:r>
            <a:r>
              <a:rPr lang="pt-BR" i="1" dirty="0">
                <a:latin typeface="Times LT Std" pitchFamily="18" charset="0"/>
              </a:rPr>
              <a:t>x</a:t>
            </a:r>
            <a:r>
              <a:rPr lang="pt-BR" baseline="-25000" dirty="0">
                <a:latin typeface="Times LT Std" pitchFamily="18" charset="0"/>
              </a:rPr>
              <a:t>2</a:t>
            </a:r>
            <a:r>
              <a:rPr lang="pt-BR" dirty="0">
                <a:latin typeface="Times LT Std" pitchFamily="18" charset="0"/>
              </a:rPr>
              <a:t> + ... + </a:t>
            </a:r>
            <a:r>
              <a:rPr lang="pt-BR" i="1" dirty="0">
                <a:latin typeface="Times LT Std" pitchFamily="18" charset="0"/>
              </a:rPr>
              <a:t>a</a:t>
            </a:r>
            <a:r>
              <a:rPr lang="pt-BR" i="1" baseline="-25000" dirty="0">
                <a:latin typeface="Times LT Std" pitchFamily="18" charset="0"/>
              </a:rPr>
              <a:t>n</a:t>
            </a:r>
            <a:r>
              <a:rPr lang="pt-BR" i="1" dirty="0">
                <a:latin typeface="Times LT Std" pitchFamily="18" charset="0"/>
              </a:rPr>
              <a:t>x</a:t>
            </a:r>
            <a:r>
              <a:rPr lang="pt-BR" i="1" baseline="-25000" dirty="0">
                <a:latin typeface="Times LT Std" pitchFamily="18" charset="0"/>
              </a:rPr>
              <a:t>n</a:t>
            </a:r>
            <a:r>
              <a:rPr lang="pt-BR" i="1" dirty="0">
                <a:latin typeface="Times LT Std" pitchFamily="18" charset="0"/>
              </a:rPr>
              <a:t> </a:t>
            </a:r>
            <a:r>
              <a:rPr lang="pt-BR" dirty="0">
                <a:latin typeface="Times LT Std" pitchFamily="18" charset="0"/>
              </a:rPr>
              <a:t>= </a:t>
            </a:r>
            <a:r>
              <a:rPr lang="pt-BR" i="1" dirty="0">
                <a:latin typeface="Times LT Std" pitchFamily="18" charset="0"/>
              </a:rPr>
              <a:t>b</a:t>
            </a:r>
          </a:p>
          <a:p>
            <a:r>
              <a:rPr lang="en-US" dirty="0"/>
              <a:t>where the </a:t>
            </a:r>
            <a:r>
              <a:rPr lang="en-US" b="1" i="1" dirty="0"/>
              <a:t>coefficients </a:t>
            </a:r>
            <a:r>
              <a:rPr lang="en-US" i="1" dirty="0"/>
              <a:t>a</a:t>
            </a:r>
            <a:r>
              <a:rPr lang="en-US" baseline="-25000" dirty="0"/>
              <a:t>1</a:t>
            </a:r>
            <a:r>
              <a:rPr lang="en-US" dirty="0"/>
              <a:t>, </a:t>
            </a:r>
            <a:r>
              <a:rPr lang="en-US" i="1" dirty="0"/>
              <a:t>a</a:t>
            </a:r>
            <a:r>
              <a:rPr lang="en-US" baseline="-25000" dirty="0"/>
              <a:t>2</a:t>
            </a:r>
            <a:r>
              <a:rPr lang="en-US" dirty="0"/>
              <a:t>, </a:t>
            </a:r>
            <a:r>
              <a:rPr lang="nl-NL" dirty="0"/>
              <a:t>...</a:t>
            </a:r>
            <a:r>
              <a:rPr lang="en-US" dirty="0"/>
              <a:t>, </a:t>
            </a:r>
            <a:r>
              <a:rPr lang="en-US" i="1" dirty="0"/>
              <a:t>a</a:t>
            </a:r>
            <a:r>
              <a:rPr lang="en-US" i="1" baseline="-25000" dirty="0"/>
              <a:t>n</a:t>
            </a:r>
            <a:r>
              <a:rPr lang="en-US" i="1" dirty="0"/>
              <a:t> </a:t>
            </a:r>
            <a:r>
              <a:rPr lang="en-US" dirty="0"/>
              <a:t>and the </a:t>
            </a:r>
            <a:r>
              <a:rPr lang="en-US" b="1" i="1" dirty="0"/>
              <a:t>constant term </a:t>
            </a:r>
            <a:r>
              <a:rPr lang="en-US" i="1" dirty="0"/>
              <a:t>b </a:t>
            </a:r>
            <a:r>
              <a:rPr lang="en-US" dirty="0"/>
              <a:t>are constants.</a:t>
            </a:r>
          </a:p>
          <a:p>
            <a:endParaRPr lang="en-US" dirty="0"/>
          </a:p>
          <a:p>
            <a:r>
              <a:rPr lang="en-US" dirty="0"/>
              <a:t>A </a:t>
            </a:r>
            <a:r>
              <a:rPr lang="en-US" b="1" i="1" dirty="0"/>
              <a:t>solution </a:t>
            </a:r>
            <a:r>
              <a:rPr lang="en-US" dirty="0"/>
              <a:t>of a linear equation </a:t>
            </a:r>
            <a:r>
              <a:rPr lang="pt-BR" i="1" dirty="0">
                <a:latin typeface="Times LT Std" pitchFamily="18" charset="0"/>
              </a:rPr>
              <a:t>a</a:t>
            </a:r>
            <a:r>
              <a:rPr lang="pt-BR" baseline="-25000" dirty="0">
                <a:latin typeface="Times LT Std" pitchFamily="18" charset="0"/>
              </a:rPr>
              <a:t>1</a:t>
            </a:r>
            <a:r>
              <a:rPr lang="pt-BR" i="1" dirty="0">
                <a:latin typeface="Times LT Std" pitchFamily="18" charset="0"/>
              </a:rPr>
              <a:t>x</a:t>
            </a:r>
            <a:r>
              <a:rPr lang="pt-BR" baseline="-25000" dirty="0">
                <a:latin typeface="Times LT Std" pitchFamily="18" charset="0"/>
              </a:rPr>
              <a:t>1</a:t>
            </a:r>
            <a:r>
              <a:rPr lang="pt-BR" dirty="0">
                <a:latin typeface="Times LT Std" pitchFamily="18" charset="0"/>
              </a:rPr>
              <a:t> + </a:t>
            </a:r>
            <a:r>
              <a:rPr lang="pt-BR" i="1" dirty="0">
                <a:latin typeface="Times LT Std" pitchFamily="18" charset="0"/>
              </a:rPr>
              <a:t>a</a:t>
            </a:r>
            <a:r>
              <a:rPr lang="pt-BR" baseline="-25000" dirty="0">
                <a:latin typeface="Times LT Std" pitchFamily="18" charset="0"/>
              </a:rPr>
              <a:t>2</a:t>
            </a:r>
            <a:r>
              <a:rPr lang="pt-BR" i="1" dirty="0">
                <a:latin typeface="Times LT Std" pitchFamily="18" charset="0"/>
              </a:rPr>
              <a:t>x</a:t>
            </a:r>
            <a:r>
              <a:rPr lang="pt-BR" baseline="-25000" dirty="0">
                <a:latin typeface="Times LT Std" pitchFamily="18" charset="0"/>
              </a:rPr>
              <a:t>2</a:t>
            </a:r>
            <a:r>
              <a:rPr lang="pt-BR" dirty="0">
                <a:latin typeface="Times LT Std" pitchFamily="18" charset="0"/>
              </a:rPr>
              <a:t> + ... + </a:t>
            </a:r>
            <a:r>
              <a:rPr lang="pt-BR" i="1" dirty="0">
                <a:latin typeface="Times LT Std" pitchFamily="18" charset="0"/>
              </a:rPr>
              <a:t>a</a:t>
            </a:r>
            <a:r>
              <a:rPr lang="pt-BR" i="1" baseline="-25000" dirty="0">
                <a:latin typeface="Times LT Std" pitchFamily="18" charset="0"/>
              </a:rPr>
              <a:t>n</a:t>
            </a:r>
            <a:r>
              <a:rPr lang="pt-BR" i="1" dirty="0">
                <a:latin typeface="Times LT Std" pitchFamily="18" charset="0"/>
              </a:rPr>
              <a:t>x</a:t>
            </a:r>
            <a:r>
              <a:rPr lang="pt-BR" i="1" baseline="-25000" dirty="0">
                <a:latin typeface="Times LT Std" pitchFamily="18" charset="0"/>
              </a:rPr>
              <a:t>n</a:t>
            </a:r>
            <a:r>
              <a:rPr lang="pt-BR" i="1" dirty="0">
                <a:latin typeface="Times LT Std" pitchFamily="18" charset="0"/>
              </a:rPr>
              <a:t> </a:t>
            </a:r>
            <a:r>
              <a:rPr lang="pt-BR" dirty="0">
                <a:latin typeface="Times LT Std" pitchFamily="18" charset="0"/>
              </a:rPr>
              <a:t>= </a:t>
            </a:r>
            <a:r>
              <a:rPr lang="pt-BR" i="1" dirty="0">
                <a:latin typeface="Times LT Std" pitchFamily="18" charset="0"/>
              </a:rPr>
              <a:t>b </a:t>
            </a:r>
            <a:r>
              <a:rPr lang="en-US" dirty="0"/>
              <a:t>is a vector [</a:t>
            </a:r>
            <a:r>
              <a:rPr lang="en-US" i="1" dirty="0"/>
              <a:t>s</a:t>
            </a:r>
            <a:r>
              <a:rPr lang="en-US" baseline="-25000" dirty="0"/>
              <a:t>1</a:t>
            </a:r>
            <a:r>
              <a:rPr lang="en-US" dirty="0"/>
              <a:t>, </a:t>
            </a:r>
            <a:r>
              <a:rPr lang="en-US" i="1" dirty="0"/>
              <a:t>s</a:t>
            </a:r>
            <a:r>
              <a:rPr lang="en-US" baseline="-25000" dirty="0"/>
              <a:t>2</a:t>
            </a:r>
            <a:r>
              <a:rPr lang="en-US" dirty="0"/>
              <a:t>, </a:t>
            </a:r>
            <a:r>
              <a:rPr lang="nl-NL" dirty="0"/>
              <a:t>...</a:t>
            </a:r>
            <a:r>
              <a:rPr lang="en-US" dirty="0"/>
              <a:t>, </a:t>
            </a:r>
            <a:r>
              <a:rPr lang="en-US" i="1" dirty="0"/>
              <a:t>s</a:t>
            </a:r>
            <a:r>
              <a:rPr lang="en-US" sz="200" i="1" dirty="0"/>
              <a:t> </a:t>
            </a:r>
            <a:r>
              <a:rPr lang="en-US" i="1" baseline="-25000" dirty="0"/>
              <a:t>n</a:t>
            </a:r>
            <a:r>
              <a:rPr lang="en-US" dirty="0"/>
              <a:t>] whose components satisfy the equation when we substitute </a:t>
            </a:r>
            <a:r>
              <a:rPr lang="en-US" i="1" dirty="0">
                <a:latin typeface="Times LT Std" panose="02020603050405020304" pitchFamily="18" charset="0"/>
              </a:rPr>
              <a:t>x</a:t>
            </a:r>
            <a:r>
              <a:rPr lang="en-US" baseline="-25000" dirty="0">
                <a:latin typeface="Times LT Std" panose="02020603050405020304" pitchFamily="18" charset="0"/>
              </a:rPr>
              <a:t>1</a:t>
            </a:r>
            <a:r>
              <a:rPr lang="en-US" dirty="0">
                <a:latin typeface="Times LT Std" panose="02020603050405020304" pitchFamily="18" charset="0"/>
              </a:rPr>
              <a:t> = </a:t>
            </a:r>
            <a:r>
              <a:rPr lang="en-US" i="1" dirty="0">
                <a:latin typeface="Times LT Std" panose="02020603050405020304" pitchFamily="18" charset="0"/>
              </a:rPr>
              <a:t>s</a:t>
            </a:r>
            <a:r>
              <a:rPr lang="en-US" baseline="-25000" dirty="0">
                <a:latin typeface="Times LT Std" panose="02020603050405020304" pitchFamily="18" charset="0"/>
              </a:rPr>
              <a:t>1</a:t>
            </a:r>
            <a:r>
              <a:rPr lang="en-US" dirty="0">
                <a:latin typeface="Times LT Std" panose="02020603050405020304" pitchFamily="18" charset="0"/>
              </a:rPr>
              <a:t>, </a:t>
            </a:r>
            <a:r>
              <a:rPr lang="nl-NL" i="1" dirty="0">
                <a:latin typeface="Times LT Std" panose="02020603050405020304" pitchFamily="18" charset="0"/>
              </a:rPr>
              <a:t>x</a:t>
            </a:r>
            <a:r>
              <a:rPr lang="nl-NL" baseline="-25000" dirty="0">
                <a:latin typeface="Times LT Std" panose="02020603050405020304" pitchFamily="18" charset="0"/>
              </a:rPr>
              <a:t>2</a:t>
            </a:r>
            <a:r>
              <a:rPr lang="nl-NL" dirty="0">
                <a:latin typeface="Times LT Std" panose="02020603050405020304" pitchFamily="18" charset="0"/>
              </a:rPr>
              <a:t> = </a:t>
            </a:r>
            <a:r>
              <a:rPr lang="nl-NL" i="1" dirty="0">
                <a:latin typeface="Times LT Std" panose="02020603050405020304" pitchFamily="18" charset="0"/>
              </a:rPr>
              <a:t>s</a:t>
            </a:r>
            <a:r>
              <a:rPr lang="nl-NL" baseline="-25000" dirty="0">
                <a:latin typeface="Times LT Std" panose="02020603050405020304" pitchFamily="18" charset="0"/>
              </a:rPr>
              <a:t>2</a:t>
            </a:r>
            <a:r>
              <a:rPr lang="nl-NL" dirty="0">
                <a:latin typeface="Times LT Std" panose="02020603050405020304" pitchFamily="18" charset="0"/>
              </a:rPr>
              <a:t>, ... , </a:t>
            </a:r>
            <a:r>
              <a:rPr lang="nl-NL" i="1" dirty="0">
                <a:latin typeface="Times LT Std" panose="02020603050405020304" pitchFamily="18" charset="0"/>
              </a:rPr>
              <a:t>x</a:t>
            </a:r>
            <a:r>
              <a:rPr lang="nl-NL" i="1" baseline="-25000" dirty="0">
                <a:latin typeface="Times LT Std" panose="02020603050405020304" pitchFamily="18" charset="0"/>
              </a:rPr>
              <a:t>n</a:t>
            </a:r>
            <a:r>
              <a:rPr lang="nl-NL" i="1" dirty="0">
                <a:latin typeface="Times LT Std" panose="02020603050405020304" pitchFamily="18" charset="0"/>
              </a:rPr>
              <a:t> </a:t>
            </a:r>
            <a:r>
              <a:rPr lang="nl-NL" dirty="0">
                <a:latin typeface="Times LT Std" panose="02020603050405020304" pitchFamily="18" charset="0"/>
              </a:rPr>
              <a:t>= </a:t>
            </a:r>
            <a:r>
              <a:rPr lang="nl-NL" i="1" dirty="0">
                <a:latin typeface="Times LT Std" panose="02020603050405020304" pitchFamily="18" charset="0"/>
              </a:rPr>
              <a:t>s</a:t>
            </a:r>
            <a:r>
              <a:rPr lang="nl-NL" i="1" baseline="-25000" dirty="0">
                <a:latin typeface="Times LT Std" panose="02020603050405020304" pitchFamily="18" charset="0"/>
              </a:rPr>
              <a:t>n</a:t>
            </a:r>
            <a:r>
              <a:rPr lang="nl-NL" dirty="0"/>
              <a:t>.</a:t>
            </a:r>
            <a:endParaRPr lang="en-US" altLang="en-US" b="1" dirty="0">
              <a:solidFill>
                <a:srgbClr val="00AEEF"/>
              </a:solidFill>
            </a:endParaRPr>
          </a:p>
        </p:txBody>
      </p:sp>
    </p:spTree>
    <p:extLst>
      <p:ext uri="{BB962C8B-B14F-4D97-AF65-F5344CB8AC3E}">
        <p14:creationId xmlns:p14="http://schemas.microsoft.com/office/powerpoint/2010/main" val="3633377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Gaussian Elimination</a:t>
            </a:r>
          </a:p>
        </p:txBody>
      </p:sp>
    </p:spTree>
    <p:extLst>
      <p:ext uri="{BB962C8B-B14F-4D97-AF65-F5344CB8AC3E}">
        <p14:creationId xmlns:p14="http://schemas.microsoft.com/office/powerpoint/2010/main" val="1662256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Gaussian Elimination (1 of 2)</a:t>
            </a:r>
          </a:p>
        </p:txBody>
      </p:sp>
      <p:sp>
        <p:nvSpPr>
          <p:cNvPr id="3" name="Text Placeholder 2"/>
          <p:cNvSpPr>
            <a:spLocks noGrp="1"/>
          </p:cNvSpPr>
          <p:nvPr>
            <p:ph type="body" sz="quarter" idx="13"/>
          </p:nvPr>
        </p:nvSpPr>
        <p:spPr>
          <a:xfrm>
            <a:off x="457200" y="1444752"/>
            <a:ext cx="8335962" cy="4464729"/>
          </a:xfrm>
        </p:spPr>
        <p:txBody>
          <a:bodyPr/>
          <a:lstStyle/>
          <a:p>
            <a:r>
              <a:rPr lang="en-US" b="1" dirty="0">
                <a:solidFill>
                  <a:srgbClr val="0065C0"/>
                </a:solidFill>
              </a:rPr>
              <a:t>Gaussian Elimination</a:t>
            </a:r>
            <a:endParaRPr lang="en-US" dirty="0"/>
          </a:p>
          <a:p>
            <a:pPr marL="341313" indent="-341313"/>
            <a:r>
              <a:rPr lang="en-US" dirty="0"/>
              <a:t>1. Write the augmented matrix of the system of linear   equations.</a:t>
            </a:r>
          </a:p>
          <a:p>
            <a:pPr marL="341313" indent="-341313"/>
            <a:endParaRPr lang="en-US" dirty="0"/>
          </a:p>
          <a:p>
            <a:pPr marL="341313" indent="-341313"/>
            <a:r>
              <a:rPr lang="en-US" dirty="0"/>
              <a:t>2. Use elementary row operations to reduce the augmented matrix to row echelon form.</a:t>
            </a:r>
          </a:p>
          <a:p>
            <a:pPr marL="341313" indent="-341313"/>
            <a:endParaRPr lang="en-US" dirty="0"/>
          </a:p>
          <a:p>
            <a:pPr marL="341313" indent="-341313"/>
            <a:r>
              <a:rPr lang="en-US" dirty="0"/>
              <a:t>3. Using back substitution, solve the equivalent system that corresponds to the row-reduced matrix.</a:t>
            </a:r>
            <a:endParaRPr lang="de-DE" dirty="0"/>
          </a:p>
        </p:txBody>
      </p:sp>
    </p:spTree>
    <p:extLst>
      <p:ext uri="{BB962C8B-B14F-4D97-AF65-F5344CB8AC3E}">
        <p14:creationId xmlns:p14="http://schemas.microsoft.com/office/powerpoint/2010/main" val="2638566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Example 2.10</a:t>
            </a:r>
          </a:p>
        </p:txBody>
      </p:sp>
      <p:sp>
        <p:nvSpPr>
          <p:cNvPr id="3" name="Text Placeholder 2"/>
          <p:cNvSpPr>
            <a:spLocks noGrp="1"/>
          </p:cNvSpPr>
          <p:nvPr>
            <p:ph type="body" sz="quarter" idx="13"/>
          </p:nvPr>
        </p:nvSpPr>
        <p:spPr>
          <a:xfrm>
            <a:off x="457200" y="1444753"/>
            <a:ext cx="8335962" cy="3427498"/>
          </a:xfrm>
        </p:spPr>
        <p:txBody>
          <a:bodyPr/>
          <a:lstStyle/>
          <a:p>
            <a:r>
              <a:rPr lang="en-US" dirty="0"/>
              <a:t>Solve the system</a:t>
            </a:r>
          </a:p>
          <a:p>
            <a:pPr marL="2921000" indent="-2921000"/>
            <a:r>
              <a:rPr lang="en-US" dirty="0"/>
              <a:t>	  </a:t>
            </a:r>
            <a:r>
              <a:rPr lang="en-US" dirty="0">
                <a:latin typeface="Times LT Std" pitchFamily="18" charset="0"/>
              </a:rPr>
              <a:t>2</a:t>
            </a:r>
            <a:r>
              <a:rPr lang="en-US" i="1" dirty="0">
                <a:latin typeface="Times LT Std" pitchFamily="18" charset="0"/>
              </a:rPr>
              <a:t>x</a:t>
            </a:r>
            <a:r>
              <a:rPr lang="en-US" baseline="-25000" dirty="0">
                <a:latin typeface="Times LT Std" pitchFamily="18" charset="0"/>
              </a:rPr>
              <a:t>2</a:t>
            </a:r>
            <a:r>
              <a:rPr lang="en-US" dirty="0">
                <a:latin typeface="Times LT Std" pitchFamily="18" charset="0"/>
              </a:rPr>
              <a:t> + 3</a:t>
            </a:r>
            <a:r>
              <a:rPr lang="en-US" i="1" dirty="0">
                <a:latin typeface="Times LT Std" pitchFamily="18" charset="0"/>
              </a:rPr>
              <a:t>x</a:t>
            </a:r>
            <a:r>
              <a:rPr lang="en-US" baseline="-25000" dirty="0">
                <a:latin typeface="Times LT Std" pitchFamily="18" charset="0"/>
              </a:rPr>
              <a:t>3</a:t>
            </a:r>
            <a:r>
              <a:rPr lang="en-US" dirty="0">
                <a:latin typeface="Times LT Std" pitchFamily="18" charset="0"/>
              </a:rPr>
              <a:t>  =    8</a:t>
            </a:r>
          </a:p>
          <a:p>
            <a:pPr marL="2292350" indent="-2292350"/>
            <a:r>
              <a:rPr lang="en-US" dirty="0">
                <a:latin typeface="Times LT Std" pitchFamily="18" charset="0"/>
              </a:rPr>
              <a:t>	 2</a:t>
            </a:r>
            <a:r>
              <a:rPr lang="en-US" i="1" dirty="0">
                <a:latin typeface="Times LT Std" pitchFamily="18" charset="0"/>
              </a:rPr>
              <a:t>x</a:t>
            </a:r>
            <a:r>
              <a:rPr lang="en-US" baseline="-25000" dirty="0">
                <a:latin typeface="Times LT Std" pitchFamily="18" charset="0"/>
              </a:rPr>
              <a:t>1</a:t>
            </a:r>
            <a:r>
              <a:rPr lang="en-US" dirty="0">
                <a:latin typeface="Times LT Std" pitchFamily="18" charset="0"/>
              </a:rPr>
              <a:t> + 3</a:t>
            </a:r>
            <a:r>
              <a:rPr lang="en-US" i="1" dirty="0">
                <a:latin typeface="Times LT Std" pitchFamily="18" charset="0"/>
              </a:rPr>
              <a:t>x</a:t>
            </a:r>
            <a:r>
              <a:rPr lang="en-US" baseline="-25000" dirty="0">
                <a:latin typeface="Times LT Std" pitchFamily="18" charset="0"/>
              </a:rPr>
              <a:t>2</a:t>
            </a:r>
            <a:r>
              <a:rPr lang="en-US" dirty="0">
                <a:latin typeface="Times LT Std" pitchFamily="18" charset="0"/>
              </a:rPr>
              <a:t> +   </a:t>
            </a:r>
            <a:r>
              <a:rPr lang="en-US" i="1" dirty="0">
                <a:latin typeface="Times LT Std" pitchFamily="18" charset="0"/>
              </a:rPr>
              <a:t>x</a:t>
            </a:r>
            <a:r>
              <a:rPr lang="en-US" baseline="-25000" dirty="0">
                <a:latin typeface="Times LT Std" pitchFamily="18" charset="0"/>
              </a:rPr>
              <a:t>3</a:t>
            </a:r>
            <a:r>
              <a:rPr lang="en-US" dirty="0">
                <a:latin typeface="Times LT Std" pitchFamily="18" charset="0"/>
              </a:rPr>
              <a:t>  =    5</a:t>
            </a:r>
          </a:p>
          <a:p>
            <a:pPr marL="2455863" indent="-2292350"/>
            <a:r>
              <a:rPr lang="en-US" i="1" dirty="0">
                <a:latin typeface="Times LT Std" pitchFamily="18" charset="0"/>
              </a:rPr>
              <a:t>	 x</a:t>
            </a:r>
            <a:r>
              <a:rPr lang="en-US" baseline="-25000" dirty="0">
                <a:latin typeface="Times LT Std" pitchFamily="18" charset="0"/>
              </a:rPr>
              <a:t>1</a:t>
            </a:r>
            <a:r>
              <a:rPr lang="en-US" dirty="0">
                <a:latin typeface="Times LT Std" pitchFamily="18" charset="0"/>
              </a:rPr>
              <a:t> −   </a:t>
            </a:r>
            <a:r>
              <a:rPr lang="en-US" i="1" dirty="0">
                <a:latin typeface="Times LT Std" pitchFamily="18" charset="0"/>
              </a:rPr>
              <a:t>x</a:t>
            </a:r>
            <a:r>
              <a:rPr lang="en-US" baseline="-25000" dirty="0">
                <a:latin typeface="Times LT Std" pitchFamily="18" charset="0"/>
              </a:rPr>
              <a:t>2</a:t>
            </a:r>
            <a:r>
              <a:rPr lang="en-US" dirty="0">
                <a:latin typeface="Times LT Std" pitchFamily="18" charset="0"/>
              </a:rPr>
              <a:t> −  2</a:t>
            </a:r>
            <a:r>
              <a:rPr lang="en-US" i="1" dirty="0">
                <a:latin typeface="Times LT Std" pitchFamily="18" charset="0"/>
              </a:rPr>
              <a:t>x</a:t>
            </a:r>
            <a:r>
              <a:rPr lang="en-US" baseline="-25000" dirty="0">
                <a:latin typeface="Times LT Std" pitchFamily="18" charset="0"/>
              </a:rPr>
              <a:t>3</a:t>
            </a:r>
            <a:r>
              <a:rPr lang="en-US" dirty="0">
                <a:latin typeface="Times LT Std" pitchFamily="18" charset="0"/>
              </a:rPr>
              <a:t> = −5</a:t>
            </a:r>
          </a:p>
          <a:p>
            <a:pPr marL="2455863" indent="-2292350"/>
            <a:endParaRPr lang="en-US" dirty="0">
              <a:latin typeface="Times LT Std" pitchFamily="18" charset="0"/>
            </a:endParaRPr>
          </a:p>
          <a:p>
            <a:r>
              <a:rPr lang="en-US" dirty="0">
                <a:solidFill>
                  <a:srgbClr val="0065C0"/>
                </a:solidFill>
              </a:rPr>
              <a:t>Solution: </a:t>
            </a:r>
          </a:p>
          <a:p>
            <a:r>
              <a:rPr lang="en-US" dirty="0"/>
              <a:t>The augmented matrix is</a:t>
            </a:r>
            <a:endParaRPr lang="de-DE" dirty="0"/>
          </a:p>
        </p:txBody>
      </p:sp>
      <p:pic>
        <p:nvPicPr>
          <p:cNvPr id="6" name="Picture Placeholder 5"/>
          <p:cNvPicPr>
            <a:picLocks noGrp="1" noChangeAspect="1"/>
          </p:cNvPicPr>
          <p:nvPr>
            <p:ph type="pic" sz="quarter" idx="39"/>
          </p:nvPr>
        </p:nvPicPr>
        <p:blipFill>
          <a:blip r:embed="rId2">
            <a:extLst>
              <a:ext uri="{28A0092B-C50C-407E-A947-70E740481C1C}">
                <a14:useLocalDpi xmlns:a14="http://schemas.microsoft.com/office/drawing/2010/main" val="0"/>
              </a:ext>
            </a:extLst>
          </a:blip>
          <a:stretch>
            <a:fillRect/>
          </a:stretch>
        </p:blipFill>
        <p:spPr>
          <a:xfrm>
            <a:off x="3357964" y="5015349"/>
            <a:ext cx="2428071" cy="1129442"/>
          </a:xfrm>
        </p:spPr>
      </p:pic>
    </p:spTree>
    <p:extLst>
      <p:ext uri="{BB962C8B-B14F-4D97-AF65-F5344CB8AC3E}">
        <p14:creationId xmlns:p14="http://schemas.microsoft.com/office/powerpoint/2010/main" val="1668279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Example 2.10 – Solution (1 of 4)</a:t>
            </a:r>
          </a:p>
        </p:txBody>
      </p:sp>
      <p:sp>
        <p:nvSpPr>
          <p:cNvPr id="3" name="Text Placeholder 2"/>
          <p:cNvSpPr>
            <a:spLocks noGrp="1"/>
          </p:cNvSpPr>
          <p:nvPr>
            <p:ph type="body" sz="quarter" idx="13"/>
          </p:nvPr>
        </p:nvSpPr>
        <p:spPr>
          <a:xfrm>
            <a:off x="457200" y="1444752"/>
            <a:ext cx="8335962" cy="1984248"/>
          </a:xfrm>
        </p:spPr>
        <p:txBody>
          <a:bodyPr/>
          <a:lstStyle/>
          <a:p>
            <a:r>
              <a:rPr lang="en-US" dirty="0"/>
              <a:t>We proceed to reduce this matrix to row echelon form, following the guidelines given for step 2 of the process. The first nonzero column is column 1. We begin by creating a leading entry at the top of this column; interchanging rows 1 and 3 is the best way to achieve this.</a:t>
            </a:r>
            <a:endParaRPr lang="de-DE" dirty="0"/>
          </a:p>
        </p:txBody>
      </p:sp>
      <p:pic>
        <p:nvPicPr>
          <p:cNvPr id="5" name="Picture Placeholder 4"/>
          <p:cNvPicPr>
            <a:picLocks noGrp="1" noChangeAspect="1"/>
          </p:cNvPicPr>
          <p:nvPr>
            <p:ph type="pic" sz="quarter" idx="39"/>
          </p:nvPr>
        </p:nvPicPr>
        <p:blipFill>
          <a:blip r:embed="rId2" cstate="print">
            <a:extLst>
              <a:ext uri="{28A0092B-C50C-407E-A947-70E740481C1C}">
                <a14:useLocalDpi xmlns:a14="http://schemas.microsoft.com/office/drawing/2010/main" val="0"/>
              </a:ext>
            </a:extLst>
          </a:blip>
          <a:stretch>
            <a:fillRect/>
          </a:stretch>
        </p:blipFill>
        <p:spPr>
          <a:xfrm>
            <a:off x="1332025" y="4052651"/>
            <a:ext cx="6479949" cy="1298034"/>
          </a:xfrm>
        </p:spPr>
      </p:pic>
    </p:spTree>
    <p:extLst>
      <p:ext uri="{BB962C8B-B14F-4D97-AF65-F5344CB8AC3E}">
        <p14:creationId xmlns:p14="http://schemas.microsoft.com/office/powerpoint/2010/main" val="4175057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Example 2.10 – Solution (2 of 4)</a:t>
            </a:r>
          </a:p>
        </p:txBody>
      </p:sp>
      <p:sp>
        <p:nvSpPr>
          <p:cNvPr id="3" name="Text Placeholder 2"/>
          <p:cNvSpPr>
            <a:spLocks noGrp="1"/>
          </p:cNvSpPr>
          <p:nvPr>
            <p:ph type="body" sz="quarter" idx="13"/>
          </p:nvPr>
        </p:nvSpPr>
        <p:spPr>
          <a:xfrm>
            <a:off x="457200" y="1444752"/>
            <a:ext cx="4128448" cy="1325743"/>
          </a:xfrm>
        </p:spPr>
        <p:txBody>
          <a:bodyPr/>
          <a:lstStyle/>
          <a:p>
            <a:r>
              <a:rPr lang="en-US" dirty="0"/>
              <a:t>We now create a second zero in the first column, using the leading 1:</a:t>
            </a:r>
            <a:endParaRPr lang="de-DE" dirty="0"/>
          </a:p>
        </p:txBody>
      </p:sp>
      <p:pic>
        <p:nvPicPr>
          <p:cNvPr id="6" name="Picture Placeholder 5"/>
          <p:cNvPicPr>
            <a:picLocks noGrp="1" noChangeAspect="1"/>
          </p:cNvPicPr>
          <p:nvPr>
            <p:ph type="pic" sz="quarter" idx="39"/>
          </p:nvPr>
        </p:nvPicPr>
        <p:blipFill>
          <a:blip r:embed="rId2" cstate="print">
            <a:extLst>
              <a:ext uri="{28A0092B-C50C-407E-A947-70E740481C1C}">
                <a14:useLocalDpi xmlns:a14="http://schemas.microsoft.com/office/drawing/2010/main" val="0"/>
              </a:ext>
            </a:extLst>
          </a:blip>
          <a:stretch>
            <a:fillRect/>
          </a:stretch>
        </p:blipFill>
        <p:spPr>
          <a:xfrm>
            <a:off x="5034498" y="1595809"/>
            <a:ext cx="2804902" cy="1023628"/>
          </a:xfrm>
        </p:spPr>
      </p:pic>
      <p:sp>
        <p:nvSpPr>
          <p:cNvPr id="9" name="Text Placeholder 8"/>
          <p:cNvSpPr>
            <a:spLocks noGrp="1"/>
          </p:cNvSpPr>
          <p:nvPr>
            <p:ph type="body" sz="quarter" idx="13"/>
          </p:nvPr>
        </p:nvSpPr>
        <p:spPr>
          <a:xfrm>
            <a:off x="457200" y="3191698"/>
            <a:ext cx="4333164" cy="2294706"/>
          </a:xfrm>
        </p:spPr>
        <p:txBody>
          <a:bodyPr/>
          <a:lstStyle/>
          <a:p>
            <a:r>
              <a:rPr lang="en-US" dirty="0"/>
              <a:t>We now cover up the first row and repeat the procedure. The second column is the first nonzero column of the </a:t>
            </a:r>
            <a:r>
              <a:rPr lang="en-US" dirty="0" err="1"/>
              <a:t>submatrix</a:t>
            </a:r>
            <a:r>
              <a:rPr lang="en-US" dirty="0"/>
              <a:t>. Multiplying row 2 by</a:t>
            </a:r>
          </a:p>
        </p:txBody>
      </p:sp>
      <p:pic>
        <p:nvPicPr>
          <p:cNvPr id="12" name="Picture Placeholder 11"/>
          <p:cNvPicPr>
            <a:picLocks noGrp="1" noChangeAspect="1"/>
          </p:cNvPicPr>
          <p:nvPr>
            <p:ph type="pic" sz="quarter" idx="39"/>
          </p:nvPr>
        </p:nvPicPr>
        <p:blipFill>
          <a:blip r:embed="rId3">
            <a:extLst>
              <a:ext uri="{28A0092B-C50C-407E-A947-70E740481C1C}">
                <a14:useLocalDpi xmlns:a14="http://schemas.microsoft.com/office/drawing/2010/main" val="0"/>
              </a:ext>
            </a:extLst>
          </a:blip>
          <a:stretch>
            <a:fillRect/>
          </a:stretch>
        </p:blipFill>
        <p:spPr>
          <a:xfrm>
            <a:off x="922858" y="5041908"/>
            <a:ext cx="220930" cy="528889"/>
          </a:xfrm>
        </p:spPr>
      </p:pic>
      <p:sp>
        <p:nvSpPr>
          <p:cNvPr id="14" name="Text Placeholder 13"/>
          <p:cNvSpPr>
            <a:spLocks noGrp="1"/>
          </p:cNvSpPr>
          <p:nvPr>
            <p:ph type="body" sz="quarter" idx="13"/>
          </p:nvPr>
        </p:nvSpPr>
        <p:spPr>
          <a:xfrm>
            <a:off x="457200" y="5020529"/>
            <a:ext cx="4101152" cy="516569"/>
          </a:xfrm>
        </p:spPr>
        <p:txBody>
          <a:bodyPr/>
          <a:lstStyle/>
          <a:p>
            <a:r>
              <a:rPr lang="en-US" dirty="0"/>
              <a:t>        will create a leading 1.</a:t>
            </a:r>
          </a:p>
        </p:txBody>
      </p:sp>
      <p:pic>
        <p:nvPicPr>
          <p:cNvPr id="17" name="Picture Placeholder 16"/>
          <p:cNvPicPr>
            <a:picLocks noGrp="1" noChangeAspect="1"/>
          </p:cNvPicPr>
          <p:nvPr>
            <p:ph type="pic" sz="quarter" idx="39"/>
          </p:nvPr>
        </p:nvPicPr>
        <p:blipFill>
          <a:blip r:embed="rId4" cstate="print">
            <a:extLst>
              <a:ext uri="{28A0092B-C50C-407E-A947-70E740481C1C}">
                <a14:useLocalDpi xmlns:a14="http://schemas.microsoft.com/office/drawing/2010/main" val="0"/>
              </a:ext>
            </a:extLst>
          </a:blip>
          <a:stretch>
            <a:fillRect/>
          </a:stretch>
        </p:blipFill>
        <p:spPr>
          <a:xfrm>
            <a:off x="5027359" y="3835531"/>
            <a:ext cx="3911926" cy="776225"/>
          </a:xfrm>
        </p:spPr>
      </p:pic>
    </p:spTree>
    <p:extLst>
      <p:ext uri="{BB962C8B-B14F-4D97-AF65-F5344CB8AC3E}">
        <p14:creationId xmlns:p14="http://schemas.microsoft.com/office/powerpoint/2010/main" val="1563081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Example 2.10 – Solution (3 of 4)</a:t>
            </a:r>
          </a:p>
        </p:txBody>
      </p:sp>
      <p:sp>
        <p:nvSpPr>
          <p:cNvPr id="4" name="Text Placeholder 3"/>
          <p:cNvSpPr>
            <a:spLocks noGrp="1"/>
          </p:cNvSpPr>
          <p:nvPr>
            <p:ph type="body" sz="quarter" idx="13"/>
          </p:nvPr>
        </p:nvSpPr>
        <p:spPr/>
        <p:txBody>
          <a:bodyPr/>
          <a:lstStyle/>
          <a:p>
            <a:r>
              <a:rPr lang="en-US" dirty="0"/>
              <a:t>We now need another zero at the bottom of column 2:</a:t>
            </a:r>
          </a:p>
        </p:txBody>
      </p:sp>
      <p:pic>
        <p:nvPicPr>
          <p:cNvPr id="7" name="Picture Placeholder 6"/>
          <p:cNvPicPr>
            <a:picLocks noGrp="1" noChangeAspect="1"/>
          </p:cNvPicPr>
          <p:nvPr>
            <p:ph type="pic" sz="quarter" idx="39"/>
          </p:nvPr>
        </p:nvPicPr>
        <p:blipFill>
          <a:blip r:embed="rId2">
            <a:extLst>
              <a:ext uri="{28A0092B-C50C-407E-A947-70E740481C1C}">
                <a14:useLocalDpi xmlns:a14="http://schemas.microsoft.com/office/drawing/2010/main" val="0"/>
              </a:ext>
            </a:extLst>
          </a:blip>
          <a:stretch>
            <a:fillRect/>
          </a:stretch>
        </p:blipFill>
        <p:spPr>
          <a:xfrm>
            <a:off x="1983817" y="2210919"/>
            <a:ext cx="3551111" cy="1252446"/>
          </a:xfrm>
        </p:spPr>
      </p:pic>
      <p:sp>
        <p:nvSpPr>
          <p:cNvPr id="8" name="Text Placeholder 7"/>
          <p:cNvSpPr>
            <a:spLocks noGrp="1"/>
          </p:cNvSpPr>
          <p:nvPr>
            <p:ph type="body" sz="quarter" idx="13"/>
          </p:nvPr>
        </p:nvSpPr>
        <p:spPr>
          <a:xfrm>
            <a:off x="457200" y="3860449"/>
            <a:ext cx="8335962" cy="976594"/>
          </a:xfrm>
        </p:spPr>
        <p:txBody>
          <a:bodyPr/>
          <a:lstStyle/>
          <a:p>
            <a:r>
              <a:rPr lang="en-US" dirty="0"/>
              <a:t>The augmented matrix is now in row echelon form, and we move to step 3. </a:t>
            </a:r>
          </a:p>
        </p:txBody>
      </p:sp>
    </p:spTree>
    <p:extLst>
      <p:ext uri="{BB962C8B-B14F-4D97-AF65-F5344CB8AC3E}">
        <p14:creationId xmlns:p14="http://schemas.microsoft.com/office/powerpoint/2010/main" val="1562140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Example 2.10 – Solution (4 of 4)</a:t>
            </a:r>
          </a:p>
        </p:txBody>
      </p:sp>
      <p:sp>
        <p:nvSpPr>
          <p:cNvPr id="4" name="Text Placeholder 3"/>
          <p:cNvSpPr>
            <a:spLocks noGrp="1"/>
          </p:cNvSpPr>
          <p:nvPr>
            <p:ph type="body" sz="quarter" idx="13"/>
          </p:nvPr>
        </p:nvSpPr>
        <p:spPr>
          <a:xfrm>
            <a:off x="457199" y="1444752"/>
            <a:ext cx="8482085" cy="3471805"/>
          </a:xfrm>
        </p:spPr>
        <p:txBody>
          <a:bodyPr/>
          <a:lstStyle/>
          <a:p>
            <a:r>
              <a:rPr lang="en-US" dirty="0"/>
              <a:t>The corresponding system is</a:t>
            </a:r>
          </a:p>
          <a:p>
            <a:pPr marL="2060575" indent="-2060575"/>
            <a:r>
              <a:rPr lang="en-US" i="1" dirty="0"/>
              <a:t>	</a:t>
            </a:r>
            <a:r>
              <a:rPr lang="en-US" i="1" dirty="0">
                <a:latin typeface="Times LT Std" pitchFamily="18" charset="0"/>
              </a:rPr>
              <a:t>x</a:t>
            </a:r>
            <a:r>
              <a:rPr lang="en-US" baseline="-25000" dirty="0">
                <a:latin typeface="Times LT Std" pitchFamily="18" charset="0"/>
              </a:rPr>
              <a:t>1</a:t>
            </a:r>
            <a:r>
              <a:rPr lang="en-US" dirty="0">
                <a:latin typeface="Times LT Std" pitchFamily="18" charset="0"/>
              </a:rPr>
              <a:t> − </a:t>
            </a:r>
            <a:r>
              <a:rPr lang="en-US" i="1" dirty="0">
                <a:latin typeface="Times LT Std" pitchFamily="18" charset="0"/>
              </a:rPr>
              <a:t>x</a:t>
            </a:r>
            <a:r>
              <a:rPr lang="en-US" baseline="-25000" dirty="0">
                <a:latin typeface="Times LT Std" pitchFamily="18" charset="0"/>
              </a:rPr>
              <a:t>2</a:t>
            </a:r>
            <a:r>
              <a:rPr lang="en-US" dirty="0">
                <a:latin typeface="Times LT Std" pitchFamily="18" charset="0"/>
              </a:rPr>
              <a:t> − 2</a:t>
            </a:r>
            <a:r>
              <a:rPr lang="en-US" i="1" dirty="0">
                <a:latin typeface="Times LT Std" pitchFamily="18" charset="0"/>
              </a:rPr>
              <a:t>x</a:t>
            </a:r>
            <a:r>
              <a:rPr lang="en-US" baseline="-25000" dirty="0">
                <a:latin typeface="Times LT Std" pitchFamily="18" charset="0"/>
              </a:rPr>
              <a:t>3</a:t>
            </a:r>
            <a:r>
              <a:rPr lang="en-US" dirty="0">
                <a:latin typeface="Times LT Std" pitchFamily="18" charset="0"/>
              </a:rPr>
              <a:t> = 25</a:t>
            </a:r>
          </a:p>
          <a:p>
            <a:pPr marL="2852738" indent="-2689225"/>
            <a:r>
              <a:rPr lang="en-US" i="1" dirty="0">
                <a:latin typeface="Times LT Std" pitchFamily="18" charset="0"/>
              </a:rPr>
              <a:t>                                x</a:t>
            </a:r>
            <a:r>
              <a:rPr lang="en-US" baseline="-25000" dirty="0">
                <a:latin typeface="Times LT Std" pitchFamily="18" charset="0"/>
              </a:rPr>
              <a:t>2</a:t>
            </a:r>
            <a:r>
              <a:rPr lang="en-US" dirty="0">
                <a:latin typeface="Times LT Std" pitchFamily="18" charset="0"/>
              </a:rPr>
              <a:t> +   </a:t>
            </a:r>
            <a:r>
              <a:rPr lang="en-US" i="1" dirty="0">
                <a:latin typeface="Times LT Std" pitchFamily="18" charset="0"/>
              </a:rPr>
              <a:t>x</a:t>
            </a:r>
            <a:r>
              <a:rPr lang="en-US" baseline="-25000" dirty="0">
                <a:latin typeface="Times LT Std" pitchFamily="18" charset="0"/>
              </a:rPr>
              <a:t>3</a:t>
            </a:r>
            <a:r>
              <a:rPr lang="en-US" dirty="0">
                <a:latin typeface="Times LT Std" pitchFamily="18" charset="0"/>
              </a:rPr>
              <a:t> = 3</a:t>
            </a:r>
          </a:p>
          <a:p>
            <a:pPr marL="2852738" indent="-2689225"/>
            <a:r>
              <a:rPr lang="en-US" i="1" dirty="0">
                <a:latin typeface="Times LT Std" pitchFamily="18" charset="0"/>
              </a:rPr>
              <a:t>                                         x</a:t>
            </a:r>
            <a:r>
              <a:rPr lang="en-US" baseline="-25000" dirty="0">
                <a:latin typeface="Times LT Std" pitchFamily="18" charset="0"/>
              </a:rPr>
              <a:t>3</a:t>
            </a:r>
            <a:r>
              <a:rPr lang="en-US" dirty="0">
                <a:latin typeface="Times LT Std" pitchFamily="18" charset="0"/>
              </a:rPr>
              <a:t> = 2</a:t>
            </a:r>
          </a:p>
          <a:p>
            <a:pPr marL="3479800"/>
            <a:endParaRPr lang="en-US" sz="400" dirty="0"/>
          </a:p>
          <a:p>
            <a:r>
              <a:rPr lang="en-US" dirty="0"/>
              <a:t>and back substitution gives </a:t>
            </a:r>
            <a:r>
              <a:rPr lang="en-US" i="1" dirty="0">
                <a:latin typeface="Times LT Std" panose="02020603050405020304" pitchFamily="18" charset="0"/>
              </a:rPr>
              <a:t>x</a:t>
            </a:r>
            <a:r>
              <a:rPr lang="en-US" baseline="-25000" dirty="0">
                <a:latin typeface="Times LT Std" panose="02020603050405020304" pitchFamily="18" charset="0"/>
              </a:rPr>
              <a:t>3</a:t>
            </a:r>
            <a:r>
              <a:rPr lang="en-US" dirty="0">
                <a:latin typeface="Times LT Std" panose="02020603050405020304" pitchFamily="18" charset="0"/>
              </a:rPr>
              <a:t> = 2</a:t>
            </a:r>
            <a:r>
              <a:rPr lang="en-US" dirty="0"/>
              <a:t>, then </a:t>
            </a:r>
            <a:r>
              <a:rPr lang="en-US" i="1" dirty="0">
                <a:latin typeface="Times LT Std" pitchFamily="18" charset="0"/>
              </a:rPr>
              <a:t>x</a:t>
            </a:r>
            <a:r>
              <a:rPr lang="en-US" baseline="-25000" dirty="0">
                <a:latin typeface="Times LT Std" pitchFamily="18" charset="0"/>
              </a:rPr>
              <a:t>2</a:t>
            </a:r>
            <a:r>
              <a:rPr lang="en-US" dirty="0">
                <a:latin typeface="Times LT Std" pitchFamily="18" charset="0"/>
              </a:rPr>
              <a:t> = 3 − </a:t>
            </a:r>
            <a:r>
              <a:rPr lang="en-US" i="1" dirty="0">
                <a:latin typeface="Times LT Std" pitchFamily="18" charset="0"/>
              </a:rPr>
              <a:t>x</a:t>
            </a:r>
            <a:r>
              <a:rPr lang="en-US" baseline="-25000" dirty="0">
                <a:latin typeface="Times LT Std" pitchFamily="18" charset="0"/>
              </a:rPr>
              <a:t>3</a:t>
            </a:r>
            <a:r>
              <a:rPr lang="en-US" dirty="0">
                <a:latin typeface="Times LT Std" pitchFamily="18" charset="0"/>
              </a:rPr>
              <a:t> = 3 − 2 = 1</a:t>
            </a:r>
            <a:r>
              <a:rPr lang="en-US" dirty="0"/>
              <a:t>, and finally </a:t>
            </a:r>
            <a:r>
              <a:rPr lang="en-US" i="1" dirty="0">
                <a:latin typeface="Times LT Std" pitchFamily="18" charset="0"/>
              </a:rPr>
              <a:t>x</a:t>
            </a:r>
            <a:r>
              <a:rPr lang="en-US" baseline="-25000" dirty="0">
                <a:latin typeface="Times LT Std" pitchFamily="18" charset="0"/>
              </a:rPr>
              <a:t>1</a:t>
            </a:r>
            <a:r>
              <a:rPr lang="en-US" dirty="0">
                <a:latin typeface="Times LT Std" pitchFamily="18" charset="0"/>
              </a:rPr>
              <a:t> = −5 + </a:t>
            </a:r>
            <a:r>
              <a:rPr lang="en-US" i="1" dirty="0">
                <a:latin typeface="Times LT Std" pitchFamily="18" charset="0"/>
              </a:rPr>
              <a:t>x</a:t>
            </a:r>
            <a:r>
              <a:rPr lang="en-US" baseline="-25000" dirty="0">
                <a:latin typeface="Times LT Std" pitchFamily="18" charset="0"/>
              </a:rPr>
              <a:t>2</a:t>
            </a:r>
            <a:r>
              <a:rPr lang="en-US" dirty="0">
                <a:latin typeface="Times LT Std" pitchFamily="18" charset="0"/>
              </a:rPr>
              <a:t> + 2</a:t>
            </a:r>
            <a:r>
              <a:rPr lang="en-US" i="1" dirty="0">
                <a:latin typeface="Times LT Std" pitchFamily="18" charset="0"/>
              </a:rPr>
              <a:t>x</a:t>
            </a:r>
            <a:r>
              <a:rPr lang="en-US" baseline="-25000" dirty="0">
                <a:latin typeface="Times LT Std" pitchFamily="18" charset="0"/>
              </a:rPr>
              <a:t>3</a:t>
            </a:r>
            <a:r>
              <a:rPr lang="en-US" dirty="0">
                <a:latin typeface="Times LT Std" pitchFamily="18" charset="0"/>
              </a:rPr>
              <a:t> = −5 + 1 + 4 = 0</a:t>
            </a:r>
            <a:r>
              <a:rPr lang="en-US" dirty="0"/>
              <a:t>. We write the solution in vector form as</a:t>
            </a:r>
          </a:p>
        </p:txBody>
      </p:sp>
      <p:pic>
        <p:nvPicPr>
          <p:cNvPr id="10" name="Picture Placeholder 9"/>
          <p:cNvPicPr>
            <a:picLocks noGrp="1" noChangeAspect="1"/>
          </p:cNvPicPr>
          <p:nvPr>
            <p:ph type="pic" sz="quarter" idx="39"/>
          </p:nvPr>
        </p:nvPicPr>
        <p:blipFill>
          <a:blip r:embed="rId2">
            <a:extLst>
              <a:ext uri="{28A0092B-C50C-407E-A947-70E740481C1C}">
                <a14:useLocalDpi xmlns:a14="http://schemas.microsoft.com/office/drawing/2010/main" val="0"/>
              </a:ext>
            </a:extLst>
          </a:blip>
          <a:stretch>
            <a:fillRect/>
          </a:stretch>
        </p:blipFill>
        <p:spPr>
          <a:xfrm>
            <a:off x="4027856" y="5016005"/>
            <a:ext cx="544144" cy="1134014"/>
          </a:xfrm>
        </p:spPr>
      </p:pic>
    </p:spTree>
    <p:extLst>
      <p:ext uri="{BB962C8B-B14F-4D97-AF65-F5344CB8AC3E}">
        <p14:creationId xmlns:p14="http://schemas.microsoft.com/office/powerpoint/2010/main" val="3348267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IN" dirty="0"/>
              <a:t>Gaussian Elimination (2 of 2)</a:t>
            </a:r>
          </a:p>
        </p:txBody>
      </p:sp>
      <p:sp>
        <p:nvSpPr>
          <p:cNvPr id="3" name="Text Placeholder 2"/>
          <p:cNvSpPr>
            <a:spLocks noGrp="1"/>
          </p:cNvSpPr>
          <p:nvPr>
            <p:ph type="body" sz="quarter" idx="13"/>
          </p:nvPr>
        </p:nvSpPr>
        <p:spPr>
          <a:xfrm>
            <a:off x="457200" y="1444752"/>
            <a:ext cx="8335962" cy="4696741"/>
          </a:xfrm>
        </p:spPr>
        <p:txBody>
          <a:bodyPr/>
          <a:lstStyle/>
          <a:p>
            <a:r>
              <a:rPr lang="en-US" b="1" dirty="0">
                <a:solidFill>
                  <a:srgbClr val="0065C0"/>
                </a:solidFill>
              </a:rPr>
              <a:t>Definition</a:t>
            </a:r>
          </a:p>
          <a:p>
            <a:r>
              <a:rPr lang="en-US" dirty="0"/>
              <a:t>The </a:t>
            </a:r>
            <a:r>
              <a:rPr lang="en-US" b="1" i="1" dirty="0"/>
              <a:t>rank </a:t>
            </a:r>
            <a:r>
              <a:rPr lang="en-US" dirty="0"/>
              <a:t>of a matrix is the number of nonzero rows in its row echelon form.</a:t>
            </a:r>
          </a:p>
          <a:p>
            <a:endParaRPr lang="en-US" dirty="0"/>
          </a:p>
          <a:p>
            <a:r>
              <a:rPr lang="en-US" b="1" dirty="0"/>
              <a:t>Theorem 2.2</a:t>
            </a:r>
          </a:p>
          <a:p>
            <a:r>
              <a:rPr lang="en-US" b="1" dirty="0"/>
              <a:t>The Rank Theorem</a:t>
            </a:r>
          </a:p>
          <a:p>
            <a:r>
              <a:rPr lang="en-US" dirty="0"/>
              <a:t>Let </a:t>
            </a:r>
            <a:r>
              <a:rPr lang="en-US" i="1" dirty="0"/>
              <a:t>A </a:t>
            </a:r>
            <a:r>
              <a:rPr lang="en-US" dirty="0"/>
              <a:t>be the coefficient matrix of a system of linear equations with </a:t>
            </a:r>
            <a:r>
              <a:rPr lang="en-US" i="1" dirty="0"/>
              <a:t>n </a:t>
            </a:r>
            <a:r>
              <a:rPr lang="en-US" dirty="0"/>
              <a:t>variables. If the system is consistent, then 	</a:t>
            </a:r>
          </a:p>
          <a:p>
            <a:pPr marL="1487488">
              <a:tabLst>
                <a:tab pos="53975" algn="l"/>
              </a:tabLst>
            </a:pPr>
            <a:r>
              <a:rPr lang="en-US" dirty="0">
                <a:latin typeface="Times LT Std" pitchFamily="18" charset="0"/>
              </a:rPr>
              <a:t>number of free variables = </a:t>
            </a:r>
            <a:r>
              <a:rPr lang="en-US" i="1" dirty="0">
                <a:latin typeface="Times LT Std" pitchFamily="18" charset="0"/>
              </a:rPr>
              <a:t>n </a:t>
            </a:r>
            <a:r>
              <a:rPr lang="en-US" dirty="0">
                <a:latin typeface="Times LT Std" pitchFamily="18" charset="0"/>
              </a:rPr>
              <a:t>− rank(</a:t>
            </a:r>
            <a:r>
              <a:rPr lang="en-US" i="1" dirty="0">
                <a:latin typeface="Times LT Std" pitchFamily="18" charset="0"/>
              </a:rPr>
              <a:t>A</a:t>
            </a:r>
            <a:r>
              <a:rPr lang="en-US" dirty="0">
                <a:latin typeface="Times LT Std" pitchFamily="18" charset="0"/>
              </a:rPr>
              <a:t>)</a:t>
            </a:r>
          </a:p>
        </p:txBody>
      </p:sp>
    </p:spTree>
    <p:extLst>
      <p:ext uri="{BB962C8B-B14F-4D97-AF65-F5344CB8AC3E}">
        <p14:creationId xmlns:p14="http://schemas.microsoft.com/office/powerpoint/2010/main" val="3176544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Gauss-Jordan Elimination</a:t>
            </a:r>
          </a:p>
        </p:txBody>
      </p:sp>
    </p:spTree>
    <p:extLst>
      <p:ext uri="{BB962C8B-B14F-4D97-AF65-F5344CB8AC3E}">
        <p14:creationId xmlns:p14="http://schemas.microsoft.com/office/powerpoint/2010/main" val="1581414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Gauss-Jordan Elimination (1 of 2)</a:t>
            </a:r>
            <a:endParaRPr lang="en-IN" dirty="0"/>
          </a:p>
        </p:txBody>
      </p:sp>
      <p:sp>
        <p:nvSpPr>
          <p:cNvPr id="3" name="Text Placeholder 2"/>
          <p:cNvSpPr>
            <a:spLocks noGrp="1"/>
          </p:cNvSpPr>
          <p:nvPr>
            <p:ph type="body" sz="quarter" idx="13"/>
          </p:nvPr>
        </p:nvSpPr>
        <p:spPr>
          <a:xfrm>
            <a:off x="457200" y="1444753"/>
            <a:ext cx="8335962" cy="3809636"/>
          </a:xfrm>
        </p:spPr>
        <p:txBody>
          <a:bodyPr/>
          <a:lstStyle/>
          <a:p>
            <a:r>
              <a:rPr lang="en-US" b="1" dirty="0">
                <a:solidFill>
                  <a:srgbClr val="0065C0"/>
                </a:solidFill>
              </a:rPr>
              <a:t>Definition</a:t>
            </a:r>
          </a:p>
          <a:p>
            <a:r>
              <a:rPr lang="en-US" dirty="0"/>
              <a:t>A matrix is in </a:t>
            </a:r>
            <a:r>
              <a:rPr lang="en-US" b="1" i="1" dirty="0"/>
              <a:t>reduced row echelon form </a:t>
            </a:r>
            <a:r>
              <a:rPr lang="en-US" dirty="0"/>
              <a:t>if it satisfies the following properties:</a:t>
            </a:r>
          </a:p>
          <a:p>
            <a:r>
              <a:rPr lang="en-US" dirty="0"/>
              <a:t>1. It is in row echelon form.</a:t>
            </a:r>
          </a:p>
          <a:p>
            <a:pPr marL="395288" indent="-395288"/>
            <a:r>
              <a:rPr lang="en-US" dirty="0"/>
              <a:t>2. The leading entry in each nonzero row is a 1 (called a </a:t>
            </a:r>
            <a:r>
              <a:rPr lang="en-US" b="1" i="1" dirty="0"/>
              <a:t>leading 1</a:t>
            </a:r>
            <a:r>
              <a:rPr lang="en-US" dirty="0"/>
              <a:t>).</a:t>
            </a:r>
          </a:p>
          <a:p>
            <a:pPr marL="341313" indent="-341313"/>
            <a:r>
              <a:rPr lang="en-US" dirty="0"/>
              <a:t>3. Each column containing a leading 1 has zeros everywhere else.</a:t>
            </a:r>
          </a:p>
        </p:txBody>
      </p:sp>
    </p:spTree>
    <p:extLst>
      <p:ext uri="{BB962C8B-B14F-4D97-AF65-F5344CB8AC3E}">
        <p14:creationId xmlns:p14="http://schemas.microsoft.com/office/powerpoint/2010/main" val="402560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sz="2800" dirty="0"/>
              <a:t>Introduction to Systems of Linear Equations </a:t>
            </a:r>
            <a:r>
              <a:rPr lang="en-US" altLang="en-US" sz="2800" dirty="0"/>
              <a:t>(2 of 3)</a:t>
            </a:r>
            <a:endParaRPr lang="en-IN" sz="2800" dirty="0"/>
          </a:p>
        </p:txBody>
      </p:sp>
      <p:sp>
        <p:nvSpPr>
          <p:cNvPr id="5" name="Text Placeholder 4"/>
          <p:cNvSpPr>
            <a:spLocks noGrp="1"/>
          </p:cNvSpPr>
          <p:nvPr>
            <p:ph type="body" sz="quarter" idx="13"/>
          </p:nvPr>
        </p:nvSpPr>
        <p:spPr>
          <a:xfrm>
            <a:off x="457200" y="1444754"/>
            <a:ext cx="8296835" cy="3780390"/>
          </a:xfrm>
        </p:spPr>
        <p:txBody>
          <a:bodyPr/>
          <a:lstStyle/>
          <a:p>
            <a:r>
              <a:rPr lang="en-US" dirty="0"/>
              <a:t>A </a:t>
            </a:r>
            <a:r>
              <a:rPr lang="en-US" b="1" i="1" dirty="0"/>
              <a:t>system of linear equations </a:t>
            </a:r>
            <a:r>
              <a:rPr lang="en-US" dirty="0"/>
              <a:t>is a finite set of linear equations, each with the same variables. A </a:t>
            </a:r>
            <a:r>
              <a:rPr lang="en-US" b="1" i="1" dirty="0"/>
              <a:t>solution </a:t>
            </a:r>
            <a:r>
              <a:rPr lang="en-US" dirty="0"/>
              <a:t>of a system of linear equations is a vector that is </a:t>
            </a:r>
            <a:r>
              <a:rPr lang="en-US" i="1" dirty="0"/>
              <a:t>simultaneously </a:t>
            </a:r>
            <a:r>
              <a:rPr lang="en-US" dirty="0"/>
              <a:t>a solution of each equation in the system. The </a:t>
            </a:r>
            <a:r>
              <a:rPr lang="en-US" b="1" i="1" dirty="0"/>
              <a:t>solution set </a:t>
            </a:r>
            <a:r>
              <a:rPr lang="en-US" dirty="0"/>
              <a:t>of a system of linear equations is the set of </a:t>
            </a:r>
            <a:r>
              <a:rPr lang="en-US" i="1" dirty="0"/>
              <a:t>all </a:t>
            </a:r>
            <a:r>
              <a:rPr lang="en-US" dirty="0"/>
              <a:t>solutions of the system. </a:t>
            </a:r>
          </a:p>
          <a:p>
            <a:endParaRPr lang="en-US" dirty="0"/>
          </a:p>
          <a:p>
            <a:r>
              <a:rPr lang="en-US" dirty="0"/>
              <a:t>We will refer to the process of finding the solution set of a system of linear equations as “solving the system.”</a:t>
            </a:r>
            <a:endParaRPr lang="en-US" altLang="en-US" b="1" dirty="0">
              <a:solidFill>
                <a:srgbClr val="00AEEF"/>
              </a:solidFill>
            </a:endParaRPr>
          </a:p>
        </p:txBody>
      </p:sp>
    </p:spTree>
    <p:extLst>
      <p:ext uri="{BB962C8B-B14F-4D97-AF65-F5344CB8AC3E}">
        <p14:creationId xmlns:p14="http://schemas.microsoft.com/office/powerpoint/2010/main" val="3043337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Gauss-Jordan Elimination (2 of 2)</a:t>
            </a:r>
            <a:endParaRPr lang="en-IN" dirty="0"/>
          </a:p>
        </p:txBody>
      </p:sp>
      <p:sp>
        <p:nvSpPr>
          <p:cNvPr id="3" name="Text Placeholder 2"/>
          <p:cNvSpPr>
            <a:spLocks noGrp="1"/>
          </p:cNvSpPr>
          <p:nvPr>
            <p:ph type="body" sz="quarter" idx="13"/>
          </p:nvPr>
        </p:nvSpPr>
        <p:spPr>
          <a:xfrm>
            <a:off x="457200" y="1444753"/>
            <a:ext cx="8335962" cy="3195486"/>
          </a:xfrm>
        </p:spPr>
        <p:txBody>
          <a:bodyPr/>
          <a:lstStyle/>
          <a:p>
            <a:r>
              <a:rPr lang="en-US" b="1" dirty="0">
                <a:solidFill>
                  <a:srgbClr val="0065C0"/>
                </a:solidFill>
              </a:rPr>
              <a:t>Gauss-Jordan Elimination</a:t>
            </a:r>
          </a:p>
          <a:p>
            <a:pPr marL="463550" indent="-463550"/>
            <a:r>
              <a:rPr lang="en-US" dirty="0"/>
              <a:t>1.  Write the augmented matrix of the system of linear equations.</a:t>
            </a:r>
          </a:p>
          <a:p>
            <a:pPr marL="463550" indent="-463550"/>
            <a:r>
              <a:rPr lang="en-US" dirty="0"/>
              <a:t>2.  Use elementary row operations to reduce the augmented matrix to reduced row echelon form.</a:t>
            </a:r>
          </a:p>
          <a:p>
            <a:pPr marL="463550" indent="-463550"/>
            <a:r>
              <a:rPr lang="en-US" dirty="0"/>
              <a:t>3.  If the resulting system is consistent, solve for the leading  variables in terms of any remaining free variables.</a:t>
            </a:r>
          </a:p>
        </p:txBody>
      </p:sp>
    </p:spTree>
    <p:extLst>
      <p:ext uri="{BB962C8B-B14F-4D97-AF65-F5344CB8AC3E}">
        <p14:creationId xmlns:p14="http://schemas.microsoft.com/office/powerpoint/2010/main" val="2134269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Example 2.13</a:t>
            </a:r>
            <a:endParaRPr lang="en-IN" dirty="0"/>
          </a:p>
        </p:txBody>
      </p:sp>
      <p:sp>
        <p:nvSpPr>
          <p:cNvPr id="3" name="Text Placeholder 2"/>
          <p:cNvSpPr>
            <a:spLocks noGrp="1"/>
          </p:cNvSpPr>
          <p:nvPr>
            <p:ph type="body" sz="quarter" idx="13"/>
          </p:nvPr>
        </p:nvSpPr>
        <p:spPr>
          <a:xfrm>
            <a:off x="457200" y="1444753"/>
            <a:ext cx="8335962" cy="3127248"/>
          </a:xfrm>
        </p:spPr>
        <p:txBody>
          <a:bodyPr/>
          <a:lstStyle/>
          <a:p>
            <a:r>
              <a:rPr lang="en-US" dirty="0"/>
              <a:t>Solve the system</a:t>
            </a:r>
          </a:p>
          <a:p>
            <a:pPr marL="2170113"/>
            <a:r>
              <a:rPr lang="pl-PL" i="1" dirty="0">
                <a:latin typeface="Times LT Std" pitchFamily="18" charset="0"/>
              </a:rPr>
              <a:t>w </a:t>
            </a:r>
            <a:r>
              <a:rPr lang="pl-PL" dirty="0">
                <a:latin typeface="Times LT Std" pitchFamily="18" charset="0"/>
              </a:rPr>
              <a:t>− </a:t>
            </a:r>
            <a:r>
              <a:rPr lang="en-US" dirty="0">
                <a:latin typeface="Times LT Std" pitchFamily="18" charset="0"/>
              </a:rPr>
              <a:t>  </a:t>
            </a:r>
            <a:r>
              <a:rPr lang="pl-PL" i="1" dirty="0">
                <a:latin typeface="Times LT Std" pitchFamily="18" charset="0"/>
              </a:rPr>
              <a:t>x </a:t>
            </a:r>
            <a:r>
              <a:rPr lang="pl-PL" dirty="0">
                <a:latin typeface="Times LT Std" pitchFamily="18" charset="0"/>
              </a:rPr>
              <a:t>− </a:t>
            </a:r>
            <a:r>
              <a:rPr lang="pl-PL" i="1" dirty="0">
                <a:latin typeface="Times LT Std" pitchFamily="18" charset="0"/>
              </a:rPr>
              <a:t>y </a:t>
            </a:r>
            <a:r>
              <a:rPr lang="en-US" dirty="0">
                <a:latin typeface="Times LT Std" pitchFamily="18" charset="0"/>
              </a:rPr>
              <a:t>+</a:t>
            </a:r>
            <a:r>
              <a:rPr lang="pl-PL" dirty="0">
                <a:latin typeface="Times LT Std" pitchFamily="18" charset="0"/>
              </a:rPr>
              <a:t> 2</a:t>
            </a:r>
            <a:r>
              <a:rPr lang="pl-PL" i="1" dirty="0">
                <a:latin typeface="Times LT Std" pitchFamily="18" charset="0"/>
              </a:rPr>
              <a:t>z </a:t>
            </a:r>
            <a:r>
              <a:rPr lang="en-US" dirty="0">
                <a:latin typeface="Times LT Std" pitchFamily="18" charset="0"/>
              </a:rPr>
              <a:t>=</a:t>
            </a:r>
            <a:r>
              <a:rPr lang="pl-PL" dirty="0">
                <a:latin typeface="Times LT Std" pitchFamily="18" charset="0"/>
              </a:rPr>
              <a:t> </a:t>
            </a:r>
            <a:r>
              <a:rPr lang="en-US" dirty="0">
                <a:latin typeface="Times LT Std" pitchFamily="18" charset="0"/>
              </a:rPr>
              <a:t>  </a:t>
            </a:r>
            <a:r>
              <a:rPr lang="pl-PL" dirty="0">
                <a:latin typeface="Times LT Std" pitchFamily="18" charset="0"/>
              </a:rPr>
              <a:t>1</a:t>
            </a:r>
          </a:p>
          <a:p>
            <a:pPr marL="1828800" indent="-1828800"/>
            <a:r>
              <a:rPr lang="en-US" dirty="0">
                <a:latin typeface="Times LT Std" pitchFamily="18" charset="0"/>
              </a:rPr>
              <a:t>	  </a:t>
            </a:r>
            <a:r>
              <a:rPr lang="pl-PL" dirty="0">
                <a:latin typeface="Times LT Std" pitchFamily="18" charset="0"/>
              </a:rPr>
              <a:t>2</a:t>
            </a:r>
            <a:r>
              <a:rPr lang="pl-PL" i="1" dirty="0">
                <a:latin typeface="Times LT Std" pitchFamily="18" charset="0"/>
              </a:rPr>
              <a:t>w </a:t>
            </a:r>
            <a:r>
              <a:rPr lang="pl-PL" dirty="0">
                <a:latin typeface="Times LT Std" pitchFamily="18" charset="0"/>
              </a:rPr>
              <a:t>− 2</a:t>
            </a:r>
            <a:r>
              <a:rPr lang="pl-PL" i="1" dirty="0">
                <a:latin typeface="Times LT Std" pitchFamily="18" charset="0"/>
              </a:rPr>
              <a:t>x </a:t>
            </a:r>
            <a:r>
              <a:rPr lang="pl-PL" dirty="0">
                <a:latin typeface="Times LT Std" pitchFamily="18" charset="0"/>
              </a:rPr>
              <a:t>− </a:t>
            </a:r>
            <a:r>
              <a:rPr lang="pl-PL" i="1" dirty="0">
                <a:latin typeface="Times LT Std" pitchFamily="18" charset="0"/>
              </a:rPr>
              <a:t>y </a:t>
            </a:r>
            <a:r>
              <a:rPr lang="en-US" dirty="0">
                <a:latin typeface="Times LT Std" pitchFamily="18" charset="0"/>
              </a:rPr>
              <a:t>+</a:t>
            </a:r>
            <a:r>
              <a:rPr lang="pl-PL" dirty="0">
                <a:latin typeface="Times LT Std" pitchFamily="18" charset="0"/>
              </a:rPr>
              <a:t> 3</a:t>
            </a:r>
            <a:r>
              <a:rPr lang="pl-PL" i="1" dirty="0">
                <a:latin typeface="Times LT Std" pitchFamily="18" charset="0"/>
              </a:rPr>
              <a:t>z </a:t>
            </a:r>
            <a:r>
              <a:rPr lang="en-US" dirty="0">
                <a:latin typeface="Times LT Std" pitchFamily="18" charset="0"/>
              </a:rPr>
              <a:t>=</a:t>
            </a:r>
            <a:r>
              <a:rPr lang="pl-PL" dirty="0">
                <a:latin typeface="Times LT Std" pitchFamily="18" charset="0"/>
              </a:rPr>
              <a:t> </a:t>
            </a:r>
            <a:r>
              <a:rPr lang="en-US" dirty="0">
                <a:latin typeface="Times LT Std" pitchFamily="18" charset="0"/>
              </a:rPr>
              <a:t>   </a:t>
            </a:r>
            <a:r>
              <a:rPr lang="pl-PL" dirty="0">
                <a:latin typeface="Times LT Std" pitchFamily="18" charset="0"/>
              </a:rPr>
              <a:t>3</a:t>
            </a:r>
            <a:endParaRPr lang="en-US" dirty="0">
              <a:latin typeface="Times LT Std" pitchFamily="18" charset="0"/>
            </a:endParaRPr>
          </a:p>
          <a:p>
            <a:pPr marL="1828800" indent="-1828800"/>
            <a:r>
              <a:rPr lang="en-US" dirty="0">
                <a:latin typeface="Times LT Std" pitchFamily="18" charset="0"/>
              </a:rPr>
              <a:t>                          </a:t>
            </a:r>
            <a:r>
              <a:rPr lang="pl-PL" dirty="0">
                <a:latin typeface="Times LT Std" pitchFamily="18" charset="0"/>
              </a:rPr>
              <a:t>−</a:t>
            </a:r>
            <a:r>
              <a:rPr lang="en-US" i="1" dirty="0">
                <a:latin typeface="Times LT Std" pitchFamily="18" charset="0"/>
              </a:rPr>
              <a:t>w </a:t>
            </a:r>
            <a:r>
              <a:rPr lang="en-US" dirty="0">
                <a:latin typeface="Times LT Std" pitchFamily="18" charset="0"/>
              </a:rPr>
              <a:t>+   </a:t>
            </a:r>
            <a:r>
              <a:rPr lang="en-US" i="1" dirty="0">
                <a:latin typeface="Times LT Std" pitchFamily="18" charset="0"/>
              </a:rPr>
              <a:t>x </a:t>
            </a:r>
            <a:r>
              <a:rPr lang="en-US" dirty="0">
                <a:latin typeface="Times LT Std" pitchFamily="18" charset="0"/>
              </a:rPr>
              <a:t>− </a:t>
            </a:r>
            <a:r>
              <a:rPr lang="en-US" i="1" dirty="0">
                <a:latin typeface="Times LT Std" pitchFamily="18" charset="0"/>
              </a:rPr>
              <a:t>y         </a:t>
            </a:r>
            <a:r>
              <a:rPr lang="en-US" dirty="0">
                <a:latin typeface="Times LT Std" pitchFamily="18" charset="0"/>
              </a:rPr>
              <a:t>= −3</a:t>
            </a:r>
          </a:p>
          <a:p>
            <a:pPr marL="341313" indent="-341313"/>
            <a:r>
              <a:rPr lang="en-US" dirty="0"/>
              <a:t>by Gauss-Jordan elimination.</a:t>
            </a:r>
          </a:p>
          <a:p>
            <a:pPr marL="341313" indent="-341313"/>
            <a:endParaRPr lang="en-US" sz="400" dirty="0"/>
          </a:p>
          <a:p>
            <a:pPr marL="341313" indent="-341313"/>
            <a:r>
              <a:rPr lang="en-US" dirty="0">
                <a:solidFill>
                  <a:srgbClr val="0065C0"/>
                </a:solidFill>
              </a:rPr>
              <a:t>Solution:</a:t>
            </a:r>
          </a:p>
        </p:txBody>
      </p:sp>
      <p:sp>
        <p:nvSpPr>
          <p:cNvPr id="5" name="Text Placeholder 4"/>
          <p:cNvSpPr>
            <a:spLocks noGrp="1"/>
          </p:cNvSpPr>
          <p:nvPr>
            <p:ph type="body" sz="quarter" idx="13"/>
          </p:nvPr>
        </p:nvSpPr>
        <p:spPr>
          <a:xfrm>
            <a:off x="457200" y="4679329"/>
            <a:ext cx="4251278" cy="1230152"/>
          </a:xfrm>
        </p:spPr>
        <p:txBody>
          <a:bodyPr/>
          <a:lstStyle/>
          <a:p>
            <a:r>
              <a:rPr lang="en-US" dirty="0"/>
              <a:t>The reduction proceeds until we reach the echelon form:</a:t>
            </a:r>
          </a:p>
        </p:txBody>
      </p:sp>
      <p:pic>
        <p:nvPicPr>
          <p:cNvPr id="9" name="Picture Placeholder 8"/>
          <p:cNvPicPr>
            <a:picLocks noGrp="1" noChangeAspect="1"/>
          </p:cNvPicPr>
          <p:nvPr>
            <p:ph type="pic" sz="quarter" idx="39"/>
          </p:nvPr>
        </p:nvPicPr>
        <p:blipFill>
          <a:blip r:embed="rId2">
            <a:extLst>
              <a:ext uri="{28A0092B-C50C-407E-A947-70E740481C1C}">
                <a14:useLocalDpi xmlns:a14="http://schemas.microsoft.com/office/drawing/2010/main" val="0"/>
              </a:ext>
            </a:extLst>
          </a:blip>
          <a:stretch>
            <a:fillRect/>
          </a:stretch>
        </p:blipFill>
        <p:spPr>
          <a:xfrm>
            <a:off x="5175035" y="4793757"/>
            <a:ext cx="2798455" cy="1115724"/>
          </a:xfrm>
        </p:spPr>
      </p:pic>
    </p:spTree>
    <p:extLst>
      <p:ext uri="{BB962C8B-B14F-4D97-AF65-F5344CB8AC3E}">
        <p14:creationId xmlns:p14="http://schemas.microsoft.com/office/powerpoint/2010/main" val="3517407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Example 2.13 – Solution (1 of 2)</a:t>
            </a:r>
            <a:endParaRPr lang="en-IN" dirty="0"/>
          </a:p>
        </p:txBody>
      </p:sp>
      <p:sp>
        <p:nvSpPr>
          <p:cNvPr id="3" name="Text Placeholder 2"/>
          <p:cNvSpPr>
            <a:spLocks noGrp="1"/>
          </p:cNvSpPr>
          <p:nvPr>
            <p:ph type="body" sz="quarter" idx="13"/>
          </p:nvPr>
        </p:nvSpPr>
        <p:spPr>
          <a:xfrm>
            <a:off x="457200" y="1444753"/>
            <a:ext cx="8335962" cy="1161969"/>
          </a:xfrm>
        </p:spPr>
        <p:txBody>
          <a:bodyPr/>
          <a:lstStyle/>
          <a:p>
            <a:r>
              <a:rPr lang="en-US" dirty="0"/>
              <a:t>We now must create a zero above the leading 1 in the second row, third column. We do this by adding row 2 to row 1 to obtain</a:t>
            </a:r>
            <a:endParaRPr lang="en-US" dirty="0">
              <a:solidFill>
                <a:srgbClr val="82004D"/>
              </a:solidFill>
            </a:endParaRPr>
          </a:p>
        </p:txBody>
      </p:sp>
      <p:pic>
        <p:nvPicPr>
          <p:cNvPr id="6" name="Picture Placeholder 5"/>
          <p:cNvPicPr>
            <a:picLocks noGrp="1" noChangeAspect="1"/>
          </p:cNvPicPr>
          <p:nvPr>
            <p:ph type="pic" sz="quarter" idx="39"/>
          </p:nvPr>
        </p:nvPicPr>
        <p:blipFill>
          <a:blip r:embed="rId2">
            <a:extLst>
              <a:ext uri="{28A0092B-C50C-407E-A947-70E740481C1C}">
                <a14:useLocalDpi xmlns:a14="http://schemas.microsoft.com/office/drawing/2010/main" val="0"/>
              </a:ext>
            </a:extLst>
          </a:blip>
          <a:stretch>
            <a:fillRect/>
          </a:stretch>
        </p:blipFill>
        <p:spPr>
          <a:xfrm>
            <a:off x="3166405" y="2793753"/>
            <a:ext cx="2620122" cy="1134014"/>
          </a:xfrm>
        </p:spPr>
      </p:pic>
      <p:sp>
        <p:nvSpPr>
          <p:cNvPr id="7" name="Text Placeholder 6"/>
          <p:cNvSpPr>
            <a:spLocks noGrp="1"/>
          </p:cNvSpPr>
          <p:nvPr>
            <p:ph type="body" sz="quarter" idx="13"/>
          </p:nvPr>
        </p:nvSpPr>
        <p:spPr>
          <a:xfrm>
            <a:off x="457200" y="4338129"/>
            <a:ext cx="8335962" cy="1462174"/>
          </a:xfrm>
        </p:spPr>
        <p:txBody>
          <a:bodyPr/>
          <a:lstStyle/>
          <a:p>
            <a:r>
              <a:rPr lang="en-US" dirty="0"/>
              <a:t>The system has now been reduced to</a:t>
            </a:r>
          </a:p>
          <a:p>
            <a:pPr marL="1938338"/>
            <a:r>
              <a:rPr lang="pl-PL" i="1" dirty="0">
                <a:latin typeface="Times LT Std" pitchFamily="18" charset="0"/>
              </a:rPr>
              <a:t>w </a:t>
            </a:r>
            <a:r>
              <a:rPr lang="pl-PL" dirty="0">
                <a:latin typeface="Times LT Std" pitchFamily="18" charset="0"/>
              </a:rPr>
              <a:t>− </a:t>
            </a:r>
            <a:r>
              <a:rPr lang="pl-PL" i="1" dirty="0">
                <a:latin typeface="Times LT Std" pitchFamily="18" charset="0"/>
              </a:rPr>
              <a:t>x</a:t>
            </a:r>
            <a:r>
              <a:rPr lang="en-US" i="1" dirty="0">
                <a:latin typeface="Times LT Std" pitchFamily="18" charset="0"/>
              </a:rPr>
              <a:t>  </a:t>
            </a:r>
            <a:r>
              <a:rPr lang="pl-PL" i="1" dirty="0">
                <a:latin typeface="Times LT Std" pitchFamily="18" charset="0"/>
              </a:rPr>
              <a:t> </a:t>
            </a:r>
            <a:r>
              <a:rPr lang="en-US" i="1" dirty="0">
                <a:latin typeface="Times LT Std" pitchFamily="18" charset="0"/>
              </a:rPr>
              <a:t> </a:t>
            </a:r>
            <a:r>
              <a:rPr lang="en-US" dirty="0">
                <a:latin typeface="Times LT Std" pitchFamily="18" charset="0"/>
              </a:rPr>
              <a:t>+</a:t>
            </a:r>
            <a:r>
              <a:rPr lang="pl-PL" dirty="0">
                <a:latin typeface="Times LT Std" pitchFamily="18" charset="0"/>
              </a:rPr>
              <a:t> </a:t>
            </a:r>
            <a:r>
              <a:rPr lang="pl-PL" i="1" dirty="0">
                <a:latin typeface="Times LT Std" pitchFamily="18" charset="0"/>
              </a:rPr>
              <a:t>z </a:t>
            </a:r>
            <a:r>
              <a:rPr lang="en-US" dirty="0">
                <a:latin typeface="Times LT Std" pitchFamily="18" charset="0"/>
              </a:rPr>
              <a:t>=</a:t>
            </a:r>
            <a:r>
              <a:rPr lang="pl-PL" dirty="0">
                <a:latin typeface="Times LT Std" pitchFamily="18" charset="0"/>
              </a:rPr>
              <a:t> 2</a:t>
            </a:r>
          </a:p>
          <a:p>
            <a:pPr marL="2565400" indent="-2565400"/>
            <a:r>
              <a:rPr lang="en-US" i="1" dirty="0">
                <a:latin typeface="Times LT Std" pitchFamily="18" charset="0"/>
              </a:rPr>
              <a:t>	  </a:t>
            </a:r>
            <a:r>
              <a:rPr lang="pl-PL" i="1" dirty="0">
                <a:latin typeface="Times LT Std" pitchFamily="18" charset="0"/>
              </a:rPr>
              <a:t>y </a:t>
            </a:r>
            <a:r>
              <a:rPr lang="pl-PL" dirty="0">
                <a:latin typeface="Times LT Std" pitchFamily="18" charset="0"/>
              </a:rPr>
              <a:t>− </a:t>
            </a:r>
            <a:r>
              <a:rPr lang="pl-PL" i="1" dirty="0">
                <a:latin typeface="Times LT Std" pitchFamily="18" charset="0"/>
              </a:rPr>
              <a:t>z </a:t>
            </a:r>
            <a:r>
              <a:rPr lang="en-US" dirty="0">
                <a:latin typeface="Times LT Std" pitchFamily="18" charset="0"/>
              </a:rPr>
              <a:t>=</a:t>
            </a:r>
            <a:r>
              <a:rPr lang="pl-PL" dirty="0">
                <a:latin typeface="Times LT Std" pitchFamily="18" charset="0"/>
              </a:rPr>
              <a:t> 1</a:t>
            </a:r>
          </a:p>
        </p:txBody>
      </p:sp>
    </p:spTree>
    <p:extLst>
      <p:ext uri="{BB962C8B-B14F-4D97-AF65-F5344CB8AC3E}">
        <p14:creationId xmlns:p14="http://schemas.microsoft.com/office/powerpoint/2010/main" val="1289468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Example 2.13 – Solution (2 of 2)</a:t>
            </a:r>
            <a:endParaRPr lang="en-IN" dirty="0"/>
          </a:p>
        </p:txBody>
      </p:sp>
      <p:sp>
        <p:nvSpPr>
          <p:cNvPr id="3" name="Text Placeholder 2"/>
          <p:cNvSpPr>
            <a:spLocks noGrp="1"/>
          </p:cNvSpPr>
          <p:nvPr>
            <p:ph type="body" sz="quarter" idx="13"/>
          </p:nvPr>
        </p:nvSpPr>
        <p:spPr>
          <a:xfrm>
            <a:off x="457200" y="1444753"/>
            <a:ext cx="8335962" cy="2374436"/>
          </a:xfrm>
        </p:spPr>
        <p:txBody>
          <a:bodyPr/>
          <a:lstStyle/>
          <a:p>
            <a:r>
              <a:rPr lang="en-US" dirty="0"/>
              <a:t>It is now much easier to solve for the leading variables:</a:t>
            </a:r>
          </a:p>
          <a:p>
            <a:pPr marL="736600">
              <a:tabLst>
                <a:tab pos="3084513" algn="l"/>
                <a:tab pos="4572000" algn="l"/>
              </a:tabLst>
            </a:pPr>
            <a:r>
              <a:rPr lang="pl-PL" i="1" dirty="0">
                <a:latin typeface="Times LT Std" pitchFamily="18" charset="0"/>
              </a:rPr>
              <a:t>w </a:t>
            </a:r>
            <a:r>
              <a:rPr lang="en-US" dirty="0">
                <a:latin typeface="Times LT Std" pitchFamily="18" charset="0"/>
              </a:rPr>
              <a:t>=</a:t>
            </a:r>
            <a:r>
              <a:rPr lang="pl-PL" dirty="0">
                <a:latin typeface="Times LT Std" pitchFamily="18" charset="0"/>
              </a:rPr>
              <a:t> 2 </a:t>
            </a:r>
            <a:r>
              <a:rPr lang="en-US" dirty="0">
                <a:latin typeface="Times LT Std" pitchFamily="18" charset="0"/>
              </a:rPr>
              <a:t>+</a:t>
            </a:r>
            <a:r>
              <a:rPr lang="pl-PL" dirty="0">
                <a:latin typeface="Times LT Std" pitchFamily="18" charset="0"/>
              </a:rPr>
              <a:t> </a:t>
            </a:r>
            <a:r>
              <a:rPr lang="pl-PL" i="1" dirty="0">
                <a:latin typeface="Times LT Std" pitchFamily="18" charset="0"/>
              </a:rPr>
              <a:t>x </a:t>
            </a:r>
            <a:r>
              <a:rPr lang="pl-PL" dirty="0">
                <a:latin typeface="Times LT Std" pitchFamily="18" charset="0"/>
              </a:rPr>
              <a:t>− </a:t>
            </a:r>
            <a:r>
              <a:rPr lang="pl-PL" i="1" dirty="0">
                <a:latin typeface="Times LT Std" pitchFamily="18" charset="0"/>
              </a:rPr>
              <a:t>z </a:t>
            </a:r>
            <a:r>
              <a:rPr lang="en-US" i="1" dirty="0"/>
              <a:t>	</a:t>
            </a:r>
            <a:r>
              <a:rPr lang="pl-PL" dirty="0"/>
              <a:t>and </a:t>
            </a:r>
            <a:r>
              <a:rPr lang="en-US" dirty="0"/>
              <a:t>	</a:t>
            </a:r>
            <a:r>
              <a:rPr lang="pl-PL" i="1" dirty="0">
                <a:latin typeface="Times LT Std" pitchFamily="18" charset="0"/>
              </a:rPr>
              <a:t>y </a:t>
            </a:r>
            <a:r>
              <a:rPr lang="en-US" dirty="0">
                <a:latin typeface="Times LT Std" pitchFamily="18" charset="0"/>
              </a:rPr>
              <a:t>=</a:t>
            </a:r>
            <a:r>
              <a:rPr lang="pl-PL" dirty="0">
                <a:latin typeface="Times LT Std" pitchFamily="18" charset="0"/>
              </a:rPr>
              <a:t> 1 </a:t>
            </a:r>
            <a:r>
              <a:rPr lang="en-US" dirty="0">
                <a:latin typeface="Times LT Std" pitchFamily="18" charset="0"/>
              </a:rPr>
              <a:t>+</a:t>
            </a:r>
            <a:r>
              <a:rPr lang="pl-PL" dirty="0">
                <a:latin typeface="Times LT Std" pitchFamily="18" charset="0"/>
              </a:rPr>
              <a:t> </a:t>
            </a:r>
            <a:r>
              <a:rPr lang="pl-PL" i="1" dirty="0">
                <a:latin typeface="Times LT Std" pitchFamily="18" charset="0"/>
              </a:rPr>
              <a:t>z</a:t>
            </a:r>
            <a:endParaRPr lang="en-US" i="1" dirty="0">
              <a:latin typeface="Times LT Std" pitchFamily="18" charset="0"/>
            </a:endParaRPr>
          </a:p>
          <a:p>
            <a:pPr marL="736600">
              <a:tabLst>
                <a:tab pos="3084513" algn="l"/>
                <a:tab pos="4572000" algn="l"/>
              </a:tabLst>
            </a:pPr>
            <a:endParaRPr lang="pl-PL" i="1" dirty="0"/>
          </a:p>
          <a:p>
            <a:r>
              <a:rPr lang="en-US" dirty="0"/>
              <a:t>If we assign parameters</a:t>
            </a:r>
            <a:r>
              <a:rPr lang="en-US" dirty="0">
                <a:latin typeface="Times LT Std" pitchFamily="18" charset="0"/>
              </a:rPr>
              <a:t> </a:t>
            </a:r>
            <a:r>
              <a:rPr lang="en-US" i="1" dirty="0">
                <a:latin typeface="Times LT Std" pitchFamily="18" charset="0"/>
              </a:rPr>
              <a:t>x </a:t>
            </a:r>
            <a:r>
              <a:rPr lang="en-US" dirty="0">
                <a:latin typeface="Times LT Std" pitchFamily="18" charset="0"/>
              </a:rPr>
              <a:t>= </a:t>
            </a:r>
            <a:r>
              <a:rPr lang="en-US" i="1" dirty="0">
                <a:latin typeface="Times LT Std" pitchFamily="18" charset="0"/>
              </a:rPr>
              <a:t>s</a:t>
            </a:r>
            <a:r>
              <a:rPr lang="en-US" i="1" dirty="0"/>
              <a:t> </a:t>
            </a:r>
            <a:r>
              <a:rPr lang="en-US" dirty="0"/>
              <a:t>and </a:t>
            </a:r>
            <a:r>
              <a:rPr lang="en-US" i="1" dirty="0">
                <a:latin typeface="Times LT Std" pitchFamily="18" charset="0"/>
              </a:rPr>
              <a:t>z </a:t>
            </a:r>
            <a:r>
              <a:rPr lang="en-US" dirty="0">
                <a:latin typeface="Times LT Std" pitchFamily="18" charset="0"/>
              </a:rPr>
              <a:t>= </a:t>
            </a:r>
            <a:r>
              <a:rPr lang="en-US" i="1" dirty="0">
                <a:latin typeface="Times LT Std" pitchFamily="18" charset="0"/>
              </a:rPr>
              <a:t>t </a:t>
            </a:r>
            <a:r>
              <a:rPr lang="en-US" dirty="0"/>
              <a:t>as before, the solution can be written in vector form as</a:t>
            </a:r>
            <a:endParaRPr lang="en-US" dirty="0">
              <a:solidFill>
                <a:srgbClr val="82004D"/>
              </a:solidFill>
            </a:endParaRPr>
          </a:p>
        </p:txBody>
      </p:sp>
      <p:pic>
        <p:nvPicPr>
          <p:cNvPr id="10" name="Picture Placeholder 9"/>
          <p:cNvPicPr>
            <a:picLocks noGrp="1" noChangeAspect="1"/>
          </p:cNvPicPr>
          <p:nvPr>
            <p:ph type="pic" sz="quarter" idx="39"/>
          </p:nvPr>
        </p:nvPicPr>
        <p:blipFill>
          <a:blip r:embed="rId2">
            <a:extLst>
              <a:ext uri="{28A0092B-C50C-407E-A947-70E740481C1C}">
                <a14:useLocalDpi xmlns:a14="http://schemas.microsoft.com/office/drawing/2010/main" val="0"/>
              </a:ext>
            </a:extLst>
          </a:blip>
          <a:stretch>
            <a:fillRect/>
          </a:stretch>
        </p:blipFill>
        <p:spPr>
          <a:xfrm>
            <a:off x="2989159" y="4296861"/>
            <a:ext cx="2751356" cy="1674958"/>
          </a:xfrm>
        </p:spPr>
      </p:pic>
    </p:spTree>
    <p:extLst>
      <p:ext uri="{BB962C8B-B14F-4D97-AF65-F5344CB8AC3E}">
        <p14:creationId xmlns:p14="http://schemas.microsoft.com/office/powerpoint/2010/main" val="2596287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Homogeneous Systems (1 of 1)</a:t>
            </a:r>
            <a:endParaRPr lang="en-IN" dirty="0"/>
          </a:p>
        </p:txBody>
      </p:sp>
      <p:sp>
        <p:nvSpPr>
          <p:cNvPr id="10" name="Text Placeholder 9"/>
          <p:cNvSpPr>
            <a:spLocks noGrp="1"/>
          </p:cNvSpPr>
          <p:nvPr>
            <p:ph type="body" sz="quarter" idx="13"/>
          </p:nvPr>
        </p:nvSpPr>
        <p:spPr>
          <a:xfrm>
            <a:off x="457200" y="1444753"/>
            <a:ext cx="8335962" cy="2799701"/>
          </a:xfrm>
        </p:spPr>
        <p:txBody>
          <a:bodyPr/>
          <a:lstStyle/>
          <a:p>
            <a:r>
              <a:rPr lang="en-US" b="1" dirty="0">
                <a:solidFill>
                  <a:srgbClr val="0065C0"/>
                </a:solidFill>
              </a:rPr>
              <a:t>Definition</a:t>
            </a:r>
          </a:p>
          <a:p>
            <a:r>
              <a:rPr lang="en-US" dirty="0"/>
              <a:t>A system of linear equations is called </a:t>
            </a:r>
            <a:r>
              <a:rPr lang="en-US" b="1" i="1" dirty="0"/>
              <a:t>homogeneous </a:t>
            </a:r>
            <a:r>
              <a:rPr lang="en-US" dirty="0"/>
              <a:t>if the constant term in each equation is zero.</a:t>
            </a:r>
          </a:p>
          <a:p>
            <a:endParaRPr lang="en-US" b="1" dirty="0">
              <a:solidFill>
                <a:srgbClr val="0D98C3"/>
              </a:solidFill>
            </a:endParaRPr>
          </a:p>
          <a:p>
            <a:r>
              <a:rPr lang="en-US" b="1" dirty="0"/>
              <a:t>Theorem 2.3</a:t>
            </a:r>
          </a:p>
          <a:p>
            <a:r>
              <a:rPr lang="en-US" dirty="0"/>
              <a:t>If</a:t>
            </a:r>
          </a:p>
        </p:txBody>
      </p:sp>
      <p:pic>
        <p:nvPicPr>
          <p:cNvPr id="9" name="Picture Placeholder 8"/>
          <p:cNvPicPr>
            <a:picLocks noGrp="1" noChangeAspect="1"/>
          </p:cNvPicPr>
          <p:nvPr>
            <p:ph type="pic" sz="quarter" idx="39"/>
          </p:nvPr>
        </p:nvPicPr>
        <p:blipFill>
          <a:blip r:embed="rId2">
            <a:extLst>
              <a:ext uri="{28A0092B-C50C-407E-A947-70E740481C1C}">
                <a14:useLocalDpi xmlns:a14="http://schemas.microsoft.com/office/drawing/2010/main" val="0"/>
              </a:ext>
            </a:extLst>
          </a:blip>
          <a:stretch>
            <a:fillRect/>
          </a:stretch>
        </p:blipFill>
        <p:spPr>
          <a:xfrm>
            <a:off x="827584" y="3645024"/>
            <a:ext cx="890797" cy="403901"/>
          </a:xfrm>
        </p:spPr>
      </p:pic>
      <p:sp>
        <p:nvSpPr>
          <p:cNvPr id="14" name="Text Placeholder 13"/>
          <p:cNvSpPr>
            <a:spLocks noGrp="1"/>
          </p:cNvSpPr>
          <p:nvPr>
            <p:ph type="body" sz="quarter" idx="13"/>
          </p:nvPr>
        </p:nvSpPr>
        <p:spPr>
          <a:xfrm>
            <a:off x="485326" y="3573016"/>
            <a:ext cx="8335962" cy="1202871"/>
          </a:xfrm>
        </p:spPr>
        <p:txBody>
          <a:bodyPr/>
          <a:lstStyle/>
          <a:p>
            <a:r>
              <a:rPr lang="en-US" dirty="0"/>
              <a:t>              homogeneous system of </a:t>
            </a:r>
            <a:r>
              <a:rPr lang="en-US" i="1" dirty="0"/>
              <a:t>m </a:t>
            </a:r>
            <a:r>
              <a:rPr lang="en-US" dirty="0"/>
              <a:t>linear equations with </a:t>
            </a:r>
            <a:r>
              <a:rPr lang="en-US" i="1" dirty="0"/>
              <a:t>n </a:t>
            </a:r>
            <a:r>
              <a:rPr lang="en-US" dirty="0"/>
              <a:t>variables,  is a where </a:t>
            </a:r>
            <a:r>
              <a:rPr lang="en-US" i="1" dirty="0"/>
              <a:t>m </a:t>
            </a:r>
            <a:r>
              <a:rPr lang="en-US" dirty="0"/>
              <a:t>&lt; </a:t>
            </a:r>
            <a:r>
              <a:rPr lang="en-US" i="1" dirty="0"/>
              <a:t>n</a:t>
            </a:r>
            <a:r>
              <a:rPr lang="en-US" dirty="0"/>
              <a:t>, then the system has infinitely many solutions.</a:t>
            </a:r>
          </a:p>
        </p:txBody>
      </p:sp>
    </p:spTree>
    <p:extLst>
      <p:ext uri="{BB962C8B-B14F-4D97-AF65-F5344CB8AC3E}">
        <p14:creationId xmlns:p14="http://schemas.microsoft.com/office/powerpoint/2010/main" val="2553805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899592" y="2971800"/>
            <a:ext cx="7766737" cy="962247"/>
          </a:xfrm>
        </p:spPr>
        <p:txBody>
          <a:bodyPr>
            <a:noAutofit/>
          </a:bodyPr>
          <a:lstStyle/>
          <a:p>
            <a:r>
              <a:rPr lang="en-IN" sz="3200" dirty="0">
                <a:solidFill>
                  <a:srgbClr val="0065C0"/>
                </a:solidFill>
              </a:rPr>
              <a:t>Spanning Sets and Linear Independence</a:t>
            </a:r>
            <a:endParaRPr lang="en-US" altLang="en-US" sz="3200" dirty="0">
              <a:solidFill>
                <a:srgbClr val="0065C0"/>
              </a:solidFill>
            </a:endParaRPr>
          </a:p>
        </p:txBody>
      </p:sp>
    </p:spTree>
    <p:extLst>
      <p:ext uri="{BB962C8B-B14F-4D97-AF65-F5344CB8AC3E}">
        <p14:creationId xmlns:p14="http://schemas.microsoft.com/office/powerpoint/2010/main" val="952675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Spanning Sets of Vectors</a:t>
            </a:r>
            <a:endParaRPr lang="en-IN" dirty="0"/>
          </a:p>
        </p:txBody>
      </p:sp>
    </p:spTree>
    <p:extLst>
      <p:ext uri="{BB962C8B-B14F-4D97-AF65-F5344CB8AC3E}">
        <p14:creationId xmlns:p14="http://schemas.microsoft.com/office/powerpoint/2010/main" val="3726656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Spanning Sets of Vectors (1 of 1)</a:t>
            </a:r>
            <a:endParaRPr lang="en-IN" dirty="0"/>
          </a:p>
        </p:txBody>
      </p:sp>
      <p:sp>
        <p:nvSpPr>
          <p:cNvPr id="5" name="Text Placeholder 4"/>
          <p:cNvSpPr>
            <a:spLocks noGrp="1"/>
          </p:cNvSpPr>
          <p:nvPr>
            <p:ph type="body" sz="quarter" idx="13"/>
          </p:nvPr>
        </p:nvSpPr>
        <p:spPr>
          <a:xfrm>
            <a:off x="457200" y="1444754"/>
            <a:ext cx="8156713" cy="887630"/>
          </a:xfrm>
        </p:spPr>
        <p:txBody>
          <a:bodyPr/>
          <a:lstStyle/>
          <a:p>
            <a:r>
              <a:rPr lang="en-IN" b="1" dirty="0"/>
              <a:t>Theorem 2.4                                                                                  </a:t>
            </a:r>
            <a:r>
              <a:rPr lang="en-IN" dirty="0"/>
              <a:t>A system of linear equations with augmented</a:t>
            </a:r>
            <a:endParaRPr lang="en-US" b="1" dirty="0">
              <a:solidFill>
                <a:srgbClr val="82004D"/>
              </a:solidFill>
            </a:endParaRPr>
          </a:p>
        </p:txBody>
      </p:sp>
      <p:pic>
        <p:nvPicPr>
          <p:cNvPr id="6" name="Picture Placeholder 5"/>
          <p:cNvPicPr>
            <a:picLocks noGrp="1" noChangeAspect="1"/>
          </p:cNvPicPr>
          <p:nvPr>
            <p:ph type="pic" sz="quarter" idx="32"/>
          </p:nvPr>
        </p:nvPicPr>
        <p:blipFill>
          <a:blip r:embed="rId2">
            <a:biLevel thresh="75000"/>
          </a:blip>
          <a:stretch>
            <a:fillRect/>
          </a:stretch>
        </p:blipFill>
        <p:spPr>
          <a:xfrm>
            <a:off x="6665013" y="1888569"/>
            <a:ext cx="754380" cy="321469"/>
          </a:xfrm>
          <a:prstGeom prst="rect">
            <a:avLst/>
          </a:prstGeom>
          <a:noFill/>
          <a:ln>
            <a:noFill/>
          </a:ln>
        </p:spPr>
      </p:pic>
      <p:sp>
        <p:nvSpPr>
          <p:cNvPr id="7" name="Text Placeholder 4"/>
          <p:cNvSpPr>
            <a:spLocks noGrp="1"/>
          </p:cNvSpPr>
          <p:nvPr>
            <p:ph type="body" sz="quarter" idx="13"/>
          </p:nvPr>
        </p:nvSpPr>
        <p:spPr>
          <a:xfrm>
            <a:off x="450574" y="1809190"/>
            <a:ext cx="8156713" cy="1371331"/>
          </a:xfrm>
        </p:spPr>
        <p:txBody>
          <a:bodyPr/>
          <a:lstStyle/>
          <a:p>
            <a:r>
              <a:rPr lang="en-IN" dirty="0"/>
              <a:t>                                                                                   is consistent if and only if </a:t>
            </a:r>
            <a:r>
              <a:rPr lang="en-IN" b="1" dirty="0"/>
              <a:t>b </a:t>
            </a:r>
            <a:r>
              <a:rPr lang="en-IN" dirty="0"/>
              <a:t>is a linear combination of the columns of </a:t>
            </a:r>
            <a:r>
              <a:rPr lang="en-IN" i="1" dirty="0"/>
              <a:t>A.</a:t>
            </a:r>
            <a:endParaRPr lang="en-US" b="1" dirty="0">
              <a:solidFill>
                <a:srgbClr val="82004D"/>
              </a:solidFill>
            </a:endParaRPr>
          </a:p>
        </p:txBody>
      </p:sp>
      <p:sp>
        <p:nvSpPr>
          <p:cNvPr id="8" name="Text Placeholder 4"/>
          <p:cNvSpPr>
            <a:spLocks noGrp="1"/>
          </p:cNvSpPr>
          <p:nvPr>
            <p:ph type="body" sz="quarter" idx="13"/>
          </p:nvPr>
        </p:nvSpPr>
        <p:spPr>
          <a:xfrm>
            <a:off x="457201" y="3419328"/>
            <a:ext cx="5948426" cy="1006897"/>
          </a:xfrm>
        </p:spPr>
        <p:txBody>
          <a:bodyPr/>
          <a:lstStyle/>
          <a:p>
            <a:r>
              <a:rPr lang="en-IN" b="1" dirty="0">
                <a:solidFill>
                  <a:srgbClr val="0065C0"/>
                </a:solidFill>
              </a:rPr>
              <a:t>Definition </a:t>
            </a:r>
          </a:p>
          <a:p>
            <a:r>
              <a:rPr lang="en-IN" dirty="0"/>
              <a:t>If </a:t>
            </a:r>
            <a:r>
              <a:rPr lang="en-IN" i="1" dirty="0">
                <a:latin typeface="Times LT Std" pitchFamily="18" charset="0"/>
              </a:rPr>
              <a:t>S </a:t>
            </a:r>
            <a:r>
              <a:rPr lang="en-IN" dirty="0">
                <a:latin typeface="Times LT Std" pitchFamily="18" charset="0"/>
              </a:rPr>
              <a:t>= {</a:t>
            </a:r>
            <a:r>
              <a:rPr lang="en-IN" b="1" dirty="0">
                <a:latin typeface="Times LT Std" pitchFamily="18" charset="0"/>
              </a:rPr>
              <a:t>v</a:t>
            </a:r>
            <a:r>
              <a:rPr lang="en-IN" baseline="-25000" dirty="0">
                <a:latin typeface="Times LT Std" pitchFamily="18" charset="0"/>
              </a:rPr>
              <a:t>1</a:t>
            </a:r>
            <a:r>
              <a:rPr lang="en-IN" dirty="0">
                <a:latin typeface="Times LT Std" pitchFamily="18" charset="0"/>
              </a:rPr>
              <a:t>, </a:t>
            </a:r>
            <a:r>
              <a:rPr lang="en-IN" b="1" dirty="0">
                <a:latin typeface="Times LT Std" pitchFamily="18" charset="0"/>
              </a:rPr>
              <a:t>v</a:t>
            </a:r>
            <a:r>
              <a:rPr lang="en-IN" baseline="-25000" dirty="0">
                <a:latin typeface="Times LT Std" pitchFamily="18" charset="0"/>
              </a:rPr>
              <a:t>2</a:t>
            </a:r>
            <a:r>
              <a:rPr lang="en-IN" dirty="0">
                <a:latin typeface="Times LT Std" pitchFamily="18" charset="0"/>
              </a:rPr>
              <a:t>, . . . , </a:t>
            </a:r>
            <a:r>
              <a:rPr lang="en-IN" b="1" dirty="0">
                <a:latin typeface="Times LT Std" pitchFamily="18" charset="0"/>
              </a:rPr>
              <a:t>v</a:t>
            </a:r>
            <a:r>
              <a:rPr lang="en-IN" sz="400" b="1" dirty="0">
                <a:latin typeface="Times LT Std" pitchFamily="18" charset="0"/>
              </a:rPr>
              <a:t> </a:t>
            </a:r>
            <a:r>
              <a:rPr lang="en-IN" i="1" baseline="-25000" dirty="0">
                <a:latin typeface="Times LT Std" pitchFamily="18" charset="0"/>
              </a:rPr>
              <a:t>k</a:t>
            </a:r>
            <a:r>
              <a:rPr lang="en-IN" dirty="0">
                <a:latin typeface="Times LT Std" pitchFamily="18" charset="0"/>
              </a:rPr>
              <a:t>}</a:t>
            </a:r>
            <a:r>
              <a:rPr lang="en-IN" dirty="0"/>
              <a:t> is a set of vectors in</a:t>
            </a:r>
            <a:endParaRPr lang="en-US" b="1" dirty="0">
              <a:solidFill>
                <a:srgbClr val="0D98C4"/>
              </a:solidFill>
            </a:endParaRPr>
          </a:p>
        </p:txBody>
      </p:sp>
      <p:pic>
        <p:nvPicPr>
          <p:cNvPr id="9" name="Picture Placeholder 9"/>
          <p:cNvPicPr>
            <a:picLocks noGrp="1" noChangeAspect="1"/>
          </p:cNvPicPr>
          <p:nvPr>
            <p:ph type="pic" sz="quarter" idx="32"/>
          </p:nvPr>
        </p:nvPicPr>
        <p:blipFill>
          <a:blip r:embed="rId3"/>
          <a:stretch>
            <a:fillRect/>
          </a:stretch>
        </p:blipFill>
        <p:spPr>
          <a:xfrm>
            <a:off x="6248047" y="4031002"/>
            <a:ext cx="355808" cy="261498"/>
          </a:xfrm>
          <a:prstGeom prst="rect">
            <a:avLst/>
          </a:prstGeom>
        </p:spPr>
      </p:pic>
      <p:sp>
        <p:nvSpPr>
          <p:cNvPr id="10" name="Text Placeholder 4"/>
          <p:cNvSpPr>
            <a:spLocks noGrp="1"/>
          </p:cNvSpPr>
          <p:nvPr>
            <p:ph type="body" sz="quarter" idx="13"/>
          </p:nvPr>
        </p:nvSpPr>
        <p:spPr>
          <a:xfrm>
            <a:off x="6576046" y="3937985"/>
            <a:ext cx="825499" cy="371346"/>
          </a:xfrm>
        </p:spPr>
        <p:txBody>
          <a:bodyPr/>
          <a:lstStyle/>
          <a:p>
            <a:r>
              <a:rPr lang="en-US" dirty="0"/>
              <a:t>then</a:t>
            </a:r>
            <a:endParaRPr lang="en-US" b="1" dirty="0">
              <a:solidFill>
                <a:srgbClr val="0D98C4"/>
              </a:solidFill>
            </a:endParaRPr>
          </a:p>
        </p:txBody>
      </p:sp>
      <p:sp>
        <p:nvSpPr>
          <p:cNvPr id="11" name="Text Placeholder 4"/>
          <p:cNvSpPr>
            <a:spLocks noGrp="1"/>
          </p:cNvSpPr>
          <p:nvPr>
            <p:ph type="body" sz="quarter" idx="13"/>
          </p:nvPr>
        </p:nvSpPr>
        <p:spPr>
          <a:xfrm>
            <a:off x="459613" y="4271472"/>
            <a:ext cx="8591621" cy="1163574"/>
          </a:xfrm>
        </p:spPr>
        <p:txBody>
          <a:bodyPr/>
          <a:lstStyle/>
          <a:p>
            <a:r>
              <a:rPr lang="en-US" dirty="0"/>
              <a:t>the set of all </a:t>
            </a:r>
            <a:r>
              <a:rPr lang="en-IN" dirty="0"/>
              <a:t>linear combinations of </a:t>
            </a:r>
            <a:r>
              <a:rPr lang="en-IN" b="1" dirty="0"/>
              <a:t>v</a:t>
            </a:r>
            <a:r>
              <a:rPr lang="en-IN" baseline="-25000" dirty="0"/>
              <a:t>1</a:t>
            </a:r>
            <a:r>
              <a:rPr lang="en-IN" dirty="0"/>
              <a:t>, </a:t>
            </a:r>
            <a:r>
              <a:rPr lang="en-IN" b="1" dirty="0"/>
              <a:t>v</a:t>
            </a:r>
            <a:r>
              <a:rPr lang="en-IN" baseline="-25000" dirty="0"/>
              <a:t>2</a:t>
            </a:r>
            <a:r>
              <a:rPr lang="en-IN" dirty="0"/>
              <a:t>, ..., </a:t>
            </a:r>
            <a:r>
              <a:rPr lang="en-IN" b="1" dirty="0"/>
              <a:t>v</a:t>
            </a:r>
            <a:r>
              <a:rPr lang="en-IN" sz="200" b="1" dirty="0"/>
              <a:t> </a:t>
            </a:r>
            <a:r>
              <a:rPr lang="en-IN" i="1" baseline="-25000" dirty="0"/>
              <a:t>k</a:t>
            </a:r>
            <a:r>
              <a:rPr lang="en-IN" i="1" dirty="0"/>
              <a:t> </a:t>
            </a:r>
            <a:r>
              <a:rPr lang="en-IN" dirty="0"/>
              <a:t>is called the </a:t>
            </a:r>
            <a:r>
              <a:rPr lang="en-IN" b="1" i="1" dirty="0"/>
              <a:t>span </a:t>
            </a:r>
            <a:r>
              <a:rPr lang="en-IN" dirty="0"/>
              <a:t>of </a:t>
            </a:r>
            <a:r>
              <a:rPr lang="en-IN" b="1" dirty="0"/>
              <a:t>v</a:t>
            </a:r>
            <a:r>
              <a:rPr lang="en-IN" baseline="-25000" dirty="0"/>
              <a:t>1</a:t>
            </a:r>
            <a:r>
              <a:rPr lang="en-IN" dirty="0"/>
              <a:t>, </a:t>
            </a:r>
            <a:r>
              <a:rPr lang="en-IN" b="1" dirty="0"/>
              <a:t>v</a:t>
            </a:r>
            <a:r>
              <a:rPr lang="en-IN" baseline="-25000" dirty="0"/>
              <a:t>2</a:t>
            </a:r>
            <a:r>
              <a:rPr lang="en-IN" dirty="0"/>
              <a:t>, ..., </a:t>
            </a:r>
            <a:r>
              <a:rPr lang="en-IN" b="1" dirty="0"/>
              <a:t>v</a:t>
            </a:r>
            <a:r>
              <a:rPr lang="en-IN" sz="200" b="1" dirty="0"/>
              <a:t> </a:t>
            </a:r>
            <a:r>
              <a:rPr lang="en-IN" i="1" baseline="-25000" dirty="0"/>
              <a:t>k</a:t>
            </a:r>
            <a:r>
              <a:rPr lang="en-IN" i="1" dirty="0"/>
              <a:t> </a:t>
            </a:r>
            <a:r>
              <a:rPr lang="en-IN" dirty="0"/>
              <a:t>and is denoted by span (</a:t>
            </a:r>
            <a:r>
              <a:rPr lang="en-IN" b="1" dirty="0"/>
              <a:t>v</a:t>
            </a:r>
            <a:r>
              <a:rPr lang="en-IN" baseline="-25000" dirty="0"/>
              <a:t>1</a:t>
            </a:r>
            <a:r>
              <a:rPr lang="en-IN" dirty="0"/>
              <a:t>, </a:t>
            </a:r>
            <a:r>
              <a:rPr lang="en-IN" b="1" dirty="0"/>
              <a:t>v</a:t>
            </a:r>
            <a:r>
              <a:rPr lang="en-IN" baseline="-25000" dirty="0"/>
              <a:t>2</a:t>
            </a:r>
            <a:r>
              <a:rPr lang="en-IN" dirty="0"/>
              <a:t>, ..., </a:t>
            </a:r>
            <a:r>
              <a:rPr lang="en-IN" b="1" dirty="0"/>
              <a:t>v</a:t>
            </a:r>
            <a:r>
              <a:rPr lang="en-IN" sz="200" b="1" dirty="0"/>
              <a:t> </a:t>
            </a:r>
            <a:r>
              <a:rPr lang="en-IN" i="1" baseline="-25000" dirty="0"/>
              <a:t>k</a:t>
            </a:r>
            <a:r>
              <a:rPr lang="en-IN" dirty="0"/>
              <a:t>) or span(</a:t>
            </a:r>
            <a:r>
              <a:rPr lang="en-IN" i="1" dirty="0"/>
              <a:t>S</a:t>
            </a:r>
            <a:r>
              <a:rPr lang="en-IN" dirty="0"/>
              <a:t>). </a:t>
            </a:r>
            <a:r>
              <a:rPr lang="en-US" dirty="0"/>
              <a:t>If </a:t>
            </a:r>
            <a:r>
              <a:rPr lang="en-US" dirty="0">
                <a:latin typeface="Times LT Std" pitchFamily="18" charset="0"/>
              </a:rPr>
              <a:t>span(</a:t>
            </a:r>
            <a:r>
              <a:rPr lang="en-US" i="1" dirty="0">
                <a:latin typeface="Times LT Std" pitchFamily="18" charset="0"/>
              </a:rPr>
              <a:t>S</a:t>
            </a:r>
            <a:r>
              <a:rPr lang="en-US" dirty="0">
                <a:latin typeface="Times LT Std" pitchFamily="18" charset="0"/>
              </a:rPr>
              <a:t>) =</a:t>
            </a:r>
            <a:endParaRPr lang="en-US" b="1" dirty="0">
              <a:solidFill>
                <a:srgbClr val="0D98C4"/>
              </a:solidFill>
              <a:latin typeface="Times LT Std" pitchFamily="18" charset="0"/>
            </a:endParaRPr>
          </a:p>
        </p:txBody>
      </p:sp>
      <p:pic>
        <p:nvPicPr>
          <p:cNvPr id="12" name="Picture Placeholder 9"/>
          <p:cNvPicPr>
            <a:picLocks noGrp="1" noChangeAspect="1"/>
          </p:cNvPicPr>
          <p:nvPr>
            <p:ph type="pic" sz="quarter" idx="32"/>
          </p:nvPr>
        </p:nvPicPr>
        <p:blipFill>
          <a:blip r:embed="rId3"/>
          <a:stretch>
            <a:fillRect/>
          </a:stretch>
        </p:blipFill>
        <p:spPr>
          <a:xfrm>
            <a:off x="3336670" y="5104934"/>
            <a:ext cx="395288" cy="290513"/>
          </a:xfrm>
          <a:prstGeom prst="rect">
            <a:avLst/>
          </a:prstGeom>
        </p:spPr>
      </p:pic>
      <p:sp>
        <p:nvSpPr>
          <p:cNvPr id="13" name="Text Placeholder 4"/>
          <p:cNvSpPr>
            <a:spLocks noGrp="1"/>
          </p:cNvSpPr>
          <p:nvPr>
            <p:ph type="body" sz="quarter" idx="13"/>
          </p:nvPr>
        </p:nvSpPr>
        <p:spPr>
          <a:xfrm>
            <a:off x="3773694" y="5020291"/>
            <a:ext cx="4952174" cy="481845"/>
          </a:xfrm>
        </p:spPr>
        <p:txBody>
          <a:bodyPr/>
          <a:lstStyle/>
          <a:p>
            <a:r>
              <a:rPr lang="en-IN" dirty="0"/>
              <a:t>then </a:t>
            </a:r>
            <a:r>
              <a:rPr lang="en-IN" i="1" dirty="0"/>
              <a:t>S </a:t>
            </a:r>
            <a:r>
              <a:rPr lang="en-IN" dirty="0"/>
              <a:t>is called a </a:t>
            </a:r>
            <a:r>
              <a:rPr lang="en-IN" b="1" i="1" dirty="0"/>
              <a:t>spanning </a:t>
            </a:r>
            <a:r>
              <a:rPr lang="en-US" b="1" i="1" dirty="0"/>
              <a:t>set </a:t>
            </a:r>
            <a:r>
              <a:rPr lang="en-US" dirty="0"/>
              <a:t>for</a:t>
            </a:r>
            <a:endParaRPr lang="en-US" b="1" dirty="0">
              <a:solidFill>
                <a:srgbClr val="0D98C4"/>
              </a:solidFill>
            </a:endParaRPr>
          </a:p>
        </p:txBody>
      </p:sp>
      <p:pic>
        <p:nvPicPr>
          <p:cNvPr id="14" name="Picture Placeholder 14"/>
          <p:cNvPicPr>
            <a:picLocks noGrp="1" noChangeAspect="1"/>
          </p:cNvPicPr>
          <p:nvPr>
            <p:ph type="pic" sz="quarter" idx="32"/>
          </p:nvPr>
        </p:nvPicPr>
        <p:blipFill>
          <a:blip r:embed="rId4"/>
          <a:stretch>
            <a:fillRect/>
          </a:stretch>
        </p:blipFill>
        <p:spPr>
          <a:xfrm>
            <a:off x="536287" y="5453028"/>
            <a:ext cx="371475" cy="271463"/>
          </a:xfrm>
          <a:prstGeom prst="rect">
            <a:avLst/>
          </a:prstGeom>
        </p:spPr>
      </p:pic>
    </p:spTree>
    <p:extLst>
      <p:ext uri="{BB962C8B-B14F-4D97-AF65-F5344CB8AC3E}">
        <p14:creationId xmlns:p14="http://schemas.microsoft.com/office/powerpoint/2010/main" val="2992388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Example 2.19</a:t>
            </a:r>
            <a:endParaRPr lang="en-IN" dirty="0"/>
          </a:p>
        </p:txBody>
      </p:sp>
      <p:sp>
        <p:nvSpPr>
          <p:cNvPr id="5" name="Text Placeholder 4"/>
          <p:cNvSpPr>
            <a:spLocks noGrp="1"/>
          </p:cNvSpPr>
          <p:nvPr>
            <p:ph type="body" sz="quarter" idx="13"/>
          </p:nvPr>
        </p:nvSpPr>
        <p:spPr>
          <a:xfrm>
            <a:off x="457201" y="1444754"/>
            <a:ext cx="1657349" cy="359633"/>
          </a:xfrm>
        </p:spPr>
        <p:txBody>
          <a:bodyPr/>
          <a:lstStyle/>
          <a:p>
            <a:r>
              <a:rPr lang="en-US" dirty="0"/>
              <a:t>Show that</a:t>
            </a:r>
            <a:endParaRPr lang="en-US" b="1" dirty="0">
              <a:solidFill>
                <a:srgbClr val="0D98C4"/>
              </a:solidFill>
            </a:endParaRPr>
          </a:p>
        </p:txBody>
      </p:sp>
      <p:pic>
        <p:nvPicPr>
          <p:cNvPr id="8" name="Picture Placeholder 7"/>
          <p:cNvPicPr>
            <a:picLocks noGrp="1" noChangeAspect="1"/>
          </p:cNvPicPr>
          <p:nvPr>
            <p:ph type="pic" sz="quarter" idx="32"/>
          </p:nvPr>
        </p:nvPicPr>
        <p:blipFill>
          <a:blip r:embed="rId2"/>
          <a:stretch>
            <a:fillRect/>
          </a:stretch>
        </p:blipFill>
        <p:spPr>
          <a:xfrm>
            <a:off x="1986788" y="1276753"/>
            <a:ext cx="2971800" cy="833438"/>
          </a:xfrm>
          <a:prstGeom prst="rect">
            <a:avLst/>
          </a:prstGeom>
        </p:spPr>
      </p:pic>
      <p:sp>
        <p:nvSpPr>
          <p:cNvPr id="12" name="Text Placeholder 4"/>
          <p:cNvSpPr>
            <a:spLocks noGrp="1"/>
          </p:cNvSpPr>
          <p:nvPr>
            <p:ph type="body" sz="quarter" idx="13"/>
          </p:nvPr>
        </p:nvSpPr>
        <p:spPr>
          <a:xfrm>
            <a:off x="459614" y="2151126"/>
            <a:ext cx="1527174" cy="440807"/>
          </a:xfrm>
        </p:spPr>
        <p:txBody>
          <a:bodyPr/>
          <a:lstStyle/>
          <a:p>
            <a:r>
              <a:rPr lang="en-US" dirty="0">
                <a:solidFill>
                  <a:srgbClr val="0065C0"/>
                </a:solidFill>
              </a:rPr>
              <a:t>Solution:</a:t>
            </a:r>
            <a:endParaRPr lang="en-US" b="1" dirty="0">
              <a:solidFill>
                <a:srgbClr val="0065C0"/>
              </a:solidFill>
            </a:endParaRPr>
          </a:p>
        </p:txBody>
      </p:sp>
      <p:sp>
        <p:nvSpPr>
          <p:cNvPr id="14" name="Text Placeholder 4"/>
          <p:cNvSpPr>
            <a:spLocks noGrp="1"/>
          </p:cNvSpPr>
          <p:nvPr>
            <p:ph type="body" sz="quarter" idx="13"/>
          </p:nvPr>
        </p:nvSpPr>
        <p:spPr>
          <a:xfrm>
            <a:off x="457200" y="2591933"/>
            <a:ext cx="5772149" cy="481845"/>
          </a:xfrm>
        </p:spPr>
        <p:txBody>
          <a:bodyPr/>
          <a:lstStyle/>
          <a:p>
            <a:r>
              <a:rPr lang="en-IN" dirty="0"/>
              <a:t>We need to show that an arbitrary vector</a:t>
            </a:r>
            <a:endParaRPr lang="en-US" b="1" dirty="0">
              <a:solidFill>
                <a:srgbClr val="0D98C4"/>
              </a:solidFill>
            </a:endParaRPr>
          </a:p>
        </p:txBody>
      </p:sp>
      <p:pic>
        <p:nvPicPr>
          <p:cNvPr id="18" name="Picture Placeholder 17"/>
          <p:cNvPicPr>
            <a:picLocks noGrp="1" noChangeAspect="1"/>
          </p:cNvPicPr>
          <p:nvPr>
            <p:ph type="pic" sz="quarter" idx="32"/>
          </p:nvPr>
        </p:nvPicPr>
        <p:blipFill>
          <a:blip r:embed="rId3"/>
          <a:stretch>
            <a:fillRect/>
          </a:stretch>
        </p:blipFill>
        <p:spPr>
          <a:xfrm>
            <a:off x="6101589" y="2432805"/>
            <a:ext cx="476250" cy="800100"/>
          </a:xfrm>
          <a:prstGeom prst="rect">
            <a:avLst/>
          </a:prstGeom>
        </p:spPr>
      </p:pic>
      <p:sp>
        <p:nvSpPr>
          <p:cNvPr id="21" name="Text Placeholder 4"/>
          <p:cNvSpPr>
            <a:spLocks noGrp="1"/>
          </p:cNvSpPr>
          <p:nvPr>
            <p:ph type="body" sz="quarter" idx="13"/>
          </p:nvPr>
        </p:nvSpPr>
        <p:spPr>
          <a:xfrm>
            <a:off x="6580631" y="2591933"/>
            <a:ext cx="1112772" cy="481845"/>
          </a:xfrm>
        </p:spPr>
        <p:txBody>
          <a:bodyPr/>
          <a:lstStyle/>
          <a:p>
            <a:r>
              <a:rPr lang="en-US" dirty="0"/>
              <a:t>can be</a:t>
            </a:r>
            <a:endParaRPr lang="en-US" b="1" dirty="0">
              <a:solidFill>
                <a:srgbClr val="0D98C4"/>
              </a:solidFill>
            </a:endParaRPr>
          </a:p>
        </p:txBody>
      </p:sp>
      <p:sp>
        <p:nvSpPr>
          <p:cNvPr id="22" name="Text Placeholder 4"/>
          <p:cNvSpPr>
            <a:spLocks noGrp="1"/>
          </p:cNvSpPr>
          <p:nvPr>
            <p:ph type="body" sz="quarter" idx="13"/>
          </p:nvPr>
        </p:nvSpPr>
        <p:spPr>
          <a:xfrm>
            <a:off x="457200" y="3462227"/>
            <a:ext cx="4729163" cy="481845"/>
          </a:xfrm>
        </p:spPr>
        <p:txBody>
          <a:bodyPr/>
          <a:lstStyle/>
          <a:p>
            <a:r>
              <a:rPr lang="en-US" dirty="0"/>
              <a:t>written as a linear combination of</a:t>
            </a:r>
            <a:endParaRPr lang="en-US" b="1" dirty="0">
              <a:solidFill>
                <a:srgbClr val="0D98C4"/>
              </a:solidFill>
            </a:endParaRPr>
          </a:p>
        </p:txBody>
      </p:sp>
      <p:pic>
        <p:nvPicPr>
          <p:cNvPr id="19" name="Picture Placeholder 18"/>
          <p:cNvPicPr>
            <a:picLocks noGrp="1" noChangeAspect="1"/>
          </p:cNvPicPr>
          <p:nvPr>
            <p:ph type="pic" sz="quarter" idx="32"/>
          </p:nvPr>
        </p:nvPicPr>
        <p:blipFill>
          <a:blip r:embed="rId4"/>
          <a:stretch>
            <a:fillRect/>
          </a:stretch>
        </p:blipFill>
        <p:spPr>
          <a:xfrm>
            <a:off x="5072888" y="3266151"/>
            <a:ext cx="1809750" cy="790575"/>
          </a:xfrm>
          <a:prstGeom prst="rect">
            <a:avLst/>
          </a:prstGeom>
        </p:spPr>
      </p:pic>
      <p:sp>
        <p:nvSpPr>
          <p:cNvPr id="11" name="Text Placeholder 4"/>
          <p:cNvSpPr>
            <a:spLocks noGrp="1"/>
          </p:cNvSpPr>
          <p:nvPr>
            <p:ph type="body" sz="quarter" idx="13"/>
          </p:nvPr>
        </p:nvSpPr>
        <p:spPr>
          <a:xfrm>
            <a:off x="6918326" y="3452702"/>
            <a:ext cx="1416049" cy="371346"/>
          </a:xfrm>
        </p:spPr>
        <p:txBody>
          <a:bodyPr/>
          <a:lstStyle/>
          <a:p>
            <a:r>
              <a:rPr lang="en-US" dirty="0"/>
              <a:t>that is,</a:t>
            </a:r>
            <a:endParaRPr lang="en-US" b="1" dirty="0">
              <a:solidFill>
                <a:srgbClr val="0D98C4"/>
              </a:solidFill>
            </a:endParaRPr>
          </a:p>
        </p:txBody>
      </p:sp>
      <p:sp>
        <p:nvSpPr>
          <p:cNvPr id="23" name="Text Placeholder 4"/>
          <p:cNvSpPr>
            <a:spLocks noGrp="1"/>
          </p:cNvSpPr>
          <p:nvPr>
            <p:ph type="body" sz="quarter" idx="13"/>
          </p:nvPr>
        </p:nvSpPr>
        <p:spPr>
          <a:xfrm>
            <a:off x="457199" y="4266646"/>
            <a:ext cx="4501389" cy="481845"/>
          </a:xfrm>
        </p:spPr>
        <p:txBody>
          <a:bodyPr/>
          <a:lstStyle/>
          <a:p>
            <a:r>
              <a:rPr lang="en-IN" dirty="0"/>
              <a:t>we must show that the equation</a:t>
            </a:r>
            <a:endParaRPr lang="en-US" b="1" dirty="0">
              <a:solidFill>
                <a:srgbClr val="0D98C4"/>
              </a:solidFill>
            </a:endParaRPr>
          </a:p>
        </p:txBody>
      </p:sp>
      <p:pic>
        <p:nvPicPr>
          <p:cNvPr id="20" name="Picture Placeholder 19"/>
          <p:cNvPicPr>
            <a:picLocks noGrp="1" noChangeAspect="1"/>
          </p:cNvPicPr>
          <p:nvPr>
            <p:ph type="pic" sz="quarter" idx="32"/>
          </p:nvPr>
        </p:nvPicPr>
        <p:blipFill>
          <a:blip r:embed="rId5"/>
          <a:stretch>
            <a:fillRect/>
          </a:stretch>
        </p:blipFill>
        <p:spPr>
          <a:xfrm>
            <a:off x="4915724" y="4089972"/>
            <a:ext cx="2562225" cy="747713"/>
          </a:xfrm>
          <a:prstGeom prst="rect">
            <a:avLst/>
          </a:prstGeom>
        </p:spPr>
      </p:pic>
      <p:sp>
        <p:nvSpPr>
          <p:cNvPr id="24" name="Text Placeholder 4"/>
          <p:cNvSpPr>
            <a:spLocks noGrp="1"/>
          </p:cNvSpPr>
          <p:nvPr>
            <p:ph type="body" sz="quarter" idx="13"/>
          </p:nvPr>
        </p:nvSpPr>
        <p:spPr>
          <a:xfrm>
            <a:off x="457199" y="5014359"/>
            <a:ext cx="8249479" cy="927000"/>
          </a:xfrm>
        </p:spPr>
        <p:txBody>
          <a:bodyPr/>
          <a:lstStyle/>
          <a:p>
            <a:r>
              <a:rPr lang="en-IN" dirty="0"/>
              <a:t>can always be solved for </a:t>
            </a:r>
            <a:r>
              <a:rPr lang="en-IN" i="1" dirty="0"/>
              <a:t>x </a:t>
            </a:r>
            <a:r>
              <a:rPr lang="en-IN" dirty="0"/>
              <a:t>and </a:t>
            </a:r>
            <a:r>
              <a:rPr lang="en-IN" i="1" dirty="0"/>
              <a:t>y </a:t>
            </a:r>
            <a:r>
              <a:rPr lang="en-IN" dirty="0"/>
              <a:t>(in terms of </a:t>
            </a:r>
            <a:r>
              <a:rPr lang="en-IN" i="1" dirty="0"/>
              <a:t>a </a:t>
            </a:r>
            <a:r>
              <a:rPr lang="en-IN" dirty="0"/>
              <a:t>and </a:t>
            </a:r>
            <a:r>
              <a:rPr lang="en-IN" i="1" dirty="0"/>
              <a:t>b</a:t>
            </a:r>
            <a:r>
              <a:rPr lang="en-IN" dirty="0"/>
              <a:t>), regardless of the values of </a:t>
            </a:r>
            <a:r>
              <a:rPr lang="en-IN" i="1" dirty="0"/>
              <a:t>a </a:t>
            </a:r>
            <a:r>
              <a:rPr lang="en-IN" dirty="0"/>
              <a:t>and </a:t>
            </a:r>
            <a:r>
              <a:rPr lang="en-IN" i="1" dirty="0"/>
              <a:t>b</a:t>
            </a:r>
            <a:r>
              <a:rPr lang="en-IN" dirty="0"/>
              <a:t>.</a:t>
            </a:r>
            <a:endParaRPr lang="en-US" b="1" dirty="0">
              <a:solidFill>
                <a:srgbClr val="0D98C4"/>
              </a:solidFill>
            </a:endParaRPr>
          </a:p>
        </p:txBody>
      </p:sp>
    </p:spTree>
    <p:extLst>
      <p:ext uri="{BB962C8B-B14F-4D97-AF65-F5344CB8AC3E}">
        <p14:creationId xmlns:p14="http://schemas.microsoft.com/office/powerpoint/2010/main" val="40626119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Example 2.19 </a:t>
            </a:r>
            <a:r>
              <a:rPr lang="en-IN" dirty="0"/>
              <a:t>– Solution (1 of 2)</a:t>
            </a:r>
          </a:p>
        </p:txBody>
      </p:sp>
      <p:sp>
        <p:nvSpPr>
          <p:cNvPr id="5" name="Text Placeholder 4"/>
          <p:cNvSpPr>
            <a:spLocks noGrp="1"/>
          </p:cNvSpPr>
          <p:nvPr>
            <p:ph type="body" sz="quarter" idx="13"/>
          </p:nvPr>
        </p:nvSpPr>
        <p:spPr>
          <a:xfrm>
            <a:off x="457201" y="1444754"/>
            <a:ext cx="3581399" cy="359633"/>
          </a:xfrm>
        </p:spPr>
        <p:txBody>
          <a:bodyPr/>
          <a:lstStyle/>
          <a:p>
            <a:r>
              <a:rPr lang="en-US" dirty="0"/>
              <a:t>The augmented matrix is</a:t>
            </a:r>
            <a:endParaRPr lang="en-US" b="1" dirty="0">
              <a:solidFill>
                <a:srgbClr val="0D98C4"/>
              </a:solidFill>
            </a:endParaRPr>
          </a:p>
        </p:txBody>
      </p:sp>
      <p:pic>
        <p:nvPicPr>
          <p:cNvPr id="9" name="Picture Placeholder 8"/>
          <p:cNvPicPr>
            <a:picLocks noGrp="1" noChangeAspect="1"/>
          </p:cNvPicPr>
          <p:nvPr>
            <p:ph type="pic" sz="quarter" idx="32"/>
          </p:nvPr>
        </p:nvPicPr>
        <p:blipFill>
          <a:blip r:embed="rId2"/>
          <a:stretch>
            <a:fillRect/>
          </a:stretch>
        </p:blipFill>
        <p:spPr>
          <a:xfrm>
            <a:off x="3951944" y="1362938"/>
            <a:ext cx="1384459" cy="660083"/>
          </a:xfrm>
          <a:prstGeom prst="rect">
            <a:avLst/>
          </a:prstGeom>
        </p:spPr>
      </p:pic>
      <p:sp>
        <p:nvSpPr>
          <p:cNvPr id="23" name="Text Placeholder 4"/>
          <p:cNvSpPr>
            <a:spLocks noGrp="1"/>
          </p:cNvSpPr>
          <p:nvPr>
            <p:ph type="body" sz="quarter" idx="13"/>
          </p:nvPr>
        </p:nvSpPr>
        <p:spPr>
          <a:xfrm>
            <a:off x="5382119" y="1440840"/>
            <a:ext cx="2807724" cy="481845"/>
          </a:xfrm>
        </p:spPr>
        <p:txBody>
          <a:bodyPr/>
          <a:lstStyle/>
          <a:p>
            <a:r>
              <a:rPr lang="en-US" dirty="0"/>
              <a:t>and row reduction</a:t>
            </a:r>
            <a:endParaRPr lang="en-US" b="1" dirty="0">
              <a:solidFill>
                <a:srgbClr val="0D98C4"/>
              </a:solidFill>
            </a:endParaRPr>
          </a:p>
        </p:txBody>
      </p:sp>
      <p:sp>
        <p:nvSpPr>
          <p:cNvPr id="22" name="Text Placeholder 4"/>
          <p:cNvSpPr>
            <a:spLocks noGrp="1"/>
          </p:cNvSpPr>
          <p:nvPr>
            <p:ph type="body" sz="quarter" idx="13"/>
          </p:nvPr>
        </p:nvSpPr>
        <p:spPr>
          <a:xfrm>
            <a:off x="483704" y="1897583"/>
            <a:ext cx="1490870" cy="481845"/>
          </a:xfrm>
        </p:spPr>
        <p:txBody>
          <a:bodyPr/>
          <a:lstStyle/>
          <a:p>
            <a:r>
              <a:rPr lang="en-US" dirty="0"/>
              <a:t>produces</a:t>
            </a:r>
            <a:endParaRPr lang="en-US" b="1" dirty="0">
              <a:solidFill>
                <a:srgbClr val="0D98C4"/>
              </a:solidFill>
            </a:endParaRPr>
          </a:p>
        </p:txBody>
      </p:sp>
      <p:pic>
        <p:nvPicPr>
          <p:cNvPr id="10" name="Picture Placeholder 9"/>
          <p:cNvPicPr>
            <a:picLocks noGrp="1" noChangeAspect="1"/>
          </p:cNvPicPr>
          <p:nvPr>
            <p:ph type="pic" sz="quarter" idx="32"/>
          </p:nvPr>
        </p:nvPicPr>
        <p:blipFill>
          <a:blip r:embed="rId3"/>
          <a:stretch>
            <a:fillRect/>
          </a:stretch>
        </p:blipFill>
        <p:spPr>
          <a:xfrm>
            <a:off x="1400505" y="2576758"/>
            <a:ext cx="6077903" cy="668655"/>
          </a:xfrm>
          <a:prstGeom prst="rect">
            <a:avLst/>
          </a:prstGeom>
        </p:spPr>
      </p:pic>
      <p:sp>
        <p:nvSpPr>
          <p:cNvPr id="24" name="Text Placeholder 4"/>
          <p:cNvSpPr>
            <a:spLocks noGrp="1"/>
          </p:cNvSpPr>
          <p:nvPr>
            <p:ph type="body" sz="quarter" idx="13"/>
          </p:nvPr>
        </p:nvSpPr>
        <p:spPr>
          <a:xfrm>
            <a:off x="457199" y="3526562"/>
            <a:ext cx="8686801" cy="912916"/>
          </a:xfrm>
        </p:spPr>
        <p:txBody>
          <a:bodyPr/>
          <a:lstStyle/>
          <a:p>
            <a:r>
              <a:rPr lang="en-IN" dirty="0"/>
              <a:t>at which point it is clear that the system has a (unique) solution. (Why?) If we continue, </a:t>
            </a:r>
            <a:r>
              <a:rPr lang="en-US" dirty="0"/>
              <a:t>we obtain</a:t>
            </a:r>
            <a:endParaRPr lang="en-US" b="1" dirty="0">
              <a:solidFill>
                <a:srgbClr val="0D98C4"/>
              </a:solidFill>
            </a:endParaRPr>
          </a:p>
        </p:txBody>
      </p:sp>
      <p:pic>
        <p:nvPicPr>
          <p:cNvPr id="13" name="Picture Placeholder 12"/>
          <p:cNvPicPr>
            <a:picLocks noGrp="1" noChangeAspect="1"/>
          </p:cNvPicPr>
          <p:nvPr>
            <p:ph type="pic" sz="quarter" idx="32"/>
          </p:nvPr>
        </p:nvPicPr>
        <p:blipFill>
          <a:blip r:embed="rId4"/>
          <a:stretch>
            <a:fillRect/>
          </a:stretch>
        </p:blipFill>
        <p:spPr>
          <a:xfrm>
            <a:off x="1244041" y="4683592"/>
            <a:ext cx="6155055" cy="677228"/>
          </a:xfrm>
          <a:prstGeom prst="rect">
            <a:avLst/>
          </a:prstGeom>
        </p:spPr>
      </p:pic>
    </p:spTree>
    <p:extLst>
      <p:ext uri="{BB962C8B-B14F-4D97-AF65-F5344CB8AC3E}">
        <p14:creationId xmlns:p14="http://schemas.microsoft.com/office/powerpoint/2010/main" val="307397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Example 2.4</a:t>
            </a:r>
            <a:endParaRPr lang="en-IN" dirty="0"/>
          </a:p>
        </p:txBody>
      </p:sp>
      <p:sp>
        <p:nvSpPr>
          <p:cNvPr id="11" name="Text Placeholder 10"/>
          <p:cNvSpPr>
            <a:spLocks noGrp="1"/>
          </p:cNvSpPr>
          <p:nvPr>
            <p:ph type="body" sz="quarter" idx="13"/>
          </p:nvPr>
        </p:nvSpPr>
        <p:spPr/>
        <p:txBody>
          <a:bodyPr/>
          <a:lstStyle/>
          <a:p>
            <a:r>
              <a:rPr lang="en-US" dirty="0"/>
              <a:t>Solve the following systems of linear equations:</a:t>
            </a:r>
          </a:p>
        </p:txBody>
      </p:sp>
      <p:sp>
        <p:nvSpPr>
          <p:cNvPr id="14" name="Text Placeholder 13"/>
          <p:cNvSpPr>
            <a:spLocks noGrp="1"/>
          </p:cNvSpPr>
          <p:nvPr>
            <p:ph type="body" sz="quarter" idx="13"/>
          </p:nvPr>
        </p:nvSpPr>
        <p:spPr>
          <a:xfrm>
            <a:off x="457200" y="1990673"/>
            <a:ext cx="1917510" cy="1121017"/>
          </a:xfrm>
        </p:spPr>
        <p:txBody>
          <a:bodyPr/>
          <a:lstStyle/>
          <a:p>
            <a:r>
              <a:rPr lang="es-ES" dirty="0"/>
              <a:t>(a) </a:t>
            </a:r>
            <a:r>
              <a:rPr lang="es-ES" i="1" dirty="0">
                <a:latin typeface="Times LT Std" panose="02020603050405020304" pitchFamily="18" charset="0"/>
              </a:rPr>
              <a:t>x </a:t>
            </a:r>
            <a:r>
              <a:rPr lang="es-ES" dirty="0">
                <a:latin typeface="Times LT Std" panose="02020603050405020304" pitchFamily="18" charset="0"/>
              </a:rPr>
              <a:t>− </a:t>
            </a:r>
            <a:r>
              <a:rPr lang="es-ES" i="1" dirty="0">
                <a:latin typeface="Times LT Std" panose="02020603050405020304" pitchFamily="18" charset="0"/>
              </a:rPr>
              <a:t>y </a:t>
            </a:r>
            <a:r>
              <a:rPr lang="es-ES" dirty="0">
                <a:latin typeface="Times LT Std" panose="02020603050405020304" pitchFamily="18" charset="0"/>
              </a:rPr>
              <a:t>= 1</a:t>
            </a:r>
          </a:p>
          <a:p>
            <a:pPr marL="463550" indent="-463550"/>
            <a:r>
              <a:rPr lang="es-ES" i="1" dirty="0">
                <a:latin typeface="Times LT Std" panose="02020603050405020304" pitchFamily="18" charset="0"/>
              </a:rPr>
              <a:t>	x </a:t>
            </a:r>
            <a:r>
              <a:rPr lang="es-ES" dirty="0">
                <a:latin typeface="Times LT Std" panose="02020603050405020304" pitchFamily="18" charset="0"/>
              </a:rPr>
              <a:t>+ </a:t>
            </a:r>
            <a:r>
              <a:rPr lang="es-ES" i="1" dirty="0">
                <a:latin typeface="Times LT Std" panose="02020603050405020304" pitchFamily="18" charset="0"/>
              </a:rPr>
              <a:t>y </a:t>
            </a:r>
            <a:r>
              <a:rPr lang="es-ES" dirty="0">
                <a:latin typeface="Times LT Std" panose="02020603050405020304" pitchFamily="18" charset="0"/>
              </a:rPr>
              <a:t>= 3</a:t>
            </a:r>
            <a:endParaRPr lang="en-US" dirty="0">
              <a:latin typeface="Times LT Std" panose="02020603050405020304" pitchFamily="18" charset="0"/>
            </a:endParaRPr>
          </a:p>
        </p:txBody>
      </p:sp>
      <p:sp>
        <p:nvSpPr>
          <p:cNvPr id="22" name="Text Placeholder 13"/>
          <p:cNvSpPr>
            <a:spLocks noGrp="1"/>
          </p:cNvSpPr>
          <p:nvPr>
            <p:ph type="body" sz="quarter" idx="13"/>
          </p:nvPr>
        </p:nvSpPr>
        <p:spPr>
          <a:xfrm>
            <a:off x="2943407" y="1979297"/>
            <a:ext cx="2160855" cy="1121017"/>
          </a:xfrm>
        </p:spPr>
        <p:txBody>
          <a:bodyPr/>
          <a:lstStyle/>
          <a:p>
            <a:r>
              <a:rPr lang="es-ES" dirty="0"/>
              <a:t>(b</a:t>
            </a:r>
            <a:r>
              <a:rPr lang="es-ES" dirty="0">
                <a:latin typeface="Times LT Std" panose="02020603050405020304" pitchFamily="18" charset="0"/>
              </a:rPr>
              <a:t>)   </a:t>
            </a:r>
            <a:r>
              <a:rPr lang="es-ES" i="1" dirty="0">
                <a:latin typeface="Times LT Std" panose="02020603050405020304" pitchFamily="18" charset="0"/>
              </a:rPr>
              <a:t>x </a:t>
            </a:r>
            <a:r>
              <a:rPr lang="es-ES" dirty="0">
                <a:latin typeface="Times LT Std" panose="02020603050405020304" pitchFamily="18" charset="0"/>
              </a:rPr>
              <a:t>−   </a:t>
            </a:r>
            <a:r>
              <a:rPr lang="es-ES" i="1" dirty="0">
                <a:latin typeface="Times LT Std" panose="02020603050405020304" pitchFamily="18" charset="0"/>
              </a:rPr>
              <a:t>y </a:t>
            </a:r>
            <a:r>
              <a:rPr lang="es-ES" dirty="0">
                <a:latin typeface="Times LT Std" panose="02020603050405020304" pitchFamily="18" charset="0"/>
              </a:rPr>
              <a:t>= 2</a:t>
            </a:r>
          </a:p>
          <a:p>
            <a:pPr marL="463550" indent="-463550"/>
            <a:r>
              <a:rPr lang="es-ES" i="1" dirty="0">
                <a:latin typeface="Times LT Std" panose="02020603050405020304" pitchFamily="18" charset="0"/>
              </a:rPr>
              <a:t>	2x </a:t>
            </a:r>
            <a:r>
              <a:rPr lang="es-ES" dirty="0">
                <a:latin typeface="Times LT Std" panose="02020603050405020304" pitchFamily="18" charset="0"/>
              </a:rPr>
              <a:t>− 2</a:t>
            </a:r>
            <a:r>
              <a:rPr lang="es-ES" i="1" dirty="0">
                <a:latin typeface="Times LT Std" panose="02020603050405020304" pitchFamily="18" charset="0"/>
              </a:rPr>
              <a:t>y </a:t>
            </a:r>
            <a:r>
              <a:rPr lang="es-ES" dirty="0">
                <a:latin typeface="Times LT Std" panose="02020603050405020304" pitchFamily="18" charset="0"/>
              </a:rPr>
              <a:t>= 4</a:t>
            </a:r>
            <a:endParaRPr lang="en-US" dirty="0">
              <a:latin typeface="Times LT Std" panose="02020603050405020304" pitchFamily="18" charset="0"/>
            </a:endParaRPr>
          </a:p>
        </p:txBody>
      </p:sp>
      <p:sp>
        <p:nvSpPr>
          <p:cNvPr id="23" name="Text Placeholder 13"/>
          <p:cNvSpPr>
            <a:spLocks noGrp="1"/>
          </p:cNvSpPr>
          <p:nvPr>
            <p:ph type="body" sz="quarter" idx="13"/>
          </p:nvPr>
        </p:nvSpPr>
        <p:spPr>
          <a:xfrm>
            <a:off x="5729871" y="1967921"/>
            <a:ext cx="2160855" cy="1121017"/>
          </a:xfrm>
        </p:spPr>
        <p:txBody>
          <a:bodyPr/>
          <a:lstStyle/>
          <a:p>
            <a:r>
              <a:rPr lang="es-ES" dirty="0"/>
              <a:t>(c)</a:t>
            </a:r>
            <a:r>
              <a:rPr lang="es-ES" sz="800" dirty="0"/>
              <a:t>    </a:t>
            </a:r>
            <a:r>
              <a:rPr lang="es-ES" i="1" dirty="0">
                <a:latin typeface="Times LT Std" panose="02020603050405020304" pitchFamily="18" charset="0"/>
              </a:rPr>
              <a:t>x </a:t>
            </a:r>
            <a:r>
              <a:rPr lang="es-ES" dirty="0">
                <a:latin typeface="Times LT Std" panose="02020603050405020304" pitchFamily="18" charset="0"/>
              </a:rPr>
              <a:t>− </a:t>
            </a:r>
            <a:r>
              <a:rPr lang="es-ES" i="1" dirty="0">
                <a:latin typeface="Times LT Std" panose="02020603050405020304" pitchFamily="18" charset="0"/>
              </a:rPr>
              <a:t>y </a:t>
            </a:r>
            <a:r>
              <a:rPr lang="es-ES" dirty="0">
                <a:latin typeface="Times LT Std" panose="02020603050405020304" pitchFamily="18" charset="0"/>
              </a:rPr>
              <a:t>= 1</a:t>
            </a:r>
          </a:p>
          <a:p>
            <a:pPr marL="463550" indent="-463550"/>
            <a:r>
              <a:rPr lang="es-ES" i="1" dirty="0">
                <a:latin typeface="Times LT Std" panose="02020603050405020304" pitchFamily="18" charset="0"/>
              </a:rPr>
              <a:t>	x </a:t>
            </a:r>
            <a:r>
              <a:rPr lang="es-ES" dirty="0">
                <a:latin typeface="Times LT Std" panose="02020603050405020304" pitchFamily="18" charset="0"/>
              </a:rPr>
              <a:t>− </a:t>
            </a:r>
            <a:r>
              <a:rPr lang="es-ES" i="1" dirty="0">
                <a:latin typeface="Times LT Std" panose="02020603050405020304" pitchFamily="18" charset="0"/>
              </a:rPr>
              <a:t>y </a:t>
            </a:r>
            <a:r>
              <a:rPr lang="es-ES" dirty="0">
                <a:latin typeface="Times LT Std" panose="02020603050405020304" pitchFamily="18" charset="0"/>
              </a:rPr>
              <a:t>= 3</a:t>
            </a:r>
            <a:endParaRPr lang="en-US" dirty="0">
              <a:latin typeface="Times LT Std" panose="02020603050405020304" pitchFamily="18" charset="0"/>
            </a:endParaRPr>
          </a:p>
        </p:txBody>
      </p:sp>
      <p:sp>
        <p:nvSpPr>
          <p:cNvPr id="15" name="Text Placeholder 14"/>
          <p:cNvSpPr>
            <a:spLocks noGrp="1"/>
          </p:cNvSpPr>
          <p:nvPr>
            <p:ph type="body" sz="quarter" idx="13"/>
          </p:nvPr>
        </p:nvSpPr>
        <p:spPr>
          <a:xfrm>
            <a:off x="457200" y="3601138"/>
            <a:ext cx="8335962" cy="1380300"/>
          </a:xfrm>
        </p:spPr>
        <p:txBody>
          <a:bodyPr/>
          <a:lstStyle/>
          <a:p>
            <a:r>
              <a:rPr lang="en-US" dirty="0">
                <a:solidFill>
                  <a:srgbClr val="0065C0"/>
                </a:solidFill>
              </a:rPr>
              <a:t>Solution:</a:t>
            </a:r>
          </a:p>
          <a:p>
            <a:r>
              <a:rPr lang="en-US" dirty="0"/>
              <a:t>(a) Adding the two equations together gives </a:t>
            </a:r>
            <a:r>
              <a:rPr lang="en-US" dirty="0">
                <a:latin typeface="Times LT Std" pitchFamily="18" charset="0"/>
              </a:rPr>
              <a:t>2</a:t>
            </a:r>
            <a:r>
              <a:rPr lang="en-US" i="1" dirty="0">
                <a:latin typeface="Times LT Std" panose="02020603050405020304" pitchFamily="18" charset="0"/>
              </a:rPr>
              <a:t>x </a:t>
            </a:r>
            <a:r>
              <a:rPr lang="en-US" dirty="0">
                <a:latin typeface="Times LT Std" pitchFamily="18" charset="0"/>
              </a:rPr>
              <a:t>= 4</a:t>
            </a:r>
            <a:r>
              <a:rPr lang="en-US" dirty="0"/>
              <a:t>, so </a:t>
            </a:r>
            <a:r>
              <a:rPr lang="en-US" i="1" dirty="0">
                <a:latin typeface="Times LT Std" pitchFamily="18" charset="0"/>
              </a:rPr>
              <a:t>x </a:t>
            </a:r>
            <a:r>
              <a:rPr lang="en-US" dirty="0">
                <a:latin typeface="Times LT Std" pitchFamily="18" charset="0"/>
              </a:rPr>
              <a:t>= 2</a:t>
            </a:r>
            <a:r>
              <a:rPr lang="en-US" dirty="0"/>
              <a:t>, from which we find that </a:t>
            </a:r>
            <a:r>
              <a:rPr lang="en-US" i="1" dirty="0">
                <a:latin typeface="Times LT Std" pitchFamily="18" charset="0"/>
              </a:rPr>
              <a:t>y </a:t>
            </a:r>
            <a:r>
              <a:rPr lang="en-US" dirty="0">
                <a:latin typeface="Times LT Std" pitchFamily="18" charset="0"/>
              </a:rPr>
              <a:t>= 1</a:t>
            </a:r>
            <a:r>
              <a:rPr lang="en-US" dirty="0"/>
              <a:t>.</a:t>
            </a:r>
            <a:endParaRPr lang="en-US" dirty="0">
              <a:solidFill>
                <a:srgbClr val="82004D"/>
              </a:solidFill>
            </a:endParaRPr>
          </a:p>
        </p:txBody>
      </p:sp>
    </p:spTree>
    <p:extLst>
      <p:ext uri="{BB962C8B-B14F-4D97-AF65-F5344CB8AC3E}">
        <p14:creationId xmlns:p14="http://schemas.microsoft.com/office/powerpoint/2010/main" val="2175381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Example 2.19 </a:t>
            </a:r>
            <a:r>
              <a:rPr lang="en-IN" dirty="0"/>
              <a:t>– Solution (2 of 2)</a:t>
            </a:r>
          </a:p>
        </p:txBody>
      </p:sp>
      <p:sp>
        <p:nvSpPr>
          <p:cNvPr id="5" name="Text Placeholder 4"/>
          <p:cNvSpPr>
            <a:spLocks noGrp="1"/>
          </p:cNvSpPr>
          <p:nvPr>
            <p:ph type="body" sz="quarter" idx="13"/>
          </p:nvPr>
        </p:nvSpPr>
        <p:spPr>
          <a:xfrm>
            <a:off x="457201" y="1444754"/>
            <a:ext cx="8191880" cy="904883"/>
          </a:xfrm>
        </p:spPr>
        <p:txBody>
          <a:bodyPr/>
          <a:lstStyle/>
          <a:p>
            <a:r>
              <a:rPr lang="en-IN" dirty="0"/>
              <a:t>From which we see that </a:t>
            </a:r>
            <a:r>
              <a:rPr lang="en-IN" i="1" dirty="0">
                <a:latin typeface="Times LT Std" panose="02020603050405020304" pitchFamily="18" charset="0"/>
              </a:rPr>
              <a:t>x </a:t>
            </a:r>
            <a:r>
              <a:rPr lang="en-IN" dirty="0">
                <a:latin typeface="Times LT Std" panose="02020603050405020304" pitchFamily="18" charset="0"/>
              </a:rPr>
              <a:t>= (3</a:t>
            </a:r>
            <a:r>
              <a:rPr lang="en-IN" i="1" dirty="0">
                <a:latin typeface="Times LT Std" panose="02020603050405020304" pitchFamily="18" charset="0"/>
              </a:rPr>
              <a:t>a </a:t>
            </a:r>
            <a:r>
              <a:rPr lang="en-US" dirty="0">
                <a:latin typeface="Times LT Std" panose="02020603050405020304" pitchFamily="18" charset="0"/>
              </a:rPr>
              <a:t>− </a:t>
            </a:r>
            <a:r>
              <a:rPr lang="en-IN" dirty="0">
                <a:latin typeface="Times LT Std" panose="02020603050405020304" pitchFamily="18" charset="0"/>
              </a:rPr>
              <a:t> </a:t>
            </a:r>
            <a:r>
              <a:rPr lang="en-IN" i="1" dirty="0">
                <a:latin typeface="Times LT Std" panose="02020603050405020304" pitchFamily="18" charset="0"/>
              </a:rPr>
              <a:t>b</a:t>
            </a:r>
            <a:r>
              <a:rPr lang="en-IN" dirty="0">
                <a:latin typeface="Times LT Std" panose="02020603050405020304" pitchFamily="18" charset="0"/>
              </a:rPr>
              <a:t>)</a:t>
            </a:r>
            <a:r>
              <a:rPr lang="en-US" b="1" dirty="0">
                <a:latin typeface="Times LT Std" panose="02020603050405020304" pitchFamily="18" charset="0"/>
              </a:rPr>
              <a:t> ∕ </a:t>
            </a:r>
            <a:r>
              <a:rPr lang="en-IN" dirty="0">
                <a:latin typeface="Times LT Std" panose="02020603050405020304" pitchFamily="18" charset="0"/>
              </a:rPr>
              <a:t>7 </a:t>
            </a:r>
            <a:r>
              <a:rPr lang="en-IN" dirty="0"/>
              <a:t>and</a:t>
            </a:r>
            <a:r>
              <a:rPr lang="en-IN" dirty="0">
                <a:latin typeface="Times LT Std" panose="02020603050405020304" pitchFamily="18" charset="0"/>
              </a:rPr>
              <a:t> </a:t>
            </a:r>
            <a:r>
              <a:rPr lang="en-IN" i="1" dirty="0">
                <a:latin typeface="Times LT Std" panose="02020603050405020304" pitchFamily="18" charset="0"/>
              </a:rPr>
              <a:t>y </a:t>
            </a:r>
            <a:r>
              <a:rPr lang="en-IN" dirty="0">
                <a:latin typeface="Times LT Std" panose="02020603050405020304" pitchFamily="18" charset="0"/>
              </a:rPr>
              <a:t>= (</a:t>
            </a:r>
            <a:r>
              <a:rPr lang="en-IN" i="1" dirty="0">
                <a:latin typeface="Times LT Std" panose="02020603050405020304" pitchFamily="18" charset="0"/>
              </a:rPr>
              <a:t>a </a:t>
            </a:r>
            <a:r>
              <a:rPr lang="en-IN" dirty="0">
                <a:latin typeface="Times LT Std" panose="02020603050405020304" pitchFamily="18" charset="0"/>
              </a:rPr>
              <a:t>+ 2</a:t>
            </a:r>
            <a:r>
              <a:rPr lang="en-IN" i="1" dirty="0">
                <a:latin typeface="Times LT Std" panose="02020603050405020304" pitchFamily="18" charset="0"/>
              </a:rPr>
              <a:t>b</a:t>
            </a:r>
            <a:r>
              <a:rPr lang="en-IN" dirty="0">
                <a:latin typeface="Times LT Std" panose="02020603050405020304" pitchFamily="18" charset="0"/>
              </a:rPr>
              <a:t>)</a:t>
            </a:r>
            <a:r>
              <a:rPr lang="en-US" b="1" dirty="0">
                <a:latin typeface="Times LT Std" panose="02020603050405020304" pitchFamily="18" charset="0"/>
              </a:rPr>
              <a:t> ∕ </a:t>
            </a:r>
            <a:r>
              <a:rPr lang="en-IN" dirty="0">
                <a:latin typeface="Times LT Std" panose="02020603050405020304" pitchFamily="18" charset="0"/>
              </a:rPr>
              <a:t>7. </a:t>
            </a:r>
            <a:r>
              <a:rPr lang="en-IN" dirty="0"/>
              <a:t>Thus, for any choice of </a:t>
            </a:r>
            <a:r>
              <a:rPr lang="en-IN" i="1" dirty="0"/>
              <a:t>a </a:t>
            </a:r>
            <a:r>
              <a:rPr lang="en-IN" dirty="0"/>
              <a:t>and </a:t>
            </a:r>
            <a:r>
              <a:rPr lang="en-IN" i="1" dirty="0"/>
              <a:t>b</a:t>
            </a:r>
            <a:r>
              <a:rPr lang="en-IN" dirty="0"/>
              <a:t>, we have</a:t>
            </a:r>
            <a:endParaRPr lang="en-US" b="1" dirty="0">
              <a:solidFill>
                <a:srgbClr val="0D98C4"/>
              </a:solidFill>
            </a:endParaRPr>
          </a:p>
        </p:txBody>
      </p:sp>
      <p:pic>
        <p:nvPicPr>
          <p:cNvPr id="15" name="Picture Placeholder 14"/>
          <p:cNvPicPr>
            <a:picLocks noGrp="1" noChangeAspect="1"/>
          </p:cNvPicPr>
          <p:nvPr>
            <p:ph type="pic" sz="quarter" idx="32"/>
          </p:nvPr>
        </p:nvPicPr>
        <p:blipFill>
          <a:blip r:embed="rId2"/>
          <a:stretch>
            <a:fillRect/>
          </a:stretch>
        </p:blipFill>
        <p:spPr>
          <a:xfrm>
            <a:off x="2138363" y="2460793"/>
            <a:ext cx="4867275" cy="790575"/>
          </a:xfrm>
          <a:prstGeom prst="rect">
            <a:avLst/>
          </a:prstGeom>
        </p:spPr>
      </p:pic>
    </p:spTree>
    <p:extLst>
      <p:ext uri="{BB962C8B-B14F-4D97-AF65-F5344CB8AC3E}">
        <p14:creationId xmlns:p14="http://schemas.microsoft.com/office/powerpoint/2010/main" val="42354926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Linear Independence</a:t>
            </a:r>
            <a:endParaRPr lang="en-IN" dirty="0"/>
          </a:p>
        </p:txBody>
      </p:sp>
    </p:spTree>
    <p:extLst>
      <p:ext uri="{BB962C8B-B14F-4D97-AF65-F5344CB8AC3E}">
        <p14:creationId xmlns:p14="http://schemas.microsoft.com/office/powerpoint/2010/main" val="7287860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Linear Independence (1 of 5)</a:t>
            </a:r>
            <a:endParaRPr lang="en-IN" dirty="0"/>
          </a:p>
        </p:txBody>
      </p:sp>
      <p:sp>
        <p:nvSpPr>
          <p:cNvPr id="5" name="Text Placeholder 4"/>
          <p:cNvSpPr>
            <a:spLocks noGrp="1"/>
          </p:cNvSpPr>
          <p:nvPr>
            <p:ph type="body" sz="quarter" idx="13"/>
          </p:nvPr>
        </p:nvSpPr>
        <p:spPr>
          <a:xfrm>
            <a:off x="457201" y="1444753"/>
            <a:ext cx="8352970" cy="3816359"/>
          </a:xfrm>
        </p:spPr>
        <p:txBody>
          <a:bodyPr/>
          <a:lstStyle/>
          <a:p>
            <a:r>
              <a:rPr lang="en-IN" b="1" dirty="0">
                <a:solidFill>
                  <a:srgbClr val="0065C0"/>
                </a:solidFill>
              </a:rPr>
              <a:t>Definition</a:t>
            </a:r>
            <a:r>
              <a:rPr lang="en-IN" b="1" dirty="0">
                <a:solidFill>
                  <a:srgbClr val="0D98C4"/>
                </a:solidFill>
              </a:rPr>
              <a:t>                                                                                        </a:t>
            </a:r>
            <a:r>
              <a:rPr lang="en-IN" dirty="0"/>
              <a:t>A set of vectors </a:t>
            </a:r>
            <a:r>
              <a:rPr lang="en-IN" b="1" dirty="0"/>
              <a:t>v</a:t>
            </a:r>
            <a:r>
              <a:rPr lang="en-IN" baseline="-25000" dirty="0"/>
              <a:t>1</a:t>
            </a:r>
            <a:r>
              <a:rPr lang="en-IN" dirty="0"/>
              <a:t>, </a:t>
            </a:r>
            <a:r>
              <a:rPr lang="en-IN" b="1" dirty="0"/>
              <a:t>v</a:t>
            </a:r>
            <a:r>
              <a:rPr lang="en-IN" baseline="-25000" dirty="0"/>
              <a:t>2</a:t>
            </a:r>
            <a:r>
              <a:rPr lang="en-IN" dirty="0"/>
              <a:t>, ..., </a:t>
            </a:r>
            <a:r>
              <a:rPr lang="en-IN" b="1" dirty="0"/>
              <a:t>v</a:t>
            </a:r>
            <a:r>
              <a:rPr lang="en-IN" sz="200" b="1" dirty="0"/>
              <a:t> </a:t>
            </a:r>
            <a:r>
              <a:rPr lang="en-IN" i="1" baseline="-25000" dirty="0"/>
              <a:t>k</a:t>
            </a:r>
            <a:r>
              <a:rPr lang="en-IN" i="1" dirty="0"/>
              <a:t> </a:t>
            </a:r>
            <a:r>
              <a:rPr lang="en-IN" dirty="0"/>
              <a:t>is </a:t>
            </a:r>
            <a:r>
              <a:rPr lang="en-IN" b="1" i="1" dirty="0"/>
              <a:t>linearly dependent </a:t>
            </a:r>
            <a:r>
              <a:rPr lang="en-IN" dirty="0"/>
              <a:t>if there are scalars </a:t>
            </a:r>
            <a:r>
              <a:rPr lang="en-IN" i="1" dirty="0"/>
              <a:t>c</a:t>
            </a:r>
            <a:r>
              <a:rPr lang="en-IN" baseline="-25000" dirty="0"/>
              <a:t>1</a:t>
            </a:r>
            <a:r>
              <a:rPr lang="en-IN" dirty="0"/>
              <a:t>, </a:t>
            </a:r>
            <a:r>
              <a:rPr lang="en-IN" i="1" dirty="0"/>
              <a:t>c</a:t>
            </a:r>
            <a:r>
              <a:rPr lang="en-IN" baseline="-25000" dirty="0"/>
              <a:t>2</a:t>
            </a:r>
            <a:r>
              <a:rPr lang="en-IN" dirty="0"/>
              <a:t>, ..., </a:t>
            </a:r>
            <a:r>
              <a:rPr lang="en-IN" i="1" dirty="0"/>
              <a:t>c</a:t>
            </a:r>
            <a:r>
              <a:rPr lang="en-IN" sz="200" i="1" dirty="0"/>
              <a:t> </a:t>
            </a:r>
            <a:r>
              <a:rPr lang="en-IN" i="1" baseline="-25000" dirty="0"/>
              <a:t>k</a:t>
            </a:r>
            <a:r>
              <a:rPr lang="en-IN" dirty="0"/>
              <a:t>, </a:t>
            </a:r>
            <a:r>
              <a:rPr lang="en-IN" i="1" dirty="0"/>
              <a:t>at least one of which is not zero</a:t>
            </a:r>
            <a:r>
              <a:rPr lang="en-IN" dirty="0"/>
              <a:t>, such that</a:t>
            </a:r>
          </a:p>
          <a:p>
            <a:endParaRPr lang="en-IN" sz="1200" i="1" dirty="0">
              <a:latin typeface="Times LT Std" panose="02020603050405020304" pitchFamily="18" charset="0"/>
            </a:endParaRPr>
          </a:p>
          <a:p>
            <a:r>
              <a:rPr lang="sv-SE" i="1" dirty="0">
                <a:latin typeface="Times LT Std" panose="02020603050405020304" pitchFamily="18" charset="0"/>
              </a:rPr>
              <a:t>		c</a:t>
            </a:r>
            <a:r>
              <a:rPr lang="sv-SE" baseline="-25000" dirty="0">
                <a:latin typeface="Times LT Std" panose="02020603050405020304" pitchFamily="18" charset="0"/>
              </a:rPr>
              <a:t>1</a:t>
            </a:r>
            <a:r>
              <a:rPr lang="sv-SE" b="1" dirty="0">
                <a:latin typeface="Times LT Std" panose="02020603050405020304" pitchFamily="18" charset="0"/>
              </a:rPr>
              <a:t>v</a:t>
            </a:r>
            <a:r>
              <a:rPr lang="sv-SE" baseline="-25000" dirty="0">
                <a:latin typeface="Times LT Std" panose="02020603050405020304" pitchFamily="18" charset="0"/>
              </a:rPr>
              <a:t>1</a:t>
            </a:r>
            <a:r>
              <a:rPr lang="sv-SE" dirty="0">
                <a:latin typeface="Times LT Std" panose="02020603050405020304" pitchFamily="18" charset="0"/>
              </a:rPr>
              <a:t> + </a:t>
            </a:r>
            <a:r>
              <a:rPr lang="sv-SE" i="1" dirty="0">
                <a:latin typeface="Times LT Std" panose="02020603050405020304" pitchFamily="18" charset="0"/>
              </a:rPr>
              <a:t>c</a:t>
            </a:r>
            <a:r>
              <a:rPr lang="sv-SE" baseline="-25000" dirty="0">
                <a:latin typeface="Times LT Std" panose="02020603050405020304" pitchFamily="18" charset="0"/>
              </a:rPr>
              <a:t>2</a:t>
            </a:r>
            <a:r>
              <a:rPr lang="sv-SE" b="1" dirty="0">
                <a:latin typeface="Times LT Std" panose="02020603050405020304" pitchFamily="18" charset="0"/>
              </a:rPr>
              <a:t>v</a:t>
            </a:r>
            <a:r>
              <a:rPr lang="sv-SE" baseline="-25000" dirty="0">
                <a:latin typeface="Times LT Std" panose="02020603050405020304" pitchFamily="18" charset="0"/>
              </a:rPr>
              <a:t>2</a:t>
            </a:r>
            <a:r>
              <a:rPr lang="sv-SE" dirty="0">
                <a:latin typeface="Times LT Std" panose="02020603050405020304" pitchFamily="18" charset="0"/>
              </a:rPr>
              <a:t> +...</a:t>
            </a:r>
            <a:r>
              <a:rPr lang="sv-SE" i="1" dirty="0">
                <a:latin typeface="Times LT Std" panose="02020603050405020304" pitchFamily="18" charset="0"/>
              </a:rPr>
              <a:t>c</a:t>
            </a:r>
            <a:r>
              <a:rPr lang="sv-SE" i="1" baseline="-25000" dirty="0">
                <a:latin typeface="Times LT Std" panose="02020603050405020304" pitchFamily="18" charset="0"/>
              </a:rPr>
              <a:t>k</a:t>
            </a:r>
            <a:r>
              <a:rPr lang="sv-SE" b="1" dirty="0">
                <a:latin typeface="Times LT Std" panose="02020603050405020304" pitchFamily="18" charset="0"/>
              </a:rPr>
              <a:t>v</a:t>
            </a:r>
            <a:r>
              <a:rPr lang="sv-SE" i="1" baseline="-25000" dirty="0">
                <a:latin typeface="Times LT Std" panose="02020603050405020304" pitchFamily="18" charset="0"/>
              </a:rPr>
              <a:t>k</a:t>
            </a:r>
            <a:r>
              <a:rPr lang="sv-SE" i="1" dirty="0">
                <a:latin typeface="Times LT Std" panose="02020603050405020304" pitchFamily="18" charset="0"/>
              </a:rPr>
              <a:t> </a:t>
            </a:r>
            <a:r>
              <a:rPr lang="sv-SE" dirty="0">
                <a:latin typeface="Times LT Std" panose="02020603050405020304" pitchFamily="18" charset="0"/>
              </a:rPr>
              <a:t>= </a:t>
            </a:r>
            <a:r>
              <a:rPr lang="sv-SE" b="1" dirty="0">
                <a:latin typeface="Times LT Std" panose="02020603050405020304" pitchFamily="18" charset="0"/>
              </a:rPr>
              <a:t>0</a:t>
            </a:r>
          </a:p>
          <a:p>
            <a:endParaRPr lang="sv-SE" sz="1200" b="1" dirty="0">
              <a:latin typeface="Times LT Std" panose="02020603050405020304" pitchFamily="18" charset="0"/>
            </a:endParaRPr>
          </a:p>
          <a:p>
            <a:r>
              <a:rPr lang="en-IN" dirty="0"/>
              <a:t>A set of vectors that is not linearly dependent is called </a:t>
            </a:r>
            <a:r>
              <a:rPr lang="en-IN" b="1" i="1" dirty="0"/>
              <a:t>linearly independent</a:t>
            </a:r>
            <a:r>
              <a:rPr lang="en-IN" b="1" dirty="0"/>
              <a:t>.</a:t>
            </a:r>
            <a:endParaRPr lang="en-US" b="1" dirty="0">
              <a:solidFill>
                <a:srgbClr val="0D98C4"/>
              </a:solidFill>
            </a:endParaRPr>
          </a:p>
        </p:txBody>
      </p:sp>
    </p:spTree>
    <p:extLst>
      <p:ext uri="{BB962C8B-B14F-4D97-AF65-F5344CB8AC3E}">
        <p14:creationId xmlns:p14="http://schemas.microsoft.com/office/powerpoint/2010/main" val="704852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Linear Independence (2 of 5)</a:t>
            </a:r>
            <a:endParaRPr lang="en-IN" dirty="0"/>
          </a:p>
        </p:txBody>
      </p:sp>
      <p:sp>
        <p:nvSpPr>
          <p:cNvPr id="5" name="Text Placeholder 4"/>
          <p:cNvSpPr>
            <a:spLocks noGrp="1"/>
          </p:cNvSpPr>
          <p:nvPr>
            <p:ph type="body" sz="quarter" idx="13"/>
          </p:nvPr>
        </p:nvSpPr>
        <p:spPr>
          <a:xfrm>
            <a:off x="457201" y="1444754"/>
            <a:ext cx="3333561" cy="722966"/>
          </a:xfrm>
        </p:spPr>
        <p:txBody>
          <a:bodyPr/>
          <a:lstStyle/>
          <a:p>
            <a:r>
              <a:rPr lang="en-US" b="1" dirty="0"/>
              <a:t>Theorem 2.5                              </a:t>
            </a:r>
            <a:r>
              <a:rPr lang="en-US" dirty="0"/>
              <a:t>Vectors </a:t>
            </a:r>
            <a:r>
              <a:rPr lang="en-US" b="1" dirty="0"/>
              <a:t>v</a:t>
            </a:r>
            <a:r>
              <a:rPr lang="en-US" baseline="-25000" dirty="0"/>
              <a:t>1</a:t>
            </a:r>
            <a:r>
              <a:rPr lang="en-US" dirty="0"/>
              <a:t>, </a:t>
            </a:r>
            <a:r>
              <a:rPr lang="en-US" b="1" dirty="0"/>
              <a:t>v</a:t>
            </a:r>
            <a:r>
              <a:rPr lang="en-US" baseline="-25000" dirty="0"/>
              <a:t>2</a:t>
            </a:r>
            <a:r>
              <a:rPr lang="en-US" dirty="0"/>
              <a:t>, </a:t>
            </a:r>
            <a:r>
              <a:rPr lang="en-IN" dirty="0"/>
              <a:t>...</a:t>
            </a:r>
            <a:r>
              <a:rPr lang="en-US" dirty="0"/>
              <a:t>, </a:t>
            </a:r>
            <a:r>
              <a:rPr lang="en-US" b="1" dirty="0"/>
              <a:t>v</a:t>
            </a:r>
            <a:r>
              <a:rPr lang="en-US" sz="200" b="1" dirty="0"/>
              <a:t> </a:t>
            </a:r>
            <a:r>
              <a:rPr lang="en-US" i="1" baseline="-25000" dirty="0"/>
              <a:t>m</a:t>
            </a:r>
            <a:r>
              <a:rPr lang="en-US" i="1" dirty="0"/>
              <a:t> </a:t>
            </a:r>
            <a:r>
              <a:rPr lang="en-US" dirty="0"/>
              <a:t>in</a:t>
            </a:r>
            <a:endParaRPr lang="en-US" b="1" dirty="0">
              <a:solidFill>
                <a:srgbClr val="0D98C4"/>
              </a:solidFill>
            </a:endParaRPr>
          </a:p>
        </p:txBody>
      </p:sp>
      <p:pic>
        <p:nvPicPr>
          <p:cNvPr id="6" name="Picture Placeholder 5"/>
          <p:cNvPicPr>
            <a:picLocks noGrp="1" noChangeAspect="1"/>
          </p:cNvPicPr>
          <p:nvPr>
            <p:ph type="pic" sz="quarter" idx="32"/>
          </p:nvPr>
        </p:nvPicPr>
        <p:blipFill>
          <a:blip r:embed="rId2"/>
          <a:stretch>
            <a:fillRect/>
          </a:stretch>
        </p:blipFill>
        <p:spPr>
          <a:xfrm>
            <a:off x="3693501" y="1886732"/>
            <a:ext cx="319088" cy="280988"/>
          </a:xfrm>
          <a:prstGeom prst="rect">
            <a:avLst/>
          </a:prstGeom>
        </p:spPr>
      </p:pic>
      <p:sp>
        <p:nvSpPr>
          <p:cNvPr id="7" name="Text Placeholder 4"/>
          <p:cNvSpPr>
            <a:spLocks noGrp="1"/>
          </p:cNvSpPr>
          <p:nvPr>
            <p:ph type="body" sz="quarter" idx="13"/>
          </p:nvPr>
        </p:nvSpPr>
        <p:spPr>
          <a:xfrm>
            <a:off x="3999337" y="1779671"/>
            <a:ext cx="4760350" cy="442103"/>
          </a:xfrm>
        </p:spPr>
        <p:txBody>
          <a:bodyPr/>
          <a:lstStyle/>
          <a:p>
            <a:r>
              <a:rPr lang="en-US" dirty="0"/>
              <a:t>are linearly dependent if </a:t>
            </a:r>
            <a:r>
              <a:rPr lang="en-IN" dirty="0"/>
              <a:t>and only </a:t>
            </a:r>
            <a:endParaRPr lang="en-US" b="1" dirty="0">
              <a:solidFill>
                <a:srgbClr val="0D98C4"/>
              </a:solidFill>
            </a:endParaRPr>
          </a:p>
        </p:txBody>
      </p:sp>
      <p:sp>
        <p:nvSpPr>
          <p:cNvPr id="8" name="Text Placeholder 4"/>
          <p:cNvSpPr>
            <a:spLocks noGrp="1"/>
          </p:cNvSpPr>
          <p:nvPr>
            <p:ph type="body" sz="quarter" idx="13"/>
          </p:nvPr>
        </p:nvSpPr>
        <p:spPr>
          <a:xfrm>
            <a:off x="457201" y="2151345"/>
            <a:ext cx="8169274" cy="829051"/>
          </a:xfrm>
        </p:spPr>
        <p:txBody>
          <a:bodyPr/>
          <a:lstStyle/>
          <a:p>
            <a:r>
              <a:rPr lang="en-IN" dirty="0"/>
              <a:t>if at least one of the vectors can be expressed as a linear combination of the others.</a:t>
            </a:r>
            <a:endParaRPr lang="en-US" b="1" dirty="0">
              <a:solidFill>
                <a:srgbClr val="0D98C4"/>
              </a:solidFill>
            </a:endParaRPr>
          </a:p>
        </p:txBody>
      </p:sp>
    </p:spTree>
    <p:extLst>
      <p:ext uri="{BB962C8B-B14F-4D97-AF65-F5344CB8AC3E}">
        <p14:creationId xmlns:p14="http://schemas.microsoft.com/office/powerpoint/2010/main" val="41369081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Example 2.23</a:t>
            </a:r>
            <a:endParaRPr lang="en-IN" dirty="0"/>
          </a:p>
        </p:txBody>
      </p:sp>
      <p:sp>
        <p:nvSpPr>
          <p:cNvPr id="5" name="Text Placeholder 4"/>
          <p:cNvSpPr>
            <a:spLocks noGrp="1"/>
          </p:cNvSpPr>
          <p:nvPr>
            <p:ph type="body" sz="quarter" idx="13"/>
          </p:nvPr>
        </p:nvSpPr>
        <p:spPr>
          <a:xfrm>
            <a:off x="457201" y="1444754"/>
            <a:ext cx="7757885" cy="921075"/>
          </a:xfrm>
        </p:spPr>
        <p:txBody>
          <a:bodyPr/>
          <a:lstStyle/>
          <a:p>
            <a:r>
              <a:rPr lang="en-IN" dirty="0"/>
              <a:t>Determine whether the following sets of vectors are linearly independent:</a:t>
            </a:r>
            <a:endParaRPr lang="en-US" b="1" dirty="0">
              <a:solidFill>
                <a:srgbClr val="0D98C4"/>
              </a:solidFill>
            </a:endParaRPr>
          </a:p>
        </p:txBody>
      </p:sp>
      <p:pic>
        <p:nvPicPr>
          <p:cNvPr id="10" name="Picture Placeholder 9"/>
          <p:cNvPicPr>
            <a:picLocks noGrp="1" noChangeAspect="1"/>
          </p:cNvPicPr>
          <p:nvPr>
            <p:ph type="pic" sz="quarter" idx="32"/>
          </p:nvPr>
        </p:nvPicPr>
        <p:blipFill>
          <a:blip r:embed="rId2"/>
          <a:stretch>
            <a:fillRect/>
          </a:stretch>
        </p:blipFill>
        <p:spPr>
          <a:xfrm>
            <a:off x="900113" y="2367312"/>
            <a:ext cx="7343775" cy="2505075"/>
          </a:xfrm>
          <a:prstGeom prst="rect">
            <a:avLst/>
          </a:prstGeom>
        </p:spPr>
      </p:pic>
    </p:spTree>
    <p:extLst>
      <p:ext uri="{BB962C8B-B14F-4D97-AF65-F5344CB8AC3E}">
        <p14:creationId xmlns:p14="http://schemas.microsoft.com/office/powerpoint/2010/main" val="25110650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Example 2.23 </a:t>
            </a:r>
            <a:r>
              <a:rPr lang="en-IN" dirty="0"/>
              <a:t>– Solution (1 of 8)</a:t>
            </a:r>
          </a:p>
        </p:txBody>
      </p:sp>
      <p:sp>
        <p:nvSpPr>
          <p:cNvPr id="5" name="Text Placeholder 4"/>
          <p:cNvSpPr>
            <a:spLocks noGrp="1"/>
          </p:cNvSpPr>
          <p:nvPr>
            <p:ph type="body" sz="quarter" idx="13"/>
          </p:nvPr>
        </p:nvSpPr>
        <p:spPr>
          <a:xfrm>
            <a:off x="457201" y="1444754"/>
            <a:ext cx="8482084" cy="3882620"/>
          </a:xfrm>
        </p:spPr>
        <p:txBody>
          <a:bodyPr/>
          <a:lstStyle/>
          <a:p>
            <a:r>
              <a:rPr lang="en-IN" dirty="0"/>
              <a:t>In answering any question of this type, it is a good idea to see if you can determine by inspection whether one vector is a linear combination of the others. A little thought may save a lot of computation!  </a:t>
            </a:r>
          </a:p>
          <a:p>
            <a:endParaRPr lang="en-US" b="1" dirty="0">
              <a:solidFill>
                <a:srgbClr val="0D98C4"/>
              </a:solidFill>
            </a:endParaRPr>
          </a:p>
          <a:p>
            <a:pPr marL="396875" indent="-396875"/>
            <a:r>
              <a:rPr lang="en-IN" dirty="0"/>
              <a:t>(a) The only way two vectors can be linearly dependent is if one is a multiple of the other. (Why?) These two vectors are clearly not multiples, so they are linearly </a:t>
            </a:r>
            <a:r>
              <a:rPr lang="en-US" dirty="0"/>
              <a:t>independent.</a:t>
            </a:r>
            <a:endParaRPr lang="en-US" b="1" dirty="0">
              <a:solidFill>
                <a:srgbClr val="0D98C4"/>
              </a:solidFill>
            </a:endParaRPr>
          </a:p>
        </p:txBody>
      </p:sp>
    </p:spTree>
    <p:extLst>
      <p:ext uri="{BB962C8B-B14F-4D97-AF65-F5344CB8AC3E}">
        <p14:creationId xmlns:p14="http://schemas.microsoft.com/office/powerpoint/2010/main" val="17344797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Example 2.23 </a:t>
            </a:r>
            <a:r>
              <a:rPr lang="en-IN" dirty="0"/>
              <a:t>– Solution (2 of 8)</a:t>
            </a:r>
          </a:p>
        </p:txBody>
      </p:sp>
      <p:sp>
        <p:nvSpPr>
          <p:cNvPr id="5" name="Text Placeholder 4"/>
          <p:cNvSpPr>
            <a:spLocks noGrp="1"/>
          </p:cNvSpPr>
          <p:nvPr>
            <p:ph type="body" sz="quarter" idx="13"/>
          </p:nvPr>
        </p:nvSpPr>
        <p:spPr>
          <a:xfrm>
            <a:off x="457201" y="1444754"/>
            <a:ext cx="8482084" cy="1006898"/>
          </a:xfrm>
        </p:spPr>
        <p:txBody>
          <a:bodyPr/>
          <a:lstStyle/>
          <a:p>
            <a:pPr marL="463550" indent="-463550"/>
            <a:r>
              <a:rPr lang="en-IN" dirty="0"/>
              <a:t>(b) There is no obvious dependence relation here, so we try to find scalars </a:t>
            </a:r>
            <a:r>
              <a:rPr lang="en-IN" i="1" dirty="0"/>
              <a:t>c</a:t>
            </a:r>
            <a:r>
              <a:rPr lang="en-IN" baseline="-25000" dirty="0"/>
              <a:t>1</a:t>
            </a:r>
            <a:r>
              <a:rPr lang="en-IN" dirty="0"/>
              <a:t>, </a:t>
            </a:r>
            <a:r>
              <a:rPr lang="en-IN" i="1" dirty="0"/>
              <a:t>c</a:t>
            </a:r>
            <a:r>
              <a:rPr lang="en-IN" baseline="-25000" dirty="0"/>
              <a:t>2</a:t>
            </a:r>
            <a:r>
              <a:rPr lang="en-IN" dirty="0"/>
              <a:t>, </a:t>
            </a:r>
            <a:r>
              <a:rPr lang="en-IN" i="1" dirty="0"/>
              <a:t>c</a:t>
            </a:r>
            <a:r>
              <a:rPr lang="en-IN" baseline="-25000" dirty="0"/>
              <a:t>3</a:t>
            </a:r>
            <a:r>
              <a:rPr lang="en-IN" dirty="0"/>
              <a:t> </a:t>
            </a:r>
            <a:r>
              <a:rPr lang="en-US" dirty="0"/>
              <a:t>such that</a:t>
            </a:r>
            <a:endParaRPr lang="en-US" b="1" dirty="0">
              <a:solidFill>
                <a:srgbClr val="0D98C4"/>
              </a:solidFill>
            </a:endParaRPr>
          </a:p>
        </p:txBody>
      </p:sp>
      <p:pic>
        <p:nvPicPr>
          <p:cNvPr id="6" name="Picture Placeholder 5"/>
          <p:cNvPicPr>
            <a:picLocks noGrp="1" noChangeAspect="1"/>
          </p:cNvPicPr>
          <p:nvPr>
            <p:ph type="pic" sz="quarter" idx="32"/>
          </p:nvPr>
        </p:nvPicPr>
        <p:blipFill>
          <a:blip r:embed="rId2"/>
          <a:stretch>
            <a:fillRect/>
          </a:stretch>
        </p:blipFill>
        <p:spPr>
          <a:xfrm>
            <a:off x="2494930" y="2534878"/>
            <a:ext cx="3643313" cy="1080135"/>
          </a:xfrm>
          <a:prstGeom prst="rect">
            <a:avLst/>
          </a:prstGeom>
        </p:spPr>
      </p:pic>
      <p:sp>
        <p:nvSpPr>
          <p:cNvPr id="7" name="Text Placeholder 4"/>
          <p:cNvSpPr>
            <a:spLocks noGrp="1"/>
          </p:cNvSpPr>
          <p:nvPr>
            <p:ph type="body" sz="quarter" idx="13"/>
          </p:nvPr>
        </p:nvSpPr>
        <p:spPr>
          <a:xfrm>
            <a:off x="894523" y="3843401"/>
            <a:ext cx="6884503" cy="2411625"/>
          </a:xfrm>
        </p:spPr>
        <p:txBody>
          <a:bodyPr/>
          <a:lstStyle/>
          <a:p>
            <a:r>
              <a:rPr lang="en-IN" dirty="0"/>
              <a:t>The corresponding linear system is</a:t>
            </a:r>
          </a:p>
          <a:p>
            <a:r>
              <a:rPr lang="en-IN" i="1" dirty="0"/>
              <a:t>                c</a:t>
            </a:r>
            <a:r>
              <a:rPr lang="en-IN" baseline="-25000" dirty="0"/>
              <a:t>1</a:t>
            </a:r>
            <a:r>
              <a:rPr lang="en-IN" dirty="0"/>
              <a:t> +        </a:t>
            </a:r>
            <a:r>
              <a:rPr lang="en-IN" i="1" dirty="0"/>
              <a:t>c</a:t>
            </a:r>
            <a:r>
              <a:rPr lang="en-IN" baseline="-25000" dirty="0"/>
              <a:t>3</a:t>
            </a:r>
            <a:r>
              <a:rPr lang="en-IN" dirty="0"/>
              <a:t> = 0</a:t>
            </a:r>
          </a:p>
          <a:p>
            <a:r>
              <a:rPr lang="en-IN" i="1" dirty="0"/>
              <a:t>                c</a:t>
            </a:r>
            <a:r>
              <a:rPr lang="en-IN" baseline="-25000" dirty="0"/>
              <a:t>1</a:t>
            </a:r>
            <a:r>
              <a:rPr lang="en-IN" dirty="0"/>
              <a:t> + </a:t>
            </a:r>
            <a:r>
              <a:rPr lang="en-IN" i="1" dirty="0"/>
              <a:t>c</a:t>
            </a:r>
            <a:r>
              <a:rPr lang="en-IN" baseline="-25000" dirty="0"/>
              <a:t>2</a:t>
            </a:r>
            <a:r>
              <a:rPr lang="en-IN" dirty="0"/>
              <a:t>        = 0</a:t>
            </a:r>
          </a:p>
          <a:p>
            <a:r>
              <a:rPr lang="en-IN" i="1" dirty="0"/>
              <a:t>                       c</a:t>
            </a:r>
            <a:r>
              <a:rPr lang="en-IN" baseline="-25000" dirty="0"/>
              <a:t>2</a:t>
            </a:r>
            <a:r>
              <a:rPr lang="en-IN" dirty="0"/>
              <a:t> + </a:t>
            </a:r>
            <a:r>
              <a:rPr lang="en-IN" i="1" dirty="0"/>
              <a:t>c</a:t>
            </a:r>
            <a:r>
              <a:rPr lang="en-IN" baseline="-25000" dirty="0"/>
              <a:t>3</a:t>
            </a:r>
            <a:r>
              <a:rPr lang="en-IN" dirty="0"/>
              <a:t> = 0</a:t>
            </a:r>
            <a:endParaRPr lang="en-US" b="1" dirty="0">
              <a:solidFill>
                <a:srgbClr val="0D98C4"/>
              </a:solidFill>
            </a:endParaRPr>
          </a:p>
        </p:txBody>
      </p:sp>
    </p:spTree>
    <p:extLst>
      <p:ext uri="{BB962C8B-B14F-4D97-AF65-F5344CB8AC3E}">
        <p14:creationId xmlns:p14="http://schemas.microsoft.com/office/powerpoint/2010/main" val="18322784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Example 2.23 </a:t>
            </a:r>
            <a:r>
              <a:rPr lang="en-IN" dirty="0"/>
              <a:t>– Solution (3 of 8)</a:t>
            </a:r>
          </a:p>
        </p:txBody>
      </p:sp>
      <p:sp>
        <p:nvSpPr>
          <p:cNvPr id="5" name="Text Placeholder 4"/>
          <p:cNvSpPr>
            <a:spLocks noGrp="1"/>
          </p:cNvSpPr>
          <p:nvPr>
            <p:ph type="body" sz="quarter" idx="13"/>
          </p:nvPr>
        </p:nvSpPr>
        <p:spPr>
          <a:xfrm>
            <a:off x="457201" y="1444754"/>
            <a:ext cx="7757885" cy="456617"/>
          </a:xfrm>
        </p:spPr>
        <p:txBody>
          <a:bodyPr/>
          <a:lstStyle/>
          <a:p>
            <a:pPr marL="463550"/>
            <a:r>
              <a:rPr lang="en-IN" dirty="0"/>
              <a:t>The augmented matrix is</a:t>
            </a:r>
            <a:endParaRPr lang="en-US" b="1" dirty="0">
              <a:solidFill>
                <a:srgbClr val="0D98C4"/>
              </a:solidFill>
            </a:endParaRPr>
          </a:p>
        </p:txBody>
      </p:sp>
      <p:pic>
        <p:nvPicPr>
          <p:cNvPr id="9" name="Picture Placeholder 8"/>
          <p:cNvPicPr>
            <a:picLocks noGrp="1" noChangeAspect="1"/>
          </p:cNvPicPr>
          <p:nvPr>
            <p:ph type="pic" sz="quarter" idx="32"/>
          </p:nvPr>
        </p:nvPicPr>
        <p:blipFill>
          <a:blip r:embed="rId2"/>
          <a:stretch>
            <a:fillRect/>
          </a:stretch>
        </p:blipFill>
        <p:spPr>
          <a:xfrm>
            <a:off x="3287263" y="2011102"/>
            <a:ext cx="1573054" cy="1041559"/>
          </a:xfrm>
          <a:prstGeom prst="rect">
            <a:avLst/>
          </a:prstGeom>
        </p:spPr>
      </p:pic>
      <p:sp>
        <p:nvSpPr>
          <p:cNvPr id="11" name="Text Placeholder 4"/>
          <p:cNvSpPr>
            <a:spLocks noGrp="1"/>
          </p:cNvSpPr>
          <p:nvPr>
            <p:ph type="body" sz="quarter" idx="13"/>
          </p:nvPr>
        </p:nvSpPr>
        <p:spPr>
          <a:xfrm>
            <a:off x="457201" y="3238464"/>
            <a:ext cx="7757885" cy="1360039"/>
          </a:xfrm>
        </p:spPr>
        <p:txBody>
          <a:bodyPr/>
          <a:lstStyle/>
          <a:p>
            <a:pPr marL="463550"/>
            <a:r>
              <a:rPr lang="en-IN" dirty="0"/>
              <a:t>Once again, we make the fundamental observation that the columns of the coefficient matrix are just the vectors in question!</a:t>
            </a:r>
            <a:endParaRPr lang="en-US" b="1" dirty="0">
              <a:solidFill>
                <a:srgbClr val="0D98C4"/>
              </a:solidFill>
            </a:endParaRPr>
          </a:p>
        </p:txBody>
      </p:sp>
    </p:spTree>
    <p:extLst>
      <p:ext uri="{BB962C8B-B14F-4D97-AF65-F5344CB8AC3E}">
        <p14:creationId xmlns:p14="http://schemas.microsoft.com/office/powerpoint/2010/main" val="3260102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Example 2.23 </a:t>
            </a:r>
            <a:r>
              <a:rPr lang="en-IN" dirty="0"/>
              <a:t>– Solution (4 of 8)</a:t>
            </a:r>
          </a:p>
        </p:txBody>
      </p:sp>
      <p:sp>
        <p:nvSpPr>
          <p:cNvPr id="5" name="Text Placeholder 4"/>
          <p:cNvSpPr>
            <a:spLocks noGrp="1"/>
          </p:cNvSpPr>
          <p:nvPr>
            <p:ph type="body" sz="quarter" idx="13"/>
          </p:nvPr>
        </p:nvSpPr>
        <p:spPr>
          <a:xfrm>
            <a:off x="457201" y="1444754"/>
            <a:ext cx="7757885" cy="456617"/>
          </a:xfrm>
        </p:spPr>
        <p:txBody>
          <a:bodyPr/>
          <a:lstStyle/>
          <a:p>
            <a:pPr marL="463550"/>
            <a:r>
              <a:rPr lang="en-IN" dirty="0"/>
              <a:t>The reduced row echelon form is</a:t>
            </a:r>
            <a:endParaRPr lang="en-US" b="1" dirty="0">
              <a:solidFill>
                <a:srgbClr val="0D98C4"/>
              </a:solidFill>
            </a:endParaRPr>
          </a:p>
        </p:txBody>
      </p:sp>
      <p:pic>
        <p:nvPicPr>
          <p:cNvPr id="4" name="Picture Placeholder 3"/>
          <p:cNvPicPr>
            <a:picLocks noGrp="1" noChangeAspect="1"/>
          </p:cNvPicPr>
          <p:nvPr>
            <p:ph type="pic" sz="quarter" idx="32"/>
          </p:nvPr>
        </p:nvPicPr>
        <p:blipFill>
          <a:blip r:embed="rId2"/>
          <a:stretch>
            <a:fillRect/>
          </a:stretch>
        </p:blipFill>
        <p:spPr>
          <a:xfrm>
            <a:off x="3719513" y="2156244"/>
            <a:ext cx="1704975" cy="1133475"/>
          </a:xfrm>
          <a:prstGeom prst="rect">
            <a:avLst/>
          </a:prstGeom>
        </p:spPr>
      </p:pic>
      <p:sp>
        <p:nvSpPr>
          <p:cNvPr id="10" name="Text Placeholder 4"/>
          <p:cNvSpPr>
            <a:spLocks noGrp="1"/>
          </p:cNvSpPr>
          <p:nvPr>
            <p:ph type="body" sz="quarter" idx="13"/>
          </p:nvPr>
        </p:nvSpPr>
        <p:spPr>
          <a:xfrm>
            <a:off x="457200" y="3544592"/>
            <a:ext cx="7757885" cy="1623756"/>
          </a:xfrm>
        </p:spPr>
        <p:txBody>
          <a:bodyPr/>
          <a:lstStyle/>
          <a:p>
            <a:pPr marL="463550"/>
            <a:r>
              <a:rPr lang="en-IN" dirty="0"/>
              <a:t>(check this), so </a:t>
            </a:r>
            <a:r>
              <a:rPr lang="en-IN" i="1" dirty="0">
                <a:latin typeface="Times LT Std" panose="02020603050405020304" pitchFamily="18" charset="0"/>
              </a:rPr>
              <a:t>c</a:t>
            </a:r>
            <a:r>
              <a:rPr lang="en-IN" baseline="-25000" dirty="0">
                <a:latin typeface="Times LT Std" panose="02020603050405020304" pitchFamily="18" charset="0"/>
              </a:rPr>
              <a:t>1</a:t>
            </a:r>
            <a:r>
              <a:rPr lang="en-IN" dirty="0">
                <a:latin typeface="Times LT Std" panose="02020603050405020304" pitchFamily="18" charset="0"/>
              </a:rPr>
              <a:t> = 0, </a:t>
            </a:r>
            <a:r>
              <a:rPr lang="en-IN" i="1" dirty="0">
                <a:latin typeface="Times LT Std" panose="02020603050405020304" pitchFamily="18" charset="0"/>
              </a:rPr>
              <a:t>c</a:t>
            </a:r>
            <a:r>
              <a:rPr lang="en-IN" baseline="-25000" dirty="0">
                <a:latin typeface="Times LT Std" panose="02020603050405020304" pitchFamily="18" charset="0"/>
              </a:rPr>
              <a:t>2</a:t>
            </a:r>
            <a:r>
              <a:rPr lang="en-IN" dirty="0">
                <a:latin typeface="Times LT Std" panose="02020603050405020304" pitchFamily="18" charset="0"/>
              </a:rPr>
              <a:t> = 0, </a:t>
            </a:r>
            <a:r>
              <a:rPr lang="en-IN" i="1" dirty="0">
                <a:latin typeface="Times LT Std" panose="02020603050405020304" pitchFamily="18" charset="0"/>
              </a:rPr>
              <a:t>c</a:t>
            </a:r>
            <a:r>
              <a:rPr lang="en-IN" baseline="-25000" dirty="0">
                <a:latin typeface="Times LT Std" panose="02020603050405020304" pitchFamily="18" charset="0"/>
              </a:rPr>
              <a:t>3</a:t>
            </a:r>
            <a:r>
              <a:rPr lang="en-IN" dirty="0">
                <a:latin typeface="Times LT Std" panose="02020603050405020304" pitchFamily="18" charset="0"/>
              </a:rPr>
              <a:t> = 0. </a:t>
            </a:r>
          </a:p>
          <a:p>
            <a:pPr marL="463550"/>
            <a:endParaRPr lang="en-IN" dirty="0">
              <a:latin typeface="Times LT Std" panose="02020603050405020304" pitchFamily="18" charset="0"/>
            </a:endParaRPr>
          </a:p>
          <a:p>
            <a:pPr marL="463550"/>
            <a:r>
              <a:rPr lang="en-IN" dirty="0"/>
              <a:t>Thus, the given vectors are linearly independent.</a:t>
            </a:r>
            <a:endParaRPr lang="en-US" b="1" dirty="0">
              <a:solidFill>
                <a:srgbClr val="0D98C4"/>
              </a:solidFill>
            </a:endParaRPr>
          </a:p>
        </p:txBody>
      </p:sp>
    </p:spTree>
    <p:extLst>
      <p:ext uri="{BB962C8B-B14F-4D97-AF65-F5344CB8AC3E}">
        <p14:creationId xmlns:p14="http://schemas.microsoft.com/office/powerpoint/2010/main" val="2130356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Example 2.23 </a:t>
            </a:r>
            <a:r>
              <a:rPr lang="en-IN" dirty="0"/>
              <a:t>– Solution (5 of 8)</a:t>
            </a:r>
          </a:p>
        </p:txBody>
      </p:sp>
      <p:sp>
        <p:nvSpPr>
          <p:cNvPr id="5" name="Text Placeholder 4"/>
          <p:cNvSpPr>
            <a:spLocks noGrp="1"/>
          </p:cNvSpPr>
          <p:nvPr>
            <p:ph type="body" sz="quarter" idx="13"/>
          </p:nvPr>
        </p:nvSpPr>
        <p:spPr>
          <a:xfrm>
            <a:off x="457201" y="1444754"/>
            <a:ext cx="7757885" cy="456617"/>
          </a:xfrm>
        </p:spPr>
        <p:txBody>
          <a:bodyPr/>
          <a:lstStyle/>
          <a:p>
            <a:r>
              <a:rPr lang="en-IN" dirty="0"/>
              <a:t>(c) A little reflection reveals that</a:t>
            </a:r>
            <a:endParaRPr lang="en-US" b="1" dirty="0">
              <a:solidFill>
                <a:srgbClr val="0D98C4"/>
              </a:solidFill>
            </a:endParaRPr>
          </a:p>
        </p:txBody>
      </p:sp>
      <p:pic>
        <p:nvPicPr>
          <p:cNvPr id="7" name="Picture Placeholder 6"/>
          <p:cNvPicPr>
            <a:picLocks noGrp="1" noChangeAspect="1"/>
          </p:cNvPicPr>
          <p:nvPr>
            <p:ph type="pic" sz="quarter" idx="32"/>
          </p:nvPr>
        </p:nvPicPr>
        <p:blipFill>
          <a:blip r:embed="rId2"/>
          <a:stretch>
            <a:fillRect/>
          </a:stretch>
        </p:blipFill>
        <p:spPr>
          <a:xfrm>
            <a:off x="2536031" y="2185271"/>
            <a:ext cx="4071938" cy="1143000"/>
          </a:xfrm>
          <a:prstGeom prst="rect">
            <a:avLst/>
          </a:prstGeom>
        </p:spPr>
      </p:pic>
      <p:sp>
        <p:nvSpPr>
          <p:cNvPr id="9" name="Text Placeholder 4"/>
          <p:cNvSpPr>
            <a:spLocks noGrp="1"/>
          </p:cNvSpPr>
          <p:nvPr>
            <p:ph type="body" sz="quarter" idx="13"/>
          </p:nvPr>
        </p:nvSpPr>
        <p:spPr>
          <a:xfrm>
            <a:off x="457200" y="3643667"/>
            <a:ext cx="7757885" cy="1498175"/>
          </a:xfrm>
        </p:spPr>
        <p:txBody>
          <a:bodyPr/>
          <a:lstStyle/>
          <a:p>
            <a:pPr marL="463550"/>
            <a:r>
              <a:rPr lang="en-IN" dirty="0"/>
              <a:t>so the three vectors are linearly dependent. [Set up a linear system as in part (b) to </a:t>
            </a:r>
            <a:r>
              <a:rPr lang="en-US" dirty="0"/>
              <a:t>check this algebraically.]</a:t>
            </a:r>
            <a:endParaRPr lang="en-US" b="1" dirty="0">
              <a:solidFill>
                <a:srgbClr val="0D98C4"/>
              </a:solidFill>
            </a:endParaRPr>
          </a:p>
        </p:txBody>
      </p:sp>
    </p:spTree>
    <p:extLst>
      <p:ext uri="{BB962C8B-B14F-4D97-AF65-F5344CB8AC3E}">
        <p14:creationId xmlns:p14="http://schemas.microsoft.com/office/powerpoint/2010/main" val="467428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Example 2.4 – Solution (1 of 3)</a:t>
            </a:r>
            <a:endParaRPr lang="en-IN" dirty="0"/>
          </a:p>
        </p:txBody>
      </p:sp>
      <p:sp>
        <p:nvSpPr>
          <p:cNvPr id="15" name="Text Placeholder 14"/>
          <p:cNvSpPr>
            <a:spLocks noGrp="1"/>
          </p:cNvSpPr>
          <p:nvPr>
            <p:ph type="body" sz="quarter" idx="13"/>
          </p:nvPr>
        </p:nvSpPr>
        <p:spPr>
          <a:xfrm>
            <a:off x="457201" y="1444752"/>
            <a:ext cx="8236226" cy="1984248"/>
          </a:xfrm>
        </p:spPr>
        <p:txBody>
          <a:bodyPr/>
          <a:lstStyle/>
          <a:p>
            <a:r>
              <a:rPr lang="en-US" dirty="0"/>
              <a:t>That this is the </a:t>
            </a:r>
            <a:r>
              <a:rPr lang="en-US" i="1" dirty="0"/>
              <a:t>only </a:t>
            </a:r>
            <a:r>
              <a:rPr lang="en-US" dirty="0"/>
              <a:t>solution can be seen by observing that this solution corresponds to the (unique) point of intersection (2, 1) of the lines with equations </a:t>
            </a:r>
            <a:r>
              <a:rPr lang="en-US" i="1" dirty="0">
                <a:latin typeface="Times LT Std" pitchFamily="18" charset="0"/>
              </a:rPr>
              <a:t>x </a:t>
            </a:r>
            <a:r>
              <a:rPr lang="en-US" dirty="0">
                <a:latin typeface="Times LT Std" pitchFamily="18" charset="0"/>
              </a:rPr>
              <a:t>− </a:t>
            </a:r>
            <a:r>
              <a:rPr lang="en-US" i="1" dirty="0">
                <a:latin typeface="Times LT Std" pitchFamily="18" charset="0"/>
              </a:rPr>
              <a:t>y </a:t>
            </a:r>
            <a:r>
              <a:rPr lang="en-US" dirty="0">
                <a:latin typeface="Times LT Std" pitchFamily="18" charset="0"/>
              </a:rPr>
              <a:t>= 1 </a:t>
            </a:r>
            <a:r>
              <a:rPr lang="en-US" dirty="0"/>
              <a:t>and    </a:t>
            </a:r>
            <a:r>
              <a:rPr lang="en-US" i="1" dirty="0">
                <a:latin typeface="Times LT Std" pitchFamily="18" charset="0"/>
              </a:rPr>
              <a:t>x </a:t>
            </a:r>
            <a:r>
              <a:rPr lang="en-US" dirty="0">
                <a:latin typeface="Times LT Std" pitchFamily="18" charset="0"/>
              </a:rPr>
              <a:t>+ </a:t>
            </a:r>
            <a:r>
              <a:rPr lang="en-US" i="1" dirty="0">
                <a:latin typeface="Times LT Std" pitchFamily="18" charset="0"/>
              </a:rPr>
              <a:t>y </a:t>
            </a:r>
            <a:r>
              <a:rPr lang="en-US" dirty="0">
                <a:latin typeface="Times LT Std" pitchFamily="18" charset="0"/>
              </a:rPr>
              <a:t>= 3</a:t>
            </a:r>
            <a:r>
              <a:rPr lang="en-US" dirty="0"/>
              <a:t>, as shown in Figure 2.1(a). Thus, [2, 1] is a </a:t>
            </a:r>
            <a:r>
              <a:rPr lang="en-US" i="1" dirty="0"/>
              <a:t>unique solution</a:t>
            </a:r>
            <a:r>
              <a:rPr lang="en-US" dirty="0"/>
              <a:t>.</a:t>
            </a:r>
            <a:endParaRPr lang="en-US" dirty="0">
              <a:solidFill>
                <a:srgbClr val="82004D"/>
              </a:solidFill>
            </a:endParaRPr>
          </a:p>
        </p:txBody>
      </p:sp>
      <p:sp>
        <p:nvSpPr>
          <p:cNvPr id="17" name="Text Placeholder 7"/>
          <p:cNvSpPr>
            <a:spLocks noGrp="1"/>
          </p:cNvSpPr>
          <p:nvPr>
            <p:ph type="body" sz="quarter" idx="13"/>
          </p:nvPr>
        </p:nvSpPr>
        <p:spPr>
          <a:xfrm>
            <a:off x="4251719" y="5996643"/>
            <a:ext cx="1096370" cy="368055"/>
          </a:xfrm>
        </p:spPr>
        <p:txBody>
          <a:bodyPr/>
          <a:lstStyle/>
          <a:p>
            <a:pPr algn="ctr"/>
            <a:r>
              <a:rPr lang="en-US" sz="1200" b="1" dirty="0"/>
              <a:t>Figure 2.1</a:t>
            </a:r>
          </a:p>
        </p:txBody>
      </p:sp>
      <p:sp>
        <p:nvSpPr>
          <p:cNvPr id="8" name="Text Placeholder 7"/>
          <p:cNvSpPr>
            <a:spLocks noGrp="1"/>
          </p:cNvSpPr>
          <p:nvPr>
            <p:ph type="body" sz="quarter" idx="13"/>
          </p:nvPr>
        </p:nvSpPr>
        <p:spPr>
          <a:xfrm>
            <a:off x="4539225" y="5730976"/>
            <a:ext cx="402609" cy="302095"/>
          </a:xfrm>
        </p:spPr>
        <p:txBody>
          <a:bodyPr/>
          <a:lstStyle/>
          <a:p>
            <a:r>
              <a:rPr lang="en-US" sz="1400" dirty="0"/>
              <a:t>(a)</a:t>
            </a:r>
          </a:p>
        </p:txBody>
      </p:sp>
      <p:pic>
        <p:nvPicPr>
          <p:cNvPr id="7" name="Picture Placeholder 6"/>
          <p:cNvPicPr>
            <a:picLocks noGrp="1" noChangeAspect="1"/>
          </p:cNvPicPr>
          <p:nvPr>
            <p:ph type="pic" sz="quarter" idx="39"/>
          </p:nvPr>
        </p:nvPicPr>
        <p:blipFill>
          <a:blip r:embed="rId2" cstate="print">
            <a:extLst>
              <a:ext uri="{28A0092B-C50C-407E-A947-70E740481C1C}">
                <a14:useLocalDpi xmlns:a14="http://schemas.microsoft.com/office/drawing/2010/main" val="0"/>
              </a:ext>
            </a:extLst>
          </a:blip>
          <a:stretch>
            <a:fillRect/>
          </a:stretch>
        </p:blipFill>
        <p:spPr>
          <a:xfrm>
            <a:off x="3643081" y="3389141"/>
            <a:ext cx="2313646" cy="2330763"/>
          </a:xfrm>
        </p:spPr>
      </p:pic>
    </p:spTree>
    <p:extLst>
      <p:ext uri="{BB962C8B-B14F-4D97-AF65-F5344CB8AC3E}">
        <p14:creationId xmlns:p14="http://schemas.microsoft.com/office/powerpoint/2010/main" val="44509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Example 2.23 </a:t>
            </a:r>
            <a:r>
              <a:rPr lang="en-IN" dirty="0"/>
              <a:t>– Solution (6 of 8)</a:t>
            </a:r>
          </a:p>
        </p:txBody>
      </p:sp>
      <p:sp>
        <p:nvSpPr>
          <p:cNvPr id="5" name="Text Placeholder 4"/>
          <p:cNvSpPr>
            <a:spLocks noGrp="1"/>
          </p:cNvSpPr>
          <p:nvPr>
            <p:ph type="body" sz="quarter" idx="13"/>
          </p:nvPr>
        </p:nvSpPr>
        <p:spPr>
          <a:xfrm>
            <a:off x="457201" y="1444754"/>
            <a:ext cx="8482084" cy="1545189"/>
          </a:xfrm>
        </p:spPr>
        <p:txBody>
          <a:bodyPr/>
          <a:lstStyle/>
          <a:p>
            <a:pPr marL="463550" indent="-463550"/>
            <a:r>
              <a:rPr lang="en-IN" dirty="0"/>
              <a:t>(d) Once again, we observe no obvious dependence, so we proceed directly to reduce a homogeneous linear system whose augmented matrix has as its columns the given </a:t>
            </a:r>
            <a:r>
              <a:rPr lang="en-US" dirty="0"/>
              <a:t>vectors:</a:t>
            </a:r>
            <a:endParaRPr lang="en-US" b="1" dirty="0">
              <a:solidFill>
                <a:srgbClr val="0D98C4"/>
              </a:solidFill>
            </a:endParaRPr>
          </a:p>
        </p:txBody>
      </p:sp>
      <p:pic>
        <p:nvPicPr>
          <p:cNvPr id="6" name="Picture Placeholder 5"/>
          <p:cNvPicPr>
            <a:picLocks noGrp="1" noChangeAspect="1"/>
          </p:cNvPicPr>
          <p:nvPr>
            <p:ph type="pic" sz="quarter" idx="32"/>
          </p:nvPr>
        </p:nvPicPr>
        <p:blipFill>
          <a:blip r:embed="rId2"/>
          <a:stretch>
            <a:fillRect/>
          </a:stretch>
        </p:blipFill>
        <p:spPr>
          <a:xfrm>
            <a:off x="1608333" y="3544935"/>
            <a:ext cx="6179820" cy="944880"/>
          </a:xfrm>
          <a:prstGeom prst="rect">
            <a:avLst/>
          </a:prstGeom>
        </p:spPr>
      </p:pic>
    </p:spTree>
    <p:extLst>
      <p:ext uri="{BB962C8B-B14F-4D97-AF65-F5344CB8AC3E}">
        <p14:creationId xmlns:p14="http://schemas.microsoft.com/office/powerpoint/2010/main" val="22025393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Example 2.23 </a:t>
            </a:r>
            <a:r>
              <a:rPr lang="en-IN" dirty="0"/>
              <a:t>– Solution (7 of 8)</a:t>
            </a:r>
          </a:p>
        </p:txBody>
      </p:sp>
      <p:sp>
        <p:nvSpPr>
          <p:cNvPr id="5" name="Text Placeholder 4"/>
          <p:cNvSpPr>
            <a:spLocks noGrp="1"/>
          </p:cNvSpPr>
          <p:nvPr>
            <p:ph type="body" sz="quarter" idx="13"/>
          </p:nvPr>
        </p:nvSpPr>
        <p:spPr>
          <a:xfrm>
            <a:off x="457201" y="1444753"/>
            <a:ext cx="8482084" cy="3789855"/>
          </a:xfrm>
        </p:spPr>
        <p:txBody>
          <a:bodyPr/>
          <a:lstStyle/>
          <a:p>
            <a:pPr marL="463550"/>
            <a:r>
              <a:rPr lang="en-IN" dirty="0"/>
              <a:t>If we let the scalars be </a:t>
            </a:r>
            <a:r>
              <a:rPr lang="en-IN" i="1" dirty="0"/>
              <a:t>c</a:t>
            </a:r>
            <a:r>
              <a:rPr lang="en-IN" baseline="-25000" dirty="0"/>
              <a:t>1</a:t>
            </a:r>
            <a:r>
              <a:rPr lang="en-IN" dirty="0"/>
              <a:t>, </a:t>
            </a:r>
            <a:r>
              <a:rPr lang="en-IN" i="1" dirty="0"/>
              <a:t>c</a:t>
            </a:r>
            <a:r>
              <a:rPr lang="en-IN" baseline="-25000" dirty="0"/>
              <a:t>2</a:t>
            </a:r>
            <a:r>
              <a:rPr lang="en-IN" dirty="0"/>
              <a:t>, and </a:t>
            </a:r>
            <a:r>
              <a:rPr lang="en-IN" i="1" dirty="0"/>
              <a:t>c</a:t>
            </a:r>
            <a:r>
              <a:rPr lang="en-IN" baseline="-25000" dirty="0"/>
              <a:t>3</a:t>
            </a:r>
            <a:r>
              <a:rPr lang="en-IN" dirty="0"/>
              <a:t>, we have</a:t>
            </a:r>
          </a:p>
          <a:p>
            <a:pPr marL="463550"/>
            <a:r>
              <a:rPr lang="en-US" i="1" dirty="0">
                <a:latin typeface="Times LT Std" panose="02020603050405020304" pitchFamily="18" charset="0"/>
              </a:rPr>
              <a:t>                 c</a:t>
            </a:r>
            <a:r>
              <a:rPr lang="en-US" baseline="-25000" dirty="0">
                <a:latin typeface="Times LT Std" panose="02020603050405020304" pitchFamily="18" charset="0"/>
              </a:rPr>
              <a:t>1</a:t>
            </a:r>
            <a:r>
              <a:rPr lang="en-US" dirty="0">
                <a:latin typeface="Times LT Std" panose="02020603050405020304" pitchFamily="18" charset="0"/>
              </a:rPr>
              <a:t> +        </a:t>
            </a:r>
            <a:r>
              <a:rPr lang="en-US" sz="400" dirty="0">
                <a:latin typeface="Times LT Std" panose="02020603050405020304" pitchFamily="18" charset="0"/>
              </a:rPr>
              <a:t>      </a:t>
            </a:r>
            <a:r>
              <a:rPr lang="en-US" dirty="0">
                <a:latin typeface="Times LT Std" panose="02020603050405020304" pitchFamily="18" charset="0"/>
              </a:rPr>
              <a:t>3</a:t>
            </a:r>
            <a:r>
              <a:rPr lang="en-US" i="1" dirty="0">
                <a:latin typeface="Times LT Std" panose="02020603050405020304" pitchFamily="18" charset="0"/>
              </a:rPr>
              <a:t>c</a:t>
            </a:r>
            <a:r>
              <a:rPr lang="en-US" baseline="-25000" dirty="0">
                <a:latin typeface="Times LT Std" panose="02020603050405020304" pitchFamily="18" charset="0"/>
              </a:rPr>
              <a:t>3</a:t>
            </a:r>
            <a:r>
              <a:rPr lang="en-US" dirty="0">
                <a:latin typeface="Times LT Std" panose="02020603050405020304" pitchFamily="18" charset="0"/>
              </a:rPr>
              <a:t> = 0</a:t>
            </a:r>
          </a:p>
          <a:p>
            <a:pPr marL="463550"/>
            <a:r>
              <a:rPr lang="en-US" i="1" dirty="0">
                <a:latin typeface="Times LT Std" panose="02020603050405020304" pitchFamily="18" charset="0"/>
              </a:rPr>
              <a:t>                        c</a:t>
            </a:r>
            <a:r>
              <a:rPr lang="en-US" baseline="-25000" dirty="0">
                <a:latin typeface="Times LT Std" panose="02020603050405020304" pitchFamily="18" charset="0"/>
              </a:rPr>
              <a:t>2</a:t>
            </a:r>
            <a:r>
              <a:rPr lang="en-US" dirty="0">
                <a:latin typeface="Times LT Std" panose="02020603050405020304" pitchFamily="18" charset="0"/>
              </a:rPr>
              <a:t> −  2</a:t>
            </a:r>
            <a:r>
              <a:rPr lang="en-US" i="1" dirty="0">
                <a:latin typeface="Times LT Std" panose="02020603050405020304" pitchFamily="18" charset="0"/>
              </a:rPr>
              <a:t>c</a:t>
            </a:r>
            <a:r>
              <a:rPr lang="en-US" baseline="-25000" dirty="0">
                <a:latin typeface="Times LT Std" panose="02020603050405020304" pitchFamily="18" charset="0"/>
              </a:rPr>
              <a:t>3</a:t>
            </a:r>
            <a:r>
              <a:rPr lang="en-US" dirty="0">
                <a:latin typeface="Times LT Std" panose="02020603050405020304" pitchFamily="18" charset="0"/>
              </a:rPr>
              <a:t> = 0</a:t>
            </a:r>
          </a:p>
          <a:p>
            <a:pPr marL="463550"/>
            <a:r>
              <a:rPr lang="en-IN" dirty="0"/>
              <a:t>from which we see that the system has infinitely many solutions. </a:t>
            </a:r>
          </a:p>
          <a:p>
            <a:pPr marL="463550"/>
            <a:endParaRPr lang="en-IN" dirty="0"/>
          </a:p>
          <a:p>
            <a:pPr marL="463550"/>
            <a:r>
              <a:rPr lang="en-IN" dirty="0"/>
              <a:t>In particular, there must be a nonzero solution, so the given vectors are linearly dependent.</a:t>
            </a:r>
            <a:endParaRPr lang="en-US" b="1" dirty="0">
              <a:solidFill>
                <a:srgbClr val="0D98C4"/>
              </a:solidFill>
              <a:latin typeface="Times LT Std" panose="02020603050405020304" pitchFamily="18" charset="0"/>
            </a:endParaRPr>
          </a:p>
        </p:txBody>
      </p:sp>
    </p:spTree>
    <p:extLst>
      <p:ext uri="{BB962C8B-B14F-4D97-AF65-F5344CB8AC3E}">
        <p14:creationId xmlns:p14="http://schemas.microsoft.com/office/powerpoint/2010/main" val="8327043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Example 2.23 </a:t>
            </a:r>
            <a:r>
              <a:rPr lang="en-IN" dirty="0"/>
              <a:t>– Solution (8 of 8)</a:t>
            </a:r>
          </a:p>
        </p:txBody>
      </p:sp>
      <p:sp>
        <p:nvSpPr>
          <p:cNvPr id="5" name="Text Placeholder 4"/>
          <p:cNvSpPr>
            <a:spLocks noGrp="1"/>
          </p:cNvSpPr>
          <p:nvPr>
            <p:ph type="body" sz="quarter" idx="13"/>
          </p:nvPr>
        </p:nvSpPr>
        <p:spPr>
          <a:xfrm>
            <a:off x="457201" y="1444754"/>
            <a:ext cx="8368747" cy="2578317"/>
          </a:xfrm>
        </p:spPr>
        <p:txBody>
          <a:bodyPr/>
          <a:lstStyle/>
          <a:p>
            <a:pPr marL="463550">
              <a:spcBef>
                <a:spcPts val="0"/>
              </a:spcBef>
            </a:pPr>
            <a:r>
              <a:rPr lang="en-IN" dirty="0"/>
              <a:t>If we continue, we can describe these solutions exactly: </a:t>
            </a:r>
          </a:p>
          <a:p>
            <a:pPr marL="463550">
              <a:spcBef>
                <a:spcPts val="0"/>
              </a:spcBef>
            </a:pPr>
            <a:r>
              <a:rPr lang="en-IN" i="1" dirty="0">
                <a:latin typeface="Times LT Std" panose="02020603050405020304" pitchFamily="18" charset="0"/>
              </a:rPr>
              <a:t>c</a:t>
            </a:r>
            <a:r>
              <a:rPr lang="en-IN" baseline="-25000" dirty="0">
                <a:latin typeface="Times LT Std" panose="02020603050405020304" pitchFamily="18" charset="0"/>
              </a:rPr>
              <a:t>1</a:t>
            </a:r>
            <a:r>
              <a:rPr lang="en-IN" dirty="0">
                <a:latin typeface="Times LT Std" panose="02020603050405020304" pitchFamily="18" charset="0"/>
              </a:rPr>
              <a:t> = </a:t>
            </a:r>
            <a:r>
              <a:rPr lang="en-US" dirty="0">
                <a:latin typeface="Times LT Std" panose="02020603050405020304" pitchFamily="18" charset="0"/>
              </a:rPr>
              <a:t>−</a:t>
            </a:r>
            <a:r>
              <a:rPr lang="en-IN" dirty="0">
                <a:latin typeface="Times LT Std" panose="02020603050405020304" pitchFamily="18" charset="0"/>
              </a:rPr>
              <a:t>3</a:t>
            </a:r>
            <a:r>
              <a:rPr lang="en-IN" i="1" dirty="0">
                <a:latin typeface="Times LT Std" panose="02020603050405020304" pitchFamily="18" charset="0"/>
              </a:rPr>
              <a:t>c</a:t>
            </a:r>
            <a:r>
              <a:rPr lang="en-IN" baseline="-25000" dirty="0">
                <a:latin typeface="Times LT Std" panose="02020603050405020304" pitchFamily="18" charset="0"/>
              </a:rPr>
              <a:t>3</a:t>
            </a:r>
            <a:r>
              <a:rPr lang="en-IN" dirty="0">
                <a:latin typeface="Times LT Std" panose="02020603050405020304" pitchFamily="18" charset="0"/>
              </a:rPr>
              <a:t> and </a:t>
            </a:r>
            <a:r>
              <a:rPr lang="en-IN" i="1" dirty="0">
                <a:latin typeface="Times LT Std" panose="02020603050405020304" pitchFamily="18" charset="0"/>
              </a:rPr>
              <a:t>c</a:t>
            </a:r>
            <a:r>
              <a:rPr lang="en-IN" baseline="-25000" dirty="0">
                <a:latin typeface="Times LT Std" panose="02020603050405020304" pitchFamily="18" charset="0"/>
              </a:rPr>
              <a:t>2</a:t>
            </a:r>
            <a:r>
              <a:rPr lang="en-IN" dirty="0">
                <a:latin typeface="Times LT Std" panose="02020603050405020304" pitchFamily="18" charset="0"/>
              </a:rPr>
              <a:t> = 2</a:t>
            </a:r>
            <a:r>
              <a:rPr lang="en-IN" i="1" dirty="0">
                <a:latin typeface="Times LT Std" panose="02020603050405020304" pitchFamily="18" charset="0"/>
              </a:rPr>
              <a:t>c</a:t>
            </a:r>
            <a:r>
              <a:rPr lang="en-IN" baseline="-25000" dirty="0">
                <a:latin typeface="Times LT Std" panose="02020603050405020304" pitchFamily="18" charset="0"/>
              </a:rPr>
              <a:t>3</a:t>
            </a:r>
            <a:r>
              <a:rPr lang="en-IN" dirty="0">
                <a:latin typeface="Times LT Std" panose="02020603050405020304" pitchFamily="18" charset="0"/>
              </a:rPr>
              <a:t>.</a:t>
            </a:r>
            <a:r>
              <a:rPr lang="en-IN" dirty="0"/>
              <a:t>  </a:t>
            </a:r>
          </a:p>
          <a:p>
            <a:pPr marL="463550"/>
            <a:endParaRPr lang="en-IN" dirty="0"/>
          </a:p>
          <a:p>
            <a:pPr marL="463550"/>
            <a:r>
              <a:rPr lang="en-IN" dirty="0"/>
              <a:t>Thus, for any nonzero value of </a:t>
            </a:r>
            <a:r>
              <a:rPr lang="en-IN" i="1" dirty="0"/>
              <a:t>c</a:t>
            </a:r>
            <a:r>
              <a:rPr lang="en-IN" baseline="-25000" dirty="0"/>
              <a:t>3</a:t>
            </a:r>
            <a:r>
              <a:rPr lang="en-IN" dirty="0"/>
              <a:t>, we have the linear dependence relation</a:t>
            </a:r>
            <a:endParaRPr lang="en-US" b="1" dirty="0">
              <a:solidFill>
                <a:srgbClr val="0D98C4"/>
              </a:solidFill>
            </a:endParaRPr>
          </a:p>
        </p:txBody>
      </p:sp>
      <p:pic>
        <p:nvPicPr>
          <p:cNvPr id="7" name="Picture Placeholder 6"/>
          <p:cNvPicPr>
            <a:picLocks noGrp="1" noChangeAspect="1"/>
          </p:cNvPicPr>
          <p:nvPr>
            <p:ph type="pic" sz="quarter" idx="32"/>
          </p:nvPr>
        </p:nvPicPr>
        <p:blipFill>
          <a:blip r:embed="rId2"/>
          <a:stretch>
            <a:fillRect/>
          </a:stretch>
        </p:blipFill>
        <p:spPr>
          <a:xfrm>
            <a:off x="2200275" y="4023071"/>
            <a:ext cx="4743450" cy="1162050"/>
          </a:xfrm>
          <a:prstGeom prst="rect">
            <a:avLst/>
          </a:prstGeom>
        </p:spPr>
      </p:pic>
    </p:spTree>
    <p:extLst>
      <p:ext uri="{BB962C8B-B14F-4D97-AF65-F5344CB8AC3E}">
        <p14:creationId xmlns:p14="http://schemas.microsoft.com/office/powerpoint/2010/main" val="1320317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Linear Independence (3 of 5)</a:t>
            </a:r>
            <a:endParaRPr lang="en-IN" dirty="0"/>
          </a:p>
        </p:txBody>
      </p:sp>
      <p:sp>
        <p:nvSpPr>
          <p:cNvPr id="5" name="Text Placeholder 4"/>
          <p:cNvSpPr>
            <a:spLocks noGrp="1"/>
          </p:cNvSpPr>
          <p:nvPr>
            <p:ph type="body" sz="quarter" idx="13"/>
          </p:nvPr>
        </p:nvSpPr>
        <p:spPr>
          <a:xfrm>
            <a:off x="457201" y="1444754"/>
            <a:ext cx="7743369" cy="1165924"/>
          </a:xfrm>
        </p:spPr>
        <p:txBody>
          <a:bodyPr/>
          <a:lstStyle/>
          <a:p>
            <a:r>
              <a:rPr lang="en-IN" b="1" dirty="0"/>
              <a:t>Theorem 2.6</a:t>
            </a:r>
          </a:p>
          <a:p>
            <a:r>
              <a:rPr lang="en-IN" dirty="0"/>
              <a:t>Let </a:t>
            </a:r>
            <a:r>
              <a:rPr lang="en-IN" b="1" dirty="0"/>
              <a:t>v</a:t>
            </a:r>
            <a:r>
              <a:rPr lang="en-IN" baseline="-25000" dirty="0"/>
              <a:t>1</a:t>
            </a:r>
            <a:r>
              <a:rPr lang="en-IN" dirty="0"/>
              <a:t>, </a:t>
            </a:r>
            <a:r>
              <a:rPr lang="en-IN" b="1" dirty="0"/>
              <a:t>v</a:t>
            </a:r>
            <a:r>
              <a:rPr lang="en-IN" baseline="-25000" dirty="0"/>
              <a:t>2</a:t>
            </a:r>
            <a:r>
              <a:rPr lang="en-IN" dirty="0"/>
              <a:t>, ..., </a:t>
            </a:r>
            <a:r>
              <a:rPr lang="en-IN" b="1" dirty="0"/>
              <a:t>v</a:t>
            </a:r>
            <a:r>
              <a:rPr lang="en-IN" sz="200" b="1" dirty="0"/>
              <a:t> </a:t>
            </a:r>
            <a:r>
              <a:rPr lang="en-IN" i="1" baseline="-25000" dirty="0"/>
              <a:t>m</a:t>
            </a:r>
            <a:r>
              <a:rPr lang="en-IN" i="1" dirty="0"/>
              <a:t> </a:t>
            </a:r>
            <a:r>
              <a:rPr lang="en-IN" dirty="0"/>
              <a:t>be (column) vectors in</a:t>
            </a:r>
            <a:endParaRPr lang="en-US" b="1" dirty="0">
              <a:solidFill>
                <a:srgbClr val="0D98C4"/>
              </a:solidFill>
            </a:endParaRPr>
          </a:p>
        </p:txBody>
      </p:sp>
      <p:pic>
        <p:nvPicPr>
          <p:cNvPr id="6" name="Picture Placeholder 5"/>
          <p:cNvPicPr>
            <a:picLocks noGrp="1" noChangeAspect="1"/>
          </p:cNvPicPr>
          <p:nvPr>
            <p:ph type="pic" sz="quarter" idx="32"/>
          </p:nvPr>
        </p:nvPicPr>
        <p:blipFill>
          <a:blip r:embed="rId2"/>
          <a:stretch>
            <a:fillRect/>
          </a:stretch>
        </p:blipFill>
        <p:spPr>
          <a:xfrm>
            <a:off x="5848348" y="2025485"/>
            <a:ext cx="314325" cy="285750"/>
          </a:xfrm>
          <a:prstGeom prst="rect">
            <a:avLst/>
          </a:prstGeom>
        </p:spPr>
      </p:pic>
      <p:sp>
        <p:nvSpPr>
          <p:cNvPr id="7" name="Text Placeholder 4"/>
          <p:cNvSpPr>
            <a:spLocks noGrp="1"/>
          </p:cNvSpPr>
          <p:nvPr>
            <p:ph type="body" sz="quarter" idx="13"/>
          </p:nvPr>
        </p:nvSpPr>
        <p:spPr>
          <a:xfrm>
            <a:off x="463829" y="1941709"/>
            <a:ext cx="8136832" cy="1795404"/>
          </a:xfrm>
        </p:spPr>
        <p:txBody>
          <a:bodyPr/>
          <a:lstStyle/>
          <a:p>
            <a:r>
              <a:rPr lang="en-IN" dirty="0"/>
              <a:t>                                                                   and let </a:t>
            </a:r>
            <a:r>
              <a:rPr lang="en-IN" i="1" dirty="0"/>
              <a:t>A </a:t>
            </a:r>
            <a:r>
              <a:rPr lang="en-IN" dirty="0"/>
              <a:t>be the </a:t>
            </a:r>
            <a:r>
              <a:rPr lang="en-IN" i="1" dirty="0"/>
              <a:t>n </a:t>
            </a:r>
            <a:r>
              <a:rPr lang="en-IN" dirty="0"/>
              <a:t>× </a:t>
            </a:r>
            <a:r>
              <a:rPr lang="en-IN" i="1" dirty="0"/>
              <a:t>m </a:t>
            </a:r>
            <a:r>
              <a:rPr lang="en-IN" dirty="0"/>
              <a:t>matrix [</a:t>
            </a:r>
            <a:r>
              <a:rPr lang="en-IN" b="1" dirty="0"/>
              <a:t>v</a:t>
            </a:r>
            <a:r>
              <a:rPr lang="en-IN" baseline="-25000" dirty="0"/>
              <a:t>1</a:t>
            </a:r>
            <a:r>
              <a:rPr lang="en-IN" dirty="0"/>
              <a:t> </a:t>
            </a:r>
            <a:r>
              <a:rPr lang="en-IN" b="1" dirty="0"/>
              <a:t>v</a:t>
            </a:r>
            <a:r>
              <a:rPr lang="en-IN" baseline="-25000" dirty="0"/>
              <a:t>2</a:t>
            </a:r>
            <a:r>
              <a:rPr lang="en-IN" dirty="0"/>
              <a:t> ... </a:t>
            </a:r>
            <a:r>
              <a:rPr lang="en-IN" b="1" dirty="0"/>
              <a:t>v</a:t>
            </a:r>
            <a:r>
              <a:rPr lang="en-IN" sz="200" b="1" dirty="0"/>
              <a:t> </a:t>
            </a:r>
            <a:r>
              <a:rPr lang="en-IN" i="1" baseline="-25000" dirty="0"/>
              <a:t>m</a:t>
            </a:r>
            <a:r>
              <a:rPr lang="en-IN" dirty="0"/>
              <a:t>] with these vectors as its columns. Then </a:t>
            </a:r>
            <a:r>
              <a:rPr lang="en-IN" b="1" dirty="0"/>
              <a:t>v</a:t>
            </a:r>
            <a:r>
              <a:rPr lang="en-IN" baseline="-25000" dirty="0"/>
              <a:t>1</a:t>
            </a:r>
            <a:r>
              <a:rPr lang="en-IN" dirty="0"/>
              <a:t>, </a:t>
            </a:r>
            <a:r>
              <a:rPr lang="en-IN" b="1" dirty="0"/>
              <a:t>v</a:t>
            </a:r>
            <a:r>
              <a:rPr lang="en-IN" baseline="-25000" dirty="0"/>
              <a:t>2</a:t>
            </a:r>
            <a:r>
              <a:rPr lang="en-IN" dirty="0"/>
              <a:t>, ..., </a:t>
            </a:r>
            <a:r>
              <a:rPr lang="en-IN" b="1" dirty="0"/>
              <a:t>v</a:t>
            </a:r>
            <a:r>
              <a:rPr lang="en-IN" sz="200" b="1" dirty="0"/>
              <a:t> </a:t>
            </a:r>
            <a:r>
              <a:rPr lang="en-IN" i="1" baseline="-25000" dirty="0"/>
              <a:t>m</a:t>
            </a:r>
            <a:r>
              <a:rPr lang="en-IN" i="1" dirty="0"/>
              <a:t> </a:t>
            </a:r>
            <a:r>
              <a:rPr lang="en-IN" dirty="0"/>
              <a:t>are linearly dependent if and only if the homogeneous linear system with augmented matrix</a:t>
            </a:r>
            <a:endParaRPr lang="en-US" b="1" dirty="0">
              <a:solidFill>
                <a:srgbClr val="0D98C4"/>
              </a:solidFill>
            </a:endParaRPr>
          </a:p>
        </p:txBody>
      </p:sp>
      <p:pic>
        <p:nvPicPr>
          <p:cNvPr id="10" name="Picture Placeholder 9"/>
          <p:cNvPicPr>
            <a:picLocks noGrp="1" noChangeAspect="1"/>
          </p:cNvPicPr>
          <p:nvPr>
            <p:ph type="pic" sz="quarter" idx="32"/>
          </p:nvPr>
        </p:nvPicPr>
        <p:blipFill>
          <a:blip r:embed="rId3"/>
          <a:stretch>
            <a:fillRect/>
          </a:stretch>
        </p:blipFill>
        <p:spPr>
          <a:xfrm>
            <a:off x="1430404" y="3526342"/>
            <a:ext cx="711518" cy="304324"/>
          </a:xfrm>
          <a:prstGeom prst="rect">
            <a:avLst/>
          </a:prstGeom>
          <a:noFill/>
          <a:ln>
            <a:noFill/>
          </a:ln>
        </p:spPr>
      </p:pic>
      <p:sp>
        <p:nvSpPr>
          <p:cNvPr id="9" name="Text Placeholder 4"/>
          <p:cNvSpPr>
            <a:spLocks noGrp="1"/>
          </p:cNvSpPr>
          <p:nvPr>
            <p:ph type="body" sz="quarter" idx="13"/>
          </p:nvPr>
        </p:nvSpPr>
        <p:spPr>
          <a:xfrm>
            <a:off x="2138404" y="3443991"/>
            <a:ext cx="3597960" cy="559740"/>
          </a:xfrm>
        </p:spPr>
        <p:txBody>
          <a:bodyPr/>
          <a:lstStyle/>
          <a:p>
            <a:r>
              <a:rPr lang="en-IN" dirty="0"/>
              <a:t>has a nontrivial solution.</a:t>
            </a:r>
            <a:endParaRPr lang="en-US" b="1" dirty="0">
              <a:solidFill>
                <a:srgbClr val="0D98C4"/>
              </a:solidFill>
            </a:endParaRPr>
          </a:p>
        </p:txBody>
      </p:sp>
    </p:spTree>
    <p:extLst>
      <p:ext uri="{BB962C8B-B14F-4D97-AF65-F5344CB8AC3E}">
        <p14:creationId xmlns:p14="http://schemas.microsoft.com/office/powerpoint/2010/main" val="33231442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Linear Independence (4 of 5)</a:t>
            </a:r>
            <a:endParaRPr lang="en-IN" dirty="0"/>
          </a:p>
        </p:txBody>
      </p:sp>
      <p:sp>
        <p:nvSpPr>
          <p:cNvPr id="5" name="Text Placeholder 4"/>
          <p:cNvSpPr>
            <a:spLocks noGrp="1"/>
          </p:cNvSpPr>
          <p:nvPr>
            <p:ph type="body" sz="quarter" idx="13"/>
          </p:nvPr>
        </p:nvSpPr>
        <p:spPr>
          <a:xfrm>
            <a:off x="457201" y="1444754"/>
            <a:ext cx="5499099" cy="735983"/>
          </a:xfrm>
        </p:spPr>
        <p:txBody>
          <a:bodyPr/>
          <a:lstStyle/>
          <a:p>
            <a:r>
              <a:rPr lang="en-IN" b="1" dirty="0"/>
              <a:t>Theorem 2.7                                                         </a:t>
            </a:r>
            <a:r>
              <a:rPr lang="en-IN" dirty="0"/>
              <a:t>Let </a:t>
            </a:r>
            <a:r>
              <a:rPr lang="en-IN" b="1" dirty="0"/>
              <a:t>v</a:t>
            </a:r>
            <a:r>
              <a:rPr lang="en-IN" baseline="-25000" dirty="0"/>
              <a:t>1</a:t>
            </a:r>
            <a:r>
              <a:rPr lang="en-IN" dirty="0"/>
              <a:t>, </a:t>
            </a:r>
            <a:r>
              <a:rPr lang="en-IN" b="1" dirty="0"/>
              <a:t>v</a:t>
            </a:r>
            <a:r>
              <a:rPr lang="en-IN" baseline="-25000" dirty="0"/>
              <a:t>2</a:t>
            </a:r>
            <a:r>
              <a:rPr lang="en-IN" dirty="0"/>
              <a:t>, ..., </a:t>
            </a:r>
            <a:r>
              <a:rPr lang="en-IN" b="1" dirty="0"/>
              <a:t>v</a:t>
            </a:r>
            <a:r>
              <a:rPr lang="en-IN" sz="200" b="1" dirty="0"/>
              <a:t> </a:t>
            </a:r>
            <a:r>
              <a:rPr lang="en-IN" i="1" baseline="-25000" dirty="0"/>
              <a:t>m</a:t>
            </a:r>
            <a:r>
              <a:rPr lang="en-IN" i="1" dirty="0"/>
              <a:t> </a:t>
            </a:r>
            <a:r>
              <a:rPr lang="en-IN" dirty="0"/>
              <a:t>be (row) vectors in</a:t>
            </a:r>
            <a:endParaRPr lang="en-US" b="1" dirty="0">
              <a:solidFill>
                <a:srgbClr val="0D98C4"/>
              </a:solidFill>
            </a:endParaRPr>
          </a:p>
        </p:txBody>
      </p:sp>
      <p:pic>
        <p:nvPicPr>
          <p:cNvPr id="6" name="Picture Placeholder 5"/>
          <p:cNvPicPr>
            <a:picLocks noGrp="1" noChangeAspect="1"/>
          </p:cNvPicPr>
          <p:nvPr>
            <p:ph type="pic" sz="quarter" idx="32"/>
          </p:nvPr>
        </p:nvPicPr>
        <p:blipFill>
          <a:blip r:embed="rId2"/>
          <a:stretch>
            <a:fillRect/>
          </a:stretch>
        </p:blipFill>
        <p:spPr>
          <a:xfrm>
            <a:off x="5384299" y="1894987"/>
            <a:ext cx="314325" cy="285750"/>
          </a:xfrm>
          <a:prstGeom prst="rect">
            <a:avLst/>
          </a:prstGeom>
        </p:spPr>
      </p:pic>
      <p:sp>
        <p:nvSpPr>
          <p:cNvPr id="10" name="Text Placeholder 4"/>
          <p:cNvSpPr>
            <a:spLocks noGrp="1"/>
          </p:cNvSpPr>
          <p:nvPr>
            <p:ph type="body" sz="quarter" idx="13"/>
          </p:nvPr>
        </p:nvSpPr>
        <p:spPr>
          <a:xfrm>
            <a:off x="5741823" y="1826182"/>
            <a:ext cx="1104899" cy="373663"/>
          </a:xfrm>
        </p:spPr>
        <p:txBody>
          <a:bodyPr/>
          <a:lstStyle/>
          <a:p>
            <a:r>
              <a:rPr lang="en-US" dirty="0"/>
              <a:t>and let</a:t>
            </a:r>
            <a:endParaRPr lang="en-US" b="1" dirty="0">
              <a:solidFill>
                <a:srgbClr val="0D98C4"/>
              </a:solidFill>
            </a:endParaRPr>
          </a:p>
        </p:txBody>
      </p:sp>
      <p:sp>
        <p:nvSpPr>
          <p:cNvPr id="11" name="Text Placeholder 4"/>
          <p:cNvSpPr>
            <a:spLocks noGrp="1"/>
          </p:cNvSpPr>
          <p:nvPr>
            <p:ph type="body" sz="quarter" idx="13"/>
          </p:nvPr>
        </p:nvSpPr>
        <p:spPr>
          <a:xfrm>
            <a:off x="457201" y="2623240"/>
            <a:ext cx="3219340" cy="477769"/>
          </a:xfrm>
        </p:spPr>
        <p:txBody>
          <a:bodyPr/>
          <a:lstStyle/>
          <a:p>
            <a:r>
              <a:rPr lang="en-IN" i="1" dirty="0"/>
              <a:t>A </a:t>
            </a:r>
            <a:r>
              <a:rPr lang="en-IN" dirty="0"/>
              <a:t>be the </a:t>
            </a:r>
            <a:r>
              <a:rPr lang="en-IN" i="1" dirty="0"/>
              <a:t>m </a:t>
            </a:r>
            <a:r>
              <a:rPr lang="en-US" dirty="0"/>
              <a:t>× </a:t>
            </a:r>
            <a:r>
              <a:rPr lang="en-IN" i="1" dirty="0"/>
              <a:t>n </a:t>
            </a:r>
            <a:r>
              <a:rPr lang="en-IN" dirty="0"/>
              <a:t>matrix</a:t>
            </a:r>
            <a:endParaRPr lang="en-US" b="1" dirty="0">
              <a:solidFill>
                <a:srgbClr val="0D98C4"/>
              </a:solidFill>
            </a:endParaRPr>
          </a:p>
        </p:txBody>
      </p:sp>
      <p:pic>
        <p:nvPicPr>
          <p:cNvPr id="9" name="Picture Placeholder 8"/>
          <p:cNvPicPr>
            <a:picLocks noGrp="1" noChangeAspect="1"/>
          </p:cNvPicPr>
          <p:nvPr>
            <p:ph type="pic" sz="quarter" idx="32"/>
          </p:nvPr>
        </p:nvPicPr>
        <p:blipFill>
          <a:blip r:embed="rId3"/>
          <a:stretch>
            <a:fillRect/>
          </a:stretch>
        </p:blipFill>
        <p:spPr>
          <a:xfrm>
            <a:off x="3505197" y="2180737"/>
            <a:ext cx="633413" cy="1547813"/>
          </a:xfrm>
          <a:prstGeom prst="rect">
            <a:avLst/>
          </a:prstGeom>
        </p:spPr>
      </p:pic>
      <p:sp>
        <p:nvSpPr>
          <p:cNvPr id="12" name="Text Placeholder 4"/>
          <p:cNvSpPr>
            <a:spLocks noGrp="1"/>
          </p:cNvSpPr>
          <p:nvPr>
            <p:ph type="body" sz="quarter" idx="13"/>
          </p:nvPr>
        </p:nvSpPr>
        <p:spPr>
          <a:xfrm>
            <a:off x="4138722" y="2596739"/>
            <a:ext cx="4382978" cy="373663"/>
          </a:xfrm>
        </p:spPr>
        <p:txBody>
          <a:bodyPr/>
          <a:lstStyle/>
          <a:p>
            <a:r>
              <a:rPr lang="en-US" dirty="0"/>
              <a:t>with </a:t>
            </a:r>
            <a:r>
              <a:rPr lang="en-IN" dirty="0"/>
              <a:t>these vectors as its </a:t>
            </a:r>
            <a:r>
              <a:rPr lang="en-US" dirty="0"/>
              <a:t>rows.</a:t>
            </a:r>
            <a:endParaRPr lang="en-US" b="1" dirty="0">
              <a:solidFill>
                <a:srgbClr val="0D98C4"/>
              </a:solidFill>
            </a:endParaRPr>
          </a:p>
        </p:txBody>
      </p:sp>
      <p:sp>
        <p:nvSpPr>
          <p:cNvPr id="13" name="Text Placeholder 4"/>
          <p:cNvSpPr>
            <a:spLocks noGrp="1"/>
          </p:cNvSpPr>
          <p:nvPr>
            <p:ph type="body" sz="quarter" idx="13"/>
          </p:nvPr>
        </p:nvSpPr>
        <p:spPr>
          <a:xfrm>
            <a:off x="457200" y="3635860"/>
            <a:ext cx="8064499" cy="832357"/>
          </a:xfrm>
        </p:spPr>
        <p:txBody>
          <a:bodyPr/>
          <a:lstStyle/>
          <a:p>
            <a:r>
              <a:rPr lang="en-IN" dirty="0"/>
              <a:t>Then </a:t>
            </a:r>
            <a:r>
              <a:rPr lang="en-IN" b="1" dirty="0"/>
              <a:t>v</a:t>
            </a:r>
            <a:r>
              <a:rPr lang="en-IN" baseline="-25000" dirty="0"/>
              <a:t>1</a:t>
            </a:r>
            <a:r>
              <a:rPr lang="en-IN" dirty="0"/>
              <a:t>, </a:t>
            </a:r>
            <a:r>
              <a:rPr lang="en-IN" b="1" dirty="0"/>
              <a:t>v</a:t>
            </a:r>
            <a:r>
              <a:rPr lang="en-IN" baseline="-25000" dirty="0"/>
              <a:t>2</a:t>
            </a:r>
            <a:r>
              <a:rPr lang="en-IN" dirty="0"/>
              <a:t>, ..., </a:t>
            </a:r>
            <a:r>
              <a:rPr lang="en-IN" b="1" dirty="0"/>
              <a:t>v</a:t>
            </a:r>
            <a:r>
              <a:rPr lang="en-IN" sz="200" b="1" dirty="0"/>
              <a:t> </a:t>
            </a:r>
            <a:r>
              <a:rPr lang="en-IN" i="1" baseline="-25000" dirty="0"/>
              <a:t>m</a:t>
            </a:r>
            <a:r>
              <a:rPr lang="en-IN" i="1" dirty="0"/>
              <a:t> </a:t>
            </a:r>
            <a:r>
              <a:rPr lang="en-IN" dirty="0"/>
              <a:t>are linearly dependent if and only if    </a:t>
            </a:r>
            <a:r>
              <a:rPr lang="en-US" dirty="0"/>
              <a:t>rank(</a:t>
            </a:r>
            <a:r>
              <a:rPr lang="en-US" i="1" dirty="0"/>
              <a:t>A</a:t>
            </a:r>
            <a:r>
              <a:rPr lang="en-US" dirty="0"/>
              <a:t>) &lt; </a:t>
            </a:r>
            <a:r>
              <a:rPr lang="en-US" i="1" dirty="0"/>
              <a:t>m</a:t>
            </a:r>
            <a:r>
              <a:rPr lang="en-US" dirty="0"/>
              <a:t>. </a:t>
            </a:r>
            <a:endParaRPr lang="en-US" b="1" dirty="0">
              <a:solidFill>
                <a:srgbClr val="0D98C4"/>
              </a:solidFill>
            </a:endParaRPr>
          </a:p>
        </p:txBody>
      </p:sp>
    </p:spTree>
    <p:extLst>
      <p:ext uri="{BB962C8B-B14F-4D97-AF65-F5344CB8AC3E}">
        <p14:creationId xmlns:p14="http://schemas.microsoft.com/office/powerpoint/2010/main" val="24948401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5" y="192024"/>
            <a:ext cx="8582670" cy="1143000"/>
          </a:xfrm>
        </p:spPr>
        <p:txBody>
          <a:bodyPr>
            <a:noAutofit/>
          </a:bodyPr>
          <a:lstStyle/>
          <a:p>
            <a:r>
              <a:rPr lang="en-US" dirty="0"/>
              <a:t>Linear Independence (5 of 5)</a:t>
            </a:r>
            <a:endParaRPr lang="en-IN" dirty="0"/>
          </a:p>
        </p:txBody>
      </p:sp>
      <p:sp>
        <p:nvSpPr>
          <p:cNvPr id="5" name="Text Placeholder 4"/>
          <p:cNvSpPr>
            <a:spLocks noGrp="1"/>
          </p:cNvSpPr>
          <p:nvPr>
            <p:ph type="body" sz="quarter" idx="13"/>
          </p:nvPr>
        </p:nvSpPr>
        <p:spPr>
          <a:xfrm>
            <a:off x="457201" y="1444754"/>
            <a:ext cx="3343274" cy="755521"/>
          </a:xfrm>
        </p:spPr>
        <p:txBody>
          <a:bodyPr/>
          <a:lstStyle/>
          <a:p>
            <a:r>
              <a:rPr lang="en-IN" b="1" dirty="0"/>
              <a:t>Theorem 2.8                           </a:t>
            </a:r>
            <a:r>
              <a:rPr lang="en-IN" dirty="0"/>
              <a:t>Any set of </a:t>
            </a:r>
            <a:r>
              <a:rPr lang="en-IN" i="1" dirty="0"/>
              <a:t>m </a:t>
            </a:r>
            <a:r>
              <a:rPr lang="en-IN" dirty="0"/>
              <a:t>vectors in</a:t>
            </a:r>
            <a:endParaRPr lang="en-US" b="1" dirty="0">
              <a:solidFill>
                <a:srgbClr val="0D98C4"/>
              </a:solidFill>
            </a:endParaRPr>
          </a:p>
        </p:txBody>
      </p:sp>
      <p:pic>
        <p:nvPicPr>
          <p:cNvPr id="6" name="Picture Placeholder 5"/>
          <p:cNvPicPr>
            <a:picLocks noGrp="1" noChangeAspect="1"/>
          </p:cNvPicPr>
          <p:nvPr>
            <p:ph type="pic" sz="quarter" idx="32"/>
          </p:nvPr>
        </p:nvPicPr>
        <p:blipFill>
          <a:blip r:embed="rId2"/>
          <a:stretch>
            <a:fillRect/>
          </a:stretch>
        </p:blipFill>
        <p:spPr>
          <a:xfrm>
            <a:off x="3714747" y="1871661"/>
            <a:ext cx="314325" cy="285750"/>
          </a:xfrm>
          <a:prstGeom prst="rect">
            <a:avLst/>
          </a:prstGeom>
        </p:spPr>
      </p:pic>
      <p:sp>
        <p:nvSpPr>
          <p:cNvPr id="10" name="Text Placeholder 4"/>
          <p:cNvSpPr>
            <a:spLocks noGrp="1"/>
          </p:cNvSpPr>
          <p:nvPr>
            <p:ph type="body" sz="quarter" idx="13"/>
          </p:nvPr>
        </p:nvSpPr>
        <p:spPr>
          <a:xfrm>
            <a:off x="3971920" y="1799128"/>
            <a:ext cx="4303940" cy="506750"/>
          </a:xfrm>
        </p:spPr>
        <p:txBody>
          <a:bodyPr/>
          <a:lstStyle/>
          <a:p>
            <a:r>
              <a:rPr lang="en-IN" dirty="0"/>
              <a:t>is linearly dependent if </a:t>
            </a:r>
            <a:r>
              <a:rPr lang="en-IN" i="1" dirty="0"/>
              <a:t>m </a:t>
            </a:r>
            <a:r>
              <a:rPr lang="en-IN" dirty="0"/>
              <a:t>&gt; </a:t>
            </a:r>
            <a:r>
              <a:rPr lang="en-IN" i="1" dirty="0"/>
              <a:t>n</a:t>
            </a:r>
            <a:r>
              <a:rPr lang="en-IN" sz="200" i="1" dirty="0"/>
              <a:t> </a:t>
            </a:r>
            <a:r>
              <a:rPr lang="en-IN" dirty="0"/>
              <a:t>.</a:t>
            </a:r>
            <a:endParaRPr lang="en-US" b="1" dirty="0">
              <a:solidFill>
                <a:srgbClr val="0D98C4"/>
              </a:solidFill>
            </a:endParaRPr>
          </a:p>
        </p:txBody>
      </p:sp>
    </p:spTree>
    <p:extLst>
      <p:ext uri="{BB962C8B-B14F-4D97-AF65-F5344CB8AC3E}">
        <p14:creationId xmlns:p14="http://schemas.microsoft.com/office/powerpoint/2010/main" val="281591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Example 2.4 – Solution (2 of 3)</a:t>
            </a:r>
            <a:endParaRPr lang="en-IN" dirty="0"/>
          </a:p>
        </p:txBody>
      </p:sp>
      <p:sp>
        <p:nvSpPr>
          <p:cNvPr id="15" name="Text Placeholder 14"/>
          <p:cNvSpPr>
            <a:spLocks noGrp="1"/>
          </p:cNvSpPr>
          <p:nvPr>
            <p:ph type="body" sz="quarter" idx="13"/>
          </p:nvPr>
        </p:nvSpPr>
        <p:spPr>
          <a:xfrm>
            <a:off x="457200" y="1444752"/>
            <a:ext cx="8567530" cy="1984248"/>
          </a:xfrm>
        </p:spPr>
        <p:txBody>
          <a:bodyPr/>
          <a:lstStyle/>
          <a:p>
            <a:r>
              <a:rPr lang="en-US" dirty="0"/>
              <a:t>(b) The second equation in this system is just twice the first, so the solutions are the solutions of the first equation alone—namely, the points on the line </a:t>
            </a:r>
            <a:r>
              <a:rPr lang="en-US" i="1" dirty="0">
                <a:latin typeface="Times LT Std" panose="02020603050405020304" pitchFamily="18" charset="0"/>
              </a:rPr>
              <a:t>x </a:t>
            </a:r>
            <a:r>
              <a:rPr lang="en-US" dirty="0">
                <a:latin typeface="Times LT Std" panose="02020603050405020304" pitchFamily="18" charset="0"/>
              </a:rPr>
              <a:t>− </a:t>
            </a:r>
            <a:r>
              <a:rPr lang="en-US" i="1" dirty="0">
                <a:latin typeface="Times LT Std" panose="02020603050405020304" pitchFamily="18" charset="0"/>
              </a:rPr>
              <a:t>y </a:t>
            </a:r>
            <a:r>
              <a:rPr lang="en-US" dirty="0">
                <a:latin typeface="Times LT Std" panose="02020603050405020304" pitchFamily="18" charset="0"/>
              </a:rPr>
              <a:t>= 2</a:t>
            </a:r>
            <a:r>
              <a:rPr lang="en-US" dirty="0"/>
              <a:t>. These can be represented parametrically as [2 + </a:t>
            </a:r>
            <a:r>
              <a:rPr lang="en-US" i="1" dirty="0"/>
              <a:t>t</a:t>
            </a:r>
            <a:r>
              <a:rPr lang="en-US" dirty="0"/>
              <a:t>, </a:t>
            </a:r>
            <a:r>
              <a:rPr lang="en-US" i="1" dirty="0"/>
              <a:t>t</a:t>
            </a:r>
            <a:r>
              <a:rPr lang="en-US" dirty="0"/>
              <a:t>]. Thus, this system has </a:t>
            </a:r>
            <a:r>
              <a:rPr lang="en-US" i="1" dirty="0"/>
              <a:t>in finitely many solutions </a:t>
            </a:r>
            <a:r>
              <a:rPr lang="en-US" dirty="0"/>
              <a:t>[Figure 2.1(b)].</a:t>
            </a:r>
            <a:endParaRPr lang="en-US" dirty="0">
              <a:solidFill>
                <a:srgbClr val="82004D"/>
              </a:solidFill>
            </a:endParaRPr>
          </a:p>
        </p:txBody>
      </p:sp>
      <p:sp>
        <p:nvSpPr>
          <p:cNvPr id="16" name="Text Placeholder 7"/>
          <p:cNvSpPr>
            <a:spLocks noGrp="1"/>
          </p:cNvSpPr>
          <p:nvPr>
            <p:ph type="body" sz="quarter" idx="13"/>
          </p:nvPr>
        </p:nvSpPr>
        <p:spPr>
          <a:xfrm>
            <a:off x="4023815" y="5958622"/>
            <a:ext cx="1096370" cy="368055"/>
          </a:xfrm>
        </p:spPr>
        <p:txBody>
          <a:bodyPr/>
          <a:lstStyle/>
          <a:p>
            <a:pPr algn="ctr"/>
            <a:r>
              <a:rPr lang="en-US" sz="1200" b="1" dirty="0"/>
              <a:t>Figure 2.1</a:t>
            </a:r>
          </a:p>
        </p:txBody>
      </p:sp>
      <p:sp>
        <p:nvSpPr>
          <p:cNvPr id="13" name="Text Placeholder 7"/>
          <p:cNvSpPr>
            <a:spLocks noGrp="1"/>
          </p:cNvSpPr>
          <p:nvPr>
            <p:ph type="body" sz="quarter" idx="13"/>
          </p:nvPr>
        </p:nvSpPr>
        <p:spPr>
          <a:xfrm>
            <a:off x="4370696" y="5643275"/>
            <a:ext cx="402609" cy="302095"/>
          </a:xfrm>
        </p:spPr>
        <p:txBody>
          <a:bodyPr/>
          <a:lstStyle/>
          <a:p>
            <a:r>
              <a:rPr lang="en-US" sz="1400" dirty="0"/>
              <a:t>(b)</a:t>
            </a:r>
          </a:p>
        </p:txBody>
      </p:sp>
      <p:pic>
        <p:nvPicPr>
          <p:cNvPr id="12" name="Picture Placeholder 6"/>
          <p:cNvPicPr>
            <a:picLocks noGrp="1" noChangeAspect="1"/>
          </p:cNvPicPr>
          <p:nvPr>
            <p:ph type="pic" sz="quarter" idx="39"/>
          </p:nvPr>
        </p:nvPicPr>
        <p:blipFill>
          <a:blip r:embed="rId2" cstate="print">
            <a:extLst>
              <a:ext uri="{28A0092B-C50C-407E-A947-70E740481C1C}">
                <a14:useLocalDpi xmlns:a14="http://schemas.microsoft.com/office/drawing/2010/main" val="0"/>
              </a:ext>
            </a:extLst>
          </a:blip>
          <a:stretch>
            <a:fillRect/>
          </a:stretch>
        </p:blipFill>
        <p:spPr>
          <a:xfrm>
            <a:off x="3524247" y="3535878"/>
            <a:ext cx="2095506" cy="2100624"/>
          </a:xfrm>
        </p:spPr>
      </p:pic>
    </p:spTree>
    <p:extLst>
      <p:ext uri="{BB962C8B-B14F-4D97-AF65-F5344CB8AC3E}">
        <p14:creationId xmlns:p14="http://schemas.microsoft.com/office/powerpoint/2010/main" val="222651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Example 2.4 – Solution (3 of 3)</a:t>
            </a:r>
            <a:endParaRPr lang="en-IN" dirty="0"/>
          </a:p>
        </p:txBody>
      </p:sp>
      <p:sp>
        <p:nvSpPr>
          <p:cNvPr id="15" name="Text Placeholder 14"/>
          <p:cNvSpPr>
            <a:spLocks noGrp="1"/>
          </p:cNvSpPr>
          <p:nvPr>
            <p:ph type="body" sz="quarter" idx="13"/>
          </p:nvPr>
        </p:nvSpPr>
        <p:spPr>
          <a:xfrm>
            <a:off x="457200" y="1444752"/>
            <a:ext cx="8527774" cy="2280553"/>
          </a:xfrm>
        </p:spPr>
        <p:txBody>
          <a:bodyPr/>
          <a:lstStyle/>
          <a:p>
            <a:pPr>
              <a:tabLst>
                <a:tab pos="285750" algn="l"/>
              </a:tabLst>
            </a:pPr>
            <a:r>
              <a:rPr lang="en-US" dirty="0"/>
              <a:t>(c) Two numbers </a:t>
            </a:r>
            <a:r>
              <a:rPr lang="en-US" i="1" dirty="0"/>
              <a:t>x </a:t>
            </a:r>
            <a:r>
              <a:rPr lang="en-US" dirty="0"/>
              <a:t>and </a:t>
            </a:r>
            <a:r>
              <a:rPr lang="en-US" i="1" dirty="0"/>
              <a:t>y </a:t>
            </a:r>
            <a:r>
              <a:rPr lang="en-US" dirty="0"/>
              <a:t>cannot simultaneously have a difference of 1 and 3. Hence, this system has </a:t>
            </a:r>
            <a:r>
              <a:rPr lang="en-US" i="1" dirty="0"/>
              <a:t>no solutions</a:t>
            </a:r>
            <a:r>
              <a:rPr lang="en-US" dirty="0"/>
              <a:t>. (A more algebraic approach might be to subtract the second equation from the first, yielding the absurd conclusion </a:t>
            </a:r>
            <a:r>
              <a:rPr lang="en-US" dirty="0">
                <a:latin typeface="Times LT Std" panose="02020603050405020304" pitchFamily="18" charset="0"/>
              </a:rPr>
              <a:t>0 = −2</a:t>
            </a:r>
            <a:r>
              <a:rPr lang="en-US" dirty="0"/>
              <a:t>.) As Figure 2.1(c) shows, the lines for the equations are parallel in this case.</a:t>
            </a:r>
            <a:endParaRPr lang="en-US" dirty="0">
              <a:solidFill>
                <a:srgbClr val="82004D"/>
              </a:solidFill>
            </a:endParaRPr>
          </a:p>
        </p:txBody>
      </p:sp>
      <p:sp>
        <p:nvSpPr>
          <p:cNvPr id="16" name="Text Placeholder 7"/>
          <p:cNvSpPr>
            <a:spLocks noGrp="1"/>
          </p:cNvSpPr>
          <p:nvPr>
            <p:ph type="body" sz="quarter" idx="13"/>
          </p:nvPr>
        </p:nvSpPr>
        <p:spPr>
          <a:xfrm>
            <a:off x="4106941" y="5992867"/>
            <a:ext cx="1096370" cy="302435"/>
          </a:xfrm>
        </p:spPr>
        <p:txBody>
          <a:bodyPr/>
          <a:lstStyle/>
          <a:p>
            <a:pPr algn="ctr"/>
            <a:r>
              <a:rPr lang="en-US" sz="1200" b="1" dirty="0"/>
              <a:t>Figure2.1</a:t>
            </a:r>
          </a:p>
        </p:txBody>
      </p:sp>
      <p:sp>
        <p:nvSpPr>
          <p:cNvPr id="7" name="Text Placeholder 7"/>
          <p:cNvSpPr>
            <a:spLocks noGrp="1"/>
          </p:cNvSpPr>
          <p:nvPr>
            <p:ph type="body" sz="quarter" idx="13"/>
          </p:nvPr>
        </p:nvSpPr>
        <p:spPr>
          <a:xfrm>
            <a:off x="4453822" y="5715009"/>
            <a:ext cx="402609" cy="302095"/>
          </a:xfrm>
        </p:spPr>
        <p:txBody>
          <a:bodyPr/>
          <a:lstStyle/>
          <a:p>
            <a:r>
              <a:rPr lang="en-US" sz="1400" dirty="0"/>
              <a:t>(c)</a:t>
            </a:r>
          </a:p>
        </p:txBody>
      </p:sp>
      <p:pic>
        <p:nvPicPr>
          <p:cNvPr id="12" name="Picture Placeholder 6"/>
          <p:cNvPicPr>
            <a:picLocks noGrp="1" noChangeAspect="1"/>
          </p:cNvPicPr>
          <p:nvPr>
            <p:ph type="pic" sz="quarter" idx="39"/>
          </p:nvPr>
        </p:nvPicPr>
        <p:blipFill>
          <a:blip r:embed="rId2" cstate="print">
            <a:extLst>
              <a:ext uri="{28A0092B-C50C-407E-A947-70E740481C1C}">
                <a14:useLocalDpi xmlns:a14="http://schemas.microsoft.com/office/drawing/2010/main" val="0"/>
              </a:ext>
            </a:extLst>
          </a:blip>
          <a:stretch>
            <a:fillRect/>
          </a:stretch>
        </p:blipFill>
        <p:spPr>
          <a:xfrm>
            <a:off x="3683441" y="3703705"/>
            <a:ext cx="1943371" cy="1962424"/>
          </a:xfrm>
        </p:spPr>
      </p:pic>
    </p:spTree>
    <p:extLst>
      <p:ext uri="{BB962C8B-B14F-4D97-AF65-F5344CB8AC3E}">
        <p14:creationId xmlns:p14="http://schemas.microsoft.com/office/powerpoint/2010/main" val="195393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Introduction to Systems of Linear Equations </a:t>
            </a:r>
            <a:r>
              <a:rPr lang="en-US" altLang="en-US" sz="2800" dirty="0"/>
              <a:t>(3 of 3)</a:t>
            </a:r>
            <a:endParaRPr lang="en-IN" sz="2800" dirty="0"/>
          </a:p>
        </p:txBody>
      </p:sp>
      <p:sp>
        <p:nvSpPr>
          <p:cNvPr id="6" name="Text Placeholder 5"/>
          <p:cNvSpPr>
            <a:spLocks noGrp="1"/>
          </p:cNvSpPr>
          <p:nvPr>
            <p:ph type="body" sz="quarter" idx="13"/>
          </p:nvPr>
        </p:nvSpPr>
        <p:spPr>
          <a:xfrm>
            <a:off x="457200" y="1444753"/>
            <a:ext cx="8335962" cy="4134412"/>
          </a:xfrm>
        </p:spPr>
        <p:txBody>
          <a:bodyPr/>
          <a:lstStyle/>
          <a:p>
            <a:r>
              <a:rPr lang="en-US" dirty="0"/>
              <a:t>A system of linear equations is called </a:t>
            </a:r>
            <a:r>
              <a:rPr lang="en-US" b="1" i="1" dirty="0"/>
              <a:t>consistent </a:t>
            </a:r>
            <a:r>
              <a:rPr lang="en-US" dirty="0"/>
              <a:t>if it has at least one solution. A system with no solutions is called </a:t>
            </a:r>
            <a:r>
              <a:rPr lang="en-US" b="1" i="1" dirty="0"/>
              <a:t>inconsistent</a:t>
            </a:r>
            <a:r>
              <a:rPr lang="en-US" b="1" dirty="0"/>
              <a:t>.</a:t>
            </a:r>
          </a:p>
          <a:p>
            <a:endParaRPr lang="en-US" dirty="0"/>
          </a:p>
          <a:p>
            <a:r>
              <a:rPr lang="en-US" dirty="0"/>
              <a:t>A system of linear equations with real coefficients has either</a:t>
            </a:r>
          </a:p>
          <a:p>
            <a:r>
              <a:rPr lang="en-US" dirty="0"/>
              <a:t>(a) a unique solution (a consistent system) or</a:t>
            </a:r>
          </a:p>
          <a:p>
            <a:r>
              <a:rPr lang="en-US" dirty="0"/>
              <a:t>(b) infinitely many solutions (a consistent system) or</a:t>
            </a:r>
          </a:p>
          <a:p>
            <a:r>
              <a:rPr lang="en-US" dirty="0"/>
              <a:t>(c) no solutions (an inconsistent system).</a:t>
            </a:r>
          </a:p>
        </p:txBody>
      </p:sp>
    </p:spTree>
    <p:extLst>
      <p:ext uri="{BB962C8B-B14F-4D97-AF65-F5344CB8AC3E}">
        <p14:creationId xmlns:p14="http://schemas.microsoft.com/office/powerpoint/2010/main" val="242418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R@NTUC-RT3.1_templat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RR@NTUC-RT3.1_template" id="{D0850004-BE27-4451-BC2B-0971852C15FD}" vid="{F46BAEFB-6244-4B8A-940F-16FA648A81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22394</TotalTime>
  <Words>3197</Words>
  <Application>Microsoft Office PowerPoint</Application>
  <PresentationFormat>On-screen Show (4:3)</PresentationFormat>
  <Paragraphs>318</Paragraphs>
  <Slides>65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Times LT Std</vt:lpstr>
      <vt:lpstr>Arial</vt:lpstr>
      <vt:lpstr>Bookman Old Style</vt:lpstr>
      <vt:lpstr>Calibri</vt:lpstr>
      <vt:lpstr>Gill Sans MT</vt:lpstr>
      <vt:lpstr>Wingdings</vt:lpstr>
      <vt:lpstr>Wingdings 3</vt:lpstr>
      <vt:lpstr>RR@NTUC-RT3.1_template</vt:lpstr>
      <vt:lpstr>PowerPoint Presentation</vt:lpstr>
      <vt:lpstr>Systems of Linear Equations </vt:lpstr>
      <vt:lpstr>Introduction to Systems of Linear Equations (1 of 3)</vt:lpstr>
      <vt:lpstr>Introduction to Systems of Linear Equations (2 of 3)</vt:lpstr>
      <vt:lpstr>Example 2.4</vt:lpstr>
      <vt:lpstr>Example 2.4 – Solution (1 of 3)</vt:lpstr>
      <vt:lpstr>Example 2.4 – Solution (2 of 3)</vt:lpstr>
      <vt:lpstr>Example 2.4 – Solution (3 of 3)</vt:lpstr>
      <vt:lpstr>Introduction to Systems of Linear Equations (3 of 3)</vt:lpstr>
      <vt:lpstr>Solving a System of Linear Equations (1 of 1)</vt:lpstr>
      <vt:lpstr>Example 2.6</vt:lpstr>
      <vt:lpstr>Example 2.6 – Solution (1 of 4)</vt:lpstr>
      <vt:lpstr>Example 2.6 – Solution (2 of 4)</vt:lpstr>
      <vt:lpstr>Example 2.6 – Solution (3 of 4)</vt:lpstr>
      <vt:lpstr>Example 2.6 – Solution (4 of 4)</vt:lpstr>
      <vt:lpstr>PowerPoint Presentation</vt:lpstr>
      <vt:lpstr>Matrices and Echelon Form (1 of 1)</vt:lpstr>
      <vt:lpstr>Example 2.8</vt:lpstr>
      <vt:lpstr>Example 2.8 – Solution (1 of 2)</vt:lpstr>
      <vt:lpstr>Example 2.8 – Solution (2 of 2)</vt:lpstr>
      <vt:lpstr>Elementary Row Operations</vt:lpstr>
      <vt:lpstr>Elementary Row Operations (1 of 2)</vt:lpstr>
      <vt:lpstr>Example 2.9</vt:lpstr>
      <vt:lpstr>Example 2.9 – Solution (1 of 5)</vt:lpstr>
      <vt:lpstr>Example 2.9 – Solution (2 of 5)</vt:lpstr>
      <vt:lpstr>Example 2.9 – Solution (3 of 5)</vt:lpstr>
      <vt:lpstr>Example 2.9 – Solution (4 of 5)</vt:lpstr>
      <vt:lpstr>Example 2.9 – Solution (5 of 5)</vt:lpstr>
      <vt:lpstr>Elementary Row Operations (2 of 2)</vt:lpstr>
      <vt:lpstr>Gaussian Elimination</vt:lpstr>
      <vt:lpstr>Gaussian Elimination (1 of 2)</vt:lpstr>
      <vt:lpstr>Example 2.10</vt:lpstr>
      <vt:lpstr>Example 2.10 – Solution (1 of 4)</vt:lpstr>
      <vt:lpstr>Example 2.10 – Solution (2 of 4)</vt:lpstr>
      <vt:lpstr>Example 2.10 – Solution (3 of 4)</vt:lpstr>
      <vt:lpstr>Example 2.10 – Solution (4 of 4)</vt:lpstr>
      <vt:lpstr>Gaussian Elimination (2 of 2)</vt:lpstr>
      <vt:lpstr>Gauss-Jordan Elimination</vt:lpstr>
      <vt:lpstr>Gauss-Jordan Elimination (1 of 2)</vt:lpstr>
      <vt:lpstr>Gauss-Jordan Elimination (2 of 2)</vt:lpstr>
      <vt:lpstr>Example 2.13</vt:lpstr>
      <vt:lpstr>Example 2.13 – Solution (1 of 2)</vt:lpstr>
      <vt:lpstr>Example 2.13 – Solution (2 of 2)</vt:lpstr>
      <vt:lpstr>Homogeneous Systems (1 of 1)</vt:lpstr>
      <vt:lpstr>PowerPoint Presentation</vt:lpstr>
      <vt:lpstr>Spanning Sets of Vectors</vt:lpstr>
      <vt:lpstr>Spanning Sets of Vectors (1 of 1)</vt:lpstr>
      <vt:lpstr>Example 2.19</vt:lpstr>
      <vt:lpstr>Example 2.19 – Solution (1 of 2)</vt:lpstr>
      <vt:lpstr>Example 2.19 – Solution (2 of 2)</vt:lpstr>
      <vt:lpstr>Linear Independence</vt:lpstr>
      <vt:lpstr>Linear Independence (1 of 5)</vt:lpstr>
      <vt:lpstr>Linear Independence (2 of 5)</vt:lpstr>
      <vt:lpstr>Example 2.23</vt:lpstr>
      <vt:lpstr>Example 2.23 – Solution (1 of 8)</vt:lpstr>
      <vt:lpstr>Example 2.23 – Solution (2 of 8)</vt:lpstr>
      <vt:lpstr>Example 2.23 – Solution (3 of 8)</vt:lpstr>
      <vt:lpstr>Example 2.23 – Solution (4 of 8)</vt:lpstr>
      <vt:lpstr>Example 2.23 – Solution (5 of 8)</vt:lpstr>
      <vt:lpstr>Example 2.23 – Solution (6 of 8)</vt:lpstr>
      <vt:lpstr>Example 2.23 – Solution (7 of 8)</vt:lpstr>
      <vt:lpstr>Example 2.23 – Solution (8 of 8)</vt:lpstr>
      <vt:lpstr>Linear Independence (3 of 5)</vt:lpstr>
      <vt:lpstr>Linear Independence (4 of 5)</vt:lpstr>
      <vt:lpstr>Linear Independence (5 of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Alan</dc:creator>
  <cp:lastModifiedBy>Kong Wai-Kin Adams (Assoc Prof)</cp:lastModifiedBy>
  <cp:revision>1995</cp:revision>
  <dcterms:created xsi:type="dcterms:W3CDTF">2014-08-28T05:20:21Z</dcterms:created>
  <dcterms:modified xsi:type="dcterms:W3CDTF">2020-03-27T14:27:40Z</dcterms:modified>
</cp:coreProperties>
</file>