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66" r:id="rId34"/>
    <p:sldId id="467" r:id="rId35"/>
    <p:sldId id="468" r:id="rId36"/>
    <p:sldId id="469" r:id="rId37"/>
    <p:sldId id="470" r:id="rId38"/>
    <p:sldId id="471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61" r:id="rId58"/>
    <p:sldId id="456" r:id="rId59"/>
    <p:sldId id="457" r:id="rId60"/>
    <p:sldId id="458" r:id="rId61"/>
    <p:sldId id="472" r:id="rId62"/>
    <p:sldId id="459" r:id="rId63"/>
    <p:sldId id="460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486" r:id="rId78"/>
    <p:sldId id="487" r:id="rId79"/>
    <p:sldId id="488" r:id="rId80"/>
    <p:sldId id="490" r:id="rId81"/>
    <p:sldId id="491" r:id="rId82"/>
    <p:sldId id="492" r:id="rId83"/>
    <p:sldId id="489" r:id="rId84"/>
    <p:sldId id="493" r:id="rId8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0"/>
    <a:srgbClr val="0140BF"/>
    <a:srgbClr val="0057C0"/>
    <a:srgbClr val="011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1469" autoAdjust="0"/>
  </p:normalViewPr>
  <p:slideViewPr>
    <p:cSldViewPr>
      <p:cViewPr varScale="1">
        <p:scale>
          <a:sx n="104" d="100"/>
          <a:sy n="104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A928-8A92-4742-A39D-A16D5729EB8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C545-7078-4914-8FD6-7BC445B81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3EB563A2-5912-4BED-A368-EFA212F6C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33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pPr algn="ctr"/>
            <a:r>
              <a:rPr lang="en-US" b="1" dirty="0">
                <a:solidFill>
                  <a:srgbClr val="385A88"/>
                </a:solidFill>
                <a:latin typeface="Calibri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8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" y="6342966"/>
            <a:ext cx="1189552" cy="4488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Mathematics for AI</a:t>
            </a:r>
          </a:p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 </a:t>
            </a:r>
            <a:endParaRPr lang="en-US" sz="3000" dirty="0">
              <a:solidFill>
                <a:srgbClr val="0057C0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000" dirty="0"/>
              <a:t>Adams Wai Kin Kong </a:t>
            </a:r>
          </a:p>
          <a:p>
            <a:pPr marL="0" indent="0">
              <a:buNone/>
            </a:pPr>
            <a:r>
              <a:rPr lang="en-US" sz="2000" dirty="0"/>
              <a:t>School of Computer Science and Engineering</a:t>
            </a:r>
          </a:p>
          <a:p>
            <a:pPr marL="0" indent="0">
              <a:buNone/>
            </a:pPr>
            <a:r>
              <a:rPr lang="en-US" sz="2000" dirty="0"/>
              <a:t>Nanyang Technological University, Singapore </a:t>
            </a:r>
          </a:p>
          <a:p>
            <a:pPr marL="0" indent="0">
              <a:buNone/>
            </a:pPr>
            <a:r>
              <a:rPr lang="en-US" sz="2000" dirty="0"/>
              <a:t>adamskong@ntu.edu.sg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8A632-69AA-4084-AAD3-70E798A7B2DD}"/>
              </a:ext>
            </a:extLst>
          </p:cNvPr>
          <p:cNvSpPr txBox="1"/>
          <p:nvPr/>
        </p:nvSpPr>
        <p:spPr>
          <a:xfrm>
            <a:off x="2771800" y="638132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Cengage Learning. All rights reserved.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4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D6D5F2-1761-47B2-B13E-49EB1B31C11E}"/>
              </a:ext>
            </a:extLst>
          </p:cNvPr>
          <p:cNvSpPr txBox="1">
            <a:spLocks/>
          </p:cNvSpPr>
          <p:nvPr/>
        </p:nvSpPr>
        <p:spPr>
          <a:xfrm>
            <a:off x="1403648" y="2647569"/>
            <a:ext cx="6585738" cy="7908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dirty="0">
                <a:solidFill>
                  <a:srgbClr val="0065C0"/>
                </a:solidFill>
              </a:rPr>
              <a:t>Determinants</a:t>
            </a:r>
            <a:endParaRPr lang="en-US" altLang="en-US" sz="48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99F71F-7C7C-405C-A1A7-92738461DDBD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63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3)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2035F-5A3D-4D74-B5EA-35B58DF03704}"/>
              </a:ext>
            </a:extLst>
          </p:cNvPr>
          <p:cNvSpPr txBox="1">
            <a:spLocks/>
          </p:cNvSpPr>
          <p:nvPr/>
        </p:nvSpPr>
        <p:spPr>
          <a:xfrm>
            <a:off x="446523" y="1052736"/>
            <a:ext cx="8296835" cy="1312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68EFF3-4596-475F-8772-030CCFDB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023" y="1489636"/>
            <a:ext cx="2072461" cy="101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D136FF1-33BF-438E-B9DA-6D4308FC3FB3}"/>
              </a:ext>
            </a:extLst>
          </p:cNvPr>
          <p:cNvSpPr txBox="1">
            <a:spLocks/>
          </p:cNvSpPr>
          <p:nvPr/>
        </p:nvSpPr>
        <p:spPr>
          <a:xfrm>
            <a:off x="446523" y="1834461"/>
            <a:ext cx="8296835" cy="88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Then 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determinant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scalar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E1B364E-5767-4683-BFA5-2DC260F8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320" y="2900434"/>
            <a:ext cx="7638098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D1681A8-D597-4739-B5E6-6080BD4EC87E}"/>
              </a:ext>
            </a:extLst>
          </p:cNvPr>
          <p:cNvSpPr txBox="1">
            <a:spLocks/>
          </p:cNvSpPr>
          <p:nvPr/>
        </p:nvSpPr>
        <p:spPr>
          <a:xfrm>
            <a:off x="1429169" y="3907000"/>
            <a:ext cx="6898943" cy="46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Times LT Std" pitchFamily="18" charset="0"/>
              </a:rPr>
              <a:t>det </a:t>
            </a:r>
            <a:r>
              <a:rPr lang="pt-BR" i="1">
                <a:latin typeface="Times LT Std" pitchFamily="18" charset="0"/>
              </a:rPr>
              <a:t>A </a:t>
            </a:r>
            <a:r>
              <a:rPr lang="pt-BR">
                <a:latin typeface="Times LT Std" pitchFamily="18" charset="0"/>
              </a:rPr>
              <a:t>=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11</a:t>
            </a:r>
            <a:r>
              <a:rPr lang="pt-BR">
                <a:latin typeface="Times LT Std" pitchFamily="18" charset="0"/>
              </a:rPr>
              <a:t> det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11</a:t>
            </a:r>
            <a:r>
              <a:rPr lang="pt-BR">
                <a:latin typeface="Times LT Std" pitchFamily="18" charset="0"/>
              </a:rPr>
              <a:t> −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12</a:t>
            </a:r>
            <a:r>
              <a:rPr lang="pt-BR">
                <a:latin typeface="Times LT Std" pitchFamily="18" charset="0"/>
              </a:rPr>
              <a:t> det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12</a:t>
            </a:r>
            <a:r>
              <a:rPr lang="pt-BR">
                <a:latin typeface="Times LT Std" pitchFamily="18" charset="0"/>
              </a:rPr>
              <a:t> +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13</a:t>
            </a:r>
            <a:r>
              <a:rPr lang="pt-BR">
                <a:latin typeface="Times LT Std" pitchFamily="18" charset="0"/>
              </a:rPr>
              <a:t> det </a:t>
            </a:r>
            <a:r>
              <a:rPr lang="pt-BR" i="1">
                <a:latin typeface="Times LT Std" pitchFamily="18" charset="0"/>
              </a:rPr>
              <a:t>A</a:t>
            </a:r>
            <a:r>
              <a:rPr lang="pt-BR" baseline="-25000">
                <a:latin typeface="Times LT Std" pitchFamily="18" charset="0"/>
              </a:rPr>
              <a:t>13</a:t>
            </a:r>
            <a:endParaRPr lang="en-US" altLang="en-US" baseline="-25000" dirty="0">
              <a:latin typeface="Times LT Std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A732DE8-29BB-41C0-A19A-AE176CE6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145" y="4500607"/>
            <a:ext cx="28813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F63727-9758-4621-A93D-E714E41CA375}"/>
              </a:ext>
            </a:extLst>
          </p:cNvPr>
          <p:cNvSpPr txBox="1">
            <a:spLocks/>
          </p:cNvSpPr>
          <p:nvPr/>
        </p:nvSpPr>
        <p:spPr>
          <a:xfrm>
            <a:off x="446523" y="5422243"/>
            <a:ext cx="8501552" cy="471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any square matrix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det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ij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called the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(i, j)-minor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B01278-BD0C-44C6-9E06-C3795B2EC510}"/>
              </a:ext>
            </a:extLst>
          </p:cNvPr>
          <p:cNvSpPr txBox="1">
            <a:spLocks/>
          </p:cNvSpPr>
          <p:nvPr/>
        </p:nvSpPr>
        <p:spPr>
          <a:xfrm>
            <a:off x="364666" y="54067"/>
            <a:ext cx="8430768" cy="638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 4.8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C7CDA7-D3DB-4021-A0DB-6D6AB9310556}"/>
              </a:ext>
            </a:extLst>
          </p:cNvPr>
          <p:cNvSpPr txBox="1">
            <a:spLocks/>
          </p:cNvSpPr>
          <p:nvPr/>
        </p:nvSpPr>
        <p:spPr>
          <a:xfrm>
            <a:off x="440810" y="1124744"/>
            <a:ext cx="8335962" cy="45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Compute the determinant of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0B4F147-8106-4E6F-842F-D695768F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9584" y="1664000"/>
            <a:ext cx="2868930" cy="15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C23321-2354-4C0B-9F00-D6DE0646D11F}"/>
              </a:ext>
            </a:extLst>
          </p:cNvPr>
          <p:cNvSpPr txBox="1">
            <a:spLocks/>
          </p:cNvSpPr>
          <p:nvPr/>
        </p:nvSpPr>
        <p:spPr>
          <a:xfrm>
            <a:off x="440810" y="2980403"/>
            <a:ext cx="8335962" cy="903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compute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B9E6D5B-D614-42CD-8D3C-D4B8BD183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6607" y="3940946"/>
            <a:ext cx="58864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BD38044-D16B-421B-8D35-EB904D367B9D}"/>
              </a:ext>
            </a:extLst>
          </p:cNvPr>
          <p:cNvSpPr txBox="1">
            <a:spLocks/>
          </p:cNvSpPr>
          <p:nvPr/>
        </p:nvSpPr>
        <p:spPr>
          <a:xfrm>
            <a:off x="440810" y="4953744"/>
            <a:ext cx="8335962" cy="99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latin typeface="Times LT Std" pitchFamily="18" charset="0"/>
              </a:rPr>
              <a:t>		= 5(0 − (−2)) + 3(3 − 4) + 2(−1 − 0)</a:t>
            </a:r>
          </a:p>
          <a:p>
            <a:r>
              <a:rPr lang="en-IN">
                <a:latin typeface="Times LT Std" pitchFamily="18" charset="0"/>
              </a:rPr>
              <a:t>		= 5(2) + 3(−1) + 2(−1) = 5</a:t>
            </a:r>
            <a:endParaRPr lang="en-IN" dirty="0">
              <a:latin typeface="Times LT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9B6239-4011-4A3C-8F0A-264B03015521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84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3)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FB6FFD-12A8-4519-89B4-01EE9FDCE468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296835" cy="2990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Another method for calculating the determinant of 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 × 3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is analogous to the method for calculating the determinant of 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 × 2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 Copy the first two columns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the right of the matrix and take the products of the elements on the six diagonals shown below. Attach plus signs to the products from the downward-sloping diagonals and attach minus signs to the products from the upward-sloping diagonals.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A2610CA3-D227-4E6D-B8E2-A31956F5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2987" y="4464377"/>
            <a:ext cx="344805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C915994-503A-45CF-8898-EAC282D78556}"/>
              </a:ext>
            </a:extLst>
          </p:cNvPr>
          <p:cNvSpPr txBox="1">
            <a:spLocks/>
          </p:cNvSpPr>
          <p:nvPr/>
        </p:nvSpPr>
        <p:spPr>
          <a:xfrm>
            <a:off x="7200503" y="5195615"/>
            <a:ext cx="592353" cy="45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8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0C0CA7-B367-4A17-821F-033429F42C2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(3 of 3)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88014D-8375-4C54-A927-1BE079ED4822}"/>
              </a:ext>
            </a:extLst>
          </p:cNvPr>
          <p:cNvSpPr txBox="1">
            <a:spLocks/>
          </p:cNvSpPr>
          <p:nvPr/>
        </p:nvSpPr>
        <p:spPr>
          <a:xfrm>
            <a:off x="408912" y="1052736"/>
            <a:ext cx="8481328" cy="1380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method gives</a:t>
            </a:r>
          </a:p>
          <a:p>
            <a:pPr marL="0" marR="0" lvl="7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11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33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12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23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31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13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21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31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13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23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11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33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21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12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0192DE-87B2-4ABD-B9FD-64AD4819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21BE8-762D-43E7-9126-3D7D19F33AAC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0065C0"/>
                </a:solidFill>
              </a:rPr>
              <a:t>Determinants of </a:t>
            </a:r>
            <a:r>
              <a:rPr lang="en-IN" i="1" dirty="0">
                <a:solidFill>
                  <a:srgbClr val="0065C0"/>
                </a:solidFill>
              </a:rPr>
              <a:t>n</a:t>
            </a:r>
            <a:r>
              <a:rPr lang="en-IN" dirty="0">
                <a:solidFill>
                  <a:srgbClr val="0065C0"/>
                </a:solidFill>
              </a:rPr>
              <a:t> × </a:t>
            </a:r>
            <a:r>
              <a:rPr lang="en-IN" i="1" dirty="0">
                <a:solidFill>
                  <a:srgbClr val="0065C0"/>
                </a:solidFill>
              </a:rPr>
              <a:t>n</a:t>
            </a:r>
            <a:r>
              <a:rPr lang="en-IN" dirty="0">
                <a:solidFill>
                  <a:srgbClr val="0065C0"/>
                </a:solidFill>
              </a:rPr>
              <a:t> Matrices</a:t>
            </a:r>
          </a:p>
        </p:txBody>
      </p:sp>
    </p:spTree>
    <p:extLst>
      <p:ext uri="{BB962C8B-B14F-4D97-AF65-F5344CB8AC3E}">
        <p14:creationId xmlns:p14="http://schemas.microsoft.com/office/powerpoint/2010/main" val="94687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4B32CD-F470-4C1E-9E7E-23DE9D33EF4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 of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×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Matrices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B865-E9BB-4F48-B2BC-8C1FBAC692E5}"/>
              </a:ext>
            </a:extLst>
          </p:cNvPr>
          <p:cNvSpPr txBox="1">
            <a:spLocks/>
          </p:cNvSpPr>
          <p:nvPr/>
        </p:nvSpPr>
        <p:spPr>
          <a:xfrm>
            <a:off x="423582" y="1124744"/>
            <a:ext cx="8296835" cy="1438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[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ij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matrix, where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≥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Then 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determinant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scalar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7D6B9-AE63-46DE-BCC9-74EDB3E4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336" y="2664878"/>
            <a:ext cx="7925276" cy="133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C7FB50B-8B16-433F-9864-CD8D657525C0}"/>
              </a:ext>
            </a:extLst>
          </p:cNvPr>
          <p:cNvSpPr txBox="1">
            <a:spLocks/>
          </p:cNvSpPr>
          <p:nvPr/>
        </p:nvSpPr>
        <p:spPr>
          <a:xfrm>
            <a:off x="423582" y="4429986"/>
            <a:ext cx="8296835" cy="886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convenient to combine a minor with its plus or minus sign.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6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9988C3-F3DD-42AF-9C1D-069D9185F83C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 of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×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Matrices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12A31-645D-477A-86ED-2F3AC10010EA}"/>
              </a:ext>
            </a:extLst>
          </p:cNvPr>
          <p:cNvSpPr txBox="1">
            <a:spLocks/>
          </p:cNvSpPr>
          <p:nvPr/>
        </p:nvSpPr>
        <p:spPr>
          <a:xfrm>
            <a:off x="423582" y="1124744"/>
            <a:ext cx="8296835" cy="397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this end, we define 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j)-cofactor of 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80FFC9-8A96-464E-9ACF-DC1DF7B6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695" y="1705675"/>
            <a:ext cx="2619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766BF35-41F1-44A7-91B6-D13BFC3F59D8}"/>
              </a:ext>
            </a:extLst>
          </p:cNvPr>
          <p:cNvSpPr txBox="1">
            <a:spLocks/>
          </p:cNvSpPr>
          <p:nvPr/>
        </p:nvSpPr>
        <p:spPr>
          <a:xfrm>
            <a:off x="423582" y="2664882"/>
            <a:ext cx="8296835" cy="44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this notation, definition (3) becomes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FEA3972-236C-4106-BC9E-CA66271F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519" y="3349288"/>
            <a:ext cx="2371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5B2C336-5C5A-4D46-B81B-240FEA9B8C28}"/>
              </a:ext>
            </a:extLst>
          </p:cNvPr>
          <p:cNvSpPr txBox="1">
            <a:spLocks/>
          </p:cNvSpPr>
          <p:nvPr/>
        </p:nvSpPr>
        <p:spPr>
          <a:xfrm>
            <a:off x="7336668" y="3715763"/>
            <a:ext cx="586352" cy="44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(4)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ACD751D-E695-43EB-977B-1A7A84D56F0D}"/>
              </a:ext>
            </a:extLst>
          </p:cNvPr>
          <p:cNvSpPr txBox="1">
            <a:spLocks/>
          </p:cNvSpPr>
          <p:nvPr/>
        </p:nvSpPr>
        <p:spPr>
          <a:xfrm>
            <a:off x="423582" y="4700460"/>
            <a:ext cx="8335962" cy="834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definition is often referred to as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cofactor expansion along the first row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0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1D334-7406-4936-8D3F-7BF3FF4A213E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Determinants of </a:t>
            </a:r>
            <a:r>
              <a:rPr kumimoji="0" lang="en-IN" sz="38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IN" sz="38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 of 5)</a:t>
            </a:r>
            <a:endParaRPr kumimoji="0" lang="en-IN" sz="38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5CAC9-B275-4AFA-A9A7-963277411A90}"/>
              </a:ext>
            </a:extLst>
          </p:cNvPr>
          <p:cNvSpPr txBox="1">
            <a:spLocks/>
          </p:cNvSpPr>
          <p:nvPr/>
        </p:nvSpPr>
        <p:spPr>
          <a:xfrm>
            <a:off x="423582" y="1052379"/>
            <a:ext cx="8296835" cy="237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Laplace Expansion Theorem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determinant of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[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ij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≥ 2, can be computed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... +  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it-IT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1110DB-0806-4B3E-90AF-5323C567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7071" y="3566866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2B9AA7-3D34-4352-9AF0-DBB6119F13F2}"/>
              </a:ext>
            </a:extLst>
          </p:cNvPr>
          <p:cNvSpPr txBox="1">
            <a:spLocks/>
          </p:cNvSpPr>
          <p:nvPr/>
        </p:nvSpPr>
        <p:spPr>
          <a:xfrm>
            <a:off x="423582" y="3820980"/>
            <a:ext cx="8335962" cy="1768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(5)</a:t>
            </a:r>
          </a:p>
          <a:p>
            <a:pPr marL="3200400" marR="0" lvl="7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(which is the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cofactor expansion along the i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also as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92D2DB-3C5D-422B-AEC4-76A4BDC4111F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7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 of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×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Matrices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(4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14B29E8-59F5-4872-B36F-BE4E2160A260}"/>
              </a:ext>
            </a:extLst>
          </p:cNvPr>
          <p:cNvSpPr txBox="1">
            <a:spLocks/>
          </p:cNvSpPr>
          <p:nvPr/>
        </p:nvSpPr>
        <p:spPr>
          <a:xfrm>
            <a:off x="423582" y="1052736"/>
            <a:ext cx="8296835" cy="584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+ ... +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nj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nj</a:t>
            </a:r>
            <a:endParaRPr kumimoji="0" lang="en-US" altLang="en-US" sz="24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6F70AD3-E22E-4133-B034-40FFFF28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308" y="1657933"/>
            <a:ext cx="1685925" cy="106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61F396-0890-40AE-A455-563B79F3E044}"/>
              </a:ext>
            </a:extLst>
          </p:cNvPr>
          <p:cNvSpPr txBox="1">
            <a:spLocks/>
          </p:cNvSpPr>
          <p:nvPr/>
        </p:nvSpPr>
        <p:spPr>
          <a:xfrm>
            <a:off x="423582" y="2017937"/>
            <a:ext cx="8335962" cy="1819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cofactor expansion along the </a:t>
            </a:r>
            <a:r>
              <a:rPr kumimoji="0" lang="en-IN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440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F0505D1-EBF7-4734-9B0C-FBDA0AD698C8}"/>
              </a:ext>
            </a:extLst>
          </p:cNvPr>
          <p:cNvSpPr txBox="1">
            <a:spLocks/>
          </p:cNvSpPr>
          <p:nvPr/>
        </p:nvSpPr>
        <p:spPr>
          <a:xfrm>
            <a:off x="873337" y="2708920"/>
            <a:ext cx="7397325" cy="878299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dirty="0">
                <a:solidFill>
                  <a:srgbClr val="0065C0"/>
                </a:solidFill>
              </a:rPr>
              <a:t>Introduction to Eigenvalues and Eigenvectors</a:t>
            </a:r>
            <a:endParaRPr lang="en-US" altLang="en-US" sz="28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2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A8C138-1831-4FE0-8780-69A15651CA3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647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083B15-24B7-4D3C-95EA-7A8C51DE3DFD}"/>
              </a:ext>
            </a:extLst>
          </p:cNvPr>
          <p:cNvSpPr txBox="1">
            <a:spLocks/>
          </p:cNvSpPr>
          <p:nvPr/>
        </p:nvSpPr>
        <p:spPr>
          <a:xfrm>
            <a:off x="451421" y="1196752"/>
            <a:ext cx="8335962" cy="45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Compute the determinant of the matrix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4E7722-DF09-49E2-9C2C-C10AB514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9021" y="1852774"/>
            <a:ext cx="2868930" cy="15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865B78-9C60-4BC8-8E3D-9F4CE02030B1}"/>
              </a:ext>
            </a:extLst>
          </p:cNvPr>
          <p:cNvSpPr txBox="1">
            <a:spLocks/>
          </p:cNvSpPr>
          <p:nvPr/>
        </p:nvSpPr>
        <p:spPr>
          <a:xfrm>
            <a:off x="451421" y="3793255"/>
            <a:ext cx="8335962" cy="826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(a) cofactor expansion along the third row and (b) cofactor expansion along the second column.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3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0AD245-1055-4831-8F15-62064CD29E3B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4.10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Solution 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603A39-C1CF-4991-AADD-6E4194921825}"/>
              </a:ext>
            </a:extLst>
          </p:cNvPr>
          <p:cNvSpPr txBox="1">
            <a:spLocks/>
          </p:cNvSpPr>
          <p:nvPr/>
        </p:nvSpPr>
        <p:spPr>
          <a:xfrm>
            <a:off x="459472" y="1444752"/>
            <a:ext cx="8335962" cy="1066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arenBoth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compute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		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31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31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33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33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43B69-2CC0-439E-AC4A-438FE2DF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026" y="2600425"/>
            <a:ext cx="50815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3F20E002-ED2C-4DF3-A353-D4A49DEF0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2" y="3581215"/>
                <a:ext cx="8335962" cy="1277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		        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LT Std" pitchFamily="18" charset="0"/>
                    <a:ea typeface="+mn-ea"/>
                    <a:cs typeface="Arial" panose="020B0604020202020204" pitchFamily="34" charset="0"/>
                  </a:rPr>
                  <a:t>= 2(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LT Std" pitchFamily="18" charset="0"/>
                    <a:ea typeface="+mn-ea"/>
                    <a:cs typeface="Arial" panose="020B0604020202020204" pitchFamily="34" charset="0"/>
                  </a:rPr>
                  <a:t>6) + 8 + 3(3)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		        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LT Std" pitchFamily="18" charset="0"/>
                    <a:ea typeface="+mn-ea"/>
                    <a:cs typeface="Arial" panose="020B0604020202020204" pitchFamily="34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3F20E002-ED2C-4DF3-A353-D4A49DEF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2" y="3581215"/>
                <a:ext cx="8335962" cy="1277391"/>
              </a:xfrm>
              <a:prstGeom prst="rect">
                <a:avLst/>
              </a:prstGeom>
              <a:blipFill>
                <a:blip r:embed="rId3"/>
                <a:stretch>
                  <a:fillRect t="-38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05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AE6CC-9500-4014-904C-C5CDE019D5A1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4.10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Solution 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8EE5E7-4770-4BE5-A4C5-50BEF22A78E7}"/>
              </a:ext>
            </a:extLst>
          </p:cNvPr>
          <p:cNvSpPr txBox="1">
            <a:spLocks/>
          </p:cNvSpPr>
          <p:nvPr/>
        </p:nvSpPr>
        <p:spPr>
          <a:xfrm>
            <a:off x="457200" y="1444751"/>
            <a:ext cx="8335962" cy="10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(b) In this case, we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det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12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12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pt-BR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pt-BR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32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FB9E2E-DEEB-4EA5-A33C-5ACC7D0A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0682" y="2731644"/>
            <a:ext cx="517207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0732E6-E7F1-45B8-8FA6-32336684685F}"/>
              </a:ext>
            </a:extLst>
          </p:cNvPr>
          <p:cNvSpPr txBox="1">
            <a:spLocks/>
          </p:cNvSpPr>
          <p:nvPr/>
        </p:nvSpPr>
        <p:spPr>
          <a:xfrm>
            <a:off x="457200" y="3764275"/>
            <a:ext cx="8335962" cy="1080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       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3(−1) + 0 + 8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       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7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9F1174-33A4-48A7-82B9-F47C22AC90B6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Determinants of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×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Matrices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(5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38CCA-D509-43CC-9F6E-D82040FE1DD3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296835" cy="255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determinant of a triangular matrix is the product of the entries on its main diagonal. Specifically,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[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ij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an    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triangular matrix, 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11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22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...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nn</a:t>
            </a:r>
            <a:endParaRPr kumimoji="0" lang="en-IN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6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17071-6061-4732-8666-6B834109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FA9EC-392C-444B-8FF7-C4B0BB934115}"/>
              </a:ext>
            </a:extLst>
          </p:cNvPr>
          <p:cNvSpPr txBox="1"/>
          <p:nvPr/>
        </p:nvSpPr>
        <p:spPr>
          <a:xfrm>
            <a:off x="1331640" y="2924944"/>
            <a:ext cx="70567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5C0"/>
                </a:solidFill>
              </a:rPr>
              <a:t>Eigenvalues and Eigenvectors of </a:t>
            </a:r>
            <a:r>
              <a:rPr lang="en-US" sz="2800" i="1" dirty="0">
                <a:solidFill>
                  <a:srgbClr val="0065C0"/>
                </a:solidFill>
              </a:rPr>
              <a:t>n</a:t>
            </a:r>
            <a:r>
              <a:rPr lang="en-US" sz="2800" dirty="0">
                <a:solidFill>
                  <a:srgbClr val="0065C0"/>
                </a:solidFill>
              </a:rPr>
              <a:t> × </a:t>
            </a:r>
            <a:r>
              <a:rPr lang="en-US" sz="2800" i="1" dirty="0">
                <a:solidFill>
                  <a:srgbClr val="0065C0"/>
                </a:solidFill>
              </a:rPr>
              <a:t>n</a:t>
            </a:r>
            <a:r>
              <a:rPr lang="en-US" sz="2800" dirty="0">
                <a:solidFill>
                  <a:srgbClr val="0065C0"/>
                </a:solidFill>
              </a:rPr>
              <a:t> Matrices</a:t>
            </a:r>
            <a:endParaRPr lang="en-US" altLang="en-US" sz="2800" baseline="30000" dirty="0">
              <a:solidFill>
                <a:srgbClr val="0065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149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8E0DDC-168A-4613-837A-5393CB30BD79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(1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5D1033-AFCA-4A74-8553-B974389289FA}"/>
              </a:ext>
            </a:extLst>
          </p:cNvPr>
          <p:cNvSpPr txBox="1">
            <a:spLocks/>
          </p:cNvSpPr>
          <p:nvPr/>
        </p:nvSpPr>
        <p:spPr>
          <a:xfrm>
            <a:off x="404019" y="1052736"/>
            <a:ext cx="8335962" cy="371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eigenvalues of a square matrix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precisely the solutions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equation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347913" marR="0" lvl="0" indent="-23479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we expand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get a polynomial in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characteristic polynomial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 equation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characteristic equation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pt-BR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0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B45799-3285-447B-BC16-F70DCD0ADF79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(2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549A27-9AE3-45A2-8F83-0B2C9D812375}"/>
              </a:ext>
            </a:extLst>
          </p:cNvPr>
          <p:cNvSpPr txBox="1">
            <a:spLocks/>
          </p:cNvSpPr>
          <p:nvPr/>
        </p:nvSpPr>
        <p:spPr>
          <a:xfrm>
            <a:off x="356615" y="1052736"/>
            <a:ext cx="8140890" cy="439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procedure we will follow to find the eigenvalues and eigenvectors (eigenspaces) of a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Compute the characteristic polynomial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Find the eigenvalues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solving the characteristic equation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For each eigenvalue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find the null space of the matrix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This is the eigenspace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l-G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 nonzero vectors of which are the eigenvectors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corresponding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Find a basis for each eigenspace.</a:t>
            </a:r>
          </a:p>
        </p:txBody>
      </p:sp>
    </p:spTree>
    <p:extLst>
      <p:ext uri="{BB962C8B-B14F-4D97-AF65-F5344CB8AC3E}">
        <p14:creationId xmlns:p14="http://schemas.microsoft.com/office/powerpoint/2010/main" val="1535195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EA7FB4-81BD-4CF6-9185-1BD75D6A7F81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3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C85BBB7-CDE0-476A-98ED-A2B8D3391661}"/>
              </a:ext>
            </a:extLst>
          </p:cNvPr>
          <p:cNvSpPr txBox="1">
            <a:spLocks/>
          </p:cNvSpPr>
          <p:nvPr/>
        </p:nvSpPr>
        <p:spPr>
          <a:xfrm>
            <a:off x="404019" y="1124744"/>
            <a:ext cx="8335962" cy="49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eigenvalues and the corresponding eigenspaces of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8242DF06-BC14-4BE2-B2BC-6A92841A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55" y="1745913"/>
            <a:ext cx="2389203" cy="123735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52A259-43FA-444D-BBEA-16B6B6B8AD0D}"/>
              </a:ext>
            </a:extLst>
          </p:cNvPr>
          <p:cNvSpPr txBox="1">
            <a:spLocks/>
          </p:cNvSpPr>
          <p:nvPr/>
        </p:nvSpPr>
        <p:spPr>
          <a:xfrm>
            <a:off x="404018" y="3335720"/>
            <a:ext cx="6876289" cy="1325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follow the procedure outlined previously. The characteristic polynomial is</a:t>
            </a:r>
          </a:p>
        </p:txBody>
      </p:sp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D629F867-D922-46DE-AF26-27594A43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99" y="4759687"/>
            <a:ext cx="4010204" cy="10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D5FC-31CD-45F1-8C54-A796C50224D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 – Solution (1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551E647D-5661-4183-B4CE-B48E4C67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4461523" cy="1685017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2B817C7-3C22-473B-8D9E-2F770A47A96B}"/>
              </a:ext>
            </a:extLst>
          </p:cNvPr>
          <p:cNvSpPr txBox="1">
            <a:spLocks/>
          </p:cNvSpPr>
          <p:nvPr/>
        </p:nvSpPr>
        <p:spPr>
          <a:xfrm>
            <a:off x="454445" y="3138923"/>
            <a:ext cx="8335962" cy="1120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 the eigenvalues, we need to solve the characteristic equation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 characteristic polynomial factors 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Placeholder 13">
            <a:extLst>
              <a:ext uri="{FF2B5EF4-FFF2-40B4-BE49-F238E27FC236}">
                <a16:creationId xmlns:a16="http://schemas.microsoft.com/office/drawing/2014/main" id="{A5325F20-EE66-4500-9AEC-0BE31281E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31" y="3931420"/>
            <a:ext cx="2540101" cy="377243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0714E61-E3E0-4C62-A2C1-228349F37C4A}"/>
              </a:ext>
            </a:extLst>
          </p:cNvPr>
          <p:cNvSpPr txBox="1">
            <a:spLocks/>
          </p:cNvSpPr>
          <p:nvPr/>
        </p:nvSpPr>
        <p:spPr>
          <a:xfrm>
            <a:off x="454445" y="3848618"/>
            <a:ext cx="8335962" cy="1134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0528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 the characteristic equation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18">
            <a:extLst>
              <a:ext uri="{FF2B5EF4-FFF2-40B4-BE49-F238E27FC236}">
                <a16:creationId xmlns:a16="http://schemas.microsoft.com/office/drawing/2014/main" id="{49FDD92D-55D2-40CC-BC84-AF50E8BDA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63" y="4332465"/>
            <a:ext cx="2902254" cy="367183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BE6410-42E0-4864-871F-5071E13817CA}"/>
              </a:ext>
            </a:extLst>
          </p:cNvPr>
          <p:cNvSpPr txBox="1">
            <a:spLocks/>
          </p:cNvSpPr>
          <p:nvPr/>
        </p:nvSpPr>
        <p:spPr>
          <a:xfrm>
            <a:off x="454445" y="4225000"/>
            <a:ext cx="8335962" cy="7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572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clearly has solutions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5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262C-0812-48E9-80AC-752DA507599A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 – Solution (2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0361074-17D0-4866-B6EA-7A3439A0815B}"/>
              </a:ext>
            </a:extLst>
          </p:cNvPr>
          <p:cNvSpPr txBox="1">
            <a:spLocks/>
          </p:cNvSpPr>
          <p:nvPr/>
        </p:nvSpPr>
        <p:spPr>
          <a:xfrm>
            <a:off x="467544" y="1187975"/>
            <a:ext cx="8335962" cy="189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 multiple root 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simple root, let us label them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 the eigenvectors corresponding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find the null space of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EB302DC4-7F99-4988-A94A-1D5276E54E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5" y="3426602"/>
            <a:ext cx="6352766" cy="1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6FB236-5C8F-4C60-B490-0D5E2F0B1C53}"/>
              </a:ext>
            </a:extLst>
          </p:cNvPr>
          <p:cNvSpPr txBox="1">
            <a:spLocks/>
          </p:cNvSpPr>
          <p:nvPr/>
        </p:nvSpPr>
        <p:spPr>
          <a:xfrm>
            <a:off x="395536" y="-99392"/>
            <a:ext cx="858267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 to Eigenvalues and Eigenvectors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 of 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6338F-59BC-44E1-BD7F-CA8657A2ED9F}"/>
              </a:ext>
            </a:extLst>
          </p:cNvPr>
          <p:cNvSpPr txBox="1">
            <a:spLocks/>
          </p:cNvSpPr>
          <p:nvPr/>
        </p:nvSpPr>
        <p:spPr>
          <a:xfrm>
            <a:off x="496121" y="1153338"/>
            <a:ext cx="8296835" cy="198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 A scalar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called an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eigenvalue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is a nonzero vector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Such a vector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called an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eigenvector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corresponding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0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B518-1888-4014-B29B-445E011AF776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8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 – Solution (3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2D22BB5-DCFC-489F-B7E6-3F0570288BF4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8335962" cy="49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reduction produces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A8C30F6-ED8E-4686-9E9A-38BCB8EAE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2189234"/>
            <a:ext cx="6484001" cy="113858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0A1AF37-06A3-499C-9109-4FB2BDA1911A}"/>
              </a:ext>
            </a:extLst>
          </p:cNvPr>
          <p:cNvSpPr txBox="1">
            <a:spLocks/>
          </p:cNvSpPr>
          <p:nvPr/>
        </p:nvSpPr>
        <p:spPr>
          <a:xfrm>
            <a:off x="457200" y="3882167"/>
            <a:ext cx="948519" cy="485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0">
            <a:extLst>
              <a:ext uri="{FF2B5EF4-FFF2-40B4-BE49-F238E27FC236}">
                <a16:creationId xmlns:a16="http://schemas.microsoft.com/office/drawing/2014/main" id="{A315D9ED-6EE7-465A-A4D4-ED2FC55C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2" y="3552298"/>
            <a:ext cx="1211396" cy="1145661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85F0A8B-4006-41F9-9721-90068235C354}"/>
              </a:ext>
            </a:extLst>
          </p:cNvPr>
          <p:cNvSpPr txBox="1">
            <a:spLocks/>
          </p:cNvSpPr>
          <p:nvPr/>
        </p:nvSpPr>
        <p:spPr>
          <a:xfrm>
            <a:off x="457199" y="3906971"/>
            <a:ext cx="8563971" cy="117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1161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 the eigenspace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and only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422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AEAE-02B4-451F-B724-89183FB13E03}"/>
              </a:ext>
            </a:extLst>
          </p:cNvPr>
          <p:cNvSpPr txBox="1">
            <a:spLocks/>
          </p:cNvSpPr>
          <p:nvPr/>
        </p:nvSpPr>
        <p:spPr>
          <a:xfrm>
            <a:off x="356615" y="1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 – Solution (4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DEC2563-3699-48C9-A56B-79D301731D25}"/>
              </a:ext>
            </a:extLst>
          </p:cNvPr>
          <p:cNvSpPr txBox="1">
            <a:spLocks/>
          </p:cNvSpPr>
          <p:nvPr/>
        </p:nvSpPr>
        <p:spPr>
          <a:xfrm>
            <a:off x="404019" y="980728"/>
            <a:ext cx="8335962" cy="8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Setting the free variable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see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from which it follows that</a:t>
            </a:r>
          </a:p>
        </p:txBody>
      </p:sp>
      <p:pic>
        <p:nvPicPr>
          <p:cNvPr id="4" name="Picture Placeholder 19">
            <a:extLst>
              <a:ext uri="{FF2B5EF4-FFF2-40B4-BE49-F238E27FC236}">
                <a16:creationId xmlns:a16="http://schemas.microsoft.com/office/drawing/2014/main" id="{24F67A6C-89FA-434D-85E7-0D80C73FF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09" y="1972502"/>
            <a:ext cx="4750971" cy="1156878"/>
          </a:xfrm>
          <a:prstGeom prst="rect">
            <a:avLst/>
          </a:prstGeom>
        </p:spPr>
      </p:pic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D112ECCE-F2C9-4B34-9C87-FC262A4E2829}"/>
              </a:ext>
            </a:extLst>
          </p:cNvPr>
          <p:cNvSpPr txBox="1">
            <a:spLocks/>
          </p:cNvSpPr>
          <p:nvPr/>
        </p:nvSpPr>
        <p:spPr>
          <a:xfrm>
            <a:off x="404019" y="3328184"/>
            <a:ext cx="8335962" cy="80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 the eigenvectors corresponding to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find the null space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− 2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row reduction: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24">
            <a:extLst>
              <a:ext uri="{FF2B5EF4-FFF2-40B4-BE49-F238E27FC236}">
                <a16:creationId xmlns:a16="http://schemas.microsoft.com/office/drawing/2014/main" id="{29CBDA2B-F63A-4CF4-89BD-60C38DFD2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09" y="4295495"/>
            <a:ext cx="6607463" cy="11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9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C5B4-9D57-4029-A445-A01F54D6E36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4.18 – Solution (5 of 5)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C1D8B78-D285-4293-BC83-DAE6FF7D6903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607325" cy="465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EB4CC7B3-9D2A-44EC-A85A-1BCCE791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" y="1196405"/>
            <a:ext cx="1072492" cy="1014295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CE559FA-2B3D-4D21-8D9C-C1D10C08DFFD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71926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 the eigenspace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and only if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D1B3E5CE-2ED2-4E3A-847D-6F85D918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7" y="2509329"/>
            <a:ext cx="2836865" cy="397362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B663240-84FF-47A6-AFC0-5C91B550AC5B}"/>
              </a:ext>
            </a:extLst>
          </p:cNvPr>
          <p:cNvSpPr txBox="1">
            <a:spLocks/>
          </p:cNvSpPr>
          <p:nvPr/>
        </p:nvSpPr>
        <p:spPr>
          <a:xfrm>
            <a:off x="457200" y="2495650"/>
            <a:ext cx="8335962" cy="779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92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Setting the free variable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have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786011C6-BA99-4685-A0C4-BB30AD5FF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6" y="3463017"/>
            <a:ext cx="6694343" cy="1156878"/>
          </a:xfrm>
          <a:prstGeom prst="rect">
            <a:avLst/>
          </a:prstGeom>
        </p:spPr>
      </p:pic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A4A4C15F-2812-4CAF-8C7F-21CB167E0459}"/>
              </a:ext>
            </a:extLst>
          </p:cNvPr>
          <p:cNvSpPr txBox="1">
            <a:spLocks/>
          </p:cNvSpPr>
          <p:nvPr/>
        </p:nvSpPr>
        <p:spPr>
          <a:xfrm>
            <a:off x="457200" y="4897698"/>
            <a:ext cx="8335962" cy="820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we have cleared denominators in the basis by multiplying through by the least common denominator 4.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28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138B-9217-4085-B901-18117903E91F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(3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D354-E9BF-4972-AA27-D3B6FEE1DCFC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335962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us define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algebraic multiplicity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an eigenvalue to be its multiplicity as a root of the characteristic equation. Thus,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algebraic multiplicity 2 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algebraic multiplicity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ysClr val="windowText" lastClr="000000"/>
                </a:solidFill>
              </a:rPr>
              <a:t>In other words, the algebraic multiplicity of an eigenvalue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SG" dirty="0">
                <a:solidFill>
                  <a:sysClr val="windowText" lastClr="000000"/>
                </a:solidFill>
              </a:rPr>
              <a:t> of a matrix A is the number of times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SG" dirty="0">
                <a:solidFill>
                  <a:sysClr val="windowText" lastClr="000000"/>
                </a:solidFill>
              </a:rPr>
              <a:t> appears as a root of </a:t>
            </a:r>
            <a:r>
              <a:rPr lang="en-US" dirty="0">
                <a:solidFill>
                  <a:sysClr val="windowText" lastClr="000000"/>
                </a:solidFill>
              </a:rPr>
              <a:t>the characteristic equation.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us define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geometric multiplicity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an eigenvalue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be dim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l-G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 dimension of its corresponding eigenspace.</a:t>
            </a:r>
          </a:p>
        </p:txBody>
      </p:sp>
    </p:spTree>
    <p:extLst>
      <p:ext uri="{BB962C8B-B14F-4D97-AF65-F5344CB8AC3E}">
        <p14:creationId xmlns:p14="http://schemas.microsoft.com/office/powerpoint/2010/main" val="176274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DC6DE5-8F0B-4CCC-BB54-CE8B93F350E9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85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4.19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EBFFF2-A019-4502-B5EC-B2E945FA4A6D}"/>
              </a:ext>
            </a:extLst>
          </p:cNvPr>
          <p:cNvSpPr txBox="1">
            <a:spLocks/>
          </p:cNvSpPr>
          <p:nvPr/>
        </p:nvSpPr>
        <p:spPr>
          <a:xfrm>
            <a:off x="404019" y="1124744"/>
            <a:ext cx="8335962" cy="493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eigenvalues and the corresponding eigenspaces of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9CC559-864D-4DEE-88DC-5228DDCD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39" y="1835114"/>
            <a:ext cx="2414353" cy="1147732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0140C7-9ABB-4744-9984-4B1F0F73EED7}"/>
              </a:ext>
            </a:extLst>
          </p:cNvPr>
          <p:cNvSpPr txBox="1">
            <a:spLocks/>
          </p:cNvSpPr>
          <p:nvPr/>
        </p:nvSpPr>
        <p:spPr>
          <a:xfrm>
            <a:off x="404019" y="3267479"/>
            <a:ext cx="8335962" cy="98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characteristic equation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143E0067-E8CC-4E92-808B-5464A68B2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4" y="4359526"/>
            <a:ext cx="7412293" cy="9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4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5413F6-5BAB-4B65-9243-0BCA467CE2CE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4.19 – Solution (1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id="{600CB082-D80D-48E2-860C-7D75D840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57" y="1498935"/>
            <a:ext cx="4326721" cy="370704"/>
          </a:xfrm>
          <a:prstGeom prst="rect">
            <a:avLst/>
          </a:prstGeom>
        </p:spPr>
      </p:pic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68C91CB-9D66-480D-9C0A-D2DE52515E1D}"/>
              </a:ext>
            </a:extLst>
          </p:cNvPr>
          <p:cNvSpPr txBox="1">
            <a:spLocks/>
          </p:cNvSpPr>
          <p:nvPr/>
        </p:nvSpPr>
        <p:spPr>
          <a:xfrm>
            <a:off x="457200" y="2318226"/>
            <a:ext cx="8335962" cy="118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Hence, the eigenvalues are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Thus, the eigenvalue 0 has algebraic multiplicity 2 and the eigenvalue −2 has algebraic multiplicity 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DCB8E5-6EFB-4040-AD6C-92B935D78B5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4.19 – Solution (2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ECA95A6-2A49-47E8-BCB5-293882618016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compute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8">
            <a:extLst>
              <a:ext uri="{FF2B5EF4-FFF2-40B4-BE49-F238E27FC236}">
                <a16:creationId xmlns:a16="http://schemas.microsoft.com/office/drawing/2014/main" id="{B0376E64-DC56-48BA-93AC-89F4792D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0" y="2049684"/>
            <a:ext cx="7773485" cy="1143160"/>
          </a:xfrm>
          <a:prstGeom prst="rect">
            <a:avLst/>
          </a:prstGeom>
        </p:spPr>
      </p:pic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D5839B6B-1546-4DD6-BC77-453EDD01C1FD}"/>
              </a:ext>
            </a:extLst>
          </p:cNvPr>
          <p:cNvSpPr txBox="1">
            <a:spLocks/>
          </p:cNvSpPr>
          <p:nvPr/>
        </p:nvSpPr>
        <p:spPr>
          <a:xfrm>
            <a:off x="443552" y="3723969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which it follows that an eigenvector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23">
            <a:extLst>
              <a:ext uri="{FF2B5EF4-FFF2-40B4-BE49-F238E27FC236}">
                <a16:creationId xmlns:a16="http://schemas.microsoft.com/office/drawing/2014/main" id="{220F35BE-3259-4140-A063-5303DA72E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00" y="3402842"/>
            <a:ext cx="1179741" cy="111572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E4539D-23BB-41A8-BDDB-6123EC91F419}"/>
              </a:ext>
            </a:extLst>
          </p:cNvPr>
          <p:cNvSpPr txBox="1">
            <a:spLocks/>
          </p:cNvSpPr>
          <p:nvPr/>
        </p:nvSpPr>
        <p:spPr>
          <a:xfrm>
            <a:off x="457200" y="3723969"/>
            <a:ext cx="8335962" cy="1298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67421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satisfies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Therefore, both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free.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43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565F5D-3DB8-4344-811E-092FE9E248D2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4.19 – Solution (3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7A5B609-1B93-4C7E-9C18-8C9B07CFB7B1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Setting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have</a:t>
            </a: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838FC63B-0C2F-4709-979E-ED6DF42EA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" y="2052112"/>
            <a:ext cx="7051923" cy="1292685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19330C9-EAF5-4574-86AE-88A9F20664DF}"/>
              </a:ext>
            </a:extLst>
          </p:cNvPr>
          <p:cNvSpPr txBox="1">
            <a:spLocks/>
          </p:cNvSpPr>
          <p:nvPr/>
        </p:nvSpPr>
        <p:spPr>
          <a:xfrm>
            <a:off x="457200" y="3560193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1">
            <a:extLst>
              <a:ext uri="{FF2B5EF4-FFF2-40B4-BE49-F238E27FC236}">
                <a16:creationId xmlns:a16="http://schemas.microsoft.com/office/drawing/2014/main" id="{C1C7BDAF-B652-4E23-8D57-75C8FA3C8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9" y="4192415"/>
            <a:ext cx="8459381" cy="1166023"/>
          </a:xfrm>
          <a:prstGeom prst="rect">
            <a:avLst/>
          </a:prstGeom>
        </p:spPr>
      </p:pic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A776FF3A-2AC3-4851-B79E-6E6ABA5280AE}"/>
              </a:ext>
            </a:extLst>
          </p:cNvPr>
          <p:cNvSpPr txBox="1">
            <a:spLocks/>
          </p:cNvSpPr>
          <p:nvPr/>
        </p:nvSpPr>
        <p:spPr>
          <a:xfrm>
            <a:off x="457200" y="5416321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free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95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A8A6D9-9F05-48F3-BF1B-A9D7B48549B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4.19 – Solution (4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90B23-AF55-4F0F-B208-506356F823F5}"/>
              </a:ext>
            </a:extLst>
          </p:cNvPr>
          <p:cNvSpPr txBox="1">
            <a:spLocks/>
          </p:cNvSpPr>
          <p:nvPr/>
        </p:nvSpPr>
        <p:spPr>
          <a:xfrm>
            <a:off x="404019" y="1196752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Consequently,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1F0544F6-5E59-49DD-B1C4-A875C76C2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6" y="1923582"/>
            <a:ext cx="6166661" cy="126250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EA9C871-B463-41B9-9AD7-F30E0A998651}"/>
              </a:ext>
            </a:extLst>
          </p:cNvPr>
          <p:cNvSpPr txBox="1">
            <a:spLocks/>
          </p:cNvSpPr>
          <p:nvPr/>
        </p:nvSpPr>
        <p:spPr>
          <a:xfrm>
            <a:off x="404019" y="3516912"/>
            <a:ext cx="8335962" cy="1625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follows that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geometric multiplicity 2 and    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has geometric multiplicity 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the algebraic multiplicity equals the geometric multiplicity for each eigenvalue.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07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07FBD1-CB72-4CC5-8262-09A455ACA5CB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(4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7FFAA4-1A67-416A-9709-920C1F17EB8D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335962" cy="138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eigenvalues of a triangular matrix are the entries on its main diagonal.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468583-847C-4939-BAB4-74501AAE0785}"/>
              </a:ext>
            </a:extLst>
          </p:cNvPr>
          <p:cNvSpPr txBox="1">
            <a:spLocks/>
          </p:cNvSpPr>
          <p:nvPr/>
        </p:nvSpPr>
        <p:spPr>
          <a:xfrm>
            <a:off x="179512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 to Eigenvalues and Eigenvectors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 of 2)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F2144C-DC6D-4224-B925-CB4E316E01DC}"/>
              </a:ext>
            </a:extLst>
          </p:cNvPr>
          <p:cNvSpPr txBox="1">
            <a:spLocks/>
          </p:cNvSpPr>
          <p:nvPr/>
        </p:nvSpPr>
        <p:spPr>
          <a:xfrm>
            <a:off x="280097" y="1009322"/>
            <a:ext cx="8296835" cy="2260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and let 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 an eigenvalue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 collection of all eigenvectors corresponding to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together with the zero vector, is called 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eigenspace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is denoted by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l-G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3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0C6C-9D1B-4E2E-A2F6-C912CA8BFBDF}"/>
              </a:ext>
            </a:extLst>
          </p:cNvPr>
          <p:cNvSpPr txBox="1">
            <a:spLocks/>
          </p:cNvSpPr>
          <p:nvPr/>
        </p:nvSpPr>
        <p:spPr>
          <a:xfrm>
            <a:off x="395536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(5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0AEB-C65A-42BC-BB6F-16D454D45531}"/>
              </a:ext>
            </a:extLst>
          </p:cNvPr>
          <p:cNvSpPr txBox="1">
            <a:spLocks/>
          </p:cNvSpPr>
          <p:nvPr/>
        </p:nvSpPr>
        <p:spPr>
          <a:xfrm>
            <a:off x="539552" y="980728"/>
            <a:ext cx="8335962" cy="4642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square matrix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 if and only if 0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eigenvalue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Fundamental Theorem of Invertible Matrices: Version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 The following statements are equivalent: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invertible.</a:t>
            </a:r>
          </a:p>
        </p:txBody>
      </p:sp>
    </p:spTree>
    <p:extLst>
      <p:ext uri="{BB962C8B-B14F-4D97-AF65-F5344CB8AC3E}">
        <p14:creationId xmlns:p14="http://schemas.microsoft.com/office/powerpoint/2010/main" val="217572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A914-4EEA-49E0-A5F0-71C931EA6A2C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8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(6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7593-EBD7-4B6F-A543-18F0A54231DB}"/>
              </a:ext>
            </a:extLst>
          </p:cNvPr>
          <p:cNvSpPr txBox="1">
            <a:spLocks/>
          </p:cNvSpPr>
          <p:nvPr/>
        </p:nvSpPr>
        <p:spPr>
          <a:xfrm>
            <a:off x="364593" y="1052736"/>
            <a:ext cx="8335962" cy="506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a unique solution for every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24A4190-0CB5-422B-95AE-FD443E33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51" y="1141740"/>
            <a:ext cx="427541" cy="286704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F17B0ED-2EAE-4F5B-A36D-1BB6082AB994}"/>
              </a:ext>
            </a:extLst>
          </p:cNvPr>
          <p:cNvSpPr txBox="1">
            <a:spLocks/>
          </p:cNvSpPr>
          <p:nvPr/>
        </p:nvSpPr>
        <p:spPr>
          <a:xfrm>
            <a:off x="364593" y="1762430"/>
            <a:ext cx="8335962" cy="3891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only the trivial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d. The reduced row echelon form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product of elementary matrices.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rank(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nullity(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h. The column vectors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linearly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2605171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A81-2EE9-474B-8689-8795CEC65BDA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Matrices (7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86FF06A-06B2-4C2C-8C6D-1861A70E7F74}"/>
              </a:ext>
            </a:extLst>
          </p:cNvPr>
          <p:cNvSpPr txBox="1">
            <a:spLocks/>
          </p:cNvSpPr>
          <p:nvPr/>
        </p:nvSpPr>
        <p:spPr>
          <a:xfrm>
            <a:off x="404019" y="1052736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i. The column vectors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6E1C8531-3AA3-4906-AC8E-B57FFD58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73" y="1155390"/>
            <a:ext cx="427541" cy="2867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19C6-8E78-4428-AC4B-A104E99D5AA0}"/>
              </a:ext>
            </a:extLst>
          </p:cNvPr>
          <p:cNvSpPr txBox="1">
            <a:spLocks/>
          </p:cNvSpPr>
          <p:nvPr/>
        </p:nvSpPr>
        <p:spPr>
          <a:xfrm>
            <a:off x="404019" y="1762432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j. The column vectors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 a basis for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62CC37-3224-40BD-8091-A093BDB4F5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54" y="1840055"/>
            <a:ext cx="427541" cy="2867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8841825-FB2B-4D3D-AF1D-1AF6501110AA}"/>
              </a:ext>
            </a:extLst>
          </p:cNvPr>
          <p:cNvSpPr txBox="1">
            <a:spLocks/>
          </p:cNvSpPr>
          <p:nvPr/>
        </p:nvSpPr>
        <p:spPr>
          <a:xfrm>
            <a:off x="404019" y="2376593"/>
            <a:ext cx="8335962" cy="120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k. The row vectors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linearly independent.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l. The row vectors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235CC11C-1945-46EB-AABF-90114F8E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51" y="3138867"/>
            <a:ext cx="427541" cy="286704"/>
          </a:xfrm>
          <a:prstGeom prst="rect">
            <a:avLst/>
          </a:prstGeom>
        </p:spPr>
      </p:pic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8C91901-6A90-4EA0-940A-E602481FB501}"/>
              </a:ext>
            </a:extLst>
          </p:cNvPr>
          <p:cNvSpPr txBox="1">
            <a:spLocks/>
          </p:cNvSpPr>
          <p:nvPr/>
        </p:nvSpPr>
        <p:spPr>
          <a:xfrm>
            <a:off x="404019" y="3659504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m. The row vectors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 a basis for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E75CF2F9-299A-4892-B7E9-9BF18D39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0" y="3766664"/>
            <a:ext cx="427541" cy="286704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E46BFBA-5A08-4BEB-A6A3-03646BEADEF9}"/>
              </a:ext>
            </a:extLst>
          </p:cNvPr>
          <p:cNvSpPr txBox="1">
            <a:spLocks/>
          </p:cNvSpPr>
          <p:nvPr/>
        </p:nvSpPr>
        <p:spPr>
          <a:xfrm>
            <a:off x="404019" y="4369200"/>
            <a:ext cx="8335962" cy="127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n.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≠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o. 0 is not an eigenvalue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9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C28A-C139-4385-8B49-0938EE05E5E6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(8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AC4D-918D-40AE-A39D-ECEAD65FE2D7}"/>
              </a:ext>
            </a:extLst>
          </p:cNvPr>
          <p:cNvSpPr txBox="1">
            <a:spLocks/>
          </p:cNvSpPr>
          <p:nvPr/>
        </p:nvSpPr>
        <p:spPr>
          <a:xfrm>
            <a:off x="404019" y="1124744"/>
            <a:ext cx="8335962" cy="174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 square matrix with eigenvalue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corresponding eigenvector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For any positive integer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20">
            <a:extLst>
              <a:ext uri="{FF2B5EF4-FFF2-40B4-BE49-F238E27FC236}">
                <a16:creationId xmlns:a16="http://schemas.microsoft.com/office/drawing/2014/main" id="{9605D526-6D31-40A6-BAFC-B2901E671B0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84" y="2574480"/>
            <a:ext cx="354105" cy="315374"/>
          </a:xfrm>
          <a:prstGeom prst="rect">
            <a:avLst/>
          </a:prstGeom>
        </p:spPr>
      </p:pic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A1D73550-A083-4D1F-BEB5-48DCB68D76FA}"/>
              </a:ext>
            </a:extLst>
          </p:cNvPr>
          <p:cNvSpPr txBox="1">
            <a:spLocks/>
          </p:cNvSpPr>
          <p:nvPr/>
        </p:nvSpPr>
        <p:spPr>
          <a:xfrm>
            <a:off x="404019" y="2475895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394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eigenvalue of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29">
            <a:extLst>
              <a:ext uri="{FF2B5EF4-FFF2-40B4-BE49-F238E27FC236}">
                <a16:creationId xmlns:a16="http://schemas.microsoft.com/office/drawing/2014/main" id="{637E6F8B-CC69-47F6-A060-9AAF01B6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70" y="2542826"/>
            <a:ext cx="381769" cy="309843"/>
          </a:xfrm>
          <a:prstGeom prst="rect">
            <a:avLst/>
          </a:prstGeom>
        </p:spPr>
      </p:pic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019C7238-9D76-4BB1-A623-196BDD1860FC}"/>
              </a:ext>
            </a:extLst>
          </p:cNvPr>
          <p:cNvSpPr txBox="1">
            <a:spLocks/>
          </p:cNvSpPr>
          <p:nvPr/>
        </p:nvSpPr>
        <p:spPr>
          <a:xfrm>
            <a:off x="404019" y="2475895"/>
            <a:ext cx="8335962" cy="144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720566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eigenvector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invertible, then 1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∕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an eigenvalue of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36">
            <a:extLst>
              <a:ext uri="{FF2B5EF4-FFF2-40B4-BE49-F238E27FC236}">
                <a16:creationId xmlns:a16="http://schemas.microsoft.com/office/drawing/2014/main" id="{A8D4EC5E-1BD4-4D57-867F-EFE8492503D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22" y="3529438"/>
            <a:ext cx="509026" cy="354105"/>
          </a:xfrm>
          <a:prstGeom prst="rect">
            <a:avLst/>
          </a:prstGeom>
        </p:spPr>
      </p:pic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61D465D0-2338-4040-ACD3-0808D8FDBCF5}"/>
              </a:ext>
            </a:extLst>
          </p:cNvPr>
          <p:cNvSpPr txBox="1">
            <a:spLocks/>
          </p:cNvSpPr>
          <p:nvPr/>
        </p:nvSpPr>
        <p:spPr>
          <a:xfrm>
            <a:off x="404019" y="3499495"/>
            <a:ext cx="8335962" cy="1462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679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eigenvector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invertible, then for any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20">
            <a:extLst>
              <a:ext uri="{FF2B5EF4-FFF2-40B4-BE49-F238E27FC236}">
                <a16:creationId xmlns:a16="http://schemas.microsoft.com/office/drawing/2014/main" id="{860B11E8-B779-4833-A912-FFF8B59E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38" y="4610269"/>
            <a:ext cx="354105" cy="315374"/>
          </a:xfrm>
          <a:prstGeom prst="rect">
            <a:avLst/>
          </a:prstGeom>
        </p:spPr>
      </p:pic>
      <p:sp>
        <p:nvSpPr>
          <p:cNvPr id="11" name="Text Placeholder 41">
            <a:extLst>
              <a:ext uri="{FF2B5EF4-FFF2-40B4-BE49-F238E27FC236}">
                <a16:creationId xmlns:a16="http://schemas.microsoft.com/office/drawing/2014/main" id="{0A00FFC5-694F-4608-B55C-05927DD1442E}"/>
              </a:ext>
            </a:extLst>
          </p:cNvPr>
          <p:cNvSpPr txBox="1">
            <a:spLocks/>
          </p:cNvSpPr>
          <p:nvPr/>
        </p:nvSpPr>
        <p:spPr>
          <a:xfrm>
            <a:off x="404019" y="4536743"/>
            <a:ext cx="8335962" cy="94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5664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eigenvalue of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Placeholder 29">
            <a:extLst>
              <a:ext uri="{FF2B5EF4-FFF2-40B4-BE49-F238E27FC236}">
                <a16:creationId xmlns:a16="http://schemas.microsoft.com/office/drawing/2014/main" id="{ADBC4B93-87B2-4ED6-A7B9-2AFA54F0F24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3" y="4947103"/>
            <a:ext cx="381769" cy="309843"/>
          </a:xfrm>
          <a:prstGeom prst="rect">
            <a:avLst/>
          </a:prstGeom>
        </p:spPr>
      </p:pic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2F9C770-C878-4CBE-A084-DF3B1773A2EC}"/>
              </a:ext>
            </a:extLst>
          </p:cNvPr>
          <p:cNvSpPr txBox="1">
            <a:spLocks/>
          </p:cNvSpPr>
          <p:nvPr/>
        </p:nvSpPr>
        <p:spPr>
          <a:xfrm>
            <a:off x="404019" y="4905239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7971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eigenvector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03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016-489A-4964-B6BA-8F62AB81E76D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8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4.21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1AA8-FADB-45D9-94F6-8A1E0FD8F81D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1508078" cy="493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1B17A6C5-B23D-4E9D-9FD9-0C690458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13" y="1324461"/>
            <a:ext cx="1705136" cy="814844"/>
          </a:xfrm>
          <a:prstGeom prst="rect">
            <a:avLst/>
          </a:prstGeom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53ED0487-188B-4A93-BE60-E722BA0FB0C5}"/>
              </a:ext>
            </a:extLst>
          </p:cNvPr>
          <p:cNvSpPr txBox="1">
            <a:spLocks/>
          </p:cNvSpPr>
          <p:nvPr/>
        </p:nvSpPr>
        <p:spPr>
          <a:xfrm>
            <a:off x="457200" y="2495649"/>
            <a:ext cx="8335962" cy="1025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</a:p>
        </p:txBody>
      </p:sp>
      <p:pic>
        <p:nvPicPr>
          <p:cNvPr id="6" name="Picture Placeholder 16">
            <a:extLst>
              <a:ext uri="{FF2B5EF4-FFF2-40B4-BE49-F238E27FC236}">
                <a16:creationId xmlns:a16="http://schemas.microsoft.com/office/drawing/2014/main" id="{D772BE9F-D5A6-4701-8194-7D0BA2F3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8" y="2974001"/>
            <a:ext cx="3420333" cy="819874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2EAC9F7-B6FC-4B41-9845-9E14F6AB37FB}"/>
              </a:ext>
            </a:extLst>
          </p:cNvPr>
          <p:cNvSpPr txBox="1">
            <a:spLocks/>
          </p:cNvSpPr>
          <p:nvPr/>
        </p:nvSpPr>
        <p:spPr>
          <a:xfrm>
            <a:off x="457200" y="3137105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9989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 what we want to find 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9">
            <a:extLst>
              <a:ext uri="{FF2B5EF4-FFF2-40B4-BE49-F238E27FC236}">
                <a16:creationId xmlns:a16="http://schemas.microsoft.com/office/drawing/2014/main" id="{8FED7739-759F-4D99-A68C-97969AA5B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2" y="3974985"/>
            <a:ext cx="704186" cy="347063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528B1F7E-F523-4D6E-8169-08FCCD0B3EA1}"/>
              </a:ext>
            </a:extLst>
          </p:cNvPr>
          <p:cNvSpPr txBox="1">
            <a:spLocks/>
          </p:cNvSpPr>
          <p:nvPr/>
        </p:nvSpPr>
        <p:spPr>
          <a:xfrm>
            <a:off x="457200" y="3928688"/>
            <a:ext cx="8335962" cy="1134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0486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eigenvalues of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corresponding eigenvectors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324E3888-59EA-469C-8761-A91E3B9D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63" y="4396252"/>
            <a:ext cx="1565808" cy="890797"/>
          </a:xfrm>
          <a:prstGeom prst="rect">
            <a:avLst/>
          </a:prstGeom>
        </p:spPr>
      </p:pic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891A42BE-6874-4F79-8538-71B307B677A4}"/>
              </a:ext>
            </a:extLst>
          </p:cNvPr>
          <p:cNvSpPr txBox="1">
            <a:spLocks/>
          </p:cNvSpPr>
          <p:nvPr/>
        </p:nvSpPr>
        <p:spPr>
          <a:xfrm>
            <a:off x="368490" y="4611089"/>
            <a:ext cx="6482685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7181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Placeholder 40">
            <a:extLst>
              <a:ext uri="{FF2B5EF4-FFF2-40B4-BE49-F238E27FC236}">
                <a16:creationId xmlns:a16="http://schemas.microsoft.com/office/drawing/2014/main" id="{0057485A-BC46-42EB-ADEA-617191201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72" y="4422933"/>
            <a:ext cx="1410888" cy="8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5373-879D-4B3D-A8BD-81A9E3AE929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4.21 – Solution 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7B0474-EDCF-4B13-B70A-28AC723E2FC7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8335962" cy="144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is,</a:t>
            </a:r>
          </a:p>
          <a:p>
            <a:pPr marL="1433513" marR="0" lvl="0" indent="-1433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1433513" marR="0" lvl="0" indent="-1433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(Check this.) Since {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forms a basis for</a:t>
            </a:r>
          </a:p>
        </p:txBody>
      </p:sp>
      <p:pic>
        <p:nvPicPr>
          <p:cNvPr id="4" name="Picture Placeholder 18">
            <a:extLst>
              <a:ext uri="{FF2B5EF4-FFF2-40B4-BE49-F238E27FC236}">
                <a16:creationId xmlns:a16="http://schemas.microsoft.com/office/drawing/2014/main" id="{0029241F-876E-4814-BC09-E701D9C4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82" y="2501679"/>
            <a:ext cx="362153" cy="316884"/>
          </a:xfrm>
          <a:prstGeom prst="rect">
            <a:avLst/>
          </a:prstGeom>
        </p:spPr>
      </p:pic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E549F02-B54E-40D3-922B-687AB28072F0}"/>
              </a:ext>
            </a:extLst>
          </p:cNvPr>
          <p:cNvSpPr txBox="1">
            <a:spLocks/>
          </p:cNvSpPr>
          <p:nvPr/>
        </p:nvSpPr>
        <p:spPr>
          <a:xfrm>
            <a:off x="457200" y="2453167"/>
            <a:ext cx="8318310" cy="192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63468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can write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a linear combination of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Indeed, as is easily checked,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3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4572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Therefore, using Theorem 4.18(a), we have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24">
            <a:extLst>
              <a:ext uri="{FF2B5EF4-FFF2-40B4-BE49-F238E27FC236}">
                <a16:creationId xmlns:a16="http://schemas.microsoft.com/office/drawing/2014/main" id="{90EE4B59-353A-4E68-B399-9B1DEC335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86" y="4651351"/>
            <a:ext cx="5713969" cy="367183"/>
          </a:xfrm>
          <a:prstGeom prst="rect">
            <a:avLst/>
          </a:prstGeom>
        </p:spPr>
      </p:pic>
      <p:pic>
        <p:nvPicPr>
          <p:cNvPr id="7" name="Picture Placeholder 29">
            <a:extLst>
              <a:ext uri="{FF2B5EF4-FFF2-40B4-BE49-F238E27FC236}">
                <a16:creationId xmlns:a16="http://schemas.microsoft.com/office/drawing/2014/main" id="{075FC621-2A80-491D-A7D2-762DC9BD6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07" y="5292395"/>
            <a:ext cx="2721178" cy="3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4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961-24DB-4879-91AB-33069B9F19DE}"/>
              </a:ext>
            </a:extLst>
          </p:cNvPr>
          <p:cNvSpPr txBox="1">
            <a:spLocks/>
          </p:cNvSpPr>
          <p:nvPr/>
        </p:nvSpPr>
        <p:spPr>
          <a:xfrm>
            <a:off x="356615" y="11808"/>
            <a:ext cx="8582670" cy="680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4.21 – Solution 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EEE5A449-64FA-4D04-BA13-1C33BBCED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6921145" cy="824904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1262FDD-D87E-45D8-B499-FA9D476A0217}"/>
              </a:ext>
            </a:extLst>
          </p:cNvPr>
          <p:cNvSpPr txBox="1">
            <a:spLocks/>
          </p:cNvSpPr>
          <p:nvPr/>
        </p:nvSpPr>
        <p:spPr>
          <a:xfrm>
            <a:off x="451461" y="2376220"/>
            <a:ext cx="8335962" cy="46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certainly a lot easier than computing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Placeholder 10">
            <a:extLst>
              <a:ext uri="{FF2B5EF4-FFF2-40B4-BE49-F238E27FC236}">
                <a16:creationId xmlns:a16="http://schemas.microsoft.com/office/drawing/2014/main" id="{DE73592A-E06B-4E31-935D-E45B3FAB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62" y="2400860"/>
            <a:ext cx="486894" cy="370704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68A5D3B-5B69-491D-97C0-2F6A010D80E7}"/>
              </a:ext>
            </a:extLst>
          </p:cNvPr>
          <p:cNvSpPr txBox="1">
            <a:spLocks/>
          </p:cNvSpPr>
          <p:nvPr/>
        </p:nvSpPr>
        <p:spPr>
          <a:xfrm>
            <a:off x="451461" y="2376220"/>
            <a:ext cx="8335962" cy="820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6454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first; in fact, there are no matrix multiplications at all!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3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F9ED-C79F-4D48-8097-BBCCA89AE234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(9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11F6-7B1A-4E97-8FDA-E46D92D99EA2}"/>
              </a:ext>
            </a:extLst>
          </p:cNvPr>
          <p:cNvSpPr txBox="1">
            <a:spLocks/>
          </p:cNvSpPr>
          <p:nvPr/>
        </p:nvSpPr>
        <p:spPr>
          <a:xfrm>
            <a:off x="404019" y="1124744"/>
            <a:ext cx="8335962" cy="1694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Suppose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eigenvectors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eigenvalues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If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vector 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15">
            <a:extLst>
              <a:ext uri="{FF2B5EF4-FFF2-40B4-BE49-F238E27FC236}">
                <a16:creationId xmlns:a16="http://schemas.microsoft.com/office/drawing/2014/main" id="{3C40F693-C8FD-45AA-A9FA-D74B7DE2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" y="2438130"/>
            <a:ext cx="372213" cy="281675"/>
          </a:xfrm>
          <a:prstGeom prst="rect">
            <a:avLst/>
          </a:prstGeom>
        </p:spPr>
      </p:pic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6CEBA5A-6395-43FD-BA19-49A94760AF0E}"/>
              </a:ext>
            </a:extLst>
          </p:cNvPr>
          <p:cNvSpPr txBox="1">
            <a:spLocks/>
          </p:cNvSpPr>
          <p:nvPr/>
        </p:nvSpPr>
        <p:spPr>
          <a:xfrm>
            <a:off x="404019" y="2339415"/>
            <a:ext cx="8335962" cy="2281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0486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can be expressed as a linear combination of these eigenvectors—say,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3625" marR="0" lvl="0" indent="-19526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... 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m</a:t>
            </a:r>
          </a:p>
          <a:p>
            <a:pPr marL="3603625" marR="0" lvl="0" indent="-19526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1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then, for any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8">
            <a:extLst>
              <a:ext uri="{FF2B5EF4-FFF2-40B4-BE49-F238E27FC236}">
                <a16:creationId xmlns:a16="http://schemas.microsoft.com/office/drawing/2014/main" id="{327757C1-7706-4E31-AD56-085F5BE3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79" y="4871229"/>
            <a:ext cx="5477563" cy="4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9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FB82-275A-4777-8A25-AB2738C28D98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Eigenvalues and Eigenvectors of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×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Matrices (10 of 10)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3A3F-8CF6-432D-90C4-BE9A950E483A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335962" cy="174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and let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distinct eigenvalues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eigenvectors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linearly independent.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64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F55-9E05-4B8A-ABC3-37B77CF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65C0"/>
                </a:solidFill>
              </a:rPr>
              <a:t>Similar Matrices</a:t>
            </a:r>
            <a:endParaRPr lang="en-IN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2ADDC-0A7B-423E-84D0-4C7CA019877B}"/>
              </a:ext>
            </a:extLst>
          </p:cNvPr>
          <p:cNvSpPr txBox="1">
            <a:spLocks/>
          </p:cNvSpPr>
          <p:nvPr/>
        </p:nvSpPr>
        <p:spPr>
          <a:xfrm>
            <a:off x="356616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4.5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1DBDA7-16A0-466F-804E-F2F6384A604F}"/>
              </a:ext>
            </a:extLst>
          </p:cNvPr>
          <p:cNvSpPr txBox="1">
            <a:spLocks/>
          </p:cNvSpPr>
          <p:nvPr/>
        </p:nvSpPr>
        <p:spPr>
          <a:xfrm>
            <a:off x="459473" y="1081329"/>
            <a:ext cx="8335962" cy="983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all of the eigenvalues and corresponding eigenvectors of the matrix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4BB17D6-7A87-499E-A498-7DF09C6F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8922" y="1514747"/>
            <a:ext cx="871479" cy="4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DD690B-A142-460D-A0FA-98B2D5ACC95F}"/>
              </a:ext>
            </a:extLst>
          </p:cNvPr>
          <p:cNvSpPr txBox="1">
            <a:spLocks/>
          </p:cNvSpPr>
          <p:nvPr/>
        </p:nvSpPr>
        <p:spPr>
          <a:xfrm>
            <a:off x="457201" y="1512673"/>
            <a:ext cx="8401922" cy="2238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743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preceding remarks show that we must find all solutions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equation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det(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0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Since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D5A4B79-54D5-4311-8CA3-3449863A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502" y="3871408"/>
            <a:ext cx="7368540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259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25C5-F3E7-4AA6-A71F-72CCC5C2C2BF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583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Similar Matrices (1 of 3)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744DBE2-B749-439B-8789-5D788D7E7080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594203" cy="1178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matrices. We say that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similar to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is an invertible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F49560A2-987A-4EB7-9967-EC3F3195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39" y="2382782"/>
            <a:ext cx="1476375" cy="27146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7E41C-8A4D-4387-ACAA-418364559892}"/>
              </a:ext>
            </a:extLst>
          </p:cNvPr>
          <p:cNvSpPr txBox="1">
            <a:spLocks/>
          </p:cNvSpPr>
          <p:nvPr/>
        </p:nvSpPr>
        <p:spPr>
          <a:xfrm>
            <a:off x="457199" y="2306171"/>
            <a:ext cx="8482085" cy="39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                          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similar to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write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3261AB6B-58A6-4D01-8F1E-95AEA053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70" y="2774778"/>
            <a:ext cx="828675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1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85461A-3719-407D-98E8-3FE81B4F7AC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6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4.22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2E11653-E74C-4F37-896A-A31FC5FAC3AA}"/>
              </a:ext>
            </a:extLst>
          </p:cNvPr>
          <p:cNvSpPr txBox="1">
            <a:spLocks/>
          </p:cNvSpPr>
          <p:nvPr/>
        </p:nvSpPr>
        <p:spPr>
          <a:xfrm>
            <a:off x="359657" y="1064785"/>
            <a:ext cx="607102" cy="414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2265CD5B-9F60-42D5-B26E-7E7AAEFC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7" y="953412"/>
            <a:ext cx="1554307" cy="66675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BBC531-BDCB-4A38-97B2-2992159D3F89}"/>
              </a:ext>
            </a:extLst>
          </p:cNvPr>
          <p:cNvSpPr txBox="1">
            <a:spLocks/>
          </p:cNvSpPr>
          <p:nvPr/>
        </p:nvSpPr>
        <p:spPr>
          <a:xfrm>
            <a:off x="2668579" y="1064784"/>
            <a:ext cx="727070" cy="414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Placeholder 11">
            <a:extLst>
              <a:ext uri="{FF2B5EF4-FFF2-40B4-BE49-F238E27FC236}">
                <a16:creationId xmlns:a16="http://schemas.microsoft.com/office/drawing/2014/main" id="{90280852-054C-42EF-9176-45848369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3" y="980728"/>
            <a:ext cx="1874694" cy="688398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DF348BD-9540-4E26-BB60-77EB74349EEE}"/>
              </a:ext>
            </a:extLst>
          </p:cNvPr>
          <p:cNvSpPr txBox="1">
            <a:spLocks/>
          </p:cNvSpPr>
          <p:nvPr/>
        </p:nvSpPr>
        <p:spPr>
          <a:xfrm>
            <a:off x="5430274" y="1064783"/>
            <a:ext cx="902962" cy="414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Placeholder 15">
            <a:extLst>
              <a:ext uri="{FF2B5EF4-FFF2-40B4-BE49-F238E27FC236}">
                <a16:creationId xmlns:a16="http://schemas.microsoft.com/office/drawing/2014/main" id="{C07A2224-1763-4EC8-9395-AE89E85C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10" y="1166165"/>
            <a:ext cx="814388" cy="27622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3B04BCA-1851-477B-86D5-613DC0ECF987}"/>
              </a:ext>
            </a:extLst>
          </p:cNvPr>
          <p:cNvSpPr txBox="1">
            <a:spLocks/>
          </p:cNvSpPr>
          <p:nvPr/>
        </p:nvSpPr>
        <p:spPr>
          <a:xfrm>
            <a:off x="373060" y="1694627"/>
            <a:ext cx="902962" cy="414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58D4A842-7074-4898-84F0-B9A1E10B7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72" y="2293267"/>
            <a:ext cx="3507474" cy="661314"/>
          </a:xfrm>
          <a:prstGeom prst="rect">
            <a:avLst/>
          </a:prstGeom>
        </p:spPr>
      </p:pic>
      <p:pic>
        <p:nvPicPr>
          <p:cNvPr id="16" name="Picture Placeholder 24">
            <a:extLst>
              <a:ext uri="{FF2B5EF4-FFF2-40B4-BE49-F238E27FC236}">
                <a16:creationId xmlns:a16="http://schemas.microsoft.com/office/drawing/2014/main" id="{AE19B9AA-F432-442E-A114-4935D512B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240" y="3238933"/>
            <a:ext cx="2554432" cy="701386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74EDC1B-4E2F-49AE-BFE1-9C37CBE5DF96}"/>
              </a:ext>
            </a:extLst>
          </p:cNvPr>
          <p:cNvSpPr txBox="1">
            <a:spLocks/>
          </p:cNvSpPr>
          <p:nvPr/>
        </p:nvSpPr>
        <p:spPr>
          <a:xfrm>
            <a:off x="373059" y="4431249"/>
            <a:ext cx="2827233" cy="506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AP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PB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Placeholder 25">
            <a:extLst>
              <a:ext uri="{FF2B5EF4-FFF2-40B4-BE49-F238E27FC236}">
                <a16:creationId xmlns:a16="http://schemas.microsoft.com/office/drawing/2014/main" id="{350A7230-4951-455C-8C79-FB1082B73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02" y="4308046"/>
            <a:ext cx="1653886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9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B7BB-A224-4AC6-989B-ED858829B12D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Similar Matrices (2 of 3)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125214-A6A7-4E2F-94B8-54F91BA2C2B0}"/>
              </a:ext>
            </a:extLst>
          </p:cNvPr>
          <p:cNvSpPr txBox="1">
            <a:spLocks/>
          </p:cNvSpPr>
          <p:nvPr/>
        </p:nvSpPr>
        <p:spPr>
          <a:xfrm>
            <a:off x="457201" y="1444753"/>
            <a:ext cx="4783540" cy="916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matrices.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7B841B4B-3B5F-4161-BADB-8BA20293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2522106"/>
            <a:ext cx="4707228" cy="11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E7E0-1A0A-4E47-99F6-98B73A459C35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5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Similar Matrices (3 of 3)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A169216-5086-41ED-8677-E81DCDF2CD81}"/>
              </a:ext>
            </a:extLst>
          </p:cNvPr>
          <p:cNvSpPr txBox="1">
            <a:spLocks/>
          </p:cNvSpPr>
          <p:nvPr/>
        </p:nvSpPr>
        <p:spPr>
          <a:xfrm>
            <a:off x="356615" y="1196752"/>
            <a:ext cx="4874455" cy="89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4.22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matrices with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FDA1DE21-E360-4A07-9CF0-8C713EBB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22" y="1753908"/>
            <a:ext cx="1069468" cy="2751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FC897-CD24-441E-AD46-7987A0C3BB79}"/>
              </a:ext>
            </a:extLst>
          </p:cNvPr>
          <p:cNvSpPr txBox="1">
            <a:spLocks/>
          </p:cNvSpPr>
          <p:nvPr/>
        </p:nvSpPr>
        <p:spPr>
          <a:xfrm>
            <a:off x="6155253" y="1681549"/>
            <a:ext cx="930573" cy="471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76D88A5-490D-4091-B20C-CE44442283DA}"/>
              </a:ext>
            </a:extLst>
          </p:cNvPr>
          <p:cNvSpPr txBox="1">
            <a:spLocks/>
          </p:cNvSpPr>
          <p:nvPr/>
        </p:nvSpPr>
        <p:spPr>
          <a:xfrm>
            <a:off x="356615" y="2228139"/>
            <a:ext cx="7836226" cy="1872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det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det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 if and only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have the same rank.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have the same characteristic polynomial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16338956-B28B-4BDC-AF3C-B6D0CBEF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8" y="4297727"/>
            <a:ext cx="1296325" cy="30133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93AE1BE-CBA8-4727-9542-0522D49EC94B}"/>
              </a:ext>
            </a:extLst>
          </p:cNvPr>
          <p:cNvSpPr txBox="1">
            <a:spLocks/>
          </p:cNvSpPr>
          <p:nvPr/>
        </p:nvSpPr>
        <p:spPr>
          <a:xfrm>
            <a:off x="2114947" y="4245581"/>
            <a:ext cx="3083892" cy="4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integers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m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≥ 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48A8D5-57E8-48FB-A46E-AF9EF90005B6}"/>
              </a:ext>
            </a:extLst>
          </p:cNvPr>
          <p:cNvSpPr txBox="1">
            <a:spLocks/>
          </p:cNvSpPr>
          <p:nvPr/>
        </p:nvSpPr>
        <p:spPr>
          <a:xfrm>
            <a:off x="346383" y="4706473"/>
            <a:ext cx="3604527" cy="50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invertible, then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13">
            <a:extLst>
              <a:ext uri="{FF2B5EF4-FFF2-40B4-BE49-F238E27FC236}">
                <a16:creationId xmlns:a16="http://schemas.microsoft.com/office/drawing/2014/main" id="{E8F95834-C3F0-45B3-A051-FAC66BC9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35" y="4766030"/>
            <a:ext cx="1296325" cy="301338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F2E5F58-3D03-4F89-9FEC-EFE138868777}"/>
              </a:ext>
            </a:extLst>
          </p:cNvPr>
          <p:cNvSpPr txBox="1">
            <a:spLocks/>
          </p:cNvSpPr>
          <p:nvPr/>
        </p:nvSpPr>
        <p:spPr>
          <a:xfrm>
            <a:off x="4907512" y="4718271"/>
            <a:ext cx="2574390" cy="392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integers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79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89D1-B558-495E-AF67-DC161C6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65C0"/>
                </a:solidFill>
                <a:latin typeface="+mn-lt"/>
              </a:rPr>
              <a:t>Diagonalization</a:t>
            </a:r>
            <a:endParaRPr lang="en-IN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361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B095-97D1-4298-9E32-96667B4D9E4B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Diagonalization (1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1A30E9-9AD5-4C64-AA61-BA6E26835E3A}"/>
              </a:ext>
            </a:extLst>
          </p:cNvPr>
          <p:cNvSpPr txBox="1">
            <a:spLocks/>
          </p:cNvSpPr>
          <p:nvPr/>
        </p:nvSpPr>
        <p:spPr>
          <a:xfrm>
            <a:off x="375479" y="1290361"/>
            <a:ext cx="7947211" cy="1694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diagonalizable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is a diagonal 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similar to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—that is, if there is an invertible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EFF53A1-8934-44A1-A6B1-4E8EE0C6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564904"/>
            <a:ext cx="14287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EA0C-F41E-4C79-9249-EC53A7C59BE6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Diagonalization (2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D7D4C0C-EB7D-46F2-B583-8C3E55759E46}"/>
              </a:ext>
            </a:extLst>
          </p:cNvPr>
          <p:cNvSpPr txBox="1">
            <a:spLocks/>
          </p:cNvSpPr>
          <p:nvPr/>
        </p:nvSpPr>
        <p:spPr>
          <a:xfrm>
            <a:off x="385215" y="1268760"/>
            <a:ext cx="7947211" cy="198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 Then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diagonalizable if and only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independent eigenvectors.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More precisely, there exist an invertible 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a diagonal 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A734F0A5-AA91-4454-89BA-E06F6686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89" y="2909981"/>
            <a:ext cx="1471613" cy="30731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D9252-DE6B-4414-B54D-2A754541E5F2}"/>
              </a:ext>
            </a:extLst>
          </p:cNvPr>
          <p:cNvSpPr txBox="1">
            <a:spLocks/>
          </p:cNvSpPr>
          <p:nvPr/>
        </p:nvSpPr>
        <p:spPr>
          <a:xfrm>
            <a:off x="385215" y="2851930"/>
            <a:ext cx="8335962" cy="157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if and only if the columns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linearly independent eigenvectors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the diagonal entries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corresponding to the eigenvectors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2948678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93ABD4-9106-4A6C-AF5E-82A2439DB3F4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4.25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77A22-F3CB-475F-82F1-CC3392453DD7}"/>
              </a:ext>
            </a:extLst>
          </p:cNvPr>
          <p:cNvSpPr txBox="1">
            <a:spLocks/>
          </p:cNvSpPr>
          <p:nvPr/>
        </p:nvSpPr>
        <p:spPr>
          <a:xfrm>
            <a:off x="356615" y="1196752"/>
            <a:ext cx="6078511" cy="41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possible, find a matrix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diagonalizes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6308113D-1392-4AA6-92E1-2853B497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00" y="1909273"/>
            <a:ext cx="2228850" cy="111918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0C7D518-3D3C-4449-AC7C-25F1A92E7C6A}"/>
              </a:ext>
            </a:extLst>
          </p:cNvPr>
          <p:cNvSpPr txBox="1">
            <a:spLocks/>
          </p:cNvSpPr>
          <p:nvPr/>
        </p:nvSpPr>
        <p:spPr>
          <a:xfrm>
            <a:off x="356615" y="3191999"/>
            <a:ext cx="7947211" cy="1664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studied this matrix in the previous section, where we discovered that it has eigenvalues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275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742B-4CB8-4098-A1A7-5A45B06073B3}"/>
              </a:ext>
            </a:extLst>
          </p:cNvPr>
          <p:cNvSpPr txBox="1">
            <a:spLocks/>
          </p:cNvSpPr>
          <p:nvPr/>
        </p:nvSpPr>
        <p:spPr>
          <a:xfrm>
            <a:off x="356615" y="116632"/>
            <a:ext cx="8582670" cy="620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4.25 –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Solution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D48355A-1169-41E0-9FE9-EF0031FFB28E}"/>
              </a:ext>
            </a:extLst>
          </p:cNvPr>
          <p:cNvSpPr txBox="1">
            <a:spLocks/>
          </p:cNvSpPr>
          <p:nvPr/>
        </p:nvSpPr>
        <p:spPr>
          <a:xfrm>
            <a:off x="361415" y="1052736"/>
            <a:ext cx="8180614" cy="41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eigenspaces have the following bases: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63AF123-774C-4348-BF9C-FD5D1B995F7C}"/>
              </a:ext>
            </a:extLst>
          </p:cNvPr>
          <p:cNvSpPr txBox="1">
            <a:spLocks/>
          </p:cNvSpPr>
          <p:nvPr/>
        </p:nvSpPr>
        <p:spPr>
          <a:xfrm>
            <a:off x="361415" y="1943834"/>
            <a:ext cx="4191000" cy="41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basis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BEFB9E90-4038-4F59-A0A9-1E9E48A9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1" y="1599243"/>
            <a:ext cx="614363" cy="114776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4689F5A-E540-4B0C-90EE-57ED4C631DBB}"/>
              </a:ext>
            </a:extLst>
          </p:cNvPr>
          <p:cNvSpPr txBox="1">
            <a:spLocks/>
          </p:cNvSpPr>
          <p:nvPr/>
        </p:nvSpPr>
        <p:spPr>
          <a:xfrm>
            <a:off x="361415" y="3228419"/>
            <a:ext cx="3505200" cy="403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basis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CB2C8B30-6ADD-4D73-BA14-16B115E5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27" y="2807505"/>
            <a:ext cx="648317" cy="128836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321ED29-79F0-44CF-85ED-CC4D565EC2CE}"/>
              </a:ext>
            </a:extLst>
          </p:cNvPr>
          <p:cNvSpPr txBox="1">
            <a:spLocks/>
          </p:cNvSpPr>
          <p:nvPr/>
        </p:nvSpPr>
        <p:spPr>
          <a:xfrm>
            <a:off x="361415" y="4339991"/>
            <a:ext cx="7715250" cy="152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all other eigenvectors are just multiples of one of these two basis vectors, there cannot be three linearly independent eigenvectors. By Theorem 4.23, therefore,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diagonalizable.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94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49C038-1911-4FBF-B377-DC5533B3C20D}"/>
              </a:ext>
            </a:extLst>
          </p:cNvPr>
          <p:cNvSpPr txBox="1">
            <a:spLocks/>
          </p:cNvSpPr>
          <p:nvPr/>
        </p:nvSpPr>
        <p:spPr>
          <a:xfrm>
            <a:off x="343363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Diagonalization (3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8D03A32-63A5-447B-AE85-F6ADDF81BF35}"/>
              </a:ext>
            </a:extLst>
          </p:cNvPr>
          <p:cNvSpPr txBox="1">
            <a:spLocks/>
          </p:cNvSpPr>
          <p:nvPr/>
        </p:nvSpPr>
        <p:spPr>
          <a:xfrm>
            <a:off x="443948" y="1308751"/>
            <a:ext cx="8482085" cy="21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and let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distinct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If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ℬ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basis for the eigenspace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l-GR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   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∪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∪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. . 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∪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ℬ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(i.e., the total collection of basis vectors for all of the eigenspaces) is linearly independent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8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850230-56BF-4B95-AE99-56C110B0C3BD}"/>
              </a:ext>
            </a:extLst>
          </p:cNvPr>
          <p:cNvSpPr txBox="1">
            <a:spLocks/>
          </p:cNvSpPr>
          <p:nvPr/>
        </p:nvSpPr>
        <p:spPr>
          <a:xfrm>
            <a:off x="356616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4.5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985D40D-6723-4880-B0E1-070E980B10D0}"/>
              </a:ext>
            </a:extLst>
          </p:cNvPr>
          <p:cNvSpPr txBox="1">
            <a:spLocks/>
          </p:cNvSpPr>
          <p:nvPr/>
        </p:nvSpPr>
        <p:spPr>
          <a:xfrm>
            <a:off x="459473" y="1009321"/>
            <a:ext cx="8335962" cy="50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need to solve the quadratic equation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6CD846-9893-4866-AD44-D54B4EEC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482" y="1038109"/>
            <a:ext cx="207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E43016-3F11-4052-9EA8-C5700E69A05B}"/>
              </a:ext>
            </a:extLst>
          </p:cNvPr>
          <p:cNvSpPr txBox="1">
            <a:spLocks/>
          </p:cNvSpPr>
          <p:nvPr/>
        </p:nvSpPr>
        <p:spPr>
          <a:xfrm>
            <a:off x="457201" y="1514265"/>
            <a:ext cx="8335962" cy="221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solutions to this equation are easily found to be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4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These are therefore the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 the eigenvectors corresponding to the eigenvalue    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4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compute the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 space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− 4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We find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D2884B1-CF97-4EB5-8FE3-430D88AF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463" y="4155043"/>
            <a:ext cx="55530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15BCF-1D0D-450A-AC52-E260C6F61433}"/>
                  </a:ext>
                </a:extLst>
              </p:cNvPr>
              <p:cNvSpPr txBox="1"/>
              <p:nvPr/>
            </p:nvSpPr>
            <p:spPr>
              <a:xfrm>
                <a:off x="457201" y="5140881"/>
                <a:ext cx="8147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Remarks: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400" dirty="0"/>
                  <a:t> is in the null space of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, it means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15BCF-1D0D-450A-AC52-E260C6F6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5140881"/>
                <a:ext cx="8147247" cy="461665"/>
              </a:xfrm>
              <a:prstGeom prst="rect">
                <a:avLst/>
              </a:prstGeom>
              <a:blipFill>
                <a:blip r:embed="rId4"/>
                <a:stretch>
                  <a:fillRect l="-1123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66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A6B-1129-4628-94E3-562CB52F26B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Diagonalization (4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5B99AA3-BEE5-4684-A610-409430596D27}"/>
              </a:ext>
            </a:extLst>
          </p:cNvPr>
          <p:cNvSpPr txBox="1">
            <a:spLocks/>
          </p:cNvSpPr>
          <p:nvPr/>
        </p:nvSpPr>
        <p:spPr>
          <a:xfrm>
            <a:off x="467544" y="1196752"/>
            <a:ext cx="7947211" cy="1238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with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distinct eigenvalues, then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diagonalizable.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0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22FFB-42B5-4C19-B297-FCF03FF5C9AB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Diagonalization (5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BE5C7-E754-4A18-AEE3-4FA25851F375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362709" cy="1367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Lemma 4.26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matrix, then the geometric multiplicity of each eigenvalue is less than or equal to its algebraic multiplicity.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70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7834-2B1F-4E03-A188-8C5E106758B9}"/>
              </a:ext>
            </a:extLst>
          </p:cNvPr>
          <p:cNvSpPr txBox="1">
            <a:spLocks/>
          </p:cNvSpPr>
          <p:nvPr/>
        </p:nvSpPr>
        <p:spPr>
          <a:xfrm>
            <a:off x="356615" y="116632"/>
            <a:ext cx="858267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Diagonalization (6 of 6)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E772EE9-4431-4024-AA6D-06F41294BD89}"/>
              </a:ext>
            </a:extLst>
          </p:cNvPr>
          <p:cNvSpPr txBox="1">
            <a:spLocks/>
          </p:cNvSpPr>
          <p:nvPr/>
        </p:nvSpPr>
        <p:spPr>
          <a:xfrm>
            <a:off x="356615" y="1197161"/>
            <a:ext cx="7947211" cy="4463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4.27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Diagonalization Theorem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 whose distinct eigenvalues are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 following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statements are equivalent: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diagonalizable.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93700" marR="0" lvl="0" indent="-393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The union ℬ of the bases of the eigenspaces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93700" marR="0" lvl="0" indent="-393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The algebraic multiplicity of each eigenvalue equals its geometric multiplicity.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23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7C96-A487-4FE8-8A96-9CCE4B5DA947}"/>
              </a:ext>
            </a:extLst>
          </p:cNvPr>
          <p:cNvSpPr txBox="1">
            <a:spLocks/>
          </p:cNvSpPr>
          <p:nvPr/>
        </p:nvSpPr>
        <p:spPr>
          <a:xfrm>
            <a:off x="356615" y="1"/>
            <a:ext cx="8582670" cy="690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4.29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31E7D34-6CAD-4F80-8DFC-297FE0255A48}"/>
              </a:ext>
            </a:extLst>
          </p:cNvPr>
          <p:cNvSpPr txBox="1">
            <a:spLocks/>
          </p:cNvSpPr>
          <p:nvPr/>
        </p:nvSpPr>
        <p:spPr>
          <a:xfrm>
            <a:off x="457201" y="1444754"/>
            <a:ext cx="1761344" cy="414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Placeholder 19">
            <a:extLst>
              <a:ext uri="{FF2B5EF4-FFF2-40B4-BE49-F238E27FC236}">
                <a16:creationId xmlns:a16="http://schemas.microsoft.com/office/drawing/2014/main" id="{547BC873-D128-4FD3-9C56-C9D5845E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9" y="1356657"/>
            <a:ext cx="2043545" cy="67973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9A0EE-2948-408A-BA69-C28A7BF11FEF}"/>
              </a:ext>
            </a:extLst>
          </p:cNvPr>
          <p:cNvSpPr txBox="1">
            <a:spLocks/>
          </p:cNvSpPr>
          <p:nvPr/>
        </p:nvSpPr>
        <p:spPr>
          <a:xfrm>
            <a:off x="457201" y="2702771"/>
            <a:ext cx="8482084" cy="1764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found that this matrix has eigenvalues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−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corresponding eigenvectors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FFB61D59-64E5-48C1-A389-0EA88564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97" y="3631274"/>
            <a:ext cx="1106530" cy="59887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5E9B093-C7A2-4F46-B6AA-F8C331E9C773}"/>
              </a:ext>
            </a:extLst>
          </p:cNvPr>
          <p:cNvSpPr txBox="1">
            <a:spLocks/>
          </p:cNvSpPr>
          <p:nvPr/>
        </p:nvSpPr>
        <p:spPr>
          <a:xfrm>
            <a:off x="6236573" y="3697229"/>
            <a:ext cx="707035" cy="39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22">
            <a:extLst>
              <a:ext uri="{FF2B5EF4-FFF2-40B4-BE49-F238E27FC236}">
                <a16:creationId xmlns:a16="http://schemas.microsoft.com/office/drawing/2014/main" id="{367B07AF-43E0-4AC9-9509-D3CB5535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08" y="3631274"/>
            <a:ext cx="1082386" cy="6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06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A2A4E-AA2D-4A4E-8E8D-440BB2F3B4CC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85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4.29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(1 of 4)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C99AB-6AB9-41C9-84BF-A3D392273DB8}"/>
              </a:ext>
            </a:extLst>
          </p:cNvPr>
          <p:cNvSpPr txBox="1">
            <a:spLocks/>
          </p:cNvSpPr>
          <p:nvPr/>
        </p:nvSpPr>
        <p:spPr>
          <a:xfrm>
            <a:off x="457201" y="1444754"/>
            <a:ext cx="5192972" cy="493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follows that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diagonalizable and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2">
            <a:extLst>
              <a:ext uri="{FF2B5EF4-FFF2-40B4-BE49-F238E27FC236}">
                <a16:creationId xmlns:a16="http://schemas.microsoft.com/office/drawing/2014/main" id="{C9A45777-58A9-4B15-996C-848A5D51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464" y="1531151"/>
            <a:ext cx="1438275" cy="3048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F62CB20-92AD-4AB9-BE74-29B00F28DC69}"/>
              </a:ext>
            </a:extLst>
          </p:cNvPr>
          <p:cNvSpPr txBox="1">
            <a:spLocks/>
          </p:cNvSpPr>
          <p:nvPr/>
        </p:nvSpPr>
        <p:spPr>
          <a:xfrm>
            <a:off x="7058527" y="1459239"/>
            <a:ext cx="1037452" cy="346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4">
            <a:extLst>
              <a:ext uri="{FF2B5EF4-FFF2-40B4-BE49-F238E27FC236}">
                <a16:creationId xmlns:a16="http://schemas.microsoft.com/office/drawing/2014/main" id="{9300194A-55CE-4CC5-8AA0-9046AE37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225964"/>
            <a:ext cx="5829300" cy="74295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5E192B2-F11A-44E6-A5F8-D7B798D88C91}"/>
              </a:ext>
            </a:extLst>
          </p:cNvPr>
          <p:cNvSpPr txBox="1">
            <a:spLocks/>
          </p:cNvSpPr>
          <p:nvPr/>
        </p:nvSpPr>
        <p:spPr>
          <a:xfrm>
            <a:off x="532151" y="3325691"/>
            <a:ext cx="3323508" cy="50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Solving for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have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15">
            <a:extLst>
              <a:ext uri="{FF2B5EF4-FFF2-40B4-BE49-F238E27FC236}">
                <a16:creationId xmlns:a16="http://schemas.microsoft.com/office/drawing/2014/main" id="{19C84926-E89A-43C6-AE75-AFF6C5AEF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15" y="3398241"/>
            <a:ext cx="1414463" cy="28575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F545B4C-DC0F-45A7-80B6-7AB09ABAD352}"/>
              </a:ext>
            </a:extLst>
          </p:cNvPr>
          <p:cNvSpPr txBox="1">
            <a:spLocks/>
          </p:cNvSpPr>
          <p:nvPr/>
        </p:nvSpPr>
        <p:spPr>
          <a:xfrm>
            <a:off x="5133077" y="3311104"/>
            <a:ext cx="3650315" cy="461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and, by Theorem 4.22(f),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Placeholder 16">
            <a:extLst>
              <a:ext uri="{FF2B5EF4-FFF2-40B4-BE49-F238E27FC236}">
                <a16:creationId xmlns:a16="http://schemas.microsoft.com/office/drawing/2014/main" id="{CE70F698-1A1D-4A22-B939-92529312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4" y="3818986"/>
            <a:ext cx="1836896" cy="307266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B436B98-942D-49CF-B7C8-00AF8B5B1C9C}"/>
              </a:ext>
            </a:extLst>
          </p:cNvPr>
          <p:cNvSpPr txBox="1">
            <a:spLocks/>
          </p:cNvSpPr>
          <p:nvPr/>
        </p:nvSpPr>
        <p:spPr>
          <a:xfrm>
            <a:off x="2481780" y="3729227"/>
            <a:ext cx="1846555" cy="436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≥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23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C9960-1727-4AA2-88AF-D5E9622C3052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54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4.29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(2 of 4)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7CB2B-2E2D-44CD-BF05-D10CD044C689}"/>
              </a:ext>
            </a:extLst>
          </p:cNvPr>
          <p:cNvSpPr txBox="1">
            <a:spLocks/>
          </p:cNvSpPr>
          <p:nvPr/>
        </p:nvSpPr>
        <p:spPr>
          <a:xfrm>
            <a:off x="457201" y="1444754"/>
            <a:ext cx="1066799" cy="462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7AE38D88-E22E-483A-BD63-A494BC20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97" y="1798223"/>
            <a:ext cx="3867150" cy="71913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53BA6C-634A-428B-A917-5DBFAA7FF328}"/>
              </a:ext>
            </a:extLst>
          </p:cNvPr>
          <p:cNvSpPr txBox="1">
            <a:spLocks/>
          </p:cNvSpPr>
          <p:nvPr/>
        </p:nvSpPr>
        <p:spPr>
          <a:xfrm>
            <a:off x="536429" y="2915898"/>
            <a:ext cx="1497087" cy="346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have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26A4AA6F-785E-4389-8F53-A5633A2B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67288"/>
            <a:ext cx="6096000" cy="800100"/>
          </a:xfrm>
          <a:prstGeom prst="rect">
            <a:avLst/>
          </a:prstGeom>
        </p:spPr>
      </p:pic>
      <p:pic>
        <p:nvPicPr>
          <p:cNvPr id="9" name="Picture Placeholder 19">
            <a:extLst>
              <a:ext uri="{FF2B5EF4-FFF2-40B4-BE49-F238E27FC236}">
                <a16:creationId xmlns:a16="http://schemas.microsoft.com/office/drawing/2014/main" id="{C82FF87A-F4A2-4D25-96F3-44FF9C6C6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83" y="4527043"/>
            <a:ext cx="3995738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1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19E10-4FD7-4C7B-BB43-0DFC48F8F99F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4.29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(3 of 4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)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928D84F2-EF2B-49C0-BE93-F99BA967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517959"/>
            <a:ext cx="4843463" cy="1533525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01F5E4-A8D6-452F-8C53-08EF465E5531}"/>
              </a:ext>
            </a:extLst>
          </p:cNvPr>
          <p:cNvSpPr txBox="1">
            <a:spLocks/>
          </p:cNvSpPr>
          <p:nvPr/>
        </p:nvSpPr>
        <p:spPr>
          <a:xfrm>
            <a:off x="427245" y="3297681"/>
            <a:ext cx="4159397" cy="346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we were only asked for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0EDC441D-65CD-4FEF-9BC1-976FD90B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94" y="3370572"/>
            <a:ext cx="481013" cy="3000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F41F34-0592-4D9D-A82B-6428859C7990}"/>
              </a:ext>
            </a:extLst>
          </p:cNvPr>
          <p:cNvSpPr txBox="1">
            <a:spLocks/>
          </p:cNvSpPr>
          <p:nvPr/>
        </p:nvSpPr>
        <p:spPr>
          <a:xfrm>
            <a:off x="457200" y="3300881"/>
            <a:ext cx="8335962" cy="80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this is more than we needed.</a:t>
            </a:r>
          </a:p>
        </p:txBody>
      </p:sp>
    </p:spTree>
    <p:extLst>
      <p:ext uri="{BB962C8B-B14F-4D97-AF65-F5344CB8AC3E}">
        <p14:creationId xmlns:p14="http://schemas.microsoft.com/office/powerpoint/2010/main" val="2026967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2CDED4-2698-410F-9280-F61DF56D5240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7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4.29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(4 of 4)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Placeholder 16">
            <a:extLst>
              <a:ext uri="{FF2B5EF4-FFF2-40B4-BE49-F238E27FC236}">
                <a16:creationId xmlns:a16="http://schemas.microsoft.com/office/drawing/2014/main" id="{625FC64F-55CE-40A9-9A7F-376A4CD2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12" y="2111886"/>
            <a:ext cx="4667250" cy="1562100"/>
          </a:xfrm>
          <a:prstGeom prst="rect">
            <a:avLst/>
          </a:prstGeom>
        </p:spPr>
      </p:pic>
      <p:pic>
        <p:nvPicPr>
          <p:cNvPr id="10" name="Picture Placeholder 18">
            <a:extLst>
              <a:ext uri="{FF2B5EF4-FFF2-40B4-BE49-F238E27FC236}">
                <a16:creationId xmlns:a16="http://schemas.microsoft.com/office/drawing/2014/main" id="{302EF695-E07D-4C0C-ACD4-5192CA22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17" y="4001190"/>
            <a:ext cx="1728788" cy="719138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5A10C0A-F6DB-4CB5-AF2B-E04C086FF4D3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6066184" cy="48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now we can simply set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10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26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1E7B1F-32EC-4BAF-A1E7-053A1BAB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001D74-26A9-4952-9D55-59CA8B61968B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0065C0"/>
                </a:solidFill>
              </a:rPr>
              <a:t>Quadratic Forms</a:t>
            </a:r>
          </a:p>
        </p:txBody>
      </p:sp>
    </p:spTree>
    <p:extLst>
      <p:ext uri="{BB962C8B-B14F-4D97-AF65-F5344CB8AC3E}">
        <p14:creationId xmlns:p14="http://schemas.microsoft.com/office/powerpoint/2010/main" val="600634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4C7628F-A405-4B2C-9C3B-50AED0C1691A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37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66BE0DC-ABFA-49E7-BE43-1302E5A920AB}"/>
              </a:ext>
            </a:extLst>
          </p:cNvPr>
          <p:cNvSpPr txBox="1">
            <a:spLocks/>
          </p:cNvSpPr>
          <p:nvPr/>
        </p:nvSpPr>
        <p:spPr>
          <a:xfrm>
            <a:off x="457201" y="1444753"/>
            <a:ext cx="4129314" cy="47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expression of the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A402C6-931C-40AE-9A57-DB61EBB2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437" y="2018810"/>
            <a:ext cx="2369127" cy="5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381A4D-A012-4E83-B964-EACCFDEDAB02}"/>
              </a:ext>
            </a:extLst>
          </p:cNvPr>
          <p:cNvSpPr txBox="1">
            <a:spLocks/>
          </p:cNvSpPr>
          <p:nvPr/>
        </p:nvSpPr>
        <p:spPr>
          <a:xfrm>
            <a:off x="457200" y="2731452"/>
            <a:ext cx="6785429" cy="51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called a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quadratic form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Similarly,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B3A5C07-AA07-4058-A88F-218D3789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2596" y="3438329"/>
            <a:ext cx="5018809" cy="48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3A527E9-EDBC-4F18-81AB-3181D97AFF0A}"/>
              </a:ext>
            </a:extLst>
          </p:cNvPr>
          <p:cNvSpPr txBox="1">
            <a:spLocks/>
          </p:cNvSpPr>
          <p:nvPr/>
        </p:nvSpPr>
        <p:spPr>
          <a:xfrm>
            <a:off x="457200" y="4148878"/>
            <a:ext cx="5000171" cy="382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quadratic form 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x, 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2237ED-89CD-480A-824E-4B42D2FE7F57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757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4.5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4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74EF69-F474-441A-AAB9-AE95361706C7}"/>
              </a:ext>
            </a:extLst>
          </p:cNvPr>
          <p:cNvSpPr txBox="1">
            <a:spLocks/>
          </p:cNvSpPr>
          <p:nvPr/>
        </p:nvSpPr>
        <p:spPr>
          <a:xfrm>
            <a:off x="453693" y="1124744"/>
            <a:ext cx="8335962" cy="59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which it follows that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F40362-9352-4754-A5DC-C6A82E60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947" y="1064238"/>
            <a:ext cx="817774" cy="6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FAB2DC-A7B8-435F-8DB1-7CF2406E761A}"/>
              </a:ext>
            </a:extLst>
          </p:cNvPr>
          <p:cNvSpPr txBox="1">
            <a:spLocks/>
          </p:cNvSpPr>
          <p:nvPr/>
        </p:nvSpPr>
        <p:spPr>
          <a:xfrm>
            <a:off x="451421" y="1124744"/>
            <a:ext cx="8335962" cy="12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is an eigenvector corresponding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4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and only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−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Hence, the eigenspace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10F7E8D-6A96-4C1E-BF30-08591F0B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1165" y="1925995"/>
            <a:ext cx="1603460" cy="43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DE03EB-256D-4257-A2D3-C921178A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8420" y="1949858"/>
            <a:ext cx="572462" cy="3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FDBCFB-1BCD-4501-A25B-36662C32BCA6}"/>
              </a:ext>
            </a:extLst>
          </p:cNvPr>
          <p:cNvSpPr txBox="1">
            <a:spLocks/>
          </p:cNvSpPr>
          <p:nvPr/>
        </p:nvSpPr>
        <p:spPr>
          <a:xfrm>
            <a:off x="451855" y="2761960"/>
            <a:ext cx="8335962" cy="59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Similarly, 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have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C22B69C4-FBD2-4192-A22D-5730C58A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994" y="3652544"/>
            <a:ext cx="49244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26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09E6B96-1AC5-4C17-86BE-EF7A246F8961}"/>
              </a:ext>
            </a:extLst>
          </p:cNvPr>
          <p:cNvSpPr txBox="1">
            <a:spLocks/>
          </p:cNvSpPr>
          <p:nvPr/>
        </p:nvSpPr>
        <p:spPr>
          <a:xfrm>
            <a:off x="356615" y="116633"/>
            <a:ext cx="84307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(3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40D8D9-E364-40C6-9869-FC4DEE27ED42}"/>
              </a:ext>
            </a:extLst>
          </p:cNvPr>
          <p:cNvSpPr txBox="1">
            <a:spLocks/>
          </p:cNvSpPr>
          <p:nvPr/>
        </p:nvSpPr>
        <p:spPr>
          <a:xfrm>
            <a:off x="459472" y="1444752"/>
            <a:ext cx="8278128" cy="43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can expand a quadratic form 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A2FAFC-A58E-49A5-9876-DC122A49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677" y="1484835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B7287598-A735-41AA-BBBD-C1A43CDF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196" y="2403448"/>
            <a:ext cx="6847609" cy="110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E57EFEE-9552-4142-B0D9-FFF408AA238C}"/>
              </a:ext>
            </a:extLst>
          </p:cNvPr>
          <p:cNvSpPr txBox="1">
            <a:spLocks/>
          </p:cNvSpPr>
          <p:nvPr/>
        </p:nvSpPr>
        <p:spPr>
          <a:xfrm>
            <a:off x="457200" y="3658227"/>
            <a:ext cx="5599039" cy="449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≠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 coefficient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2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ij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64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27AE8-1351-4C57-9435-38A77B823CB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7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(4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16C38-3EC1-4ABC-9726-CD03BC84EDA8}"/>
              </a:ext>
            </a:extLst>
          </p:cNvPr>
          <p:cNvSpPr txBox="1">
            <a:spLocks/>
          </p:cNvSpPr>
          <p:nvPr/>
        </p:nvSpPr>
        <p:spPr>
          <a:xfrm>
            <a:off x="423583" y="1052738"/>
            <a:ext cx="648268" cy="424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05A7B4-3CB7-4979-A0DE-3E58DBAB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308" y="1091315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013140-D759-4783-9AE4-261A2F1F8233}"/>
              </a:ext>
            </a:extLst>
          </p:cNvPr>
          <p:cNvSpPr txBox="1">
            <a:spLocks/>
          </p:cNvSpPr>
          <p:nvPr/>
        </p:nvSpPr>
        <p:spPr>
          <a:xfrm>
            <a:off x="423582" y="1052736"/>
            <a:ext cx="8296835" cy="1198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1161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 quadratic form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variables, with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symmetric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matrix. By the Spectral Theorem, there is an orthogonal 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diagonalizes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that is,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DCCFF58-5C90-4C93-873F-242C4C65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046" y="1857051"/>
            <a:ext cx="1381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88C7F8B-BAD4-4241-9D00-C4D9249D9BE0}"/>
              </a:ext>
            </a:extLst>
          </p:cNvPr>
          <p:cNvSpPr txBox="1">
            <a:spLocks/>
          </p:cNvSpPr>
          <p:nvPr/>
        </p:nvSpPr>
        <p:spPr>
          <a:xfrm>
            <a:off x="423582" y="2112238"/>
            <a:ext cx="8454788" cy="1306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diagonal matrix displaying the eigenvalues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We now set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or, equivalently,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4641E4-9EB7-4900-81C3-69DA533A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9137" y="3019590"/>
            <a:ext cx="2228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D22E93C-B1EF-4B78-AD9C-B7A8DF53A31D}"/>
              </a:ext>
            </a:extLst>
          </p:cNvPr>
          <p:cNvSpPr txBox="1">
            <a:spLocks/>
          </p:cNvSpPr>
          <p:nvPr/>
        </p:nvSpPr>
        <p:spPr>
          <a:xfrm>
            <a:off x="423582" y="3639863"/>
            <a:ext cx="6002444" cy="47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Substitution into the quadratic form yields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E38836E-D11C-4F44-9396-BFB76643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257" y="4282911"/>
            <a:ext cx="2762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644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9BC2DA-9D1A-423B-A773-37576145E8B2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(5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3BA8C-717E-499E-96AB-3EAF5691950B}"/>
              </a:ext>
            </a:extLst>
          </p:cNvPr>
          <p:cNvSpPr txBox="1">
            <a:spLocks/>
          </p:cNvSpPr>
          <p:nvPr/>
        </p:nvSpPr>
        <p:spPr>
          <a:xfrm>
            <a:off x="561188" y="1124744"/>
            <a:ext cx="8296835" cy="1246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is a quadratic form without cross-product terms, since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diagonal. Furthermore, if the eigenvalues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be chosen so 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BDD3731-B057-4A87-8FA2-ACE3CB49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0227" y="2551650"/>
            <a:ext cx="2831523" cy="151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A71FC3-9329-448C-92D9-8EE42F77FDE3}"/>
              </a:ext>
            </a:extLst>
          </p:cNvPr>
          <p:cNvSpPr txBox="1">
            <a:spLocks/>
          </p:cNvSpPr>
          <p:nvPr/>
        </p:nvSpPr>
        <p:spPr>
          <a:xfrm>
            <a:off x="561188" y="4333079"/>
            <a:ext cx="443552" cy="410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11E06B-CBA9-4A34-A164-F4554224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71" y="4391747"/>
            <a:ext cx="2419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5632768-0FB1-4238-AA18-67B768236C5F}"/>
              </a:ext>
            </a:extLst>
          </p:cNvPr>
          <p:cNvSpPr txBox="1">
            <a:spLocks/>
          </p:cNvSpPr>
          <p:nvPr/>
        </p:nvSpPr>
        <p:spPr>
          <a:xfrm>
            <a:off x="561188" y="4342785"/>
            <a:ext cx="8386549" cy="83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7971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then, with respect to these new variables, the quadratic form becomes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98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283920-5E19-41FB-B247-62A79B08F747}"/>
              </a:ext>
            </a:extLst>
          </p:cNvPr>
          <p:cNvSpPr txBox="1">
            <a:spLocks/>
          </p:cNvSpPr>
          <p:nvPr/>
        </p:nvSpPr>
        <p:spPr>
          <a:xfrm>
            <a:off x="280665" y="-29647"/>
            <a:ext cx="8582670" cy="722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(6 of 12)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D6CCB-8954-4B91-B3C3-F37B6066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516" y="1589932"/>
            <a:ext cx="3730336" cy="63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CA6FBB-7F58-491C-9BC2-53ABD8A8BA99}"/>
              </a:ext>
            </a:extLst>
          </p:cNvPr>
          <p:cNvSpPr txBox="1">
            <a:spLocks/>
          </p:cNvSpPr>
          <p:nvPr/>
        </p:nvSpPr>
        <p:spPr>
          <a:xfrm>
            <a:off x="457200" y="2381585"/>
            <a:ext cx="7815943" cy="49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process is called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diagonalizing a quadratic form.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0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489676-AB10-480D-9867-32AB423B767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(7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0C5A-7545-4C81-B87A-8380C1FA8172}"/>
              </a:ext>
            </a:extLst>
          </p:cNvPr>
          <p:cNvSpPr txBox="1">
            <a:spLocks/>
          </p:cNvSpPr>
          <p:nvPr/>
        </p:nvSpPr>
        <p:spPr>
          <a:xfrm>
            <a:off x="423582" y="980728"/>
            <a:ext cx="8296835" cy="2103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5.21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Principal Axes Theorem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Every quadratic form can be diagonalized. Specifically,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× 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symmetric matrix associated with the quadratic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73C647-76E4-4779-B6A4-E3CF03D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406" y="2713909"/>
            <a:ext cx="7286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DA349D-F2B1-4588-A5C2-D731A8F5A3C8}"/>
              </a:ext>
            </a:extLst>
          </p:cNvPr>
          <p:cNvSpPr txBox="1">
            <a:spLocks/>
          </p:cNvSpPr>
          <p:nvPr/>
        </p:nvSpPr>
        <p:spPr>
          <a:xfrm>
            <a:off x="1853239" y="2677602"/>
            <a:ext cx="5849257" cy="393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orthogonal matrix such 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C2B1B11-1E1C-4498-9269-606EF7FF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137" y="3118491"/>
            <a:ext cx="1438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951DA4F-7BA6-4D40-B8C3-F6002CBC9B39}"/>
              </a:ext>
            </a:extLst>
          </p:cNvPr>
          <p:cNvSpPr txBox="1">
            <a:spLocks/>
          </p:cNvSpPr>
          <p:nvPr/>
        </p:nvSpPr>
        <p:spPr>
          <a:xfrm>
            <a:off x="423582" y="3066608"/>
            <a:ext cx="8296835" cy="74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433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diagonal matrix, then the change of variable        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transforms the quadratic form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6CD73A-3C3B-42F0-8AFD-04067FD8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7564" y="3454751"/>
            <a:ext cx="7286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EC4EE2-E774-4FA0-8DE1-101499FC8CB1}"/>
              </a:ext>
            </a:extLst>
          </p:cNvPr>
          <p:cNvSpPr txBox="1">
            <a:spLocks/>
          </p:cNvSpPr>
          <p:nvPr/>
        </p:nvSpPr>
        <p:spPr>
          <a:xfrm>
            <a:off x="423582" y="3439348"/>
            <a:ext cx="8414784" cy="854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8277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into the quadratic form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3FFDE62-6464-4B7D-930D-56A49054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332" y="3858405"/>
            <a:ext cx="73602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AB11764-66A3-4B30-BB01-0FA7DBDA935D}"/>
              </a:ext>
            </a:extLst>
          </p:cNvPr>
          <p:cNvSpPr txBox="1">
            <a:spLocks/>
          </p:cNvSpPr>
          <p:nvPr/>
        </p:nvSpPr>
        <p:spPr>
          <a:xfrm>
            <a:off x="423582" y="3827118"/>
            <a:ext cx="8296835" cy="74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which has no cross-product terms. If the eigenvalues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 ,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26DEAE2-0853-48DB-85D8-D4FF4D69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9582" y="4245349"/>
            <a:ext cx="2428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FC6209F-05AA-468F-80EB-F99FBF5D3A69}"/>
              </a:ext>
            </a:extLst>
          </p:cNvPr>
          <p:cNvSpPr txBox="1">
            <a:spLocks/>
          </p:cNvSpPr>
          <p:nvPr/>
        </p:nvSpPr>
        <p:spPr>
          <a:xfrm>
            <a:off x="7717005" y="4214721"/>
            <a:ext cx="914407" cy="456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C0C27A0-ABEF-4065-A29F-AA81BE8D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488" y="4836403"/>
            <a:ext cx="43957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961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571C9A-6821-485A-8FAD-4EF21E12985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55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5.23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4D46-CB2A-471A-8FD0-E5A6EE41B353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296835" cy="438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a change of variable that transforms the quadratic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EF77574-FF2F-4B76-8380-4979227F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126" y="1978013"/>
            <a:ext cx="40757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6542DF-4729-436A-8B20-30CF97173FA7}"/>
              </a:ext>
            </a:extLst>
          </p:cNvPr>
          <p:cNvSpPr txBox="1">
            <a:spLocks/>
          </p:cNvSpPr>
          <p:nvPr/>
        </p:nvSpPr>
        <p:spPr>
          <a:xfrm>
            <a:off x="457200" y="2672687"/>
            <a:ext cx="8331958" cy="1872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into one with no cross-product 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matrix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0019B21-CA80-449F-B556-71B0D2B8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606" y="4643605"/>
            <a:ext cx="1728788" cy="108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423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ED3BE9-86CB-4D90-8A69-85C3878C23C2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88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5.23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– 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ED9A2-4ABF-4204-9124-342980D5398B}"/>
              </a:ext>
            </a:extLst>
          </p:cNvPr>
          <p:cNvSpPr txBox="1">
            <a:spLocks/>
          </p:cNvSpPr>
          <p:nvPr/>
        </p:nvSpPr>
        <p:spPr>
          <a:xfrm>
            <a:off x="451487" y="1124744"/>
            <a:ext cx="8296835" cy="8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eigenvalues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6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Corresponding unit eigenvectors are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D3C635-983B-4AF5-8250-4D234CFC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733" y="2045180"/>
            <a:ext cx="5133109" cy="9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A455B95-0E7E-4740-9B79-9E9A3E618FF4}"/>
              </a:ext>
            </a:extLst>
          </p:cNvPr>
          <p:cNvSpPr txBox="1">
            <a:spLocks/>
          </p:cNvSpPr>
          <p:nvPr/>
        </p:nvSpPr>
        <p:spPr>
          <a:xfrm>
            <a:off x="451487" y="3177901"/>
            <a:ext cx="3476171" cy="439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(Check this.) If we set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1D0F24F-EABD-433B-A18D-9569661E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280" y="3780501"/>
            <a:ext cx="5928014" cy="100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30E0A4-C3FB-4086-83A2-9A7E6179B5AE}"/>
              </a:ext>
            </a:extLst>
          </p:cNvPr>
          <p:cNvSpPr txBox="1">
            <a:spLocks/>
          </p:cNvSpPr>
          <p:nvPr/>
        </p:nvSpPr>
        <p:spPr>
          <a:xfrm>
            <a:off x="451488" y="5110880"/>
            <a:ext cx="878114" cy="41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D92F02F-7377-4A8D-890F-168E7999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272" y="5106163"/>
            <a:ext cx="141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BF94BC-C821-43CB-A6A6-D9FD843A2264}"/>
              </a:ext>
            </a:extLst>
          </p:cNvPr>
          <p:cNvSpPr txBox="1">
            <a:spLocks/>
          </p:cNvSpPr>
          <p:nvPr/>
        </p:nvSpPr>
        <p:spPr>
          <a:xfrm>
            <a:off x="376425" y="5134573"/>
            <a:ext cx="7847462" cy="49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1701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change of variable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92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033A43-D726-43CA-96EC-DEBB4680D334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51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5.23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– 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34D2D9E-978C-4A67-9D39-609F3812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8534" y="1599243"/>
            <a:ext cx="3506932" cy="89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49FD93D-A361-472C-8711-55CE7CC1BE11}"/>
              </a:ext>
            </a:extLst>
          </p:cNvPr>
          <p:cNvSpPr txBox="1">
            <a:spLocks/>
          </p:cNvSpPr>
          <p:nvPr/>
        </p:nvSpPr>
        <p:spPr>
          <a:xfrm>
            <a:off x="457200" y="2816072"/>
            <a:ext cx="2536240" cy="459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converts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into</a:t>
            </a:r>
            <a:endParaRPr kumimoji="0" lang="es-E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1D8175-7D41-4A74-A030-EFB77A1D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478931"/>
            <a:ext cx="6553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1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0021C-4F44-4BE3-B9B1-A6D6FF049EEE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(8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8BAAE-7DE9-4D39-BC13-9BF2BB4C6BC1}"/>
              </a:ext>
            </a:extLst>
          </p:cNvPr>
          <p:cNvSpPr txBox="1">
            <a:spLocks/>
          </p:cNvSpPr>
          <p:nvPr/>
        </p:nvSpPr>
        <p:spPr>
          <a:xfrm>
            <a:off x="445159" y="1143804"/>
            <a:ext cx="2924629" cy="99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quadratic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DAB807-CF74-4B36-BFC9-1808CDF5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2658" y="1657572"/>
            <a:ext cx="149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B56243-60AB-4DCD-8004-3F5BD76FCC62}"/>
              </a:ext>
            </a:extLst>
          </p:cNvPr>
          <p:cNvSpPr txBox="1">
            <a:spLocks/>
          </p:cNvSpPr>
          <p:nvPr/>
        </p:nvSpPr>
        <p:spPr>
          <a:xfrm>
            <a:off x="434138" y="1651480"/>
            <a:ext cx="8520021" cy="3479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9989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classified as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positive 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&gt; 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≠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positive semidefinite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≥ 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negative 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&lt; 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≠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negative semidefinite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≤ 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takes on both positive and negative values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824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AB3E8C-0B09-4A9D-AF70-7D750C454BD2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(9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E173A-D176-4244-8538-9E822C20B790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296835" cy="1167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symmetric matrix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called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positive definite, positive semidefinite, negative definite, negative semidefinite,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indefinite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associated quadratic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E136F7-C813-472E-AC7B-40D2367F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040" y="2247864"/>
            <a:ext cx="1519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576BA87-C0C7-41EA-B84E-87DE0BA2A7EC}"/>
              </a:ext>
            </a:extLst>
          </p:cNvPr>
          <p:cNvSpPr txBox="1">
            <a:spLocks/>
          </p:cNvSpPr>
          <p:nvPr/>
        </p:nvSpPr>
        <p:spPr>
          <a:xfrm>
            <a:off x="457200" y="2192407"/>
            <a:ext cx="8296835" cy="74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                       has the corresponding property.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68753E-6FDC-40EA-88AC-0F948251A7C4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697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4.5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(3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0977991-5CE7-4CFB-BA12-9A5FFF8ECD79}"/>
              </a:ext>
            </a:extLst>
          </p:cNvPr>
          <p:cNvSpPr txBox="1">
            <a:spLocks/>
          </p:cNvSpPr>
          <p:nvPr/>
        </p:nvSpPr>
        <p:spPr>
          <a:xfrm>
            <a:off x="406291" y="1149430"/>
            <a:ext cx="8335962" cy="50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0E57A2-7CE2-40B0-8A6C-5344839B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726" y="1118380"/>
            <a:ext cx="864265" cy="60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0B64663-5409-473C-8E9B-4E20FF0F5581}"/>
              </a:ext>
            </a:extLst>
          </p:cNvPr>
          <p:cNvSpPr txBox="1">
            <a:spLocks/>
          </p:cNvSpPr>
          <p:nvPr/>
        </p:nvSpPr>
        <p:spPr>
          <a:xfrm>
            <a:off x="404019" y="1149429"/>
            <a:ext cx="8335962" cy="913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308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eigenvector corresponding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2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and only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0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−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Thus, the eigenspace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B368EBD-09D6-4826-AB46-8DD53D97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8457" y="2479732"/>
            <a:ext cx="58007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358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B93417-E571-4120-940C-B8EE8908A8A7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(10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91D7C-37F6-4BF2-A806-43919DE3BB42}"/>
              </a:ext>
            </a:extLst>
          </p:cNvPr>
          <p:cNvSpPr txBox="1">
            <a:spLocks/>
          </p:cNvSpPr>
          <p:nvPr/>
        </p:nvSpPr>
        <p:spPr>
          <a:xfrm>
            <a:off x="423582" y="1067249"/>
            <a:ext cx="8296835" cy="99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5.22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symmetric matrix. The quadratic form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7F25F5-10F9-4E7D-8E83-ED0AAF1D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05" y="2116746"/>
            <a:ext cx="15144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216F40-D5F5-41C4-A8A2-69DA36ACF8BD}"/>
              </a:ext>
            </a:extLst>
          </p:cNvPr>
          <p:cNvSpPr txBox="1">
            <a:spLocks/>
          </p:cNvSpPr>
          <p:nvPr/>
        </p:nvSpPr>
        <p:spPr>
          <a:xfrm>
            <a:off x="423582" y="1974068"/>
            <a:ext cx="8520021" cy="3671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6510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positive definite if and only if all of the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positive.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positive semidefinite if and only if all of the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nonnegative.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negative definite if and only if all of the eigenvalues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negative.</a:t>
            </a:r>
          </a:p>
        </p:txBody>
      </p:sp>
    </p:spTree>
    <p:extLst>
      <p:ext uri="{BB962C8B-B14F-4D97-AF65-F5344CB8AC3E}">
        <p14:creationId xmlns:p14="http://schemas.microsoft.com/office/powerpoint/2010/main" val="3412534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468413-D1FD-423D-86BB-A2A1EC1D785A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(11 of 12)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3AA2EEE-8F5B-427D-BB4C-C7BBD3C2B649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296835" cy="189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d. negative semidefinite if and only if all of the eigenvalues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nonpositive.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 indefinite if and only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both positive and negative eigenvalues.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595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68CC52-341E-4030-87B7-28D43AF43918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6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Quadratic Forms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(12 of 12)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9BF4D89-D32F-45AD-8343-EC34A02F5BD0}"/>
              </a:ext>
            </a:extLst>
          </p:cNvPr>
          <p:cNvSpPr txBox="1">
            <a:spLocks/>
          </p:cNvSpPr>
          <p:nvPr/>
        </p:nvSpPr>
        <p:spPr>
          <a:xfrm>
            <a:off x="393783" y="836712"/>
            <a:ext cx="2561771" cy="984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5.23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2E7CAE0-E60D-4B61-9769-872C0992B850}"/>
              </a:ext>
            </a:extLst>
          </p:cNvPr>
          <p:cNvSpPr txBox="1">
            <a:spLocks/>
          </p:cNvSpPr>
          <p:nvPr/>
        </p:nvSpPr>
        <p:spPr>
          <a:xfrm>
            <a:off x="393783" y="1462316"/>
            <a:ext cx="8577618" cy="116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be a quadratic form with associated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symmetric matrix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Let the eigenvalues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≥ 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≥ ... ≥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Then the following are true, subject to the constraint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5965BD-88F8-4AE9-AB83-CB670E93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43" y="2620163"/>
            <a:ext cx="978477" cy="3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D0F082B-C7ED-48BC-811D-59A38267D094}"/>
              </a:ext>
            </a:extLst>
          </p:cNvPr>
          <p:cNvSpPr txBox="1">
            <a:spLocks/>
          </p:cNvSpPr>
          <p:nvPr/>
        </p:nvSpPr>
        <p:spPr>
          <a:xfrm>
            <a:off x="393783" y="3124525"/>
            <a:ext cx="8296835" cy="2436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≥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≥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" b="0" i="0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The maximum value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is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it occurs when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unit eigenvector corresponding to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The minimum value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IN" sz="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is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it occurs when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 unit eigenvector corresponding to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AA265B2-E790-4E70-B8E2-E8DB8E06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537" y="1481656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631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B6450B-44FB-49DA-8885-6B7A8082D15D}"/>
              </a:ext>
            </a:extLst>
          </p:cNvPr>
          <p:cNvSpPr txBox="1">
            <a:spLocks/>
          </p:cNvSpPr>
          <p:nvPr/>
        </p:nvSpPr>
        <p:spPr>
          <a:xfrm>
            <a:off x="356615" y="9541"/>
            <a:ext cx="8582670" cy="683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5.25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47112-0524-49E6-BBE8-EFAD360C2E6E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296835" cy="78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maximum and minimum values of the quadratic form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3935EB-2F27-4D15-929A-EA24AB37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583" y="1893670"/>
            <a:ext cx="2286000" cy="36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4EA8C8-E8C1-46C4-A76D-1982A18C062A}"/>
              </a:ext>
            </a:extLst>
          </p:cNvPr>
          <p:cNvSpPr txBox="1">
            <a:spLocks/>
          </p:cNvSpPr>
          <p:nvPr/>
        </p:nvSpPr>
        <p:spPr>
          <a:xfrm>
            <a:off x="457200" y="1884627"/>
            <a:ext cx="7957308" cy="426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8" indent="43402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subject to the constraint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6F5221E-D31E-4082-A743-59050CD4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163" y="2272277"/>
            <a:ext cx="1454727" cy="38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A66E493-F230-407C-9DDE-E0CDD89647FF}"/>
              </a:ext>
            </a:extLst>
          </p:cNvPr>
          <p:cNvSpPr txBox="1">
            <a:spLocks/>
          </p:cNvSpPr>
          <p:nvPr/>
        </p:nvSpPr>
        <p:spPr>
          <a:xfrm>
            <a:off x="415734" y="2215029"/>
            <a:ext cx="8441663" cy="2705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5970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determine values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which each of these occurs.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Example 5.23, we found that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the associated eigenvalues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6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with corresponding unit eigenvectors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CA4277-81BA-4619-A95D-EA8B5091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446" y="5024873"/>
            <a:ext cx="5133109" cy="9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248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24B0C-F72F-4AF2-9502-B791864FCF73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582670" cy="704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5.25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Solution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169A8-537D-4502-8065-A08CDBE6BAF4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296835" cy="438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Therefore, the maximum value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6 when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622BD4-EFE3-479C-BC7E-0EA8CEC60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-1226" r="57276" b="2081"/>
          <a:stretch/>
        </p:blipFill>
        <p:spPr bwMode="auto">
          <a:xfrm>
            <a:off x="7188200" y="1498601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DC2BA7-DB46-49FD-95CB-7B4DF406B7B0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343901" cy="74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546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2247BFF-A9E6-4BB0-8709-02DD1E5DD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8" t="-11483"/>
          <a:stretch/>
        </p:blipFill>
        <p:spPr bwMode="auto">
          <a:xfrm>
            <a:off x="1066799" y="1816101"/>
            <a:ext cx="852607" cy="41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CA37324-EF1C-4415-8DD0-7E50863707F6}"/>
              </a:ext>
            </a:extLst>
          </p:cNvPr>
          <p:cNvSpPr txBox="1">
            <a:spLocks/>
          </p:cNvSpPr>
          <p:nvPr/>
        </p:nvSpPr>
        <p:spPr>
          <a:xfrm>
            <a:off x="444500" y="1825754"/>
            <a:ext cx="8296835" cy="41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4874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minimum value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1 when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CED0EB6-6768-4B85-8EAE-26CD4E68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188" y="1897357"/>
            <a:ext cx="8048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B62F45-C7F8-4E24-9430-8280BDBA4C53}"/>
              </a:ext>
            </a:extLst>
          </p:cNvPr>
          <p:cNvSpPr txBox="1">
            <a:spLocks/>
          </p:cNvSpPr>
          <p:nvPr/>
        </p:nvSpPr>
        <p:spPr>
          <a:xfrm>
            <a:off x="457200" y="1821127"/>
            <a:ext cx="8296835" cy="744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424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alt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ECCA277-D144-47B1-82A1-67F6594A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088" y="2236441"/>
            <a:ext cx="10906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1E8EE3F-174E-4848-A18C-0ACB0288FBC3}"/>
              </a:ext>
            </a:extLst>
          </p:cNvPr>
          <p:cNvSpPr txBox="1">
            <a:spLocks/>
          </p:cNvSpPr>
          <p:nvPr/>
        </p:nvSpPr>
        <p:spPr>
          <a:xfrm>
            <a:off x="457200" y="3032111"/>
            <a:ext cx="8449235" cy="118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Observe that these extreme values occur twice—in opposite directions—since −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−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also unit eigenvectors for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respectively.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23C64B-99D0-454B-BEDB-CE9A346FC31C}"/>
              </a:ext>
            </a:extLst>
          </p:cNvPr>
          <p:cNvSpPr txBox="1">
            <a:spLocks/>
          </p:cNvSpPr>
          <p:nvPr/>
        </p:nvSpPr>
        <p:spPr>
          <a:xfrm>
            <a:off x="356615" y="0"/>
            <a:ext cx="8430768" cy="721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4.5 –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(4 of 4)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247070-CB30-4B3A-800C-C1AF35891CF9}"/>
              </a:ext>
            </a:extLst>
          </p:cNvPr>
          <p:cNvSpPr txBox="1">
            <a:spLocks/>
          </p:cNvSpPr>
          <p:nvPr/>
        </p:nvSpPr>
        <p:spPr>
          <a:xfrm>
            <a:off x="451421" y="1017224"/>
            <a:ext cx="8335962" cy="165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4.8 shows graphically how the eigenvectors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transformed when multiplied by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 eigenvector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eigenspace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transformed into 4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an eigenvector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eigenspace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transformed into 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92C1F7-42FE-4A8B-98EB-32DA58F81F9F}"/>
              </a:ext>
            </a:extLst>
          </p:cNvPr>
          <p:cNvSpPr txBox="1">
            <a:spLocks/>
          </p:cNvSpPr>
          <p:nvPr/>
        </p:nvSpPr>
        <p:spPr>
          <a:xfrm>
            <a:off x="4212989" y="5529851"/>
            <a:ext cx="1035710" cy="28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4.8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286F697-8C57-4B95-92CE-109B66453386}"/>
              </a:ext>
            </a:extLst>
          </p:cNvPr>
          <p:cNvSpPr txBox="1">
            <a:spLocks/>
          </p:cNvSpPr>
          <p:nvPr/>
        </p:nvSpPr>
        <p:spPr>
          <a:xfrm>
            <a:off x="3360100" y="5234231"/>
            <a:ext cx="2741488" cy="319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</a:t>
            </a:r>
            <a:r>
              <a:rPr kumimoji="0" lang="en-IN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transforms eigenvectors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73ADC83-5B34-400A-9A91-1353375FD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t="4365" r="4601"/>
          <a:stretch/>
        </p:blipFill>
        <p:spPr bwMode="auto">
          <a:xfrm>
            <a:off x="3563888" y="2821727"/>
            <a:ext cx="2333912" cy="235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R@NTUC-RT3.1_templa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@NTUC-RT3.1_template" id="{D0850004-BE27-4451-BC2B-0971852C15FD}" vid="{F46BAEFB-6244-4B8A-940F-16FA648A8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RR@NTUC-RT3.1_template</Template>
  <TotalTime>21861</TotalTime>
  <Words>3848</Words>
  <Application>Microsoft Office PowerPoint</Application>
  <PresentationFormat>On-screen Show (4:3)</PresentationFormat>
  <Paragraphs>420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Times LT Std</vt:lpstr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RR@NTUC-RT3.1_template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 Matrices</vt:lpstr>
      <vt:lpstr>PowerPoint Presentation</vt:lpstr>
      <vt:lpstr>PowerPoint Presentation</vt:lpstr>
      <vt:lpstr>PowerPoint Presentation</vt:lpstr>
      <vt:lpstr>PowerPoint Presentation</vt:lpstr>
      <vt:lpstr>Diagonalization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Kong Wai-Kin Adams (Assoc Prof)</cp:lastModifiedBy>
  <cp:revision>1981</cp:revision>
  <dcterms:created xsi:type="dcterms:W3CDTF">2014-08-28T05:20:21Z</dcterms:created>
  <dcterms:modified xsi:type="dcterms:W3CDTF">2020-03-27T04:52:39Z</dcterms:modified>
</cp:coreProperties>
</file>