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406" r:id="rId2"/>
    <p:sldId id="424" r:id="rId3"/>
    <p:sldId id="407" r:id="rId4"/>
    <p:sldId id="408" r:id="rId5"/>
    <p:sldId id="409" r:id="rId6"/>
    <p:sldId id="484" r:id="rId7"/>
    <p:sldId id="485" r:id="rId8"/>
    <p:sldId id="412" r:id="rId9"/>
    <p:sldId id="413" r:id="rId10"/>
    <p:sldId id="423" r:id="rId11"/>
    <p:sldId id="414" r:id="rId12"/>
    <p:sldId id="415" r:id="rId13"/>
    <p:sldId id="416" r:id="rId14"/>
    <p:sldId id="417" r:id="rId15"/>
    <p:sldId id="418" r:id="rId16"/>
    <p:sldId id="419" r:id="rId17"/>
    <p:sldId id="486" r:id="rId18"/>
    <p:sldId id="421" r:id="rId19"/>
    <p:sldId id="422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4" r:id="rId48"/>
    <p:sldId id="455" r:id="rId49"/>
    <p:sldId id="452" r:id="rId50"/>
    <p:sldId id="453" r:id="rId51"/>
    <p:sldId id="456" r:id="rId52"/>
    <p:sldId id="462" r:id="rId53"/>
    <p:sldId id="457" r:id="rId54"/>
    <p:sldId id="458" r:id="rId55"/>
    <p:sldId id="459" r:id="rId56"/>
    <p:sldId id="460" r:id="rId57"/>
    <p:sldId id="461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472" r:id="rId68"/>
    <p:sldId id="473" r:id="rId69"/>
    <p:sldId id="474" r:id="rId70"/>
    <p:sldId id="475" r:id="rId71"/>
    <p:sldId id="476" r:id="rId72"/>
    <p:sldId id="477" r:id="rId73"/>
    <p:sldId id="478" r:id="rId74"/>
    <p:sldId id="479" r:id="rId75"/>
    <p:sldId id="480" r:id="rId76"/>
    <p:sldId id="481" r:id="rId77"/>
    <p:sldId id="482" r:id="rId78"/>
    <p:sldId id="483" r:id="rId7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0"/>
    <a:srgbClr val="0140BF"/>
    <a:srgbClr val="0057C0"/>
    <a:srgbClr val="011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1469" autoAdjust="0"/>
  </p:normalViewPr>
  <p:slideViewPr>
    <p:cSldViewPr>
      <p:cViewPr varScale="1">
        <p:scale>
          <a:sx n="104" d="100"/>
          <a:sy n="104" d="100"/>
        </p:scale>
        <p:origin x="17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A928-8A92-4742-A39D-A16D5729EB8D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C545-7078-4914-8FD6-7BC445B81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3EB563A2-5912-4BED-A368-EFA212F6C0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761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33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76200"/>
            <a:ext cx="9144000" cy="4787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pPr algn="ctr"/>
            <a:r>
              <a:rPr lang="en-US" b="1" dirty="0">
                <a:solidFill>
                  <a:srgbClr val="385A88"/>
                </a:solidFill>
                <a:latin typeface="Calibri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8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" y="6342966"/>
            <a:ext cx="1189552" cy="44888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63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6229815"/>
            <a:ext cx="5644817" cy="0"/>
          </a:xfrm>
          <a:prstGeom prst="line">
            <a:avLst/>
          </a:prstGeom>
          <a:ln w="28575">
            <a:gradFill>
              <a:gsLst>
                <a:gs pos="0">
                  <a:srgbClr val="E60000"/>
                </a:gs>
                <a:gs pos="50000">
                  <a:srgbClr val="E60000"/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828092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Mathematics for AI</a:t>
            </a:r>
          </a:p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 </a:t>
            </a:r>
            <a:endParaRPr lang="en-US" sz="3000" dirty="0">
              <a:solidFill>
                <a:srgbClr val="0057C0"/>
              </a:solidFill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000" dirty="0"/>
              <a:t>Adams Wai Kin Kong </a:t>
            </a:r>
          </a:p>
          <a:p>
            <a:pPr marL="0" indent="0">
              <a:buNone/>
            </a:pPr>
            <a:r>
              <a:rPr lang="en-US" sz="2000" dirty="0"/>
              <a:t>School of Computer Science and Engineering</a:t>
            </a:r>
          </a:p>
          <a:p>
            <a:pPr marL="0" indent="0">
              <a:buNone/>
            </a:pPr>
            <a:r>
              <a:rPr lang="en-US" sz="2000" dirty="0"/>
              <a:t>Nanyang Technological University, Singapore </a:t>
            </a:r>
          </a:p>
          <a:p>
            <a:pPr marL="0" indent="0">
              <a:buNone/>
            </a:pPr>
            <a:r>
              <a:rPr lang="en-US" sz="2000" dirty="0"/>
              <a:t>adamskong@ntu.edu.sg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8A632-69AA-4084-AAD3-70E798A7B2DD}"/>
              </a:ext>
            </a:extLst>
          </p:cNvPr>
          <p:cNvSpPr txBox="1"/>
          <p:nvPr/>
        </p:nvSpPr>
        <p:spPr>
          <a:xfrm>
            <a:off x="2771800" y="638132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Cengage Learning. All rights reserved.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489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7A511B-C5AC-430A-B3F6-B94A1B47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70737B-18DC-443F-ACF7-A2813459CCB9}"/>
              </a:ext>
            </a:extLst>
          </p:cNvPr>
          <p:cNvSpPr txBox="1">
            <a:spLocks/>
          </p:cNvSpPr>
          <p:nvPr/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0065C0"/>
                </a:solidFill>
              </a:rPr>
              <a:t>Subspaces</a:t>
            </a:r>
            <a:endParaRPr lang="en-IN" sz="48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0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62B9D9-6220-457F-BBFF-D4A4122495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5C0"/>
                </a:solidFill>
              </a:rPr>
              <a:t>Definition </a:t>
            </a:r>
          </a:p>
          <a:p>
            <a:pPr marL="0" indent="0">
              <a:buNone/>
            </a:pPr>
            <a:r>
              <a:rPr lang="en-IN" dirty="0"/>
              <a:t>A subset </a:t>
            </a:r>
            <a:r>
              <a:rPr lang="en-IN" i="1" dirty="0"/>
              <a:t>W </a:t>
            </a:r>
            <a:r>
              <a:rPr lang="en-IN" dirty="0"/>
              <a:t>of a vector space </a:t>
            </a:r>
            <a:r>
              <a:rPr lang="en-IN" i="1" dirty="0"/>
              <a:t>V </a:t>
            </a:r>
            <a:r>
              <a:rPr lang="en-IN" dirty="0"/>
              <a:t>is called a </a:t>
            </a:r>
            <a:r>
              <a:rPr lang="en-IN" b="1" i="1" dirty="0"/>
              <a:t>subspace </a:t>
            </a:r>
            <a:r>
              <a:rPr lang="en-IN" dirty="0"/>
              <a:t>of </a:t>
            </a:r>
            <a:r>
              <a:rPr lang="en-IN" i="1" dirty="0"/>
              <a:t>V </a:t>
            </a:r>
            <a:r>
              <a:rPr lang="en-IN" dirty="0"/>
              <a:t>if </a:t>
            </a:r>
            <a:r>
              <a:rPr lang="en-IN" i="1" dirty="0"/>
              <a:t>W </a:t>
            </a:r>
            <a:r>
              <a:rPr lang="en-IN" dirty="0"/>
              <a:t>is itself a vector space with the same scalars, addition, and scalar multiplication as </a:t>
            </a:r>
            <a:r>
              <a:rPr lang="en-IN" i="1" dirty="0"/>
              <a:t>V</a:t>
            </a:r>
            <a:r>
              <a:rPr lang="en-IN" dirty="0"/>
              <a:t>.</a:t>
            </a:r>
            <a:endParaRPr lang="en-US" altLang="en-US" b="1" dirty="0">
              <a:solidFill>
                <a:srgbClr val="00AEEF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D927C-1CDE-423E-966C-E01DC42C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701040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Subspaces (1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234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B90F5-F2F2-4979-A269-E3E1A06736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5C0"/>
                </a:solidFill>
              </a:rPr>
              <a:t>Theorem 6.2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i="1" dirty="0"/>
              <a:t>V </a:t>
            </a:r>
            <a:r>
              <a:rPr lang="en-IN" dirty="0"/>
              <a:t>be a vector space and let </a:t>
            </a:r>
            <a:r>
              <a:rPr lang="en-IN" i="1" dirty="0"/>
              <a:t>W </a:t>
            </a:r>
            <a:r>
              <a:rPr lang="en-IN" dirty="0"/>
              <a:t>be a nonempty subset of </a:t>
            </a:r>
            <a:r>
              <a:rPr lang="en-IN" i="1" dirty="0"/>
              <a:t>V</a:t>
            </a:r>
            <a:r>
              <a:rPr lang="en-IN" dirty="0"/>
              <a:t>.  Then </a:t>
            </a:r>
            <a:r>
              <a:rPr lang="en-IN" i="1" dirty="0"/>
              <a:t>W </a:t>
            </a:r>
            <a:r>
              <a:rPr lang="en-IN" dirty="0"/>
              <a:t>is a subspace of </a:t>
            </a:r>
            <a:r>
              <a:rPr lang="en-IN" i="1" dirty="0"/>
              <a:t>V </a:t>
            </a:r>
            <a:r>
              <a:rPr lang="en-IN" dirty="0"/>
              <a:t>if and only if the following conditions hold:</a:t>
            </a:r>
          </a:p>
          <a:p>
            <a:pPr marL="0" indent="0">
              <a:buNone/>
            </a:pPr>
            <a:endParaRPr lang="en-IN" sz="300" dirty="0"/>
          </a:p>
          <a:p>
            <a:pPr marL="0" indent="0">
              <a:buNone/>
            </a:pPr>
            <a:r>
              <a:rPr lang="en-IN" dirty="0"/>
              <a:t>a. If </a:t>
            </a:r>
            <a:r>
              <a:rPr lang="en-IN" b="1" dirty="0"/>
              <a:t>u </a:t>
            </a:r>
            <a:r>
              <a:rPr lang="en-IN" dirty="0"/>
              <a:t>and </a:t>
            </a:r>
            <a:r>
              <a:rPr lang="en-IN" b="1" dirty="0"/>
              <a:t>v </a:t>
            </a:r>
            <a:r>
              <a:rPr lang="en-IN" dirty="0"/>
              <a:t>are in </a:t>
            </a:r>
            <a:r>
              <a:rPr lang="en-IN" i="1" dirty="0"/>
              <a:t>W</a:t>
            </a:r>
            <a:r>
              <a:rPr lang="en-IN" dirty="0"/>
              <a:t>, then </a:t>
            </a:r>
            <a:r>
              <a:rPr lang="en-IN" b="1" dirty="0">
                <a:latin typeface="Times LT Std" pitchFamily="18" charset="0"/>
              </a:rPr>
              <a:t>u </a:t>
            </a:r>
            <a:r>
              <a:rPr lang="en-IN" dirty="0">
                <a:latin typeface="Times LT Std" pitchFamily="18" charset="0"/>
              </a:rPr>
              <a:t>+ </a:t>
            </a:r>
            <a:r>
              <a:rPr lang="en-IN" b="1" dirty="0">
                <a:latin typeface="Times LT Std" pitchFamily="18" charset="0"/>
              </a:rPr>
              <a:t>v </a:t>
            </a:r>
            <a:r>
              <a:rPr lang="en-IN" dirty="0"/>
              <a:t>is in </a:t>
            </a:r>
            <a:r>
              <a:rPr lang="en-IN" i="1" dirty="0"/>
              <a:t>W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b. If </a:t>
            </a:r>
            <a:r>
              <a:rPr lang="en-IN" b="1" dirty="0"/>
              <a:t>u </a:t>
            </a:r>
            <a:r>
              <a:rPr lang="en-IN" dirty="0"/>
              <a:t>is in </a:t>
            </a:r>
            <a:r>
              <a:rPr lang="en-IN" i="1" dirty="0"/>
              <a:t>W </a:t>
            </a:r>
            <a:r>
              <a:rPr lang="en-IN" dirty="0"/>
              <a:t>and </a:t>
            </a:r>
            <a:r>
              <a:rPr lang="en-IN" i="1" dirty="0"/>
              <a:t>c </a:t>
            </a:r>
            <a:r>
              <a:rPr lang="en-IN" dirty="0"/>
              <a:t>is a scalar, then </a:t>
            </a:r>
            <a:r>
              <a:rPr lang="en-IN" i="1" dirty="0"/>
              <a:t>c</a:t>
            </a:r>
            <a:r>
              <a:rPr lang="en-IN" b="1" dirty="0"/>
              <a:t>u </a:t>
            </a:r>
            <a:r>
              <a:rPr lang="en-IN" dirty="0"/>
              <a:t>is in </a:t>
            </a:r>
            <a:r>
              <a:rPr lang="en-IN" i="1" dirty="0"/>
              <a:t>W</a:t>
            </a:r>
            <a:r>
              <a:rPr lang="en-IN" dirty="0"/>
              <a:t>.</a:t>
            </a:r>
            <a:endParaRPr lang="en-US" altLang="en-US" b="1" dirty="0">
              <a:solidFill>
                <a:srgbClr val="00AEEF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5637B-FC3C-4752-B75D-B9A31E79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68" y="1"/>
            <a:ext cx="9144000" cy="678524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Subspaces (2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181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0FD303-1810-4415-B3F0-CFA769F603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</a:t>
            </a:r>
            <a:r>
              <a:rPr lang="en-IN" i="1" dirty="0"/>
              <a:t>V </a:t>
            </a:r>
            <a:r>
              <a:rPr lang="en-IN" dirty="0"/>
              <a:t>is a vector space, then </a:t>
            </a:r>
            <a:r>
              <a:rPr lang="en-IN" i="1" dirty="0"/>
              <a:t>V </a:t>
            </a:r>
            <a:r>
              <a:rPr lang="en-IN" dirty="0"/>
              <a:t>is clearly a subspace of itself. The set {</a:t>
            </a:r>
            <a:r>
              <a:rPr lang="en-IN" b="1" dirty="0"/>
              <a:t>0</a:t>
            </a:r>
            <a:r>
              <a:rPr lang="en-IN" dirty="0"/>
              <a:t>}, consisting of only the zero vector, is also a subspace of </a:t>
            </a:r>
            <a:r>
              <a:rPr lang="en-IN" i="1" dirty="0"/>
              <a:t>V</a:t>
            </a:r>
            <a:r>
              <a:rPr lang="en-IN" dirty="0"/>
              <a:t>, called the </a:t>
            </a:r>
            <a:r>
              <a:rPr lang="en-IN" b="1" i="1" dirty="0"/>
              <a:t>zero subspace. </a:t>
            </a:r>
          </a:p>
          <a:p>
            <a:pPr marL="0" indent="0">
              <a:buNone/>
            </a:pPr>
            <a:endParaRPr lang="en-IN" sz="500" b="1" i="1" dirty="0"/>
          </a:p>
          <a:p>
            <a:pPr marL="0" indent="0">
              <a:buNone/>
            </a:pPr>
            <a:r>
              <a:rPr lang="en-IN" dirty="0"/>
              <a:t>To show this, we simply note that the two closure conditions of Theorem 6.2 are satisfied:</a:t>
            </a:r>
          </a:p>
          <a:p>
            <a:pPr marL="0" indent="0">
              <a:buNone/>
            </a:pPr>
            <a:endParaRPr lang="en-IN" sz="500" dirty="0"/>
          </a:p>
          <a:p>
            <a:pPr marL="0" indent="0">
              <a:buNone/>
            </a:pPr>
            <a:r>
              <a:rPr lang="en-IN" b="1" dirty="0">
                <a:latin typeface="Times LT Std" pitchFamily="18" charset="0"/>
              </a:rPr>
              <a:t>                  0 </a:t>
            </a:r>
            <a:r>
              <a:rPr lang="en-IN" dirty="0">
                <a:latin typeface="Times LT Std" pitchFamily="18" charset="0"/>
              </a:rPr>
              <a:t>+ </a:t>
            </a:r>
            <a:r>
              <a:rPr lang="en-IN" b="1" dirty="0">
                <a:latin typeface="Times LT Std" pitchFamily="18" charset="0"/>
              </a:rPr>
              <a:t>0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b="1" dirty="0">
                <a:latin typeface="Times LT Std" pitchFamily="18" charset="0"/>
              </a:rPr>
              <a:t>0 </a:t>
            </a:r>
            <a:r>
              <a:rPr lang="en-IN" dirty="0"/>
              <a:t>and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="1" dirty="0">
                <a:latin typeface="Times LT Std" pitchFamily="18" charset="0"/>
              </a:rPr>
              <a:t>0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b="1" dirty="0">
                <a:latin typeface="Times LT Std" pitchFamily="18" charset="0"/>
              </a:rPr>
              <a:t>0      </a:t>
            </a:r>
            <a:r>
              <a:rPr lang="en-IN" dirty="0"/>
              <a:t>for any scalar </a:t>
            </a:r>
            <a:r>
              <a:rPr lang="en-IN" i="1" dirty="0"/>
              <a:t>c</a:t>
            </a:r>
          </a:p>
          <a:p>
            <a:pPr marL="0" indent="0">
              <a:buNone/>
            </a:pPr>
            <a:endParaRPr lang="en-IN" sz="500" dirty="0"/>
          </a:p>
          <a:p>
            <a:pPr marL="0" indent="0">
              <a:buNone/>
            </a:pPr>
            <a:r>
              <a:rPr lang="en-IN" dirty="0"/>
              <a:t>The subspaces {</a:t>
            </a:r>
            <a:r>
              <a:rPr lang="en-IN" b="1" dirty="0"/>
              <a:t>0</a:t>
            </a:r>
            <a:r>
              <a:rPr lang="en-IN" dirty="0"/>
              <a:t>} and </a:t>
            </a:r>
            <a:r>
              <a:rPr lang="en-IN" i="1" dirty="0"/>
              <a:t>V </a:t>
            </a:r>
            <a:r>
              <a:rPr lang="en-IN" dirty="0"/>
              <a:t>are called the </a:t>
            </a:r>
            <a:r>
              <a:rPr lang="en-IN" b="1" i="1" dirty="0"/>
              <a:t>trivial subspaces </a:t>
            </a:r>
            <a:r>
              <a:rPr lang="en-IN" dirty="0"/>
              <a:t>of </a:t>
            </a:r>
            <a:r>
              <a:rPr lang="en-IN" i="1" dirty="0"/>
              <a:t>V</a:t>
            </a:r>
            <a:r>
              <a:rPr lang="en-IN" dirty="0"/>
              <a:t>.</a:t>
            </a:r>
            <a:endParaRPr lang="en-US" altLang="en-US" b="1" dirty="0">
              <a:solidFill>
                <a:srgbClr val="00AEEF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B9CC5-7B86-443E-BD6C-1A8C68F1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701040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Example 6.14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845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36B4C-40CD-4A3D-87C9-6B29449E3B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</a:t>
            </a:r>
            <a:r>
              <a:rPr lang="en-IN" i="1" dirty="0"/>
              <a:t>W </a:t>
            </a:r>
            <a:r>
              <a:rPr lang="en-IN" dirty="0"/>
              <a:t>is a subspace of a vector space </a:t>
            </a:r>
            <a:r>
              <a:rPr lang="en-IN" i="1" dirty="0"/>
              <a:t>V</a:t>
            </a:r>
            <a:r>
              <a:rPr lang="en-IN" dirty="0"/>
              <a:t>, then </a:t>
            </a:r>
            <a:r>
              <a:rPr lang="en-IN" i="1" dirty="0"/>
              <a:t>W </a:t>
            </a:r>
            <a:r>
              <a:rPr lang="en-IN" dirty="0"/>
              <a:t>contains the zero vector </a:t>
            </a:r>
            <a:r>
              <a:rPr lang="en-IN" b="1" dirty="0"/>
              <a:t>0 </a:t>
            </a:r>
            <a:r>
              <a:rPr lang="en-IN" dirty="0"/>
              <a:t>of </a:t>
            </a:r>
            <a:r>
              <a:rPr lang="en-IN" i="1" dirty="0"/>
              <a:t>V</a:t>
            </a:r>
            <a:r>
              <a:rPr lang="en-IN" dirty="0"/>
              <a:t>.</a:t>
            </a:r>
            <a:endParaRPr lang="en-US" altLang="en-US" b="1" dirty="0">
              <a:solidFill>
                <a:srgbClr val="00AEEF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0A320-3F93-4267-ACCB-3592A9A0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78"/>
            <a:ext cx="9144000" cy="681162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Subspaces (3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68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3327C9-2D45-46C8-998F-160F07DA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BC2A7A-96F4-48FD-8939-C8D9B387CC93}"/>
              </a:ext>
            </a:extLst>
          </p:cNvPr>
          <p:cNvSpPr txBox="1">
            <a:spLocks/>
          </p:cNvSpPr>
          <p:nvPr/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0065C0"/>
                </a:solidFill>
                <a:latin typeface="+mn-lt"/>
              </a:rPr>
              <a:t>Spanning Sets</a:t>
            </a:r>
            <a:endParaRPr lang="en-IN" sz="4400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252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4359F5-A3AD-497E-8B5C-D3E7CF3F2D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5C0"/>
                </a:solidFill>
              </a:rPr>
              <a:t>Definition 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i="1" dirty="0"/>
              <a:t>S </a:t>
            </a:r>
            <a:r>
              <a:rPr lang="en-IN" dirty="0"/>
              <a:t>= {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... 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dirty="0"/>
              <a:t>} is a set of vectors in a vector space </a:t>
            </a:r>
            <a:r>
              <a:rPr lang="en-IN" i="1" dirty="0"/>
              <a:t>V</a:t>
            </a:r>
            <a:r>
              <a:rPr lang="en-IN" dirty="0"/>
              <a:t>, then the set of all linear combinations of 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... 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is called the </a:t>
            </a:r>
            <a:r>
              <a:rPr lang="en-IN" b="1" i="1" dirty="0"/>
              <a:t>span </a:t>
            </a:r>
            <a:r>
              <a:rPr lang="en-IN" dirty="0"/>
              <a:t>of 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... 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i="1" baseline="-25000" dirty="0"/>
              <a:t> </a:t>
            </a:r>
            <a:r>
              <a:rPr lang="en-IN" i="1" dirty="0"/>
              <a:t> </a:t>
            </a:r>
            <a:r>
              <a:rPr lang="en-IN" dirty="0"/>
              <a:t>and is denoted by span(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...  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dirty="0"/>
              <a:t>) or span(</a:t>
            </a:r>
            <a:r>
              <a:rPr lang="en-IN" i="1" dirty="0"/>
              <a:t>S</a:t>
            </a:r>
            <a:r>
              <a:rPr lang="en-IN" dirty="0"/>
              <a:t>).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500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i="1" dirty="0">
                <a:ea typeface="Cambria Math" panose="02040503050406030204" pitchFamily="18" charset="0"/>
              </a:rPr>
              <a:t>V </a:t>
            </a:r>
            <a:r>
              <a:rPr lang="en-IN" dirty="0">
                <a:ea typeface="Cambria Math" panose="02040503050406030204" pitchFamily="18" charset="0"/>
              </a:rPr>
              <a:t>= span(</a:t>
            </a:r>
            <a:r>
              <a:rPr lang="en-IN" i="1" dirty="0">
                <a:ea typeface="Cambria Math" panose="02040503050406030204" pitchFamily="18" charset="0"/>
              </a:rPr>
              <a:t>S</a:t>
            </a:r>
            <a:r>
              <a:rPr lang="en-IN" dirty="0">
                <a:ea typeface="Cambria Math" panose="02040503050406030204" pitchFamily="18" charset="0"/>
              </a:rPr>
              <a:t>)</a:t>
            </a:r>
            <a:r>
              <a:rPr lang="en-IN" dirty="0"/>
              <a:t>, then </a:t>
            </a:r>
            <a:r>
              <a:rPr lang="en-IN" i="1" dirty="0"/>
              <a:t>S </a:t>
            </a:r>
            <a:r>
              <a:rPr lang="en-IN" dirty="0"/>
              <a:t>is called a </a:t>
            </a:r>
            <a:r>
              <a:rPr lang="en-IN" b="1" i="1" dirty="0"/>
              <a:t>spanning set </a:t>
            </a:r>
            <a:r>
              <a:rPr lang="en-IN" dirty="0"/>
              <a:t>for </a:t>
            </a:r>
            <a:r>
              <a:rPr lang="en-IN" i="1" dirty="0"/>
              <a:t>V </a:t>
            </a:r>
            <a:r>
              <a:rPr lang="en-IN" dirty="0"/>
              <a:t>and </a:t>
            </a:r>
            <a:r>
              <a:rPr lang="en-IN" i="1" dirty="0"/>
              <a:t>V </a:t>
            </a:r>
            <a:r>
              <a:rPr lang="en-IN" dirty="0"/>
              <a:t>is said to be </a:t>
            </a:r>
            <a:r>
              <a:rPr lang="en-IN" b="1" i="1" dirty="0"/>
              <a:t>spanned </a:t>
            </a:r>
            <a:r>
              <a:rPr lang="en-IN" dirty="0"/>
              <a:t>by </a:t>
            </a:r>
            <a:r>
              <a:rPr lang="en-IN" i="1" dirty="0"/>
              <a:t>S</a:t>
            </a:r>
            <a:r>
              <a:rPr lang="en-IN" dirty="0"/>
              <a:t>.</a:t>
            </a:r>
            <a:endParaRPr lang="en-US" altLang="en-US" dirty="0">
              <a:solidFill>
                <a:srgbClr val="0D98C4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16A1E0-62EE-4AA8-8B4E-60AC79FD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36"/>
            <a:ext cx="9144000" cy="691804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Spanning Sets (1 of 2)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9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7B13D3-743D-4213-BA80-A7612550BC1C}"/>
              </a:ext>
            </a:extLst>
          </p:cNvPr>
          <p:cNvSpPr txBox="1">
            <a:spLocks/>
          </p:cNvSpPr>
          <p:nvPr/>
        </p:nvSpPr>
        <p:spPr>
          <a:xfrm>
            <a:off x="280665" y="0"/>
            <a:ext cx="8582670" cy="693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6.19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5368C-BBF3-4F9F-9314-157C8F747C37}"/>
              </a:ext>
            </a:extLst>
          </p:cNvPr>
          <p:cNvSpPr txBox="1">
            <a:spLocks/>
          </p:cNvSpPr>
          <p:nvPr/>
        </p:nvSpPr>
        <p:spPr>
          <a:xfrm>
            <a:off x="381250" y="1252729"/>
            <a:ext cx="3568890" cy="424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℘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determine whether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15">
            <a:extLst>
              <a:ext uri="{FF2B5EF4-FFF2-40B4-BE49-F238E27FC236}">
                <a16:creationId xmlns:a16="http://schemas.microsoft.com/office/drawing/2014/main" id="{CCC8BDF2-1DD7-4FFF-B266-21C4EA6E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54" y="1306242"/>
            <a:ext cx="2419350" cy="328613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A4A6B6A-9E97-411D-90F6-D227C15EA15F}"/>
              </a:ext>
            </a:extLst>
          </p:cNvPr>
          <p:cNvSpPr txBox="1">
            <a:spLocks/>
          </p:cNvSpPr>
          <p:nvPr/>
        </p:nvSpPr>
        <p:spPr>
          <a:xfrm>
            <a:off x="381249" y="1252728"/>
            <a:ext cx="8403021" cy="876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6007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 span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)), where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6">
            <a:extLst>
              <a:ext uri="{FF2B5EF4-FFF2-40B4-BE49-F238E27FC236}">
                <a16:creationId xmlns:a16="http://schemas.microsoft.com/office/drawing/2014/main" id="{C426642B-443F-4335-972F-B290E6D7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56" y="2311833"/>
            <a:ext cx="5691188" cy="366713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36F565E-3C2D-4B2E-A1B0-9A0C20D2DF2E}"/>
              </a:ext>
            </a:extLst>
          </p:cNvPr>
          <p:cNvSpPr txBox="1">
            <a:spLocks/>
          </p:cNvSpPr>
          <p:nvPr/>
        </p:nvSpPr>
        <p:spPr>
          <a:xfrm>
            <a:off x="391147" y="3237521"/>
            <a:ext cx="8071595" cy="144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are looking for scalars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that                   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cp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+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dq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).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means that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20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21">
            <a:extLst>
              <a:ext uri="{FF2B5EF4-FFF2-40B4-BE49-F238E27FC236}">
                <a16:creationId xmlns:a16="http://schemas.microsoft.com/office/drawing/2014/main" id="{DA3F2103-663A-4833-89D6-4C1A3F0A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150" y="5087877"/>
            <a:ext cx="6096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9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2E52F7-2785-45FA-9B5F-B65C99F1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9144000" cy="677058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Example 6.19 – Solution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C184BAB-B0DA-43A1-A8E0-4DBD40B37304}"/>
              </a:ext>
            </a:extLst>
          </p:cNvPr>
          <p:cNvSpPr txBox="1">
            <a:spLocks/>
          </p:cNvSpPr>
          <p:nvPr/>
        </p:nvSpPr>
        <p:spPr>
          <a:xfrm>
            <a:off x="539552" y="980728"/>
            <a:ext cx="6257499" cy="45228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Regrouping according powers of </a:t>
            </a:r>
            <a:r>
              <a:rPr lang="en-IN" i="1" dirty="0"/>
              <a:t>x</a:t>
            </a:r>
            <a:r>
              <a:rPr lang="en-IN" dirty="0"/>
              <a:t>, we have</a:t>
            </a:r>
            <a:endParaRPr lang="en-US" altLang="en-US" b="1" dirty="0">
              <a:solidFill>
                <a:srgbClr val="82004D"/>
              </a:solidFill>
            </a:endParaRPr>
          </a:p>
        </p:txBody>
      </p:sp>
      <p:pic>
        <p:nvPicPr>
          <p:cNvPr id="5" name="Picture Placeholder 17">
            <a:extLst>
              <a:ext uri="{FF2B5EF4-FFF2-40B4-BE49-F238E27FC236}">
                <a16:creationId xmlns:a16="http://schemas.microsoft.com/office/drawing/2014/main" id="{5AE98055-972F-4279-9F0D-B1F166AB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8" y="1794981"/>
            <a:ext cx="7093268" cy="33528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3A4957-DE1A-4EA5-BAE6-311386193FC7}"/>
              </a:ext>
            </a:extLst>
          </p:cNvPr>
          <p:cNvSpPr txBox="1">
            <a:spLocks/>
          </p:cNvSpPr>
          <p:nvPr/>
        </p:nvSpPr>
        <p:spPr>
          <a:xfrm>
            <a:off x="539552" y="2535388"/>
            <a:ext cx="6950496" cy="195618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Equating the coefficients of like powers of </a:t>
            </a:r>
            <a:r>
              <a:rPr lang="en-IN" i="1" dirty="0"/>
              <a:t>x </a:t>
            </a:r>
            <a:r>
              <a:rPr lang="en-IN" dirty="0"/>
              <a:t>gives</a:t>
            </a:r>
          </a:p>
          <a:p>
            <a:pPr marL="0" indent="0" algn="ctr">
              <a:buNone/>
            </a:pPr>
            <a:r>
              <a:rPr lang="en-US" i="1" dirty="0">
                <a:latin typeface="Times LT Std" pitchFamily="18" charset="0"/>
              </a:rPr>
              <a:t>c </a:t>
            </a:r>
            <a:r>
              <a:rPr lang="en-US" dirty="0">
                <a:latin typeface="Times LT Std" pitchFamily="18" charset="0"/>
              </a:rPr>
              <a:t>+ 2</a:t>
            </a:r>
            <a:r>
              <a:rPr lang="en-US" i="1" dirty="0">
                <a:latin typeface="Times LT Std" pitchFamily="18" charset="0"/>
              </a:rPr>
              <a:t>d </a:t>
            </a:r>
            <a:r>
              <a:rPr lang="en-US" dirty="0">
                <a:latin typeface="Times LT Std" pitchFamily="18" charset="0"/>
              </a:rPr>
              <a:t>= 1</a:t>
            </a:r>
          </a:p>
          <a:p>
            <a:pPr marL="0" indent="0" algn="ctr">
              <a:buNone/>
            </a:pPr>
            <a:r>
              <a:rPr lang="en-US" dirty="0">
                <a:latin typeface="Times LT Std" pitchFamily="18" charset="0"/>
              </a:rPr>
              <a:t>−</a:t>
            </a:r>
            <a:r>
              <a:rPr lang="en-US" i="1" dirty="0">
                <a:latin typeface="Times LT Std" pitchFamily="18" charset="0"/>
              </a:rPr>
              <a:t>c </a:t>
            </a:r>
            <a:r>
              <a:rPr lang="en-US" dirty="0">
                <a:latin typeface="Times LT Std" pitchFamily="18" charset="0"/>
              </a:rPr>
              <a:t>+ </a:t>
            </a:r>
            <a:r>
              <a:rPr lang="en-US" i="1" dirty="0">
                <a:latin typeface="Times LT Std" pitchFamily="18" charset="0"/>
              </a:rPr>
              <a:t>d </a:t>
            </a:r>
            <a:r>
              <a:rPr lang="en-US" dirty="0">
                <a:latin typeface="Times LT Std" pitchFamily="18" charset="0"/>
              </a:rPr>
              <a:t>= −4</a:t>
            </a:r>
          </a:p>
          <a:p>
            <a:pPr marL="0" indent="0" algn="ctr">
              <a:buNone/>
            </a:pPr>
            <a:r>
              <a:rPr lang="en-US" i="1" dirty="0">
                <a:latin typeface="Times LT Std" pitchFamily="18" charset="0"/>
              </a:rPr>
              <a:t>c </a:t>
            </a:r>
            <a:r>
              <a:rPr lang="en-US" dirty="0">
                <a:latin typeface="Times LT Std" pitchFamily="18" charset="0"/>
              </a:rPr>
              <a:t>− 3</a:t>
            </a:r>
            <a:r>
              <a:rPr lang="en-US" i="1" dirty="0">
                <a:latin typeface="Times LT Std" pitchFamily="18" charset="0"/>
              </a:rPr>
              <a:t>d </a:t>
            </a:r>
            <a:r>
              <a:rPr lang="en-US" dirty="0">
                <a:latin typeface="Times LT Std" pitchFamily="18" charset="0"/>
              </a:rPr>
              <a:t>= 6</a:t>
            </a:r>
            <a:endParaRPr lang="en-US" altLang="en-US" b="1" dirty="0">
              <a:solidFill>
                <a:srgbClr val="82004D"/>
              </a:solidFill>
              <a:latin typeface="Times LT Std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77A7E27-FF3B-4CDF-8E04-9366F6F6DB84}"/>
              </a:ext>
            </a:extLst>
          </p:cNvPr>
          <p:cNvSpPr txBox="1">
            <a:spLocks/>
          </p:cNvSpPr>
          <p:nvPr/>
        </p:nvSpPr>
        <p:spPr>
          <a:xfrm>
            <a:off x="539552" y="4795242"/>
            <a:ext cx="8393123" cy="90505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Which is easily solved to give </a:t>
            </a:r>
            <a:r>
              <a:rPr lang="en-IN" i="1" dirty="0">
                <a:latin typeface="Times LT Std" pitchFamily="18" charset="0"/>
              </a:rPr>
              <a:t>c </a:t>
            </a:r>
            <a:r>
              <a:rPr lang="en-IN" dirty="0">
                <a:latin typeface="Times LT Std" pitchFamily="18" charset="0"/>
              </a:rPr>
              <a:t>= 3 </a:t>
            </a:r>
            <a:r>
              <a:rPr lang="en-IN" dirty="0"/>
              <a:t>and </a:t>
            </a:r>
            <a:r>
              <a:rPr lang="en-IN" i="1" dirty="0">
                <a:latin typeface="Times LT Std" pitchFamily="18" charset="0"/>
              </a:rPr>
              <a:t>d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US" dirty="0">
                <a:latin typeface="Times LT Std" pitchFamily="18" charset="0"/>
              </a:rPr>
              <a:t>−</a:t>
            </a:r>
            <a:r>
              <a:rPr lang="en-IN" dirty="0">
                <a:latin typeface="Times LT Std" pitchFamily="18" charset="0"/>
              </a:rPr>
              <a:t>1</a:t>
            </a:r>
            <a:r>
              <a:rPr lang="en-IN" dirty="0"/>
              <a:t>. Therefore, </a:t>
            </a:r>
            <a:r>
              <a:rPr lang="en-IN" i="1" dirty="0">
                <a:latin typeface="Times LT Std" pitchFamily="18" charset="0"/>
              </a:rPr>
              <a:t>r</a:t>
            </a:r>
            <a:r>
              <a:rPr lang="en-IN" dirty="0">
                <a:latin typeface="Times LT Std" pitchFamily="18" charset="0"/>
              </a:rPr>
              <a:t>(</a:t>
            </a:r>
            <a:r>
              <a:rPr lang="en-IN" i="1" dirty="0">
                <a:latin typeface="Times LT Std" pitchFamily="18" charset="0"/>
              </a:rPr>
              <a:t>x</a:t>
            </a:r>
            <a:r>
              <a:rPr lang="en-IN" dirty="0">
                <a:latin typeface="Times LT Std" pitchFamily="18" charset="0"/>
              </a:rPr>
              <a:t>) = 3</a:t>
            </a:r>
            <a:r>
              <a:rPr lang="en-IN" i="1" dirty="0">
                <a:latin typeface="Times LT Std" pitchFamily="18" charset="0"/>
              </a:rPr>
              <a:t>p</a:t>
            </a:r>
            <a:r>
              <a:rPr lang="en-IN" dirty="0">
                <a:latin typeface="Times LT Std" pitchFamily="18" charset="0"/>
              </a:rPr>
              <a:t>(</a:t>
            </a:r>
            <a:r>
              <a:rPr lang="en-IN" i="1" dirty="0">
                <a:latin typeface="Times LT Std" pitchFamily="18" charset="0"/>
              </a:rPr>
              <a:t>x</a:t>
            </a:r>
            <a:r>
              <a:rPr lang="en-IN" dirty="0">
                <a:latin typeface="Times LT Std" pitchFamily="18" charset="0"/>
              </a:rPr>
              <a:t>) </a:t>
            </a:r>
            <a:r>
              <a:rPr lang="en-US" dirty="0">
                <a:latin typeface="Times LT Std" pitchFamily="18" charset="0"/>
              </a:rPr>
              <a:t>− </a:t>
            </a:r>
            <a:r>
              <a:rPr lang="en-IN" i="1" dirty="0">
                <a:latin typeface="Times LT Std" pitchFamily="18" charset="0"/>
              </a:rPr>
              <a:t>q</a:t>
            </a:r>
            <a:r>
              <a:rPr lang="en-IN" dirty="0">
                <a:latin typeface="Times LT Std" pitchFamily="18" charset="0"/>
              </a:rPr>
              <a:t>(</a:t>
            </a:r>
            <a:r>
              <a:rPr lang="en-IN" i="1" dirty="0">
                <a:latin typeface="Times LT Std" pitchFamily="18" charset="0"/>
              </a:rPr>
              <a:t>x</a:t>
            </a:r>
            <a:r>
              <a:rPr lang="en-IN" dirty="0">
                <a:latin typeface="Times LT Std" pitchFamily="18" charset="0"/>
              </a:rPr>
              <a:t>)</a:t>
            </a:r>
            <a:r>
              <a:rPr lang="en-IN" dirty="0"/>
              <a:t>, so </a:t>
            </a:r>
            <a:r>
              <a:rPr lang="en-IN" i="1" dirty="0"/>
              <a:t>r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is in span(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), </a:t>
            </a:r>
            <a:r>
              <a:rPr lang="en-IN" i="1" dirty="0"/>
              <a:t>q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)).</a:t>
            </a:r>
            <a:endParaRPr lang="en-US" altLang="en-US" b="1" dirty="0">
              <a:solidFill>
                <a:srgbClr val="820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9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B8B991-CEBC-4F06-AA54-1893752871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5C0"/>
                </a:solidFill>
              </a:rPr>
              <a:t>Theorem 6.3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dirty="0">
                <a:latin typeface="Times LT Std" pitchFamily="18" charset="0"/>
              </a:rPr>
              <a:t>... </a:t>
            </a:r>
            <a:r>
              <a:rPr lang="en-IN" dirty="0"/>
              <a:t>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be vectors in a vector space </a:t>
            </a:r>
            <a:r>
              <a:rPr lang="en-IN" i="1" dirty="0"/>
              <a:t>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sz="300" dirty="0"/>
          </a:p>
          <a:p>
            <a:pPr marL="0" indent="0">
              <a:buNone/>
            </a:pPr>
            <a:r>
              <a:rPr lang="en-IN" dirty="0"/>
              <a:t>a. span(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dirty="0">
                <a:latin typeface="Times LT Std" pitchFamily="18" charset="0"/>
              </a:rPr>
              <a:t>... </a:t>
            </a:r>
            <a:r>
              <a:rPr lang="en-IN" dirty="0"/>
              <a:t>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dirty="0"/>
              <a:t>) is a subspace of </a:t>
            </a:r>
            <a:r>
              <a:rPr lang="en-IN" i="1" dirty="0"/>
              <a:t>V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b. span(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dirty="0">
                <a:latin typeface="Times LT Std" pitchFamily="18" charset="0"/>
              </a:rPr>
              <a:t>... </a:t>
            </a:r>
            <a:r>
              <a:rPr lang="en-IN" dirty="0"/>
              <a:t>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dirty="0"/>
              <a:t>) is the smallest subspace of </a:t>
            </a:r>
            <a:r>
              <a:rPr lang="en-IN" i="1" dirty="0"/>
              <a:t>V </a:t>
            </a:r>
            <a:r>
              <a:rPr lang="en-IN" dirty="0"/>
              <a:t>that contains 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dirty="0">
                <a:latin typeface="Times LT Std" pitchFamily="18" charset="0"/>
              </a:rPr>
              <a:t>...</a:t>
            </a:r>
            <a:r>
              <a:rPr lang="en-IN" dirty="0"/>
              <a:t> , </a:t>
            </a:r>
            <a:r>
              <a:rPr lang="en-IN" b="1" dirty="0" err="1"/>
              <a:t>v</a:t>
            </a:r>
            <a:r>
              <a:rPr lang="en-IN" i="1" baseline="-25000" dirty="0" err="1"/>
              <a:t>k</a:t>
            </a:r>
            <a:r>
              <a:rPr lang="en-IN" dirty="0"/>
              <a:t>.</a:t>
            </a:r>
            <a:endParaRPr lang="en-US" altLang="en-US" b="1" dirty="0">
              <a:solidFill>
                <a:srgbClr val="82004D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8DCF5-F733-4ED9-AE27-6082D56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701039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Spanning Sets (2 of 2) 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5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EF224-7E7A-4D63-ACFE-87412184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7224A61-103B-4850-B128-6B4DDC21F8F0}"/>
              </a:ext>
            </a:extLst>
          </p:cNvPr>
          <p:cNvSpPr txBox="1">
            <a:spLocks/>
          </p:cNvSpPr>
          <p:nvPr/>
        </p:nvSpPr>
        <p:spPr>
          <a:xfrm>
            <a:off x="1279131" y="2852936"/>
            <a:ext cx="6585738" cy="796159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0065C0"/>
                </a:solidFill>
              </a:rPr>
              <a:t>Vector Spaces and Subspaces</a:t>
            </a:r>
            <a:endParaRPr lang="en-US" altLang="en-US" sz="36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3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8A2871-D21A-4142-8AA1-24F78EC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C9D18-7D0D-4CBE-8E19-A55C19FC5309}"/>
              </a:ext>
            </a:extLst>
          </p:cNvPr>
          <p:cNvSpPr/>
          <p:nvPr/>
        </p:nvSpPr>
        <p:spPr>
          <a:xfrm>
            <a:off x="2194586" y="2492896"/>
            <a:ext cx="4754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solidFill>
                  <a:srgbClr val="0065C0"/>
                </a:solidFill>
              </a:rPr>
              <a:t>Linear</a:t>
            </a:r>
            <a:r>
              <a:rPr lang="en-IN" sz="4000" dirty="0">
                <a:solidFill>
                  <a:srgbClr val="0065C0"/>
                </a:solidFill>
              </a:rPr>
              <a:t> Independence</a:t>
            </a:r>
            <a:endParaRPr lang="en-US" altLang="en-US" sz="40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9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1EBF75-23B6-48AC-96B1-055C3F9D9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IN" dirty="0"/>
              <a:t>A set of vectors {</a:t>
            </a:r>
            <a:r>
              <a:rPr lang="en-IN" b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baseline="-25000" dirty="0"/>
              <a:t>2</a:t>
            </a:r>
            <a:r>
              <a:rPr lang="en-IN" dirty="0"/>
              <a:t>, ... , </a:t>
            </a:r>
            <a:r>
              <a:rPr lang="en-IN" b="1" dirty="0" err="1"/>
              <a:t>v</a:t>
            </a:r>
            <a:r>
              <a:rPr lang="en-IN" baseline="-25000" dirty="0" err="1"/>
              <a:t>k</a:t>
            </a:r>
            <a:r>
              <a:rPr lang="en-IN" dirty="0"/>
              <a:t>}</a:t>
            </a:r>
            <a:r>
              <a:rPr lang="en-IN" dirty="0">
                <a:latin typeface="Times LT Std" pitchFamily="18" charset="0"/>
              </a:rPr>
              <a:t> </a:t>
            </a:r>
            <a:r>
              <a:rPr lang="en-IN" dirty="0"/>
              <a:t>in a vector space </a:t>
            </a:r>
            <a:r>
              <a:rPr lang="en-IN" i="1" dirty="0"/>
              <a:t>V </a:t>
            </a:r>
            <a:r>
              <a:rPr lang="en-IN" dirty="0"/>
              <a:t>is </a:t>
            </a:r>
            <a:r>
              <a:rPr lang="en-IN" b="1" i="1" dirty="0"/>
              <a:t>linearly dependent </a:t>
            </a:r>
            <a:r>
              <a:rPr lang="en-IN" dirty="0"/>
              <a:t>if there are scalars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i="1" dirty="0"/>
              <a:t>, c</a:t>
            </a:r>
            <a:r>
              <a:rPr lang="en-IN" baseline="-25000" dirty="0"/>
              <a:t>2</a:t>
            </a:r>
            <a:r>
              <a:rPr lang="en-IN" i="1" dirty="0"/>
              <a:t>, ... , c</a:t>
            </a:r>
            <a:r>
              <a:rPr lang="en-IN" i="1" baseline="-25000" dirty="0"/>
              <a:t>k</a:t>
            </a:r>
            <a:r>
              <a:rPr lang="en-IN" dirty="0"/>
              <a:t>, </a:t>
            </a:r>
            <a:r>
              <a:rPr lang="en-IN" i="1" dirty="0"/>
              <a:t>at least one of which is not zero</a:t>
            </a:r>
            <a:r>
              <a:rPr lang="en-IN" dirty="0"/>
              <a:t>, such that</a:t>
            </a:r>
          </a:p>
          <a:p>
            <a:pPr marL="0" indent="0">
              <a:buNone/>
            </a:pPr>
            <a:endParaRPr lang="en-IN" sz="1400" dirty="0"/>
          </a:p>
          <a:p>
            <a:pPr marL="0" indent="0" algn="ctr">
              <a:buNone/>
            </a:pPr>
            <a:r>
              <a:rPr lang="sv-SE" i="1" dirty="0">
                <a:latin typeface="Times LT Std" pitchFamily="18" charset="0"/>
              </a:rPr>
              <a:t>c</a:t>
            </a:r>
            <a:r>
              <a:rPr lang="sv-SE" baseline="-25000" dirty="0">
                <a:latin typeface="Times LT Std" pitchFamily="18" charset="0"/>
              </a:rPr>
              <a:t>1</a:t>
            </a:r>
            <a:r>
              <a:rPr lang="sv-SE" b="1" dirty="0">
                <a:latin typeface="Times LT Std" pitchFamily="18" charset="0"/>
              </a:rPr>
              <a:t>v</a:t>
            </a:r>
            <a:r>
              <a:rPr lang="sv-SE" baseline="-25000" dirty="0">
                <a:latin typeface="Times LT Std" pitchFamily="18" charset="0"/>
              </a:rPr>
              <a:t>1</a:t>
            </a:r>
            <a:r>
              <a:rPr lang="sv-SE" dirty="0">
                <a:latin typeface="Times LT Std" pitchFamily="18" charset="0"/>
              </a:rPr>
              <a:t> + </a:t>
            </a:r>
            <a:r>
              <a:rPr lang="sv-SE" i="1" dirty="0">
                <a:latin typeface="Times LT Std" pitchFamily="18" charset="0"/>
              </a:rPr>
              <a:t>c</a:t>
            </a:r>
            <a:r>
              <a:rPr lang="sv-SE" baseline="-25000" dirty="0">
                <a:latin typeface="Times LT Std" pitchFamily="18" charset="0"/>
              </a:rPr>
              <a:t>2</a:t>
            </a:r>
            <a:r>
              <a:rPr lang="sv-SE" b="1" dirty="0">
                <a:latin typeface="Times LT Std" pitchFamily="18" charset="0"/>
              </a:rPr>
              <a:t>v</a:t>
            </a:r>
            <a:r>
              <a:rPr lang="sv-SE" baseline="-25000" dirty="0">
                <a:latin typeface="Times LT Std" pitchFamily="18" charset="0"/>
              </a:rPr>
              <a:t>2</a:t>
            </a:r>
            <a:r>
              <a:rPr lang="sv-SE" dirty="0">
                <a:latin typeface="Times LT Std" pitchFamily="18" charset="0"/>
              </a:rPr>
              <a:t> + ... + </a:t>
            </a:r>
            <a:r>
              <a:rPr lang="sv-SE" i="1" dirty="0">
                <a:latin typeface="Times LT Std" pitchFamily="18" charset="0"/>
              </a:rPr>
              <a:t>c</a:t>
            </a:r>
            <a:r>
              <a:rPr lang="sv-SE" baseline="-25000" dirty="0">
                <a:latin typeface="Times LT Std" pitchFamily="18" charset="0"/>
              </a:rPr>
              <a:t>k</a:t>
            </a:r>
            <a:r>
              <a:rPr lang="sv-SE" b="1" dirty="0">
                <a:latin typeface="Times LT Std" pitchFamily="18" charset="0"/>
              </a:rPr>
              <a:t>v</a:t>
            </a:r>
            <a:r>
              <a:rPr lang="sv-SE" baseline="-25000" dirty="0">
                <a:latin typeface="Times LT Std" pitchFamily="18" charset="0"/>
              </a:rPr>
              <a:t>k</a:t>
            </a:r>
            <a:r>
              <a:rPr lang="sv-SE" dirty="0">
                <a:latin typeface="Times LT Std" pitchFamily="18" charset="0"/>
              </a:rPr>
              <a:t> = </a:t>
            </a:r>
            <a:r>
              <a:rPr lang="sv-SE" b="1" dirty="0">
                <a:latin typeface="Times LT Std" pitchFamily="18" charset="0"/>
              </a:rPr>
              <a:t>0</a:t>
            </a:r>
          </a:p>
          <a:p>
            <a:pPr marL="0" indent="0" algn="ctr">
              <a:buNone/>
            </a:pPr>
            <a:endParaRPr lang="sv-SE" sz="1400" b="1" dirty="0"/>
          </a:p>
          <a:p>
            <a:pPr marL="0" indent="0">
              <a:buNone/>
            </a:pPr>
            <a:r>
              <a:rPr lang="en-IN" dirty="0"/>
              <a:t>A set of vectors that is not linearly dependent is said to be </a:t>
            </a:r>
            <a:r>
              <a:rPr lang="en-IN" b="1" i="1" dirty="0"/>
              <a:t>linearly independent.</a:t>
            </a:r>
            <a:endParaRPr lang="en-US" altLang="en-US" b="1" dirty="0">
              <a:solidFill>
                <a:srgbClr val="00AEEF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F163B-0847-45DF-A8AF-F0169143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701040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Linear Independence (1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17DFE2-B39E-4337-A921-EE54CB0145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Theorem 6.4</a:t>
            </a:r>
          </a:p>
          <a:p>
            <a:pPr marL="0" indent="0">
              <a:buNone/>
            </a:pPr>
            <a:r>
              <a:rPr lang="en-IN" dirty="0"/>
              <a:t>A set of vectors </a:t>
            </a:r>
            <a:r>
              <a:rPr lang="en-IN" dirty="0">
                <a:latin typeface="Times LT Std" pitchFamily="18" charset="0"/>
              </a:rPr>
              <a:t>{</a:t>
            </a:r>
            <a:r>
              <a:rPr lang="en-IN" b="1" dirty="0">
                <a:latin typeface="Times LT Std" pitchFamily="18" charset="0"/>
              </a:rPr>
              <a:t>v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, </a:t>
            </a:r>
            <a:r>
              <a:rPr lang="en-IN" b="1" dirty="0">
                <a:latin typeface="Times LT Std" pitchFamily="18" charset="0"/>
              </a:rPr>
              <a:t>v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, ... , </a:t>
            </a:r>
            <a:r>
              <a:rPr lang="en-IN" b="1" dirty="0" err="1">
                <a:latin typeface="Times LT Std" pitchFamily="18" charset="0"/>
              </a:rPr>
              <a:t>v</a:t>
            </a:r>
            <a:r>
              <a:rPr lang="en-IN" i="1" baseline="-25000" dirty="0" err="1">
                <a:latin typeface="Times LT Std" pitchFamily="18" charset="0"/>
              </a:rPr>
              <a:t>k</a:t>
            </a:r>
            <a:r>
              <a:rPr lang="en-IN" dirty="0">
                <a:latin typeface="Times LT Std" pitchFamily="18" charset="0"/>
              </a:rPr>
              <a:t>} </a:t>
            </a:r>
            <a:r>
              <a:rPr lang="en-IN" dirty="0"/>
              <a:t>in a vector space </a:t>
            </a:r>
            <a:r>
              <a:rPr lang="en-IN" i="1" dirty="0"/>
              <a:t>V </a:t>
            </a:r>
            <a:r>
              <a:rPr lang="en-IN" dirty="0"/>
              <a:t>is linearly dependent if and only if at least one of the vectors can be expressed as a linear combination of the others.</a:t>
            </a:r>
            <a:endParaRPr lang="en-US" altLang="en-US" b="1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F52D4-2749-4D90-9DDC-8011E851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701040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Linear Independence (2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056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7D5B19-338E-45C9-B0E4-FA4731DF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92" y="33505"/>
            <a:ext cx="9144000" cy="658264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6.25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7968A9C-B4D5-47B2-BBD5-4CE3F6A7F7A3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219953" cy="209001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                                         is linearly independent in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℘</a:t>
            </a:r>
            <a:r>
              <a:rPr lang="en-IN" i="1" baseline="-25000" dirty="0"/>
              <a:t>n</a:t>
            </a:r>
            <a:r>
              <a:rPr lang="en-IN" i="1" dirty="0"/>
              <a:t>.</a:t>
            </a:r>
          </a:p>
          <a:p>
            <a:endParaRPr lang="en-US" sz="800" i="1" dirty="0"/>
          </a:p>
          <a:p>
            <a:pPr marL="0" indent="0">
              <a:buNone/>
            </a:pPr>
            <a:r>
              <a:rPr lang="en-IN" dirty="0">
                <a:solidFill>
                  <a:srgbClr val="0065C0"/>
                </a:solidFill>
              </a:rPr>
              <a:t>Solution 1:</a:t>
            </a:r>
          </a:p>
          <a:p>
            <a:pPr marL="0" indent="0">
              <a:buNone/>
            </a:pPr>
            <a:r>
              <a:rPr lang="en-IN" dirty="0"/>
              <a:t>Suppose that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0</a:t>
            </a:r>
            <a:r>
              <a:rPr lang="en-IN" dirty="0">
                <a:latin typeface="Times LT Std" pitchFamily="18" charset="0"/>
              </a:rPr>
              <a:t>,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, ... , </a:t>
            </a:r>
            <a:r>
              <a:rPr lang="en-IN" i="1" dirty="0" err="1">
                <a:latin typeface="Times LT Std" pitchFamily="18" charset="0"/>
              </a:rPr>
              <a:t>c</a:t>
            </a:r>
            <a:r>
              <a:rPr lang="en-IN" i="1" baseline="-25000" dirty="0" err="1">
                <a:latin typeface="Times LT Std" pitchFamily="18" charset="0"/>
              </a:rPr>
              <a:t>n</a:t>
            </a:r>
            <a:r>
              <a:rPr lang="en-IN" i="1" dirty="0">
                <a:latin typeface="Times LT Std" pitchFamily="18" charset="0"/>
              </a:rPr>
              <a:t> </a:t>
            </a:r>
            <a:r>
              <a:rPr lang="en-IN" dirty="0"/>
              <a:t>are scalars such that</a:t>
            </a:r>
            <a:endParaRPr lang="en-IN" i="1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81FC026-B77F-455C-8748-831120379443}"/>
              </a:ext>
            </a:extLst>
          </p:cNvPr>
          <p:cNvSpPr txBox="1">
            <a:spLocks/>
          </p:cNvSpPr>
          <p:nvPr/>
        </p:nvSpPr>
        <p:spPr>
          <a:xfrm>
            <a:off x="459472" y="1444753"/>
            <a:ext cx="2665865" cy="4553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Show that the set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8ACF467-5C49-43A5-BA8B-24ACD221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7745" y="1459150"/>
            <a:ext cx="19526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720FC0FD-021F-4CED-8E82-C03D8E27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150" y="3755960"/>
            <a:ext cx="44577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F8C6D7DA-6CD1-4A54-BA5B-7B26AE2EFDBB}"/>
              </a:ext>
            </a:extLst>
          </p:cNvPr>
          <p:cNvSpPr txBox="1">
            <a:spLocks/>
          </p:cNvSpPr>
          <p:nvPr/>
        </p:nvSpPr>
        <p:spPr>
          <a:xfrm>
            <a:off x="507592" y="4287752"/>
            <a:ext cx="3036627" cy="41129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Then the polynomial</a:t>
            </a: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762006C1-23FE-4FB3-860F-5E1C44EC5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8375" y="4370137"/>
            <a:ext cx="40243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1367BE3-D231-4DA4-8E26-59533BE3092F}"/>
              </a:ext>
            </a:extLst>
          </p:cNvPr>
          <p:cNvSpPr txBox="1">
            <a:spLocks/>
          </p:cNvSpPr>
          <p:nvPr/>
        </p:nvSpPr>
        <p:spPr>
          <a:xfrm>
            <a:off x="286239" y="4706015"/>
            <a:ext cx="8335962" cy="127110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IN" dirty="0"/>
              <a:t>is zero for all values of </a:t>
            </a:r>
            <a:r>
              <a:rPr lang="en-IN" i="1" dirty="0"/>
              <a:t>x</a:t>
            </a:r>
            <a:r>
              <a:rPr lang="en-IN" dirty="0"/>
              <a:t>. But a polynomial of degree at most </a:t>
            </a:r>
            <a:r>
              <a:rPr lang="en-IN" i="1" dirty="0"/>
              <a:t>n </a:t>
            </a:r>
            <a:r>
              <a:rPr lang="en-IN" dirty="0"/>
              <a:t>cannot have more than </a:t>
            </a:r>
            <a:r>
              <a:rPr lang="en-IN" i="1" dirty="0"/>
              <a:t>n </a:t>
            </a:r>
            <a:r>
              <a:rPr lang="en-IN" dirty="0"/>
              <a:t>zeros.</a:t>
            </a:r>
          </a:p>
        </p:txBody>
      </p:sp>
    </p:spTree>
    <p:extLst>
      <p:ext uri="{BB962C8B-B14F-4D97-AF65-F5344CB8AC3E}">
        <p14:creationId xmlns:p14="http://schemas.microsoft.com/office/powerpoint/2010/main" val="425718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F179C4-E213-46CE-A951-C2B0F4F5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9" y="38784"/>
            <a:ext cx="9144000" cy="653912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6.25 – Solution 2 (1 of 2</a:t>
            </a:r>
            <a:r>
              <a:rPr lang="en-IN" dirty="0">
                <a:solidFill>
                  <a:srgbClr val="0065C0"/>
                </a:solidFill>
              </a:rPr>
              <a:t>)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7A205870-360C-4E19-9D63-B61DADB3747F}"/>
              </a:ext>
            </a:extLst>
          </p:cNvPr>
          <p:cNvSpPr txBox="1">
            <a:spLocks/>
          </p:cNvSpPr>
          <p:nvPr/>
        </p:nvSpPr>
        <p:spPr>
          <a:xfrm>
            <a:off x="404019" y="1196752"/>
            <a:ext cx="8335962" cy="1312095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So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must be the zero polynomial, meaning that             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0</a:t>
            </a:r>
            <a:r>
              <a:rPr lang="en-IN" dirty="0">
                <a:latin typeface="Times LT Std" pitchFamily="18" charset="0"/>
              </a:rPr>
              <a:t> =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=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... = </a:t>
            </a:r>
            <a:r>
              <a:rPr lang="en-IN" i="1" dirty="0" err="1">
                <a:latin typeface="Times LT Std" pitchFamily="18" charset="0"/>
              </a:rPr>
              <a:t>c</a:t>
            </a:r>
            <a:r>
              <a:rPr lang="en-IN" i="1" baseline="-25000" dirty="0" err="1">
                <a:latin typeface="Times LT Std" pitchFamily="18" charset="0"/>
              </a:rPr>
              <a:t>n</a:t>
            </a:r>
            <a:r>
              <a:rPr lang="en-IN" i="1" dirty="0">
                <a:latin typeface="Times LT Std" pitchFamily="18" charset="0"/>
              </a:rPr>
              <a:t> </a:t>
            </a:r>
            <a:r>
              <a:rPr lang="en-IN" dirty="0">
                <a:latin typeface="Times LT Std" pitchFamily="18" charset="0"/>
              </a:rPr>
              <a:t>= 0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Therefore,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965A49BC-1218-4431-BD88-551B6D00A1D0}"/>
              </a:ext>
            </a:extLst>
          </p:cNvPr>
          <p:cNvSpPr txBox="1">
            <a:spLocks/>
          </p:cNvSpPr>
          <p:nvPr/>
        </p:nvSpPr>
        <p:spPr>
          <a:xfrm>
            <a:off x="404019" y="2725329"/>
            <a:ext cx="8335962" cy="97087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0065C0"/>
                </a:solidFill>
              </a:rPr>
              <a:t>Solution 2:</a:t>
            </a:r>
          </a:p>
          <a:p>
            <a:pPr marL="0" indent="0">
              <a:buNone/>
            </a:pPr>
            <a:r>
              <a:rPr lang="en-IN" dirty="0"/>
              <a:t>We begin, as in the first solution, by assuming that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E9A0F05-7A58-402C-B9CB-43818E8D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6594" y="3876457"/>
            <a:ext cx="5124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6D5720C-3383-483E-9C35-8F3313104D89}"/>
              </a:ext>
            </a:extLst>
          </p:cNvPr>
          <p:cNvSpPr txBox="1">
            <a:spLocks/>
          </p:cNvSpPr>
          <p:nvPr/>
        </p:nvSpPr>
        <p:spPr>
          <a:xfrm>
            <a:off x="404019" y="4404034"/>
            <a:ext cx="8335962" cy="793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Since this is true for all </a:t>
            </a:r>
            <a:r>
              <a:rPr lang="en-IN" i="1" dirty="0"/>
              <a:t>x</a:t>
            </a:r>
            <a:r>
              <a:rPr lang="en-IN" dirty="0"/>
              <a:t>, we can substitute </a:t>
            </a:r>
            <a:r>
              <a:rPr lang="en-IN" i="1" dirty="0">
                <a:latin typeface="Times LT Std" pitchFamily="18" charset="0"/>
              </a:rPr>
              <a:t>x </a:t>
            </a:r>
            <a:r>
              <a:rPr lang="en-IN" dirty="0">
                <a:latin typeface="Times LT Std" pitchFamily="18" charset="0"/>
              </a:rPr>
              <a:t>= 0 </a:t>
            </a:r>
            <a:r>
              <a:rPr lang="en-IN" dirty="0"/>
              <a:t>to obtain 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0</a:t>
            </a:r>
            <a:r>
              <a:rPr lang="en-IN" dirty="0">
                <a:latin typeface="Times LT Std" pitchFamily="18" charset="0"/>
              </a:rPr>
              <a:t> = 0</a:t>
            </a:r>
            <a:r>
              <a:rPr lang="en-IN" dirty="0"/>
              <a:t>. This leaves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B1AA9A4-B191-4CDB-A002-2F6F7DDA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5263" y="5500568"/>
            <a:ext cx="35671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48A0A04-618B-4EB9-BFBE-DF303D4F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483" y="2119259"/>
            <a:ext cx="188809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FF505A36-EDD9-4A1A-A3C6-AACB15143B45}"/>
              </a:ext>
            </a:extLst>
          </p:cNvPr>
          <p:cNvSpPr txBox="1">
            <a:spLocks/>
          </p:cNvSpPr>
          <p:nvPr/>
        </p:nvSpPr>
        <p:spPr>
          <a:xfrm>
            <a:off x="3995936" y="2076304"/>
            <a:ext cx="4248471" cy="516569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is linearly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412009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0C5FB-3770-406D-96DC-29E3F0C1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37" y="84356"/>
            <a:ext cx="9144000" cy="478795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6.25 – Solution 2 (2 of 2)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DCCC7E92-5DA2-4B71-9796-D8F6935B7200}"/>
              </a:ext>
            </a:extLst>
          </p:cNvPr>
          <p:cNvSpPr txBox="1">
            <a:spLocks/>
          </p:cNvSpPr>
          <p:nvPr/>
        </p:nvSpPr>
        <p:spPr>
          <a:xfrm>
            <a:off x="404019" y="1225722"/>
            <a:ext cx="4888061" cy="43863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Taking derivatives, we obtain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63B6DD2-AF0C-4633-B7F4-7C46FD4AF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1572" y="1845061"/>
            <a:ext cx="5207319" cy="45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51E222B-E169-4FE1-A3BD-A09582EA66C9}"/>
              </a:ext>
            </a:extLst>
          </p:cNvPr>
          <p:cNvSpPr txBox="1">
            <a:spLocks/>
          </p:cNvSpPr>
          <p:nvPr/>
        </p:nvSpPr>
        <p:spPr>
          <a:xfrm>
            <a:off x="413735" y="2459389"/>
            <a:ext cx="7199194" cy="45226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and setting </a:t>
            </a:r>
            <a:r>
              <a:rPr lang="en-IN" i="1" dirty="0">
                <a:latin typeface="Times LT Std" pitchFamily="18" charset="0"/>
              </a:rPr>
              <a:t>x </a:t>
            </a:r>
            <a:r>
              <a:rPr lang="en-IN" dirty="0">
                <a:latin typeface="Times LT Std" pitchFamily="18" charset="0"/>
              </a:rPr>
              <a:t>= 0</a:t>
            </a:r>
            <a:r>
              <a:rPr lang="en-IN" dirty="0"/>
              <a:t>, we see that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= 0</a:t>
            </a:r>
            <a:r>
              <a:rPr lang="en-IN" dirty="0"/>
              <a:t>. Differentiating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CFA296-42B0-408E-8158-D11660231242}"/>
              </a:ext>
            </a:extLst>
          </p:cNvPr>
          <p:cNvSpPr txBox="1">
            <a:spLocks/>
          </p:cNvSpPr>
          <p:nvPr/>
        </p:nvSpPr>
        <p:spPr>
          <a:xfrm>
            <a:off x="404018" y="2989501"/>
            <a:ext cx="8632478" cy="148948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                                         and setting </a:t>
            </a:r>
            <a:r>
              <a:rPr lang="en-IN" i="1" dirty="0">
                <a:latin typeface="Times LT Std" pitchFamily="18" charset="0"/>
              </a:rPr>
              <a:t>x </a:t>
            </a:r>
            <a:r>
              <a:rPr lang="en-IN" dirty="0">
                <a:latin typeface="Times LT Std" pitchFamily="18" charset="0"/>
              </a:rPr>
              <a:t>= 0</a:t>
            </a:r>
            <a:r>
              <a:rPr lang="en-IN" dirty="0"/>
              <a:t>, we find that </a:t>
            </a:r>
            <a:r>
              <a:rPr lang="en-IN" dirty="0">
                <a:latin typeface="Times LT Std" pitchFamily="18" charset="0"/>
              </a:rPr>
              <a:t>2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0</a:t>
            </a:r>
            <a:r>
              <a:rPr lang="en-IN" dirty="0"/>
              <a:t>, so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0</a:t>
            </a:r>
            <a:r>
              <a:rPr lang="en-IN" dirty="0"/>
              <a:t>.</a:t>
            </a:r>
          </a:p>
          <a:p>
            <a:pPr indent="4052888"/>
            <a:endParaRPr lang="en-IN" sz="400" dirty="0"/>
          </a:p>
          <a:p>
            <a:pPr marL="0" indent="0">
              <a:buNone/>
            </a:pPr>
            <a:r>
              <a:rPr lang="en-IN" dirty="0"/>
              <a:t>Continuing in this fashion, we find that</a:t>
            </a:r>
            <a:endParaRPr lang="en-IN" i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10ABD8C-D2F4-4412-A750-999C25028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931" y="4756575"/>
            <a:ext cx="990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46B94389-92B3-4AD6-BCA2-9449C7038FB7}"/>
              </a:ext>
            </a:extLst>
          </p:cNvPr>
          <p:cNvSpPr txBox="1">
            <a:spLocks/>
          </p:cNvSpPr>
          <p:nvPr/>
        </p:nvSpPr>
        <p:spPr>
          <a:xfrm>
            <a:off x="1285058" y="4681131"/>
            <a:ext cx="8335962" cy="44821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IN" dirty="0"/>
              <a:t>for </a:t>
            </a:r>
            <a:r>
              <a:rPr lang="en-IN" i="1" dirty="0">
                <a:latin typeface="Times LT Std" pitchFamily="18" charset="0"/>
              </a:rPr>
              <a:t>k </a:t>
            </a:r>
            <a:r>
              <a:rPr lang="en-IN" dirty="0">
                <a:latin typeface="Times LT Std" pitchFamily="18" charset="0"/>
              </a:rPr>
              <a:t>= 0</a:t>
            </a:r>
            <a:r>
              <a:rPr lang="en-IN" dirty="0"/>
              <a:t>, </a:t>
            </a:r>
            <a:r>
              <a:rPr lang="en-IN" dirty="0">
                <a:latin typeface="Times LT Std" pitchFamily="18" charset="0"/>
              </a:rPr>
              <a:t>... , </a:t>
            </a:r>
            <a:r>
              <a:rPr lang="en-IN" i="1" dirty="0">
                <a:latin typeface="Times LT Std" pitchFamily="18" charset="0"/>
              </a:rPr>
              <a:t>n</a:t>
            </a:r>
            <a:r>
              <a:rPr lang="en-IN" dirty="0">
                <a:latin typeface="Times LT Std" pitchFamily="18" charset="0"/>
              </a:rPr>
              <a:t>. </a:t>
            </a:r>
            <a:r>
              <a:rPr lang="en-IN" dirty="0"/>
              <a:t>Therefore,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0</a:t>
            </a:r>
            <a:r>
              <a:rPr lang="en-IN" dirty="0">
                <a:latin typeface="Times LT Std" pitchFamily="18" charset="0"/>
              </a:rPr>
              <a:t> =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=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... = </a:t>
            </a:r>
            <a:r>
              <a:rPr lang="en-IN" i="1" dirty="0" err="1">
                <a:latin typeface="Times LT Std" pitchFamily="18" charset="0"/>
              </a:rPr>
              <a:t>c</a:t>
            </a:r>
            <a:r>
              <a:rPr lang="en-IN" i="1" baseline="-25000" dirty="0" err="1">
                <a:latin typeface="Times LT Std" pitchFamily="18" charset="0"/>
              </a:rPr>
              <a:t>n</a:t>
            </a:r>
            <a:r>
              <a:rPr lang="en-IN" i="1" dirty="0">
                <a:latin typeface="Times LT Std" pitchFamily="18" charset="0"/>
              </a:rPr>
              <a:t> </a:t>
            </a:r>
            <a:r>
              <a:rPr lang="en-IN" dirty="0">
                <a:latin typeface="Times LT Std" pitchFamily="18" charset="0"/>
              </a:rPr>
              <a:t>= 0</a:t>
            </a:r>
            <a:r>
              <a:rPr lang="en-IN" dirty="0"/>
              <a:t>,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497CC73-641A-493B-80DA-13E1B728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959" y="5258844"/>
            <a:ext cx="1762125" cy="36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BD17D224-29B3-4831-B1FB-0135170DB16C}"/>
              </a:ext>
            </a:extLst>
          </p:cNvPr>
          <p:cNvSpPr txBox="1">
            <a:spLocks/>
          </p:cNvSpPr>
          <p:nvPr/>
        </p:nvSpPr>
        <p:spPr>
          <a:xfrm>
            <a:off x="2224828" y="5188740"/>
            <a:ext cx="4363395" cy="43378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is linearly independent.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9338175-5243-4BBE-A32A-AAC61E18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931" y="3075450"/>
            <a:ext cx="39243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5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8A46BA-8161-4193-B138-D6C95E2001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set </a:t>
            </a:r>
            <a:r>
              <a:rPr lang="en-IN" i="1" dirty="0"/>
              <a:t>S </a:t>
            </a:r>
            <a:r>
              <a:rPr lang="en-IN" dirty="0"/>
              <a:t>of vectors in a vector space </a:t>
            </a:r>
            <a:r>
              <a:rPr lang="en-IN" i="1" dirty="0"/>
              <a:t>V </a:t>
            </a:r>
            <a:r>
              <a:rPr lang="en-IN" dirty="0"/>
              <a:t>is </a:t>
            </a:r>
            <a:r>
              <a:rPr lang="en-IN" b="1" i="1" dirty="0"/>
              <a:t>linearly dependent </a:t>
            </a:r>
            <a:r>
              <a:rPr lang="en-IN" dirty="0"/>
              <a:t>if it contains finitely many linearly dependent vectors. A set of vectors that is not linearly dependent is said to be </a:t>
            </a:r>
            <a:r>
              <a:rPr lang="en-IN" b="1" i="1" dirty="0"/>
              <a:t>linearly independent.</a:t>
            </a:r>
            <a:endParaRPr lang="en-IN" dirty="0"/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A230A-2BBF-4C3A-996E-B603A23A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9757"/>
            <a:ext cx="9144000" cy="740797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Linear Independence (3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3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6CE73E-2D03-440B-BCB5-FA62F6C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2096A3-5835-44C7-9E54-379B7D04BBDA}"/>
              </a:ext>
            </a:extLst>
          </p:cNvPr>
          <p:cNvSpPr txBox="1">
            <a:spLocks/>
          </p:cNvSpPr>
          <p:nvPr/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>
                <a:solidFill>
                  <a:srgbClr val="0065C0"/>
                </a:solidFill>
              </a:rPr>
              <a:t>Bases</a:t>
            </a:r>
          </a:p>
        </p:txBody>
      </p:sp>
    </p:spTree>
    <p:extLst>
      <p:ext uri="{BB962C8B-B14F-4D97-AF65-F5344CB8AC3E}">
        <p14:creationId xmlns:p14="http://schemas.microsoft.com/office/powerpoint/2010/main" val="1287011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212F3-8D0E-4AA5-8049-69D3097CD6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IN" dirty="0"/>
              <a:t>A subset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ℬ </a:t>
            </a:r>
            <a:r>
              <a:rPr lang="en-IN" dirty="0"/>
              <a:t>of a vector space </a:t>
            </a:r>
            <a:r>
              <a:rPr lang="en-IN" i="1" dirty="0"/>
              <a:t>V </a:t>
            </a:r>
            <a:r>
              <a:rPr lang="en-IN" dirty="0"/>
              <a:t>is a </a:t>
            </a:r>
            <a:r>
              <a:rPr lang="en-IN" b="1" i="1" dirty="0"/>
              <a:t>basis </a:t>
            </a:r>
            <a:r>
              <a:rPr lang="en-IN" dirty="0"/>
              <a:t>for </a:t>
            </a:r>
            <a:r>
              <a:rPr lang="en-IN" i="1" dirty="0"/>
              <a:t>V </a:t>
            </a:r>
            <a:r>
              <a:rPr lang="en-IN" dirty="0"/>
              <a:t>if</a:t>
            </a:r>
          </a:p>
          <a:p>
            <a:pPr marL="0" indent="0">
              <a:buNone/>
            </a:pPr>
            <a:endParaRPr lang="en-IN" sz="500" dirty="0"/>
          </a:p>
          <a:p>
            <a:pPr marL="0" indent="0">
              <a:buNone/>
            </a:pPr>
            <a:r>
              <a:rPr lang="en-IN" dirty="0">
                <a:ea typeface="Cambria Math" panose="02040503050406030204" pitchFamily="18" charset="0"/>
              </a:rPr>
              <a:t>1.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ℬ </a:t>
            </a:r>
            <a:r>
              <a:rPr lang="en-IN" dirty="0"/>
              <a:t>spans </a:t>
            </a:r>
            <a:r>
              <a:rPr lang="en-IN" i="1" dirty="0"/>
              <a:t>V </a:t>
            </a:r>
            <a:r>
              <a:rPr lang="en-IN" dirty="0"/>
              <a:t>and</a:t>
            </a:r>
          </a:p>
          <a:p>
            <a:pPr marL="0" indent="0">
              <a:buNone/>
            </a:pPr>
            <a:r>
              <a:rPr lang="en-IN" dirty="0">
                <a:ea typeface="Cambria Math" panose="02040503050406030204" pitchFamily="18" charset="0"/>
              </a:rPr>
              <a:t>2.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ℬ </a:t>
            </a:r>
            <a:r>
              <a:rPr lang="en-IN" dirty="0"/>
              <a:t>is linearly independent.</a:t>
            </a:r>
            <a:endParaRPr lang="en-IN" b="1" dirty="0">
              <a:solidFill>
                <a:srgbClr val="0D98C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64FCC-137F-4CED-BB1C-AE782C64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2" y="0"/>
            <a:ext cx="9144000" cy="701040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</a:rPr>
              <a:t>Bases (1 of 1)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5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C57510-6CB3-434A-A49D-65922835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9236"/>
            <a:ext cx="9144000" cy="668691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6.32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B189DBAD-3CC3-473C-A5A4-F4DCE40AAA02}"/>
              </a:ext>
            </a:extLst>
          </p:cNvPr>
          <p:cNvSpPr txBox="1">
            <a:spLocks/>
          </p:cNvSpPr>
          <p:nvPr/>
        </p:nvSpPr>
        <p:spPr>
          <a:xfrm>
            <a:off x="457200" y="1444753"/>
            <a:ext cx="8284191" cy="211731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IN" dirty="0"/>
              <a:t>                                                    is a basis for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℘</a:t>
            </a:r>
            <a:r>
              <a:rPr lang="en-IN" baseline="-25000" dirty="0"/>
              <a:t>2</a:t>
            </a:r>
            <a:r>
              <a:rPr lang="en-IN" dirty="0"/>
              <a:t>.</a:t>
            </a:r>
          </a:p>
          <a:p>
            <a:pPr indent="4967288"/>
            <a:endParaRPr lang="en-US" sz="800" b="1" dirty="0"/>
          </a:p>
          <a:p>
            <a:pPr marL="0" indent="0">
              <a:buNone/>
            </a:pPr>
            <a:r>
              <a:rPr lang="en-IN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 dirty="0"/>
              <a:t>First to show that the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r>
              <a:rPr lang="en-IN" dirty="0"/>
              <a:t> is linearly independent, in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℘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/>
              <a:t>. Let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2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baseline="-25000" dirty="0"/>
              <a:t>3</a:t>
            </a:r>
            <a:r>
              <a:rPr lang="en-IN" dirty="0"/>
              <a:t> be scalars such that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2016718A-79D0-4038-A41A-BF202453379A}"/>
              </a:ext>
            </a:extLst>
          </p:cNvPr>
          <p:cNvSpPr txBox="1">
            <a:spLocks/>
          </p:cNvSpPr>
          <p:nvPr/>
        </p:nvSpPr>
        <p:spPr>
          <a:xfrm>
            <a:off x="457200" y="1444753"/>
            <a:ext cx="1644555" cy="41134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Show that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947615-82C9-4BA0-9C8F-0922EDA3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4609" y="1517751"/>
            <a:ext cx="3533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20F2203-BAFD-4A6D-9131-CAFEA097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8825" y="3851496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1B8B8178-C181-4259-8B25-BCE48FDC842C}"/>
              </a:ext>
            </a:extLst>
          </p:cNvPr>
          <p:cNvSpPr txBox="1">
            <a:spLocks/>
          </p:cNvSpPr>
          <p:nvPr/>
        </p:nvSpPr>
        <p:spPr>
          <a:xfrm>
            <a:off x="457200" y="4338129"/>
            <a:ext cx="934872" cy="516569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Then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B7996E-339A-49F3-8718-C9E6080F6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1688" y="4984281"/>
            <a:ext cx="50006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0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883195-45F6-480B-AFB0-D6F841A9FF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5C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i="1" dirty="0"/>
              <a:t>V </a:t>
            </a:r>
            <a:r>
              <a:rPr lang="en-IN" dirty="0"/>
              <a:t>be a set on which two operations, called </a:t>
            </a:r>
            <a:r>
              <a:rPr lang="en-IN" i="1" dirty="0"/>
              <a:t>addition </a:t>
            </a:r>
            <a:r>
              <a:rPr lang="en-IN" dirty="0"/>
              <a:t>and </a:t>
            </a:r>
            <a:r>
              <a:rPr lang="en-IN" i="1" dirty="0"/>
              <a:t>scalar multiplication, </a:t>
            </a:r>
            <a:r>
              <a:rPr lang="en-IN" dirty="0"/>
              <a:t>have been defined. If </a:t>
            </a:r>
            <a:r>
              <a:rPr lang="en-IN" b="1" dirty="0"/>
              <a:t>u </a:t>
            </a:r>
            <a:r>
              <a:rPr lang="en-IN" dirty="0"/>
              <a:t>and </a:t>
            </a:r>
            <a:r>
              <a:rPr lang="en-IN" b="1" dirty="0"/>
              <a:t>v </a:t>
            </a:r>
            <a:r>
              <a:rPr lang="en-IN" dirty="0"/>
              <a:t>are in </a:t>
            </a:r>
            <a:r>
              <a:rPr lang="en-IN" i="1" dirty="0"/>
              <a:t>V</a:t>
            </a:r>
            <a:r>
              <a:rPr lang="en-IN" dirty="0"/>
              <a:t>, the </a:t>
            </a:r>
            <a:r>
              <a:rPr lang="en-IN" i="1" dirty="0"/>
              <a:t>sum </a:t>
            </a:r>
            <a:r>
              <a:rPr lang="en-IN" dirty="0"/>
              <a:t>of </a:t>
            </a:r>
            <a:r>
              <a:rPr lang="en-IN" b="1" dirty="0"/>
              <a:t>u </a:t>
            </a:r>
            <a:r>
              <a:rPr lang="en-IN" dirty="0"/>
              <a:t>and </a:t>
            </a:r>
            <a:r>
              <a:rPr lang="en-IN" b="1" dirty="0"/>
              <a:t>v </a:t>
            </a:r>
            <a:r>
              <a:rPr lang="en-IN" dirty="0"/>
              <a:t>is denoted by </a:t>
            </a:r>
            <a:r>
              <a:rPr lang="en-IN" b="1" dirty="0">
                <a:latin typeface="Times LT Std" pitchFamily="18" charset="0"/>
              </a:rPr>
              <a:t>u </a:t>
            </a:r>
            <a:r>
              <a:rPr lang="en-IN" dirty="0">
                <a:latin typeface="Times LT Std" pitchFamily="18" charset="0"/>
              </a:rPr>
              <a:t>+ </a:t>
            </a:r>
            <a:r>
              <a:rPr lang="en-IN" b="1" dirty="0">
                <a:latin typeface="Times LT Std" pitchFamily="18" charset="0"/>
              </a:rPr>
              <a:t>v</a:t>
            </a:r>
            <a:r>
              <a:rPr lang="en-IN" dirty="0"/>
              <a:t>, and if </a:t>
            </a:r>
            <a:r>
              <a:rPr lang="en-IN" i="1" dirty="0"/>
              <a:t>c </a:t>
            </a:r>
            <a:r>
              <a:rPr lang="en-IN" dirty="0"/>
              <a:t>is a scalar, the </a:t>
            </a:r>
            <a:r>
              <a:rPr lang="en-IN" i="1" dirty="0"/>
              <a:t>scalar multiple </a:t>
            </a:r>
            <a:r>
              <a:rPr lang="en-IN" dirty="0"/>
              <a:t>of </a:t>
            </a:r>
            <a:r>
              <a:rPr lang="en-IN" b="1" dirty="0"/>
              <a:t>u </a:t>
            </a:r>
            <a:r>
              <a:rPr lang="en-IN" dirty="0"/>
              <a:t>by </a:t>
            </a:r>
            <a:r>
              <a:rPr lang="en-IN" i="1" dirty="0"/>
              <a:t>c </a:t>
            </a:r>
            <a:r>
              <a:rPr lang="en-IN" dirty="0"/>
              <a:t>is denoted by </a:t>
            </a:r>
            <a:r>
              <a:rPr lang="en-IN" i="1" dirty="0"/>
              <a:t>c</a:t>
            </a:r>
            <a:r>
              <a:rPr lang="en-IN" b="1" dirty="0"/>
              <a:t>u.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If the following axioms hold for all </a:t>
            </a:r>
            <a:r>
              <a:rPr lang="en-IN" b="1" dirty="0"/>
              <a:t>u</a:t>
            </a:r>
            <a:r>
              <a:rPr lang="en-IN" dirty="0"/>
              <a:t>, </a:t>
            </a:r>
            <a:r>
              <a:rPr lang="en-IN" b="1" dirty="0"/>
              <a:t>v</a:t>
            </a:r>
            <a:r>
              <a:rPr lang="en-IN" dirty="0"/>
              <a:t>, and </a:t>
            </a:r>
            <a:r>
              <a:rPr lang="en-IN" b="1" dirty="0"/>
              <a:t>w </a:t>
            </a:r>
            <a:r>
              <a:rPr lang="en-IN" dirty="0"/>
              <a:t>in </a:t>
            </a:r>
            <a:r>
              <a:rPr lang="en-IN" i="1" dirty="0"/>
              <a:t>V </a:t>
            </a:r>
            <a:r>
              <a:rPr lang="en-IN" dirty="0"/>
              <a:t>and for all scalars </a:t>
            </a:r>
            <a:r>
              <a:rPr lang="en-IN" i="1" dirty="0"/>
              <a:t>c </a:t>
            </a:r>
            <a:r>
              <a:rPr lang="en-IN" dirty="0"/>
              <a:t>and </a:t>
            </a:r>
            <a:r>
              <a:rPr lang="en-IN" i="1" dirty="0"/>
              <a:t>d</a:t>
            </a:r>
            <a:r>
              <a:rPr lang="en-IN" dirty="0"/>
              <a:t>, then </a:t>
            </a:r>
            <a:r>
              <a:rPr lang="en-IN" i="1" dirty="0"/>
              <a:t>V </a:t>
            </a:r>
            <a:r>
              <a:rPr lang="en-IN" dirty="0"/>
              <a:t>is called a </a:t>
            </a:r>
            <a:r>
              <a:rPr lang="en-IN" b="1" i="1" dirty="0"/>
              <a:t>vector space </a:t>
            </a:r>
            <a:r>
              <a:rPr lang="en-IN" dirty="0"/>
              <a:t>and its elements are called </a:t>
            </a:r>
            <a:r>
              <a:rPr lang="en-IN" b="1" i="1" dirty="0"/>
              <a:t>vectors</a:t>
            </a:r>
            <a:r>
              <a:rPr lang="en-IN" dirty="0"/>
              <a:t>.</a:t>
            </a:r>
            <a:endParaRPr lang="en-US" altLang="en-US" b="1" dirty="0">
              <a:solidFill>
                <a:srgbClr val="0D98C4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50654-1582-4A3E-A54F-8BF25228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9144000" cy="478795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Vector Spaces and Subspaces (1 of 4)</a:t>
            </a:r>
            <a:br>
              <a:rPr lang="en-US" altLang="en-US" dirty="0">
                <a:solidFill>
                  <a:srgbClr val="0065C0"/>
                </a:solidFill>
              </a:rPr>
            </a:b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28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9CF9BE-CB66-4B9C-B4E3-444EAC63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9236"/>
            <a:ext cx="9144000" cy="701932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6.32 – Solution (1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FB243222-8410-4061-A084-127A6CEFA91B}"/>
              </a:ext>
            </a:extLst>
          </p:cNvPr>
          <p:cNvSpPr txBox="1">
            <a:spLocks/>
          </p:cNvSpPr>
          <p:nvPr/>
        </p:nvSpPr>
        <p:spPr>
          <a:xfrm>
            <a:off x="404019" y="1268760"/>
            <a:ext cx="8335962" cy="270416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This implies that</a:t>
            </a:r>
          </a:p>
          <a:p>
            <a:pPr marL="0" indent="0" algn="ctr">
              <a:buNone/>
            </a:pP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3</a:t>
            </a:r>
            <a:r>
              <a:rPr lang="en-IN" dirty="0">
                <a:latin typeface="Times LT Std" pitchFamily="18" charset="0"/>
              </a:rPr>
              <a:t> = 0</a:t>
            </a:r>
          </a:p>
          <a:p>
            <a:pPr marL="0" indent="0" algn="ctr">
              <a:buNone/>
            </a:pP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0</a:t>
            </a:r>
          </a:p>
          <a:p>
            <a:pPr marL="0" indent="0" algn="ctr">
              <a:buNone/>
            </a:pP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3</a:t>
            </a:r>
            <a:r>
              <a:rPr lang="en-IN" dirty="0">
                <a:latin typeface="Times LT Std" pitchFamily="18" charset="0"/>
              </a:rPr>
              <a:t> = 0</a:t>
            </a:r>
          </a:p>
          <a:p>
            <a:pPr marL="0" indent="0" algn="ctr">
              <a:buNone/>
            </a:pPr>
            <a:endParaRPr lang="en-IN" sz="800" dirty="0">
              <a:latin typeface="Times LT Std" pitchFamily="18" charset="0"/>
            </a:endParaRPr>
          </a:p>
          <a:p>
            <a:pPr marL="0" indent="0">
              <a:buNone/>
            </a:pPr>
            <a:r>
              <a:rPr lang="en-IN" dirty="0"/>
              <a:t>the solution to which is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=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3</a:t>
            </a:r>
            <a:r>
              <a:rPr lang="en-IN" dirty="0">
                <a:latin typeface="Times LT Std" pitchFamily="18" charset="0"/>
              </a:rPr>
              <a:t> = 0</a:t>
            </a:r>
            <a:r>
              <a:rPr lang="en-IN" dirty="0"/>
              <a:t>. It follows that</a:t>
            </a:r>
            <a:endParaRPr lang="en-IN" dirty="0">
              <a:latin typeface="Times LT Std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381C73-6586-4F04-B023-CF50CA0D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5307" y="4180479"/>
            <a:ext cx="286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20253142-6EBC-4056-98A8-3B6C57E2FA8A}"/>
              </a:ext>
            </a:extLst>
          </p:cNvPr>
          <p:cNvSpPr txBox="1">
            <a:spLocks/>
          </p:cNvSpPr>
          <p:nvPr/>
        </p:nvSpPr>
        <p:spPr>
          <a:xfrm>
            <a:off x="404019" y="4708056"/>
            <a:ext cx="3391469" cy="516569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is linearly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2747981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CEFFE7-959A-4349-A075-6DAC32E0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8284"/>
            <a:ext cx="9144000" cy="677886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6.32 – Solution (2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8" name="Text Placeholder 40">
            <a:extLst>
              <a:ext uri="{FF2B5EF4-FFF2-40B4-BE49-F238E27FC236}">
                <a16:creationId xmlns:a16="http://schemas.microsoft.com/office/drawing/2014/main" id="{DFF9A0B9-18FD-474A-8BCB-602C1BE03B07}"/>
              </a:ext>
            </a:extLst>
          </p:cNvPr>
          <p:cNvSpPr txBox="1">
            <a:spLocks/>
          </p:cNvSpPr>
          <p:nvPr/>
        </p:nvSpPr>
        <p:spPr>
          <a:xfrm>
            <a:off x="457200" y="1444751"/>
            <a:ext cx="8507288" cy="121656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                                                                     be an arbitrary polynomial in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℘</a:t>
            </a:r>
            <a:r>
              <a:rPr lang="en-IN" baseline="-25000" dirty="0"/>
              <a:t>2</a:t>
            </a:r>
            <a:r>
              <a:rPr lang="en-IN" dirty="0"/>
              <a:t>. We must show that there are scalars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2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baseline="-25000" dirty="0"/>
              <a:t>3</a:t>
            </a:r>
            <a:r>
              <a:rPr lang="en-IN" dirty="0"/>
              <a:t> such that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24CF51-3549-458B-B82D-F8524762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1467388"/>
            <a:ext cx="3563228" cy="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933B7BF-3492-4A10-A225-2C02DAC9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8256" y="2959325"/>
            <a:ext cx="6567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40">
            <a:extLst>
              <a:ext uri="{FF2B5EF4-FFF2-40B4-BE49-F238E27FC236}">
                <a16:creationId xmlns:a16="http://schemas.microsoft.com/office/drawing/2014/main" id="{F4CB6554-63EE-455D-9EBE-36B0E6DA85C2}"/>
              </a:ext>
            </a:extLst>
          </p:cNvPr>
          <p:cNvSpPr txBox="1">
            <a:spLocks/>
          </p:cNvSpPr>
          <p:nvPr/>
        </p:nvSpPr>
        <p:spPr>
          <a:xfrm>
            <a:off x="457200" y="3720986"/>
            <a:ext cx="2962672" cy="42793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or, equivalently,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21AE97-B9AE-428D-BA53-4611C6D9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7788" y="4409115"/>
            <a:ext cx="644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ABD71157-89E4-41F1-A472-65187D965EEA}"/>
              </a:ext>
            </a:extLst>
          </p:cNvPr>
          <p:cNvSpPr txBox="1">
            <a:spLocks/>
          </p:cNvSpPr>
          <p:nvPr/>
        </p:nvSpPr>
        <p:spPr>
          <a:xfrm>
            <a:off x="457200" y="1416901"/>
            <a:ext cx="5240704" cy="40419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Now to show that the </a:t>
            </a:r>
          </a:p>
        </p:txBody>
      </p:sp>
    </p:spTree>
    <p:extLst>
      <p:ext uri="{BB962C8B-B14F-4D97-AF65-F5344CB8AC3E}">
        <p14:creationId xmlns:p14="http://schemas.microsoft.com/office/powerpoint/2010/main" val="3092799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F0A382-7AA1-4444-AB8E-EBBCF5B0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9144000" cy="692696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6.32 – Solution (3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8186189-6753-413E-BEB4-754ADAA180F8}"/>
              </a:ext>
            </a:extLst>
          </p:cNvPr>
          <p:cNvSpPr txBox="1">
            <a:spLocks/>
          </p:cNvSpPr>
          <p:nvPr/>
        </p:nvSpPr>
        <p:spPr>
          <a:xfrm>
            <a:off x="457200" y="1229432"/>
            <a:ext cx="8335962" cy="278605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Equating coefficients of like powers of </a:t>
            </a:r>
            <a:r>
              <a:rPr lang="en-IN" i="1" dirty="0"/>
              <a:t>x</a:t>
            </a:r>
            <a:r>
              <a:rPr lang="en-IN" dirty="0"/>
              <a:t>, we obtain the linear system</a:t>
            </a:r>
          </a:p>
          <a:p>
            <a:pPr marL="0" indent="0" algn="ctr">
              <a:buNone/>
            </a:pPr>
            <a:r>
              <a:rPr lang="pt-BR" i="1" dirty="0">
                <a:latin typeface="Times LT Std" pitchFamily="18" charset="0"/>
              </a:rPr>
              <a:t>c</a:t>
            </a:r>
            <a:r>
              <a:rPr lang="pt-BR" baseline="-25000" dirty="0">
                <a:latin typeface="Times LT Std" pitchFamily="18" charset="0"/>
              </a:rPr>
              <a:t>1</a:t>
            </a:r>
            <a:r>
              <a:rPr lang="pt-BR" dirty="0">
                <a:latin typeface="Times LT Std" pitchFamily="18" charset="0"/>
              </a:rPr>
              <a:t> + </a:t>
            </a:r>
            <a:r>
              <a:rPr lang="pt-BR" i="1" dirty="0">
                <a:latin typeface="Times LT Std" pitchFamily="18" charset="0"/>
              </a:rPr>
              <a:t>c</a:t>
            </a:r>
            <a:r>
              <a:rPr lang="pt-BR" baseline="-25000" dirty="0">
                <a:latin typeface="Times LT Std" pitchFamily="18" charset="0"/>
              </a:rPr>
              <a:t>3</a:t>
            </a:r>
            <a:r>
              <a:rPr lang="pt-BR" dirty="0">
                <a:latin typeface="Times LT Std" pitchFamily="18" charset="0"/>
              </a:rPr>
              <a:t> = </a:t>
            </a:r>
            <a:r>
              <a:rPr lang="pt-BR" i="1" dirty="0">
                <a:latin typeface="Times LT Std" pitchFamily="18" charset="0"/>
              </a:rPr>
              <a:t>a</a:t>
            </a:r>
          </a:p>
          <a:p>
            <a:pPr marL="0" indent="0" algn="ctr">
              <a:buNone/>
            </a:pPr>
            <a:r>
              <a:rPr lang="pl-PL" i="1" dirty="0">
                <a:latin typeface="Times LT Std" pitchFamily="18" charset="0"/>
              </a:rPr>
              <a:t>c</a:t>
            </a:r>
            <a:r>
              <a:rPr lang="pl-PL" baseline="-25000" dirty="0">
                <a:latin typeface="Times LT Std" pitchFamily="18" charset="0"/>
              </a:rPr>
              <a:t>1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en-US" dirty="0">
                <a:latin typeface="Times LT Std" pitchFamily="18" charset="0"/>
              </a:rPr>
              <a:t>+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pl-PL" i="1" dirty="0">
                <a:latin typeface="Times LT Std" pitchFamily="18" charset="0"/>
              </a:rPr>
              <a:t>c</a:t>
            </a:r>
            <a:r>
              <a:rPr lang="pl-PL" baseline="-25000" dirty="0">
                <a:latin typeface="Times LT Std" pitchFamily="18" charset="0"/>
              </a:rPr>
              <a:t>2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en-US" dirty="0">
                <a:latin typeface="Times LT Std" pitchFamily="18" charset="0"/>
              </a:rPr>
              <a:t>=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pl-PL" i="1" dirty="0">
                <a:latin typeface="Times LT Std" pitchFamily="18" charset="0"/>
              </a:rPr>
              <a:t>b</a:t>
            </a:r>
            <a:endParaRPr lang="en-US" i="1" dirty="0">
              <a:latin typeface="Times LT Std" pitchFamily="18" charset="0"/>
            </a:endParaRPr>
          </a:p>
          <a:p>
            <a:pPr marL="0" indent="0" algn="ctr">
              <a:buNone/>
            </a:pP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3</a:t>
            </a:r>
            <a:r>
              <a:rPr lang="en-IN" dirty="0">
                <a:latin typeface="Times LT Std" pitchFamily="18" charset="0"/>
              </a:rPr>
              <a:t> = </a:t>
            </a:r>
            <a:r>
              <a:rPr lang="en-IN" i="1" dirty="0">
                <a:latin typeface="Times LT Std" pitchFamily="18" charset="0"/>
              </a:rPr>
              <a:t>c</a:t>
            </a:r>
          </a:p>
          <a:p>
            <a:pPr marL="0" indent="0">
              <a:buNone/>
            </a:pPr>
            <a:r>
              <a:rPr lang="en-IN" dirty="0"/>
              <a:t>which has a solution, since the coefficient matrix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919100-751C-4BA1-B985-39656B5A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378946"/>
            <a:ext cx="1001720" cy="8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3D11A8B-964F-4FCD-90C8-783D671EB4F8}"/>
              </a:ext>
            </a:extLst>
          </p:cNvPr>
          <p:cNvSpPr txBox="1">
            <a:spLocks/>
          </p:cNvSpPr>
          <p:nvPr/>
        </p:nvSpPr>
        <p:spPr>
          <a:xfrm>
            <a:off x="448141" y="4235541"/>
            <a:ext cx="8181834" cy="7990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has rank 3 and, hence, is invertible. Therefore,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r>
              <a:rPr lang="en-IN" dirty="0"/>
              <a:t> is a basis for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℘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29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68DD28-5A97-40E3-A27A-E08982DE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FBA3BE-8AA5-4D97-82FE-414CBAD1AFA4}"/>
              </a:ext>
            </a:extLst>
          </p:cNvPr>
          <p:cNvSpPr txBox="1">
            <a:spLocks/>
          </p:cNvSpPr>
          <p:nvPr/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>
                <a:solidFill>
                  <a:srgbClr val="0065C0"/>
                </a:solidFill>
              </a:rPr>
              <a:t>Coordinates</a:t>
            </a:r>
          </a:p>
        </p:txBody>
      </p:sp>
    </p:spTree>
    <p:extLst>
      <p:ext uri="{BB962C8B-B14F-4D97-AF65-F5344CB8AC3E}">
        <p14:creationId xmlns:p14="http://schemas.microsoft.com/office/powerpoint/2010/main" val="2233486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B17E8-15B3-4991-A3C9-F8F6321CD0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Theorem 6.5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i="1" dirty="0"/>
              <a:t>V </a:t>
            </a:r>
            <a:r>
              <a:rPr lang="en-IN" dirty="0"/>
              <a:t>be a vector space and let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r>
              <a:rPr lang="en-IN" dirty="0"/>
              <a:t> be a basis for </a:t>
            </a:r>
            <a:r>
              <a:rPr lang="en-IN" i="1" dirty="0"/>
              <a:t>V</a:t>
            </a:r>
            <a:r>
              <a:rPr lang="en-IN" dirty="0"/>
              <a:t>. For every vector </a:t>
            </a:r>
            <a:r>
              <a:rPr lang="en-IN" b="1" dirty="0"/>
              <a:t>v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/>
              <a:t>, there is exactly one way to write </a:t>
            </a:r>
            <a:r>
              <a:rPr lang="en-IN" b="1" dirty="0"/>
              <a:t>v </a:t>
            </a:r>
            <a:r>
              <a:rPr lang="en-IN" dirty="0"/>
              <a:t>as a linear combination of the basis vectors in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ℬ.</a:t>
            </a:r>
            <a:endParaRPr lang="en-US" altLang="en-US" b="1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FFCEFA-D421-42F1-8FB0-9B830D21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20031"/>
            <a:ext cx="9144000" cy="721071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</a:rPr>
              <a:t>Coordinates (1 of 4)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16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C7540E-0F81-444D-93D7-3731933A4EE3}"/>
              </a:ext>
            </a:extLst>
          </p:cNvPr>
          <p:cNvSpPr txBox="1">
            <a:spLocks/>
          </p:cNvSpPr>
          <p:nvPr/>
        </p:nvSpPr>
        <p:spPr>
          <a:xfrm>
            <a:off x="172446" y="1445706"/>
            <a:ext cx="8263719" cy="146335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IN" dirty="0"/>
              <a:t>                                 be a basis for a vector space </a:t>
            </a:r>
            <a:r>
              <a:rPr lang="en-IN" i="1" dirty="0"/>
              <a:t>V</a:t>
            </a:r>
            <a:r>
              <a:rPr lang="en-IN" dirty="0"/>
              <a:t>. Let </a:t>
            </a:r>
            <a:r>
              <a:rPr lang="en-IN" b="1" dirty="0"/>
              <a:t>v </a:t>
            </a:r>
            <a:r>
              <a:rPr lang="en-IN" dirty="0"/>
              <a:t>be a vector in </a:t>
            </a:r>
            <a:r>
              <a:rPr lang="en-IN" i="1" dirty="0"/>
              <a:t>V</a:t>
            </a:r>
            <a:r>
              <a:rPr lang="en-IN" dirty="0"/>
              <a:t>, and write </a:t>
            </a:r>
            <a:r>
              <a:rPr lang="en-IN" b="1" dirty="0">
                <a:latin typeface="Times LT Std" pitchFamily="18" charset="0"/>
              </a:rPr>
              <a:t>v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b="1" dirty="0">
                <a:latin typeface="Times LT Std" pitchFamily="18" charset="0"/>
              </a:rPr>
              <a:t>v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b="1" dirty="0">
                <a:latin typeface="Times LT Std" pitchFamily="18" charset="0"/>
              </a:rPr>
              <a:t>v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+ ... + </a:t>
            </a:r>
            <a:r>
              <a:rPr lang="en-IN" i="1" dirty="0" err="1">
                <a:latin typeface="Times LT Std" pitchFamily="18" charset="0"/>
              </a:rPr>
              <a:t>c</a:t>
            </a:r>
            <a:r>
              <a:rPr lang="en-IN" i="1" baseline="-25000" dirty="0" err="1">
                <a:latin typeface="Times LT Std" pitchFamily="18" charset="0"/>
              </a:rPr>
              <a:t>n</a:t>
            </a:r>
            <a:r>
              <a:rPr lang="en-IN" b="1" dirty="0" err="1">
                <a:latin typeface="Times LT Std" pitchFamily="18" charset="0"/>
              </a:rPr>
              <a:t>v</a:t>
            </a:r>
            <a:r>
              <a:rPr lang="en-IN" i="1" baseline="-25000" dirty="0" err="1">
                <a:latin typeface="Times LT Std" pitchFamily="18" charset="0"/>
              </a:rPr>
              <a:t>n</a:t>
            </a:r>
            <a:r>
              <a:rPr lang="en-IN" dirty="0">
                <a:latin typeface="Times LT Std" pitchFamily="18" charset="0"/>
              </a:rPr>
              <a:t>. </a:t>
            </a:r>
            <a:r>
              <a:rPr lang="en-IN" dirty="0"/>
              <a:t>Then  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,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, ... , </a:t>
            </a:r>
            <a:r>
              <a:rPr lang="en-IN" i="1" dirty="0" err="1">
                <a:latin typeface="Times LT Std" pitchFamily="18" charset="0"/>
              </a:rPr>
              <a:t>c</a:t>
            </a:r>
            <a:r>
              <a:rPr lang="en-IN" i="1" baseline="-25000" dirty="0" err="1">
                <a:latin typeface="Times LT Std" pitchFamily="18" charset="0"/>
              </a:rPr>
              <a:t>n</a:t>
            </a:r>
            <a:r>
              <a:rPr lang="en-IN" i="1" dirty="0">
                <a:latin typeface="Times LT Std" pitchFamily="18" charset="0"/>
              </a:rPr>
              <a:t> </a:t>
            </a:r>
            <a:r>
              <a:rPr lang="en-IN" dirty="0"/>
              <a:t>are called the </a:t>
            </a:r>
            <a:r>
              <a:rPr lang="en-IN" b="1" i="1" dirty="0"/>
              <a:t>coordinates of </a:t>
            </a:r>
            <a:r>
              <a:rPr lang="en-IN" b="1" dirty="0"/>
              <a:t>v </a:t>
            </a:r>
            <a:r>
              <a:rPr lang="en-IN" b="1" i="1" dirty="0"/>
              <a:t>with respect to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r>
              <a:rPr lang="en-IN" dirty="0">
                <a:ea typeface="Cambria Math" panose="02040503050406030204" pitchFamily="18" charset="0"/>
              </a:rPr>
              <a:t>,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/>
              <a:t>and the column vector</a:t>
            </a:r>
            <a:endParaRPr lang="en-IN" b="1" dirty="0">
              <a:solidFill>
                <a:srgbClr val="0D98C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90F31-C00A-4B25-A23A-A87E11AA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13762"/>
            <a:ext cx="9144000" cy="706458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</a:rPr>
              <a:t>Coordinates (2 of 4)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B412D-FEDE-47D7-BABB-B44B6EF9389F}"/>
              </a:ext>
            </a:extLst>
          </p:cNvPr>
          <p:cNvSpPr txBox="1">
            <a:spLocks/>
          </p:cNvSpPr>
          <p:nvPr/>
        </p:nvSpPr>
        <p:spPr>
          <a:xfrm>
            <a:off x="467544" y="980728"/>
            <a:ext cx="3610743" cy="92995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IN" dirty="0"/>
              <a:t>Let</a:t>
            </a:r>
            <a:endParaRPr lang="en-IN" b="1" dirty="0">
              <a:solidFill>
                <a:srgbClr val="0D98C3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8C2435-4106-4D49-8BC3-B7966D06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2753" y="1573424"/>
            <a:ext cx="2434140" cy="33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720DF50-C5FA-4134-906E-4555B628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6532" y="3131336"/>
            <a:ext cx="15716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1609711D-BA62-4EB6-8272-508250B3913F}"/>
              </a:ext>
            </a:extLst>
          </p:cNvPr>
          <p:cNvSpPr txBox="1">
            <a:spLocks/>
          </p:cNvSpPr>
          <p:nvPr/>
        </p:nvSpPr>
        <p:spPr>
          <a:xfrm>
            <a:off x="467543" y="4870407"/>
            <a:ext cx="7922525" cy="516569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is called the </a:t>
            </a:r>
            <a:r>
              <a:rPr lang="en-IN" b="1" i="1" dirty="0"/>
              <a:t>coordinate vector of </a:t>
            </a:r>
            <a:r>
              <a:rPr lang="en-IN" b="1" dirty="0"/>
              <a:t>v </a:t>
            </a:r>
            <a:r>
              <a:rPr lang="en-IN" b="1" i="1" dirty="0"/>
              <a:t>with respect to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ℬ</a:t>
            </a:r>
            <a:r>
              <a:rPr lang="en-IN" b="1" dirty="0">
                <a:ea typeface="Cambria Math" panose="02040503050406030204" pitchFamily="18" charset="0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3528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B8160-4E56-4AB3-A256-8FFF2E65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11434"/>
            <a:ext cx="9144000" cy="670628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6.37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363D2116-5CE9-46E5-8303-FA0628F9E69D}"/>
              </a:ext>
            </a:extLst>
          </p:cNvPr>
          <p:cNvSpPr txBox="1">
            <a:spLocks/>
          </p:cNvSpPr>
          <p:nvPr/>
        </p:nvSpPr>
        <p:spPr>
          <a:xfrm>
            <a:off x="395536" y="1124744"/>
            <a:ext cx="4474840" cy="493229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Find the coordinate vector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62E7B2-DE56-49BD-AB60-F61B566D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0296" y="1219703"/>
            <a:ext cx="3385705" cy="35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55B412-B79F-44A0-8514-63BA9250FE39}"/>
              </a:ext>
            </a:extLst>
          </p:cNvPr>
          <p:cNvSpPr txBox="1">
            <a:spLocks/>
          </p:cNvSpPr>
          <p:nvPr/>
        </p:nvSpPr>
        <p:spPr>
          <a:xfrm>
            <a:off x="395536" y="1571322"/>
            <a:ext cx="4114800" cy="516569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with respect to the basis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705A73F-111F-4092-8D52-B90244C0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2264" y="1712932"/>
            <a:ext cx="3380982" cy="3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4ECF376-A77B-435B-80D2-6CFE2B493D2D}"/>
              </a:ext>
            </a:extLst>
          </p:cNvPr>
          <p:cNvSpPr txBox="1">
            <a:spLocks/>
          </p:cNvSpPr>
          <p:nvPr/>
        </p:nvSpPr>
        <p:spPr>
          <a:xfrm>
            <a:off x="395536" y="2339416"/>
            <a:ext cx="5602406" cy="95723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 dirty="0"/>
              <a:t>We need to find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2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baseline="-25000" dirty="0"/>
              <a:t>3</a:t>
            </a:r>
            <a:r>
              <a:rPr lang="en-IN" dirty="0"/>
              <a:t> such that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922FA03-CD80-4593-B43A-B0755DD3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135" y="3482998"/>
            <a:ext cx="7030403" cy="46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510DFCF-D5D4-453E-AC6C-FAC40DB41D52}"/>
              </a:ext>
            </a:extLst>
          </p:cNvPr>
          <p:cNvSpPr txBox="1">
            <a:spLocks/>
          </p:cNvSpPr>
          <p:nvPr/>
        </p:nvSpPr>
        <p:spPr>
          <a:xfrm>
            <a:off x="395536" y="4236489"/>
            <a:ext cx="2340591" cy="46588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or, equivalently,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DE8A223F-03D2-4FEF-83D6-858D61F1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0851" y="4849941"/>
            <a:ext cx="699897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32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1C9EEF-A9DA-45FD-AC57-CF6C957F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45" y="-29693"/>
            <a:ext cx="9144000" cy="734532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6.37 – Solution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8CB350-FDE9-4D4F-AAE2-D9E4A5E258C0}"/>
              </a:ext>
            </a:extLst>
          </p:cNvPr>
          <p:cNvSpPr txBox="1">
            <a:spLocks/>
          </p:cNvSpPr>
          <p:nvPr/>
        </p:nvSpPr>
        <p:spPr>
          <a:xfrm>
            <a:off x="412845" y="1054559"/>
            <a:ext cx="8318310" cy="318183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As in Example 6.32, this means we need to solve the system</a:t>
            </a:r>
          </a:p>
          <a:p>
            <a:pPr marL="0" indent="0" algn="ctr">
              <a:buNone/>
            </a:pP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3</a:t>
            </a:r>
            <a:r>
              <a:rPr lang="en-IN" dirty="0">
                <a:latin typeface="Times LT Std" pitchFamily="18" charset="0"/>
              </a:rPr>
              <a:t> = 1</a:t>
            </a:r>
          </a:p>
          <a:p>
            <a:pPr marL="0" indent="0" algn="ctr">
              <a:buNone/>
            </a:pP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2</a:t>
            </a:r>
          </a:p>
          <a:p>
            <a:pPr marL="0" indent="0" algn="ctr">
              <a:buNone/>
            </a:pP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+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3</a:t>
            </a:r>
            <a:r>
              <a:rPr lang="en-IN" dirty="0">
                <a:latin typeface="Times LT Std" pitchFamily="18" charset="0"/>
              </a:rPr>
              <a:t> = −1</a:t>
            </a:r>
          </a:p>
          <a:p>
            <a:pPr marL="0" indent="0">
              <a:buNone/>
            </a:pPr>
            <a:r>
              <a:rPr lang="en-IN" dirty="0"/>
              <a:t>whose solution is found to be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1</a:t>
            </a:r>
            <a:r>
              <a:rPr lang="en-IN" dirty="0">
                <a:latin typeface="Times LT Std" pitchFamily="18" charset="0"/>
              </a:rPr>
              <a:t> = 2,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2</a:t>
            </a:r>
            <a:r>
              <a:rPr lang="en-IN" dirty="0">
                <a:latin typeface="Times LT Std" pitchFamily="18" charset="0"/>
              </a:rPr>
              <a:t> = 0,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aseline="-25000" dirty="0">
                <a:latin typeface="Times LT Std" pitchFamily="18" charset="0"/>
              </a:rPr>
              <a:t>3</a:t>
            </a:r>
            <a:r>
              <a:rPr lang="en-IN" dirty="0">
                <a:latin typeface="Times LT Std" pitchFamily="18" charset="0"/>
              </a:rPr>
              <a:t> = −1</a:t>
            </a:r>
            <a:r>
              <a:rPr lang="en-IN" dirty="0"/>
              <a:t>. Therefore,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35A34BB-59D9-49AE-A376-CD8DF7AF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187" y="3759846"/>
            <a:ext cx="1743626" cy="97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1695086C-764A-4F84-AB08-A0867B256B57}"/>
              </a:ext>
            </a:extLst>
          </p:cNvPr>
          <p:cNvSpPr txBox="1">
            <a:spLocks/>
          </p:cNvSpPr>
          <p:nvPr/>
        </p:nvSpPr>
        <p:spPr>
          <a:xfrm>
            <a:off x="412845" y="4795672"/>
            <a:ext cx="3882788" cy="38397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Since this result says that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1E05EFC-59AB-49FB-9D0C-BE8BD5AF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4867884"/>
            <a:ext cx="34718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520AB287-473C-47C6-961C-1836B5861C1D}"/>
              </a:ext>
            </a:extLst>
          </p:cNvPr>
          <p:cNvSpPr txBox="1">
            <a:spLocks/>
          </p:cNvSpPr>
          <p:nvPr/>
        </p:nvSpPr>
        <p:spPr>
          <a:xfrm>
            <a:off x="40943" y="4795672"/>
            <a:ext cx="8509379" cy="793407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IN" dirty="0"/>
              <a:t>                                                                              it is easy to check that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2147412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0797F2-4A8A-4A42-B49B-4C19BA69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9144000" cy="664814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Coordinates (3 of 4)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1E74AEE-8FA2-47F6-A267-7884E8035824}"/>
              </a:ext>
            </a:extLst>
          </p:cNvPr>
          <p:cNvSpPr txBox="1">
            <a:spLocks/>
          </p:cNvSpPr>
          <p:nvPr/>
        </p:nvSpPr>
        <p:spPr>
          <a:xfrm>
            <a:off x="511745" y="1180891"/>
            <a:ext cx="2258704" cy="87536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Theorem 6.6</a:t>
            </a:r>
          </a:p>
          <a:p>
            <a:pPr marL="0" indent="0">
              <a:buNone/>
            </a:pPr>
            <a:r>
              <a:rPr lang="en-IN" dirty="0"/>
              <a:t>Let</a:t>
            </a:r>
            <a:endParaRPr lang="en-US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EC37-15D1-4B6C-A5DA-9D22FE635A08}"/>
              </a:ext>
            </a:extLst>
          </p:cNvPr>
          <p:cNvSpPr txBox="1">
            <a:spLocks/>
          </p:cNvSpPr>
          <p:nvPr/>
        </p:nvSpPr>
        <p:spPr>
          <a:xfrm>
            <a:off x="511745" y="1696719"/>
            <a:ext cx="8222775" cy="777555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                               be a basis for a vector space </a:t>
            </a:r>
            <a:r>
              <a:rPr lang="en-IN" i="1" dirty="0"/>
              <a:t>V</a:t>
            </a:r>
            <a:r>
              <a:rPr lang="en-IN" dirty="0"/>
              <a:t>. Let </a:t>
            </a:r>
            <a:r>
              <a:rPr lang="en-IN" b="1" dirty="0"/>
              <a:t>u </a:t>
            </a:r>
            <a:r>
              <a:rPr lang="en-IN" dirty="0"/>
              <a:t>and </a:t>
            </a:r>
            <a:r>
              <a:rPr lang="en-IN" b="1" dirty="0"/>
              <a:t>v </a:t>
            </a:r>
            <a:r>
              <a:rPr lang="en-IN" dirty="0"/>
              <a:t>be vectors in </a:t>
            </a:r>
            <a:r>
              <a:rPr lang="en-IN" i="1" dirty="0"/>
              <a:t>V </a:t>
            </a:r>
            <a:r>
              <a:rPr lang="en-IN" dirty="0"/>
              <a:t>and let </a:t>
            </a:r>
            <a:r>
              <a:rPr lang="en-IN" i="1" dirty="0"/>
              <a:t>c </a:t>
            </a:r>
            <a:r>
              <a:rPr lang="en-IN" dirty="0"/>
              <a:t>be a scalar. Then</a:t>
            </a:r>
            <a:endParaRPr lang="en-US" altLang="en-US" b="1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0EC9D15-F011-4F80-BE67-7BEA3D4F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745" y="2990351"/>
            <a:ext cx="3923824" cy="82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D863F81-DC15-4792-BD68-8882149E1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816" y="1762901"/>
            <a:ext cx="2497682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731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A3D92-7ADD-4853-95AB-DE2D271B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8" y="0"/>
            <a:ext cx="9144000" cy="656842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Coordinates (4 of 4)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4671AE6-409A-49C1-9157-C314905BD586}"/>
              </a:ext>
            </a:extLst>
          </p:cNvPr>
          <p:cNvSpPr txBox="1">
            <a:spLocks/>
          </p:cNvSpPr>
          <p:nvPr/>
        </p:nvSpPr>
        <p:spPr>
          <a:xfrm>
            <a:off x="428571" y="1025820"/>
            <a:ext cx="2217761" cy="9299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Theorem 6.7</a:t>
            </a:r>
          </a:p>
          <a:p>
            <a:pPr marL="0" indent="0">
              <a:buNone/>
            </a:pPr>
            <a:r>
              <a:rPr lang="en-IN" dirty="0"/>
              <a:t>Let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DFDD1F-828A-4BB5-ABE4-9AB276379F40}"/>
              </a:ext>
            </a:extLst>
          </p:cNvPr>
          <p:cNvSpPr txBox="1">
            <a:spLocks/>
          </p:cNvSpPr>
          <p:nvPr/>
        </p:nvSpPr>
        <p:spPr>
          <a:xfrm>
            <a:off x="404018" y="1478275"/>
            <a:ext cx="8335962" cy="117334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                              be a basis for a vector space </a:t>
            </a:r>
            <a:r>
              <a:rPr lang="en-IN" i="1" dirty="0"/>
              <a:t>V </a:t>
            </a:r>
            <a:r>
              <a:rPr lang="en-IN" dirty="0"/>
              <a:t>and let </a:t>
            </a:r>
            <a:r>
              <a:rPr lang="en-IN" b="1" dirty="0"/>
              <a:t>u</a:t>
            </a:r>
            <a:r>
              <a:rPr lang="en-IN" baseline="-25000" dirty="0"/>
              <a:t>1</a:t>
            </a:r>
            <a:r>
              <a:rPr lang="en-IN" dirty="0"/>
              <a:t>, ... , </a:t>
            </a:r>
            <a:r>
              <a:rPr lang="en-IN" b="1" dirty="0" err="1"/>
              <a:t>u</a:t>
            </a:r>
            <a:r>
              <a:rPr lang="en-IN" i="1" baseline="-25000" dirty="0" err="1"/>
              <a:t>k</a:t>
            </a:r>
            <a:r>
              <a:rPr lang="en-IN" i="1" dirty="0"/>
              <a:t> </a:t>
            </a:r>
            <a:r>
              <a:rPr lang="en-IN" dirty="0"/>
              <a:t>be vectors in </a:t>
            </a:r>
            <a:r>
              <a:rPr lang="en-IN" i="1" dirty="0"/>
              <a:t>V</a:t>
            </a:r>
            <a:r>
              <a:rPr lang="en-IN" dirty="0"/>
              <a:t>. Then {</a:t>
            </a:r>
            <a:r>
              <a:rPr lang="en-IN" b="1" dirty="0"/>
              <a:t>u</a:t>
            </a:r>
            <a:r>
              <a:rPr lang="en-IN" baseline="-25000" dirty="0"/>
              <a:t>1</a:t>
            </a:r>
            <a:r>
              <a:rPr lang="en-IN" dirty="0"/>
              <a:t>, ... , </a:t>
            </a:r>
            <a:r>
              <a:rPr lang="en-IN" b="1" dirty="0" err="1"/>
              <a:t>u</a:t>
            </a:r>
            <a:r>
              <a:rPr lang="en-IN" i="1" baseline="-25000" dirty="0" err="1"/>
              <a:t>k</a:t>
            </a:r>
            <a:r>
              <a:rPr lang="en-IN" dirty="0"/>
              <a:t>} is linearly independent in </a:t>
            </a:r>
            <a:r>
              <a:rPr lang="en-IN" i="1" dirty="0"/>
              <a:t>V </a:t>
            </a:r>
            <a:r>
              <a:rPr lang="en-IN" dirty="0"/>
              <a:t>if and only if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7349D19-DA23-47AF-8C33-2ADE9D9C4B02}"/>
              </a:ext>
            </a:extLst>
          </p:cNvPr>
          <p:cNvSpPr txBox="1">
            <a:spLocks/>
          </p:cNvSpPr>
          <p:nvPr/>
        </p:nvSpPr>
        <p:spPr>
          <a:xfrm>
            <a:off x="430609" y="2267745"/>
            <a:ext cx="8282780" cy="77981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                                                             is linearly independent in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F1E8B1-82DC-4FDA-9AF5-0D5C3BA2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576171"/>
            <a:ext cx="2497682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FD41C03-C8C6-428F-9D54-ABA3D2E3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2354967"/>
            <a:ext cx="1889256" cy="4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4280FC-186F-4D88-83BE-3CAC0C36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7599" y="2780538"/>
            <a:ext cx="4000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74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310B1-EA0A-40C3-A9C6-4994FA10E9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>
                <a:latin typeface="Times LT Std" pitchFamily="18" charset="0"/>
              </a:rPr>
              <a:t>u </a:t>
            </a:r>
            <a:r>
              <a:rPr lang="en-IN" dirty="0">
                <a:latin typeface="Times LT Std" pitchFamily="18" charset="0"/>
              </a:rPr>
              <a:t>+ </a:t>
            </a:r>
            <a:r>
              <a:rPr lang="en-IN" b="1" dirty="0">
                <a:latin typeface="Times LT Std" pitchFamily="18" charset="0"/>
              </a:rPr>
              <a:t>v</a:t>
            </a:r>
            <a:r>
              <a:rPr lang="en-IN" b="1" dirty="0"/>
              <a:t> </a:t>
            </a:r>
            <a:r>
              <a:rPr lang="en-IN" dirty="0"/>
              <a:t>is in </a:t>
            </a:r>
            <a:r>
              <a:rPr lang="en-IN" i="1" dirty="0"/>
              <a:t>V</a:t>
            </a:r>
            <a:r>
              <a:rPr lang="en-IN" dirty="0">
                <a:solidFill>
                  <a:srgbClr val="0065C0"/>
                </a:solidFill>
              </a:rPr>
              <a:t>.                            </a:t>
            </a:r>
            <a:r>
              <a:rPr lang="en-IN" sz="2000" dirty="0">
                <a:solidFill>
                  <a:srgbClr val="0065C0"/>
                </a:solidFill>
              </a:rPr>
              <a:t> Closure under addition</a:t>
            </a:r>
          </a:p>
          <a:p>
            <a:pPr marL="0" indent="0">
              <a:buNone/>
            </a:pPr>
            <a:endParaRPr lang="en-IN" sz="300" dirty="0">
              <a:solidFill>
                <a:srgbClr val="0D98C4"/>
              </a:solidFill>
            </a:endParaRPr>
          </a:p>
          <a:p>
            <a:pPr marL="0" indent="0">
              <a:buNone/>
            </a:pPr>
            <a:r>
              <a:rPr lang="es-ES" dirty="0"/>
              <a:t>2. </a:t>
            </a:r>
            <a:r>
              <a:rPr lang="es-ES" b="1" dirty="0">
                <a:latin typeface="Times LT Std" pitchFamily="18" charset="0"/>
              </a:rPr>
              <a:t>u </a:t>
            </a:r>
            <a:r>
              <a:rPr lang="es-ES" dirty="0">
                <a:latin typeface="Times LT Std" pitchFamily="18" charset="0"/>
              </a:rPr>
              <a:t>+ </a:t>
            </a:r>
            <a:r>
              <a:rPr lang="es-ES" b="1" dirty="0">
                <a:latin typeface="Times LT Std" pitchFamily="18" charset="0"/>
              </a:rPr>
              <a:t>v </a:t>
            </a:r>
            <a:r>
              <a:rPr lang="es-ES" dirty="0">
                <a:latin typeface="Times LT Std" pitchFamily="18" charset="0"/>
              </a:rPr>
              <a:t>= </a:t>
            </a:r>
            <a:r>
              <a:rPr lang="es-ES" b="1" dirty="0">
                <a:latin typeface="Times LT Std" pitchFamily="18" charset="0"/>
              </a:rPr>
              <a:t>v </a:t>
            </a:r>
            <a:r>
              <a:rPr lang="es-ES" dirty="0">
                <a:latin typeface="Times LT Std" pitchFamily="18" charset="0"/>
              </a:rPr>
              <a:t>+ </a:t>
            </a:r>
            <a:r>
              <a:rPr lang="es-ES" b="1" dirty="0">
                <a:latin typeface="Times LT Std" pitchFamily="18" charset="0"/>
              </a:rPr>
              <a:t>u</a:t>
            </a:r>
            <a:r>
              <a:rPr lang="es-ES" b="1" dirty="0"/>
              <a:t>                             </a:t>
            </a:r>
            <a:r>
              <a:rPr lang="es-ES" sz="2000" dirty="0" err="1">
                <a:solidFill>
                  <a:srgbClr val="0065C0"/>
                </a:solidFill>
              </a:rPr>
              <a:t>Commutativity</a:t>
            </a:r>
            <a:endParaRPr lang="es-ES" sz="2000" dirty="0">
              <a:solidFill>
                <a:srgbClr val="0065C0"/>
              </a:solidFill>
            </a:endParaRPr>
          </a:p>
          <a:p>
            <a:pPr marL="0" indent="0">
              <a:buNone/>
            </a:pPr>
            <a:endParaRPr lang="es-ES" sz="300" dirty="0">
              <a:solidFill>
                <a:srgbClr val="0D98C4"/>
              </a:solidFill>
            </a:endParaRPr>
          </a:p>
          <a:p>
            <a:pPr marL="0" indent="0">
              <a:buNone/>
            </a:pPr>
            <a:r>
              <a:rPr lang="pl-PL" dirty="0"/>
              <a:t>3. </a:t>
            </a:r>
            <a:r>
              <a:rPr lang="pl-PL" dirty="0">
                <a:latin typeface="Times LT Std" pitchFamily="18" charset="0"/>
              </a:rPr>
              <a:t>(</a:t>
            </a:r>
            <a:r>
              <a:rPr lang="pl-PL" b="1" dirty="0">
                <a:latin typeface="Times LT Std" pitchFamily="18" charset="0"/>
              </a:rPr>
              <a:t>u </a:t>
            </a:r>
            <a:r>
              <a:rPr lang="en-US" dirty="0">
                <a:latin typeface="Times LT Std" pitchFamily="18" charset="0"/>
              </a:rPr>
              <a:t>+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pl-PL" b="1" dirty="0">
                <a:latin typeface="Times LT Std" pitchFamily="18" charset="0"/>
              </a:rPr>
              <a:t>v</a:t>
            </a:r>
            <a:r>
              <a:rPr lang="pl-PL" dirty="0">
                <a:latin typeface="Times LT Std" pitchFamily="18" charset="0"/>
              </a:rPr>
              <a:t>) </a:t>
            </a:r>
            <a:r>
              <a:rPr lang="en-US" dirty="0">
                <a:latin typeface="Times LT Std" pitchFamily="18" charset="0"/>
              </a:rPr>
              <a:t>+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pl-PL" b="1" dirty="0">
                <a:latin typeface="Times LT Std" pitchFamily="18" charset="0"/>
              </a:rPr>
              <a:t>w </a:t>
            </a:r>
            <a:r>
              <a:rPr lang="en-US" dirty="0">
                <a:latin typeface="Times LT Std" pitchFamily="18" charset="0"/>
              </a:rPr>
              <a:t>=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pl-PL" b="1" dirty="0">
                <a:latin typeface="Times LT Std" pitchFamily="18" charset="0"/>
              </a:rPr>
              <a:t>u </a:t>
            </a:r>
            <a:r>
              <a:rPr lang="en-US" dirty="0">
                <a:latin typeface="Times LT Std" pitchFamily="18" charset="0"/>
              </a:rPr>
              <a:t>+</a:t>
            </a:r>
            <a:r>
              <a:rPr lang="pl-PL" dirty="0">
                <a:latin typeface="Times LT Std" pitchFamily="18" charset="0"/>
              </a:rPr>
              <a:t> (</a:t>
            </a:r>
            <a:r>
              <a:rPr lang="pl-PL" b="1" dirty="0">
                <a:latin typeface="Times LT Std" pitchFamily="18" charset="0"/>
              </a:rPr>
              <a:t>v </a:t>
            </a:r>
            <a:r>
              <a:rPr lang="en-US" dirty="0">
                <a:latin typeface="Times LT Std" pitchFamily="18" charset="0"/>
              </a:rPr>
              <a:t>+</a:t>
            </a:r>
            <a:r>
              <a:rPr lang="pl-PL" dirty="0">
                <a:latin typeface="Times LT Std" pitchFamily="18" charset="0"/>
              </a:rPr>
              <a:t> </a:t>
            </a:r>
            <a:r>
              <a:rPr lang="pl-PL" b="1" dirty="0">
                <a:latin typeface="Times LT Std" pitchFamily="18" charset="0"/>
              </a:rPr>
              <a:t>w</a:t>
            </a:r>
            <a:r>
              <a:rPr lang="pl-PL" dirty="0">
                <a:latin typeface="Times LT Std" pitchFamily="18" charset="0"/>
              </a:rPr>
              <a:t>)</a:t>
            </a:r>
            <a:r>
              <a:rPr lang="pl-PL" dirty="0"/>
              <a:t> </a:t>
            </a:r>
            <a:r>
              <a:rPr lang="en-US" dirty="0"/>
              <a:t>          </a:t>
            </a:r>
            <a:r>
              <a:rPr lang="pl-PL" sz="2000" dirty="0">
                <a:solidFill>
                  <a:srgbClr val="0065C0"/>
                </a:solidFill>
              </a:rPr>
              <a:t>Associativity</a:t>
            </a:r>
            <a:endParaRPr lang="en-US" sz="2000" dirty="0">
              <a:solidFill>
                <a:srgbClr val="0065C0"/>
              </a:solidFill>
            </a:endParaRPr>
          </a:p>
          <a:p>
            <a:pPr marL="0" indent="0">
              <a:buNone/>
            </a:pPr>
            <a:endParaRPr lang="pl-PL" sz="300" dirty="0">
              <a:solidFill>
                <a:srgbClr val="0D98C4"/>
              </a:solidFill>
            </a:endParaRPr>
          </a:p>
          <a:p>
            <a:pPr marL="0" indent="0">
              <a:buNone/>
            </a:pPr>
            <a:r>
              <a:rPr lang="en-IN" dirty="0"/>
              <a:t>4. There exists an element </a:t>
            </a:r>
            <a:r>
              <a:rPr lang="en-IN" b="1" dirty="0"/>
              <a:t>0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/>
              <a:t>, called a </a:t>
            </a:r>
            <a:r>
              <a:rPr lang="en-IN" b="1" i="1" dirty="0"/>
              <a:t>zero vector, </a:t>
            </a:r>
            <a:r>
              <a:rPr lang="en-IN" dirty="0"/>
              <a:t>such that </a:t>
            </a:r>
            <a:r>
              <a:rPr lang="en-IN" b="1" dirty="0">
                <a:latin typeface="Times LT Std" pitchFamily="18" charset="0"/>
              </a:rPr>
              <a:t>u </a:t>
            </a:r>
            <a:r>
              <a:rPr lang="en-IN" dirty="0">
                <a:latin typeface="Times LT Std" pitchFamily="18" charset="0"/>
              </a:rPr>
              <a:t>+ </a:t>
            </a:r>
            <a:r>
              <a:rPr lang="en-IN" b="1" dirty="0">
                <a:latin typeface="Times LT Std" pitchFamily="18" charset="0"/>
              </a:rPr>
              <a:t>0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b="1" dirty="0">
                <a:latin typeface="Times LT Std" pitchFamily="18" charset="0"/>
              </a:rPr>
              <a:t>u</a:t>
            </a:r>
            <a:r>
              <a:rPr lang="en-IN" dirty="0">
                <a:latin typeface="Times LT Std" pitchFamily="18" charset="0"/>
              </a:rPr>
              <a:t>.</a:t>
            </a:r>
          </a:p>
          <a:p>
            <a:pPr marL="0" indent="0">
              <a:buNone/>
            </a:pPr>
            <a:endParaRPr lang="en-IN" sz="300" dirty="0">
              <a:latin typeface="Times LT Std" pitchFamily="18" charset="0"/>
            </a:endParaRPr>
          </a:p>
          <a:p>
            <a:pPr marL="0" indent="0">
              <a:buNone/>
            </a:pPr>
            <a:r>
              <a:rPr lang="en-IN" dirty="0"/>
              <a:t>5. For each </a:t>
            </a:r>
            <a:r>
              <a:rPr lang="en-IN" b="1" dirty="0"/>
              <a:t>u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/>
              <a:t>, there is an element </a:t>
            </a:r>
            <a:r>
              <a:rPr lang="en-US" dirty="0"/>
              <a:t>−</a:t>
            </a:r>
            <a:r>
              <a:rPr lang="en-IN" b="1" dirty="0"/>
              <a:t>u </a:t>
            </a:r>
            <a:r>
              <a:rPr lang="en-IN" dirty="0"/>
              <a:t>in </a:t>
            </a:r>
            <a:r>
              <a:rPr lang="en-IN" i="1" dirty="0"/>
              <a:t>V </a:t>
            </a:r>
            <a:r>
              <a:rPr lang="en-IN" dirty="0"/>
              <a:t>such that        </a:t>
            </a:r>
            <a:r>
              <a:rPr lang="en-IN" b="1" dirty="0">
                <a:latin typeface="Times LT Std" pitchFamily="18" charset="0"/>
              </a:rPr>
              <a:t>u </a:t>
            </a:r>
            <a:r>
              <a:rPr lang="en-IN" dirty="0">
                <a:latin typeface="Times LT Std" pitchFamily="18" charset="0"/>
              </a:rPr>
              <a:t>+ (</a:t>
            </a:r>
            <a:r>
              <a:rPr lang="en-US" dirty="0">
                <a:latin typeface="Times LT Std" pitchFamily="18" charset="0"/>
              </a:rPr>
              <a:t>−</a:t>
            </a:r>
            <a:r>
              <a:rPr lang="en-IN" b="1" dirty="0">
                <a:latin typeface="Times LT Std" pitchFamily="18" charset="0"/>
              </a:rPr>
              <a:t>u</a:t>
            </a:r>
            <a:r>
              <a:rPr lang="en-IN" dirty="0">
                <a:latin typeface="Times LT Std" pitchFamily="18" charset="0"/>
              </a:rPr>
              <a:t>) = </a:t>
            </a:r>
            <a:r>
              <a:rPr lang="en-IN" b="1" dirty="0">
                <a:latin typeface="Times LT Std" pitchFamily="18" charset="0"/>
              </a:rPr>
              <a:t>0</a:t>
            </a:r>
            <a:r>
              <a:rPr lang="en-IN" dirty="0">
                <a:latin typeface="Times LT Std" pitchFamily="18" charset="0"/>
              </a:rPr>
              <a:t>.</a:t>
            </a:r>
            <a:endParaRPr lang="en-US" altLang="en-US" b="1" dirty="0">
              <a:solidFill>
                <a:srgbClr val="0D98C4"/>
              </a:solidFill>
              <a:latin typeface="Times LT Std" pitchFamily="18" charset="0"/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6E6FE-1BEF-44B3-A7F3-052B7F56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9144000" cy="478795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Vector Spaces and Subspaces (2 of 4)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193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5C70A-E919-441C-8045-9E1BDF5E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9D6EC0-4AD9-4790-8BAB-9F604AAE6BC1}"/>
              </a:ext>
            </a:extLst>
          </p:cNvPr>
          <p:cNvSpPr txBox="1">
            <a:spLocks/>
          </p:cNvSpPr>
          <p:nvPr/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>
                <a:solidFill>
                  <a:srgbClr val="0065C0"/>
                </a:solidFill>
              </a:rPr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714650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6DB455-50EA-46EF-88CB-4E601F1F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53" y="0"/>
            <a:ext cx="9144000" cy="692696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Dimension (1 of 5)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BF9D5F-E7B0-456B-85CB-319A10ABE3B5}"/>
              </a:ext>
            </a:extLst>
          </p:cNvPr>
          <p:cNvSpPr txBox="1">
            <a:spLocks/>
          </p:cNvSpPr>
          <p:nvPr/>
        </p:nvSpPr>
        <p:spPr>
          <a:xfrm>
            <a:off x="467544" y="1124744"/>
            <a:ext cx="2272352" cy="9299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Theorem 6.8</a:t>
            </a:r>
          </a:p>
          <a:p>
            <a:pPr marL="0" indent="0">
              <a:buNone/>
            </a:pPr>
            <a:r>
              <a:rPr lang="en-IN" dirty="0"/>
              <a:t>Let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D81889B-B167-46AB-8E25-4ED21FD743FC}"/>
              </a:ext>
            </a:extLst>
          </p:cNvPr>
          <p:cNvSpPr txBox="1">
            <a:spLocks/>
          </p:cNvSpPr>
          <p:nvPr/>
        </p:nvSpPr>
        <p:spPr>
          <a:xfrm>
            <a:off x="467544" y="1602654"/>
            <a:ext cx="8496944" cy="261843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IN" dirty="0"/>
              <a:t>                               be a basis for a vector space </a:t>
            </a:r>
            <a:r>
              <a:rPr lang="en-IN" i="1" dirty="0"/>
              <a:t>V.</a:t>
            </a:r>
          </a:p>
          <a:p>
            <a:endParaRPr lang="en-IN" sz="1200" i="1" dirty="0"/>
          </a:p>
          <a:p>
            <a:pPr marL="0" indent="0">
              <a:buNone/>
            </a:pPr>
            <a:r>
              <a:rPr lang="en-IN" dirty="0"/>
              <a:t>a.   Any set of more than </a:t>
            </a:r>
            <a:r>
              <a:rPr lang="en-IN" i="1" dirty="0"/>
              <a:t>n </a:t>
            </a:r>
            <a:r>
              <a:rPr lang="en-IN" dirty="0"/>
              <a:t>vectors in </a:t>
            </a:r>
            <a:r>
              <a:rPr lang="en-IN" i="1" dirty="0"/>
              <a:t>V </a:t>
            </a:r>
            <a:r>
              <a:rPr lang="en-IN" dirty="0"/>
              <a:t>must be linearly       dependent.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b. Any set of fewer than </a:t>
            </a:r>
            <a:r>
              <a:rPr lang="en-IN" i="1" dirty="0"/>
              <a:t>n </a:t>
            </a:r>
            <a:r>
              <a:rPr lang="en-IN" dirty="0"/>
              <a:t>vectors in </a:t>
            </a:r>
            <a:r>
              <a:rPr lang="en-IN" i="1" dirty="0"/>
              <a:t>V </a:t>
            </a:r>
            <a:r>
              <a:rPr lang="en-IN" dirty="0"/>
              <a:t>cannot span </a:t>
            </a:r>
            <a:r>
              <a:rPr lang="en-IN" i="1" dirty="0"/>
              <a:t>V</a:t>
            </a:r>
            <a:r>
              <a:rPr lang="en-IN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908EF1-5DE0-4CDA-A853-1956551F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732106"/>
            <a:ext cx="2497682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609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0F3736-0AB2-4C88-938A-5EEE639D2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IN" dirty="0"/>
              <a:t>A vector space </a:t>
            </a:r>
            <a:r>
              <a:rPr lang="en-IN" i="1" dirty="0"/>
              <a:t>V </a:t>
            </a:r>
            <a:r>
              <a:rPr lang="en-IN" dirty="0"/>
              <a:t>is called </a:t>
            </a:r>
            <a:r>
              <a:rPr lang="en-IN" b="1" i="1" dirty="0"/>
              <a:t>finite-dimensional </a:t>
            </a:r>
            <a:r>
              <a:rPr lang="en-IN" dirty="0"/>
              <a:t>if it has a basis consisting of finitely many vectors. The </a:t>
            </a:r>
            <a:r>
              <a:rPr lang="en-IN" b="1" i="1" dirty="0"/>
              <a:t>dimension </a:t>
            </a:r>
            <a:r>
              <a:rPr lang="en-IN" dirty="0"/>
              <a:t>of </a:t>
            </a:r>
            <a:r>
              <a:rPr lang="en-IN" i="1" dirty="0"/>
              <a:t>V</a:t>
            </a:r>
            <a:r>
              <a:rPr lang="en-IN" dirty="0"/>
              <a:t>, denoted by dim </a:t>
            </a:r>
            <a:r>
              <a:rPr lang="en-IN" i="1" dirty="0"/>
              <a:t>V</a:t>
            </a:r>
            <a:r>
              <a:rPr lang="en-IN" dirty="0"/>
              <a:t>, is the number of vectors in a basis for </a:t>
            </a:r>
            <a:r>
              <a:rPr lang="en-IN" i="1" dirty="0"/>
              <a:t>V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r>
              <a:rPr lang="en-IN" dirty="0"/>
              <a:t>The dimension of the zero vector space {</a:t>
            </a:r>
            <a:r>
              <a:rPr lang="en-IN" b="1" dirty="0"/>
              <a:t>0</a:t>
            </a:r>
            <a:r>
              <a:rPr lang="en-IN" dirty="0"/>
              <a:t>} is defined to be zero. A vector space that has no finite basis is called </a:t>
            </a:r>
            <a:r>
              <a:rPr lang="en-IN" b="1" i="1" dirty="0"/>
              <a:t>infinite-dimensional.</a:t>
            </a:r>
            <a:endParaRPr lang="en-IN" b="1" dirty="0">
              <a:solidFill>
                <a:srgbClr val="0D98C3"/>
              </a:solidFill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A960E-1457-438B-9358-883F6B2A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06" y="0"/>
            <a:ext cx="9144000" cy="701040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Dimension (2 of 5)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806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A7C70C-205F-492A-B946-3B660408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27709"/>
            <a:ext cx="9144000" cy="720405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6.42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5E9D8A-CEFB-4F0A-9973-CB08DDCCA760}"/>
              </a:ext>
            </a:extLst>
          </p:cNvPr>
          <p:cNvSpPr txBox="1">
            <a:spLocks/>
          </p:cNvSpPr>
          <p:nvPr/>
        </p:nvSpPr>
        <p:spPr>
          <a:xfrm>
            <a:off x="404019" y="980728"/>
            <a:ext cx="8335962" cy="198083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Find the dimension of the vector space </a:t>
            </a:r>
            <a:r>
              <a:rPr lang="en-IN" i="1" dirty="0"/>
              <a:t>W </a:t>
            </a:r>
            <a:r>
              <a:rPr lang="en-IN" dirty="0"/>
              <a:t>of symmetric        </a:t>
            </a:r>
            <a:r>
              <a:rPr lang="en-IN" dirty="0">
                <a:latin typeface="Times LT Std" pitchFamily="18" charset="0"/>
              </a:rPr>
              <a:t>2 × 2</a:t>
            </a:r>
            <a:r>
              <a:rPr lang="en-IN" dirty="0"/>
              <a:t> matrices</a:t>
            </a:r>
          </a:p>
          <a:p>
            <a:endParaRPr lang="en-IN" sz="400" dirty="0">
              <a:solidFill>
                <a:srgbClr val="0D98C4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65C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 dirty="0"/>
              <a:t>A symmetric </a:t>
            </a:r>
            <a:r>
              <a:rPr lang="en-IN" dirty="0">
                <a:latin typeface="Times LT Std" pitchFamily="18" charset="0"/>
              </a:rPr>
              <a:t>2 × 2 </a:t>
            </a:r>
            <a:r>
              <a:rPr lang="en-IN" dirty="0"/>
              <a:t>matrix is of the form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96C5C1-5C39-403B-8A00-0E00EAA1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6113" y="3169104"/>
            <a:ext cx="52054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80E89CA3-BDC6-465A-A754-57E9487E599F}"/>
              </a:ext>
            </a:extLst>
          </p:cNvPr>
          <p:cNvSpPr txBox="1">
            <a:spLocks/>
          </p:cNvSpPr>
          <p:nvPr/>
        </p:nvSpPr>
        <p:spPr>
          <a:xfrm>
            <a:off x="404019" y="4188009"/>
            <a:ext cx="4101152" cy="516569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so </a:t>
            </a:r>
            <a:r>
              <a:rPr lang="en-IN" i="1" dirty="0"/>
              <a:t>W </a:t>
            </a:r>
            <a:r>
              <a:rPr lang="en-IN" dirty="0"/>
              <a:t>is spanned by the set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0988B1A-2AE8-42F9-9BF5-D227DDB7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4763" y="4804206"/>
            <a:ext cx="39481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750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95CBD-E1F5-4931-9917-8AA61D56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9" y="1"/>
            <a:ext cx="9144000" cy="692696"/>
          </a:xfrm>
        </p:spPr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  <a:latin typeface="+mn-lt"/>
              </a:rPr>
              <a:t>Example </a:t>
            </a:r>
            <a:r>
              <a:rPr lang="en-IN" dirty="0">
                <a:solidFill>
                  <a:srgbClr val="0065C0"/>
                </a:solidFill>
                <a:latin typeface="+mn-lt"/>
              </a:rPr>
              <a:t>6.42 – Solution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13939E1-CBE8-4661-B3E6-D106BDD4073D}"/>
              </a:ext>
            </a:extLst>
          </p:cNvPr>
          <p:cNvSpPr txBox="1">
            <a:spLocks/>
          </p:cNvSpPr>
          <p:nvPr/>
        </p:nvSpPr>
        <p:spPr>
          <a:xfrm>
            <a:off x="404019" y="1124744"/>
            <a:ext cx="8335962" cy="79348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If </a:t>
            </a:r>
            <a:r>
              <a:rPr lang="en-IN" i="1" dirty="0"/>
              <a:t>S </a:t>
            </a:r>
            <a:r>
              <a:rPr lang="en-IN" dirty="0"/>
              <a:t>is linearly independent, then it will be a basis for </a:t>
            </a:r>
            <a:r>
              <a:rPr lang="en-IN" i="1" dirty="0"/>
              <a:t>W</a:t>
            </a:r>
            <a:r>
              <a:rPr lang="en-IN" dirty="0"/>
              <a:t>. Setting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1EAD4A-E6BD-4E4F-A8E9-C7774AD6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2782" y="2194031"/>
            <a:ext cx="51720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2D621A-D0E4-4A33-96FE-1DAA9DD8656D}"/>
              </a:ext>
            </a:extLst>
          </p:cNvPr>
          <p:cNvSpPr txBox="1">
            <a:spLocks/>
          </p:cNvSpPr>
          <p:nvPr/>
        </p:nvSpPr>
        <p:spPr>
          <a:xfrm>
            <a:off x="404019" y="3117354"/>
            <a:ext cx="2098576" cy="42495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we obtain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A6B46E2-8831-4D6E-B76E-D38689AB1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2969" y="3574740"/>
            <a:ext cx="21717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2D5640D-B46E-44D9-A0B0-40BDE404551E}"/>
              </a:ext>
            </a:extLst>
          </p:cNvPr>
          <p:cNvSpPr txBox="1">
            <a:spLocks/>
          </p:cNvSpPr>
          <p:nvPr/>
        </p:nvSpPr>
        <p:spPr>
          <a:xfrm>
            <a:off x="404019" y="4604985"/>
            <a:ext cx="8335962" cy="12165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from which it immediately follows that </a:t>
            </a:r>
            <a:r>
              <a:rPr lang="en-IN" i="1" dirty="0">
                <a:latin typeface="Times LT Std" pitchFamily="18" charset="0"/>
              </a:rPr>
              <a:t>a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i="1" dirty="0">
                <a:latin typeface="Times LT Std" pitchFamily="18" charset="0"/>
              </a:rPr>
              <a:t>b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i="1" dirty="0">
                <a:latin typeface="Times LT Std" pitchFamily="18" charset="0"/>
              </a:rPr>
              <a:t>c </a:t>
            </a:r>
            <a:r>
              <a:rPr lang="en-IN" dirty="0">
                <a:latin typeface="Times LT Std" pitchFamily="18" charset="0"/>
              </a:rPr>
              <a:t>= 0</a:t>
            </a:r>
            <a:r>
              <a:rPr lang="en-IN" dirty="0"/>
              <a:t>. Hence, </a:t>
            </a:r>
            <a:r>
              <a:rPr lang="en-IN" i="1" dirty="0"/>
              <a:t>S </a:t>
            </a:r>
            <a:r>
              <a:rPr lang="en-IN" dirty="0"/>
              <a:t>is linearly independent and is, therefore, a basis for </a:t>
            </a:r>
            <a:r>
              <a:rPr lang="en-IN" i="1" dirty="0"/>
              <a:t>W</a:t>
            </a:r>
            <a:r>
              <a:rPr lang="en-IN" dirty="0"/>
              <a:t>.  We conclude that dim </a:t>
            </a:r>
            <a:r>
              <a:rPr lang="en-IN" i="1" dirty="0">
                <a:latin typeface="Times LT Std" pitchFamily="18" charset="0"/>
              </a:rPr>
              <a:t>W </a:t>
            </a:r>
            <a:r>
              <a:rPr lang="en-IN" dirty="0">
                <a:latin typeface="Times LT Std" pitchFamily="18" charset="0"/>
              </a:rPr>
              <a:t>= 3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461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5221F-4BFA-4545-888D-498BE8426D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Theorem 6.10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i="1" dirty="0"/>
              <a:t>V </a:t>
            </a:r>
            <a:r>
              <a:rPr lang="en-IN" dirty="0"/>
              <a:t>be a vector space with dim </a:t>
            </a:r>
            <a:r>
              <a:rPr lang="en-IN" i="1" dirty="0">
                <a:latin typeface="Times LT Std" pitchFamily="18" charset="0"/>
              </a:rPr>
              <a:t>V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i="1" dirty="0">
                <a:latin typeface="Times LT Std" pitchFamily="18" charset="0"/>
              </a:rPr>
              <a:t>n</a:t>
            </a:r>
            <a:r>
              <a:rPr lang="en-IN" dirty="0"/>
              <a:t>. Then:</a:t>
            </a:r>
          </a:p>
          <a:p>
            <a:pPr marL="0" indent="0">
              <a:buNone/>
            </a:pPr>
            <a:endParaRPr lang="en-IN" sz="500" dirty="0"/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IN" dirty="0"/>
              <a:t>Any linearly independent set in </a:t>
            </a:r>
            <a:r>
              <a:rPr lang="en-IN" i="1" dirty="0"/>
              <a:t>V </a:t>
            </a:r>
            <a:r>
              <a:rPr lang="en-IN" dirty="0"/>
              <a:t>contains at most </a:t>
            </a:r>
            <a:r>
              <a:rPr lang="en-IN" i="1" dirty="0"/>
              <a:t>n   </a:t>
            </a:r>
            <a:r>
              <a:rPr lang="en-IN" dirty="0"/>
              <a:t>vectors.</a:t>
            </a:r>
          </a:p>
          <a:p>
            <a:pPr marL="228600" indent="-228600">
              <a:buFont typeface="+mj-lt"/>
              <a:buAutoNum type="alphaUcPeriod"/>
            </a:pPr>
            <a:endParaRPr lang="en-IN" sz="500" dirty="0"/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IN" dirty="0"/>
              <a:t>Any spanning set for </a:t>
            </a:r>
            <a:r>
              <a:rPr lang="en-IN" i="1" dirty="0"/>
              <a:t>V </a:t>
            </a:r>
            <a:r>
              <a:rPr lang="en-IN" dirty="0"/>
              <a:t>contains at least </a:t>
            </a:r>
            <a:r>
              <a:rPr lang="en-IN" i="1" dirty="0"/>
              <a:t>n </a:t>
            </a:r>
            <a:r>
              <a:rPr lang="en-IN" dirty="0"/>
              <a:t>vectors.</a:t>
            </a:r>
          </a:p>
          <a:p>
            <a:pPr marL="228600" indent="-228600">
              <a:buFont typeface="+mj-lt"/>
              <a:buAutoNum type="alphaUcPeriod"/>
            </a:pPr>
            <a:endParaRPr lang="en-IN" sz="500" dirty="0"/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IN" dirty="0"/>
              <a:t>Any linearly independent set of exactly </a:t>
            </a:r>
            <a:r>
              <a:rPr lang="en-IN" i="1" dirty="0"/>
              <a:t>n </a:t>
            </a:r>
            <a:r>
              <a:rPr lang="en-IN" dirty="0"/>
              <a:t>vectors in </a:t>
            </a:r>
            <a:r>
              <a:rPr lang="en-IN" i="1" dirty="0"/>
              <a:t>V </a:t>
            </a:r>
            <a:r>
              <a:rPr lang="en-IN" dirty="0"/>
              <a:t>is a basis for </a:t>
            </a:r>
            <a:r>
              <a:rPr lang="en-IN" i="1" dirty="0"/>
              <a:t>V</a:t>
            </a:r>
            <a:r>
              <a:rPr lang="en-IN" dirty="0"/>
              <a:t>.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endParaRPr lang="en-IN" sz="500" dirty="0"/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IN" dirty="0"/>
              <a:t>Any spanning set for </a:t>
            </a:r>
            <a:r>
              <a:rPr lang="en-IN" i="1" dirty="0"/>
              <a:t>V </a:t>
            </a:r>
            <a:r>
              <a:rPr lang="en-IN" dirty="0"/>
              <a:t>consisting of exactly </a:t>
            </a:r>
            <a:r>
              <a:rPr lang="en-IN" i="1" dirty="0"/>
              <a:t>n </a:t>
            </a:r>
            <a:r>
              <a:rPr lang="en-IN" dirty="0"/>
              <a:t>vectors is a basis for </a:t>
            </a:r>
            <a:r>
              <a:rPr lang="en-IN" i="1" dirty="0"/>
              <a:t>V</a:t>
            </a:r>
            <a:r>
              <a:rPr lang="en-IN" dirty="0"/>
              <a:t>.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endParaRPr lang="en-IN" sz="500" dirty="0"/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IN" dirty="0"/>
              <a:t>Any linearly independent set in </a:t>
            </a:r>
            <a:r>
              <a:rPr lang="en-IN" i="1" dirty="0"/>
              <a:t>V </a:t>
            </a:r>
            <a:r>
              <a:rPr lang="en-IN" dirty="0"/>
              <a:t>can be extended to a basis for </a:t>
            </a:r>
            <a:r>
              <a:rPr lang="en-IN" i="1" dirty="0"/>
              <a:t>V</a:t>
            </a:r>
            <a:r>
              <a:rPr lang="en-IN" dirty="0"/>
              <a:t>.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endParaRPr lang="en-IN" sz="400" dirty="0"/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IN" dirty="0"/>
              <a:t>Any spanning set for </a:t>
            </a:r>
            <a:r>
              <a:rPr lang="en-IN" i="1" dirty="0"/>
              <a:t>V </a:t>
            </a:r>
            <a:r>
              <a:rPr lang="en-IN" dirty="0"/>
              <a:t>can be reduced to a basis for </a:t>
            </a:r>
            <a:r>
              <a:rPr lang="en-IN" i="1" dirty="0"/>
              <a:t>V.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0DD39-5F4E-4CDB-85BC-FB2D415B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9144000" cy="701040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Dimension (3 of 5)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25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448145-7D84-47C3-8767-1B5A435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9144000" cy="692696"/>
          </a:xfrm>
        </p:spPr>
        <p:txBody>
          <a:bodyPr/>
          <a:lstStyle/>
          <a:p>
            <a:r>
              <a:rPr lang="en-IN" dirty="0">
                <a:solidFill>
                  <a:srgbClr val="0065C0"/>
                </a:solidFill>
                <a:latin typeface="+mn-lt"/>
              </a:rPr>
              <a:t>Dimension (5 of 5)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8ADC6AE-7193-4322-9DA3-BDE98C766103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8318310" cy="260863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solidFill>
                  <a:srgbClr val="0065C0"/>
                </a:solidFill>
              </a:rPr>
              <a:t>Theorem</a:t>
            </a:r>
            <a:r>
              <a:rPr lang="en-IN" b="1" dirty="0"/>
              <a:t> </a:t>
            </a:r>
            <a:r>
              <a:rPr lang="en-IN" b="1" dirty="0">
                <a:solidFill>
                  <a:srgbClr val="0065C0"/>
                </a:solidFill>
              </a:rPr>
              <a:t>6.11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i="1" dirty="0"/>
              <a:t>W </a:t>
            </a:r>
            <a:r>
              <a:rPr lang="en-IN" dirty="0"/>
              <a:t>be a subspace of a finite-dimensional vector space </a:t>
            </a:r>
            <a:r>
              <a:rPr lang="en-IN" i="1" dirty="0"/>
              <a:t>V</a:t>
            </a:r>
            <a:r>
              <a:rPr lang="en-IN" dirty="0"/>
              <a:t>. Then: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i="1" dirty="0"/>
              <a:t>W </a:t>
            </a:r>
            <a:r>
              <a:rPr lang="en-IN" dirty="0"/>
              <a:t>is finite-dimensional and </a:t>
            </a:r>
            <a:r>
              <a:rPr lang="en-IN" dirty="0">
                <a:latin typeface="Times LT Std" pitchFamily="18" charset="0"/>
              </a:rPr>
              <a:t>dim </a:t>
            </a:r>
            <a:r>
              <a:rPr lang="en-IN" i="1" dirty="0">
                <a:latin typeface="Times LT Std" pitchFamily="18" charset="0"/>
              </a:rPr>
              <a:t>W </a:t>
            </a:r>
            <a:r>
              <a:rPr lang="en-IN" dirty="0">
                <a:latin typeface="Times LT Std" pitchFamily="18" charset="0"/>
              </a:rPr>
              <a:t>≤ dim </a:t>
            </a:r>
            <a:r>
              <a:rPr lang="en-IN" i="1" dirty="0">
                <a:latin typeface="Times LT Std" pitchFamily="18" charset="0"/>
              </a:rPr>
              <a:t>V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>
                <a:latin typeface="Times LT Std" pitchFamily="18" charset="0"/>
              </a:rPr>
              <a:t>dim </a:t>
            </a:r>
            <a:r>
              <a:rPr lang="en-IN" i="1" dirty="0">
                <a:latin typeface="Times LT Std" pitchFamily="18" charset="0"/>
              </a:rPr>
              <a:t>W </a:t>
            </a:r>
            <a:r>
              <a:rPr lang="en-IN" dirty="0">
                <a:latin typeface="Times LT Std" pitchFamily="18" charset="0"/>
              </a:rPr>
              <a:t>= dim </a:t>
            </a:r>
            <a:r>
              <a:rPr lang="en-IN" i="1" dirty="0">
                <a:latin typeface="Times LT Std" pitchFamily="18" charset="0"/>
              </a:rPr>
              <a:t>V</a:t>
            </a:r>
            <a:r>
              <a:rPr lang="en-IN" i="1" dirty="0"/>
              <a:t> </a:t>
            </a:r>
            <a:r>
              <a:rPr lang="en-IN" dirty="0"/>
              <a:t>if and only if </a:t>
            </a:r>
            <a:r>
              <a:rPr lang="en-IN" i="1" dirty="0">
                <a:latin typeface="Times LT Std" pitchFamily="18" charset="0"/>
              </a:rPr>
              <a:t>W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i="1" dirty="0">
                <a:latin typeface="Times LT Std" pitchFamily="18" charset="0"/>
              </a:rPr>
              <a:t>V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124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41E865-C10A-47F2-9B32-5B4545A9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0B6F2-6807-4B42-B09E-7DB4ECB0D668}"/>
              </a:ext>
            </a:extLst>
          </p:cNvPr>
          <p:cNvSpPr txBox="1">
            <a:spLocks/>
          </p:cNvSpPr>
          <p:nvPr/>
        </p:nvSpPr>
        <p:spPr>
          <a:xfrm>
            <a:off x="628650" y="2766218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rgbClr val="0D98C3"/>
                </a:solidFill>
              </a:rPr>
              <a:t> </a:t>
            </a:r>
            <a:r>
              <a:rPr lang="en-IN" sz="4800" dirty="0">
                <a:solidFill>
                  <a:srgbClr val="0065C0"/>
                </a:solidFill>
                <a:latin typeface="+mn-lt"/>
              </a:rPr>
              <a:t>Change-of-Basis Matrices</a:t>
            </a:r>
          </a:p>
        </p:txBody>
      </p:sp>
    </p:spTree>
    <p:extLst>
      <p:ext uri="{BB962C8B-B14F-4D97-AF65-F5344CB8AC3E}">
        <p14:creationId xmlns:p14="http://schemas.microsoft.com/office/powerpoint/2010/main" val="2377313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7467ED3-6B71-4527-A715-9D10A6501D66}"/>
              </a:ext>
            </a:extLst>
          </p:cNvPr>
          <p:cNvSpPr txBox="1">
            <a:spLocks/>
          </p:cNvSpPr>
          <p:nvPr/>
        </p:nvSpPr>
        <p:spPr>
          <a:xfrm>
            <a:off x="457200" y="1940052"/>
            <a:ext cx="8335962" cy="120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092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be bases for a vector space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. The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×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matrix whose columns are the coordinate vectors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1731EE-6F26-4CB0-A58F-00E7F68559C5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8211296" cy="66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Change-of-Basis Matrices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8F36F0D-E269-4757-AF65-53AD88C62FC8}"/>
              </a:ext>
            </a:extLst>
          </p:cNvPr>
          <p:cNvSpPr txBox="1">
            <a:spLocks/>
          </p:cNvSpPr>
          <p:nvPr/>
        </p:nvSpPr>
        <p:spPr>
          <a:xfrm>
            <a:off x="457200" y="1420284"/>
            <a:ext cx="8335962" cy="94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Let ℬ = {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...,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} and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A77A80B-1C9C-4C2C-AEAC-09DBF607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878" y="1955208"/>
            <a:ext cx="1952244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4D48E51-F365-4C7A-AB72-5AE4629F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626" y="2771083"/>
            <a:ext cx="192481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671443-09EF-4653-933A-B652A40F302F}"/>
              </a:ext>
            </a:extLst>
          </p:cNvPr>
          <p:cNvSpPr txBox="1">
            <a:spLocks/>
          </p:cNvSpPr>
          <p:nvPr/>
        </p:nvSpPr>
        <p:spPr>
          <a:xfrm>
            <a:off x="457200" y="2702052"/>
            <a:ext cx="8335962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9718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the vectors in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respect to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80AE19D-A9DD-4D8E-B796-B15FEA1EF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2626" y="2772488"/>
            <a:ext cx="265176" cy="37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4EA80E0-EBC2-4EF3-8184-00F714284AF8}"/>
              </a:ext>
            </a:extLst>
          </p:cNvPr>
          <p:cNvSpPr txBox="1">
            <a:spLocks/>
          </p:cNvSpPr>
          <p:nvPr/>
        </p:nvSpPr>
        <p:spPr>
          <a:xfrm>
            <a:off x="457200" y="2702052"/>
            <a:ext cx="8335962" cy="752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835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is denoted by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0D10BF4-FB4E-4A0E-9F03-AF6DE900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7443" y="3112730"/>
            <a:ext cx="695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60B529-2643-4F00-99C7-65B212D425EA}"/>
              </a:ext>
            </a:extLst>
          </p:cNvPr>
          <p:cNvSpPr txBox="1">
            <a:spLocks/>
          </p:cNvSpPr>
          <p:nvPr/>
        </p:nvSpPr>
        <p:spPr>
          <a:xfrm>
            <a:off x="457200" y="3057197"/>
            <a:ext cx="8335962" cy="835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40188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and is called the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change-of-basis matrix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from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to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B0608DC-52FD-41AA-9EF7-B7974693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6F6FE"/>
              </a:clrFrom>
              <a:clrTo>
                <a:srgbClr val="E6F6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4980" y="3505941"/>
            <a:ext cx="269748" cy="26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692B21-BD43-4DC1-A81C-DF11E988F5CA}"/>
              </a:ext>
            </a:extLst>
          </p:cNvPr>
          <p:cNvSpPr txBox="1">
            <a:spLocks/>
          </p:cNvSpPr>
          <p:nvPr/>
        </p:nvSpPr>
        <p:spPr>
          <a:xfrm>
            <a:off x="457200" y="3428487"/>
            <a:ext cx="8335962" cy="448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5970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is,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C99D1FC2-C485-4C55-A096-432E0024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1468" y="4373356"/>
            <a:ext cx="3941064" cy="44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605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0BBBFF59-01EA-435C-90F3-C9122958B7FD}"/>
              </a:ext>
            </a:extLst>
          </p:cNvPr>
          <p:cNvSpPr txBox="1">
            <a:spLocks/>
          </p:cNvSpPr>
          <p:nvPr/>
        </p:nvSpPr>
        <p:spPr>
          <a:xfrm>
            <a:off x="192905" y="0"/>
            <a:ext cx="8284685" cy="667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Change-of-Basis Matrices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496C64B-00DC-477D-ABED-2F39063E1D60}"/>
              </a:ext>
            </a:extLst>
          </p:cNvPr>
          <p:cNvSpPr txBox="1">
            <a:spLocks/>
          </p:cNvSpPr>
          <p:nvPr/>
        </p:nvSpPr>
        <p:spPr>
          <a:xfrm>
            <a:off x="459472" y="1444752"/>
            <a:ext cx="8335962" cy="94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6.12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= {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, ...,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}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316F31F1-05C7-46B6-A105-E92304AD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5436" y="1973416"/>
            <a:ext cx="1938528" cy="4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C67793B-E9CB-4763-9163-BE7EF0DBB809}"/>
              </a:ext>
            </a:extLst>
          </p:cNvPr>
          <p:cNvSpPr txBox="1">
            <a:spLocks/>
          </p:cNvSpPr>
          <p:nvPr/>
        </p:nvSpPr>
        <p:spPr>
          <a:xfrm>
            <a:off x="457200" y="1952752"/>
            <a:ext cx="8335962" cy="803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029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bases for a vector space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let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8BD363B8-60CB-49D1-8597-B60EAE531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1337" y="2336513"/>
            <a:ext cx="695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61C290DE-2268-48E6-89B5-A00444AA28DD}"/>
              </a:ext>
            </a:extLst>
          </p:cNvPr>
          <p:cNvSpPr txBox="1">
            <a:spLocks/>
          </p:cNvSpPr>
          <p:nvPr/>
        </p:nvSpPr>
        <p:spPr>
          <a:xfrm>
            <a:off x="457200" y="2322198"/>
            <a:ext cx="8335962" cy="72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be the change-of-basis matrix from ℬ to</a:t>
            </a:r>
          </a:p>
        </p:txBody>
      </p:sp>
      <p:pic>
        <p:nvPicPr>
          <p:cNvPr id="61" name="Picture 3">
            <a:extLst>
              <a:ext uri="{FF2B5EF4-FFF2-40B4-BE49-F238E27FC236}">
                <a16:creationId xmlns:a16="http://schemas.microsoft.com/office/drawing/2014/main" id="{C0043033-7E83-4708-A625-30375A93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226" y="2740959"/>
            <a:ext cx="329184" cy="30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F0C6FF8D-866A-4932-A1CF-15041678F71A}"/>
              </a:ext>
            </a:extLst>
          </p:cNvPr>
          <p:cNvSpPr txBox="1">
            <a:spLocks/>
          </p:cNvSpPr>
          <p:nvPr/>
        </p:nvSpPr>
        <p:spPr>
          <a:xfrm>
            <a:off x="457200" y="2685209"/>
            <a:ext cx="8335962" cy="362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6858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Then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656392F3-C527-4005-B501-7AF204FE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3246120"/>
            <a:ext cx="225856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5038FC6B-3040-4A3A-AEF7-56C603FE5F9F}"/>
              </a:ext>
            </a:extLst>
          </p:cNvPr>
          <p:cNvSpPr txBox="1">
            <a:spLocks/>
          </p:cNvSpPr>
          <p:nvPr/>
        </p:nvSpPr>
        <p:spPr>
          <a:xfrm>
            <a:off x="457200" y="3229872"/>
            <a:ext cx="8284685" cy="923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86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for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all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B8DE085-60B8-4EA2-B969-FFBC7D682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8" r="33030" b="-2220"/>
          <a:stretch/>
        </p:blipFill>
        <p:spPr bwMode="auto">
          <a:xfrm>
            <a:off x="868493" y="3688862"/>
            <a:ext cx="727113" cy="45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6DAC6D0-1CA8-48CF-BD12-4CD1D5F4A985}"/>
              </a:ext>
            </a:extLst>
          </p:cNvPr>
          <p:cNvSpPr txBox="1">
            <a:spLocks/>
          </p:cNvSpPr>
          <p:nvPr/>
        </p:nvSpPr>
        <p:spPr>
          <a:xfrm>
            <a:off x="457200" y="3731142"/>
            <a:ext cx="7610015" cy="459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143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unique matrix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the property that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8DB91071-C75D-4556-8059-845E17E03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632" y="4160914"/>
            <a:ext cx="1687068" cy="35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B3048AF0-B6FA-4898-8F62-DB44C0C7F810}"/>
              </a:ext>
            </a:extLst>
          </p:cNvPr>
          <p:cNvSpPr txBox="1">
            <a:spLocks/>
          </p:cNvSpPr>
          <p:nvPr/>
        </p:nvSpPr>
        <p:spPr>
          <a:xfrm>
            <a:off x="457949" y="4137542"/>
            <a:ext cx="7610015" cy="105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marR="0" lvl="0" indent="169386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63538" marR="0" lvl="0" indent="-3635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C4B0A889-9869-4406-8E7C-36A0415AC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8" r="33030" b="-2220"/>
          <a:stretch/>
        </p:blipFill>
        <p:spPr bwMode="auto">
          <a:xfrm>
            <a:off x="855638" y="4589556"/>
            <a:ext cx="727113" cy="45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AF6848-DB16-496F-89A9-69F0F1FF7317}"/>
              </a:ext>
            </a:extLst>
          </p:cNvPr>
          <p:cNvSpPr txBox="1">
            <a:spLocks/>
          </p:cNvSpPr>
          <p:nvPr/>
        </p:nvSpPr>
        <p:spPr>
          <a:xfrm>
            <a:off x="1582751" y="4628560"/>
            <a:ext cx="2324231" cy="40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marR="0" lvl="0" indent="-3635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invertible and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45498A9C-C7EA-4BB4-B703-6511D31D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5054" y="4694261"/>
            <a:ext cx="22812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33E4C2-CFFB-4E01-B1C8-924D14B60E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6. </a:t>
            </a:r>
            <a:r>
              <a:rPr lang="en-IN" i="1" dirty="0"/>
              <a:t>c</a:t>
            </a:r>
            <a:r>
              <a:rPr lang="en-IN" b="1" dirty="0"/>
              <a:t>u </a:t>
            </a:r>
            <a:r>
              <a:rPr lang="en-IN" dirty="0"/>
              <a:t>is in </a:t>
            </a:r>
            <a:r>
              <a:rPr lang="en-IN" i="1" dirty="0"/>
              <a:t>V</a:t>
            </a:r>
            <a:r>
              <a:rPr lang="en-IN" dirty="0"/>
              <a:t>.                  </a:t>
            </a:r>
            <a:r>
              <a:rPr lang="en-IN" sz="2000" dirty="0">
                <a:solidFill>
                  <a:srgbClr val="0065C0"/>
                </a:solidFill>
              </a:rPr>
              <a:t>Closure under scalar multiplication</a:t>
            </a:r>
            <a:endParaRPr lang="en-IN" dirty="0">
              <a:solidFill>
                <a:srgbClr val="0065C0"/>
              </a:solidFill>
            </a:endParaRPr>
          </a:p>
          <a:p>
            <a:pPr marL="0" indent="0">
              <a:buNone/>
            </a:pPr>
            <a:endParaRPr lang="en-IN" sz="300" dirty="0">
              <a:solidFill>
                <a:srgbClr val="0D98C4"/>
              </a:solidFill>
            </a:endParaRP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i="1" dirty="0">
                <a:latin typeface="Times LT Std" pitchFamily="18" charset="0"/>
              </a:rPr>
              <a:t>c</a:t>
            </a:r>
            <a:r>
              <a:rPr lang="en-US" dirty="0">
                <a:latin typeface="Times LT Std" pitchFamily="18" charset="0"/>
              </a:rPr>
              <a:t>(</a:t>
            </a:r>
            <a:r>
              <a:rPr lang="en-US" b="1" dirty="0">
                <a:latin typeface="Times LT Std" pitchFamily="18" charset="0"/>
              </a:rPr>
              <a:t>u </a:t>
            </a:r>
            <a:r>
              <a:rPr lang="en-US" dirty="0">
                <a:latin typeface="Times LT Std" pitchFamily="18" charset="0"/>
              </a:rPr>
              <a:t>+ </a:t>
            </a:r>
            <a:r>
              <a:rPr lang="en-US" b="1" dirty="0">
                <a:latin typeface="Times LT Std" pitchFamily="18" charset="0"/>
              </a:rPr>
              <a:t>v</a:t>
            </a:r>
            <a:r>
              <a:rPr lang="en-US" dirty="0">
                <a:latin typeface="Times LT Std" pitchFamily="18" charset="0"/>
              </a:rPr>
              <a:t>) = </a:t>
            </a:r>
            <a:r>
              <a:rPr lang="en-US" i="1" dirty="0">
                <a:latin typeface="Times LT Std" pitchFamily="18" charset="0"/>
              </a:rPr>
              <a:t>c</a:t>
            </a:r>
            <a:r>
              <a:rPr lang="en-US" b="1" dirty="0">
                <a:latin typeface="Times LT Std" pitchFamily="18" charset="0"/>
              </a:rPr>
              <a:t>u </a:t>
            </a:r>
            <a:r>
              <a:rPr lang="en-US" dirty="0">
                <a:latin typeface="Times LT Std" pitchFamily="18" charset="0"/>
              </a:rPr>
              <a:t>+ </a:t>
            </a:r>
            <a:r>
              <a:rPr lang="en-US" i="1" dirty="0">
                <a:latin typeface="Times LT Std" pitchFamily="18" charset="0"/>
              </a:rPr>
              <a:t>c</a:t>
            </a:r>
            <a:r>
              <a:rPr lang="en-US" b="1" dirty="0">
                <a:latin typeface="Times LT Std" pitchFamily="18" charset="0"/>
              </a:rPr>
              <a:t>v</a:t>
            </a:r>
            <a:r>
              <a:rPr lang="en-US" b="1" dirty="0"/>
              <a:t>        </a:t>
            </a:r>
            <a:r>
              <a:rPr lang="en-US" sz="2000" dirty="0">
                <a:solidFill>
                  <a:srgbClr val="0065C0"/>
                </a:solidFill>
              </a:rPr>
              <a:t>Distributivity</a:t>
            </a:r>
          </a:p>
          <a:p>
            <a:pPr marL="0" indent="0">
              <a:buNone/>
            </a:pPr>
            <a:endParaRPr lang="en-US" sz="300" dirty="0">
              <a:solidFill>
                <a:srgbClr val="0D98C4"/>
              </a:solidFill>
            </a:endParaRPr>
          </a:p>
          <a:p>
            <a:pPr marL="0" indent="0">
              <a:buNone/>
            </a:pPr>
            <a:r>
              <a:rPr lang="fr-FR" dirty="0"/>
              <a:t>8. </a:t>
            </a:r>
            <a:r>
              <a:rPr lang="fr-FR" dirty="0">
                <a:latin typeface="Times LT Std" pitchFamily="18" charset="0"/>
              </a:rPr>
              <a:t>(</a:t>
            </a:r>
            <a:r>
              <a:rPr lang="fr-FR" i="1" dirty="0">
                <a:latin typeface="Times LT Std" pitchFamily="18" charset="0"/>
              </a:rPr>
              <a:t>c </a:t>
            </a:r>
            <a:r>
              <a:rPr lang="fr-FR" dirty="0">
                <a:latin typeface="Times LT Std" pitchFamily="18" charset="0"/>
              </a:rPr>
              <a:t>+ </a:t>
            </a:r>
            <a:r>
              <a:rPr lang="fr-FR" i="1" dirty="0">
                <a:latin typeface="Times LT Std" pitchFamily="18" charset="0"/>
              </a:rPr>
              <a:t>d</a:t>
            </a:r>
            <a:r>
              <a:rPr lang="fr-FR" dirty="0">
                <a:latin typeface="Times LT Std" pitchFamily="18" charset="0"/>
              </a:rPr>
              <a:t>)</a:t>
            </a:r>
            <a:r>
              <a:rPr lang="fr-FR" b="1" dirty="0">
                <a:latin typeface="Times LT Std" pitchFamily="18" charset="0"/>
              </a:rPr>
              <a:t>u </a:t>
            </a:r>
            <a:r>
              <a:rPr lang="fr-FR" dirty="0">
                <a:latin typeface="Times LT Std" pitchFamily="18" charset="0"/>
              </a:rPr>
              <a:t>= </a:t>
            </a:r>
            <a:r>
              <a:rPr lang="fr-FR" i="1" dirty="0" err="1">
                <a:latin typeface="Times LT Std" pitchFamily="18" charset="0"/>
              </a:rPr>
              <a:t>c</a:t>
            </a:r>
            <a:r>
              <a:rPr lang="fr-FR" b="1" dirty="0" err="1">
                <a:latin typeface="Times LT Std" pitchFamily="18" charset="0"/>
              </a:rPr>
              <a:t>u</a:t>
            </a:r>
            <a:r>
              <a:rPr lang="fr-FR" b="1" dirty="0">
                <a:latin typeface="Times LT Std" pitchFamily="18" charset="0"/>
              </a:rPr>
              <a:t> </a:t>
            </a:r>
            <a:r>
              <a:rPr lang="fr-FR" dirty="0">
                <a:latin typeface="Times LT Std" pitchFamily="18" charset="0"/>
              </a:rPr>
              <a:t>+ </a:t>
            </a:r>
            <a:r>
              <a:rPr lang="fr-FR" i="1" dirty="0">
                <a:latin typeface="Times LT Std" pitchFamily="18" charset="0"/>
              </a:rPr>
              <a:t>d</a:t>
            </a:r>
            <a:r>
              <a:rPr lang="fr-FR" b="1" dirty="0">
                <a:latin typeface="Times LT Std" pitchFamily="18" charset="0"/>
              </a:rPr>
              <a:t>u</a:t>
            </a:r>
            <a:r>
              <a:rPr lang="fr-FR" b="1" dirty="0"/>
              <a:t>       </a:t>
            </a:r>
            <a:r>
              <a:rPr lang="fr-FR" sz="2000" dirty="0" err="1">
                <a:solidFill>
                  <a:srgbClr val="0065C0"/>
                </a:solidFill>
              </a:rPr>
              <a:t>Distributivity</a:t>
            </a:r>
            <a:endParaRPr lang="fr-FR" sz="2000" dirty="0">
              <a:solidFill>
                <a:srgbClr val="0065C0"/>
              </a:solidFill>
            </a:endParaRPr>
          </a:p>
          <a:p>
            <a:pPr marL="0" indent="0">
              <a:buNone/>
            </a:pPr>
            <a:endParaRPr lang="fr-FR" sz="300" dirty="0">
              <a:solidFill>
                <a:srgbClr val="0D98C4"/>
              </a:solidFill>
            </a:endParaRP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i="1" dirty="0">
                <a:latin typeface="Times LT Std" pitchFamily="18" charset="0"/>
              </a:rPr>
              <a:t>c</a:t>
            </a:r>
            <a:r>
              <a:rPr lang="en-US" dirty="0">
                <a:latin typeface="Times LT Std" pitchFamily="18" charset="0"/>
              </a:rPr>
              <a:t>(</a:t>
            </a:r>
            <a:r>
              <a:rPr lang="en-US" i="1" dirty="0">
                <a:latin typeface="Times LT Std" pitchFamily="18" charset="0"/>
              </a:rPr>
              <a:t>d</a:t>
            </a:r>
            <a:r>
              <a:rPr lang="en-US" b="1" dirty="0">
                <a:latin typeface="Times LT Std" pitchFamily="18" charset="0"/>
              </a:rPr>
              <a:t>u</a:t>
            </a:r>
            <a:r>
              <a:rPr lang="en-US" dirty="0">
                <a:latin typeface="Times LT Std" pitchFamily="18" charset="0"/>
              </a:rPr>
              <a:t>) = (</a:t>
            </a:r>
            <a:r>
              <a:rPr lang="en-US" i="1" dirty="0">
                <a:latin typeface="Times LT Std" pitchFamily="18" charset="0"/>
              </a:rPr>
              <a:t>cd</a:t>
            </a:r>
            <a:r>
              <a:rPr lang="en-US" dirty="0">
                <a:latin typeface="Times LT Std" pitchFamily="18" charset="0"/>
              </a:rPr>
              <a:t>)</a:t>
            </a:r>
            <a:r>
              <a:rPr lang="en-US" b="1" dirty="0">
                <a:latin typeface="Times LT Std" pitchFamily="18" charset="0"/>
              </a:rPr>
              <a:t>u</a:t>
            </a:r>
          </a:p>
          <a:p>
            <a:pPr marL="0" indent="0">
              <a:buNone/>
            </a:pPr>
            <a:endParaRPr lang="en-US" sz="300" b="1" dirty="0"/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>
                <a:latin typeface="Times LT Std" pitchFamily="18" charset="0"/>
              </a:rPr>
              <a:t>1</a:t>
            </a:r>
            <a:r>
              <a:rPr lang="en-US" b="1" dirty="0">
                <a:latin typeface="Times LT Std" pitchFamily="18" charset="0"/>
              </a:rPr>
              <a:t>u </a:t>
            </a:r>
            <a:r>
              <a:rPr lang="en-US" dirty="0">
                <a:latin typeface="Times LT Std" pitchFamily="18" charset="0"/>
              </a:rPr>
              <a:t>= </a:t>
            </a:r>
            <a:r>
              <a:rPr lang="en-US" b="1" dirty="0">
                <a:latin typeface="Times LT Std" pitchFamily="18" charset="0"/>
              </a:rPr>
              <a:t>u</a:t>
            </a:r>
            <a:r>
              <a:rPr lang="en-US" dirty="0"/>
              <a:t>.</a:t>
            </a:r>
            <a:endParaRPr lang="en-US" altLang="en-US" b="1" dirty="0">
              <a:solidFill>
                <a:srgbClr val="0D98C4"/>
              </a:solidFill>
              <a:latin typeface="Times LT Std" pitchFamily="18" charset="0"/>
            </a:endParaRPr>
          </a:p>
          <a:p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D09502-95AD-494D-8FA3-CEF45A27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95" y="116632"/>
            <a:ext cx="9144000" cy="478795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Vector Spaces and Subspaces (3 of 4)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1363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4CCB854-65FB-483C-8D49-EA198B249B3D}"/>
              </a:ext>
            </a:extLst>
          </p:cNvPr>
          <p:cNvSpPr txBox="1">
            <a:spLocks/>
          </p:cNvSpPr>
          <p:nvPr/>
        </p:nvSpPr>
        <p:spPr>
          <a:xfrm>
            <a:off x="349479" y="3587656"/>
            <a:ext cx="8335962" cy="78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r>
              <a:rPr kumimoji="0" lang="en-IN" sz="2400" b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        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first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Observe that the coordinate vectors for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580291-64F9-4F1F-A622-F07DEE7FCB3A}"/>
              </a:ext>
            </a:extLst>
          </p:cNvPr>
          <p:cNvSpPr txBox="1">
            <a:spLocks/>
          </p:cNvSpPr>
          <p:nvPr/>
        </p:nvSpPr>
        <p:spPr>
          <a:xfrm>
            <a:off x="307844" y="-13187"/>
            <a:ext cx="8187541" cy="683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6.46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3A02CF-762A-49F5-A3E9-164FEFA51674}"/>
              </a:ext>
            </a:extLst>
          </p:cNvPr>
          <p:cNvSpPr txBox="1">
            <a:spLocks/>
          </p:cNvSpPr>
          <p:nvPr/>
        </p:nvSpPr>
        <p:spPr>
          <a:xfrm>
            <a:off x="351317" y="1412777"/>
            <a:ext cx="8335962" cy="527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change-of-basis matrices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367D38-CE21-44CB-8CA1-14AABE33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993" y="1489022"/>
            <a:ext cx="18049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9E41B51-918A-430D-B1DA-EFF234738E75}"/>
              </a:ext>
            </a:extLst>
          </p:cNvPr>
          <p:cNvSpPr txBox="1">
            <a:spLocks/>
          </p:cNvSpPr>
          <p:nvPr/>
        </p:nvSpPr>
        <p:spPr>
          <a:xfrm>
            <a:off x="351317" y="1412776"/>
            <a:ext cx="8335962" cy="784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                       for the bases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ℬ =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D4D43EC-8746-4CF1-AD69-92062C56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983" y="1803258"/>
            <a:ext cx="11096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0E3139-522B-4B2E-AC25-55C8B53F1630}"/>
              </a:ext>
            </a:extLst>
          </p:cNvPr>
          <p:cNvSpPr txBox="1">
            <a:spLocks/>
          </p:cNvSpPr>
          <p:nvPr/>
        </p:nvSpPr>
        <p:spPr>
          <a:xfrm>
            <a:off x="343364" y="1668909"/>
            <a:ext cx="8335962" cy="416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and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4077AC1-2726-410A-947A-21CA95BEE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5612" y="1890280"/>
            <a:ext cx="3072384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9E8C3CC-7AAE-478B-8F34-230778DEFC60}"/>
              </a:ext>
            </a:extLst>
          </p:cNvPr>
          <p:cNvSpPr txBox="1">
            <a:spLocks/>
          </p:cNvSpPr>
          <p:nvPr/>
        </p:nvSpPr>
        <p:spPr>
          <a:xfrm>
            <a:off x="349045" y="1790820"/>
            <a:ext cx="8335962" cy="92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of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℘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Then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find the coordinate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=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7374C46-E477-4EB3-8407-BD86A393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3677" y="2278568"/>
            <a:ext cx="155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E1B812-55E7-49CB-B668-F7994AB1D2D0}"/>
              </a:ext>
            </a:extLst>
          </p:cNvPr>
          <p:cNvSpPr txBox="1">
            <a:spLocks/>
          </p:cNvSpPr>
          <p:nvPr/>
        </p:nvSpPr>
        <p:spPr>
          <a:xfrm>
            <a:off x="354553" y="2106502"/>
            <a:ext cx="8482854" cy="642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    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with respect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CC98A89-3A13-4B87-8A59-B7E9DFC2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471" y="2296883"/>
            <a:ext cx="288036" cy="32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E94F2B-D0B5-498F-A792-A2CD2625EC92}"/>
              </a:ext>
            </a:extLst>
          </p:cNvPr>
          <p:cNvSpPr txBox="1">
            <a:spLocks/>
          </p:cNvSpPr>
          <p:nvPr/>
        </p:nvSpPr>
        <p:spPr>
          <a:xfrm>
            <a:off x="349045" y="3084402"/>
            <a:ext cx="8482854" cy="93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Solution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Changing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standard basis is easy, so we find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2D4F0AC4-9329-442F-B959-CD8FDD46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029" y="3627890"/>
            <a:ext cx="6905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0BF84BE-CF4D-4618-B37B-1817520BF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8171" y="4058137"/>
            <a:ext cx="265176" cy="32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99BAC2B-7C10-44DF-BFB9-411A1887A164}"/>
              </a:ext>
            </a:extLst>
          </p:cNvPr>
          <p:cNvSpPr txBox="1">
            <a:spLocks/>
          </p:cNvSpPr>
          <p:nvPr/>
        </p:nvSpPr>
        <p:spPr>
          <a:xfrm>
            <a:off x="349045" y="3955825"/>
            <a:ext cx="8335962" cy="368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664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terms of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4DB6E59-1FA0-42BD-B9BC-0EBBC4A6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433" y="4774820"/>
            <a:ext cx="7362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54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C4FF8D-CFF4-4121-A1AD-62AFA8F10E8E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081072" cy="64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6.46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–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18221CB-D6F2-4347-A239-A3163B9814FC}"/>
              </a:ext>
            </a:extLst>
          </p:cNvPr>
          <p:cNvSpPr txBox="1">
            <a:spLocks/>
          </p:cNvSpPr>
          <p:nvPr/>
        </p:nvSpPr>
        <p:spPr>
          <a:xfrm>
            <a:off x="459472" y="1444752"/>
            <a:ext cx="1988164" cy="401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follows that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3CAE56-3C14-440A-97C7-854A640A3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213" y="1866404"/>
            <a:ext cx="255746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55F8AC-27F8-49F3-8C7B-F9E18EAF8D5E}"/>
              </a:ext>
            </a:extLst>
          </p:cNvPr>
          <p:cNvSpPr txBox="1">
            <a:spLocks/>
          </p:cNvSpPr>
          <p:nvPr/>
        </p:nvSpPr>
        <p:spPr>
          <a:xfrm>
            <a:off x="457200" y="3267723"/>
            <a:ext cx="8335962" cy="428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find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0F41A6E-6246-45B6-8CFE-174107F3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4565" y="3299371"/>
            <a:ext cx="7000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0BD1AB-6100-417E-B573-77F78FE24DCD}"/>
              </a:ext>
            </a:extLst>
          </p:cNvPr>
          <p:cNvSpPr txBox="1">
            <a:spLocks/>
          </p:cNvSpPr>
          <p:nvPr/>
        </p:nvSpPr>
        <p:spPr>
          <a:xfrm>
            <a:off x="457200" y="3287919"/>
            <a:ext cx="8335962" cy="1211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we could express each vector in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linear combination of the vectors in C, but it is much easier to use the fact that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997027E-9B96-4FF0-A74A-624B5423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8458" y="4040241"/>
            <a:ext cx="22431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F4B0B2-57AF-4C3A-981C-3BABD6BFB70E}"/>
              </a:ext>
            </a:extLst>
          </p:cNvPr>
          <p:cNvSpPr txBox="1">
            <a:spLocks/>
          </p:cNvSpPr>
          <p:nvPr/>
        </p:nvSpPr>
        <p:spPr>
          <a:xfrm>
            <a:off x="459472" y="4021694"/>
            <a:ext cx="8335962" cy="855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by Theorem 6.12(c). We find that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B188996-2CE2-467C-9CFB-96BA7704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4040" y="4731550"/>
            <a:ext cx="4742033" cy="141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86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548CBF-9838-4682-A3F3-A3EFF0A204B3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15308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6.46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–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46A7EB-1780-494E-AAF0-7A7EC38BE193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335962" cy="50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now follows that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5171536-CEA9-48DD-8F08-A32DD372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426" y="1989296"/>
            <a:ext cx="3876073" cy="283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9A06E24-3C76-4CCA-8E70-0B01B510189A}"/>
              </a:ext>
            </a:extLst>
          </p:cNvPr>
          <p:cNvSpPr txBox="1">
            <a:spLocks/>
          </p:cNvSpPr>
          <p:nvPr/>
        </p:nvSpPr>
        <p:spPr>
          <a:xfrm>
            <a:off x="457200" y="5257800"/>
            <a:ext cx="8335962" cy="50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 agrees with earlier Example.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99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17AB65-971D-4080-B8D8-8F13E74F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722BB-AEFF-4C05-A517-B6CABAF296F3}"/>
              </a:ext>
            </a:extLst>
          </p:cNvPr>
          <p:cNvSpPr/>
          <p:nvPr/>
        </p:nvSpPr>
        <p:spPr>
          <a:xfrm>
            <a:off x="683568" y="2708920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0065C0"/>
                </a:solidFill>
              </a:rPr>
              <a:t>The Gauss-Jordan Method for Computing a Change-of-Basis Matrix</a:t>
            </a:r>
            <a:endParaRPr lang="en-SG" sz="32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28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A96FF57-9736-476B-A35E-C1425CCCD4A8}"/>
              </a:ext>
            </a:extLst>
          </p:cNvPr>
          <p:cNvSpPr txBox="1">
            <a:spLocks/>
          </p:cNvSpPr>
          <p:nvPr/>
        </p:nvSpPr>
        <p:spPr>
          <a:xfrm>
            <a:off x="205069" y="-195207"/>
            <a:ext cx="858809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Gauss-Jordan Method for Computing a Change-of-Basis Matrix (1 of 1)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EAA8DC-093E-44BE-8794-3805AEED2B6C}"/>
              </a:ext>
            </a:extLst>
          </p:cNvPr>
          <p:cNvSpPr txBox="1">
            <a:spLocks/>
          </p:cNvSpPr>
          <p:nvPr/>
        </p:nvSpPr>
        <p:spPr>
          <a:xfrm>
            <a:off x="459472" y="1444752"/>
            <a:ext cx="8335962" cy="904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6.13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ℬ = {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...,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F677F04-E50A-47A2-A208-8F50F7E00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726" y="1969062"/>
            <a:ext cx="2057400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1733EF8-C5E7-40DE-9E12-C08D1608100F}"/>
              </a:ext>
            </a:extLst>
          </p:cNvPr>
          <p:cNvSpPr txBox="1">
            <a:spLocks/>
          </p:cNvSpPr>
          <p:nvPr/>
        </p:nvSpPr>
        <p:spPr>
          <a:xfrm>
            <a:off x="457200" y="1939622"/>
            <a:ext cx="8335962" cy="828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2578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bases for a vector space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Let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= [[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]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ℰ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... [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]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ℰ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]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60B6B55E-65A6-4ADE-93BB-C3DDD908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1585" y="2392156"/>
            <a:ext cx="2537460" cy="3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A11F613-9BFE-417E-97F4-79915B341CA5}"/>
              </a:ext>
            </a:extLst>
          </p:cNvPr>
          <p:cNvSpPr txBox="1">
            <a:spLocks/>
          </p:cNvSpPr>
          <p:nvPr/>
        </p:nvSpPr>
        <p:spPr>
          <a:xfrm>
            <a:off x="479507" y="2363238"/>
            <a:ext cx="8483600" cy="1082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378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ℰ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any basis for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Then row reduction applied to the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× 2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itchFamily="18" charset="0"/>
                <a:ea typeface="+mn-ea"/>
                <a:cs typeface="Arial" panose="020B0604020202020204" pitchFamily="34" charset="0"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augmented matrix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86C3564-7563-40EC-864C-07642F0B7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6575" y="3097081"/>
            <a:ext cx="7762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1A19C88-B2F6-47F4-8654-D2BF892A5C6F}"/>
              </a:ext>
            </a:extLst>
          </p:cNvPr>
          <p:cNvSpPr txBox="1">
            <a:spLocks/>
          </p:cNvSpPr>
          <p:nvPr/>
        </p:nvSpPr>
        <p:spPr>
          <a:xfrm>
            <a:off x="457200" y="3055358"/>
            <a:ext cx="8335962" cy="416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produces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C73DB806-412A-488B-ACAD-67432E3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7508" y="3814846"/>
            <a:ext cx="2738005" cy="53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187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11977E-6AF8-4F00-B1D5-5C858E4A7F35}"/>
              </a:ext>
            </a:extLst>
          </p:cNvPr>
          <p:cNvSpPr txBox="1">
            <a:spLocks/>
          </p:cNvSpPr>
          <p:nvPr/>
        </p:nvSpPr>
        <p:spPr>
          <a:xfrm>
            <a:off x="356616" y="0"/>
            <a:ext cx="8430768" cy="6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6.48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3E5142F-E5F8-4069-9247-CAFC4A8C88C7}"/>
              </a:ext>
            </a:extLst>
          </p:cNvPr>
          <p:cNvSpPr txBox="1">
            <a:spLocks/>
          </p:cNvSpPr>
          <p:nvPr/>
        </p:nvSpPr>
        <p:spPr>
          <a:xfrm>
            <a:off x="459472" y="1444753"/>
            <a:ext cx="8335962" cy="447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let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 the basis {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and let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29D948-A873-46AF-8021-66BDA001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726" y="1512013"/>
            <a:ext cx="265176" cy="32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6A648A-E024-4FDC-9E00-2EAB6DE01A09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335962" cy="835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264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the basis {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}, where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67B7880-46DB-4483-87B7-7F14F665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080" y="2306304"/>
            <a:ext cx="705326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1CCCA3-59EC-4DCB-B32A-429F7724E079}"/>
              </a:ext>
            </a:extLst>
          </p:cNvPr>
          <p:cNvSpPr txBox="1">
            <a:spLocks/>
          </p:cNvSpPr>
          <p:nvPr/>
        </p:nvSpPr>
        <p:spPr>
          <a:xfrm>
            <a:off x="457200" y="3341051"/>
            <a:ext cx="8335962" cy="1904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using the Gauss-Jordan method.</a:t>
            </a:r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Taking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ℰ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be the standard basis for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see that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3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A9AC40-C66C-4673-9950-4EDB69D79229}"/>
              </a:ext>
            </a:extLst>
          </p:cNvPr>
          <p:cNvSpPr txBox="1">
            <a:spLocks/>
          </p:cNvSpPr>
          <p:nvPr/>
        </p:nvSpPr>
        <p:spPr>
          <a:xfrm>
            <a:off x="356616" y="0"/>
            <a:ext cx="843076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6.48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–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C96894-B7FA-4C8C-8A9B-52EBD323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478" y="1452210"/>
            <a:ext cx="7441756" cy="165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FF6CAD-9E98-4895-88E3-9559705EE52A}"/>
              </a:ext>
            </a:extLst>
          </p:cNvPr>
          <p:cNvSpPr txBox="1">
            <a:spLocks/>
          </p:cNvSpPr>
          <p:nvPr/>
        </p:nvSpPr>
        <p:spPr>
          <a:xfrm>
            <a:off x="459473" y="3407360"/>
            <a:ext cx="8335962" cy="45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reduction produces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85889C1-00C3-4A80-BEA3-CDA4CF98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894" y="4084500"/>
            <a:ext cx="8391623" cy="158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44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4CBEB-E763-4C7E-AE96-36459ECBEDC2}"/>
              </a:ext>
            </a:extLst>
          </p:cNvPr>
          <p:cNvSpPr txBox="1">
            <a:spLocks/>
          </p:cNvSpPr>
          <p:nvPr/>
        </p:nvSpPr>
        <p:spPr>
          <a:xfrm>
            <a:off x="356616" y="0"/>
            <a:ext cx="8430768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6.48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–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Solution 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C2A0729-E3D4-4880-A21F-EE37D415DDDD}"/>
              </a:ext>
            </a:extLst>
          </p:cNvPr>
          <p:cNvSpPr txBox="1">
            <a:spLocks/>
          </p:cNvSpPr>
          <p:nvPr/>
        </p:nvSpPr>
        <p:spPr>
          <a:xfrm>
            <a:off x="459472" y="1444753"/>
            <a:ext cx="8335962" cy="58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follows that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127DF4-8CB0-4969-A623-915BB3C2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6083" y="2187885"/>
            <a:ext cx="37385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32ED7C-C0DA-4303-82A9-D759609ECA6D}"/>
              </a:ext>
            </a:extLst>
          </p:cNvPr>
          <p:cNvSpPr txBox="1">
            <a:spLocks/>
          </p:cNvSpPr>
          <p:nvPr/>
        </p:nvSpPr>
        <p:spPr>
          <a:xfrm>
            <a:off x="457200" y="4349063"/>
            <a:ext cx="8335962" cy="62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we found before.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26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DD814-67D0-446B-8FC4-369B6C9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5FCE4-DFA7-4182-9155-BD5F19430C73}"/>
              </a:ext>
            </a:extLst>
          </p:cNvPr>
          <p:cNvSpPr/>
          <p:nvPr/>
        </p:nvSpPr>
        <p:spPr>
          <a:xfrm>
            <a:off x="1475656" y="2572959"/>
            <a:ext cx="586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solidFill>
                  <a:srgbClr val="0065C0"/>
                </a:solidFill>
              </a:rPr>
              <a:t>Linear Transformations</a:t>
            </a:r>
            <a:endParaRPr lang="en-US" altLang="en-US" sz="48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63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A292D5C-111D-4D3A-8979-E399EE32FBB7}"/>
              </a:ext>
            </a:extLst>
          </p:cNvPr>
          <p:cNvSpPr txBox="1">
            <a:spLocks/>
          </p:cNvSpPr>
          <p:nvPr/>
        </p:nvSpPr>
        <p:spPr>
          <a:xfrm>
            <a:off x="382624" y="0"/>
            <a:ext cx="8582670" cy="699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Linear Transformations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1)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D453B7A-AB98-4EAB-82C5-F534B7DB79CC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482085" cy="1282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 transformation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a vector space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a vector space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mapping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Placeholder 6">
            <a:extLst>
              <a:ext uri="{FF2B5EF4-FFF2-40B4-BE49-F238E27FC236}">
                <a16:creationId xmlns:a16="http://schemas.microsoft.com/office/drawing/2014/main" id="{F48F94F7-EF01-4B15-B7B9-2FCCB65C584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592520" y="2363232"/>
            <a:ext cx="1482567" cy="345758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BA111F-952A-4033-94E1-84B25E48E03B}"/>
              </a:ext>
            </a:extLst>
          </p:cNvPr>
          <p:cNvSpPr txBox="1">
            <a:spLocks/>
          </p:cNvSpPr>
          <p:nvPr/>
        </p:nvSpPr>
        <p:spPr>
          <a:xfrm>
            <a:off x="457200" y="2315418"/>
            <a:ext cx="8482085" cy="211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such that, for all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for all scalars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050" b="1" i="0" u="none" strike="noStrike" kern="1200" cap="none" spc="0" normalizeH="0" baseline="0" noProof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u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+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+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cT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Placeholder 6">
            <a:extLst>
              <a:ext uri="{FF2B5EF4-FFF2-40B4-BE49-F238E27FC236}">
                <a16:creationId xmlns:a16="http://schemas.microsoft.com/office/drawing/2014/main" id="{267D6D22-E808-4487-A19A-637DBEF4860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61828" y="4655535"/>
            <a:ext cx="1482567" cy="345758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24031E1-F718-48CD-8BF1-F855FB1A1C31}"/>
              </a:ext>
            </a:extLst>
          </p:cNvPr>
          <p:cNvSpPr txBox="1">
            <a:spLocks/>
          </p:cNvSpPr>
          <p:nvPr/>
        </p:nvSpPr>
        <p:spPr>
          <a:xfrm>
            <a:off x="457200" y="4611922"/>
            <a:ext cx="8296835" cy="1095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is a linear transformation if and only 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	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+...+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de-DE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+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+...+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de-DE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BD8F23-64C1-4612-AD3B-DD620E4CE7B9}"/>
              </a:ext>
            </a:extLst>
          </p:cNvPr>
          <p:cNvSpPr txBox="1">
            <a:spLocks/>
          </p:cNvSpPr>
          <p:nvPr/>
        </p:nvSpPr>
        <p:spPr>
          <a:xfrm>
            <a:off x="457200" y="5641621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...,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scalars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...,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4C5463-75B6-4159-8295-08FB081C2032}"/>
              </a:ext>
            </a:extLst>
          </p:cNvPr>
          <p:cNvSpPr txBox="1">
            <a:spLocks/>
          </p:cNvSpPr>
          <p:nvPr/>
        </p:nvSpPr>
        <p:spPr>
          <a:xfrm>
            <a:off x="457199" y="-100075"/>
            <a:ext cx="85826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6.3 (1 of 3)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24B9616-1C0E-4055-A862-94CB01322BFE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335962" cy="1216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℘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denote the set of all polynomials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degree 2 or less with real coefficients.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addition and scalar multiplication in the usual way.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568631D9-D4C2-410E-97FE-DC92AC1E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07483"/>
            <a:ext cx="6686550" cy="40957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73DF84F-11F7-430B-9941-84CD5D5F8BC3}"/>
              </a:ext>
            </a:extLst>
          </p:cNvPr>
          <p:cNvSpPr txBox="1">
            <a:spLocks/>
          </p:cNvSpPr>
          <p:nvPr/>
        </p:nvSpPr>
        <p:spPr>
          <a:xfrm>
            <a:off x="457199" y="3423121"/>
            <a:ext cx="2572603" cy="411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in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℘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7">
            <a:extLst>
              <a:ext uri="{FF2B5EF4-FFF2-40B4-BE49-F238E27FC236}">
                <a16:creationId xmlns:a16="http://schemas.microsoft.com/office/drawing/2014/main" id="{20E68DD2-2D4F-4F60-9FEC-401AA73B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69" y="3982785"/>
            <a:ext cx="6367463" cy="33337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8CFFB0E-22DE-4118-B007-A26D512E6E55}"/>
              </a:ext>
            </a:extLst>
          </p:cNvPr>
          <p:cNvSpPr txBox="1">
            <a:spLocks/>
          </p:cNvSpPr>
          <p:nvPr/>
        </p:nvSpPr>
        <p:spPr>
          <a:xfrm>
            <a:off x="457199" y="4587411"/>
            <a:ext cx="8168185" cy="48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has degree at most 2 and so is in ℘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scalar, then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28">
            <a:extLst>
              <a:ext uri="{FF2B5EF4-FFF2-40B4-BE49-F238E27FC236}">
                <a16:creationId xmlns:a16="http://schemas.microsoft.com/office/drawing/2014/main" id="{906A27F7-14DF-492E-99F7-90F76526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319" y="5240345"/>
            <a:ext cx="3281363" cy="357188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87BB269-0A95-49F8-ABF6-F86D0717007E}"/>
              </a:ext>
            </a:extLst>
          </p:cNvPr>
          <p:cNvSpPr txBox="1">
            <a:spLocks/>
          </p:cNvSpPr>
          <p:nvPr/>
        </p:nvSpPr>
        <p:spPr>
          <a:xfrm>
            <a:off x="457201" y="5702931"/>
            <a:ext cx="7220606" cy="465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also in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℘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This verifies axioms 1 and 6.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97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666D37-04A8-416A-9D17-5C4D919B4EF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625532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C9F1DD9-1D96-4F6D-9C3E-6BFC303D39B7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1125415" cy="437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" name="Picture Placeholder 3">
            <a:extLst>
              <a:ext uri="{FF2B5EF4-FFF2-40B4-BE49-F238E27FC236}">
                <a16:creationId xmlns:a16="http://schemas.microsoft.com/office/drawing/2014/main" id="{9BE83297-B45C-4D65-82F3-99AA9D7A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500554" y="1427560"/>
            <a:ext cx="4448175" cy="519113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5738DCD-50D2-4DBD-B4AA-84F8FADC2C48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482085" cy="16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42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Show that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linear transformation.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Edwardian Script ITC" panose="030303020407070D0804" pitchFamily="66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Solution: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5EA6DB0-F1F0-407A-BB32-40F1A61AFA94}"/>
              </a:ext>
            </a:extLst>
          </p:cNvPr>
          <p:cNvSpPr txBox="1">
            <a:spLocks/>
          </p:cNvSpPr>
          <p:nvPr/>
        </p:nvSpPr>
        <p:spPr>
          <a:xfrm>
            <a:off x="457200" y="2994148"/>
            <a:ext cx="2450123" cy="452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in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" name="Picture Placeholder 8">
            <a:extLst>
              <a:ext uri="{FF2B5EF4-FFF2-40B4-BE49-F238E27FC236}">
                <a16:creationId xmlns:a16="http://schemas.microsoft.com/office/drawing/2014/main" id="{BA6D05A1-5FEB-456D-9271-3FB78402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2996714"/>
            <a:ext cx="962025" cy="438150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9F80CB84-3220-4F66-8826-7C90A9CF55F9}"/>
              </a:ext>
            </a:extLst>
          </p:cNvPr>
          <p:cNvSpPr txBox="1">
            <a:spLocks/>
          </p:cNvSpPr>
          <p:nvPr/>
        </p:nvSpPr>
        <p:spPr>
          <a:xfrm>
            <a:off x="3701195" y="3005871"/>
            <a:ext cx="894251" cy="452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Placeholder 11">
            <a:extLst>
              <a:ext uri="{FF2B5EF4-FFF2-40B4-BE49-F238E27FC236}">
                <a16:creationId xmlns:a16="http://schemas.microsoft.com/office/drawing/2014/main" id="{50C69FAC-91D0-45C7-9CE4-25C584FD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59" y="3474340"/>
            <a:ext cx="3741387" cy="28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7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9CABBD-B6AD-4D7D-BFAC-018A274C158F}"/>
              </a:ext>
            </a:extLst>
          </p:cNvPr>
          <p:cNvSpPr txBox="1">
            <a:spLocks/>
          </p:cNvSpPr>
          <p:nvPr/>
        </p:nvSpPr>
        <p:spPr>
          <a:xfrm>
            <a:off x="28066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6.52 – Solution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75727-876C-4B1B-9D36-F531231D2E38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832338" cy="44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EE570397-FF67-4293-8E0F-F02E9181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54" y="1644801"/>
            <a:ext cx="2667000" cy="3376613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34DBFED-8963-4F7D-A0D8-B5C04C0655AC}"/>
              </a:ext>
            </a:extLst>
          </p:cNvPr>
          <p:cNvSpPr txBox="1">
            <a:spLocks/>
          </p:cNvSpPr>
          <p:nvPr/>
        </p:nvSpPr>
        <p:spPr>
          <a:xfrm>
            <a:off x="457200" y="5258236"/>
            <a:ext cx="3552092" cy="44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follows that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linear.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80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2F646E-8101-4936-8D4C-43519F69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6872"/>
            <a:ext cx="7886700" cy="1325563"/>
          </a:xfrm>
        </p:spPr>
        <p:txBody>
          <a:bodyPr/>
          <a:lstStyle/>
          <a:p>
            <a:pPr algn="ctr"/>
            <a:r>
              <a:rPr lang="en-IN" sz="4800" dirty="0">
                <a:solidFill>
                  <a:srgbClr val="0065C0"/>
                </a:solidFill>
              </a:rPr>
              <a:t>Properties of 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55792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B261EE-2DCB-41D6-BD42-1BE847D0D1D3}"/>
              </a:ext>
            </a:extLst>
          </p:cNvPr>
          <p:cNvSpPr txBox="1">
            <a:spLocks/>
          </p:cNvSpPr>
          <p:nvPr/>
        </p:nvSpPr>
        <p:spPr>
          <a:xfrm>
            <a:off x="457200" y="-1"/>
            <a:ext cx="8582670" cy="735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Properties of Linear Transformations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8BF83-A7FD-42F3-90CE-5DE44829059B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2262554" cy="99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6.14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454F1062-47C4-4FAA-8CE8-E4A632AF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60335" y="1976746"/>
            <a:ext cx="1482567" cy="34575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29D3A3B-FD64-4053-B76E-2EE3B2F145DE}"/>
              </a:ext>
            </a:extLst>
          </p:cNvPr>
          <p:cNvSpPr txBox="1">
            <a:spLocks/>
          </p:cNvSpPr>
          <p:nvPr/>
        </p:nvSpPr>
        <p:spPr>
          <a:xfrm>
            <a:off x="457200" y="1940603"/>
            <a:ext cx="8362188" cy="2410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be a linear transformation. Then: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−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−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u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−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−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all 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de-DE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17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CE1239A-4CAD-423E-9ABB-AAD583712A78}"/>
              </a:ext>
            </a:extLst>
          </p:cNvPr>
          <p:cNvSpPr txBox="1">
            <a:spLocks/>
          </p:cNvSpPr>
          <p:nvPr/>
        </p:nvSpPr>
        <p:spPr>
          <a:xfrm>
            <a:off x="383831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6.55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1F8B0E3-2E5D-4987-9563-A58B14FEBE7A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5849815" cy="446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Suppose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linear transformation from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Placeholder 3">
            <a:extLst>
              <a:ext uri="{FF2B5EF4-FFF2-40B4-BE49-F238E27FC236}">
                <a16:creationId xmlns:a16="http://schemas.microsoft.com/office/drawing/2014/main" id="{BCCF7D13-B32E-4121-819E-C940C20F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41" y="1438158"/>
            <a:ext cx="1145105" cy="452953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CA828E7-B6B2-4411-997F-3D1789B021FA}"/>
              </a:ext>
            </a:extLst>
          </p:cNvPr>
          <p:cNvSpPr txBox="1">
            <a:spLocks/>
          </p:cNvSpPr>
          <p:nvPr/>
        </p:nvSpPr>
        <p:spPr>
          <a:xfrm>
            <a:off x="7268308" y="1444754"/>
            <a:ext cx="1574526" cy="446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that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Placeholder 9">
            <a:extLst>
              <a:ext uri="{FF2B5EF4-FFF2-40B4-BE49-F238E27FC236}">
                <a16:creationId xmlns:a16="http://schemas.microsoft.com/office/drawing/2014/main" id="{1725DA75-06FA-4AD1-B7DA-7991E10A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74" y="2240738"/>
            <a:ext cx="6328653" cy="1018278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403711E-690C-4DAF-B792-3D8F99DE1F54}"/>
              </a:ext>
            </a:extLst>
          </p:cNvPr>
          <p:cNvSpPr txBox="1">
            <a:spLocks/>
          </p:cNvSpPr>
          <p:nvPr/>
        </p:nvSpPr>
        <p:spPr>
          <a:xfrm>
            <a:off x="457201" y="3777646"/>
            <a:ext cx="1113692" cy="446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" name="Picture Placeholder 16">
            <a:extLst>
              <a:ext uri="{FF2B5EF4-FFF2-40B4-BE49-F238E27FC236}">
                <a16:creationId xmlns:a16="http://schemas.microsoft.com/office/drawing/2014/main" id="{769883AF-25FA-4AEE-A459-93F944680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3596920"/>
            <a:ext cx="666750" cy="800100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1689D21-DCB4-4ADB-A67B-7E4C1ED0E283}"/>
              </a:ext>
            </a:extLst>
          </p:cNvPr>
          <p:cNvSpPr txBox="1">
            <a:spLocks/>
          </p:cNvSpPr>
          <p:nvPr/>
        </p:nvSpPr>
        <p:spPr>
          <a:xfrm>
            <a:off x="2190751" y="3777646"/>
            <a:ext cx="1113692" cy="446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Picture Placeholder 19">
            <a:extLst>
              <a:ext uri="{FF2B5EF4-FFF2-40B4-BE49-F238E27FC236}">
                <a16:creationId xmlns:a16="http://schemas.microsoft.com/office/drawing/2014/main" id="{FB096298-FA69-4497-AB2B-3051EE21D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343" y="3611405"/>
            <a:ext cx="56054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69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18B4D8-3ED1-411E-8EB1-4529F135F017}"/>
              </a:ext>
            </a:extLst>
          </p:cNvPr>
          <p:cNvSpPr txBox="1">
            <a:spLocks/>
          </p:cNvSpPr>
          <p:nvPr/>
        </p:nvSpPr>
        <p:spPr>
          <a:xfrm>
            <a:off x="406907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6.55 – Solution (1 of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037C8-1025-470A-B933-8EC18812A219}"/>
              </a:ext>
            </a:extLst>
          </p:cNvPr>
          <p:cNvSpPr txBox="1">
            <a:spLocks/>
          </p:cNvSpPr>
          <p:nvPr/>
        </p:nvSpPr>
        <p:spPr>
          <a:xfrm>
            <a:off x="457200" y="1444755"/>
            <a:ext cx="1406769" cy="447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3"/>
              </a:solidFill>
              <a:effectLst/>
              <a:uLnTx/>
              <a:uFillTx/>
              <a:latin typeface="Edwardian Script ITC" panose="030303020407070D0804" pitchFamily="66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D68147A4-4B9F-4122-B0A9-03F20480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5" y="1355157"/>
            <a:ext cx="1568709" cy="646779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9A4478-556B-49A0-A4AC-10B17EE0FE7B}"/>
              </a:ext>
            </a:extLst>
          </p:cNvPr>
          <p:cNvSpPr txBox="1">
            <a:spLocks/>
          </p:cNvSpPr>
          <p:nvPr/>
        </p:nvSpPr>
        <p:spPr>
          <a:xfrm>
            <a:off x="3044830" y="1444132"/>
            <a:ext cx="2074985" cy="47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basis for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5384089-418B-48CB-AF52-90BAC437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97" y="1485851"/>
            <a:ext cx="445294" cy="43481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7ADDB77-3A4A-4369-A8A4-080503BA0C1B}"/>
              </a:ext>
            </a:extLst>
          </p:cNvPr>
          <p:cNvSpPr txBox="1">
            <a:spLocks/>
          </p:cNvSpPr>
          <p:nvPr/>
        </p:nvSpPr>
        <p:spPr>
          <a:xfrm>
            <a:off x="457200" y="1444752"/>
            <a:ext cx="8482085" cy="462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49657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(why?), every vector in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D394C02E-CF93-4484-8187-F6C6DFF5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0" y="1896752"/>
            <a:ext cx="445294" cy="434817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E7AAFE-8A34-412F-B0FA-F577FC0C5CEB}"/>
              </a:ext>
            </a:extLst>
          </p:cNvPr>
          <p:cNvSpPr txBox="1">
            <a:spLocks/>
          </p:cNvSpPr>
          <p:nvPr/>
        </p:nvSpPr>
        <p:spPr>
          <a:xfrm>
            <a:off x="982461" y="1898094"/>
            <a:ext cx="3310200" cy="47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 span(B). Solving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id="{FD09326A-36DF-4583-86E8-F0E50C9A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659" y="2837275"/>
            <a:ext cx="3174683" cy="109489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514D708-4155-4775-B192-62A4877C903C}"/>
              </a:ext>
            </a:extLst>
          </p:cNvPr>
          <p:cNvSpPr txBox="1">
            <a:spLocks/>
          </p:cNvSpPr>
          <p:nvPr/>
        </p:nvSpPr>
        <p:spPr>
          <a:xfrm>
            <a:off x="457200" y="4279511"/>
            <a:ext cx="8482085" cy="47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find that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= −7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c</a:t>
            </a:r>
            <a:r>
              <a:rPr kumimoji="0" lang="en-IN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 = 3.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Therefore,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Placeholder 3">
            <a:extLst>
              <a:ext uri="{FF2B5EF4-FFF2-40B4-BE49-F238E27FC236}">
                <a16:creationId xmlns:a16="http://schemas.microsoft.com/office/drawing/2014/main" id="{9EA1B407-2711-491D-9714-17760A1CE4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699" b="66192"/>
          <a:stretch/>
        </p:blipFill>
        <p:spPr>
          <a:xfrm>
            <a:off x="2397508" y="5025033"/>
            <a:ext cx="4348985" cy="9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71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5272A7-2C83-4534-AFB6-260E61B326D9}"/>
              </a:ext>
            </a:extLst>
          </p:cNvPr>
          <p:cNvSpPr txBox="1">
            <a:spLocks/>
          </p:cNvSpPr>
          <p:nvPr/>
        </p:nvSpPr>
        <p:spPr>
          <a:xfrm>
            <a:off x="280665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6.55 – Solution (2 of 3) </a:t>
            </a:r>
          </a:p>
        </p:txBody>
      </p: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55F6AD4C-0151-4751-9F49-3D533FA2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33985" r="-531"/>
          <a:stretch/>
        </p:blipFill>
        <p:spPr>
          <a:xfrm>
            <a:off x="457200" y="1444752"/>
            <a:ext cx="5730001" cy="183985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00BB27C-2F1D-4BDD-A30D-328785480914}"/>
              </a:ext>
            </a:extLst>
          </p:cNvPr>
          <p:cNvSpPr txBox="1">
            <a:spLocks/>
          </p:cNvSpPr>
          <p:nvPr/>
        </p:nvSpPr>
        <p:spPr>
          <a:xfrm>
            <a:off x="457200" y="3665057"/>
            <a:ext cx="3798277" cy="47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Similarly, we discover that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C6038119-D3F1-4F43-8F11-49944F145D2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020493" y="4359031"/>
            <a:ext cx="4840605" cy="9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527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AC6E4-6F66-4CDF-AA27-CA2749F25640}"/>
              </a:ext>
            </a:extLst>
          </p:cNvPr>
          <p:cNvSpPr txBox="1">
            <a:spLocks/>
          </p:cNvSpPr>
          <p:nvPr/>
        </p:nvSpPr>
        <p:spPr>
          <a:xfrm>
            <a:off x="280665" y="-1"/>
            <a:ext cx="8582670" cy="741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Example 6.55 – Solution (3 of 3)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00124-E105-4AF4-9DFD-307F95BACC84}"/>
              </a:ext>
            </a:extLst>
          </p:cNvPr>
          <p:cNvSpPr txBox="1">
            <a:spLocks/>
          </p:cNvSpPr>
          <p:nvPr/>
        </p:nvSpPr>
        <p:spPr>
          <a:xfrm>
            <a:off x="459256" y="991824"/>
            <a:ext cx="562708" cy="41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BDBCE571-7EFB-4560-94A1-A2CD645F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15616" y="1268760"/>
            <a:ext cx="7224237" cy="2965133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0E002A0-69ED-47B9-A947-39E6B19DEEED}"/>
              </a:ext>
            </a:extLst>
          </p:cNvPr>
          <p:cNvSpPr txBox="1">
            <a:spLocks/>
          </p:cNvSpPr>
          <p:nvPr/>
        </p:nvSpPr>
        <p:spPr>
          <a:xfrm>
            <a:off x="459255" y="4508753"/>
            <a:ext cx="8560677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 that by setting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 −1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b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 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we recover the solution</a:t>
            </a:r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365C61BE-E4FA-4957-8BBB-F33562008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r="3389"/>
          <a:stretch/>
        </p:blipFill>
        <p:spPr>
          <a:xfrm>
            <a:off x="459256" y="4958619"/>
            <a:ext cx="3194668" cy="7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71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BA3634-16BD-400F-BBD3-C969F7EB3C54}"/>
              </a:ext>
            </a:extLst>
          </p:cNvPr>
          <p:cNvSpPr txBox="1">
            <a:spLocks/>
          </p:cNvSpPr>
          <p:nvPr/>
        </p:nvSpPr>
        <p:spPr>
          <a:xfrm>
            <a:off x="457200" y="-1"/>
            <a:ext cx="8582670" cy="707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Properties of Linear Transformations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2A0DB-21DF-45C6-992D-C49D74FA84B0}"/>
              </a:ext>
            </a:extLst>
          </p:cNvPr>
          <p:cNvSpPr txBox="1">
            <a:spLocks/>
          </p:cNvSpPr>
          <p:nvPr/>
        </p:nvSpPr>
        <p:spPr>
          <a:xfrm>
            <a:off x="457200" y="1444754"/>
            <a:ext cx="2262554" cy="99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6.15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11CB4E5B-76C0-4EF1-988A-AFDD6396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60335" y="1976746"/>
            <a:ext cx="1482567" cy="34575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8BD5E9D-A2BA-4FF8-B1AF-1718B7633EBF}"/>
              </a:ext>
            </a:extLst>
          </p:cNvPr>
          <p:cNvSpPr txBox="1">
            <a:spLocks/>
          </p:cNvSpPr>
          <p:nvPr/>
        </p:nvSpPr>
        <p:spPr>
          <a:xfrm>
            <a:off x="457200" y="1940601"/>
            <a:ext cx="8371844" cy="1985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1748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 linear transformation and let              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 {v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, ...,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}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a spanning set for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ℬ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{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(v)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, ...,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LT Std" panose="02020603050405020304" pitchFamily="18" charset="0"/>
                <a:ea typeface="+mn-ea"/>
                <a:cs typeface="Arial" panose="020B0604020202020204" pitchFamily="34" charset="0"/>
              </a:rPr>
              <a:t>)}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spans the range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3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722C1-B432-46C6-AC2D-D544E7DD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48880"/>
            <a:ext cx="7886700" cy="1325563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0065C0"/>
                </a:solidFill>
              </a:rPr>
              <a:t>Composition of 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33501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5D6074F-E2DE-48E0-A7B1-96C30EF993D6}"/>
              </a:ext>
            </a:extLst>
          </p:cNvPr>
          <p:cNvSpPr txBox="1">
            <a:spLocks/>
          </p:cNvSpPr>
          <p:nvPr/>
        </p:nvSpPr>
        <p:spPr>
          <a:xfrm>
            <a:off x="445639" y="-164868"/>
            <a:ext cx="85826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6.3 (2 of 3)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8AA3417-663F-4430-9F4D-6F26E0BBE0D7}"/>
              </a:ext>
            </a:extLst>
          </p:cNvPr>
          <p:cNvSpPr txBox="1">
            <a:spLocks/>
          </p:cNvSpPr>
          <p:nvPr/>
        </p:nvSpPr>
        <p:spPr>
          <a:xfrm>
            <a:off x="457201" y="1444752"/>
            <a:ext cx="8371489" cy="113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zero vector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zero polynomial—that is, the polynomial all of whose coefficients are zero. The negative of a polynomial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Placeholder 13">
            <a:extLst>
              <a:ext uri="{FF2B5EF4-FFF2-40B4-BE49-F238E27FC236}">
                <a16:creationId xmlns:a16="http://schemas.microsoft.com/office/drawing/2014/main" id="{9EA95A23-AECD-4670-B00E-6C0F3E4B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68" y="2254335"/>
            <a:ext cx="2724150" cy="35242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90C5A8-E6D2-4B9F-B7C8-07D0E2A4BA0B}"/>
              </a:ext>
            </a:extLst>
          </p:cNvPr>
          <p:cNvSpPr txBox="1">
            <a:spLocks/>
          </p:cNvSpPr>
          <p:nvPr/>
        </p:nvSpPr>
        <p:spPr>
          <a:xfrm>
            <a:off x="5447129" y="2196407"/>
            <a:ext cx="3003187" cy="397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polynomial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Placeholder 14">
            <a:extLst>
              <a:ext uri="{FF2B5EF4-FFF2-40B4-BE49-F238E27FC236}">
                <a16:creationId xmlns:a16="http://schemas.microsoft.com/office/drawing/2014/main" id="{6DC6240D-2698-4625-AB19-D6CC7059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2" y="2628613"/>
            <a:ext cx="3209925" cy="361950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C60FCB-2FF1-4A9B-9AE4-C1411EF58541}"/>
              </a:ext>
            </a:extLst>
          </p:cNvPr>
          <p:cNvSpPr txBox="1">
            <a:spLocks/>
          </p:cNvSpPr>
          <p:nvPr/>
        </p:nvSpPr>
        <p:spPr>
          <a:xfrm>
            <a:off x="457201" y="3795014"/>
            <a:ext cx="8387254" cy="92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now easy to verify the remaining axioms. We will check axiom 2 and leave the others for Exercise.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065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75E985-5F05-40A1-B9BF-97657F962F07}"/>
              </a:ext>
            </a:extLst>
          </p:cNvPr>
          <p:cNvSpPr txBox="1">
            <a:spLocks/>
          </p:cNvSpPr>
          <p:nvPr/>
        </p:nvSpPr>
        <p:spPr>
          <a:xfrm>
            <a:off x="444421" y="0"/>
            <a:ext cx="8582670" cy="679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Composition of Linear Transformations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BE20B-D559-4925-897D-590B6EA8930F}"/>
              </a:ext>
            </a:extLst>
          </p:cNvPr>
          <p:cNvSpPr txBox="1">
            <a:spLocks/>
          </p:cNvSpPr>
          <p:nvPr/>
        </p:nvSpPr>
        <p:spPr>
          <a:xfrm>
            <a:off x="457200" y="1444755"/>
            <a:ext cx="1723292" cy="859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1855CB44-E8C9-45C8-A096-6EB07FC9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17215" y="2024442"/>
            <a:ext cx="3483769" cy="282893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384EF15-D03C-428D-8392-02801A3A8A97}"/>
              </a:ext>
            </a:extLst>
          </p:cNvPr>
          <p:cNvSpPr txBox="1">
            <a:spLocks/>
          </p:cNvSpPr>
          <p:nvPr/>
        </p:nvSpPr>
        <p:spPr>
          <a:xfrm>
            <a:off x="457200" y="1935073"/>
            <a:ext cx="8256494" cy="855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are linear transformations, then the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composition of S with T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 mapping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2">
            <a:extLst>
              <a:ext uri="{FF2B5EF4-FFF2-40B4-BE49-F238E27FC236}">
                <a16:creationId xmlns:a16="http://schemas.microsoft.com/office/drawing/2014/main" id="{BFA6D402-27F7-44B3-AC7E-C6A8BF2F35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628559" y="2424376"/>
            <a:ext cx="757238" cy="300038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962041E-FB23-4922-B86A-B357B815B586}"/>
              </a:ext>
            </a:extLst>
          </p:cNvPr>
          <p:cNvSpPr txBox="1">
            <a:spLocks/>
          </p:cNvSpPr>
          <p:nvPr/>
        </p:nvSpPr>
        <p:spPr>
          <a:xfrm>
            <a:off x="457200" y="2304064"/>
            <a:ext cx="8256494" cy="785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                            defined by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C07986FD-1A2A-45F5-9921-B329ACBFCA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8F3FC"/>
              </a:clrFrom>
              <a:clrTo>
                <a:srgbClr val="E8F3FC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3164032" y="3429000"/>
            <a:ext cx="2815936" cy="4572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0E1AEB9-9BA4-4779-8A4C-1CE4C95413BA}"/>
              </a:ext>
            </a:extLst>
          </p:cNvPr>
          <p:cNvSpPr txBox="1">
            <a:spLocks/>
          </p:cNvSpPr>
          <p:nvPr/>
        </p:nvSpPr>
        <p:spPr>
          <a:xfrm>
            <a:off x="464160" y="4345581"/>
            <a:ext cx="8256494" cy="47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in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00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12BBCE-0E25-4605-8AF5-72C92E5828BC}"/>
              </a:ext>
            </a:extLst>
          </p:cNvPr>
          <p:cNvSpPr txBox="1">
            <a:spLocks/>
          </p:cNvSpPr>
          <p:nvPr/>
        </p:nvSpPr>
        <p:spPr>
          <a:xfrm>
            <a:off x="457199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E2C83-4C60-44E6-B7FD-0670BB91B0F0}"/>
              </a:ext>
            </a:extLst>
          </p:cNvPr>
          <p:cNvSpPr txBox="1">
            <a:spLocks/>
          </p:cNvSpPr>
          <p:nvPr/>
        </p:nvSpPr>
        <p:spPr>
          <a:xfrm>
            <a:off x="457199" y="1444754"/>
            <a:ext cx="797169" cy="41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4D166FC9-6355-4FE2-9EFF-88762199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92" y="1520029"/>
            <a:ext cx="3519488" cy="366713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B65DDF9-8AA2-457F-880A-1B95E5948B41}"/>
              </a:ext>
            </a:extLst>
          </p:cNvPr>
          <p:cNvSpPr txBox="1">
            <a:spLocks/>
          </p:cNvSpPr>
          <p:nvPr/>
        </p:nvSpPr>
        <p:spPr>
          <a:xfrm>
            <a:off x="457200" y="1444757"/>
            <a:ext cx="8335962" cy="809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be the linear transformations defined by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16A086CF-D04A-4E66-93E9-20035E9A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68" y="2539635"/>
            <a:ext cx="6067425" cy="976313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022E267-E657-4732-858F-9412A6C28EA2}"/>
              </a:ext>
            </a:extLst>
          </p:cNvPr>
          <p:cNvSpPr txBox="1">
            <a:spLocks/>
          </p:cNvSpPr>
          <p:nvPr/>
        </p:nvSpPr>
        <p:spPr>
          <a:xfrm>
            <a:off x="457199" y="3920055"/>
            <a:ext cx="797169" cy="41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ABFB5BC3-22DB-4949-ABB9-4E1897A77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06" y="3738685"/>
            <a:ext cx="341947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76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88C204-ED63-48C0-AFAF-4EF975884DBB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582670" cy="739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6.56 – Solution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D0F2DB1-1CAF-4A54-97C9-195EE70BC21E}"/>
              </a:ext>
            </a:extLst>
          </p:cNvPr>
          <p:cNvSpPr txBox="1">
            <a:spLocks/>
          </p:cNvSpPr>
          <p:nvPr/>
        </p:nvSpPr>
        <p:spPr>
          <a:xfrm>
            <a:off x="457200" y="1456476"/>
            <a:ext cx="8335962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compute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16">
            <a:extLst>
              <a:ext uri="{FF2B5EF4-FFF2-40B4-BE49-F238E27FC236}">
                <a16:creationId xmlns:a16="http://schemas.microsoft.com/office/drawing/2014/main" id="{421FFC71-D201-458D-A067-D0179148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8222"/>
            <a:ext cx="8375114" cy="1326979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B636020-5608-4D68-9316-C0EB59D031FC}"/>
              </a:ext>
            </a:extLst>
          </p:cNvPr>
          <p:cNvSpPr txBox="1">
            <a:spLocks/>
          </p:cNvSpPr>
          <p:nvPr/>
        </p:nvSpPr>
        <p:spPr>
          <a:xfrm>
            <a:off x="457200" y="3824544"/>
            <a:ext cx="762000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9">
            <a:extLst>
              <a:ext uri="{FF2B5EF4-FFF2-40B4-BE49-F238E27FC236}">
                <a16:creationId xmlns:a16="http://schemas.microsoft.com/office/drawing/2014/main" id="{4D6AE6D9-1B22-46C8-B9A7-07D0A103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1113"/>
            <a:ext cx="7901354" cy="14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4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16BCF-DF75-4D29-956E-EB0E9A9D04A8}"/>
              </a:ext>
            </a:extLst>
          </p:cNvPr>
          <p:cNvSpPr txBox="1">
            <a:spLocks/>
          </p:cNvSpPr>
          <p:nvPr/>
        </p:nvSpPr>
        <p:spPr>
          <a:xfrm>
            <a:off x="280665" y="0"/>
            <a:ext cx="8582670" cy="687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Composition of Linear Transformations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4EA54-FB1E-4F51-BEB3-D0DEA45BDE18}"/>
              </a:ext>
            </a:extLst>
          </p:cNvPr>
          <p:cNvSpPr txBox="1">
            <a:spLocks/>
          </p:cNvSpPr>
          <p:nvPr/>
        </p:nvSpPr>
        <p:spPr>
          <a:xfrm>
            <a:off x="381250" y="1081331"/>
            <a:ext cx="2356338" cy="859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6.16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B97A3EB6-C5F6-42E3-A8F0-6A1B3B5C041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741265" y="1661018"/>
            <a:ext cx="3483769" cy="282893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CF9A196-1F8D-490F-8C8D-8F84710E7BD2}"/>
              </a:ext>
            </a:extLst>
          </p:cNvPr>
          <p:cNvSpPr txBox="1">
            <a:spLocks/>
          </p:cNvSpPr>
          <p:nvPr/>
        </p:nvSpPr>
        <p:spPr>
          <a:xfrm>
            <a:off x="381250" y="1571649"/>
            <a:ext cx="8256494" cy="47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7687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linear transformations, then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LT Std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9">
            <a:extLst>
              <a:ext uri="{FF2B5EF4-FFF2-40B4-BE49-F238E27FC236}">
                <a16:creationId xmlns:a16="http://schemas.microsoft.com/office/drawing/2014/main" id="{2C650C5C-DCEB-4472-9E05-B516B89FF19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rcRect t="2475" b="2475"/>
          <a:stretch>
            <a:fillRect/>
          </a:stretch>
        </p:blipFill>
        <p:spPr>
          <a:xfrm>
            <a:off x="424030" y="2033999"/>
            <a:ext cx="2130101" cy="36179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AD3B71A-37BD-4AAD-A7DC-7BDBC99F80C4}"/>
              </a:ext>
            </a:extLst>
          </p:cNvPr>
          <p:cNvSpPr txBox="1">
            <a:spLocks/>
          </p:cNvSpPr>
          <p:nvPr/>
        </p:nvSpPr>
        <p:spPr>
          <a:xfrm>
            <a:off x="2554131" y="2008354"/>
            <a:ext cx="3622431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linear transformation.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79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DD510-DFC0-49AF-BEC6-4F113C61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276872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65C0"/>
                </a:solidFill>
              </a:rPr>
              <a:t>Inverses of 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088361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889FD1-638E-4D49-83C4-026FD7E971F3}"/>
              </a:ext>
            </a:extLst>
          </p:cNvPr>
          <p:cNvSpPr txBox="1">
            <a:spLocks/>
          </p:cNvSpPr>
          <p:nvPr/>
        </p:nvSpPr>
        <p:spPr>
          <a:xfrm>
            <a:off x="457199" y="-121095"/>
            <a:ext cx="85826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Inverses of Linear Transformations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(1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3F38-1FE6-4ECF-943B-94638CD63C48}"/>
              </a:ext>
            </a:extLst>
          </p:cNvPr>
          <p:cNvSpPr txBox="1">
            <a:spLocks/>
          </p:cNvSpPr>
          <p:nvPr/>
        </p:nvSpPr>
        <p:spPr>
          <a:xfrm>
            <a:off x="457199" y="1444754"/>
            <a:ext cx="3552093" cy="935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linear transformation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E0FA13A5-BD30-4C9B-825E-526977AE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686302" y="1988469"/>
            <a:ext cx="1482567" cy="34575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DD56346-9A9A-4AF0-8144-88FCC5BF0277}"/>
              </a:ext>
            </a:extLst>
          </p:cNvPr>
          <p:cNvSpPr txBox="1">
            <a:spLocks/>
          </p:cNvSpPr>
          <p:nvPr/>
        </p:nvSpPr>
        <p:spPr>
          <a:xfrm>
            <a:off x="457200" y="1940017"/>
            <a:ext cx="8229600" cy="734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                                               is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invertible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there is a linear transformation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C8E2DE24-A0E7-4B3C-A785-D0D9643B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92732" y="2344230"/>
            <a:ext cx="1571625" cy="330042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7066741-FCA3-4926-A10E-E5EE69F20815}"/>
              </a:ext>
            </a:extLst>
          </p:cNvPr>
          <p:cNvSpPr txBox="1">
            <a:spLocks/>
          </p:cNvSpPr>
          <p:nvPr/>
        </p:nvSpPr>
        <p:spPr>
          <a:xfrm>
            <a:off x="4911967" y="2299216"/>
            <a:ext cx="1570894" cy="44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that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1E353480-2E61-4DB3-A0C7-43C01A16EF3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2437209" y="3277409"/>
            <a:ext cx="4269582" cy="387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4">
                <a:extLst>
                  <a:ext uri="{FF2B5EF4-FFF2-40B4-BE49-F238E27FC236}">
                    <a16:creationId xmlns:a16="http://schemas.microsoft.com/office/drawing/2014/main" id="{79B94F53-63AE-4A20-9C51-4BEB965A1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4358301"/>
                <a:ext cx="8229600" cy="465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 this case,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</a:rPr>
                      <m:t>′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is called an </a:t>
                </a:r>
                <a:r>
                  <a:rPr kumimoji="0" lang="en-I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inverse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for </a:t>
                </a:r>
                <a:r>
                  <a:rPr kumimoji="0" lang="en-I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Placeholder 4">
                <a:extLst>
                  <a:ext uri="{FF2B5EF4-FFF2-40B4-BE49-F238E27FC236}">
                    <a16:creationId xmlns:a16="http://schemas.microsoft.com/office/drawing/2014/main" id="{79B94F53-63AE-4A20-9C51-4BEB965A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358301"/>
                <a:ext cx="8229600" cy="465948"/>
              </a:xfrm>
              <a:prstGeom prst="rect">
                <a:avLst/>
              </a:prstGeom>
              <a:blipFill>
                <a:blip r:embed="rId5"/>
                <a:stretch>
                  <a:fillRect l="-1111" t="-9211" b="-30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2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AFF541-84CF-4240-8A07-C7ADBF9C9156}"/>
              </a:ext>
            </a:extLst>
          </p:cNvPr>
          <p:cNvSpPr txBox="1">
            <a:spLocks/>
          </p:cNvSpPr>
          <p:nvPr/>
        </p:nvSpPr>
        <p:spPr>
          <a:xfrm>
            <a:off x="444073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0926C-6B4D-4AE4-92F9-D4BC41868A1F}"/>
              </a:ext>
            </a:extLst>
          </p:cNvPr>
          <p:cNvSpPr txBox="1">
            <a:spLocks/>
          </p:cNvSpPr>
          <p:nvPr/>
        </p:nvSpPr>
        <p:spPr>
          <a:xfrm>
            <a:off x="457199" y="1444754"/>
            <a:ext cx="3552093" cy="44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Verify that the mappings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D9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D3A11B3A-3850-428C-8A1B-D5105468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24" y="1461935"/>
            <a:ext cx="3595688" cy="442913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3A279CB-385E-4A60-A29C-925044695C83}"/>
              </a:ext>
            </a:extLst>
          </p:cNvPr>
          <p:cNvSpPr txBox="1">
            <a:spLocks/>
          </p:cNvSpPr>
          <p:nvPr/>
        </p:nvSpPr>
        <p:spPr>
          <a:xfrm>
            <a:off x="7436643" y="1449827"/>
            <a:ext cx="1621540" cy="404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defined by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11">
            <a:extLst>
              <a:ext uri="{FF2B5EF4-FFF2-40B4-BE49-F238E27FC236}">
                <a16:creationId xmlns:a16="http://schemas.microsoft.com/office/drawing/2014/main" id="{45BB7168-649E-450A-8E82-EAC20986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5" y="2241086"/>
            <a:ext cx="6643688" cy="9525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5361399-47AE-4825-BDE8-8B6EEEEB9BDD}"/>
              </a:ext>
            </a:extLst>
          </p:cNvPr>
          <p:cNvSpPr txBox="1">
            <a:spLocks/>
          </p:cNvSpPr>
          <p:nvPr/>
        </p:nvSpPr>
        <p:spPr>
          <a:xfrm>
            <a:off x="457199" y="3553034"/>
            <a:ext cx="2016370" cy="50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inverses.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130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100CC-98D7-4689-9951-711DCC23E83D}"/>
              </a:ext>
            </a:extLst>
          </p:cNvPr>
          <p:cNvSpPr txBox="1">
            <a:spLocks/>
          </p:cNvSpPr>
          <p:nvPr/>
        </p:nvSpPr>
        <p:spPr>
          <a:xfrm>
            <a:off x="444483" y="0"/>
            <a:ext cx="8582670" cy="71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Example 6.58 – Solution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5654ED5-8318-4385-AC00-8B4F01A0F634}"/>
              </a:ext>
            </a:extLst>
          </p:cNvPr>
          <p:cNvSpPr txBox="1">
            <a:spLocks/>
          </p:cNvSpPr>
          <p:nvPr/>
        </p:nvSpPr>
        <p:spPr>
          <a:xfrm>
            <a:off x="457200" y="1456477"/>
            <a:ext cx="2368062" cy="573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compute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02AC7DFB-3828-4AF2-985B-155FD175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3" y="2062561"/>
            <a:ext cx="7979353" cy="922194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39B87BF6-9E59-4A2F-B2B2-21FCA196E84E}"/>
              </a:ext>
            </a:extLst>
          </p:cNvPr>
          <p:cNvSpPr txBox="1">
            <a:spLocks/>
          </p:cNvSpPr>
          <p:nvPr/>
        </p:nvSpPr>
        <p:spPr>
          <a:xfrm>
            <a:off x="457200" y="3168056"/>
            <a:ext cx="762000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848FD50E-471C-4E4B-8152-112EBCBB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1" y="3901982"/>
            <a:ext cx="8406934" cy="762007"/>
          </a:xfrm>
          <a:prstGeom prst="rect">
            <a:avLst/>
          </a:prstGeom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E3C055F-9298-457E-B387-862D06D95D01}"/>
              </a:ext>
            </a:extLst>
          </p:cNvPr>
          <p:cNvSpPr txBox="1">
            <a:spLocks/>
          </p:cNvSpPr>
          <p:nvPr/>
        </p:nvSpPr>
        <p:spPr>
          <a:xfrm>
            <a:off x="457199" y="5031278"/>
            <a:ext cx="1207477" cy="516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Hence,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D3024600-A82F-40F7-8218-DBD32DDF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786" y="5057785"/>
            <a:ext cx="4274820" cy="513398"/>
          </a:xfrm>
          <a:prstGeom prst="rect">
            <a:avLst/>
          </a:prstGeom>
        </p:spPr>
      </p:pic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1B32FE7-F357-4D0E-8640-A421EBD042E2}"/>
              </a:ext>
            </a:extLst>
          </p:cNvPr>
          <p:cNvSpPr txBox="1">
            <a:spLocks/>
          </p:cNvSpPr>
          <p:nvPr/>
        </p:nvSpPr>
        <p:spPr>
          <a:xfrm>
            <a:off x="457200" y="5031278"/>
            <a:ext cx="8342872" cy="817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542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Therefore,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T′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inverses of each other.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7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9AB446-DF64-4360-95B6-30D39A9CA37D}"/>
              </a:ext>
            </a:extLst>
          </p:cNvPr>
          <p:cNvSpPr txBox="1">
            <a:spLocks/>
          </p:cNvSpPr>
          <p:nvPr/>
        </p:nvSpPr>
        <p:spPr>
          <a:xfrm>
            <a:off x="438741" y="0"/>
            <a:ext cx="858267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Inverses of Linear Transformations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+mn-lt"/>
                <a:ea typeface="+mj-ea"/>
                <a:cs typeface="Arial" panose="020B0604020202020204" pitchFamily="34" charset="0"/>
              </a:rPr>
              <a:t>(2 of 2)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65C0"/>
              </a:solidFill>
              <a:effectLst/>
              <a:uLnTx/>
              <a:uFillTx/>
              <a:latin typeface="+mn-lt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79504-3207-4EE6-8A53-FE3D427748C7}"/>
              </a:ext>
            </a:extLst>
          </p:cNvPr>
          <p:cNvSpPr txBox="1">
            <a:spLocks/>
          </p:cNvSpPr>
          <p:nvPr/>
        </p:nvSpPr>
        <p:spPr>
          <a:xfrm>
            <a:off x="457199" y="1444753"/>
            <a:ext cx="8217877" cy="1984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5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Theorem 6.17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an invertible linear transformation, then its inverse is unique.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3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2FE96-8B92-4CE1-9CBA-B954572F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31881"/>
            <a:ext cx="9144000" cy="478795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Example 6.3 (3 of 3)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840704B-D236-40BA-8B50-EF6F648B3C9F}"/>
              </a:ext>
            </a:extLst>
          </p:cNvPr>
          <p:cNvSpPr txBox="1">
            <a:spLocks/>
          </p:cNvSpPr>
          <p:nvPr/>
        </p:nvSpPr>
        <p:spPr>
          <a:xfrm>
            <a:off x="457201" y="1444752"/>
            <a:ext cx="5465927" cy="47311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With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and </a:t>
            </a:r>
            <a:r>
              <a:rPr lang="en-IN" i="1" dirty="0"/>
              <a:t>q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as above, </a:t>
            </a:r>
            <a:r>
              <a:rPr lang="en-US" dirty="0"/>
              <a:t>we have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F084AD-B70F-4DE9-A89C-B946D256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932" y="2523666"/>
            <a:ext cx="59401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48E9232-31AC-4977-9862-3D74A4EFF9DC}"/>
              </a:ext>
            </a:extLst>
          </p:cNvPr>
          <p:cNvSpPr txBox="1">
            <a:spLocks/>
          </p:cNvSpPr>
          <p:nvPr/>
        </p:nvSpPr>
        <p:spPr>
          <a:xfrm>
            <a:off x="457201" y="5265056"/>
            <a:ext cx="8158765" cy="86353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where the third equality follows from the fact that addition of real numbers is </a:t>
            </a:r>
            <a:r>
              <a:rPr lang="en-US" dirty="0"/>
              <a:t>commutative.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95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FF13C-6CF3-4759-87C6-BAF10F2265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5C0"/>
                </a:solidFill>
              </a:rPr>
              <a:t>Theorem 6.1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i="1" dirty="0"/>
              <a:t>V </a:t>
            </a:r>
            <a:r>
              <a:rPr lang="en-IN" dirty="0"/>
              <a:t>be a vector space, </a:t>
            </a:r>
            <a:r>
              <a:rPr lang="en-IN" b="1" dirty="0"/>
              <a:t>u </a:t>
            </a:r>
            <a:r>
              <a:rPr lang="en-IN" dirty="0"/>
              <a:t>a vector in </a:t>
            </a:r>
            <a:r>
              <a:rPr lang="en-IN" i="1" dirty="0"/>
              <a:t>V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a scalar.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>
                <a:latin typeface="Times LT Std" pitchFamily="18" charset="0"/>
              </a:rPr>
              <a:t>0</a:t>
            </a:r>
            <a:r>
              <a:rPr lang="en-US" b="1" dirty="0">
                <a:latin typeface="Times LT Std" pitchFamily="18" charset="0"/>
              </a:rPr>
              <a:t>u </a:t>
            </a:r>
            <a:r>
              <a:rPr lang="en-US" dirty="0">
                <a:latin typeface="Times LT Std" pitchFamily="18" charset="0"/>
              </a:rPr>
              <a:t>= </a:t>
            </a:r>
            <a:r>
              <a:rPr lang="en-US" b="1" dirty="0">
                <a:latin typeface="Times LT Std" pitchFamily="18" charset="0"/>
              </a:rPr>
              <a:t>0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i="1" dirty="0">
                <a:latin typeface="Times LT Std" pitchFamily="18" charset="0"/>
              </a:rPr>
              <a:t>c</a:t>
            </a:r>
            <a:r>
              <a:rPr lang="en-US" b="1" dirty="0">
                <a:latin typeface="Times LT Std" pitchFamily="18" charset="0"/>
              </a:rPr>
              <a:t>0 </a:t>
            </a:r>
            <a:r>
              <a:rPr lang="en-US" dirty="0">
                <a:latin typeface="Times LT Std" pitchFamily="18" charset="0"/>
              </a:rPr>
              <a:t>= </a:t>
            </a:r>
            <a:r>
              <a:rPr lang="en-US" b="1" dirty="0">
                <a:latin typeface="Times LT Std" pitchFamily="18" charset="0"/>
              </a:rPr>
              <a:t>0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>
                <a:latin typeface="Times LT Std" pitchFamily="18" charset="0"/>
              </a:rPr>
              <a:t>(− 1)</a:t>
            </a:r>
            <a:r>
              <a:rPr lang="en-US" b="1" dirty="0">
                <a:latin typeface="Times LT Std" pitchFamily="18" charset="0"/>
              </a:rPr>
              <a:t>u </a:t>
            </a:r>
            <a:r>
              <a:rPr lang="en-US" dirty="0">
                <a:latin typeface="Times LT Std" pitchFamily="18" charset="0"/>
              </a:rPr>
              <a:t>= −</a:t>
            </a:r>
            <a:r>
              <a:rPr lang="en-US" b="1" dirty="0">
                <a:latin typeface="Times LT Std" pitchFamily="18" charset="0"/>
              </a:rPr>
              <a:t>u</a:t>
            </a:r>
          </a:p>
          <a:p>
            <a:pPr marL="0" indent="0">
              <a:buNone/>
            </a:pPr>
            <a:r>
              <a:rPr lang="en-IN" dirty="0"/>
              <a:t>d. If </a:t>
            </a:r>
            <a:r>
              <a:rPr lang="en-IN" i="1" dirty="0">
                <a:latin typeface="Times LT Std" pitchFamily="18" charset="0"/>
              </a:rPr>
              <a:t>c</a:t>
            </a:r>
            <a:r>
              <a:rPr lang="en-IN" b="1" dirty="0">
                <a:latin typeface="Times LT Std" pitchFamily="18" charset="0"/>
              </a:rPr>
              <a:t>u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b="1" dirty="0">
                <a:latin typeface="Times LT Std" pitchFamily="18" charset="0"/>
              </a:rPr>
              <a:t>0</a:t>
            </a:r>
            <a:r>
              <a:rPr lang="en-IN" dirty="0"/>
              <a:t>, then </a:t>
            </a:r>
            <a:r>
              <a:rPr lang="en-IN" i="1" dirty="0">
                <a:latin typeface="Times LT Std" pitchFamily="18" charset="0"/>
              </a:rPr>
              <a:t>c </a:t>
            </a:r>
            <a:r>
              <a:rPr lang="en-IN" dirty="0">
                <a:latin typeface="Times LT Std" pitchFamily="18" charset="0"/>
              </a:rPr>
              <a:t>= 0 </a:t>
            </a:r>
            <a:r>
              <a:rPr lang="en-IN" dirty="0"/>
              <a:t>or </a:t>
            </a:r>
            <a:r>
              <a:rPr lang="en-IN" b="1" dirty="0">
                <a:latin typeface="Times LT Std" pitchFamily="18" charset="0"/>
              </a:rPr>
              <a:t>u </a:t>
            </a:r>
            <a:r>
              <a:rPr lang="en-IN" dirty="0">
                <a:latin typeface="Times LT Std" pitchFamily="18" charset="0"/>
              </a:rPr>
              <a:t>= </a:t>
            </a:r>
            <a:r>
              <a:rPr lang="en-IN" b="1" dirty="0">
                <a:latin typeface="Times LT Std" pitchFamily="18" charset="0"/>
              </a:rPr>
              <a:t>0</a:t>
            </a:r>
            <a:r>
              <a:rPr lang="en-IN" dirty="0"/>
              <a:t>.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CE505-9A84-45E7-9A98-64B7A67E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9144000" cy="478795"/>
          </a:xfrm>
        </p:spPr>
        <p:txBody>
          <a:bodyPr/>
          <a:lstStyle/>
          <a:p>
            <a:r>
              <a:rPr lang="en-US" dirty="0">
                <a:solidFill>
                  <a:srgbClr val="0065C0"/>
                </a:solidFill>
                <a:latin typeface="+mn-lt"/>
              </a:rPr>
              <a:t>Vector Spaces and Subspaces (4 of 4)</a:t>
            </a:r>
            <a:endParaRPr lang="en-SG" dirty="0">
              <a:solidFill>
                <a:srgbClr val="0065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52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R@NTUC-RT3.1_templa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@NTUC-RT3.1_template" id="{D0850004-BE27-4451-BC2B-0971852C15FD}" vid="{F46BAEFB-6244-4B8A-940F-16FA648A8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RR@NTUC-RT3.1_template</Template>
  <TotalTime>19319</TotalTime>
  <Words>3352</Words>
  <Application>Microsoft Office PowerPoint</Application>
  <PresentationFormat>On-screen Show (4:3)</PresentationFormat>
  <Paragraphs>395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Times LT Std</vt:lpstr>
      <vt:lpstr>Arial</vt:lpstr>
      <vt:lpstr>Bookman Old Style</vt:lpstr>
      <vt:lpstr>Calibri</vt:lpstr>
      <vt:lpstr>Cambria Math</vt:lpstr>
      <vt:lpstr>Edwardian Script ITC</vt:lpstr>
      <vt:lpstr>Gill Sans MT</vt:lpstr>
      <vt:lpstr>Wingdings</vt:lpstr>
      <vt:lpstr>Wingdings 3</vt:lpstr>
      <vt:lpstr>RR@NTUC-RT3.1_template</vt:lpstr>
      <vt:lpstr>PowerPoint Presentation</vt:lpstr>
      <vt:lpstr>PowerPoint Presentation</vt:lpstr>
      <vt:lpstr>Vector Spaces and Subspaces (1 of 4) </vt:lpstr>
      <vt:lpstr>Vector Spaces and Subspaces (2 of 4)</vt:lpstr>
      <vt:lpstr>Vector Spaces and Subspaces (3 of 4)</vt:lpstr>
      <vt:lpstr>PowerPoint Presentation</vt:lpstr>
      <vt:lpstr>PowerPoint Presentation</vt:lpstr>
      <vt:lpstr>Example 6.3 (3 of 3)</vt:lpstr>
      <vt:lpstr>Vector Spaces and Subspaces (4 of 4)</vt:lpstr>
      <vt:lpstr>PowerPoint Presentation</vt:lpstr>
      <vt:lpstr>Subspaces (1 of 3)</vt:lpstr>
      <vt:lpstr>Subspaces (2 of 3)</vt:lpstr>
      <vt:lpstr>Example 6.14</vt:lpstr>
      <vt:lpstr>Subspaces (3 of 3)</vt:lpstr>
      <vt:lpstr>PowerPoint Presentation</vt:lpstr>
      <vt:lpstr>Spanning Sets (1 of 2)</vt:lpstr>
      <vt:lpstr>PowerPoint Presentation</vt:lpstr>
      <vt:lpstr>Example 6.19 – Solution</vt:lpstr>
      <vt:lpstr>Spanning Sets (2 of 2) </vt:lpstr>
      <vt:lpstr>PowerPoint Presentation</vt:lpstr>
      <vt:lpstr>Linear Independence (1 of 3)</vt:lpstr>
      <vt:lpstr>Linear Independence (2 of 3)</vt:lpstr>
      <vt:lpstr>Example 6.25</vt:lpstr>
      <vt:lpstr>Example 6.25 – Solution 2 (1 of 2)</vt:lpstr>
      <vt:lpstr>Example 6.25 – Solution 2 (2 of 2)</vt:lpstr>
      <vt:lpstr>Linear Independence (3 of 3)</vt:lpstr>
      <vt:lpstr>PowerPoint Presentation</vt:lpstr>
      <vt:lpstr>Bases (1 of 1)</vt:lpstr>
      <vt:lpstr>Example 6.32</vt:lpstr>
      <vt:lpstr>Example 6.32 – Solution (1 of 3)</vt:lpstr>
      <vt:lpstr>Example 6.32 – Solution (2 of 3)</vt:lpstr>
      <vt:lpstr>Example 6.32 – Solution (3 of 3)</vt:lpstr>
      <vt:lpstr>PowerPoint Presentation</vt:lpstr>
      <vt:lpstr>Coordinates (1 of 4)</vt:lpstr>
      <vt:lpstr>Coordinates (2 of 4)</vt:lpstr>
      <vt:lpstr>Example 6.37</vt:lpstr>
      <vt:lpstr>Example 6.37 – Solution</vt:lpstr>
      <vt:lpstr>Coordinates (3 of 4)</vt:lpstr>
      <vt:lpstr>Coordinates (4 of 4)</vt:lpstr>
      <vt:lpstr>PowerPoint Presentation</vt:lpstr>
      <vt:lpstr>Dimension (1 of 5)</vt:lpstr>
      <vt:lpstr>Dimension (2 of 5)</vt:lpstr>
      <vt:lpstr>Example 6.42</vt:lpstr>
      <vt:lpstr>Example 6.42 – Solution</vt:lpstr>
      <vt:lpstr>Dimension (3 of 5)</vt:lpstr>
      <vt:lpstr>Dimension (5 of 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Linear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Composition of Linear Transformations</vt:lpstr>
      <vt:lpstr>PowerPoint Presentation</vt:lpstr>
      <vt:lpstr>PowerPoint Presentation</vt:lpstr>
      <vt:lpstr>PowerPoint Presentation</vt:lpstr>
      <vt:lpstr>PowerPoint Presentation</vt:lpstr>
      <vt:lpstr>Inverses of Linear Transformations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Kong Wai-Kin Adams (Assoc Prof)</cp:lastModifiedBy>
  <cp:revision>1959</cp:revision>
  <dcterms:created xsi:type="dcterms:W3CDTF">2014-08-28T05:20:21Z</dcterms:created>
  <dcterms:modified xsi:type="dcterms:W3CDTF">2020-04-03T15:19:02Z</dcterms:modified>
</cp:coreProperties>
</file>