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545" r:id="rId3"/>
    <p:sldId id="541" r:id="rId4"/>
    <p:sldId id="621" r:id="rId5"/>
    <p:sldId id="543" r:id="rId6"/>
    <p:sldId id="638" r:id="rId7"/>
    <p:sldId id="639" r:id="rId8"/>
    <p:sldId id="623" r:id="rId9"/>
    <p:sldId id="624" r:id="rId10"/>
    <p:sldId id="625" r:id="rId11"/>
    <p:sldId id="646" r:id="rId12"/>
    <p:sldId id="626" r:id="rId13"/>
    <p:sldId id="569" r:id="rId14"/>
    <p:sldId id="595" r:id="rId15"/>
    <p:sldId id="596" r:id="rId16"/>
    <p:sldId id="627" r:id="rId17"/>
    <p:sldId id="628" r:id="rId18"/>
    <p:sldId id="629" r:id="rId19"/>
    <p:sldId id="631" r:id="rId20"/>
    <p:sldId id="630" r:id="rId21"/>
    <p:sldId id="606" r:id="rId22"/>
    <p:sldId id="632" r:id="rId23"/>
    <p:sldId id="633" r:id="rId24"/>
    <p:sldId id="635" r:id="rId25"/>
    <p:sldId id="634" r:id="rId26"/>
    <p:sldId id="592" r:id="rId27"/>
    <p:sldId id="654" r:id="rId28"/>
    <p:sldId id="525" r:id="rId29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E6FE00"/>
    <a:srgbClr val="FCFFDD"/>
    <a:srgbClr val="F1FF6D"/>
    <a:srgbClr val="F6FF9F"/>
    <a:srgbClr val="FFFF99"/>
    <a:srgbClr val="FFFF00"/>
    <a:srgbClr val="003399"/>
    <a:srgbClr val="33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4" autoAdjust="0"/>
    <p:restoredTop sz="64342" autoAdjust="0"/>
  </p:normalViewPr>
  <p:slideViewPr>
    <p:cSldViewPr snapToGrid="0">
      <p:cViewPr varScale="1">
        <p:scale>
          <a:sx n="98" d="100"/>
          <a:sy n="98" d="100"/>
        </p:scale>
        <p:origin x="2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7/19/20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18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693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7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53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64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2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501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07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33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585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2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76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84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361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086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397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65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4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37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94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95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57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42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91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8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5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Robust End-to-end Model for Automatic Speech Recognition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sz="2000" b="1" dirty="0">
                <a:solidFill>
                  <a:srgbClr val="000099"/>
                </a:solidFill>
              </a:rPr>
              <a:t>Zhao </a:t>
            </a:r>
            <a:r>
              <a:rPr lang="en-SG" sz="2000" b="1" dirty="0" err="1">
                <a:solidFill>
                  <a:srgbClr val="000099"/>
                </a:solidFill>
              </a:rPr>
              <a:t>Yingzhu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10 July 2020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C8101E-080A-D646-861F-C679275B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8" y="1652247"/>
            <a:ext cx="3733295" cy="4568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How do end-to-end models perform ASR?</a:t>
            </a:r>
          </a:p>
          <a:p>
            <a:pPr lvl="1"/>
            <a:r>
              <a:rPr lang="en-US" dirty="0"/>
              <a:t>Speech Transformer </a:t>
            </a:r>
            <a:r>
              <a:rPr lang="en-US" baseline="30000" dirty="0"/>
              <a:t>[1-2]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Self-attention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42592" y="3428204"/>
                <a:ext cx="4824000" cy="33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𝐶𝑜𝑛𝑐𝑎𝑡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" y="3428204"/>
                <a:ext cx="4824000" cy="33938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95408" y="2285171"/>
                <a:ext cx="4500000" cy="68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08" y="2285171"/>
                <a:ext cx="4500000" cy="689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95408" y="2940838"/>
                <a:ext cx="4500000" cy="38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08" y="2940838"/>
                <a:ext cx="4500000" cy="386901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7235A6-0307-3A4F-A5B4-1A96D421E674}"/>
              </a:ext>
            </a:extLst>
          </p:cNvPr>
          <p:cNvSpPr/>
          <p:nvPr/>
        </p:nvSpPr>
        <p:spPr>
          <a:xfrm>
            <a:off x="0" y="6096921"/>
            <a:ext cx="8024884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A. Vaswani, et al. “Attention is all you need,”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2017.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L. Dong, S. Xu, and B. Xu, “Speech-transformer: A no-recurrence sequence-to-sequence model for speech recognition,” ICASSP 2018.</a:t>
            </a:r>
          </a:p>
        </p:txBody>
      </p:sp>
    </p:spTree>
    <p:extLst>
      <p:ext uri="{BB962C8B-B14F-4D97-AF65-F5344CB8AC3E}">
        <p14:creationId xmlns:p14="http://schemas.microsoft.com/office/powerpoint/2010/main" val="367119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Comparison of AED and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235A6-0307-3A4F-A5B4-1A96D421E674}"/>
              </a:ext>
            </a:extLst>
          </p:cNvPr>
          <p:cNvSpPr/>
          <p:nvPr/>
        </p:nvSpPr>
        <p:spPr>
          <a:xfrm>
            <a:off x="0" y="6269199"/>
            <a:ext cx="7434470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Karita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et.al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“A Comparative Study on Transformer vs RNN in Speech Applications”, ASRU 2019.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E4E39-6967-CE47-87EC-06D1DC9A0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53518"/>
              </p:ext>
            </p:extLst>
          </p:nvPr>
        </p:nvGraphicFramePr>
        <p:xfrm>
          <a:off x="940900" y="1856105"/>
          <a:ext cx="719593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043">
                  <a:extLst>
                    <a:ext uri="{9D8B030D-6E8A-4147-A177-3AD203B41FA5}">
                      <a16:colId xmlns:a16="http://schemas.microsoft.com/office/drawing/2014/main" val="1697155939"/>
                    </a:ext>
                  </a:extLst>
                </a:gridCol>
                <a:gridCol w="1127934">
                  <a:extLst>
                    <a:ext uri="{9D8B030D-6E8A-4147-A177-3AD203B41FA5}">
                      <a16:colId xmlns:a16="http://schemas.microsoft.com/office/drawing/2014/main" val="2180438086"/>
                    </a:ext>
                  </a:extLst>
                </a:gridCol>
                <a:gridCol w="2184479">
                  <a:extLst>
                    <a:ext uri="{9D8B030D-6E8A-4147-A177-3AD203B41FA5}">
                      <a16:colId xmlns:a16="http://schemas.microsoft.com/office/drawing/2014/main" val="1538789909"/>
                    </a:ext>
                  </a:extLst>
                </a:gridCol>
                <a:gridCol w="2184479">
                  <a:extLst>
                    <a:ext uri="{9D8B030D-6E8A-4147-A177-3AD203B41FA5}">
                      <a16:colId xmlns:a16="http://schemas.microsoft.com/office/drawing/2014/main" val="2171709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AED+CTC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Transformer+CTC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5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AISHELL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6.8 /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6.0 / 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8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AURORA4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 / 6.4 / 5.1 / 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3.3 / 6.0 / 4.5 / 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4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6.6 / 4.8 /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5.7 / 4.1 / 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8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9.5</a:t>
                      </a:r>
                      <a:r>
                        <a:rPr lang="en-US" sz="1200" dirty="0"/>
                        <a:t> / 8.9 / 18.3 / 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9.6 / </a:t>
                      </a:r>
                      <a:r>
                        <a:rPr lang="en-US" sz="1200" b="1" dirty="0"/>
                        <a:t>8.2 / 15.7 / 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CHiME5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59.3 </a:t>
                      </a:r>
                      <a:r>
                        <a:rPr lang="en-US" sz="1200" dirty="0"/>
                        <a:t>/ 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60.2 / </a:t>
                      </a:r>
                      <a:r>
                        <a:rPr lang="en-US" sz="1200" b="1" dirty="0"/>
                        <a:t>87.1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Fisher-CH 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27.9 / 27.8 / 25.4 / </a:t>
                      </a:r>
                      <a:r>
                        <a:rPr lang="en-US" sz="1200" b="1" dirty="0"/>
                        <a:t>45.2 </a:t>
                      </a:r>
                      <a:r>
                        <a:rPr lang="en-US" sz="1200" dirty="0"/>
                        <a:t>/ 47.9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27.0 / 26.3 / 24.4 </a:t>
                      </a:r>
                      <a:r>
                        <a:rPr lang="en-US" sz="1200" dirty="0"/>
                        <a:t>/ 45.3 / </a:t>
                      </a:r>
                      <a:r>
                        <a:rPr lang="en-US" sz="1200" b="1" dirty="0"/>
                        <a:t>46.2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6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HKUST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12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JSUT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2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LibriSpeech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3.1 / 9.9 / 3.3 / 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2.2 / 5.6 / 2.6 / 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5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 / 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15.5 / 19.0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28.5 / 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18.1 / 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Ted-Lium2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11.2 / 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9.3 / 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Ted-Lium3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14.3 / 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9.7 / 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VoxForge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12.9 / 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9.4 / 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59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WSJ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7.0 / 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6.8 / 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5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8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Why is there robustness issues in ASR?</a:t>
            </a:r>
          </a:p>
          <a:p>
            <a:pPr lvl="1"/>
            <a:r>
              <a:rPr lang="en-US" dirty="0"/>
              <a:t>ASR is sensitive to the differences between training and test data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Accent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Domain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EF342-6047-4441-A862-26ACB65DE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49" y="3819547"/>
            <a:ext cx="5094302" cy="21661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238573" y="5930577"/>
            <a:ext cx="7448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A. Narayanan, et al. “Recognizing Long-form Speech Using Streaming End-to-end Models”, ASRU 2019.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411B45-AEF3-D14C-8C24-318DBDB9C8D1}"/>
              </a:ext>
            </a:extLst>
          </p:cNvPr>
          <p:cNvSpPr/>
          <p:nvPr/>
        </p:nvSpPr>
        <p:spPr>
          <a:xfrm>
            <a:off x="2120385" y="4834392"/>
            <a:ext cx="704702" cy="20163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057C1A-6067-2647-81DA-7DE0A8EF8A48}"/>
              </a:ext>
            </a:extLst>
          </p:cNvPr>
          <p:cNvSpPr/>
          <p:nvPr/>
        </p:nvSpPr>
        <p:spPr>
          <a:xfrm>
            <a:off x="5121051" y="4834392"/>
            <a:ext cx="504000" cy="1044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898"/>
            <a:ext cx="8483600" cy="835747"/>
          </a:xfrm>
        </p:spPr>
        <p:txBody>
          <a:bodyPr/>
          <a:lstStyle/>
          <a:p>
            <a:r>
              <a:rPr lang="en-US" dirty="0"/>
              <a:t>C1: Cross Attention with Monotonic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1892595"/>
            <a:ext cx="8410353" cy="4233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2.1 Motivation</a:t>
            </a:r>
          </a:p>
          <a:p>
            <a:pPr marL="0" indent="0">
              <a:buNone/>
            </a:pPr>
            <a:r>
              <a:rPr lang="en-US" dirty="0"/>
              <a:t>2.2 Model architecture</a:t>
            </a:r>
          </a:p>
          <a:p>
            <a:pPr marL="0" indent="0">
              <a:buNone/>
            </a:pPr>
            <a:r>
              <a:rPr lang="en-US" dirty="0"/>
              <a:t>2.3 Experiments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9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781698F-BF69-F344-8A2B-043D623E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8" y="1652247"/>
            <a:ext cx="3733295" cy="4568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6337300" cy="4725553"/>
          </a:xfrm>
        </p:spPr>
        <p:txBody>
          <a:bodyPr/>
          <a:lstStyle/>
          <a:p>
            <a:r>
              <a:rPr lang="en-US" sz="2000" dirty="0"/>
              <a:t>For transformer model</a:t>
            </a:r>
          </a:p>
          <a:p>
            <a:pPr lvl="1"/>
            <a:r>
              <a:rPr lang="en-US" sz="1800" dirty="0"/>
              <a:t>Cross attention disperses the attention distribution over the entire speech input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In speech recognition</a:t>
            </a:r>
          </a:p>
          <a:p>
            <a:pPr lvl="1"/>
            <a:r>
              <a:rPr lang="en-US" sz="1800" dirty="0"/>
              <a:t>The text output and its speech input are monotonically aligned</a:t>
            </a:r>
            <a:endParaRPr lang="en-US" sz="1800" baseline="30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  <p:pic>
        <p:nvPicPr>
          <p:cNvPr id="14" name="Picture 4" descr="A picture containing sitting, water&#10;&#10;Description generated with very high confidence">
            <a:extLst>
              <a:ext uri="{FF2B5EF4-FFF2-40B4-BE49-F238E27FC236}">
                <a16:creationId xmlns:a16="http://schemas.microsoft.com/office/drawing/2014/main" id="{7DB58526-3D8F-3D41-99E9-AFB179C9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96" y="3915359"/>
            <a:ext cx="4103464" cy="115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6FCC26-9F91-6645-A200-D0CD87633D98}"/>
              </a:ext>
            </a:extLst>
          </p:cNvPr>
          <p:cNvSpPr txBox="1"/>
          <p:nvPr/>
        </p:nvSpPr>
        <p:spPr>
          <a:xfrm>
            <a:off x="1312102" y="5184225"/>
            <a:ext cx="48824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One            Two          Three        Four </a:t>
            </a:r>
            <a:endParaRPr lang="en-US" sz="1600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487D5-0FC3-2444-BBD5-D5DAB725E9A7}"/>
              </a:ext>
            </a:extLst>
          </p:cNvPr>
          <p:cNvCxnSpPr/>
          <p:nvPr/>
        </p:nvCxnSpPr>
        <p:spPr>
          <a:xfrm flipV="1">
            <a:off x="1578655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9DF357-056B-1640-B64B-2D0A84638853}"/>
              </a:ext>
            </a:extLst>
          </p:cNvPr>
          <p:cNvCxnSpPr/>
          <p:nvPr/>
        </p:nvCxnSpPr>
        <p:spPr>
          <a:xfrm flipV="1">
            <a:off x="2632039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2C4FE-933D-9B43-9D84-3B62CD1E73B8}"/>
              </a:ext>
            </a:extLst>
          </p:cNvPr>
          <p:cNvCxnSpPr/>
          <p:nvPr/>
        </p:nvCxnSpPr>
        <p:spPr>
          <a:xfrm flipV="1">
            <a:off x="3661276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D20CC-3A7E-354B-922F-DCA3DFA6D9AE}"/>
              </a:ext>
            </a:extLst>
          </p:cNvPr>
          <p:cNvCxnSpPr/>
          <p:nvPr/>
        </p:nvCxnSpPr>
        <p:spPr>
          <a:xfrm flipV="1">
            <a:off x="4560114" y="478796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CF898D-4D09-284C-9CE7-752D7D0AB921}"/>
              </a:ext>
            </a:extLst>
          </p:cNvPr>
          <p:cNvSpPr txBox="1"/>
          <p:nvPr/>
        </p:nvSpPr>
        <p:spPr>
          <a:xfrm>
            <a:off x="4929402" y="4835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align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4CC8F-DA2A-CC4A-BD38-032D063878CD}"/>
              </a:ext>
            </a:extLst>
          </p:cNvPr>
          <p:cNvSpPr txBox="1"/>
          <p:nvPr/>
        </p:nvSpPr>
        <p:spPr>
          <a:xfrm>
            <a:off x="1391321" y="5517700"/>
            <a:ext cx="48824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One speech and its text transcription example.</a:t>
            </a:r>
            <a:endParaRPr lang="en-US" sz="120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CDAC79-DD09-7342-89F3-7C2ABAF30ADF}"/>
                  </a:ext>
                </a:extLst>
              </p:cNvPr>
              <p:cNvSpPr/>
              <p:nvPr/>
            </p:nvSpPr>
            <p:spPr>
              <a:xfrm>
                <a:off x="1202936" y="2253966"/>
                <a:ext cx="4068000" cy="616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CDAC79-DD09-7342-89F3-7C2ABAF3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6" y="2253966"/>
                <a:ext cx="4068000" cy="616579"/>
              </a:xfrm>
              <a:prstGeom prst="rect">
                <a:avLst/>
              </a:prstGeom>
              <a:blipFill>
                <a:blip r:embed="rId5"/>
                <a:stretch>
                  <a:fillRect t="-134000" b="-2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4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9D8B96-CF33-E649-9A0C-B2FB65D8B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56" y="3625361"/>
            <a:ext cx="4977749" cy="2811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180"/>
            <a:ext cx="8404412" cy="4067313"/>
          </a:xfrm>
        </p:spPr>
        <p:txBody>
          <a:bodyPr/>
          <a:lstStyle/>
          <a:p>
            <a:r>
              <a:rPr lang="en-US" sz="2000" dirty="0"/>
              <a:t>Cross attention</a:t>
            </a:r>
            <a:endParaRPr lang="en-US" sz="700" dirty="0"/>
          </a:p>
          <a:p>
            <a:pPr lvl="1"/>
            <a:r>
              <a:rPr lang="en-US" sz="1800" dirty="0"/>
              <a:t>Alignment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Take the position with the maximum cross attention weight as the input alignment position</a:t>
            </a:r>
            <a:endParaRPr lang="en-US" sz="1800" dirty="0"/>
          </a:p>
          <a:p>
            <a:pPr lvl="1"/>
            <a:r>
              <a:rPr lang="en-US" sz="1800" dirty="0"/>
              <a:t>Cross attention biasing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Add a Gaussian mask centered at alignment position (soft alignment biasing)</a:t>
            </a:r>
          </a:p>
          <a:p>
            <a:pPr lvl="1"/>
            <a:endParaRPr lang="en-US" sz="1800" dirty="0"/>
          </a:p>
          <a:p>
            <a:pPr lvl="1"/>
            <a:endParaRPr lang="en-US" sz="105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B96A80C-4927-4C41-B8CE-5ABDCF8D8AC8}"/>
              </a:ext>
            </a:extLst>
          </p:cNvPr>
          <p:cNvSpPr>
            <a:spLocks noChangeAspect="1"/>
          </p:cNvSpPr>
          <p:nvPr/>
        </p:nvSpPr>
        <p:spPr>
          <a:xfrm rot="20570126">
            <a:off x="3094742" y="3986405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B9742FA-E2E4-E94C-9C77-FBFBE3CBD2D8}"/>
              </a:ext>
            </a:extLst>
          </p:cNvPr>
          <p:cNvSpPr>
            <a:spLocks noChangeAspect="1"/>
          </p:cNvSpPr>
          <p:nvPr/>
        </p:nvSpPr>
        <p:spPr>
          <a:xfrm rot="20570126">
            <a:off x="3703123" y="3723402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07D8298-9BAB-0941-A1CC-48971271AE66}"/>
              </a:ext>
            </a:extLst>
          </p:cNvPr>
          <p:cNvSpPr>
            <a:spLocks noChangeAspect="1"/>
          </p:cNvSpPr>
          <p:nvPr/>
        </p:nvSpPr>
        <p:spPr>
          <a:xfrm rot="20570126">
            <a:off x="4605326" y="3494061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06831-142F-2E40-B02D-D049F44B7561}"/>
              </a:ext>
            </a:extLst>
          </p:cNvPr>
          <p:cNvSpPr/>
          <p:nvPr/>
        </p:nvSpPr>
        <p:spPr>
          <a:xfrm>
            <a:off x="2704805" y="5095315"/>
            <a:ext cx="3298430" cy="1341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D983F8-2A07-CB48-8E86-9FAB07F4E338}"/>
              </a:ext>
            </a:extLst>
          </p:cNvPr>
          <p:cNvGrpSpPr/>
          <p:nvPr/>
        </p:nvGrpSpPr>
        <p:grpSpPr>
          <a:xfrm>
            <a:off x="3093765" y="3119832"/>
            <a:ext cx="2736137" cy="311426"/>
            <a:chOff x="3036307" y="4916269"/>
            <a:chExt cx="2736137" cy="3114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A7E8A8-AE62-F84F-9C7D-C3FE536082A8}"/>
                </a:ext>
              </a:extLst>
            </p:cNvPr>
            <p:cNvCxnSpPr>
              <a:cxnSpLocks/>
            </p:cNvCxnSpPr>
            <p:nvPr/>
          </p:nvCxnSpPr>
          <p:spPr>
            <a:xfrm>
              <a:off x="3036307" y="4916269"/>
              <a:ext cx="648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70FDD7-1871-E64B-902D-651BA259747F}"/>
                </a:ext>
              </a:extLst>
            </p:cNvPr>
            <p:cNvCxnSpPr>
              <a:cxnSpLocks/>
            </p:cNvCxnSpPr>
            <p:nvPr/>
          </p:nvCxnSpPr>
          <p:spPr>
            <a:xfrm>
              <a:off x="3684444" y="5227695"/>
              <a:ext cx="2088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57C33-FDEB-6645-BF8E-15529FFEDF4A}"/>
                </a:ext>
              </a:extLst>
            </p:cNvPr>
            <p:cNvCxnSpPr>
              <a:cxnSpLocks/>
            </p:cNvCxnSpPr>
            <p:nvPr/>
          </p:nvCxnSpPr>
          <p:spPr>
            <a:xfrm>
              <a:off x="3684307" y="4916269"/>
              <a:ext cx="0" cy="3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4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Cross attention</a:t>
            </a:r>
            <a:endParaRPr lang="en-US" sz="1050" dirty="0"/>
          </a:p>
          <a:p>
            <a:pPr lvl="1"/>
            <a:r>
              <a:rPr lang="en-US" sz="1800" dirty="0"/>
              <a:t>Look-ahead frames</a:t>
            </a:r>
            <a:r>
              <a:rPr lang="en-US" sz="1800" baseline="30000" dirty="0"/>
              <a:t> [1]</a:t>
            </a:r>
            <a:endParaRPr lang="en-US" sz="1800" dirty="0"/>
          </a:p>
          <a:p>
            <a:pPr lvl="1"/>
            <a:r>
              <a:rPr lang="en-US" sz="1800" dirty="0"/>
              <a:t>Apply cross attention biasing at lower layers of the decoder </a:t>
            </a:r>
            <a:r>
              <a:rPr lang="en-US" sz="1800" baseline="30000" dirty="0"/>
              <a:t>[2]</a:t>
            </a:r>
          </a:p>
          <a:p>
            <a:pPr lvl="1"/>
            <a:r>
              <a:rPr lang="en-US" sz="1800" dirty="0"/>
              <a:t>Monotonic alignment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CA976B-59D0-624D-9C42-5CD75F5B4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36" y="2904341"/>
            <a:ext cx="4977749" cy="2811506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497965D9-E51D-4B4C-98A7-E68C1F497AC3}"/>
              </a:ext>
            </a:extLst>
          </p:cNvPr>
          <p:cNvSpPr>
            <a:spLocks noChangeAspect="1"/>
          </p:cNvSpPr>
          <p:nvPr/>
        </p:nvSpPr>
        <p:spPr>
          <a:xfrm rot="20570126">
            <a:off x="3267022" y="3265385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DCD05D5-0D0E-D942-8763-B11060A83406}"/>
              </a:ext>
            </a:extLst>
          </p:cNvPr>
          <p:cNvSpPr>
            <a:spLocks noChangeAspect="1"/>
          </p:cNvSpPr>
          <p:nvPr/>
        </p:nvSpPr>
        <p:spPr>
          <a:xfrm rot="20570126">
            <a:off x="3875403" y="3002382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B499B4B-AC23-484A-B529-449F413BD585}"/>
              </a:ext>
            </a:extLst>
          </p:cNvPr>
          <p:cNvSpPr>
            <a:spLocks noChangeAspect="1"/>
          </p:cNvSpPr>
          <p:nvPr/>
        </p:nvSpPr>
        <p:spPr>
          <a:xfrm rot="20570126">
            <a:off x="4777606" y="2773041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6C036-D389-E84E-B38D-46CC2AC8E643}"/>
              </a:ext>
            </a:extLst>
          </p:cNvPr>
          <p:cNvSpPr/>
          <p:nvPr/>
        </p:nvSpPr>
        <p:spPr>
          <a:xfrm>
            <a:off x="2877085" y="4374295"/>
            <a:ext cx="3298430" cy="1341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0" y="6133848"/>
            <a:ext cx="8024884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N. Moritz, T. Hori, and J. L. Roux, “Triggered attention for end-to-end speech recognition,” ICASSP 2019. 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Raganato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and J. Tiedemann, “An analysis of encoder representations in transformer-based machine translation,” EMNLP 2018.</a:t>
            </a:r>
          </a:p>
        </p:txBody>
      </p:sp>
    </p:spTree>
    <p:extLst>
      <p:ext uri="{BB962C8B-B14F-4D97-AF65-F5344CB8AC3E}">
        <p14:creationId xmlns:p14="http://schemas.microsoft.com/office/powerpoint/2010/main" val="193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1" animBg="1"/>
      <p:bldP spid="18" grpId="1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5E6B08-8641-8340-9AB8-0B2CBA78A0F0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SG" sz="2000" dirty="0"/>
              <a:t>Number of look-ahead frames </a:t>
            </a:r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26894" y="6389341"/>
            <a:ext cx="80248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V.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Panayotov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G. Chen, D. Povey, and 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Khudanpur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“Librispeech: an ASR corpus based on public domain audio books,” ICASSP 2015.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D71FE-89B2-9B46-8B3F-E2EB5355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37" y="3459354"/>
            <a:ext cx="4953385" cy="273290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DE7533-500C-EE43-B7B2-0E96FBEB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24174"/>
              </p:ext>
            </p:extLst>
          </p:nvPr>
        </p:nvGraphicFramePr>
        <p:xfrm>
          <a:off x="1524000" y="1684693"/>
          <a:ext cx="60960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LibriSpeech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 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5.4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80D57B-3C49-0D49-8F53-892D5A5F87B5}"/>
              </a:ext>
            </a:extLst>
          </p:cNvPr>
          <p:cNvSpPr txBox="1">
            <a:spLocks/>
          </p:cNvSpPr>
          <p:nvPr/>
        </p:nvSpPr>
        <p:spPr bwMode="auto">
          <a:xfrm>
            <a:off x="5512740" y="416943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Number of look-ahead frames does not affect soft attention biasing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Use 5 look-ahead frames with soft attention biasing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428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C892F4-68E1-C744-B964-94EEF05A1F8F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SG" sz="2000" dirty="0"/>
              <a:t>Number of decoder layers applying cross attention biasing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Cross attention biasing and alignment regularization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9BC830-5A9C-5F4C-BF33-A5505B64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01411"/>
              </p:ext>
            </p:extLst>
          </p:nvPr>
        </p:nvGraphicFramePr>
        <p:xfrm>
          <a:off x="1174376" y="1700268"/>
          <a:ext cx="6096000" cy="16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Decoder layers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Layer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Layer 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Layer 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F4D5B3-BC5D-AA44-8C50-15A8983F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53201"/>
              </p:ext>
            </p:extLst>
          </p:nvPr>
        </p:nvGraphicFramePr>
        <p:xfrm>
          <a:off x="1174376" y="3885906"/>
          <a:ext cx="6096001" cy="23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19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195962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Our 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look-ahead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apply on layer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alignment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7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Hybrid global+local model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4011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6FB9F0B-E695-F940-AD40-7A59E9B18EDF}"/>
              </a:ext>
            </a:extLst>
          </p:cNvPr>
          <p:cNvSpPr/>
          <p:nvPr/>
        </p:nvSpPr>
        <p:spPr>
          <a:xfrm>
            <a:off x="26894" y="6389341"/>
            <a:ext cx="80248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M. Xu, D. F. Wong, B. Yang, Y. Zhang, and L. S. Chao, “Leveraging local and global patterns for self-attention networks,” ACL 2019.</a:t>
            </a:r>
          </a:p>
        </p:txBody>
      </p:sp>
    </p:spTree>
    <p:extLst>
      <p:ext uri="{BB962C8B-B14F-4D97-AF65-F5344CB8AC3E}">
        <p14:creationId xmlns:p14="http://schemas.microsoft.com/office/powerpoint/2010/main" val="15485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898"/>
            <a:ext cx="8483600" cy="835747"/>
          </a:xfrm>
        </p:spPr>
        <p:txBody>
          <a:bodyPr/>
          <a:lstStyle/>
          <a:p>
            <a:r>
              <a:rPr lang="en-US" dirty="0"/>
              <a:t>C2: Speaker Aware Persistent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1892595"/>
            <a:ext cx="8410353" cy="4233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3.1 Motivation</a:t>
            </a:r>
          </a:p>
          <a:p>
            <a:pPr marL="0" indent="0">
              <a:buNone/>
            </a:pPr>
            <a:r>
              <a:rPr lang="en-US" dirty="0"/>
              <a:t>3.2 Model architecture</a:t>
            </a:r>
          </a:p>
          <a:p>
            <a:pPr marL="0" indent="0">
              <a:buNone/>
            </a:pPr>
            <a:r>
              <a:rPr lang="en-US" dirty="0"/>
              <a:t>3.3 Experiments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31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What, why and hows of end-to-end automatic speech recognition (ASR)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are there robustness issues in ASR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 Attention with Monotonic Alignment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Speaker Aware Persistent Memory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781698F-BF69-F344-8A2B-043D623E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8" y="382247"/>
            <a:ext cx="3733295" cy="4568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2832"/>
                <a:ext cx="5300208" cy="4725553"/>
              </a:xfrm>
            </p:spPr>
            <p:txBody>
              <a:bodyPr/>
              <a:lstStyle/>
              <a:p>
                <a:r>
                  <a:rPr lang="en-US" sz="2000" dirty="0"/>
                  <a:t>Speaker adaptation</a:t>
                </a:r>
              </a:p>
              <a:p>
                <a:pPr lvl="1"/>
                <a:r>
                  <a:rPr lang="en-US" sz="1800" dirty="0"/>
                  <a:t>Add a multi-head attention network with speaker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-vectors after encoder </a:t>
                </a:r>
                <a:r>
                  <a:rPr lang="en-US" sz="1800" baseline="30000" dirty="0"/>
                  <a:t>[1]</a:t>
                </a:r>
                <a:endParaRPr lang="en-US" sz="1600" dirty="0"/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are time step independent speaker representation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/>
                  <a:t>Double the parameter size of linear transformation in each decoder layer </a:t>
                </a:r>
              </a:p>
              <a:p>
                <a:pPr lvl="2">
                  <a:buFont typeface="Wingdings" pitchFamily="2" charset="2"/>
                  <a:buChar char="§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2832"/>
                <a:ext cx="5300208" cy="4725553"/>
              </a:xfrm>
              <a:blipFill>
                <a:blip r:embed="rId4"/>
                <a:stretch>
                  <a:fillRect l="-95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05E4A2-62E1-6A44-9BA7-24968AEA8FF6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CDAF5-37BA-CD4D-80D6-E26E2BF727A3}"/>
              </a:ext>
            </a:extLst>
          </p:cNvPr>
          <p:cNvSpPr/>
          <p:nvPr/>
        </p:nvSpPr>
        <p:spPr>
          <a:xfrm>
            <a:off x="26894" y="6567141"/>
            <a:ext cx="802488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Z. Fan, J. Li, S. Zhou, and B. Xu, “Speaker-aware speech-transformer,” ASRU 2019.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BCC7D2-9EAA-6A40-AD07-3A5646152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3" y="3707906"/>
            <a:ext cx="3149146" cy="21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056"/>
            <a:ext cx="8585200" cy="835747"/>
          </a:xfrm>
        </p:spPr>
        <p:txBody>
          <a:bodyPr/>
          <a:lstStyle/>
          <a:p>
            <a:r>
              <a:rPr lang="en-US" dirty="0"/>
              <a:t>3.2 Model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21628B25-1B6A-804C-8432-5D9D601960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252832"/>
                <a:ext cx="8229600" cy="472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2971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349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/>
                  <a:t>Speaker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kern="0" dirty="0"/>
                  <a:t> randomly sampled speaker </a:t>
                </a:r>
                <a:r>
                  <a:rPr lang="en-US" sz="1800" kern="0" dirty="0" err="1"/>
                  <a:t>i</a:t>
                </a:r>
                <a:r>
                  <a:rPr lang="en-US" sz="1800" kern="0" dirty="0"/>
                  <a:t>-vectors</a:t>
                </a:r>
                <a:endParaRPr lang="en-US" sz="1800" kern="0" baseline="30000" dirty="0"/>
              </a:p>
              <a:p>
                <a:pPr lvl="1"/>
                <a:endParaRPr lang="en-US" sz="18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21628B25-1B6A-804C-8432-5D9D6019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52832"/>
                <a:ext cx="8229600" cy="4725553"/>
              </a:xfrm>
              <a:prstGeom prst="rect">
                <a:avLst/>
              </a:prstGeom>
              <a:blipFill>
                <a:blip r:embed="rId3"/>
                <a:stretch>
                  <a:fillRect l="-617" t="-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77CA21-5548-3A42-9354-0922E2E1CD7E}"/>
                  </a:ext>
                </a:extLst>
              </p:cNvPr>
              <p:cNvSpPr/>
              <p:nvPr/>
            </p:nvSpPr>
            <p:spPr>
              <a:xfrm>
                <a:off x="890192" y="1929604"/>
                <a:ext cx="4824000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77CA21-5548-3A42-9354-0922E2E1C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92" y="1929604"/>
                <a:ext cx="4824000" cy="342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337DA2F-CBA8-C840-BC57-02FD48609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70" y="2897039"/>
            <a:ext cx="3966208" cy="3348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383E4-1B99-3745-B60E-ED8E6D4DF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3" y="3707906"/>
            <a:ext cx="3149146" cy="2177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68F521-4608-7341-A694-CA9DD705FD3B}"/>
              </a:ext>
            </a:extLst>
          </p:cNvPr>
          <p:cNvSpPr txBox="1"/>
          <p:nvPr/>
        </p:nvSpPr>
        <p:spPr>
          <a:xfrm>
            <a:off x="7708752" y="445056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0065D-818F-D541-B1E7-D8BC43B4AA2B}"/>
                  </a:ext>
                </a:extLst>
              </p:cNvPr>
              <p:cNvSpPr/>
              <p:nvPr/>
            </p:nvSpPr>
            <p:spPr>
              <a:xfrm>
                <a:off x="1095408" y="2183571"/>
                <a:ext cx="4500000" cy="68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0065D-818F-D541-B1E7-D8BC43B4A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08" y="2183571"/>
                <a:ext cx="4500000" cy="689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C6A698-3413-584E-9883-29822B85995D}"/>
                  </a:ext>
                </a:extLst>
              </p:cNvPr>
              <p:cNvSpPr/>
              <p:nvPr/>
            </p:nvSpPr>
            <p:spPr>
              <a:xfrm>
                <a:off x="1013762" y="2824453"/>
                <a:ext cx="4831863" cy="68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C6A698-3413-584E-9883-29822B859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2" y="2824453"/>
                <a:ext cx="4831863" cy="689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5E6B08-8641-8340-9AB8-0B2CBA78A0F0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26894" y="5474945"/>
            <a:ext cx="8024884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V.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Panayotov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G. Chen, D. Povey, and 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Khudanpur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“Librispeech: an ASR corpus based on public domain audio books,” ICASSP 2015.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J. J. Godfrey, E. C. Holliman, and J. McDaniel, “SWITCHBOARD: telephone speech corpus for research and de-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velopment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,” ICASSP 1992.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H. Bu, J. Du, X. Na, B. Wu, and H. Zheng, “AISHELL-1: An open-source mandarin speech corpus and a speech recognition baseline,” in 2017 20th O-COCOSDA. IEEE, 2017.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DE7533-500C-EE43-B7B2-0E96FBEB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38977"/>
              </p:ext>
            </p:extLst>
          </p:nvPr>
        </p:nvGraphicFramePr>
        <p:xfrm>
          <a:off x="1524000" y="1684693"/>
          <a:ext cx="6096000" cy="134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LibriSpeech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100h (251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5.4h (20 males, 20 females)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26219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5.1h (16 males, 17 females)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220C4D-5EAD-E746-A040-54DB9B9CA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83484"/>
              </p:ext>
            </p:extLst>
          </p:nvPr>
        </p:nvGraphicFramePr>
        <p:xfrm>
          <a:off x="1524000" y="3027073"/>
          <a:ext cx="6096000" cy="134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Switchboard </a:t>
                      </a:r>
                      <a:r>
                        <a:rPr lang="en-US" sz="1600" baseline="30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300h (4804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SWBDset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2.1h (40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26219">
                <a:tc>
                  <a:txBody>
                    <a:bodyPr/>
                    <a:lstStyle/>
                    <a:p>
                      <a:r>
                        <a:rPr lang="en-US" sz="1600" dirty="0"/>
                        <a:t>CallHome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1.6h (40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1D5235-7A36-E74F-807E-2509FD5E4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19493"/>
              </p:ext>
            </p:extLst>
          </p:nvPr>
        </p:nvGraphicFramePr>
        <p:xfrm>
          <a:off x="1524000" y="4368247"/>
          <a:ext cx="6096000" cy="100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AISHELL-1 </a:t>
                      </a:r>
                      <a:r>
                        <a:rPr lang="en-US" sz="1600" baseline="300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150h (340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5h (13 males, 7 females)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92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Number of speaker i-vectors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r>
              <a:rPr lang="en-US" sz="2000" dirty="0"/>
              <a:t>Number of layers applied with speaker aware persistent memory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23</a:t>
            </a:fld>
            <a:endParaRPr lang="en-S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25668-8143-4549-B415-4B949537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04523"/>
              </p:ext>
            </p:extLst>
          </p:nvPr>
        </p:nvGraphicFramePr>
        <p:xfrm>
          <a:off x="1237876" y="4510696"/>
          <a:ext cx="5575753" cy="19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95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603029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603029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Encoder layers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Lower half (1-6)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Higher half 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All (1-12)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03CB4C-394D-8848-A8D0-EA926164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61" y="1657425"/>
            <a:ext cx="5137897" cy="243333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5411140" y="184533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Performance improve from 16 to 64 i-vectors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After 64 i-vectors, increasing the number does not improve further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4EADEA-5F94-AE4D-9EF5-B7EBFAAB960F}"/>
              </a:ext>
            </a:extLst>
          </p:cNvPr>
          <p:cNvSpPr txBox="1">
            <a:spLocks/>
          </p:cNvSpPr>
          <p:nvPr/>
        </p:nvSpPr>
        <p:spPr bwMode="auto">
          <a:xfrm>
            <a:off x="5969940" y="4548344"/>
            <a:ext cx="3472136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Applying on higher layers obtains better performance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6416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611E79-C5C2-F647-8CF9-43093551A105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2332"/>
            <a:ext cx="8229600" cy="4067313"/>
          </a:xfrm>
        </p:spPr>
        <p:txBody>
          <a:bodyPr/>
          <a:lstStyle/>
          <a:p>
            <a:r>
              <a:rPr lang="en-US" sz="2000" dirty="0"/>
              <a:t>Comparison with other models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24</a:t>
            </a:fld>
            <a:endParaRPr lang="en-S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25668-8143-4549-B415-4B949537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62236"/>
              </p:ext>
            </p:extLst>
          </p:nvPr>
        </p:nvGraphicFramePr>
        <p:xfrm>
          <a:off x="520021" y="1508673"/>
          <a:ext cx="5575754" cy="52128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054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622536">
                  <a:extLst>
                    <a:ext uri="{9D8B030D-6E8A-4147-A177-3AD203B41FA5}">
                      <a16:colId xmlns:a16="http://schemas.microsoft.com/office/drawing/2014/main" val="3968335002"/>
                    </a:ext>
                  </a:extLst>
                </a:gridCol>
                <a:gridCol w="622536">
                  <a:extLst>
                    <a:ext uri="{9D8B030D-6E8A-4147-A177-3AD203B41FA5}">
                      <a16:colId xmlns:a16="http://schemas.microsoft.com/office/drawing/2014/main" val="1485956021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Switchboard</a:t>
                      </a:r>
                    </a:p>
                  </a:txBody>
                  <a:tcPr>
                    <a:lnL>
                      <a:noFill/>
                    </a:lnL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SWBD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CallHome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1035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Baseline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Attn based </a:t>
                      </a:r>
                      <a:r>
                        <a:rPr lang="en-US" sz="12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BLHUC </a:t>
                      </a:r>
                      <a:r>
                        <a:rPr lang="en-US" sz="1200" baseline="30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8.2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16.0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3232"/>
                  </a:ext>
                </a:extLst>
              </a:tr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AISHELL-1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01104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3462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747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SAST </a:t>
                      </a:r>
                      <a:r>
                        <a:rPr lang="en-US" sz="1200" baseline="30000" dirty="0"/>
                        <a:t>[4]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25068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98135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Our work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3924"/>
                  </a:ext>
                </a:extLst>
              </a:tr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LibriSpeech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83516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algn="ctr"/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Test_clean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Test_other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51302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12.0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29.7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33713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SAST </a:t>
                      </a:r>
                      <a:r>
                        <a:rPr lang="en-US" sz="1200" baseline="30000" dirty="0"/>
                        <a:t>[4]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11.4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28.4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3973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11.3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28.9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93588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Our work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28.3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7200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5409547" y="179667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Switchboard – 9.7% relative improvement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AISHELL-1 – 7.8%-12.3% relative improvement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LibriSpeech – 4.7%-12.5% relative improvement</a:t>
            </a:r>
          </a:p>
          <a:p>
            <a:pPr lvl="1"/>
            <a:endParaRPr lang="en-US" sz="1600" kern="0" dirty="0"/>
          </a:p>
          <a:p>
            <a:pPr lvl="1"/>
            <a:endParaRPr lang="en-US" sz="1000" kern="0" dirty="0"/>
          </a:p>
          <a:p>
            <a:pPr lvl="1"/>
            <a:endParaRPr lang="en-US" sz="1600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5BAA9-71DA-5648-82FD-DFD8A1C2879F}"/>
              </a:ext>
            </a:extLst>
          </p:cNvPr>
          <p:cNvSpPr/>
          <p:nvPr/>
        </p:nvSpPr>
        <p:spPr>
          <a:xfrm>
            <a:off x="6327161" y="3902799"/>
            <a:ext cx="2585677" cy="29084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J. Pan, et al, “Online speaker adaptation for LVCSR based on attention mechanism,” APSIPA ASC, 2018. 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X.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et al, “BLHUC: Bayesian learning of hidden unit contributions for deep neural network speaker adaptation,” ICASSP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Z. You, et al, “DFSMN-SAN with persistent memory model for automatic speech recognition,”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arXiv:1910.13282,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[4] Z. Fan, et al, “Speaker-aware speech-transformer,” ASRU 2019. </a:t>
            </a:r>
          </a:p>
        </p:txBody>
      </p:sp>
    </p:spTree>
    <p:extLst>
      <p:ext uri="{BB962C8B-B14F-4D97-AF65-F5344CB8AC3E}">
        <p14:creationId xmlns:p14="http://schemas.microsoft.com/office/powerpoint/2010/main" val="108787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2332"/>
            <a:ext cx="8229600" cy="4067313"/>
          </a:xfrm>
        </p:spPr>
        <p:txBody>
          <a:bodyPr/>
          <a:lstStyle/>
          <a:p>
            <a:r>
              <a:rPr lang="en-US" sz="2000" dirty="0"/>
              <a:t>Persistent memory analysis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25</a:t>
            </a:fld>
            <a:endParaRPr lang="en-S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4987384" y="2749329"/>
            <a:ext cx="402063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Attention scores of ten utterances from </a:t>
            </a:r>
            <a:r>
              <a:rPr lang="en-US" sz="1600" kern="0" dirty="0">
                <a:solidFill>
                  <a:srgbClr val="FF0000"/>
                </a:solidFill>
              </a:rPr>
              <a:t>one</a:t>
            </a:r>
            <a:r>
              <a:rPr lang="en-US" sz="1600" kern="0" dirty="0"/>
              <a:t> speaker is similar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Attention scores of ten utterances from </a:t>
            </a:r>
            <a:r>
              <a:rPr lang="en-US" sz="1600" kern="0" dirty="0">
                <a:solidFill>
                  <a:srgbClr val="FF0000"/>
                </a:solidFill>
              </a:rPr>
              <a:t>ten</a:t>
            </a:r>
            <a:r>
              <a:rPr lang="en-US" sz="1600" kern="0" dirty="0"/>
              <a:t> speakers are different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587F6-AA4A-D64C-8699-14AAA273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8" y="2110886"/>
            <a:ext cx="5134542" cy="39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9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7" y="951609"/>
            <a:ext cx="8367823" cy="4442428"/>
          </a:xfrm>
        </p:spPr>
        <p:txBody>
          <a:bodyPr/>
          <a:lstStyle/>
          <a:p>
            <a:r>
              <a:rPr lang="en-US" sz="2000" dirty="0"/>
              <a:t>Contribution 1:</a:t>
            </a:r>
          </a:p>
          <a:p>
            <a:pPr lvl="1"/>
            <a:r>
              <a:rPr lang="en-US" sz="1800" dirty="0"/>
              <a:t>An effective cross attention biasing method for monotonic alignment between text and speech </a:t>
            </a:r>
          </a:p>
          <a:p>
            <a:r>
              <a:rPr lang="en-US" sz="2000" dirty="0"/>
              <a:t>Contribution 2:</a:t>
            </a:r>
          </a:p>
          <a:p>
            <a:pPr lvl="1"/>
            <a:r>
              <a:rPr lang="en-US" sz="1800" dirty="0"/>
              <a:t>Speaker aware persistent memory model for speaker adaptation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13178" y="199114"/>
            <a:ext cx="8707539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/>
              <a:t>4 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3611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7" y="951609"/>
            <a:ext cx="8601730" cy="5293616"/>
          </a:xfrm>
        </p:spPr>
        <p:txBody>
          <a:bodyPr/>
          <a:lstStyle/>
          <a:p>
            <a:r>
              <a:rPr lang="en-US" sz="2000" dirty="0"/>
              <a:t>Extension of contribution 1:</a:t>
            </a:r>
          </a:p>
          <a:p>
            <a:pPr lvl="1"/>
            <a:r>
              <a:rPr lang="en-US" sz="1800" dirty="0"/>
              <a:t>Integration with a more effective encoder network </a:t>
            </a:r>
          </a:p>
          <a:p>
            <a:pPr lvl="1"/>
            <a:r>
              <a:rPr lang="en-US" sz="1800" dirty="0"/>
              <a:t>Global misalignment regularization</a:t>
            </a:r>
            <a:endParaRPr lang="en-US" dirty="0"/>
          </a:p>
          <a:p>
            <a:r>
              <a:rPr lang="en-US" sz="2000" dirty="0"/>
              <a:t>Extension of contribution 2:</a:t>
            </a:r>
          </a:p>
          <a:p>
            <a:pPr lvl="1"/>
            <a:r>
              <a:rPr lang="en-US" sz="1800" dirty="0"/>
              <a:t>Speaker </a:t>
            </a:r>
            <a:r>
              <a:rPr lang="en-US" sz="1800" dirty="0" err="1"/>
              <a:t>i</a:t>
            </a:r>
            <a:r>
              <a:rPr lang="en-US" sz="1800" dirty="0"/>
              <a:t>-vector clustering</a:t>
            </a:r>
          </a:p>
          <a:p>
            <a:pPr lvl="1"/>
            <a:r>
              <a:rPr lang="en-US" sz="1800" dirty="0"/>
              <a:t>Include </a:t>
            </a:r>
            <a:r>
              <a:rPr lang="en-US" sz="1800" dirty="0" err="1"/>
              <a:t>i</a:t>
            </a:r>
            <a:r>
              <a:rPr lang="en-US" sz="1800" dirty="0"/>
              <a:t>-vector generation as a full end-to-end model</a:t>
            </a:r>
          </a:p>
          <a:p>
            <a:pPr lvl="1"/>
            <a:r>
              <a:rPr lang="en-US" sz="1800" dirty="0"/>
              <a:t>Speaker </a:t>
            </a:r>
            <a:r>
              <a:rPr lang="en-US" sz="1800" dirty="0" err="1"/>
              <a:t>diarization</a:t>
            </a:r>
            <a:endParaRPr lang="en-US" sz="1800" dirty="0"/>
          </a:p>
          <a:p>
            <a:pPr lvl="1"/>
            <a:r>
              <a:rPr lang="en-US" sz="1800" dirty="0"/>
              <a:t>Replace </a:t>
            </a:r>
            <a:r>
              <a:rPr lang="en-US" sz="1800" dirty="0" err="1"/>
              <a:t>i</a:t>
            </a:r>
            <a:r>
              <a:rPr lang="en-US" sz="1800" dirty="0"/>
              <a:t>-vector with channel / background noise – environment identification / noise adaptation</a:t>
            </a:r>
          </a:p>
          <a:p>
            <a:r>
              <a:rPr lang="en-US" sz="2000" dirty="0"/>
              <a:t>Future work 3:</a:t>
            </a:r>
          </a:p>
          <a:p>
            <a:pPr lvl="1"/>
            <a:r>
              <a:rPr lang="en-US" sz="1800" dirty="0"/>
              <a:t>Robustness towards other factors (domain, language model, channel etc.)</a:t>
            </a:r>
            <a:endParaRPr lang="en-US" sz="1600" dirty="0"/>
          </a:p>
          <a:p>
            <a:r>
              <a:rPr lang="en-US" sz="2000" dirty="0"/>
              <a:t>Future work 4:</a:t>
            </a:r>
          </a:p>
          <a:p>
            <a:pPr lvl="1"/>
            <a:r>
              <a:rPr lang="en-US" sz="1800" dirty="0"/>
              <a:t>Unsupervised adaptation (speaker adaptation without </a:t>
            </a:r>
            <a:r>
              <a:rPr lang="en-US" sz="1800" dirty="0" err="1"/>
              <a:t>i</a:t>
            </a:r>
            <a:r>
              <a:rPr lang="en-US" sz="1800" dirty="0"/>
              <a:t>-vector)</a:t>
            </a:r>
          </a:p>
          <a:p>
            <a:r>
              <a:rPr lang="en-US" sz="2000" dirty="0"/>
              <a:t>Future work 5:</a:t>
            </a:r>
          </a:p>
          <a:p>
            <a:pPr lvl="1"/>
            <a:r>
              <a:rPr lang="en-US" sz="1800" dirty="0"/>
              <a:t>Multilingual ASR, use pretrained </a:t>
            </a:r>
            <a:r>
              <a:rPr lang="en-US" sz="1800" dirty="0" err="1"/>
              <a:t>mBART</a:t>
            </a:r>
            <a:r>
              <a:rPr lang="en-US" sz="1800" dirty="0"/>
              <a:t> model for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13178" y="199114"/>
            <a:ext cx="8707539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/>
              <a:t>4 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00580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10"/>
            <a:ext cx="8229600" cy="3684319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Thank you very much!</a:t>
            </a:r>
            <a:endParaRPr lang="en-SG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8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lvl="1"/>
            <a:r>
              <a:rPr lang="en-US" dirty="0"/>
              <a:t>Transform speech to its text transcription</a:t>
            </a:r>
          </a:p>
          <a:p>
            <a:pPr lvl="1"/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 (phonemes, characters, words, etc.)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pic>
        <p:nvPicPr>
          <p:cNvPr id="12" name="Picture 14" descr="https://s-media-cache-ak0.pinimg.com/originals/73/e3/8d/73e38d3366dc99c458d3a97dcad3abd0.jpg">
            <a:extLst>
              <a:ext uri="{FF2B5EF4-FFF2-40B4-BE49-F238E27FC236}">
                <a16:creationId xmlns:a16="http://schemas.microsoft.com/office/drawing/2014/main" id="{8307C2F8-0421-6D4E-AFE3-7C08C1EA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00" y="3637734"/>
            <a:ext cx="665787" cy="5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52587-309A-C047-8BCC-D4C8CCFA085C}"/>
              </a:ext>
            </a:extLst>
          </p:cNvPr>
          <p:cNvSpPr txBox="1"/>
          <p:nvPr/>
        </p:nvSpPr>
        <p:spPr>
          <a:xfrm>
            <a:off x="2458485" y="3257819"/>
            <a:ext cx="858955" cy="34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Speech</a:t>
            </a:r>
            <a:endParaRPr lang="en-SG" sz="2400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3B52F6-62D5-CE48-9A41-E6F0AF818306}"/>
              </a:ext>
            </a:extLst>
          </p:cNvPr>
          <p:cNvSpPr/>
          <p:nvPr/>
        </p:nvSpPr>
        <p:spPr>
          <a:xfrm>
            <a:off x="3652191" y="3449933"/>
            <a:ext cx="1151676" cy="88865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B0B86-170D-A741-82A8-A80C519276B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283487" y="3894262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F79606-7437-5B4F-9BD9-9AA704CD329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8674" y="3894262"/>
            <a:ext cx="362816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34FBA-EE30-184F-A4E1-D4B83ED31D59}"/>
              </a:ext>
            </a:extLst>
          </p:cNvPr>
          <p:cNvSpPr/>
          <p:nvPr/>
        </p:nvSpPr>
        <p:spPr>
          <a:xfrm>
            <a:off x="2458485" y="3352342"/>
            <a:ext cx="970734" cy="8480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E27D1-5F8A-9A49-9C65-E530B4FCE56F}"/>
              </a:ext>
            </a:extLst>
          </p:cNvPr>
          <p:cNvSpPr txBox="1"/>
          <p:nvPr/>
        </p:nvSpPr>
        <p:spPr>
          <a:xfrm>
            <a:off x="5090337" y="3247117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Text</a:t>
            </a:r>
          </a:p>
        </p:txBody>
      </p:sp>
      <p:sp>
        <p:nvSpPr>
          <p:cNvPr id="19" name="Vertical Scroll 18">
            <a:extLst>
              <a:ext uri="{FF2B5EF4-FFF2-40B4-BE49-F238E27FC236}">
                <a16:creationId xmlns:a16="http://schemas.microsoft.com/office/drawing/2014/main" id="{7EA8F721-669F-3545-A468-2289AFD1C336}"/>
              </a:ext>
            </a:extLst>
          </p:cNvPr>
          <p:cNvSpPr/>
          <p:nvPr/>
        </p:nvSpPr>
        <p:spPr>
          <a:xfrm>
            <a:off x="5079451" y="3582286"/>
            <a:ext cx="576312" cy="6239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…..................................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799AA-A0A7-C640-B5FA-84BFE7560C37}"/>
              </a:ext>
            </a:extLst>
          </p:cNvPr>
          <p:cNvSpPr txBox="1"/>
          <p:nvPr/>
        </p:nvSpPr>
        <p:spPr>
          <a:xfrm>
            <a:off x="3638239" y="3637734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End-to-end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Jan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Chorowski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et al. “End-to-end continuous speech recognition using attention-based recurrent NN: First results.”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preprint, 2014.</a:t>
            </a:r>
          </a:p>
          <a:p>
            <a:pPr marL="57149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Geoffrey Hinton, et al. “Deep neural networks for acoustic modeling in speech recognition.” IEEE Signal Processing Magazine, 2012.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14342-A575-CB4C-8470-B641764AB62E}"/>
              </a:ext>
            </a:extLst>
          </p:cNvPr>
          <p:cNvCxnSpPr>
            <a:cxnSpLocks/>
          </p:cNvCxnSpPr>
          <p:nvPr/>
        </p:nvCxnSpPr>
        <p:spPr>
          <a:xfrm>
            <a:off x="6188847" y="5019785"/>
            <a:ext cx="362816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FA496E-6AEA-2449-9914-86A5152D4BC9}"/>
              </a:ext>
            </a:extLst>
          </p:cNvPr>
          <p:cNvSpPr txBox="1"/>
          <p:nvPr/>
        </p:nvSpPr>
        <p:spPr>
          <a:xfrm>
            <a:off x="6676422" y="4763257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Word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Lattice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78DFCD5-1372-5D48-92FC-88BB1517512D}"/>
              </a:ext>
            </a:extLst>
          </p:cNvPr>
          <p:cNvSpPr/>
          <p:nvPr/>
        </p:nvSpPr>
        <p:spPr>
          <a:xfrm>
            <a:off x="5136818" y="4575456"/>
            <a:ext cx="115167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39E03-E202-764C-BD36-B111D6C76F2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768114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8DB4D7-C894-E642-9151-98F1802C1D30}"/>
              </a:ext>
            </a:extLst>
          </p:cNvPr>
          <p:cNvSpPr/>
          <p:nvPr/>
        </p:nvSpPr>
        <p:spPr>
          <a:xfrm>
            <a:off x="3566170" y="4575456"/>
            <a:ext cx="131695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BD344-1077-4749-9614-8DAAA4B9556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97466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 descr="https://s-media-cache-ak0.pinimg.com/originals/73/e3/8d/73e38d3366dc99c458d3a97dcad3abd0.jpg">
            <a:extLst>
              <a:ext uri="{FF2B5EF4-FFF2-40B4-BE49-F238E27FC236}">
                <a16:creationId xmlns:a16="http://schemas.microsoft.com/office/drawing/2014/main" id="{75665BE4-B6EF-234C-90D3-BF11A7E57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8" y="4763257"/>
            <a:ext cx="665787" cy="5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644666-6C57-DF47-BAD0-9E6C757D5583}"/>
              </a:ext>
            </a:extLst>
          </p:cNvPr>
          <p:cNvSpPr txBox="1"/>
          <p:nvPr/>
        </p:nvSpPr>
        <p:spPr>
          <a:xfrm>
            <a:off x="948523" y="4383342"/>
            <a:ext cx="858955" cy="34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Speech</a:t>
            </a:r>
            <a:endParaRPr lang="en-SG" sz="24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ADB0B51-A9D1-734A-8622-F3964355F39A}"/>
              </a:ext>
            </a:extLst>
          </p:cNvPr>
          <p:cNvSpPr/>
          <p:nvPr/>
        </p:nvSpPr>
        <p:spPr>
          <a:xfrm>
            <a:off x="2142229" y="4575456"/>
            <a:ext cx="115167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2A294-EB90-F84B-BB38-0AE7DF8E1FB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773525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91AAFA0-DC51-BC42-87D7-677C1432BE12}"/>
              </a:ext>
            </a:extLst>
          </p:cNvPr>
          <p:cNvSpPr/>
          <p:nvPr/>
        </p:nvSpPr>
        <p:spPr>
          <a:xfrm>
            <a:off x="948523" y="4477865"/>
            <a:ext cx="970734" cy="8480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5E42B-936F-6345-AF92-C4C9EF6679AA}"/>
              </a:ext>
            </a:extLst>
          </p:cNvPr>
          <p:cNvSpPr txBox="1"/>
          <p:nvPr/>
        </p:nvSpPr>
        <p:spPr>
          <a:xfrm>
            <a:off x="6418633" y="4383707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Text</a:t>
            </a:r>
          </a:p>
        </p:txBody>
      </p:sp>
      <p:sp>
        <p:nvSpPr>
          <p:cNvPr id="33" name="Vertical Scroll 32">
            <a:extLst>
              <a:ext uri="{FF2B5EF4-FFF2-40B4-BE49-F238E27FC236}">
                <a16:creationId xmlns:a16="http://schemas.microsoft.com/office/drawing/2014/main" id="{857FC0C2-F163-5745-B616-CB082A2AAD1A}"/>
              </a:ext>
            </a:extLst>
          </p:cNvPr>
          <p:cNvSpPr/>
          <p:nvPr/>
        </p:nvSpPr>
        <p:spPr>
          <a:xfrm>
            <a:off x="6475987" y="4718876"/>
            <a:ext cx="576312" cy="6239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…..................................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5AE74-2A4F-594D-869D-F32F2DC31EB5}"/>
              </a:ext>
            </a:extLst>
          </p:cNvPr>
          <p:cNvSpPr txBox="1"/>
          <p:nvPr/>
        </p:nvSpPr>
        <p:spPr>
          <a:xfrm>
            <a:off x="2246901" y="4763257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Acoustic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9FAB1D-CD02-8B49-B175-5B0F555408A7}"/>
              </a:ext>
            </a:extLst>
          </p:cNvPr>
          <p:cNvSpPr txBox="1"/>
          <p:nvPr/>
        </p:nvSpPr>
        <p:spPr>
          <a:xfrm>
            <a:off x="3529114" y="476325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Pronunciation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E3604-503E-4D4C-B7A5-5187ACDF6CBA}"/>
              </a:ext>
            </a:extLst>
          </p:cNvPr>
          <p:cNvSpPr txBox="1"/>
          <p:nvPr/>
        </p:nvSpPr>
        <p:spPr>
          <a:xfrm>
            <a:off x="5197409" y="476325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Language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3105342" y="5505939"/>
            <a:ext cx="4085333" cy="4600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Hybrid DNN-HMM ASR </a:t>
            </a:r>
            <a:r>
              <a:rPr lang="en-US" sz="1600" baseline="30000" dirty="0">
                <a:solidFill>
                  <a:schemeClr val="tx1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8591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 animBg="1"/>
      <p:bldP spid="17" grpId="0" animBg="1"/>
      <p:bldP spid="18" grpId="0"/>
      <p:bldP spid="19" grpId="0" animBg="1"/>
      <p:bldP spid="8" grpId="0"/>
      <p:bldP spid="22" grpId="0"/>
      <p:bldP spid="23" grpId="0" animBg="1"/>
      <p:bldP spid="25" grpId="0" animBg="1"/>
      <p:bldP spid="28" grpId="0"/>
      <p:bldP spid="29" grpId="0" animBg="1"/>
      <p:bldP spid="31" grpId="0" animBg="1"/>
      <p:bldP spid="32" grpId="0"/>
      <p:bldP spid="33" grpId="0" animBg="1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E83CF4-6D61-D34E-B011-2047C87BA002}"/>
              </a:ext>
            </a:extLst>
          </p:cNvPr>
          <p:cNvCxnSpPr>
            <a:cxnSpLocks/>
          </p:cNvCxnSpPr>
          <p:nvPr/>
        </p:nvCxnSpPr>
        <p:spPr>
          <a:xfrm>
            <a:off x="6188847" y="5019785"/>
            <a:ext cx="362816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B92BDB-CFB0-F148-BFC7-C2B1B6602D18}"/>
              </a:ext>
            </a:extLst>
          </p:cNvPr>
          <p:cNvSpPr txBox="1"/>
          <p:nvPr/>
        </p:nvSpPr>
        <p:spPr>
          <a:xfrm>
            <a:off x="6676422" y="4763257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Word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Lattice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18555F2-F275-9442-B9BC-7B298EE599EE}"/>
              </a:ext>
            </a:extLst>
          </p:cNvPr>
          <p:cNvSpPr/>
          <p:nvPr/>
        </p:nvSpPr>
        <p:spPr>
          <a:xfrm>
            <a:off x="5136818" y="4575456"/>
            <a:ext cx="115167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6F9C92-A0C4-0346-8F39-3CEA4493EF6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768114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578C7BF-19C7-204E-AF3C-94CFEEC0C725}"/>
              </a:ext>
            </a:extLst>
          </p:cNvPr>
          <p:cNvSpPr/>
          <p:nvPr/>
        </p:nvSpPr>
        <p:spPr>
          <a:xfrm>
            <a:off x="3566170" y="4575456"/>
            <a:ext cx="131695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FB05BA-A5A3-6F41-BD16-CC8EEDC75F9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197466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end-to-end ASR?</a:t>
            </a:r>
          </a:p>
          <a:p>
            <a:pPr lvl="1"/>
            <a:r>
              <a:rPr lang="en-US" dirty="0"/>
              <a:t>Learn the mapping holistically without </a:t>
            </a:r>
            <a:r>
              <a:rPr lang="en-US" i="1" dirty="0">
                <a:solidFill>
                  <a:srgbClr val="000099"/>
                </a:solidFill>
                <a:ea typeface="+mn-ea"/>
              </a:rPr>
              <a:t>error propagation </a:t>
            </a:r>
            <a:r>
              <a:rPr lang="en-US" dirty="0"/>
              <a:t>from multiple pipelined components</a:t>
            </a:r>
          </a:p>
          <a:p>
            <a:pPr lvl="1"/>
            <a:r>
              <a:rPr lang="en-US" dirty="0"/>
              <a:t>Avoid using </a:t>
            </a:r>
            <a:r>
              <a:rPr lang="en-US" i="1" dirty="0">
                <a:solidFill>
                  <a:srgbClr val="000099"/>
                </a:solidFill>
                <a:ea typeface="+mn-ea"/>
              </a:rPr>
              <a:t>handcrafted features </a:t>
            </a:r>
            <a:r>
              <a:rPr lang="en-US" dirty="0"/>
              <a:t>like pronunciation dictionary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pic>
        <p:nvPicPr>
          <p:cNvPr id="54" name="Picture 14" descr="https://s-media-cache-ak0.pinimg.com/originals/73/e3/8d/73e38d3366dc99c458d3a97dcad3abd0.jpg">
            <a:extLst>
              <a:ext uri="{FF2B5EF4-FFF2-40B4-BE49-F238E27FC236}">
                <a16:creationId xmlns:a16="http://schemas.microsoft.com/office/drawing/2014/main" id="{FB7BBC97-B887-0345-BAD9-37213E88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8" y="4763257"/>
            <a:ext cx="665787" cy="5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2E7F10B-6DFA-1040-A0B9-431B6D4EAE12}"/>
              </a:ext>
            </a:extLst>
          </p:cNvPr>
          <p:cNvSpPr txBox="1"/>
          <p:nvPr/>
        </p:nvSpPr>
        <p:spPr>
          <a:xfrm>
            <a:off x="948523" y="4383342"/>
            <a:ext cx="858955" cy="34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Speech</a:t>
            </a:r>
            <a:endParaRPr lang="en-SG" sz="2400" b="1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127AE19-2E07-7045-A9DE-9D4EFD183D2F}"/>
              </a:ext>
            </a:extLst>
          </p:cNvPr>
          <p:cNvSpPr/>
          <p:nvPr/>
        </p:nvSpPr>
        <p:spPr>
          <a:xfrm>
            <a:off x="2142229" y="4575456"/>
            <a:ext cx="1151676" cy="8886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74B23F-ACAF-F64D-9676-5106A5ECD894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1773525" y="5019785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7B217-2652-B141-8984-57620D42DF3E}"/>
              </a:ext>
            </a:extLst>
          </p:cNvPr>
          <p:cNvSpPr/>
          <p:nvPr/>
        </p:nvSpPr>
        <p:spPr>
          <a:xfrm>
            <a:off x="948523" y="4477865"/>
            <a:ext cx="970734" cy="8480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3C42A4-9B02-464B-BC82-CAB1E4238169}"/>
              </a:ext>
            </a:extLst>
          </p:cNvPr>
          <p:cNvSpPr txBox="1"/>
          <p:nvPr/>
        </p:nvSpPr>
        <p:spPr>
          <a:xfrm>
            <a:off x="6418633" y="4383707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Text</a:t>
            </a:r>
          </a:p>
        </p:txBody>
      </p:sp>
      <p:sp>
        <p:nvSpPr>
          <p:cNvPr id="61" name="Vertical Scroll 60">
            <a:extLst>
              <a:ext uri="{FF2B5EF4-FFF2-40B4-BE49-F238E27FC236}">
                <a16:creationId xmlns:a16="http://schemas.microsoft.com/office/drawing/2014/main" id="{D99C1B1B-7F39-384B-A215-C6B756784BE5}"/>
              </a:ext>
            </a:extLst>
          </p:cNvPr>
          <p:cNvSpPr/>
          <p:nvPr/>
        </p:nvSpPr>
        <p:spPr>
          <a:xfrm>
            <a:off x="6475987" y="4718876"/>
            <a:ext cx="576312" cy="6239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…..................................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D3500C-18BD-B24D-AED2-CFB6F23FAC8E}"/>
              </a:ext>
            </a:extLst>
          </p:cNvPr>
          <p:cNvSpPr txBox="1"/>
          <p:nvPr/>
        </p:nvSpPr>
        <p:spPr>
          <a:xfrm>
            <a:off x="2246901" y="4763257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Acoustic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18B16E-8DB4-9343-A2B3-913DE772E383}"/>
              </a:ext>
            </a:extLst>
          </p:cNvPr>
          <p:cNvSpPr txBox="1"/>
          <p:nvPr/>
        </p:nvSpPr>
        <p:spPr>
          <a:xfrm>
            <a:off x="3529114" y="476325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Pronunciation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1583BA-2D3C-0A49-96AB-643940BBE353}"/>
              </a:ext>
            </a:extLst>
          </p:cNvPr>
          <p:cNvSpPr txBox="1"/>
          <p:nvPr/>
        </p:nvSpPr>
        <p:spPr>
          <a:xfrm>
            <a:off x="5197409" y="476325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Language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97261-ED18-4C48-85E2-B91DCAE83A0F}"/>
              </a:ext>
            </a:extLst>
          </p:cNvPr>
          <p:cNvSpPr/>
          <p:nvPr/>
        </p:nvSpPr>
        <p:spPr>
          <a:xfrm>
            <a:off x="3105342" y="5505939"/>
            <a:ext cx="4085333" cy="4600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Hybrid DNN-HMM ASR </a:t>
            </a:r>
            <a:r>
              <a:rPr lang="en-US" sz="1600" baseline="30000" dirty="0">
                <a:solidFill>
                  <a:schemeClr val="tx1"/>
                </a:solidFill>
              </a:rPr>
              <a:t>[1]</a:t>
            </a:r>
          </a:p>
        </p:txBody>
      </p:sp>
      <p:pic>
        <p:nvPicPr>
          <p:cNvPr id="73" name="Picture 14" descr="https://s-media-cache-ak0.pinimg.com/originals/73/e3/8d/73e38d3366dc99c458d3a97dcad3abd0.jpg">
            <a:extLst>
              <a:ext uri="{FF2B5EF4-FFF2-40B4-BE49-F238E27FC236}">
                <a16:creationId xmlns:a16="http://schemas.microsoft.com/office/drawing/2014/main" id="{D5E93936-2A26-CD40-B942-674D3FCC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00" y="3637734"/>
            <a:ext cx="665787" cy="5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92F6F73-DCD8-A248-BAAF-44BFE36CF44E}"/>
              </a:ext>
            </a:extLst>
          </p:cNvPr>
          <p:cNvSpPr txBox="1"/>
          <p:nvPr/>
        </p:nvSpPr>
        <p:spPr>
          <a:xfrm>
            <a:off x="2458485" y="3257819"/>
            <a:ext cx="858955" cy="34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Speech</a:t>
            </a:r>
            <a:endParaRPr lang="en-SG" sz="2400" b="1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7B19AB-E0D0-A34C-A952-552E961E9B4E}"/>
              </a:ext>
            </a:extLst>
          </p:cNvPr>
          <p:cNvSpPr/>
          <p:nvPr/>
        </p:nvSpPr>
        <p:spPr>
          <a:xfrm>
            <a:off x="3652191" y="3449933"/>
            <a:ext cx="1151676" cy="88865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27000" dist="254000" dir="84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70FEE0-D9F5-1D47-9349-A0ED789283DA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3283487" y="3894262"/>
            <a:ext cx="36870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32863F-B528-5D49-B9CD-789C5D133CBD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788674" y="3894262"/>
            <a:ext cx="362816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med"/>
          </a:ln>
          <a:effectLst>
            <a:outerShdw blurRad="63500" dist="88900" dir="84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3FB3E73-A7C7-7940-8B36-4D40F22B4C04}"/>
              </a:ext>
            </a:extLst>
          </p:cNvPr>
          <p:cNvSpPr/>
          <p:nvPr/>
        </p:nvSpPr>
        <p:spPr>
          <a:xfrm>
            <a:off x="2458485" y="3352342"/>
            <a:ext cx="970734" cy="8480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F6C5E9-804F-964D-984B-D1DE20FCA547}"/>
              </a:ext>
            </a:extLst>
          </p:cNvPr>
          <p:cNvSpPr txBox="1"/>
          <p:nvPr/>
        </p:nvSpPr>
        <p:spPr>
          <a:xfrm>
            <a:off x="5090337" y="3247117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Text</a:t>
            </a:r>
          </a:p>
        </p:txBody>
      </p:sp>
      <p:sp>
        <p:nvSpPr>
          <p:cNvPr id="80" name="Vertical Scroll 79">
            <a:extLst>
              <a:ext uri="{FF2B5EF4-FFF2-40B4-BE49-F238E27FC236}">
                <a16:creationId xmlns:a16="http://schemas.microsoft.com/office/drawing/2014/main" id="{AA9F9842-A21B-8B4F-9381-479F1375758E}"/>
              </a:ext>
            </a:extLst>
          </p:cNvPr>
          <p:cNvSpPr/>
          <p:nvPr/>
        </p:nvSpPr>
        <p:spPr>
          <a:xfrm>
            <a:off x="5079451" y="3582286"/>
            <a:ext cx="576312" cy="6239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…..................................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98A3B2-5B32-AB40-B735-F9101799A34E}"/>
              </a:ext>
            </a:extLst>
          </p:cNvPr>
          <p:cNvSpPr txBox="1"/>
          <p:nvPr/>
        </p:nvSpPr>
        <p:spPr>
          <a:xfrm>
            <a:off x="3638239" y="3637734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End-to-end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75FEE9-917E-794D-A415-FE2C138CEA46}"/>
              </a:ext>
            </a:extLst>
          </p:cNvPr>
          <p:cNvSpPr/>
          <p:nvPr/>
        </p:nvSpPr>
        <p:spPr>
          <a:xfrm>
            <a:off x="-2" y="6020210"/>
            <a:ext cx="868680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Geoffrey Hinton, et al. “Deep neural networks for acoustic modeling in speech recognition.” IEEE Signal Processing Magazine, 2012.</a:t>
            </a:r>
          </a:p>
        </p:txBody>
      </p:sp>
    </p:spTree>
    <p:extLst>
      <p:ext uri="{BB962C8B-B14F-4D97-AF65-F5344CB8AC3E}">
        <p14:creationId xmlns:p14="http://schemas.microsoft.com/office/powerpoint/2010/main" val="6765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end-to-end models perform ASR?</a:t>
            </a:r>
          </a:p>
          <a:p>
            <a:pPr lvl="1"/>
            <a:r>
              <a:rPr lang="en-US" dirty="0"/>
              <a:t>Connectionist Temporal Classification (CTC) </a:t>
            </a:r>
            <a:r>
              <a:rPr lang="en-US" baseline="30000" dirty="0"/>
              <a:t>[1-5,13]</a:t>
            </a:r>
          </a:p>
          <a:p>
            <a:pPr lvl="1"/>
            <a:r>
              <a:rPr lang="en-US" dirty="0"/>
              <a:t>Attention Encoder-Decoder (AED) </a:t>
            </a:r>
            <a:r>
              <a:rPr lang="en-US" baseline="30000" dirty="0"/>
              <a:t>[6-9,13]</a:t>
            </a:r>
          </a:p>
          <a:p>
            <a:pPr lvl="1"/>
            <a:r>
              <a:rPr lang="en-US" dirty="0"/>
              <a:t>Recurrent Neural Network Transducer (RNN-T) </a:t>
            </a:r>
            <a:r>
              <a:rPr lang="en-US" baseline="30000" dirty="0"/>
              <a:t>[2,10,11]</a:t>
            </a:r>
          </a:p>
          <a:p>
            <a:pPr lvl="1"/>
            <a:r>
              <a:rPr lang="en-US" dirty="0"/>
              <a:t>Speech Transformer </a:t>
            </a:r>
            <a:r>
              <a:rPr lang="en-US" baseline="30000" dirty="0"/>
              <a:t>[12]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FA7C4-372B-CF45-9134-084F1C640F03}"/>
              </a:ext>
            </a:extLst>
          </p:cNvPr>
          <p:cNvSpPr/>
          <p:nvPr/>
        </p:nvSpPr>
        <p:spPr>
          <a:xfrm>
            <a:off x="20315" y="3152604"/>
            <a:ext cx="8441635" cy="37087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A. Graves, et al. “Connectionist temporal classification: labelling unsegmented sequence data with recurrent neural networks.” ICML, 2006.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A. Graves, et al. “Speech recognition with deep recurrent neural networks.” ICASSP 2013.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H.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Soltau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et.al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“Neural Speech Recognizer: Acoustic-to-Word LSTM Model for Large Vocabulary Speech Recognition”,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Interspeech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2016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[4] Y. Zhang, et al. “Towards End-to-End Speech Recognition with Deep Convolutional Neural Networks,”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Interspeech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2016.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Audhkhasi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et al. “Forget a Bit to Learn Better: Soft Forgetting for CTC-based Automatic Speech Recognition”,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Interspeech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[6] J.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Chorowski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et al. “Attention-based models for speech recognition,”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2015.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[7] W. Chan, et al. “Listen, attend and spell: A neural network for large vocabulary conversational speech recognition,” 2016 ICASSP.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[8] Y. Zhang, et al. “Very deep convolutional networks for end-to-end speech recognition,” ICASSP 2017.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[9] C. Chiu, “State-of-the-Art Speech Recognition with Sequence-to-Sequence Models”, ICASSP 2018.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[10] A. Graves, “Sequence Transduction with Recurrent Neural Networks,”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vol. abs/1211.3711, 2012.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[11] J. Li, et al. “Improving RNN transducer modeling for end-to-end speech recognition,” ASRU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[12] L. Dong, et al. “Speech-transformer: A no-recurrence sequence-to-sequence model for speech recognition,” ICASSP 2018.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[13] S. Kim et. al. “Joint CTC-attention based End-to-end speech recognition using multi-task learning”, ICASSP 2017.</a:t>
            </a:r>
          </a:p>
        </p:txBody>
      </p:sp>
    </p:spTree>
    <p:extLst>
      <p:ext uri="{BB962C8B-B14F-4D97-AF65-F5344CB8AC3E}">
        <p14:creationId xmlns:p14="http://schemas.microsoft.com/office/powerpoint/2010/main" val="101181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697"/>
            <a:ext cx="8229600" cy="83574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end-to-end ASR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64D9C-1380-534A-B802-8E6050102039}"/>
              </a:ext>
            </a:extLst>
          </p:cNvPr>
          <p:cNvCxnSpPr/>
          <p:nvPr/>
        </p:nvCxnSpPr>
        <p:spPr>
          <a:xfrm>
            <a:off x="881270" y="5568951"/>
            <a:ext cx="8064000" cy="0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D2E180-304F-1449-A9B5-5D5B7641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79671"/>
              </p:ext>
            </p:extLst>
          </p:nvPr>
        </p:nvGraphicFramePr>
        <p:xfrm>
          <a:off x="172276" y="1889344"/>
          <a:ext cx="8699952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376">
                  <a:extLst>
                    <a:ext uri="{9D8B030D-6E8A-4147-A177-3AD203B41FA5}">
                      <a16:colId xmlns:a16="http://schemas.microsoft.com/office/drawing/2014/main" val="112557626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3908168690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1890259057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3431149424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3963428075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2963285282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2364272193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1202669006"/>
                    </a:ext>
                  </a:extLst>
                </a:gridCol>
                <a:gridCol w="1008822">
                  <a:extLst>
                    <a:ext uri="{9D8B030D-6E8A-4147-A177-3AD203B41FA5}">
                      <a16:colId xmlns:a16="http://schemas.microsoft.com/office/drawing/2014/main" val="361910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CTC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Graves 2006</a:t>
                      </a:r>
                    </a:p>
                    <a:p>
                      <a:pPr algn="ctr"/>
                      <a:r>
                        <a:rPr lang="en-US" sz="1200" dirty="0"/>
                        <a:t>(Uni </a:t>
                      </a:r>
                      <a:r>
                        <a:rPr lang="en-SG" sz="1200" dirty="0"/>
                        <a:t>Toronto</a:t>
                      </a:r>
                      <a:r>
                        <a:rPr lang="en-US" sz="1200" dirty="0"/>
                        <a:t>)</a:t>
                      </a:r>
                      <a:endParaRPr lang="en-US" sz="1200" baseline="30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Graves 2013</a:t>
                      </a:r>
                    </a:p>
                    <a:p>
                      <a:pPr algn="ctr"/>
                      <a:r>
                        <a:rPr lang="en-US" sz="1200" dirty="0"/>
                        <a:t>(Uni Toronto)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Soltau</a:t>
                      </a:r>
                      <a:r>
                        <a:rPr lang="en-US" sz="1200" dirty="0"/>
                        <a:t> (Google)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Zhang (Uni. Montreal)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Audhkhasi</a:t>
                      </a:r>
                      <a:r>
                        <a:rPr lang="en-US" sz="1200" dirty="0"/>
                        <a:t> (IBM)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3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Chorowski</a:t>
                      </a:r>
                      <a:r>
                        <a:rPr lang="en-US" sz="1200" dirty="0"/>
                        <a:t> (Uni. Montreal)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Chan (Google)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Zhang (Google)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Chiu (Google)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13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RNN-T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Graves 2012</a:t>
                      </a:r>
                    </a:p>
                    <a:p>
                      <a:pPr algn="ctr"/>
                      <a:r>
                        <a:rPr lang="en-US" sz="1200" dirty="0"/>
                        <a:t>(Uni Toronto)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Graves 2013</a:t>
                      </a:r>
                    </a:p>
                    <a:p>
                      <a:pPr algn="ctr"/>
                      <a:r>
                        <a:rPr lang="en-US" sz="1200" dirty="0"/>
                        <a:t>(Uni Toronto)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 (Microsoft)</a:t>
                      </a:r>
                      <a:endParaRPr lang="en-US" sz="1200" baseline="30000" dirty="0"/>
                    </a:p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6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Trans-former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Dong (Uni. of Chinese Academy of Sciences)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1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CTC+AED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Kim (MERL)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6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50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7460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CEFB5B7-D8CE-934C-AAE5-DE985C31F614}"/>
              </a:ext>
            </a:extLst>
          </p:cNvPr>
          <p:cNvSpPr/>
          <p:nvPr/>
        </p:nvSpPr>
        <p:spPr>
          <a:xfrm>
            <a:off x="1596887" y="6528247"/>
            <a:ext cx="399553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[] Reference at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1827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How do end-to-end models perform ASR?</a:t>
            </a:r>
          </a:p>
          <a:p>
            <a:pPr lvl="1"/>
            <a:r>
              <a:rPr lang="en-US" dirty="0"/>
              <a:t>Connectionist Temporal Classification (CTC) </a:t>
            </a:r>
            <a:r>
              <a:rPr lang="en-US" baseline="30000" dirty="0"/>
              <a:t>[1-3]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A encoder structure with a softmax layer behind to make a label prediction for each time step</a:t>
            </a:r>
          </a:p>
          <a:p>
            <a:pPr marL="914377" lvl="2" indent="0">
              <a:buNone/>
            </a:pPr>
            <a:endParaRPr lang="en-US" dirty="0"/>
          </a:p>
          <a:p>
            <a:pPr marL="914377" lvl="2" indent="0">
              <a:buNone/>
            </a:pPr>
            <a:endParaRPr lang="en-US" sz="1000" dirty="0"/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The final output probability is</a:t>
            </a:r>
          </a:p>
          <a:p>
            <a:pPr marL="914377" lvl="2" indent="0">
              <a:buNone/>
            </a:pPr>
            <a:endParaRPr lang="en-US" dirty="0"/>
          </a:p>
          <a:p>
            <a:pPr marL="914377" lvl="2" indent="0">
              <a:buNone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9526" y="2557288"/>
                <a:ext cx="6728691" cy="693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26" y="2557288"/>
                <a:ext cx="6728691" cy="693395"/>
              </a:xfrm>
              <a:prstGeom prst="rect">
                <a:avLst/>
              </a:prstGeom>
              <a:blipFill>
                <a:blip r:embed="rId5"/>
                <a:stretch>
                  <a:fillRect t="-5357" b="-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72537" y="3477767"/>
                <a:ext cx="6728691" cy="627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37" y="3477767"/>
                <a:ext cx="6728691" cy="627992"/>
              </a:xfrm>
              <a:prstGeom prst="rect">
                <a:avLst/>
              </a:prstGeom>
              <a:blipFill>
                <a:blip r:embed="rId6"/>
                <a:stretch>
                  <a:fillRect t="-134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7235A6-0307-3A4F-A5B4-1A96D421E674}"/>
              </a:ext>
            </a:extLst>
          </p:cNvPr>
          <p:cNvSpPr/>
          <p:nvPr/>
        </p:nvSpPr>
        <p:spPr>
          <a:xfrm>
            <a:off x="0" y="5864908"/>
            <a:ext cx="8024884" cy="984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A. Graves, et al. “Connectionist temporal classification: labelling unsegmented sequence data with recurrent neural networks.” ICML, 2006.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A. Graves, et al. “Speech recognition with deep recurrent neural networks.” ICASSP 2013.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A. Graves and N.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Jaitly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“Towards end-to-end speech recognition with recurrent neural networks.”, ICML 2014.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EAE4E-61A9-5F4B-BCD3-013448382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" y="2343593"/>
            <a:ext cx="1352724" cy="1836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3804E-C394-B64C-B628-09A3B441D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6" y="4180378"/>
            <a:ext cx="2232281" cy="14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2832"/>
                <a:ext cx="8686800" cy="4725553"/>
              </a:xfrm>
            </p:spPr>
            <p:txBody>
              <a:bodyPr/>
              <a:lstStyle/>
              <a:p>
                <a:r>
                  <a:rPr lang="en-US" dirty="0"/>
                  <a:t>How do end-to-end models perform ASR?</a:t>
                </a:r>
              </a:p>
              <a:p>
                <a:pPr lvl="1"/>
                <a:r>
                  <a:rPr lang="en-US" dirty="0"/>
                  <a:t>Attention Encoder-Decoder (AED) </a:t>
                </a:r>
                <a:r>
                  <a:rPr lang="en-US" baseline="30000" dirty="0"/>
                  <a:t>[1-3]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800" dirty="0"/>
                  <a:t>Both encoder and decoder deploy recurrent neural network (RNN)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800" dirty="0"/>
                  <a:t>The attention computation for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2832"/>
                <a:ext cx="8686800" cy="4725553"/>
              </a:xfrm>
              <a:blipFill>
                <a:blip r:embed="rId3"/>
                <a:stretch>
                  <a:fillRect l="-1023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5183" y="3687506"/>
                <a:ext cx="6728691" cy="616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83" y="3687506"/>
                <a:ext cx="6728691" cy="616579"/>
              </a:xfrm>
              <a:prstGeom prst="rect">
                <a:avLst/>
              </a:prstGeom>
              <a:blipFill>
                <a:blip r:embed="rId4"/>
                <a:stretch>
                  <a:fillRect t="-134000" b="-2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10719" y="3057968"/>
                <a:ext cx="6728691" cy="630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19" y="3057968"/>
                <a:ext cx="6728691" cy="630044"/>
              </a:xfrm>
              <a:prstGeom prst="rect">
                <a:avLst/>
              </a:prstGeom>
              <a:blipFill>
                <a:blip r:embed="rId5"/>
                <a:stretch>
                  <a:fillRect t="-16000" b="-9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92607" y="2728500"/>
                <a:ext cx="6728691" cy="356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07" y="2728500"/>
                <a:ext cx="6728691" cy="356764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7235A6-0307-3A4F-A5B4-1A96D421E674}"/>
              </a:ext>
            </a:extLst>
          </p:cNvPr>
          <p:cNvSpPr/>
          <p:nvPr/>
        </p:nvSpPr>
        <p:spPr>
          <a:xfrm>
            <a:off x="0" y="5864908"/>
            <a:ext cx="8024884" cy="984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J.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Chorowski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et al. “Attention-based models for speech recognition.” NIPS, 2015.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W. Chan, et al. “Listen, attend and spell: A neural network for large vocabulary conversational speech recognition .” ICASSP 2016.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Y. Zhang, et al. “Very deep convolutional networks for end-to-end speech recognition.”, ICASSP 2017.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9D066-2E3F-DD47-8CCD-856E3F130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7240"/>
            <a:ext cx="5191118" cy="31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How do end-to-end models perform ASR?</a:t>
            </a:r>
          </a:p>
          <a:p>
            <a:pPr lvl="1"/>
            <a:r>
              <a:rPr lang="en-US" dirty="0"/>
              <a:t>Recurrent Neural Network Transducer (RNN-T) </a:t>
            </a:r>
            <a:r>
              <a:rPr lang="en-US" baseline="30000" dirty="0"/>
              <a:t>[1-2]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A encoder network same as AED encoder</a:t>
            </a:r>
            <a:endParaRPr lang="en-US" dirty="0"/>
          </a:p>
          <a:p>
            <a:pPr marL="914377" lvl="2" indent="0">
              <a:buNone/>
            </a:pP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A prediction network that acts like language model</a:t>
            </a:r>
          </a:p>
          <a:p>
            <a:pPr marL="914377" lvl="2" indent="0">
              <a:buNone/>
            </a:pP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A joint network combines encoder and prediction network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85327" y="3672732"/>
                <a:ext cx="6728691" cy="372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27" y="3672732"/>
                <a:ext cx="6728691" cy="37273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77199" y="2379864"/>
                <a:ext cx="67286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99" y="2379864"/>
                <a:ext cx="6728691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86384" y="3028756"/>
                <a:ext cx="6728691" cy="365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84" y="3028756"/>
                <a:ext cx="6728691" cy="365293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7235A6-0307-3A4F-A5B4-1A96D421E674}"/>
              </a:ext>
            </a:extLst>
          </p:cNvPr>
          <p:cNvSpPr/>
          <p:nvPr/>
        </p:nvSpPr>
        <p:spPr>
          <a:xfrm>
            <a:off x="0" y="6260697"/>
            <a:ext cx="8024884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A. Graves, “Sequence Transduction with Recurrent Neural Networks,”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vol. abs/1211.3711, 2012.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J. Li, R. Zhao, H. Hu, and Y. Gong, “Improving RNN transducer modeling for end-to-end speech recognition,” ASRU 2019.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9FA24D-54C6-1C44-9094-4C04AB77D76C}"/>
                  </a:ext>
                </a:extLst>
              </p:cNvPr>
              <p:cNvSpPr/>
              <p:nvPr/>
            </p:nvSpPr>
            <p:spPr>
              <a:xfrm>
                <a:off x="1586383" y="4022515"/>
                <a:ext cx="6728691" cy="36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9FA24D-54C6-1C44-9094-4C04AB77D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83" y="4022515"/>
                <a:ext cx="6728691" cy="365421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2BF63BA-2740-734D-BB41-B6CA43742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6" y="3704499"/>
            <a:ext cx="2549548" cy="25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2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35394</TotalTime>
  <Words>2659</Words>
  <Application>Microsoft Macintosh PowerPoint</Application>
  <PresentationFormat>On-screen Show (4:3)</PresentationFormat>
  <Paragraphs>591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Verdana</vt:lpstr>
      <vt:lpstr>Wingdings</vt:lpstr>
      <vt:lpstr>Powerpoint Template May 06</vt:lpstr>
      <vt:lpstr>PowerPoint Presentation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C1: Cross Attention with Monotonic Alignment</vt:lpstr>
      <vt:lpstr>2.1 Motivation</vt:lpstr>
      <vt:lpstr>2.2 Model architecture</vt:lpstr>
      <vt:lpstr>2.2 Model architecture</vt:lpstr>
      <vt:lpstr>2.3 Experiment</vt:lpstr>
      <vt:lpstr>2.3 Experiment</vt:lpstr>
      <vt:lpstr>C2: Speaker Aware Persistent Memory</vt:lpstr>
      <vt:lpstr>3.1 Motivation</vt:lpstr>
      <vt:lpstr>3.2 Model architecture</vt:lpstr>
      <vt:lpstr>3.3 Experiment</vt:lpstr>
      <vt:lpstr>3.3 Experiment</vt:lpstr>
      <vt:lpstr>3.3 Experiment</vt:lpstr>
      <vt:lpstr>3.3 Experiment</vt:lpstr>
      <vt:lpstr>PowerPoint Presentation</vt:lpstr>
      <vt:lpstr>PowerPoint Presentation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#ZHAO YINGZHU#</cp:lastModifiedBy>
  <cp:revision>3060</cp:revision>
  <dcterms:created xsi:type="dcterms:W3CDTF">2008-10-06T02:43:29Z</dcterms:created>
  <dcterms:modified xsi:type="dcterms:W3CDTF">2020-07-19T10:05:26Z</dcterms:modified>
</cp:coreProperties>
</file>