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89" r:id="rId2"/>
  </p:sldMasterIdLst>
  <p:notesMasterIdLst>
    <p:notesMasterId r:id="rId33"/>
  </p:notesMasterIdLst>
  <p:sldIdLst>
    <p:sldId id="419" r:id="rId3"/>
    <p:sldId id="429" r:id="rId4"/>
    <p:sldId id="422" r:id="rId5"/>
    <p:sldId id="323" r:id="rId6"/>
    <p:sldId id="432" r:id="rId7"/>
    <p:sldId id="423" r:id="rId8"/>
    <p:sldId id="431" r:id="rId9"/>
    <p:sldId id="434" r:id="rId10"/>
    <p:sldId id="436" r:id="rId11"/>
    <p:sldId id="433" r:id="rId12"/>
    <p:sldId id="435" r:id="rId13"/>
    <p:sldId id="424" r:id="rId14"/>
    <p:sldId id="329" r:id="rId15"/>
    <p:sldId id="437" r:id="rId16"/>
    <p:sldId id="438" r:id="rId17"/>
    <p:sldId id="439" r:id="rId18"/>
    <p:sldId id="325" r:id="rId19"/>
    <p:sldId id="425" r:id="rId20"/>
    <p:sldId id="339" r:id="rId21"/>
    <p:sldId id="440" r:id="rId22"/>
    <p:sldId id="441" r:id="rId23"/>
    <p:sldId id="443" r:id="rId24"/>
    <p:sldId id="426" r:id="rId25"/>
    <p:sldId id="444" r:id="rId26"/>
    <p:sldId id="446" r:id="rId27"/>
    <p:sldId id="447" r:id="rId28"/>
    <p:sldId id="449" r:id="rId29"/>
    <p:sldId id="448" r:id="rId30"/>
    <p:sldId id="445" r:id="rId31"/>
    <p:sldId id="428" r:id="rId3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A68"/>
    <a:srgbClr val="0E6254"/>
    <a:srgbClr val="5AC8AD"/>
    <a:srgbClr val="28967B"/>
    <a:srgbClr val="409486"/>
    <a:srgbClr val="32BB99"/>
    <a:srgbClr val="189E79"/>
    <a:srgbClr val="63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0BD5C207-A689-4248-9C74-D5F1806C7B35}" type="datetimeFigureOut">
              <a:rPr lang="zh-CN" altLang="en-US"/>
              <a:pPr>
                <a:defRPr/>
              </a:pPr>
              <a:t>2018/5/11</a:t>
            </a:fld>
            <a:endParaRPr lang="zh-CN" altLang="en-US"/>
          </a:p>
        </p:txBody>
      </p:sp>
      <p:sp>
        <p:nvSpPr>
          <p:cNvPr id="3891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80214F20-028F-49E4-9378-3BF40B573C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42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94AA6131-098E-4FD1-B57F-EAD0732FB9C6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4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73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51A327B1-A171-43C4-B6C9-AD71BFB758B2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16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120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FB23192A-8BA0-4615-B95F-F2616E36587E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17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427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C3378C42-0218-421F-B909-1D28AE30886C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19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427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C3378C42-0218-421F-B909-1D28AE30886C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20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427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C3378C42-0218-421F-B909-1D28AE30886C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21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427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C3378C42-0218-421F-B909-1D28AE30886C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22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30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8FED1777-F242-49F7-9F53-DFB89B9B451D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24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30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8FED1777-F242-49F7-9F53-DFB89B9B451D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25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30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8FED1777-F242-49F7-9F53-DFB89B9B451D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26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30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8FED1777-F242-49F7-9F53-DFB89B9B451D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27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096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15AA8C8B-7858-449A-A3A2-6CFD966163C2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5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30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8FED1777-F242-49F7-9F53-DFB89B9B451D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28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30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8FED1777-F242-49F7-9F53-DFB89B9B451D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29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994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F85F5CD5-BFCA-4923-AD0B-BFFD7ABA1F9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7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403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F354BE73-6A99-4347-95B5-4EAED2415236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8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30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8FED1777-F242-49F7-9F53-DFB89B9B451D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9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30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8FED1777-F242-49F7-9F53-DFB89B9B451D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10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30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8FED1777-F242-49F7-9F53-DFB89B9B451D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11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73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51A327B1-A171-43C4-B6C9-AD71BFB758B2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14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73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51A327B1-A171-43C4-B6C9-AD71BFB758B2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15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3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80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72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831D1-70ED-4A81-A433-F708298FA631}" type="datetimeFigureOut">
              <a:rPr lang="zh-CN" altLang="en-US"/>
              <a:pPr>
                <a:defRPr/>
              </a:pPr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1FC58-D926-4E9E-A74A-DFD162CA43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078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B7BC2-D54E-4DBC-A301-9ADA88BF1203}" type="datetimeFigureOut">
              <a:rPr lang="zh-CN" altLang="en-US"/>
              <a:pPr>
                <a:defRPr/>
              </a:pPr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5775B-648A-4564-992F-7915174DCC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293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2C08F-43C5-4A47-A0EA-E1BE5104F555}" type="datetimeFigureOut">
              <a:rPr lang="zh-CN" altLang="en-US"/>
              <a:pPr>
                <a:defRPr/>
              </a:pPr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18FAC-E548-4E48-8721-75391FD8A2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087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64624-F701-40DE-97DB-D21EE4287E1C}" type="datetimeFigureOut">
              <a:rPr lang="zh-CN" altLang="en-US"/>
              <a:pPr>
                <a:defRPr/>
              </a:pPr>
              <a:t>2018/5/11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2C0C1-C22F-4635-A938-17BD1472A4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132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5E72C-F211-4A34-A471-9F8298F9D63F}" type="datetimeFigureOut">
              <a:rPr lang="zh-CN" altLang="en-US"/>
              <a:pPr>
                <a:defRPr/>
              </a:pPr>
              <a:t>2018/5/11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FDC4B-313E-468B-9756-EA67A66100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628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A3A06-E62A-454A-B4A8-A579C6E792F1}" type="datetimeFigureOut">
              <a:rPr lang="zh-CN" altLang="en-US"/>
              <a:pPr>
                <a:defRPr/>
              </a:pPr>
              <a:t>2018/5/11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FF377-51BF-4ADD-92A3-C911569261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051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1DF3C-DCD6-4918-85A0-EA2CDBAF2D1F}" type="datetimeFigureOut">
              <a:rPr lang="zh-CN" altLang="en-US"/>
              <a:pPr>
                <a:defRPr/>
              </a:pPr>
              <a:t>2018/5/11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DFB03-E43E-464F-ABBF-E4F46F5B96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915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04E00-CB15-4D70-B176-4FFA2F5BE7B8}" type="datetimeFigureOut">
              <a:rPr lang="zh-CN" altLang="en-US"/>
              <a:pPr>
                <a:defRPr/>
              </a:pPr>
              <a:t>2018/5/11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99F78-9C60-475E-889A-1F02513CA6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8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5991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32CE0-1F82-4D63-B833-E1D5A9A92E76}" type="datetimeFigureOut">
              <a:rPr lang="zh-CN" altLang="en-US"/>
              <a:pPr>
                <a:defRPr/>
              </a:pPr>
              <a:t>2018/5/11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5616E-EB25-47E4-AC30-1D55EB0708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6167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FE635-D05F-491E-B7FC-4132A2FBE019}" type="datetimeFigureOut">
              <a:rPr lang="zh-CN" altLang="en-US"/>
              <a:pPr>
                <a:defRPr/>
              </a:pPr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C7A65-012A-4525-8BDF-FEEDA6C36A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4870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BE5E5-5D7A-43BC-938A-C4FF4CB7D7D8}" type="datetimeFigureOut">
              <a:rPr lang="zh-CN" altLang="en-US"/>
              <a:pPr>
                <a:defRPr/>
              </a:pPr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A4924-2909-4DCB-AD96-48FCF2AA15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03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605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01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0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29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19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193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139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A885E1B-CA7D-4C0E-B702-54BC35CE37FC}" type="datetimeFigureOut">
              <a:rPr lang="zh-CN" altLang="en-US"/>
              <a:pPr>
                <a:defRPr/>
              </a:pPr>
              <a:t>2018/5/11</a:t>
            </a:fld>
            <a:endParaRPr lang="zh-CN" altLang="en-US"/>
          </a:p>
        </p:txBody>
      </p:sp>
      <p:sp>
        <p:nvSpPr>
          <p:cNvPr id="205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8A3A3B5-DFBD-43E9-A495-F9A841732F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1617663" y="688975"/>
            <a:ext cx="8763000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文本框 6"/>
          <p:cNvSpPr txBox="1">
            <a:spLocks noChangeArrowheads="1"/>
          </p:cNvSpPr>
          <p:nvPr/>
        </p:nvSpPr>
        <p:spPr bwMode="auto">
          <a:xfrm>
            <a:off x="2892669" y="1681163"/>
            <a:ext cx="5948119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rgbClr val="FFC000"/>
                </a:solidFill>
                <a:latin typeface="仿宋" pitchFamily="49" charset="-122"/>
                <a:ea typeface="仿宋" pitchFamily="49" charset="-122"/>
                <a:cs typeface="+mj-cs"/>
              </a:rPr>
              <a:t>Linux</a:t>
            </a:r>
            <a:r>
              <a:rPr lang="zh-CN" altLang="en-US" sz="5400" b="1" dirty="0">
                <a:solidFill>
                  <a:srgbClr val="FFC000"/>
                </a:solidFill>
                <a:latin typeface="仿宋" pitchFamily="49" charset="-122"/>
                <a:ea typeface="仿宋" pitchFamily="49" charset="-122"/>
                <a:cs typeface="+mj-cs"/>
              </a:rPr>
              <a:t>下编程</a:t>
            </a:r>
            <a:r>
              <a:rPr lang="en-US" altLang="zh-CN" sz="5400" b="1" dirty="0" smtClean="0">
                <a:solidFill>
                  <a:srgbClr val="FFC000"/>
                </a:solidFill>
                <a:latin typeface="仿宋" pitchFamily="49" charset="-122"/>
                <a:ea typeface="仿宋" pitchFamily="49" charset="-122"/>
                <a:cs typeface="+mj-cs"/>
              </a:rPr>
              <a:t>——</a:t>
            </a:r>
          </a:p>
          <a:p>
            <a:pPr algn="ctr" eaLnBrk="1" hangingPunct="1"/>
            <a:r>
              <a:rPr lang="zh-CN" altLang="en-US" sz="5400" b="1" dirty="0" smtClean="0">
                <a:solidFill>
                  <a:srgbClr val="FFC000"/>
                </a:solidFill>
                <a:latin typeface="仿宋" pitchFamily="49" charset="-122"/>
                <a:ea typeface="仿宋" pitchFamily="49" charset="-122"/>
                <a:cs typeface="+mj-cs"/>
              </a:rPr>
              <a:t>命令行</a:t>
            </a:r>
            <a:r>
              <a:rPr lang="zh-CN" altLang="en-US" sz="5400" b="1" dirty="0">
                <a:solidFill>
                  <a:srgbClr val="FFC000"/>
                </a:solidFill>
                <a:latin typeface="仿宋" pitchFamily="49" charset="-122"/>
                <a:ea typeface="仿宋" pitchFamily="49" charset="-122"/>
                <a:cs typeface="+mj-cs"/>
              </a:rPr>
              <a:t>交互</a:t>
            </a:r>
            <a:r>
              <a:rPr lang="en-US" altLang="zh-CN" sz="5400" b="1" dirty="0" err="1">
                <a:solidFill>
                  <a:srgbClr val="FFC000"/>
                </a:solidFill>
                <a:latin typeface="仿宋" pitchFamily="49" charset="-122"/>
                <a:ea typeface="仿宋" pitchFamily="49" charset="-122"/>
                <a:cs typeface="+mj-cs"/>
              </a:rPr>
              <a:t>mySQL</a:t>
            </a:r>
            <a:endParaRPr lang="zh-CN" altLang="en-US" sz="41300" dirty="0">
              <a:solidFill>
                <a:srgbClr val="FFC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052" name="文本框 24"/>
          <p:cNvSpPr txBox="1">
            <a:spLocks noChangeArrowheads="1"/>
          </p:cNvSpPr>
          <p:nvPr/>
        </p:nvSpPr>
        <p:spPr bwMode="auto">
          <a:xfrm>
            <a:off x="4881563" y="4583113"/>
            <a:ext cx="214788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</a:rPr>
              <a:t>161130118 </a:t>
            </a:r>
          </a:p>
          <a:p>
            <a:pPr algn="ctr" eaLnBrk="1" hangingPunct="1"/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</a:rPr>
              <a:t>尹浚宇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56487" y="4165418"/>
            <a:ext cx="2198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时尚中黑简体" pitchFamily="2" charset="-122"/>
                <a:ea typeface="时尚中黑简体" pitchFamily="2" charset="-122"/>
              </a:rPr>
              <a:t>程序设计基础实验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时尚中黑简体" pitchFamily="2" charset="-122"/>
              <a:ea typeface="时尚中黑简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稻壳儿小白白(http://dwz.cn/Wu2UP)"/>
          <p:cNvSpPr>
            <a:spLocks noEditPoints="1"/>
          </p:cNvSpPr>
          <p:nvPr/>
        </p:nvSpPr>
        <p:spPr bwMode="auto">
          <a:xfrm>
            <a:off x="2068513" y="1258888"/>
            <a:ext cx="384175" cy="309562"/>
          </a:xfrm>
          <a:custGeom>
            <a:avLst/>
            <a:gdLst>
              <a:gd name="T0" fmla="*/ 2147483647 w 57"/>
              <a:gd name="T1" fmla="*/ 1222763170 h 46"/>
              <a:gd name="T2" fmla="*/ 2147483647 w 57"/>
              <a:gd name="T3" fmla="*/ 1222763170 h 46"/>
              <a:gd name="T4" fmla="*/ 2147483647 w 57"/>
              <a:gd name="T5" fmla="*/ 1222763170 h 46"/>
              <a:gd name="T6" fmla="*/ 2147483647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7 w 57"/>
              <a:gd name="T31" fmla="*/ 0 h 46"/>
              <a:gd name="T32" fmla="*/ 2147483647 w 57"/>
              <a:gd name="T33" fmla="*/ 45290267 h 46"/>
              <a:gd name="T34" fmla="*/ 2147483647 w 57"/>
              <a:gd name="T35" fmla="*/ 724603887 h 46"/>
              <a:gd name="T36" fmla="*/ 2147483647 w 57"/>
              <a:gd name="T37" fmla="*/ 1041615564 h 46"/>
              <a:gd name="T38" fmla="*/ 2147483647 w 57"/>
              <a:gd name="T39" fmla="*/ 1086905830 h 46"/>
              <a:gd name="T40" fmla="*/ 2147483647 w 57"/>
              <a:gd name="T41" fmla="*/ 1222763170 h 46"/>
              <a:gd name="T42" fmla="*/ 2147483647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7 w 57"/>
              <a:gd name="T65" fmla="*/ 1177479633 h 46"/>
              <a:gd name="T66" fmla="*/ 2147483647 w 57"/>
              <a:gd name="T67" fmla="*/ 1222763170 h 46"/>
              <a:gd name="T68" fmla="*/ 2147483647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9225" name="稻壳儿小白白(http://dwz.cn/Wu2UP)"/>
          <p:cNvSpPr>
            <a:spLocks noEditPoints="1"/>
          </p:cNvSpPr>
          <p:nvPr/>
        </p:nvSpPr>
        <p:spPr bwMode="auto">
          <a:xfrm>
            <a:off x="5865813" y="1539875"/>
            <a:ext cx="419100" cy="411163"/>
          </a:xfrm>
          <a:custGeom>
            <a:avLst/>
            <a:gdLst>
              <a:gd name="T0" fmla="*/ 2147483647 w 64"/>
              <a:gd name="T1" fmla="*/ 2147483647 h 63"/>
              <a:gd name="T2" fmla="*/ 2147483647 w 64"/>
              <a:gd name="T3" fmla="*/ 2147483647 h 63"/>
              <a:gd name="T4" fmla="*/ 1801042959 w 64"/>
              <a:gd name="T5" fmla="*/ 2044504754 h 63"/>
              <a:gd name="T6" fmla="*/ 1157816138 w 64"/>
              <a:gd name="T7" fmla="*/ 2147483647 h 63"/>
              <a:gd name="T8" fmla="*/ 0 w 64"/>
              <a:gd name="T9" fmla="*/ 1107438172 h 63"/>
              <a:gd name="T10" fmla="*/ 1157816138 w 64"/>
              <a:gd name="T11" fmla="*/ 0 h 63"/>
              <a:gd name="T12" fmla="*/ 2147483647 w 64"/>
              <a:gd name="T13" fmla="*/ 1107438172 h 63"/>
              <a:gd name="T14" fmla="*/ 2101216786 w 64"/>
              <a:gd name="T15" fmla="*/ 1746346315 h 63"/>
              <a:gd name="T16" fmla="*/ 2147483647 w 64"/>
              <a:gd name="T17" fmla="*/ 2147483647 h 63"/>
              <a:gd name="T18" fmla="*/ 2147483647 w 64"/>
              <a:gd name="T19" fmla="*/ 2147483647 h 63"/>
              <a:gd name="T20" fmla="*/ 2147483647 w 64"/>
              <a:gd name="T21" fmla="*/ 2147483647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9237" name="稻壳儿小白白(http://dwz.cn/Wu2UP)"/>
          <p:cNvSpPr txBox="1">
            <a:spLocks noChangeArrowheads="1"/>
          </p:cNvSpPr>
          <p:nvPr/>
        </p:nvSpPr>
        <p:spPr bwMode="auto">
          <a:xfrm>
            <a:off x="575468" y="1167606"/>
            <a:ext cx="31612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600" b="1" dirty="0" err="1" smtClean="0">
                <a:solidFill>
                  <a:srgbClr val="445469"/>
                </a:solidFill>
                <a:sym typeface="Arial" pitchFamily="34" charset="0"/>
              </a:rPr>
              <a:t>Catelog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类</a:t>
            </a:r>
            <a:r>
              <a:rPr lang="en-US" altLang="zh-CN" sz="1600" b="1" dirty="0">
                <a:solidFill>
                  <a:srgbClr val="445469"/>
                </a:solidFill>
                <a:sym typeface="Arial" pitchFamily="34" charset="0"/>
              </a:rPr>
              <a:t>(</a:t>
            </a:r>
            <a:r>
              <a:rPr lang="zh-CN" altLang="en-US" sz="1600" b="1" dirty="0">
                <a:solidFill>
                  <a:srgbClr val="445469"/>
                </a:solidFill>
                <a:sym typeface="Arial" pitchFamily="34" charset="0"/>
              </a:rPr>
              <a:t>只给出数据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成员</a:t>
            </a:r>
            <a:r>
              <a:rPr lang="en-US" altLang="zh-CN" sz="1600" b="1" dirty="0">
                <a:solidFill>
                  <a:srgbClr val="445469"/>
                </a:solidFill>
                <a:sym typeface="Arial" pitchFamily="34" charset="0"/>
              </a:rPr>
              <a:t>)</a:t>
            </a:r>
            <a:endParaRPr lang="zh-CN" alt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pic>
        <p:nvPicPr>
          <p:cNvPr id="9239" name="图片 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0" name="文本框 59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itchFamily="34" charset="-122"/>
              </a:rPr>
              <a:t>数据结构</a:t>
            </a:r>
          </a:p>
        </p:txBody>
      </p:sp>
      <p:sp>
        <p:nvSpPr>
          <p:cNvPr id="9241" name="文本框 60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17813" y="156845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Pair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string </a:t>
            </a:r>
            <a:r>
              <a:rPr lang="en-US" altLang="zh-CN" dirty="0" err="1"/>
              <a:t>TableName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string </a:t>
            </a:r>
            <a:r>
              <a:rPr lang="en-US" altLang="zh-CN" dirty="0" err="1"/>
              <a:t>FileName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Catelog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TableNum</a:t>
            </a:r>
            <a:r>
              <a:rPr lang="en-US" altLang="zh-CN" dirty="0"/>
              <a:t>; // </a:t>
            </a:r>
            <a:r>
              <a:rPr lang="zh-CN" altLang="en-US" dirty="0"/>
              <a:t>表的数量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list&lt;Pair&gt; </a:t>
            </a:r>
            <a:r>
              <a:rPr lang="en-US" altLang="zh-CN" dirty="0" err="1"/>
              <a:t>TableList</a:t>
            </a:r>
            <a:r>
              <a:rPr lang="en-US" altLang="zh-CN" dirty="0"/>
              <a:t>; // </a:t>
            </a:r>
            <a:r>
              <a:rPr lang="zh-CN" altLang="en-US" dirty="0"/>
              <a:t>储存表与文件的对应信息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File f; // </a:t>
            </a:r>
            <a:r>
              <a:rPr lang="zh-CN" altLang="en-US" dirty="0"/>
              <a:t>用于文件</a:t>
            </a:r>
            <a:r>
              <a:rPr lang="en-US" altLang="zh-CN" dirty="0"/>
              <a:t>IO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315312"/>
      </p:ext>
    </p:extLst>
  </p:cSld>
  <p:clrMapOvr>
    <a:masterClrMapping/>
  </p:clrMapOvr>
  <p:transition spd="slow"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稻壳儿小白白(http://dwz.cn/Wu2UP)"/>
          <p:cNvSpPr>
            <a:spLocks noEditPoints="1"/>
          </p:cNvSpPr>
          <p:nvPr/>
        </p:nvSpPr>
        <p:spPr bwMode="auto">
          <a:xfrm>
            <a:off x="2068513" y="1258888"/>
            <a:ext cx="384175" cy="309562"/>
          </a:xfrm>
          <a:custGeom>
            <a:avLst/>
            <a:gdLst>
              <a:gd name="T0" fmla="*/ 2147483647 w 57"/>
              <a:gd name="T1" fmla="*/ 1222763170 h 46"/>
              <a:gd name="T2" fmla="*/ 2147483647 w 57"/>
              <a:gd name="T3" fmla="*/ 1222763170 h 46"/>
              <a:gd name="T4" fmla="*/ 2147483647 w 57"/>
              <a:gd name="T5" fmla="*/ 1222763170 h 46"/>
              <a:gd name="T6" fmla="*/ 2147483647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7 w 57"/>
              <a:gd name="T31" fmla="*/ 0 h 46"/>
              <a:gd name="T32" fmla="*/ 2147483647 w 57"/>
              <a:gd name="T33" fmla="*/ 45290267 h 46"/>
              <a:gd name="T34" fmla="*/ 2147483647 w 57"/>
              <a:gd name="T35" fmla="*/ 724603887 h 46"/>
              <a:gd name="T36" fmla="*/ 2147483647 w 57"/>
              <a:gd name="T37" fmla="*/ 1041615564 h 46"/>
              <a:gd name="T38" fmla="*/ 2147483647 w 57"/>
              <a:gd name="T39" fmla="*/ 1086905830 h 46"/>
              <a:gd name="T40" fmla="*/ 2147483647 w 57"/>
              <a:gd name="T41" fmla="*/ 1222763170 h 46"/>
              <a:gd name="T42" fmla="*/ 2147483647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7 w 57"/>
              <a:gd name="T65" fmla="*/ 1177479633 h 46"/>
              <a:gd name="T66" fmla="*/ 2147483647 w 57"/>
              <a:gd name="T67" fmla="*/ 1222763170 h 46"/>
              <a:gd name="T68" fmla="*/ 2147483647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9225" name="稻壳儿小白白(http://dwz.cn/Wu2UP)"/>
          <p:cNvSpPr>
            <a:spLocks noEditPoints="1"/>
          </p:cNvSpPr>
          <p:nvPr/>
        </p:nvSpPr>
        <p:spPr bwMode="auto">
          <a:xfrm>
            <a:off x="5865813" y="1539875"/>
            <a:ext cx="419100" cy="411163"/>
          </a:xfrm>
          <a:custGeom>
            <a:avLst/>
            <a:gdLst>
              <a:gd name="T0" fmla="*/ 2147483647 w 64"/>
              <a:gd name="T1" fmla="*/ 2147483647 h 63"/>
              <a:gd name="T2" fmla="*/ 2147483647 w 64"/>
              <a:gd name="T3" fmla="*/ 2147483647 h 63"/>
              <a:gd name="T4" fmla="*/ 1801042959 w 64"/>
              <a:gd name="T5" fmla="*/ 2044504754 h 63"/>
              <a:gd name="T6" fmla="*/ 1157816138 w 64"/>
              <a:gd name="T7" fmla="*/ 2147483647 h 63"/>
              <a:gd name="T8" fmla="*/ 0 w 64"/>
              <a:gd name="T9" fmla="*/ 1107438172 h 63"/>
              <a:gd name="T10" fmla="*/ 1157816138 w 64"/>
              <a:gd name="T11" fmla="*/ 0 h 63"/>
              <a:gd name="T12" fmla="*/ 2147483647 w 64"/>
              <a:gd name="T13" fmla="*/ 1107438172 h 63"/>
              <a:gd name="T14" fmla="*/ 2101216786 w 64"/>
              <a:gd name="T15" fmla="*/ 1746346315 h 63"/>
              <a:gd name="T16" fmla="*/ 2147483647 w 64"/>
              <a:gd name="T17" fmla="*/ 2147483647 h 63"/>
              <a:gd name="T18" fmla="*/ 2147483647 w 64"/>
              <a:gd name="T19" fmla="*/ 2147483647 h 63"/>
              <a:gd name="T20" fmla="*/ 2147483647 w 64"/>
              <a:gd name="T21" fmla="*/ 2147483647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9237" name="稻壳儿小白白(http://dwz.cn/Wu2UP)"/>
          <p:cNvSpPr txBox="1">
            <a:spLocks noChangeArrowheads="1"/>
          </p:cNvSpPr>
          <p:nvPr/>
        </p:nvSpPr>
        <p:spPr bwMode="auto">
          <a:xfrm>
            <a:off x="575468" y="1167606"/>
            <a:ext cx="241391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600" b="1" dirty="0" smtClean="0">
                <a:solidFill>
                  <a:srgbClr val="445469"/>
                </a:solidFill>
                <a:sym typeface="Arial" pitchFamily="34" charset="0"/>
              </a:rPr>
              <a:t>Table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类</a:t>
            </a:r>
            <a:r>
              <a:rPr lang="en-US" altLang="zh-CN" sz="1600" b="1" dirty="0">
                <a:solidFill>
                  <a:srgbClr val="445469"/>
                </a:solidFill>
                <a:sym typeface="Arial" pitchFamily="34" charset="0"/>
              </a:rPr>
              <a:t>(</a:t>
            </a:r>
            <a:r>
              <a:rPr lang="zh-CN" altLang="en-US" sz="1600" b="1" dirty="0">
                <a:solidFill>
                  <a:srgbClr val="445469"/>
                </a:solidFill>
                <a:sym typeface="Arial" pitchFamily="34" charset="0"/>
              </a:rPr>
              <a:t>只给出数据成员</a:t>
            </a:r>
            <a:r>
              <a:rPr lang="en-US" altLang="zh-CN" sz="1600" b="1" dirty="0" smtClean="0">
                <a:solidFill>
                  <a:srgbClr val="445469"/>
                </a:solidFill>
                <a:sym typeface="Arial" pitchFamily="34" charset="0"/>
              </a:rPr>
              <a:t>)</a:t>
            </a:r>
            <a:endParaRPr lang="zh-CN" alt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pic>
        <p:nvPicPr>
          <p:cNvPr id="9239" name="图片 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0" name="文本框 59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itchFamily="34" charset="-122"/>
              </a:rPr>
              <a:t>数据结构</a:t>
            </a:r>
          </a:p>
        </p:txBody>
      </p:sp>
      <p:sp>
        <p:nvSpPr>
          <p:cNvPr id="9241" name="文本框 60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8000" y="172084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class Table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ColNum</a:t>
            </a:r>
            <a:r>
              <a:rPr lang="en-US" altLang="zh-CN" dirty="0"/>
              <a:t>; // </a:t>
            </a:r>
            <a:r>
              <a:rPr lang="zh-CN" altLang="en-US" dirty="0"/>
              <a:t>列数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vector&lt;string&gt; </a:t>
            </a:r>
            <a:r>
              <a:rPr lang="en-US" altLang="zh-CN" dirty="0" err="1"/>
              <a:t>ColName</a:t>
            </a:r>
            <a:r>
              <a:rPr lang="en-US" altLang="zh-CN" dirty="0"/>
              <a:t>; // </a:t>
            </a:r>
            <a:r>
              <a:rPr lang="zh-CN" altLang="en-US" dirty="0"/>
              <a:t>储存每列的名称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RecordNum</a:t>
            </a:r>
            <a:r>
              <a:rPr lang="en-US" altLang="zh-CN" dirty="0"/>
              <a:t>; // </a:t>
            </a:r>
            <a:r>
              <a:rPr lang="zh-CN" altLang="en-US" dirty="0"/>
              <a:t>记录数量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vector&lt;vector&lt;string&gt;&gt; </a:t>
            </a:r>
            <a:r>
              <a:rPr lang="en-US" altLang="zh-CN" dirty="0" err="1"/>
              <a:t>RecordList</a:t>
            </a:r>
            <a:r>
              <a:rPr lang="en-US" altLang="zh-CN" dirty="0"/>
              <a:t>; // </a:t>
            </a:r>
            <a:r>
              <a:rPr lang="zh-CN" altLang="en-US" dirty="0"/>
              <a:t>储存记录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string </a:t>
            </a:r>
            <a:r>
              <a:rPr lang="en-US" altLang="zh-CN" dirty="0" err="1"/>
              <a:t>TableName</a:t>
            </a:r>
            <a:r>
              <a:rPr lang="en-US" altLang="zh-CN" dirty="0"/>
              <a:t>; // </a:t>
            </a:r>
            <a:r>
              <a:rPr lang="zh-CN" altLang="en-US" dirty="0"/>
              <a:t>表名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string </a:t>
            </a:r>
            <a:r>
              <a:rPr lang="en-US" altLang="zh-CN" dirty="0" err="1"/>
              <a:t>FileName</a:t>
            </a:r>
            <a:r>
              <a:rPr lang="en-US" altLang="zh-CN" dirty="0"/>
              <a:t>; // </a:t>
            </a:r>
            <a:r>
              <a:rPr lang="zh-CN" altLang="en-US" dirty="0"/>
              <a:t>文件名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File f; // </a:t>
            </a:r>
            <a:r>
              <a:rPr lang="zh-CN" altLang="en-US" dirty="0"/>
              <a:t>用于文件</a:t>
            </a:r>
            <a:r>
              <a:rPr lang="en-US" altLang="zh-CN" dirty="0"/>
              <a:t>IO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078861"/>
      </p:ext>
    </p:extLst>
  </p:cSld>
  <p:clrMapOvr>
    <a:masterClrMapping/>
  </p:clrMapOvr>
  <p:transition spd="slow"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13"/>
          <p:cNvSpPr txBox="1">
            <a:spLocks noChangeArrowheads="1"/>
          </p:cNvSpPr>
          <p:nvPr/>
        </p:nvSpPr>
        <p:spPr bwMode="auto">
          <a:xfrm>
            <a:off x="2967038" y="4416425"/>
            <a:ext cx="6064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4800" b="1" dirty="0" smtClean="0">
                <a:solidFill>
                  <a:srgbClr val="117A68"/>
                </a:solidFill>
                <a:latin typeface="微软雅黑" pitchFamily="34" charset="-122"/>
              </a:rPr>
              <a:t>模块划分</a:t>
            </a:r>
            <a:r>
              <a:rPr lang="en-US" altLang="zh-CN" sz="4800" b="1" dirty="0" smtClean="0">
                <a:solidFill>
                  <a:srgbClr val="117A68"/>
                </a:solidFill>
                <a:latin typeface="微软雅黑" pitchFamily="34" charset="-122"/>
              </a:rPr>
              <a:t>&amp;</a:t>
            </a:r>
            <a:r>
              <a:rPr lang="zh-CN" altLang="en-US" sz="4800" b="1" dirty="0" smtClean="0">
                <a:solidFill>
                  <a:srgbClr val="117A68"/>
                </a:solidFill>
                <a:latin typeface="微软雅黑" pitchFamily="34" charset="-122"/>
              </a:rPr>
              <a:t>核心功能</a:t>
            </a:r>
            <a:endParaRPr lang="zh-CN" altLang="en-US" sz="4800" b="1" dirty="0">
              <a:solidFill>
                <a:srgbClr val="117A68"/>
              </a:solidFill>
              <a:latin typeface="微软雅黑" pitchFamily="34" charset="-122"/>
            </a:endParaRPr>
          </a:p>
        </p:txBody>
      </p:sp>
      <p:grpSp>
        <p:nvGrpSpPr>
          <p:cNvPr id="16387" name="组合 4"/>
          <p:cNvGrpSpPr>
            <a:grpSpLocks noChangeAspect="1"/>
          </p:cNvGrpSpPr>
          <p:nvPr/>
        </p:nvGrpSpPr>
        <p:grpSpPr bwMode="auto"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16390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1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88" name="文本框 2"/>
          <p:cNvSpPr txBox="1">
            <a:spLocks noChangeArrowheads="1"/>
          </p:cNvSpPr>
          <p:nvPr/>
        </p:nvSpPr>
        <p:spPr bwMode="auto">
          <a:xfrm>
            <a:off x="5130800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itchFamily="34" charset="0"/>
              </a:rPr>
              <a:t>3</a:t>
            </a:r>
            <a:endParaRPr lang="zh-CN" altLang="en-US" sz="16600">
              <a:solidFill>
                <a:schemeClr val="bg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稻壳儿小白白(http://dwz.cn/Wu2UP)"/>
          <p:cNvSpPr>
            <a:spLocks noChangeArrowheads="1"/>
          </p:cNvSpPr>
          <p:nvPr/>
        </p:nvSpPr>
        <p:spPr bwMode="auto">
          <a:xfrm>
            <a:off x="7315200" y="1384300"/>
            <a:ext cx="2438400" cy="2397125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3200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7413" name="稻壳儿小白白(http://dwz.cn/Wu2UP)"/>
          <p:cNvSpPr>
            <a:spLocks noChangeArrowheads="1"/>
          </p:cNvSpPr>
          <p:nvPr/>
        </p:nvSpPr>
        <p:spPr bwMode="auto">
          <a:xfrm>
            <a:off x="9753600" y="3781425"/>
            <a:ext cx="2438400" cy="2398713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3200" dirty="0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7414" name="稻壳儿小白白(http://dwz.cn/Wu2UP)"/>
          <p:cNvSpPr>
            <a:spLocks noChangeArrowheads="1"/>
          </p:cNvSpPr>
          <p:nvPr/>
        </p:nvSpPr>
        <p:spPr bwMode="auto">
          <a:xfrm>
            <a:off x="2446338" y="1384300"/>
            <a:ext cx="2439987" cy="2397125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3200" b="1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7415" name="稻壳儿小白白(http://dwz.cn/Wu2UP)"/>
          <p:cNvSpPr txBox="1">
            <a:spLocks noChangeArrowheads="1"/>
          </p:cNvSpPr>
          <p:nvPr/>
        </p:nvSpPr>
        <p:spPr bwMode="auto">
          <a:xfrm>
            <a:off x="2676525" y="2263591"/>
            <a:ext cx="2152650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dirty="0" smtClean="0">
                <a:solidFill>
                  <a:schemeClr val="bg1"/>
                </a:solidFill>
                <a:sym typeface="Arial" pitchFamily="34" charset="0"/>
              </a:rPr>
              <a:t>负责进行本地文件和内存数据之间的交互</a:t>
            </a:r>
            <a:endParaRPr lang="en-US" sz="1600" dirty="0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17417" name="稻壳儿小白白(http://dwz.cn/Wu2UP)"/>
          <p:cNvSpPr>
            <a:spLocks noChangeAspect="1" noChangeArrowheads="1"/>
          </p:cNvSpPr>
          <p:nvPr/>
        </p:nvSpPr>
        <p:spPr bwMode="auto">
          <a:xfrm flipV="1">
            <a:off x="2447925" y="1384300"/>
            <a:ext cx="457200" cy="457200"/>
          </a:xfrm>
          <a:prstGeom prst="rtTriangl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7418" name="稻壳儿小白白(http://dwz.cn/Wu2UP)"/>
          <p:cNvSpPr>
            <a:spLocks noChangeAspect="1" noChangeArrowheads="1"/>
          </p:cNvSpPr>
          <p:nvPr/>
        </p:nvSpPr>
        <p:spPr bwMode="auto">
          <a:xfrm flipV="1">
            <a:off x="7321550" y="1384300"/>
            <a:ext cx="457200" cy="457200"/>
          </a:xfrm>
          <a:prstGeom prst="rtTriangl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7421" name="稻壳儿小白白(http://dwz.cn/Wu2UP)"/>
          <p:cNvSpPr>
            <a:spLocks noChangeAspect="1" noChangeArrowheads="1"/>
          </p:cNvSpPr>
          <p:nvPr/>
        </p:nvSpPr>
        <p:spPr bwMode="auto">
          <a:xfrm flipV="1">
            <a:off x="9740900" y="3781425"/>
            <a:ext cx="457200" cy="457200"/>
          </a:xfrm>
          <a:prstGeom prst="rtTriangl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7422" name="稻壳儿小白白(http://dwz.cn/Wu2UP)"/>
          <p:cNvSpPr txBox="1">
            <a:spLocks noChangeArrowheads="1"/>
          </p:cNvSpPr>
          <p:nvPr/>
        </p:nvSpPr>
        <p:spPr bwMode="auto">
          <a:xfrm>
            <a:off x="7451725" y="2102644"/>
            <a:ext cx="2152650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dirty="0" smtClean="0">
                <a:solidFill>
                  <a:schemeClr val="bg1"/>
                </a:solidFill>
                <a:sym typeface="Arial" pitchFamily="34" charset="0"/>
              </a:rPr>
              <a:t>负责解析输入指令</a:t>
            </a:r>
            <a:endParaRPr lang="en-US" altLang="zh-CN" sz="1600" dirty="0" smtClean="0">
              <a:solidFill>
                <a:schemeClr val="bg1"/>
              </a:solidFill>
              <a:sym typeface="Arial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1600" dirty="0" smtClean="0">
                <a:solidFill>
                  <a:schemeClr val="bg1"/>
                </a:solidFill>
                <a:sym typeface="Arial" pitchFamily="34" charset="0"/>
              </a:rPr>
              <a:t>从而执行相应的数据库操作</a:t>
            </a:r>
            <a:endParaRPr lang="en-US" sz="1600" dirty="0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17424" name="稻壳儿小白白(http://dwz.cn/Wu2UP)"/>
          <p:cNvSpPr txBox="1">
            <a:spLocks noChangeArrowheads="1"/>
          </p:cNvSpPr>
          <p:nvPr/>
        </p:nvSpPr>
        <p:spPr bwMode="auto">
          <a:xfrm>
            <a:off x="147638" y="4800600"/>
            <a:ext cx="215265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itchFamily="34" charset="0"/>
              </a:rPr>
              <a:t>单击编辑此项目的详细内容</a:t>
            </a:r>
            <a:endParaRPr lang="en-US" sz="1600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17425" name="稻壳儿小白白(http://dwz.cn/Wu2UP)"/>
          <p:cNvSpPr txBox="1">
            <a:spLocks noChangeArrowheads="1"/>
          </p:cNvSpPr>
          <p:nvPr/>
        </p:nvSpPr>
        <p:spPr bwMode="auto">
          <a:xfrm>
            <a:off x="146050" y="4302125"/>
            <a:ext cx="2154238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Open Sans"/>
                <a:cs typeface="Open Sans"/>
                <a:sym typeface="Arial" pitchFamily="34" charset="0"/>
              </a:rPr>
              <a:t>添加项目</a:t>
            </a:r>
            <a:endParaRPr lang="en-US" sz="2800" b="1">
              <a:solidFill>
                <a:schemeClr val="bg1"/>
              </a:solidFill>
              <a:ea typeface="Open Sans"/>
              <a:cs typeface="Open Sans"/>
              <a:sym typeface="Arial" pitchFamily="34" charset="0"/>
            </a:endParaRPr>
          </a:p>
        </p:txBody>
      </p:sp>
      <p:sp>
        <p:nvSpPr>
          <p:cNvPr id="17426" name="稻壳儿小白白(http://dwz.cn/Wu2UP)"/>
          <p:cNvSpPr txBox="1">
            <a:spLocks noChangeArrowheads="1"/>
          </p:cNvSpPr>
          <p:nvPr/>
        </p:nvSpPr>
        <p:spPr bwMode="auto">
          <a:xfrm>
            <a:off x="5029200" y="4800600"/>
            <a:ext cx="215265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sym typeface="Arial" pitchFamily="34" charset="0"/>
              </a:rPr>
              <a:t>单击编辑此项目的详细内容</a:t>
            </a:r>
            <a:endParaRPr lang="en-US" sz="1600" dirty="0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17427" name="稻壳儿小白白(http://dwz.cn/Wu2UP)"/>
          <p:cNvSpPr txBox="1">
            <a:spLocks noChangeArrowheads="1"/>
          </p:cNvSpPr>
          <p:nvPr/>
        </p:nvSpPr>
        <p:spPr bwMode="auto">
          <a:xfrm>
            <a:off x="5027613" y="4302125"/>
            <a:ext cx="215423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Open Sans"/>
                <a:cs typeface="Open Sans"/>
                <a:sym typeface="Arial" pitchFamily="34" charset="0"/>
              </a:rPr>
              <a:t>添加项目</a:t>
            </a:r>
            <a:endParaRPr lang="en-US" sz="2800" b="1">
              <a:solidFill>
                <a:schemeClr val="bg1"/>
              </a:solidFill>
              <a:ea typeface="Open Sans"/>
              <a:cs typeface="Open Sans"/>
              <a:sym typeface="Arial" pitchFamily="34" charset="0"/>
            </a:endParaRPr>
          </a:p>
        </p:txBody>
      </p:sp>
      <p:sp>
        <p:nvSpPr>
          <p:cNvPr id="17430" name="稻壳儿小白白(http://dwz.cn/Wu2UP)"/>
          <p:cNvSpPr>
            <a:spLocks noChangeArrowheads="1"/>
          </p:cNvSpPr>
          <p:nvPr/>
        </p:nvSpPr>
        <p:spPr bwMode="auto">
          <a:xfrm>
            <a:off x="0" y="1384300"/>
            <a:ext cx="2446338" cy="2397125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zh-CN" altLang="en-US" dirty="0" smtClean="0">
                <a:solidFill>
                  <a:srgbClr val="FFFFFF"/>
                </a:solidFill>
                <a:sym typeface="Arial" pitchFamily="34" charset="0"/>
              </a:rPr>
              <a:t>文件</a:t>
            </a:r>
            <a:r>
              <a:rPr lang="en-US" altLang="zh-CN" dirty="0" smtClean="0">
                <a:solidFill>
                  <a:srgbClr val="FFFFFF"/>
                </a:solidFill>
                <a:sym typeface="Arial" pitchFamily="34" charset="0"/>
              </a:rPr>
              <a:t>IO</a:t>
            </a:r>
            <a:r>
              <a:rPr lang="zh-CN" altLang="en-US" dirty="0" smtClean="0">
                <a:solidFill>
                  <a:srgbClr val="FFFFFF"/>
                </a:solidFill>
                <a:sym typeface="Arial" pitchFamily="34" charset="0"/>
              </a:rPr>
              <a:t>模块</a:t>
            </a:r>
            <a:endParaRPr lang="zh-CN" altLang="en-US" dirty="0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7431" name="稻壳儿小白白(http://dwz.cn/Wu2UP)"/>
          <p:cNvSpPr>
            <a:spLocks noChangeArrowheads="1"/>
          </p:cNvSpPr>
          <p:nvPr/>
        </p:nvSpPr>
        <p:spPr bwMode="auto">
          <a:xfrm>
            <a:off x="4876800" y="1384300"/>
            <a:ext cx="2446338" cy="2397125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zh-CN" altLang="en-US" dirty="0" smtClean="0">
                <a:solidFill>
                  <a:srgbClr val="FFFFFF"/>
                </a:solidFill>
                <a:sym typeface="Arial" pitchFamily="34" charset="0"/>
              </a:rPr>
              <a:t>语句处理模块</a:t>
            </a:r>
            <a:endParaRPr lang="zh-CN" altLang="en-US" dirty="0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7432" name="稻壳儿小白白(http://dwz.cn/Wu2UP)"/>
          <p:cNvSpPr>
            <a:spLocks noChangeArrowheads="1"/>
          </p:cNvSpPr>
          <p:nvPr/>
        </p:nvSpPr>
        <p:spPr bwMode="auto">
          <a:xfrm>
            <a:off x="9759950" y="1384300"/>
            <a:ext cx="2447925" cy="2397125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zh-CN" altLang="en-US" dirty="0" smtClean="0">
                <a:solidFill>
                  <a:srgbClr val="FFFFFF"/>
                </a:solidFill>
                <a:sym typeface="Arial" pitchFamily="34" charset="0"/>
              </a:rPr>
              <a:t>数据库操作模块</a:t>
            </a:r>
            <a:endParaRPr lang="zh-CN" altLang="en-US" dirty="0">
              <a:solidFill>
                <a:srgbClr val="FFFFFF"/>
              </a:solidFill>
              <a:sym typeface="Arial" pitchFamily="34" charset="0"/>
            </a:endParaRPr>
          </a:p>
        </p:txBody>
      </p:sp>
      <p:pic>
        <p:nvPicPr>
          <p:cNvPr id="17435" name="图片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6" name="文本框 59"/>
          <p:cNvSpPr txBox="1">
            <a:spLocks noChangeArrowheads="1"/>
          </p:cNvSpPr>
          <p:nvPr/>
        </p:nvSpPr>
        <p:spPr bwMode="auto">
          <a:xfrm>
            <a:off x="987425" y="266700"/>
            <a:ext cx="3136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itchFamily="34" charset="-122"/>
              </a:rPr>
              <a:t>模块划分</a:t>
            </a:r>
            <a:r>
              <a:rPr lang="en-US" altLang="zh-CN" sz="2400" b="1" dirty="0">
                <a:solidFill>
                  <a:srgbClr val="117A68"/>
                </a:solidFill>
                <a:latin typeface="微软雅黑" pitchFamily="34" charset="-122"/>
              </a:rPr>
              <a:t>&amp;</a:t>
            </a:r>
            <a:r>
              <a:rPr lang="zh-CN" altLang="en-US" sz="2400" b="1" dirty="0">
                <a:solidFill>
                  <a:srgbClr val="117A68"/>
                </a:solidFill>
                <a:latin typeface="微软雅黑" pitchFamily="34" charset="-122"/>
              </a:rPr>
              <a:t>核心功能</a:t>
            </a:r>
          </a:p>
        </p:txBody>
      </p:sp>
      <p:sp>
        <p:nvSpPr>
          <p:cNvPr id="17437" name="文本框 60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30" name="稻壳儿小白白(http://dwz.cn/Wu2UP)"/>
          <p:cNvSpPr txBox="1">
            <a:spLocks noChangeArrowheads="1"/>
          </p:cNvSpPr>
          <p:nvPr/>
        </p:nvSpPr>
        <p:spPr bwMode="auto">
          <a:xfrm>
            <a:off x="9907587" y="4617548"/>
            <a:ext cx="2152650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dirty="0" smtClean="0">
                <a:solidFill>
                  <a:schemeClr val="bg1"/>
                </a:solidFill>
                <a:sym typeface="Arial" pitchFamily="34" charset="0"/>
              </a:rPr>
              <a:t>负责提供项目要求的六条基本数据库操作</a:t>
            </a:r>
            <a:endParaRPr lang="en-US" sz="1600" dirty="0">
              <a:solidFill>
                <a:schemeClr val="bg1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 spd="slow"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74" name="稻壳儿小白白(http://dwz.cn/Wu2UP)"/>
          <p:cNvCxnSpPr>
            <a:cxnSpLocks noChangeShapeType="1"/>
          </p:cNvCxnSpPr>
          <p:nvPr/>
        </p:nvCxnSpPr>
        <p:spPr bwMode="auto">
          <a:xfrm>
            <a:off x="3989388" y="3906838"/>
            <a:ext cx="1374775" cy="0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5" name="稻壳儿小白白(http://dwz.cn/Wu2UP)"/>
          <p:cNvCxnSpPr>
            <a:cxnSpLocks noChangeShapeType="1"/>
          </p:cNvCxnSpPr>
          <p:nvPr/>
        </p:nvCxnSpPr>
        <p:spPr bwMode="auto">
          <a:xfrm flipV="1">
            <a:off x="5364163" y="1890713"/>
            <a:ext cx="0" cy="4030662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6" name="稻壳儿小白白(http://dwz.cn/Wu2UP)"/>
          <p:cNvSpPr>
            <a:spLocks noChangeArrowheads="1"/>
          </p:cNvSpPr>
          <p:nvPr/>
        </p:nvSpPr>
        <p:spPr bwMode="auto">
          <a:xfrm>
            <a:off x="5910263" y="2678113"/>
            <a:ext cx="908050" cy="90963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200">
              <a:sym typeface="Arial" pitchFamily="34" charset="0"/>
            </a:endParaRPr>
          </a:p>
        </p:txBody>
      </p:sp>
      <p:sp>
        <p:nvSpPr>
          <p:cNvPr id="28678" name="稻壳儿小白白(http://dwz.cn/Wu2UP)"/>
          <p:cNvSpPr>
            <a:spLocks noChangeArrowheads="1"/>
          </p:cNvSpPr>
          <p:nvPr/>
        </p:nvSpPr>
        <p:spPr bwMode="auto">
          <a:xfrm>
            <a:off x="2305050" y="3836988"/>
            <a:ext cx="560388" cy="5603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200">
              <a:sym typeface="Arial" pitchFamily="34" charset="0"/>
            </a:endParaRPr>
          </a:p>
        </p:txBody>
      </p:sp>
      <p:pic>
        <p:nvPicPr>
          <p:cNvPr id="28679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1785938"/>
            <a:ext cx="2036763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稻壳儿小白白(http://dwz.cn/Wu2UP)"/>
          <p:cNvSpPr>
            <a:spLocks/>
          </p:cNvSpPr>
          <p:nvPr/>
        </p:nvSpPr>
        <p:spPr bwMode="auto">
          <a:xfrm>
            <a:off x="1874838" y="3408363"/>
            <a:ext cx="1422400" cy="1420812"/>
          </a:xfrm>
          <a:custGeom>
            <a:avLst/>
            <a:gdLst>
              <a:gd name="T0" fmla="*/ 2023221760 w 500"/>
              <a:gd name="T1" fmla="*/ 2147483647 h 500"/>
              <a:gd name="T2" fmla="*/ 0 w 500"/>
              <a:gd name="T3" fmla="*/ 2018706739 h 500"/>
              <a:gd name="T4" fmla="*/ 2023221760 w 500"/>
              <a:gd name="T5" fmla="*/ 0 h 500"/>
              <a:gd name="T6" fmla="*/ 2147483647 w 500"/>
              <a:gd name="T7" fmla="*/ 161495175 h 500"/>
              <a:gd name="T8" fmla="*/ 2147483647 w 500"/>
              <a:gd name="T9" fmla="*/ 605612590 h 500"/>
              <a:gd name="T10" fmla="*/ 2023221760 w 500"/>
              <a:gd name="T11" fmla="*/ 516789107 h 500"/>
              <a:gd name="T12" fmla="*/ 517944202 w 500"/>
              <a:gd name="T13" fmla="*/ 2018706739 h 500"/>
              <a:gd name="T14" fmla="*/ 2023221760 w 500"/>
              <a:gd name="T15" fmla="*/ 2147483647 h 500"/>
              <a:gd name="T16" fmla="*/ 2147483647 w 500"/>
              <a:gd name="T17" fmla="*/ 2018706739 h 500"/>
              <a:gd name="T18" fmla="*/ 2147483647 w 500"/>
              <a:gd name="T19" fmla="*/ 1324270666 h 500"/>
              <a:gd name="T20" fmla="*/ 2147483647 w 500"/>
              <a:gd name="T21" fmla="*/ 920529887 h 500"/>
              <a:gd name="T22" fmla="*/ 2147483647 w 500"/>
              <a:gd name="T23" fmla="*/ 2018706739 h 500"/>
              <a:gd name="T24" fmla="*/ 2023221760 w 500"/>
              <a:gd name="T25" fmla="*/ 2147483647 h 5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00" h="500">
                <a:moveTo>
                  <a:pt x="250" y="500"/>
                </a:moveTo>
                <a:cubicBezTo>
                  <a:pt x="112" y="500"/>
                  <a:pt x="0" y="388"/>
                  <a:pt x="0" y="250"/>
                </a:cubicBezTo>
                <a:cubicBezTo>
                  <a:pt x="0" y="112"/>
                  <a:pt x="112" y="0"/>
                  <a:pt x="250" y="0"/>
                </a:cubicBezTo>
                <a:cubicBezTo>
                  <a:pt x="285" y="0"/>
                  <a:pt x="318" y="7"/>
                  <a:pt x="348" y="20"/>
                </a:cubicBezTo>
                <a:cubicBezTo>
                  <a:pt x="311" y="75"/>
                  <a:pt x="311" y="75"/>
                  <a:pt x="311" y="75"/>
                </a:cubicBezTo>
                <a:cubicBezTo>
                  <a:pt x="291" y="68"/>
                  <a:pt x="271" y="64"/>
                  <a:pt x="250" y="64"/>
                </a:cubicBezTo>
                <a:cubicBezTo>
                  <a:pt x="147" y="64"/>
                  <a:pt x="64" y="147"/>
                  <a:pt x="64" y="250"/>
                </a:cubicBezTo>
                <a:cubicBezTo>
                  <a:pt x="64" y="352"/>
                  <a:pt x="147" y="435"/>
                  <a:pt x="250" y="435"/>
                </a:cubicBezTo>
                <a:cubicBezTo>
                  <a:pt x="352" y="435"/>
                  <a:pt x="435" y="352"/>
                  <a:pt x="435" y="250"/>
                </a:cubicBezTo>
                <a:cubicBezTo>
                  <a:pt x="435" y="219"/>
                  <a:pt x="427" y="189"/>
                  <a:pt x="414" y="164"/>
                </a:cubicBezTo>
                <a:cubicBezTo>
                  <a:pt x="460" y="114"/>
                  <a:pt x="460" y="114"/>
                  <a:pt x="460" y="114"/>
                </a:cubicBezTo>
                <a:cubicBezTo>
                  <a:pt x="485" y="153"/>
                  <a:pt x="500" y="200"/>
                  <a:pt x="500" y="250"/>
                </a:cubicBezTo>
                <a:cubicBezTo>
                  <a:pt x="500" y="388"/>
                  <a:pt x="388" y="500"/>
                  <a:pt x="250" y="50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1" name="稻壳儿小白白(http://dwz.cn/Wu2UP)"/>
          <p:cNvSpPr>
            <a:spLocks/>
          </p:cNvSpPr>
          <p:nvPr/>
        </p:nvSpPr>
        <p:spPr bwMode="auto">
          <a:xfrm>
            <a:off x="1497013" y="3030538"/>
            <a:ext cx="2176462" cy="2174875"/>
          </a:xfrm>
          <a:custGeom>
            <a:avLst/>
            <a:gdLst>
              <a:gd name="T0" fmla="*/ 2147483647 w 765"/>
              <a:gd name="T1" fmla="*/ 2147483647 h 765"/>
              <a:gd name="T2" fmla="*/ 0 w 765"/>
              <a:gd name="T3" fmla="*/ 2147483647 h 765"/>
              <a:gd name="T4" fmla="*/ 2147483647 w 765"/>
              <a:gd name="T5" fmla="*/ 0 h 765"/>
              <a:gd name="T6" fmla="*/ 2147483647 w 765"/>
              <a:gd name="T7" fmla="*/ 363713017 h 765"/>
              <a:gd name="T8" fmla="*/ 2147483647 w 765"/>
              <a:gd name="T9" fmla="*/ 751673759 h 765"/>
              <a:gd name="T10" fmla="*/ 2147483647 w 765"/>
              <a:gd name="T11" fmla="*/ 468783645 h 765"/>
              <a:gd name="T12" fmla="*/ 1238426793 w 765"/>
              <a:gd name="T13" fmla="*/ 1236622553 h 765"/>
              <a:gd name="T14" fmla="*/ 469469966 w 765"/>
              <a:gd name="T15" fmla="*/ 2147483647 h 765"/>
              <a:gd name="T16" fmla="*/ 1238426793 w 765"/>
              <a:gd name="T17" fmla="*/ 2147483647 h 765"/>
              <a:gd name="T18" fmla="*/ 2147483647 w 765"/>
              <a:gd name="T19" fmla="*/ 2147483647 h 765"/>
              <a:gd name="T20" fmla="*/ 2147483647 w 765"/>
              <a:gd name="T21" fmla="*/ 2147483647 h 765"/>
              <a:gd name="T22" fmla="*/ 2147483647 w 765"/>
              <a:gd name="T23" fmla="*/ 2147483647 h 765"/>
              <a:gd name="T24" fmla="*/ 2147483647 w 765"/>
              <a:gd name="T25" fmla="*/ 1503344674 h 765"/>
              <a:gd name="T26" fmla="*/ 2147483647 w 765"/>
              <a:gd name="T27" fmla="*/ 1155796806 h 765"/>
              <a:gd name="T28" fmla="*/ 2147483647 w 765"/>
              <a:gd name="T29" fmla="*/ 2147483647 h 765"/>
              <a:gd name="T30" fmla="*/ 2147483647 w 765"/>
              <a:gd name="T31" fmla="*/ 2147483647 h 76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65" h="765">
                <a:moveTo>
                  <a:pt x="383" y="765"/>
                </a:moveTo>
                <a:cubicBezTo>
                  <a:pt x="171" y="765"/>
                  <a:pt x="0" y="594"/>
                  <a:pt x="0" y="383"/>
                </a:cubicBezTo>
                <a:cubicBezTo>
                  <a:pt x="0" y="171"/>
                  <a:pt x="171" y="0"/>
                  <a:pt x="383" y="0"/>
                </a:cubicBezTo>
                <a:cubicBezTo>
                  <a:pt x="447" y="0"/>
                  <a:pt x="508" y="16"/>
                  <a:pt x="562" y="45"/>
                </a:cubicBezTo>
                <a:cubicBezTo>
                  <a:pt x="529" y="93"/>
                  <a:pt x="529" y="93"/>
                  <a:pt x="529" y="93"/>
                </a:cubicBezTo>
                <a:cubicBezTo>
                  <a:pt x="485" y="71"/>
                  <a:pt x="435" y="58"/>
                  <a:pt x="383" y="58"/>
                </a:cubicBezTo>
                <a:cubicBezTo>
                  <a:pt x="293" y="59"/>
                  <a:pt x="212" y="95"/>
                  <a:pt x="153" y="153"/>
                </a:cubicBezTo>
                <a:cubicBezTo>
                  <a:pt x="95" y="212"/>
                  <a:pt x="59" y="293"/>
                  <a:pt x="58" y="383"/>
                </a:cubicBezTo>
                <a:cubicBezTo>
                  <a:pt x="59" y="472"/>
                  <a:pt x="95" y="553"/>
                  <a:pt x="153" y="612"/>
                </a:cubicBezTo>
                <a:cubicBezTo>
                  <a:pt x="212" y="671"/>
                  <a:pt x="293" y="707"/>
                  <a:pt x="383" y="707"/>
                </a:cubicBezTo>
                <a:cubicBezTo>
                  <a:pt x="472" y="707"/>
                  <a:pt x="553" y="671"/>
                  <a:pt x="612" y="612"/>
                </a:cubicBezTo>
                <a:cubicBezTo>
                  <a:pt x="671" y="553"/>
                  <a:pt x="707" y="472"/>
                  <a:pt x="707" y="383"/>
                </a:cubicBezTo>
                <a:cubicBezTo>
                  <a:pt x="707" y="309"/>
                  <a:pt x="682" y="240"/>
                  <a:pt x="640" y="186"/>
                </a:cubicBezTo>
                <a:cubicBezTo>
                  <a:pt x="680" y="143"/>
                  <a:pt x="680" y="143"/>
                  <a:pt x="680" y="143"/>
                </a:cubicBezTo>
                <a:cubicBezTo>
                  <a:pt x="733" y="208"/>
                  <a:pt x="765" y="292"/>
                  <a:pt x="765" y="383"/>
                </a:cubicBezTo>
                <a:cubicBezTo>
                  <a:pt x="765" y="594"/>
                  <a:pt x="594" y="765"/>
                  <a:pt x="383" y="765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2" name="稻壳儿小白白(http://dwz.cn/Wu2UP)"/>
          <p:cNvSpPr>
            <a:spLocks/>
          </p:cNvSpPr>
          <p:nvPr/>
        </p:nvSpPr>
        <p:spPr bwMode="auto">
          <a:xfrm>
            <a:off x="1111250" y="2643188"/>
            <a:ext cx="2951163" cy="2947987"/>
          </a:xfrm>
          <a:custGeom>
            <a:avLst/>
            <a:gdLst>
              <a:gd name="T0" fmla="*/ 2147483647 w 1038"/>
              <a:gd name="T1" fmla="*/ 0 h 1037"/>
              <a:gd name="T2" fmla="*/ 2147483647 w 1038"/>
              <a:gd name="T3" fmla="*/ 549545145 h 1037"/>
              <a:gd name="T4" fmla="*/ 2147483647 w 1038"/>
              <a:gd name="T5" fmla="*/ 961703292 h 1037"/>
              <a:gd name="T6" fmla="*/ 2147483647 w 1038"/>
              <a:gd name="T7" fmla="*/ 501055449 h 1037"/>
              <a:gd name="T8" fmla="*/ 1584336690 w 1038"/>
              <a:gd name="T9" fmla="*/ 1583978716 h 1037"/>
              <a:gd name="T10" fmla="*/ 501168889 w 1038"/>
              <a:gd name="T11" fmla="*/ 2147483647 h 1037"/>
              <a:gd name="T12" fmla="*/ 1584336690 w 1038"/>
              <a:gd name="T13" fmla="*/ 2147483647 h 1037"/>
              <a:gd name="T14" fmla="*/ 2147483647 w 1038"/>
              <a:gd name="T15" fmla="*/ 2147483647 h 1037"/>
              <a:gd name="T16" fmla="*/ 2147483647 w 1038"/>
              <a:gd name="T17" fmla="*/ 2147483647 h 1037"/>
              <a:gd name="T18" fmla="*/ 2147483647 w 1038"/>
              <a:gd name="T19" fmla="*/ 2147483647 h 1037"/>
              <a:gd name="T20" fmla="*/ 2147483647 w 1038"/>
              <a:gd name="T21" fmla="*/ 1810263014 h 1037"/>
              <a:gd name="T22" fmla="*/ 2147483647 w 1038"/>
              <a:gd name="T23" fmla="*/ 1438512472 h 1037"/>
              <a:gd name="T24" fmla="*/ 2147483647 w 1038"/>
              <a:gd name="T25" fmla="*/ 2147483647 h 1037"/>
              <a:gd name="T26" fmla="*/ 2147483647 w 1038"/>
              <a:gd name="T27" fmla="*/ 2147483647 h 1037"/>
              <a:gd name="T28" fmla="*/ 0 w 1038"/>
              <a:gd name="T29" fmla="*/ 2147483647 h 1037"/>
              <a:gd name="T30" fmla="*/ 2147483647 w 1038"/>
              <a:gd name="T31" fmla="*/ 0 h 10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38" h="1037">
                <a:moveTo>
                  <a:pt x="519" y="0"/>
                </a:moveTo>
                <a:cubicBezTo>
                  <a:pt x="612" y="0"/>
                  <a:pt x="700" y="25"/>
                  <a:pt x="775" y="68"/>
                </a:cubicBezTo>
                <a:cubicBezTo>
                  <a:pt x="740" y="119"/>
                  <a:pt x="740" y="119"/>
                  <a:pt x="740" y="119"/>
                </a:cubicBezTo>
                <a:cubicBezTo>
                  <a:pt x="675" y="83"/>
                  <a:pt x="599" y="62"/>
                  <a:pt x="519" y="62"/>
                </a:cubicBezTo>
                <a:cubicBezTo>
                  <a:pt x="392" y="62"/>
                  <a:pt x="278" y="113"/>
                  <a:pt x="196" y="196"/>
                </a:cubicBezTo>
                <a:cubicBezTo>
                  <a:pt x="113" y="278"/>
                  <a:pt x="62" y="392"/>
                  <a:pt x="62" y="519"/>
                </a:cubicBezTo>
                <a:cubicBezTo>
                  <a:pt x="62" y="645"/>
                  <a:pt x="113" y="759"/>
                  <a:pt x="196" y="842"/>
                </a:cubicBezTo>
                <a:cubicBezTo>
                  <a:pt x="278" y="925"/>
                  <a:pt x="392" y="976"/>
                  <a:pt x="519" y="976"/>
                </a:cubicBezTo>
                <a:cubicBezTo>
                  <a:pt x="645" y="976"/>
                  <a:pt x="759" y="925"/>
                  <a:pt x="842" y="842"/>
                </a:cubicBezTo>
                <a:cubicBezTo>
                  <a:pt x="925" y="759"/>
                  <a:pt x="976" y="645"/>
                  <a:pt x="976" y="519"/>
                </a:cubicBezTo>
                <a:cubicBezTo>
                  <a:pt x="976" y="406"/>
                  <a:pt x="935" y="303"/>
                  <a:pt x="867" y="224"/>
                </a:cubicBezTo>
                <a:cubicBezTo>
                  <a:pt x="910" y="178"/>
                  <a:pt x="910" y="178"/>
                  <a:pt x="910" y="178"/>
                </a:cubicBezTo>
                <a:cubicBezTo>
                  <a:pt x="989" y="269"/>
                  <a:pt x="1037" y="388"/>
                  <a:pt x="1038" y="519"/>
                </a:cubicBezTo>
                <a:cubicBezTo>
                  <a:pt x="1037" y="805"/>
                  <a:pt x="805" y="1037"/>
                  <a:pt x="519" y="1037"/>
                </a:cubicBezTo>
                <a:cubicBezTo>
                  <a:pt x="232" y="1037"/>
                  <a:pt x="0" y="805"/>
                  <a:pt x="0" y="519"/>
                </a:cubicBezTo>
                <a:cubicBezTo>
                  <a:pt x="0" y="232"/>
                  <a:pt x="232" y="0"/>
                  <a:pt x="519" y="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8683" name="稻壳儿小白白(http://dwz.cn/Wu2UP)"/>
          <p:cNvCxnSpPr>
            <a:cxnSpLocks noChangeShapeType="1"/>
          </p:cNvCxnSpPr>
          <p:nvPr/>
        </p:nvCxnSpPr>
        <p:spPr bwMode="auto">
          <a:xfrm>
            <a:off x="5364163" y="3192463"/>
            <a:ext cx="425450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稻壳儿小白白(http://dwz.cn/Wu2UP)"/>
          <p:cNvCxnSpPr>
            <a:cxnSpLocks noChangeShapeType="1"/>
          </p:cNvCxnSpPr>
          <p:nvPr/>
        </p:nvCxnSpPr>
        <p:spPr bwMode="auto">
          <a:xfrm>
            <a:off x="5364163" y="4594225"/>
            <a:ext cx="425450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685" name="稻壳儿小白白(http://dwz.cn/Wu2UP)"/>
          <p:cNvGrpSpPr>
            <a:grpSpLocks/>
          </p:cNvGrpSpPr>
          <p:nvPr/>
        </p:nvGrpSpPr>
        <p:grpSpPr bwMode="auto">
          <a:xfrm>
            <a:off x="5364163" y="1890713"/>
            <a:ext cx="425450" cy="4030662"/>
            <a:chOff x="0" y="0"/>
            <a:chExt cx="637913" cy="6047288"/>
          </a:xfrm>
        </p:grpSpPr>
        <p:cxnSp>
          <p:nvCxnSpPr>
            <p:cNvPr id="28703" name="稻壳儿小白白(http://dwz.cn/Wu2UP)"/>
            <p:cNvCxnSpPr>
              <a:cxnSpLocks noChangeShapeType="1"/>
            </p:cNvCxnSpPr>
            <p:nvPr/>
          </p:nvCxnSpPr>
          <p:spPr bwMode="auto">
            <a:xfrm>
              <a:off x="0" y="0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4" name="稻壳儿小白白(http://dwz.cn/Wu2UP)"/>
            <p:cNvCxnSpPr>
              <a:cxnSpLocks noChangeShapeType="1"/>
            </p:cNvCxnSpPr>
            <p:nvPr/>
          </p:nvCxnSpPr>
          <p:spPr bwMode="auto">
            <a:xfrm flipV="1">
              <a:off x="0" y="6047288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686" name="稻壳儿小白白(http://dwz.cn/Wu2UP)"/>
          <p:cNvSpPr>
            <a:spLocks noChangeArrowheads="1"/>
          </p:cNvSpPr>
          <p:nvPr/>
        </p:nvSpPr>
        <p:spPr bwMode="auto">
          <a:xfrm>
            <a:off x="5910263" y="4030663"/>
            <a:ext cx="908050" cy="90963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200">
              <a:sym typeface="Arial" pitchFamily="34" charset="0"/>
            </a:endParaRPr>
          </a:p>
        </p:txBody>
      </p:sp>
      <p:sp>
        <p:nvSpPr>
          <p:cNvPr id="28688" name="稻壳儿小白白(http://dwz.cn/Wu2UP)"/>
          <p:cNvSpPr>
            <a:spLocks noChangeArrowheads="1"/>
          </p:cNvSpPr>
          <p:nvPr/>
        </p:nvSpPr>
        <p:spPr bwMode="auto">
          <a:xfrm>
            <a:off x="5910263" y="5384800"/>
            <a:ext cx="908050" cy="90963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200">
              <a:sym typeface="Arial" pitchFamily="34" charset="0"/>
            </a:endParaRPr>
          </a:p>
        </p:txBody>
      </p:sp>
      <p:sp>
        <p:nvSpPr>
          <p:cNvPr id="28690" name="稻壳儿小白白(http://dwz.cn/Wu2UP)"/>
          <p:cNvSpPr>
            <a:spLocks noChangeArrowheads="1"/>
          </p:cNvSpPr>
          <p:nvPr/>
        </p:nvSpPr>
        <p:spPr bwMode="auto">
          <a:xfrm>
            <a:off x="5910263" y="1366838"/>
            <a:ext cx="908050" cy="90805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200">
              <a:sym typeface="Arial" pitchFamily="34" charset="0"/>
            </a:endParaRPr>
          </a:p>
        </p:txBody>
      </p:sp>
      <p:sp>
        <p:nvSpPr>
          <p:cNvPr id="28693" name="稻壳儿小白白(http://dwz.cn/Wu2UP)"/>
          <p:cNvSpPr txBox="1">
            <a:spLocks noChangeArrowheads="1"/>
          </p:cNvSpPr>
          <p:nvPr/>
        </p:nvSpPr>
        <p:spPr bwMode="auto">
          <a:xfrm>
            <a:off x="6964363" y="1614488"/>
            <a:ext cx="2151062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从本地读取表信息</a:t>
            </a:r>
            <a:endParaRPr 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28695" name="稻壳儿小白白(http://dwz.cn/Wu2UP)"/>
          <p:cNvSpPr txBox="1">
            <a:spLocks noChangeArrowheads="1"/>
          </p:cNvSpPr>
          <p:nvPr/>
        </p:nvSpPr>
        <p:spPr bwMode="auto">
          <a:xfrm>
            <a:off x="6951662" y="2884488"/>
            <a:ext cx="2552823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将对数据的更改写回文件</a:t>
            </a:r>
            <a:endParaRPr 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28697" name="稻壳儿小白白(http://dwz.cn/Wu2UP)"/>
          <p:cNvSpPr txBox="1">
            <a:spLocks noChangeArrowheads="1"/>
          </p:cNvSpPr>
          <p:nvPr/>
        </p:nvSpPr>
        <p:spPr bwMode="auto">
          <a:xfrm>
            <a:off x="6951662" y="4291582"/>
            <a:ext cx="2359391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确保表与文件的</a:t>
            </a:r>
            <a:r>
              <a:rPr lang="en-US" altLang="zh-CN" sz="1600" b="1" dirty="0" smtClean="0">
                <a:solidFill>
                  <a:srgbClr val="445469"/>
                </a:solidFill>
                <a:sym typeface="Arial" pitchFamily="34" charset="0"/>
              </a:rPr>
              <a:t>1-1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对应</a:t>
            </a:r>
            <a:endParaRPr 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28699" name="稻壳儿小白白(http://dwz.cn/Wu2UP)"/>
          <p:cNvSpPr txBox="1">
            <a:spLocks noChangeArrowheads="1"/>
          </p:cNvSpPr>
          <p:nvPr/>
        </p:nvSpPr>
        <p:spPr bwMode="auto">
          <a:xfrm>
            <a:off x="7055826" y="5740400"/>
            <a:ext cx="21510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读写不同规格的表</a:t>
            </a:r>
            <a:endParaRPr 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pic>
        <p:nvPicPr>
          <p:cNvPr id="28700" name="图片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01" name="文本框 47"/>
          <p:cNvSpPr txBox="1">
            <a:spLocks noChangeArrowheads="1"/>
          </p:cNvSpPr>
          <p:nvPr/>
        </p:nvSpPr>
        <p:spPr bwMode="auto">
          <a:xfrm>
            <a:off x="987425" y="266700"/>
            <a:ext cx="29339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itchFamily="34" charset="-122"/>
              </a:rPr>
              <a:t>模块划分</a:t>
            </a:r>
            <a:r>
              <a:rPr lang="en-US" altLang="zh-CN" sz="2400" b="1" dirty="0">
                <a:solidFill>
                  <a:srgbClr val="117A68"/>
                </a:solidFill>
                <a:latin typeface="微软雅黑" pitchFamily="34" charset="-122"/>
              </a:rPr>
              <a:t>&amp;</a:t>
            </a:r>
            <a:r>
              <a:rPr lang="zh-CN" altLang="en-US" sz="2400" b="1" dirty="0">
                <a:solidFill>
                  <a:srgbClr val="117A68"/>
                </a:solidFill>
                <a:latin typeface="微软雅黑" pitchFamily="34" charset="-122"/>
              </a:rPr>
              <a:t>核心功能</a:t>
            </a:r>
          </a:p>
        </p:txBody>
      </p:sp>
      <p:sp>
        <p:nvSpPr>
          <p:cNvPr id="28702" name="文本框 48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34" name="稻壳儿小白白(http://dwz.cn/Wu2UP)"/>
          <p:cNvSpPr>
            <a:spLocks noChangeArrowheads="1"/>
          </p:cNvSpPr>
          <p:nvPr/>
        </p:nvSpPr>
        <p:spPr bwMode="auto">
          <a:xfrm>
            <a:off x="539445" y="1085056"/>
            <a:ext cx="2519363" cy="14716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zh-CN" altLang="en-US" dirty="0" smtClean="0">
                <a:solidFill>
                  <a:srgbClr val="FFFFFF"/>
                </a:solidFill>
                <a:sym typeface="Arial" pitchFamily="34" charset="0"/>
              </a:rPr>
              <a:t>文件</a:t>
            </a:r>
            <a:r>
              <a:rPr lang="en-US" altLang="zh-CN" dirty="0" smtClean="0">
                <a:solidFill>
                  <a:srgbClr val="FFFFFF"/>
                </a:solidFill>
                <a:sym typeface="Arial" pitchFamily="34" charset="0"/>
              </a:rPr>
              <a:t>IO</a:t>
            </a:r>
            <a:r>
              <a:rPr lang="zh-CN" altLang="en-US" dirty="0" smtClean="0">
                <a:solidFill>
                  <a:srgbClr val="FFFFFF"/>
                </a:solidFill>
                <a:sym typeface="Arial" pitchFamily="34" charset="0"/>
              </a:rPr>
              <a:t>模块核心功能</a:t>
            </a:r>
            <a:endParaRPr lang="zh-CN" altLang="en-US" dirty="0">
              <a:solidFill>
                <a:srgbClr val="FFFFFF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471628"/>
      </p:ext>
    </p:extLst>
  </p:cSld>
  <p:clrMapOvr>
    <a:masterClrMapping/>
  </p:clrMapOvr>
  <p:transition spd="slow"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74" name="稻壳儿小白白(http://dwz.cn/Wu2UP)"/>
          <p:cNvCxnSpPr>
            <a:cxnSpLocks noChangeShapeType="1"/>
          </p:cNvCxnSpPr>
          <p:nvPr/>
        </p:nvCxnSpPr>
        <p:spPr bwMode="auto">
          <a:xfrm>
            <a:off x="3989388" y="3906838"/>
            <a:ext cx="1374775" cy="0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5" name="稻壳儿小白白(http://dwz.cn/Wu2UP)"/>
          <p:cNvCxnSpPr>
            <a:cxnSpLocks noChangeShapeType="1"/>
          </p:cNvCxnSpPr>
          <p:nvPr/>
        </p:nvCxnSpPr>
        <p:spPr bwMode="auto">
          <a:xfrm flipV="1">
            <a:off x="5364163" y="1890713"/>
            <a:ext cx="0" cy="4030662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6" name="稻壳儿小白白(http://dwz.cn/Wu2UP)"/>
          <p:cNvSpPr>
            <a:spLocks noChangeArrowheads="1"/>
          </p:cNvSpPr>
          <p:nvPr/>
        </p:nvSpPr>
        <p:spPr bwMode="auto">
          <a:xfrm>
            <a:off x="5910263" y="2678113"/>
            <a:ext cx="908050" cy="90963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200">
              <a:sym typeface="Arial" pitchFamily="34" charset="0"/>
            </a:endParaRPr>
          </a:p>
        </p:txBody>
      </p:sp>
      <p:sp>
        <p:nvSpPr>
          <p:cNvPr id="28678" name="稻壳儿小白白(http://dwz.cn/Wu2UP)"/>
          <p:cNvSpPr>
            <a:spLocks noChangeArrowheads="1"/>
          </p:cNvSpPr>
          <p:nvPr/>
        </p:nvSpPr>
        <p:spPr bwMode="auto">
          <a:xfrm>
            <a:off x="2305050" y="3836988"/>
            <a:ext cx="560388" cy="5603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200">
              <a:sym typeface="Arial" pitchFamily="34" charset="0"/>
            </a:endParaRPr>
          </a:p>
        </p:txBody>
      </p:sp>
      <p:pic>
        <p:nvPicPr>
          <p:cNvPr id="28679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1785938"/>
            <a:ext cx="2036763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稻壳儿小白白(http://dwz.cn/Wu2UP)"/>
          <p:cNvSpPr>
            <a:spLocks/>
          </p:cNvSpPr>
          <p:nvPr/>
        </p:nvSpPr>
        <p:spPr bwMode="auto">
          <a:xfrm>
            <a:off x="1874838" y="3408363"/>
            <a:ext cx="1422400" cy="1420812"/>
          </a:xfrm>
          <a:custGeom>
            <a:avLst/>
            <a:gdLst>
              <a:gd name="T0" fmla="*/ 2023221760 w 500"/>
              <a:gd name="T1" fmla="*/ 2147483647 h 500"/>
              <a:gd name="T2" fmla="*/ 0 w 500"/>
              <a:gd name="T3" fmla="*/ 2018706739 h 500"/>
              <a:gd name="T4" fmla="*/ 2023221760 w 500"/>
              <a:gd name="T5" fmla="*/ 0 h 500"/>
              <a:gd name="T6" fmla="*/ 2147483647 w 500"/>
              <a:gd name="T7" fmla="*/ 161495175 h 500"/>
              <a:gd name="T8" fmla="*/ 2147483647 w 500"/>
              <a:gd name="T9" fmla="*/ 605612590 h 500"/>
              <a:gd name="T10" fmla="*/ 2023221760 w 500"/>
              <a:gd name="T11" fmla="*/ 516789107 h 500"/>
              <a:gd name="T12" fmla="*/ 517944202 w 500"/>
              <a:gd name="T13" fmla="*/ 2018706739 h 500"/>
              <a:gd name="T14" fmla="*/ 2023221760 w 500"/>
              <a:gd name="T15" fmla="*/ 2147483647 h 500"/>
              <a:gd name="T16" fmla="*/ 2147483647 w 500"/>
              <a:gd name="T17" fmla="*/ 2018706739 h 500"/>
              <a:gd name="T18" fmla="*/ 2147483647 w 500"/>
              <a:gd name="T19" fmla="*/ 1324270666 h 500"/>
              <a:gd name="T20" fmla="*/ 2147483647 w 500"/>
              <a:gd name="T21" fmla="*/ 920529887 h 500"/>
              <a:gd name="T22" fmla="*/ 2147483647 w 500"/>
              <a:gd name="T23" fmla="*/ 2018706739 h 500"/>
              <a:gd name="T24" fmla="*/ 2023221760 w 500"/>
              <a:gd name="T25" fmla="*/ 2147483647 h 5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00" h="500">
                <a:moveTo>
                  <a:pt x="250" y="500"/>
                </a:moveTo>
                <a:cubicBezTo>
                  <a:pt x="112" y="500"/>
                  <a:pt x="0" y="388"/>
                  <a:pt x="0" y="250"/>
                </a:cubicBezTo>
                <a:cubicBezTo>
                  <a:pt x="0" y="112"/>
                  <a:pt x="112" y="0"/>
                  <a:pt x="250" y="0"/>
                </a:cubicBezTo>
                <a:cubicBezTo>
                  <a:pt x="285" y="0"/>
                  <a:pt x="318" y="7"/>
                  <a:pt x="348" y="20"/>
                </a:cubicBezTo>
                <a:cubicBezTo>
                  <a:pt x="311" y="75"/>
                  <a:pt x="311" y="75"/>
                  <a:pt x="311" y="75"/>
                </a:cubicBezTo>
                <a:cubicBezTo>
                  <a:pt x="291" y="68"/>
                  <a:pt x="271" y="64"/>
                  <a:pt x="250" y="64"/>
                </a:cubicBezTo>
                <a:cubicBezTo>
                  <a:pt x="147" y="64"/>
                  <a:pt x="64" y="147"/>
                  <a:pt x="64" y="250"/>
                </a:cubicBezTo>
                <a:cubicBezTo>
                  <a:pt x="64" y="352"/>
                  <a:pt x="147" y="435"/>
                  <a:pt x="250" y="435"/>
                </a:cubicBezTo>
                <a:cubicBezTo>
                  <a:pt x="352" y="435"/>
                  <a:pt x="435" y="352"/>
                  <a:pt x="435" y="250"/>
                </a:cubicBezTo>
                <a:cubicBezTo>
                  <a:pt x="435" y="219"/>
                  <a:pt x="427" y="189"/>
                  <a:pt x="414" y="164"/>
                </a:cubicBezTo>
                <a:cubicBezTo>
                  <a:pt x="460" y="114"/>
                  <a:pt x="460" y="114"/>
                  <a:pt x="460" y="114"/>
                </a:cubicBezTo>
                <a:cubicBezTo>
                  <a:pt x="485" y="153"/>
                  <a:pt x="500" y="200"/>
                  <a:pt x="500" y="250"/>
                </a:cubicBezTo>
                <a:cubicBezTo>
                  <a:pt x="500" y="388"/>
                  <a:pt x="388" y="500"/>
                  <a:pt x="250" y="50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1" name="稻壳儿小白白(http://dwz.cn/Wu2UP)"/>
          <p:cNvSpPr>
            <a:spLocks/>
          </p:cNvSpPr>
          <p:nvPr/>
        </p:nvSpPr>
        <p:spPr bwMode="auto">
          <a:xfrm>
            <a:off x="1497013" y="3030538"/>
            <a:ext cx="2176462" cy="2174875"/>
          </a:xfrm>
          <a:custGeom>
            <a:avLst/>
            <a:gdLst>
              <a:gd name="T0" fmla="*/ 2147483647 w 765"/>
              <a:gd name="T1" fmla="*/ 2147483647 h 765"/>
              <a:gd name="T2" fmla="*/ 0 w 765"/>
              <a:gd name="T3" fmla="*/ 2147483647 h 765"/>
              <a:gd name="T4" fmla="*/ 2147483647 w 765"/>
              <a:gd name="T5" fmla="*/ 0 h 765"/>
              <a:gd name="T6" fmla="*/ 2147483647 w 765"/>
              <a:gd name="T7" fmla="*/ 363713017 h 765"/>
              <a:gd name="T8" fmla="*/ 2147483647 w 765"/>
              <a:gd name="T9" fmla="*/ 751673759 h 765"/>
              <a:gd name="T10" fmla="*/ 2147483647 w 765"/>
              <a:gd name="T11" fmla="*/ 468783645 h 765"/>
              <a:gd name="T12" fmla="*/ 1238426793 w 765"/>
              <a:gd name="T13" fmla="*/ 1236622553 h 765"/>
              <a:gd name="T14" fmla="*/ 469469966 w 765"/>
              <a:gd name="T15" fmla="*/ 2147483647 h 765"/>
              <a:gd name="T16" fmla="*/ 1238426793 w 765"/>
              <a:gd name="T17" fmla="*/ 2147483647 h 765"/>
              <a:gd name="T18" fmla="*/ 2147483647 w 765"/>
              <a:gd name="T19" fmla="*/ 2147483647 h 765"/>
              <a:gd name="T20" fmla="*/ 2147483647 w 765"/>
              <a:gd name="T21" fmla="*/ 2147483647 h 765"/>
              <a:gd name="T22" fmla="*/ 2147483647 w 765"/>
              <a:gd name="T23" fmla="*/ 2147483647 h 765"/>
              <a:gd name="T24" fmla="*/ 2147483647 w 765"/>
              <a:gd name="T25" fmla="*/ 1503344674 h 765"/>
              <a:gd name="T26" fmla="*/ 2147483647 w 765"/>
              <a:gd name="T27" fmla="*/ 1155796806 h 765"/>
              <a:gd name="T28" fmla="*/ 2147483647 w 765"/>
              <a:gd name="T29" fmla="*/ 2147483647 h 765"/>
              <a:gd name="T30" fmla="*/ 2147483647 w 765"/>
              <a:gd name="T31" fmla="*/ 2147483647 h 76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65" h="765">
                <a:moveTo>
                  <a:pt x="383" y="765"/>
                </a:moveTo>
                <a:cubicBezTo>
                  <a:pt x="171" y="765"/>
                  <a:pt x="0" y="594"/>
                  <a:pt x="0" y="383"/>
                </a:cubicBezTo>
                <a:cubicBezTo>
                  <a:pt x="0" y="171"/>
                  <a:pt x="171" y="0"/>
                  <a:pt x="383" y="0"/>
                </a:cubicBezTo>
                <a:cubicBezTo>
                  <a:pt x="447" y="0"/>
                  <a:pt x="508" y="16"/>
                  <a:pt x="562" y="45"/>
                </a:cubicBezTo>
                <a:cubicBezTo>
                  <a:pt x="529" y="93"/>
                  <a:pt x="529" y="93"/>
                  <a:pt x="529" y="93"/>
                </a:cubicBezTo>
                <a:cubicBezTo>
                  <a:pt x="485" y="71"/>
                  <a:pt x="435" y="58"/>
                  <a:pt x="383" y="58"/>
                </a:cubicBezTo>
                <a:cubicBezTo>
                  <a:pt x="293" y="59"/>
                  <a:pt x="212" y="95"/>
                  <a:pt x="153" y="153"/>
                </a:cubicBezTo>
                <a:cubicBezTo>
                  <a:pt x="95" y="212"/>
                  <a:pt x="59" y="293"/>
                  <a:pt x="58" y="383"/>
                </a:cubicBezTo>
                <a:cubicBezTo>
                  <a:pt x="59" y="472"/>
                  <a:pt x="95" y="553"/>
                  <a:pt x="153" y="612"/>
                </a:cubicBezTo>
                <a:cubicBezTo>
                  <a:pt x="212" y="671"/>
                  <a:pt x="293" y="707"/>
                  <a:pt x="383" y="707"/>
                </a:cubicBezTo>
                <a:cubicBezTo>
                  <a:pt x="472" y="707"/>
                  <a:pt x="553" y="671"/>
                  <a:pt x="612" y="612"/>
                </a:cubicBezTo>
                <a:cubicBezTo>
                  <a:pt x="671" y="553"/>
                  <a:pt x="707" y="472"/>
                  <a:pt x="707" y="383"/>
                </a:cubicBezTo>
                <a:cubicBezTo>
                  <a:pt x="707" y="309"/>
                  <a:pt x="682" y="240"/>
                  <a:pt x="640" y="186"/>
                </a:cubicBezTo>
                <a:cubicBezTo>
                  <a:pt x="680" y="143"/>
                  <a:pt x="680" y="143"/>
                  <a:pt x="680" y="143"/>
                </a:cubicBezTo>
                <a:cubicBezTo>
                  <a:pt x="733" y="208"/>
                  <a:pt x="765" y="292"/>
                  <a:pt x="765" y="383"/>
                </a:cubicBezTo>
                <a:cubicBezTo>
                  <a:pt x="765" y="594"/>
                  <a:pt x="594" y="765"/>
                  <a:pt x="383" y="765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2" name="稻壳儿小白白(http://dwz.cn/Wu2UP)"/>
          <p:cNvSpPr>
            <a:spLocks/>
          </p:cNvSpPr>
          <p:nvPr/>
        </p:nvSpPr>
        <p:spPr bwMode="auto">
          <a:xfrm>
            <a:off x="1111250" y="2643188"/>
            <a:ext cx="2951163" cy="2947987"/>
          </a:xfrm>
          <a:custGeom>
            <a:avLst/>
            <a:gdLst>
              <a:gd name="T0" fmla="*/ 2147483647 w 1038"/>
              <a:gd name="T1" fmla="*/ 0 h 1037"/>
              <a:gd name="T2" fmla="*/ 2147483647 w 1038"/>
              <a:gd name="T3" fmla="*/ 549545145 h 1037"/>
              <a:gd name="T4" fmla="*/ 2147483647 w 1038"/>
              <a:gd name="T5" fmla="*/ 961703292 h 1037"/>
              <a:gd name="T6" fmla="*/ 2147483647 w 1038"/>
              <a:gd name="T7" fmla="*/ 501055449 h 1037"/>
              <a:gd name="T8" fmla="*/ 1584336690 w 1038"/>
              <a:gd name="T9" fmla="*/ 1583978716 h 1037"/>
              <a:gd name="T10" fmla="*/ 501168889 w 1038"/>
              <a:gd name="T11" fmla="*/ 2147483647 h 1037"/>
              <a:gd name="T12" fmla="*/ 1584336690 w 1038"/>
              <a:gd name="T13" fmla="*/ 2147483647 h 1037"/>
              <a:gd name="T14" fmla="*/ 2147483647 w 1038"/>
              <a:gd name="T15" fmla="*/ 2147483647 h 1037"/>
              <a:gd name="T16" fmla="*/ 2147483647 w 1038"/>
              <a:gd name="T17" fmla="*/ 2147483647 h 1037"/>
              <a:gd name="T18" fmla="*/ 2147483647 w 1038"/>
              <a:gd name="T19" fmla="*/ 2147483647 h 1037"/>
              <a:gd name="T20" fmla="*/ 2147483647 w 1038"/>
              <a:gd name="T21" fmla="*/ 1810263014 h 1037"/>
              <a:gd name="T22" fmla="*/ 2147483647 w 1038"/>
              <a:gd name="T23" fmla="*/ 1438512472 h 1037"/>
              <a:gd name="T24" fmla="*/ 2147483647 w 1038"/>
              <a:gd name="T25" fmla="*/ 2147483647 h 1037"/>
              <a:gd name="T26" fmla="*/ 2147483647 w 1038"/>
              <a:gd name="T27" fmla="*/ 2147483647 h 1037"/>
              <a:gd name="T28" fmla="*/ 0 w 1038"/>
              <a:gd name="T29" fmla="*/ 2147483647 h 1037"/>
              <a:gd name="T30" fmla="*/ 2147483647 w 1038"/>
              <a:gd name="T31" fmla="*/ 0 h 10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38" h="1037">
                <a:moveTo>
                  <a:pt x="519" y="0"/>
                </a:moveTo>
                <a:cubicBezTo>
                  <a:pt x="612" y="0"/>
                  <a:pt x="700" y="25"/>
                  <a:pt x="775" y="68"/>
                </a:cubicBezTo>
                <a:cubicBezTo>
                  <a:pt x="740" y="119"/>
                  <a:pt x="740" y="119"/>
                  <a:pt x="740" y="119"/>
                </a:cubicBezTo>
                <a:cubicBezTo>
                  <a:pt x="675" y="83"/>
                  <a:pt x="599" y="62"/>
                  <a:pt x="519" y="62"/>
                </a:cubicBezTo>
                <a:cubicBezTo>
                  <a:pt x="392" y="62"/>
                  <a:pt x="278" y="113"/>
                  <a:pt x="196" y="196"/>
                </a:cubicBezTo>
                <a:cubicBezTo>
                  <a:pt x="113" y="278"/>
                  <a:pt x="62" y="392"/>
                  <a:pt x="62" y="519"/>
                </a:cubicBezTo>
                <a:cubicBezTo>
                  <a:pt x="62" y="645"/>
                  <a:pt x="113" y="759"/>
                  <a:pt x="196" y="842"/>
                </a:cubicBezTo>
                <a:cubicBezTo>
                  <a:pt x="278" y="925"/>
                  <a:pt x="392" y="976"/>
                  <a:pt x="519" y="976"/>
                </a:cubicBezTo>
                <a:cubicBezTo>
                  <a:pt x="645" y="976"/>
                  <a:pt x="759" y="925"/>
                  <a:pt x="842" y="842"/>
                </a:cubicBezTo>
                <a:cubicBezTo>
                  <a:pt x="925" y="759"/>
                  <a:pt x="976" y="645"/>
                  <a:pt x="976" y="519"/>
                </a:cubicBezTo>
                <a:cubicBezTo>
                  <a:pt x="976" y="406"/>
                  <a:pt x="935" y="303"/>
                  <a:pt x="867" y="224"/>
                </a:cubicBezTo>
                <a:cubicBezTo>
                  <a:pt x="910" y="178"/>
                  <a:pt x="910" y="178"/>
                  <a:pt x="910" y="178"/>
                </a:cubicBezTo>
                <a:cubicBezTo>
                  <a:pt x="989" y="269"/>
                  <a:pt x="1037" y="388"/>
                  <a:pt x="1038" y="519"/>
                </a:cubicBezTo>
                <a:cubicBezTo>
                  <a:pt x="1037" y="805"/>
                  <a:pt x="805" y="1037"/>
                  <a:pt x="519" y="1037"/>
                </a:cubicBezTo>
                <a:cubicBezTo>
                  <a:pt x="232" y="1037"/>
                  <a:pt x="0" y="805"/>
                  <a:pt x="0" y="519"/>
                </a:cubicBezTo>
                <a:cubicBezTo>
                  <a:pt x="0" y="232"/>
                  <a:pt x="232" y="0"/>
                  <a:pt x="519" y="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8683" name="稻壳儿小白白(http://dwz.cn/Wu2UP)"/>
          <p:cNvCxnSpPr>
            <a:cxnSpLocks noChangeShapeType="1"/>
          </p:cNvCxnSpPr>
          <p:nvPr/>
        </p:nvCxnSpPr>
        <p:spPr bwMode="auto">
          <a:xfrm>
            <a:off x="5364163" y="3192463"/>
            <a:ext cx="425450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稻壳儿小白白(http://dwz.cn/Wu2UP)"/>
          <p:cNvCxnSpPr>
            <a:cxnSpLocks noChangeShapeType="1"/>
          </p:cNvCxnSpPr>
          <p:nvPr/>
        </p:nvCxnSpPr>
        <p:spPr bwMode="auto">
          <a:xfrm>
            <a:off x="5364163" y="4594225"/>
            <a:ext cx="425450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685" name="稻壳儿小白白(http://dwz.cn/Wu2UP)"/>
          <p:cNvGrpSpPr>
            <a:grpSpLocks/>
          </p:cNvGrpSpPr>
          <p:nvPr/>
        </p:nvGrpSpPr>
        <p:grpSpPr bwMode="auto">
          <a:xfrm>
            <a:off x="5364163" y="1890713"/>
            <a:ext cx="425450" cy="4030662"/>
            <a:chOff x="0" y="0"/>
            <a:chExt cx="637913" cy="6047288"/>
          </a:xfrm>
        </p:grpSpPr>
        <p:cxnSp>
          <p:nvCxnSpPr>
            <p:cNvPr id="28703" name="稻壳儿小白白(http://dwz.cn/Wu2UP)"/>
            <p:cNvCxnSpPr>
              <a:cxnSpLocks noChangeShapeType="1"/>
            </p:cNvCxnSpPr>
            <p:nvPr/>
          </p:nvCxnSpPr>
          <p:spPr bwMode="auto">
            <a:xfrm>
              <a:off x="0" y="0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4" name="稻壳儿小白白(http://dwz.cn/Wu2UP)"/>
            <p:cNvCxnSpPr>
              <a:cxnSpLocks noChangeShapeType="1"/>
            </p:cNvCxnSpPr>
            <p:nvPr/>
          </p:nvCxnSpPr>
          <p:spPr bwMode="auto">
            <a:xfrm flipV="1">
              <a:off x="0" y="6047288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686" name="稻壳儿小白白(http://dwz.cn/Wu2UP)"/>
          <p:cNvSpPr>
            <a:spLocks noChangeArrowheads="1"/>
          </p:cNvSpPr>
          <p:nvPr/>
        </p:nvSpPr>
        <p:spPr bwMode="auto">
          <a:xfrm>
            <a:off x="5910263" y="4030663"/>
            <a:ext cx="908050" cy="90963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200">
              <a:sym typeface="Arial" pitchFamily="34" charset="0"/>
            </a:endParaRPr>
          </a:p>
        </p:txBody>
      </p:sp>
      <p:sp>
        <p:nvSpPr>
          <p:cNvPr id="28688" name="稻壳儿小白白(http://dwz.cn/Wu2UP)"/>
          <p:cNvSpPr>
            <a:spLocks noChangeArrowheads="1"/>
          </p:cNvSpPr>
          <p:nvPr/>
        </p:nvSpPr>
        <p:spPr bwMode="auto">
          <a:xfrm>
            <a:off x="5910263" y="5384800"/>
            <a:ext cx="908050" cy="90963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200">
              <a:sym typeface="Arial" pitchFamily="34" charset="0"/>
            </a:endParaRPr>
          </a:p>
        </p:txBody>
      </p:sp>
      <p:sp>
        <p:nvSpPr>
          <p:cNvPr id="28690" name="稻壳儿小白白(http://dwz.cn/Wu2UP)"/>
          <p:cNvSpPr>
            <a:spLocks noChangeArrowheads="1"/>
          </p:cNvSpPr>
          <p:nvPr/>
        </p:nvSpPr>
        <p:spPr bwMode="auto">
          <a:xfrm>
            <a:off x="5910263" y="1366838"/>
            <a:ext cx="908050" cy="90805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200">
              <a:sym typeface="Arial" pitchFamily="34" charset="0"/>
            </a:endParaRPr>
          </a:p>
        </p:txBody>
      </p:sp>
      <p:sp>
        <p:nvSpPr>
          <p:cNvPr id="28693" name="稻壳儿小白白(http://dwz.cn/Wu2UP)"/>
          <p:cNvSpPr txBox="1">
            <a:spLocks noChangeArrowheads="1"/>
          </p:cNvSpPr>
          <p:nvPr/>
        </p:nvSpPr>
        <p:spPr bwMode="auto">
          <a:xfrm>
            <a:off x="6951663" y="1504950"/>
            <a:ext cx="2151062" cy="102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sym typeface="Arial" pitchFamily="34" charset="0"/>
              </a:rPr>
              <a:t>分析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各</a:t>
            </a:r>
            <a:r>
              <a:rPr lang="zh-CN" altLang="en-US" sz="1600" b="1" dirty="0">
                <a:solidFill>
                  <a:srgbClr val="445469"/>
                </a:solidFill>
                <a:sym typeface="Arial" pitchFamily="34" charset="0"/>
              </a:rPr>
              <a:t>条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输入指令</a:t>
            </a:r>
            <a:endParaRPr lang="en-US" altLang="zh-CN" sz="1600" b="1" dirty="0" smtClean="0">
              <a:solidFill>
                <a:srgbClr val="445469"/>
              </a:solidFill>
              <a:sym typeface="Arial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对各语句建立模式串</a:t>
            </a:r>
            <a:r>
              <a:rPr lang="en-US" altLang="zh-CN" sz="1600" b="1" dirty="0" smtClean="0">
                <a:solidFill>
                  <a:srgbClr val="445469"/>
                </a:solidFill>
                <a:sym typeface="Arial" pitchFamily="34" charset="0"/>
              </a:rPr>
              <a:t>(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人工完成</a:t>
            </a:r>
            <a:r>
              <a:rPr lang="en-US" altLang="zh-CN" sz="1600" b="1" dirty="0" smtClean="0">
                <a:solidFill>
                  <a:srgbClr val="445469"/>
                </a:solidFill>
                <a:sym typeface="Arial" pitchFamily="34" charset="0"/>
              </a:rPr>
              <a:t>)</a:t>
            </a:r>
            <a:endParaRPr 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28695" name="稻壳儿小白白(http://dwz.cn/Wu2UP)"/>
          <p:cNvSpPr txBox="1">
            <a:spLocks noChangeArrowheads="1"/>
          </p:cNvSpPr>
          <p:nvPr/>
        </p:nvSpPr>
        <p:spPr bwMode="auto">
          <a:xfrm>
            <a:off x="6951663" y="2800350"/>
            <a:ext cx="2151062" cy="65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识别语句</a:t>
            </a:r>
            <a:r>
              <a:rPr lang="en-US" altLang="zh-CN" sz="1600" b="1" dirty="0" smtClean="0">
                <a:solidFill>
                  <a:srgbClr val="445469"/>
                </a:solidFill>
                <a:sym typeface="Arial" pitchFamily="34" charset="0"/>
              </a:rPr>
              <a:t>, 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执行相应操作</a:t>
            </a:r>
            <a:r>
              <a:rPr lang="en-US" altLang="zh-CN" sz="1600" b="1" dirty="0" smtClean="0">
                <a:solidFill>
                  <a:srgbClr val="445469"/>
                </a:solidFill>
                <a:sym typeface="Arial" pitchFamily="34" charset="0"/>
              </a:rPr>
              <a:t>(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程序完成</a:t>
            </a:r>
            <a:r>
              <a:rPr lang="en-US" altLang="zh-CN" sz="1600" b="1" dirty="0" smtClean="0">
                <a:solidFill>
                  <a:srgbClr val="445469"/>
                </a:solidFill>
                <a:sym typeface="Arial" pitchFamily="34" charset="0"/>
              </a:rPr>
              <a:t>)</a:t>
            </a:r>
            <a:endParaRPr 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28697" name="稻壳儿小白白(http://dwz.cn/Wu2UP)"/>
          <p:cNvSpPr txBox="1">
            <a:spLocks noChangeArrowheads="1"/>
          </p:cNvSpPr>
          <p:nvPr/>
        </p:nvSpPr>
        <p:spPr bwMode="auto">
          <a:xfrm>
            <a:off x="6951663" y="4208463"/>
            <a:ext cx="2151062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利用正则表达式正确捕获关键信息</a:t>
            </a:r>
            <a:endParaRPr 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28699" name="稻壳儿小白白(http://dwz.cn/Wu2UP)"/>
          <p:cNvSpPr txBox="1">
            <a:spLocks noChangeArrowheads="1"/>
          </p:cNvSpPr>
          <p:nvPr/>
        </p:nvSpPr>
        <p:spPr bwMode="auto">
          <a:xfrm>
            <a:off x="6951663" y="5483225"/>
            <a:ext cx="21510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支持复合语句的识别</a:t>
            </a:r>
            <a:endParaRPr 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pic>
        <p:nvPicPr>
          <p:cNvPr id="28700" name="图片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01" name="文本框 47"/>
          <p:cNvSpPr txBox="1">
            <a:spLocks noChangeArrowheads="1"/>
          </p:cNvSpPr>
          <p:nvPr/>
        </p:nvSpPr>
        <p:spPr bwMode="auto">
          <a:xfrm>
            <a:off x="987425" y="266700"/>
            <a:ext cx="29339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itchFamily="34" charset="-122"/>
              </a:rPr>
              <a:t>模块划分</a:t>
            </a:r>
            <a:r>
              <a:rPr lang="en-US" altLang="zh-CN" sz="2400" b="1" dirty="0">
                <a:solidFill>
                  <a:srgbClr val="117A68"/>
                </a:solidFill>
                <a:latin typeface="微软雅黑" pitchFamily="34" charset="-122"/>
              </a:rPr>
              <a:t>&amp;</a:t>
            </a:r>
            <a:r>
              <a:rPr lang="zh-CN" altLang="en-US" sz="2400" b="1" dirty="0">
                <a:solidFill>
                  <a:srgbClr val="117A68"/>
                </a:solidFill>
                <a:latin typeface="微软雅黑" pitchFamily="34" charset="-122"/>
              </a:rPr>
              <a:t>核心功能</a:t>
            </a:r>
          </a:p>
        </p:txBody>
      </p:sp>
      <p:sp>
        <p:nvSpPr>
          <p:cNvPr id="28702" name="文本框 48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34" name="稻壳儿小白白(http://dwz.cn/Wu2UP)"/>
          <p:cNvSpPr>
            <a:spLocks noChangeArrowheads="1"/>
          </p:cNvSpPr>
          <p:nvPr/>
        </p:nvSpPr>
        <p:spPr bwMode="auto">
          <a:xfrm>
            <a:off x="539445" y="1085056"/>
            <a:ext cx="2519363" cy="14716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zh-CN" altLang="en-US" dirty="0" smtClean="0">
                <a:solidFill>
                  <a:srgbClr val="FFFFFF"/>
                </a:solidFill>
                <a:sym typeface="Arial" pitchFamily="34" charset="0"/>
              </a:rPr>
              <a:t>语句</a:t>
            </a:r>
            <a:r>
              <a:rPr lang="zh-CN" altLang="en-US" dirty="0">
                <a:solidFill>
                  <a:srgbClr val="FFFFFF"/>
                </a:solidFill>
                <a:sym typeface="Arial" pitchFamily="34" charset="0"/>
              </a:rPr>
              <a:t>处理模块核心功能</a:t>
            </a:r>
          </a:p>
          <a:p>
            <a:pPr algn="ctr" eaLnBrk="1" hangingPunct="1"/>
            <a:endParaRPr lang="zh-CN" altLang="en-US" dirty="0">
              <a:solidFill>
                <a:srgbClr val="FFFFFF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844000"/>
      </p:ext>
    </p:extLst>
  </p:cSld>
  <p:clrMapOvr>
    <a:masterClrMapping/>
  </p:clrMapOvr>
  <p:transition spd="slow"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74" name="稻壳儿小白白(http://dwz.cn/Wu2UP)"/>
          <p:cNvCxnSpPr>
            <a:cxnSpLocks noChangeShapeType="1"/>
          </p:cNvCxnSpPr>
          <p:nvPr/>
        </p:nvCxnSpPr>
        <p:spPr bwMode="auto">
          <a:xfrm>
            <a:off x="3989388" y="3906838"/>
            <a:ext cx="1374775" cy="0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5" name="稻壳儿小白白(http://dwz.cn/Wu2UP)"/>
          <p:cNvCxnSpPr>
            <a:cxnSpLocks noChangeShapeType="1"/>
          </p:cNvCxnSpPr>
          <p:nvPr/>
        </p:nvCxnSpPr>
        <p:spPr bwMode="auto">
          <a:xfrm flipV="1">
            <a:off x="5364163" y="1890713"/>
            <a:ext cx="0" cy="4030662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6" name="稻壳儿小白白(http://dwz.cn/Wu2UP)"/>
          <p:cNvSpPr>
            <a:spLocks noChangeArrowheads="1"/>
          </p:cNvSpPr>
          <p:nvPr/>
        </p:nvSpPr>
        <p:spPr bwMode="auto">
          <a:xfrm>
            <a:off x="5910263" y="2678113"/>
            <a:ext cx="908050" cy="90963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200">
              <a:sym typeface="Arial" pitchFamily="34" charset="0"/>
            </a:endParaRPr>
          </a:p>
        </p:txBody>
      </p:sp>
      <p:sp>
        <p:nvSpPr>
          <p:cNvPr id="28678" name="稻壳儿小白白(http://dwz.cn/Wu2UP)"/>
          <p:cNvSpPr>
            <a:spLocks noChangeArrowheads="1"/>
          </p:cNvSpPr>
          <p:nvPr/>
        </p:nvSpPr>
        <p:spPr bwMode="auto">
          <a:xfrm>
            <a:off x="2305050" y="3836988"/>
            <a:ext cx="560388" cy="5603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200">
              <a:sym typeface="Arial" pitchFamily="34" charset="0"/>
            </a:endParaRPr>
          </a:p>
        </p:txBody>
      </p:sp>
      <p:pic>
        <p:nvPicPr>
          <p:cNvPr id="28679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1785938"/>
            <a:ext cx="2036763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稻壳儿小白白(http://dwz.cn/Wu2UP)"/>
          <p:cNvSpPr>
            <a:spLocks/>
          </p:cNvSpPr>
          <p:nvPr/>
        </p:nvSpPr>
        <p:spPr bwMode="auto">
          <a:xfrm>
            <a:off x="1874838" y="3408363"/>
            <a:ext cx="1422400" cy="1420812"/>
          </a:xfrm>
          <a:custGeom>
            <a:avLst/>
            <a:gdLst>
              <a:gd name="T0" fmla="*/ 2023221760 w 500"/>
              <a:gd name="T1" fmla="*/ 2147483647 h 500"/>
              <a:gd name="T2" fmla="*/ 0 w 500"/>
              <a:gd name="T3" fmla="*/ 2018706739 h 500"/>
              <a:gd name="T4" fmla="*/ 2023221760 w 500"/>
              <a:gd name="T5" fmla="*/ 0 h 500"/>
              <a:gd name="T6" fmla="*/ 2147483647 w 500"/>
              <a:gd name="T7" fmla="*/ 161495175 h 500"/>
              <a:gd name="T8" fmla="*/ 2147483647 w 500"/>
              <a:gd name="T9" fmla="*/ 605612590 h 500"/>
              <a:gd name="T10" fmla="*/ 2023221760 w 500"/>
              <a:gd name="T11" fmla="*/ 516789107 h 500"/>
              <a:gd name="T12" fmla="*/ 517944202 w 500"/>
              <a:gd name="T13" fmla="*/ 2018706739 h 500"/>
              <a:gd name="T14" fmla="*/ 2023221760 w 500"/>
              <a:gd name="T15" fmla="*/ 2147483647 h 500"/>
              <a:gd name="T16" fmla="*/ 2147483647 w 500"/>
              <a:gd name="T17" fmla="*/ 2018706739 h 500"/>
              <a:gd name="T18" fmla="*/ 2147483647 w 500"/>
              <a:gd name="T19" fmla="*/ 1324270666 h 500"/>
              <a:gd name="T20" fmla="*/ 2147483647 w 500"/>
              <a:gd name="T21" fmla="*/ 920529887 h 500"/>
              <a:gd name="T22" fmla="*/ 2147483647 w 500"/>
              <a:gd name="T23" fmla="*/ 2018706739 h 500"/>
              <a:gd name="T24" fmla="*/ 2023221760 w 500"/>
              <a:gd name="T25" fmla="*/ 2147483647 h 5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00" h="500">
                <a:moveTo>
                  <a:pt x="250" y="500"/>
                </a:moveTo>
                <a:cubicBezTo>
                  <a:pt x="112" y="500"/>
                  <a:pt x="0" y="388"/>
                  <a:pt x="0" y="250"/>
                </a:cubicBezTo>
                <a:cubicBezTo>
                  <a:pt x="0" y="112"/>
                  <a:pt x="112" y="0"/>
                  <a:pt x="250" y="0"/>
                </a:cubicBezTo>
                <a:cubicBezTo>
                  <a:pt x="285" y="0"/>
                  <a:pt x="318" y="7"/>
                  <a:pt x="348" y="20"/>
                </a:cubicBezTo>
                <a:cubicBezTo>
                  <a:pt x="311" y="75"/>
                  <a:pt x="311" y="75"/>
                  <a:pt x="311" y="75"/>
                </a:cubicBezTo>
                <a:cubicBezTo>
                  <a:pt x="291" y="68"/>
                  <a:pt x="271" y="64"/>
                  <a:pt x="250" y="64"/>
                </a:cubicBezTo>
                <a:cubicBezTo>
                  <a:pt x="147" y="64"/>
                  <a:pt x="64" y="147"/>
                  <a:pt x="64" y="250"/>
                </a:cubicBezTo>
                <a:cubicBezTo>
                  <a:pt x="64" y="352"/>
                  <a:pt x="147" y="435"/>
                  <a:pt x="250" y="435"/>
                </a:cubicBezTo>
                <a:cubicBezTo>
                  <a:pt x="352" y="435"/>
                  <a:pt x="435" y="352"/>
                  <a:pt x="435" y="250"/>
                </a:cubicBezTo>
                <a:cubicBezTo>
                  <a:pt x="435" y="219"/>
                  <a:pt x="427" y="189"/>
                  <a:pt x="414" y="164"/>
                </a:cubicBezTo>
                <a:cubicBezTo>
                  <a:pt x="460" y="114"/>
                  <a:pt x="460" y="114"/>
                  <a:pt x="460" y="114"/>
                </a:cubicBezTo>
                <a:cubicBezTo>
                  <a:pt x="485" y="153"/>
                  <a:pt x="500" y="200"/>
                  <a:pt x="500" y="250"/>
                </a:cubicBezTo>
                <a:cubicBezTo>
                  <a:pt x="500" y="388"/>
                  <a:pt x="388" y="500"/>
                  <a:pt x="250" y="50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1" name="稻壳儿小白白(http://dwz.cn/Wu2UP)"/>
          <p:cNvSpPr>
            <a:spLocks/>
          </p:cNvSpPr>
          <p:nvPr/>
        </p:nvSpPr>
        <p:spPr bwMode="auto">
          <a:xfrm>
            <a:off x="1497013" y="3030538"/>
            <a:ext cx="2176462" cy="2174875"/>
          </a:xfrm>
          <a:custGeom>
            <a:avLst/>
            <a:gdLst>
              <a:gd name="T0" fmla="*/ 2147483647 w 765"/>
              <a:gd name="T1" fmla="*/ 2147483647 h 765"/>
              <a:gd name="T2" fmla="*/ 0 w 765"/>
              <a:gd name="T3" fmla="*/ 2147483647 h 765"/>
              <a:gd name="T4" fmla="*/ 2147483647 w 765"/>
              <a:gd name="T5" fmla="*/ 0 h 765"/>
              <a:gd name="T6" fmla="*/ 2147483647 w 765"/>
              <a:gd name="T7" fmla="*/ 363713017 h 765"/>
              <a:gd name="T8" fmla="*/ 2147483647 w 765"/>
              <a:gd name="T9" fmla="*/ 751673759 h 765"/>
              <a:gd name="T10" fmla="*/ 2147483647 w 765"/>
              <a:gd name="T11" fmla="*/ 468783645 h 765"/>
              <a:gd name="T12" fmla="*/ 1238426793 w 765"/>
              <a:gd name="T13" fmla="*/ 1236622553 h 765"/>
              <a:gd name="T14" fmla="*/ 469469966 w 765"/>
              <a:gd name="T15" fmla="*/ 2147483647 h 765"/>
              <a:gd name="T16" fmla="*/ 1238426793 w 765"/>
              <a:gd name="T17" fmla="*/ 2147483647 h 765"/>
              <a:gd name="T18" fmla="*/ 2147483647 w 765"/>
              <a:gd name="T19" fmla="*/ 2147483647 h 765"/>
              <a:gd name="T20" fmla="*/ 2147483647 w 765"/>
              <a:gd name="T21" fmla="*/ 2147483647 h 765"/>
              <a:gd name="T22" fmla="*/ 2147483647 w 765"/>
              <a:gd name="T23" fmla="*/ 2147483647 h 765"/>
              <a:gd name="T24" fmla="*/ 2147483647 w 765"/>
              <a:gd name="T25" fmla="*/ 1503344674 h 765"/>
              <a:gd name="T26" fmla="*/ 2147483647 w 765"/>
              <a:gd name="T27" fmla="*/ 1155796806 h 765"/>
              <a:gd name="T28" fmla="*/ 2147483647 w 765"/>
              <a:gd name="T29" fmla="*/ 2147483647 h 765"/>
              <a:gd name="T30" fmla="*/ 2147483647 w 765"/>
              <a:gd name="T31" fmla="*/ 2147483647 h 76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65" h="765">
                <a:moveTo>
                  <a:pt x="383" y="765"/>
                </a:moveTo>
                <a:cubicBezTo>
                  <a:pt x="171" y="765"/>
                  <a:pt x="0" y="594"/>
                  <a:pt x="0" y="383"/>
                </a:cubicBezTo>
                <a:cubicBezTo>
                  <a:pt x="0" y="171"/>
                  <a:pt x="171" y="0"/>
                  <a:pt x="383" y="0"/>
                </a:cubicBezTo>
                <a:cubicBezTo>
                  <a:pt x="447" y="0"/>
                  <a:pt x="508" y="16"/>
                  <a:pt x="562" y="45"/>
                </a:cubicBezTo>
                <a:cubicBezTo>
                  <a:pt x="529" y="93"/>
                  <a:pt x="529" y="93"/>
                  <a:pt x="529" y="93"/>
                </a:cubicBezTo>
                <a:cubicBezTo>
                  <a:pt x="485" y="71"/>
                  <a:pt x="435" y="58"/>
                  <a:pt x="383" y="58"/>
                </a:cubicBezTo>
                <a:cubicBezTo>
                  <a:pt x="293" y="59"/>
                  <a:pt x="212" y="95"/>
                  <a:pt x="153" y="153"/>
                </a:cubicBezTo>
                <a:cubicBezTo>
                  <a:pt x="95" y="212"/>
                  <a:pt x="59" y="293"/>
                  <a:pt x="58" y="383"/>
                </a:cubicBezTo>
                <a:cubicBezTo>
                  <a:pt x="59" y="472"/>
                  <a:pt x="95" y="553"/>
                  <a:pt x="153" y="612"/>
                </a:cubicBezTo>
                <a:cubicBezTo>
                  <a:pt x="212" y="671"/>
                  <a:pt x="293" y="707"/>
                  <a:pt x="383" y="707"/>
                </a:cubicBezTo>
                <a:cubicBezTo>
                  <a:pt x="472" y="707"/>
                  <a:pt x="553" y="671"/>
                  <a:pt x="612" y="612"/>
                </a:cubicBezTo>
                <a:cubicBezTo>
                  <a:pt x="671" y="553"/>
                  <a:pt x="707" y="472"/>
                  <a:pt x="707" y="383"/>
                </a:cubicBezTo>
                <a:cubicBezTo>
                  <a:pt x="707" y="309"/>
                  <a:pt x="682" y="240"/>
                  <a:pt x="640" y="186"/>
                </a:cubicBezTo>
                <a:cubicBezTo>
                  <a:pt x="680" y="143"/>
                  <a:pt x="680" y="143"/>
                  <a:pt x="680" y="143"/>
                </a:cubicBezTo>
                <a:cubicBezTo>
                  <a:pt x="733" y="208"/>
                  <a:pt x="765" y="292"/>
                  <a:pt x="765" y="383"/>
                </a:cubicBezTo>
                <a:cubicBezTo>
                  <a:pt x="765" y="594"/>
                  <a:pt x="594" y="765"/>
                  <a:pt x="383" y="765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2" name="稻壳儿小白白(http://dwz.cn/Wu2UP)"/>
          <p:cNvSpPr>
            <a:spLocks/>
          </p:cNvSpPr>
          <p:nvPr/>
        </p:nvSpPr>
        <p:spPr bwMode="auto">
          <a:xfrm>
            <a:off x="1111250" y="2643188"/>
            <a:ext cx="2951163" cy="2947987"/>
          </a:xfrm>
          <a:custGeom>
            <a:avLst/>
            <a:gdLst>
              <a:gd name="T0" fmla="*/ 2147483647 w 1038"/>
              <a:gd name="T1" fmla="*/ 0 h 1037"/>
              <a:gd name="T2" fmla="*/ 2147483647 w 1038"/>
              <a:gd name="T3" fmla="*/ 549545145 h 1037"/>
              <a:gd name="T4" fmla="*/ 2147483647 w 1038"/>
              <a:gd name="T5" fmla="*/ 961703292 h 1037"/>
              <a:gd name="T6" fmla="*/ 2147483647 w 1038"/>
              <a:gd name="T7" fmla="*/ 501055449 h 1037"/>
              <a:gd name="T8" fmla="*/ 1584336690 w 1038"/>
              <a:gd name="T9" fmla="*/ 1583978716 h 1037"/>
              <a:gd name="T10" fmla="*/ 501168889 w 1038"/>
              <a:gd name="T11" fmla="*/ 2147483647 h 1037"/>
              <a:gd name="T12" fmla="*/ 1584336690 w 1038"/>
              <a:gd name="T13" fmla="*/ 2147483647 h 1037"/>
              <a:gd name="T14" fmla="*/ 2147483647 w 1038"/>
              <a:gd name="T15" fmla="*/ 2147483647 h 1037"/>
              <a:gd name="T16" fmla="*/ 2147483647 w 1038"/>
              <a:gd name="T17" fmla="*/ 2147483647 h 1037"/>
              <a:gd name="T18" fmla="*/ 2147483647 w 1038"/>
              <a:gd name="T19" fmla="*/ 2147483647 h 1037"/>
              <a:gd name="T20" fmla="*/ 2147483647 w 1038"/>
              <a:gd name="T21" fmla="*/ 1810263014 h 1037"/>
              <a:gd name="T22" fmla="*/ 2147483647 w 1038"/>
              <a:gd name="T23" fmla="*/ 1438512472 h 1037"/>
              <a:gd name="T24" fmla="*/ 2147483647 w 1038"/>
              <a:gd name="T25" fmla="*/ 2147483647 h 1037"/>
              <a:gd name="T26" fmla="*/ 2147483647 w 1038"/>
              <a:gd name="T27" fmla="*/ 2147483647 h 1037"/>
              <a:gd name="T28" fmla="*/ 0 w 1038"/>
              <a:gd name="T29" fmla="*/ 2147483647 h 1037"/>
              <a:gd name="T30" fmla="*/ 2147483647 w 1038"/>
              <a:gd name="T31" fmla="*/ 0 h 10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38" h="1037">
                <a:moveTo>
                  <a:pt x="519" y="0"/>
                </a:moveTo>
                <a:cubicBezTo>
                  <a:pt x="612" y="0"/>
                  <a:pt x="700" y="25"/>
                  <a:pt x="775" y="68"/>
                </a:cubicBezTo>
                <a:cubicBezTo>
                  <a:pt x="740" y="119"/>
                  <a:pt x="740" y="119"/>
                  <a:pt x="740" y="119"/>
                </a:cubicBezTo>
                <a:cubicBezTo>
                  <a:pt x="675" y="83"/>
                  <a:pt x="599" y="62"/>
                  <a:pt x="519" y="62"/>
                </a:cubicBezTo>
                <a:cubicBezTo>
                  <a:pt x="392" y="62"/>
                  <a:pt x="278" y="113"/>
                  <a:pt x="196" y="196"/>
                </a:cubicBezTo>
                <a:cubicBezTo>
                  <a:pt x="113" y="278"/>
                  <a:pt x="62" y="392"/>
                  <a:pt x="62" y="519"/>
                </a:cubicBezTo>
                <a:cubicBezTo>
                  <a:pt x="62" y="645"/>
                  <a:pt x="113" y="759"/>
                  <a:pt x="196" y="842"/>
                </a:cubicBezTo>
                <a:cubicBezTo>
                  <a:pt x="278" y="925"/>
                  <a:pt x="392" y="976"/>
                  <a:pt x="519" y="976"/>
                </a:cubicBezTo>
                <a:cubicBezTo>
                  <a:pt x="645" y="976"/>
                  <a:pt x="759" y="925"/>
                  <a:pt x="842" y="842"/>
                </a:cubicBezTo>
                <a:cubicBezTo>
                  <a:pt x="925" y="759"/>
                  <a:pt x="976" y="645"/>
                  <a:pt x="976" y="519"/>
                </a:cubicBezTo>
                <a:cubicBezTo>
                  <a:pt x="976" y="406"/>
                  <a:pt x="935" y="303"/>
                  <a:pt x="867" y="224"/>
                </a:cubicBezTo>
                <a:cubicBezTo>
                  <a:pt x="910" y="178"/>
                  <a:pt x="910" y="178"/>
                  <a:pt x="910" y="178"/>
                </a:cubicBezTo>
                <a:cubicBezTo>
                  <a:pt x="989" y="269"/>
                  <a:pt x="1037" y="388"/>
                  <a:pt x="1038" y="519"/>
                </a:cubicBezTo>
                <a:cubicBezTo>
                  <a:pt x="1037" y="805"/>
                  <a:pt x="805" y="1037"/>
                  <a:pt x="519" y="1037"/>
                </a:cubicBezTo>
                <a:cubicBezTo>
                  <a:pt x="232" y="1037"/>
                  <a:pt x="0" y="805"/>
                  <a:pt x="0" y="519"/>
                </a:cubicBezTo>
                <a:cubicBezTo>
                  <a:pt x="0" y="232"/>
                  <a:pt x="232" y="0"/>
                  <a:pt x="519" y="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8683" name="稻壳儿小白白(http://dwz.cn/Wu2UP)"/>
          <p:cNvCxnSpPr>
            <a:cxnSpLocks noChangeShapeType="1"/>
          </p:cNvCxnSpPr>
          <p:nvPr/>
        </p:nvCxnSpPr>
        <p:spPr bwMode="auto">
          <a:xfrm>
            <a:off x="5364163" y="3192463"/>
            <a:ext cx="425450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稻壳儿小白白(http://dwz.cn/Wu2UP)"/>
          <p:cNvCxnSpPr>
            <a:cxnSpLocks noChangeShapeType="1"/>
          </p:cNvCxnSpPr>
          <p:nvPr/>
        </p:nvCxnSpPr>
        <p:spPr bwMode="auto">
          <a:xfrm>
            <a:off x="5364163" y="4594225"/>
            <a:ext cx="425450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685" name="稻壳儿小白白(http://dwz.cn/Wu2UP)"/>
          <p:cNvGrpSpPr>
            <a:grpSpLocks/>
          </p:cNvGrpSpPr>
          <p:nvPr/>
        </p:nvGrpSpPr>
        <p:grpSpPr bwMode="auto">
          <a:xfrm>
            <a:off x="5364163" y="1890713"/>
            <a:ext cx="425450" cy="4030662"/>
            <a:chOff x="0" y="0"/>
            <a:chExt cx="637913" cy="6047288"/>
          </a:xfrm>
        </p:grpSpPr>
        <p:cxnSp>
          <p:nvCxnSpPr>
            <p:cNvPr id="28703" name="稻壳儿小白白(http://dwz.cn/Wu2UP)"/>
            <p:cNvCxnSpPr>
              <a:cxnSpLocks noChangeShapeType="1"/>
            </p:cNvCxnSpPr>
            <p:nvPr/>
          </p:nvCxnSpPr>
          <p:spPr bwMode="auto">
            <a:xfrm>
              <a:off x="0" y="0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4" name="稻壳儿小白白(http://dwz.cn/Wu2UP)"/>
            <p:cNvCxnSpPr>
              <a:cxnSpLocks noChangeShapeType="1"/>
            </p:cNvCxnSpPr>
            <p:nvPr/>
          </p:nvCxnSpPr>
          <p:spPr bwMode="auto">
            <a:xfrm flipV="1">
              <a:off x="0" y="6047288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686" name="稻壳儿小白白(http://dwz.cn/Wu2UP)"/>
          <p:cNvSpPr>
            <a:spLocks noChangeArrowheads="1"/>
          </p:cNvSpPr>
          <p:nvPr/>
        </p:nvSpPr>
        <p:spPr bwMode="auto">
          <a:xfrm>
            <a:off x="5910263" y="4030663"/>
            <a:ext cx="908050" cy="90963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200">
              <a:sym typeface="Arial" pitchFamily="34" charset="0"/>
            </a:endParaRPr>
          </a:p>
        </p:txBody>
      </p:sp>
      <p:sp>
        <p:nvSpPr>
          <p:cNvPr id="28688" name="稻壳儿小白白(http://dwz.cn/Wu2UP)"/>
          <p:cNvSpPr>
            <a:spLocks noChangeArrowheads="1"/>
          </p:cNvSpPr>
          <p:nvPr/>
        </p:nvSpPr>
        <p:spPr bwMode="auto">
          <a:xfrm>
            <a:off x="5910263" y="5384800"/>
            <a:ext cx="908050" cy="90963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200">
              <a:sym typeface="Arial" pitchFamily="34" charset="0"/>
            </a:endParaRPr>
          </a:p>
        </p:txBody>
      </p:sp>
      <p:sp>
        <p:nvSpPr>
          <p:cNvPr id="28690" name="稻壳儿小白白(http://dwz.cn/Wu2UP)"/>
          <p:cNvSpPr>
            <a:spLocks noChangeArrowheads="1"/>
          </p:cNvSpPr>
          <p:nvPr/>
        </p:nvSpPr>
        <p:spPr bwMode="auto">
          <a:xfrm>
            <a:off x="5910263" y="1366838"/>
            <a:ext cx="908050" cy="90805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200">
              <a:sym typeface="Arial" pitchFamily="34" charset="0"/>
            </a:endParaRPr>
          </a:p>
        </p:txBody>
      </p:sp>
      <p:sp>
        <p:nvSpPr>
          <p:cNvPr id="28693" name="稻壳儿小白白(http://dwz.cn/Wu2UP)"/>
          <p:cNvSpPr txBox="1">
            <a:spLocks noChangeArrowheads="1"/>
          </p:cNvSpPr>
          <p:nvPr/>
        </p:nvSpPr>
        <p:spPr bwMode="auto">
          <a:xfrm>
            <a:off x="6951663" y="1504950"/>
            <a:ext cx="2151062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提供基本的增删查改功能</a:t>
            </a:r>
            <a:endParaRPr 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28695" name="稻壳儿小白白(http://dwz.cn/Wu2UP)"/>
          <p:cNvSpPr txBox="1">
            <a:spLocks noChangeArrowheads="1"/>
          </p:cNvSpPr>
          <p:nvPr/>
        </p:nvSpPr>
        <p:spPr bwMode="auto">
          <a:xfrm>
            <a:off x="6951663" y="2800350"/>
            <a:ext cx="2151062" cy="65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支持对数据的高级处理</a:t>
            </a:r>
            <a:endParaRPr 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28697" name="稻壳儿小白白(http://dwz.cn/Wu2UP)"/>
          <p:cNvSpPr txBox="1">
            <a:spLocks noChangeArrowheads="1"/>
          </p:cNvSpPr>
          <p:nvPr/>
        </p:nvSpPr>
        <p:spPr bwMode="auto">
          <a:xfrm>
            <a:off x="6951663" y="4208463"/>
            <a:ext cx="2151062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能实现内存与文件的同步</a:t>
            </a:r>
            <a:endParaRPr 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28699" name="稻壳儿小白白(http://dwz.cn/Wu2UP)"/>
          <p:cNvSpPr txBox="1">
            <a:spLocks noChangeArrowheads="1"/>
          </p:cNvSpPr>
          <p:nvPr/>
        </p:nvSpPr>
        <p:spPr bwMode="auto">
          <a:xfrm>
            <a:off x="6951663" y="5483225"/>
            <a:ext cx="21510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sym typeface="Arial" pitchFamily="34" charset="0"/>
              </a:rPr>
              <a:t>能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进行错误处理</a:t>
            </a:r>
            <a:endParaRPr 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pic>
        <p:nvPicPr>
          <p:cNvPr id="28700" name="图片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01" name="文本框 47"/>
          <p:cNvSpPr txBox="1">
            <a:spLocks noChangeArrowheads="1"/>
          </p:cNvSpPr>
          <p:nvPr/>
        </p:nvSpPr>
        <p:spPr bwMode="auto">
          <a:xfrm>
            <a:off x="987425" y="266700"/>
            <a:ext cx="29339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itchFamily="34" charset="-122"/>
              </a:rPr>
              <a:t>模块划分</a:t>
            </a:r>
            <a:r>
              <a:rPr lang="en-US" altLang="zh-CN" sz="2400" b="1" dirty="0">
                <a:solidFill>
                  <a:srgbClr val="117A68"/>
                </a:solidFill>
                <a:latin typeface="微软雅黑" pitchFamily="34" charset="-122"/>
              </a:rPr>
              <a:t>&amp;</a:t>
            </a:r>
            <a:r>
              <a:rPr lang="zh-CN" altLang="en-US" sz="2400" b="1" dirty="0">
                <a:solidFill>
                  <a:srgbClr val="117A68"/>
                </a:solidFill>
                <a:latin typeface="微软雅黑" pitchFamily="34" charset="-122"/>
              </a:rPr>
              <a:t>核心功能</a:t>
            </a:r>
          </a:p>
        </p:txBody>
      </p:sp>
      <p:sp>
        <p:nvSpPr>
          <p:cNvPr id="28702" name="文本框 48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34" name="稻壳儿小白白(http://dwz.cn/Wu2UP)"/>
          <p:cNvSpPr>
            <a:spLocks noChangeArrowheads="1"/>
          </p:cNvSpPr>
          <p:nvPr/>
        </p:nvSpPr>
        <p:spPr bwMode="auto">
          <a:xfrm>
            <a:off x="539445" y="1085056"/>
            <a:ext cx="2519363" cy="14716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zh-CN" altLang="en-US" dirty="0" smtClean="0">
                <a:solidFill>
                  <a:srgbClr val="FFFFFF"/>
                </a:solidFill>
                <a:sym typeface="Arial" pitchFamily="34" charset="0"/>
              </a:rPr>
              <a:t>数据库模块</a:t>
            </a:r>
            <a:r>
              <a:rPr lang="zh-CN" altLang="en-US" dirty="0">
                <a:solidFill>
                  <a:srgbClr val="FFFFFF"/>
                </a:solidFill>
                <a:sym typeface="Arial" pitchFamily="34" charset="0"/>
              </a:rPr>
              <a:t>核心功能</a:t>
            </a:r>
          </a:p>
          <a:p>
            <a:pPr algn="ctr" eaLnBrk="1" hangingPunct="1"/>
            <a:endParaRPr lang="zh-CN" altLang="en-US" dirty="0">
              <a:solidFill>
                <a:srgbClr val="FFFFFF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844000"/>
      </p:ext>
    </p:extLst>
  </p:cSld>
  <p:clrMapOvr>
    <a:masterClrMapping/>
  </p:clrMapOvr>
  <p:transition spd="slow"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4" name="图片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5" name="文本框 37"/>
          <p:cNvSpPr txBox="1">
            <a:spLocks noChangeArrowheads="1"/>
          </p:cNvSpPr>
          <p:nvPr/>
        </p:nvSpPr>
        <p:spPr bwMode="auto">
          <a:xfrm>
            <a:off x="987425" y="266700"/>
            <a:ext cx="32240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itchFamily="34" charset="-122"/>
              </a:rPr>
              <a:t>模块划分</a:t>
            </a:r>
            <a:r>
              <a:rPr lang="en-US" altLang="zh-CN" sz="2400" b="1" dirty="0">
                <a:solidFill>
                  <a:srgbClr val="117A68"/>
                </a:solidFill>
                <a:latin typeface="微软雅黑" pitchFamily="34" charset="-122"/>
              </a:rPr>
              <a:t>&amp;</a:t>
            </a:r>
            <a:r>
              <a:rPr lang="zh-CN" altLang="en-US" sz="2400" b="1" dirty="0">
                <a:solidFill>
                  <a:srgbClr val="117A68"/>
                </a:solidFill>
                <a:latin typeface="微软雅黑" pitchFamily="34" charset="-122"/>
              </a:rPr>
              <a:t>核心功能</a:t>
            </a:r>
          </a:p>
        </p:txBody>
      </p:sp>
      <p:sp>
        <p:nvSpPr>
          <p:cNvPr id="20496" name="文本框 38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4681" y="1204546"/>
            <a:ext cx="134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</a:t>
            </a:r>
            <a:r>
              <a:rPr lang="zh-CN" altLang="en-US" dirty="0" smtClean="0"/>
              <a:t>流程图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91" y="1204546"/>
            <a:ext cx="8935371" cy="5023634"/>
          </a:xfrm>
          <a:prstGeom prst="rect">
            <a:avLst/>
          </a:prstGeom>
        </p:spPr>
      </p:pic>
    </p:spTree>
  </p:cSld>
  <p:clrMapOvr>
    <a:masterClrMapping/>
  </p:clrMapOvr>
  <p:transition spd="slow"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13"/>
          <p:cNvSpPr txBox="1">
            <a:spLocks noChangeArrowheads="1"/>
          </p:cNvSpPr>
          <p:nvPr/>
        </p:nvSpPr>
        <p:spPr bwMode="auto">
          <a:xfrm>
            <a:off x="2967038" y="4416425"/>
            <a:ext cx="6064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4800" b="1" dirty="0" smtClean="0">
                <a:solidFill>
                  <a:srgbClr val="117A68"/>
                </a:solidFill>
                <a:latin typeface="微软雅黑" pitchFamily="34" charset="-122"/>
              </a:rPr>
              <a:t>拓展功能</a:t>
            </a:r>
            <a:endParaRPr lang="zh-CN" altLang="en-US" sz="4800" b="1" dirty="0">
              <a:solidFill>
                <a:srgbClr val="117A68"/>
              </a:solidFill>
              <a:latin typeface="微软雅黑" pitchFamily="34" charset="-122"/>
            </a:endParaRPr>
          </a:p>
        </p:txBody>
      </p:sp>
      <p:grpSp>
        <p:nvGrpSpPr>
          <p:cNvPr id="22531" name="组合 4"/>
          <p:cNvGrpSpPr>
            <a:grpSpLocks noChangeAspect="1"/>
          </p:cNvGrpSpPr>
          <p:nvPr/>
        </p:nvGrpSpPr>
        <p:grpSpPr bwMode="auto"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22534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5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32" name="文本框 2"/>
          <p:cNvSpPr txBox="1">
            <a:spLocks noChangeArrowheads="1"/>
          </p:cNvSpPr>
          <p:nvPr/>
        </p:nvSpPr>
        <p:spPr bwMode="auto">
          <a:xfrm>
            <a:off x="5130800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itchFamily="34" charset="0"/>
              </a:rPr>
              <a:t>4</a:t>
            </a:r>
            <a:endParaRPr lang="zh-CN" altLang="en-US" sz="16600">
              <a:solidFill>
                <a:schemeClr val="bg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稻壳儿小白白(http://dwz.cn/Wu2UP)"/>
          <p:cNvSpPr>
            <a:spLocks noChangeArrowheads="1"/>
          </p:cNvSpPr>
          <p:nvPr/>
        </p:nvSpPr>
        <p:spPr bwMode="auto">
          <a:xfrm rot="-848703">
            <a:off x="4135438" y="2357438"/>
            <a:ext cx="1589087" cy="3178175"/>
          </a:xfrm>
          <a:prstGeom prst="moon">
            <a:avLst>
              <a:gd name="adj" fmla="val 15190"/>
            </a:avLst>
          </a:prstGeom>
          <a:solidFill>
            <a:srgbClr val="32BB99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4579" name="稻壳儿小白白(http://dwz.cn/Wu2UP)"/>
          <p:cNvSpPr>
            <a:spLocks noChangeArrowheads="1"/>
          </p:cNvSpPr>
          <p:nvPr/>
        </p:nvSpPr>
        <p:spPr bwMode="auto">
          <a:xfrm rot="4551297">
            <a:off x="4948238" y="1322388"/>
            <a:ext cx="1589087" cy="3176587"/>
          </a:xfrm>
          <a:prstGeom prst="moon">
            <a:avLst>
              <a:gd name="adj" fmla="val 15190"/>
            </a:avLst>
          </a:prstGeom>
          <a:solidFill>
            <a:srgbClr val="117A68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4580" name="稻壳儿小白白(http://dwz.cn/Wu2UP)"/>
          <p:cNvSpPr>
            <a:spLocks noChangeArrowheads="1"/>
          </p:cNvSpPr>
          <p:nvPr/>
        </p:nvSpPr>
        <p:spPr bwMode="auto">
          <a:xfrm rot="9951297">
            <a:off x="5984875" y="2136775"/>
            <a:ext cx="1589088" cy="3178175"/>
          </a:xfrm>
          <a:prstGeom prst="moon">
            <a:avLst>
              <a:gd name="adj" fmla="val 15190"/>
            </a:avLst>
          </a:prstGeom>
          <a:solidFill>
            <a:srgbClr val="32BB99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4581" name="稻壳儿小白白(http://dwz.cn/Wu2UP)"/>
          <p:cNvSpPr>
            <a:spLocks noChangeArrowheads="1"/>
          </p:cNvSpPr>
          <p:nvPr/>
        </p:nvSpPr>
        <p:spPr bwMode="auto">
          <a:xfrm rot="-6248703">
            <a:off x="5184775" y="3160713"/>
            <a:ext cx="1589087" cy="3176588"/>
          </a:xfrm>
          <a:prstGeom prst="moon">
            <a:avLst>
              <a:gd name="adj" fmla="val 15190"/>
            </a:avLst>
          </a:prstGeom>
          <a:solidFill>
            <a:srgbClr val="117A68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4583" name="稻壳儿小白白(http://dwz.cn/Wu2UP)"/>
          <p:cNvSpPr>
            <a:spLocks noChangeShapeType="1"/>
          </p:cNvSpPr>
          <p:nvPr/>
        </p:nvSpPr>
        <p:spPr bwMode="auto">
          <a:xfrm flipH="1">
            <a:off x="3236913" y="3200400"/>
            <a:ext cx="1049337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4" name="稻壳儿小白白(http://dwz.cn/Wu2UP)"/>
          <p:cNvSpPr>
            <a:spLocks noChangeShapeType="1"/>
          </p:cNvSpPr>
          <p:nvPr/>
        </p:nvSpPr>
        <p:spPr bwMode="auto">
          <a:xfrm flipH="1">
            <a:off x="3983038" y="5343525"/>
            <a:ext cx="1033462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5" name="稻壳儿小白白(http://dwz.cn/Wu2UP)"/>
          <p:cNvSpPr txBox="1">
            <a:spLocks noChangeArrowheads="1"/>
          </p:cNvSpPr>
          <p:nvPr/>
        </p:nvSpPr>
        <p:spPr bwMode="auto">
          <a:xfrm>
            <a:off x="1066800" y="2886075"/>
            <a:ext cx="1952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复合语句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解析</a:t>
            </a:r>
            <a:r>
              <a:rPr lang="en-US" altLang="zh-CN" sz="1600" b="1" dirty="0" smtClean="0">
                <a:solidFill>
                  <a:srgbClr val="445469"/>
                </a:solidFill>
                <a:sym typeface="Arial" pitchFamily="34" charset="0"/>
              </a:rPr>
              <a:t>(FAIL)</a:t>
            </a:r>
            <a:endParaRPr 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24586" name="稻壳儿小白白(http://dwz.cn/Wu2UP)"/>
          <p:cNvSpPr txBox="1">
            <a:spLocks noChangeArrowheads="1"/>
          </p:cNvSpPr>
          <p:nvPr/>
        </p:nvSpPr>
        <p:spPr bwMode="auto">
          <a:xfrm>
            <a:off x="817563" y="3167063"/>
            <a:ext cx="2201862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itchFamily="34" charset="0"/>
              </a:rPr>
              <a:t>可实现一个</a:t>
            </a:r>
            <a:r>
              <a:rPr lang="en-US" altLang="zh-CN" sz="1200" dirty="0" smtClean="0">
                <a:solidFill>
                  <a:srgbClr val="445469"/>
                </a:solidFill>
                <a:sym typeface="Arial" pitchFamily="34" charset="0"/>
              </a:rPr>
              <a:t>SQL</a:t>
            </a:r>
            <a:r>
              <a:rPr lang="zh-CN" altLang="en-US" sz="1200" dirty="0" smtClean="0">
                <a:solidFill>
                  <a:srgbClr val="445469"/>
                </a:solidFill>
                <a:sym typeface="Arial" pitchFamily="34" charset="0"/>
              </a:rPr>
              <a:t>语句分析器</a:t>
            </a:r>
            <a:endParaRPr lang="en-US" altLang="zh-CN" sz="1200" dirty="0" smtClean="0">
              <a:solidFill>
                <a:srgbClr val="445469"/>
              </a:solidFill>
              <a:sym typeface="Arial" pitchFamily="34" charset="0"/>
            </a:endParaRPr>
          </a:p>
          <a:p>
            <a:pPr algn="r"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itchFamily="34" charset="0"/>
              </a:rPr>
              <a:t>对输入的</a:t>
            </a:r>
            <a:r>
              <a:rPr lang="en-US" altLang="zh-CN" sz="1200" dirty="0" smtClean="0">
                <a:solidFill>
                  <a:srgbClr val="445469"/>
                </a:solidFill>
                <a:sym typeface="Arial" pitchFamily="34" charset="0"/>
              </a:rPr>
              <a:t>SQL</a:t>
            </a:r>
            <a:r>
              <a:rPr lang="zh-CN" altLang="en-US" sz="1200" dirty="0" smtClean="0">
                <a:solidFill>
                  <a:srgbClr val="445469"/>
                </a:solidFill>
                <a:sym typeface="Arial" pitchFamily="34" charset="0"/>
              </a:rPr>
              <a:t>进行语法语义分析</a:t>
            </a:r>
            <a:endParaRPr lang="en-US" sz="1200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24587" name="稻壳儿小白白(http://dwz.cn/Wu2UP)"/>
          <p:cNvSpPr txBox="1">
            <a:spLocks noChangeArrowheads="1"/>
          </p:cNvSpPr>
          <p:nvPr/>
        </p:nvSpPr>
        <p:spPr bwMode="auto">
          <a:xfrm>
            <a:off x="7666038" y="1995488"/>
            <a:ext cx="1257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操作修饰词</a:t>
            </a:r>
            <a:endParaRPr 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24588" name="稻壳儿小白白(http://dwz.cn/Wu2UP)"/>
          <p:cNvSpPr txBox="1">
            <a:spLocks noChangeArrowheads="1"/>
          </p:cNvSpPr>
          <p:nvPr/>
        </p:nvSpPr>
        <p:spPr bwMode="auto">
          <a:xfrm>
            <a:off x="7666038" y="2278063"/>
            <a:ext cx="23844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445469"/>
                </a:solidFill>
                <a:sym typeface="Arial" pitchFamily="34" charset="0"/>
              </a:rPr>
              <a:t>可</a:t>
            </a:r>
            <a:r>
              <a:rPr lang="zh-CN" altLang="en-US" sz="1200" dirty="0" smtClean="0">
                <a:solidFill>
                  <a:srgbClr val="445469"/>
                </a:solidFill>
                <a:sym typeface="Arial" pitchFamily="34" charset="0"/>
              </a:rPr>
              <a:t>实现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‘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&gt;’,’&lt;’,’!=’,’&gt;=’,’&lt;=’,’BETWEEN’,’LIKE’,’IN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’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等修饰词对应的操作</a:t>
            </a:r>
            <a:endParaRPr lang="en-US" sz="1200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24589" name="稻壳儿小白白(http://dwz.cn/Wu2UP)"/>
          <p:cNvSpPr txBox="1">
            <a:spLocks noChangeArrowheads="1"/>
          </p:cNvSpPr>
          <p:nvPr/>
        </p:nvSpPr>
        <p:spPr bwMode="auto">
          <a:xfrm>
            <a:off x="1817688" y="5097463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事务文件解析</a:t>
            </a:r>
            <a:endParaRPr 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24590" name="稻壳儿小白白(http://dwz.cn/Wu2UP)"/>
          <p:cNvSpPr txBox="1">
            <a:spLocks noChangeArrowheads="1"/>
          </p:cNvSpPr>
          <p:nvPr/>
        </p:nvSpPr>
        <p:spPr bwMode="auto">
          <a:xfrm>
            <a:off x="1366838" y="5349875"/>
            <a:ext cx="24399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445469"/>
                </a:solidFill>
                <a:sym typeface="Arial" pitchFamily="34" charset="0"/>
              </a:rPr>
              <a:t>将多条语句按顺序写进文件，称为一个事务文件，直接运行文件</a:t>
            </a:r>
            <a:r>
              <a:rPr lang="en-US" altLang="zh-CN" sz="1200" dirty="0">
                <a:solidFill>
                  <a:srgbClr val="445469"/>
                </a:solidFill>
                <a:sym typeface="Arial" pitchFamily="34" charset="0"/>
              </a:rPr>
              <a:t>,</a:t>
            </a:r>
            <a:r>
              <a:rPr lang="zh-CN" altLang="en-US" sz="1200" dirty="0">
                <a:solidFill>
                  <a:srgbClr val="445469"/>
                </a:solidFill>
                <a:sym typeface="Arial" pitchFamily="34" charset="0"/>
              </a:rPr>
              <a:t>执行文件中所有操作</a:t>
            </a:r>
          </a:p>
        </p:txBody>
      </p:sp>
      <p:sp>
        <p:nvSpPr>
          <p:cNvPr id="24591" name="稻壳儿小白白(http://dwz.cn/Wu2UP)"/>
          <p:cNvSpPr txBox="1">
            <a:spLocks noChangeArrowheads="1"/>
          </p:cNvSpPr>
          <p:nvPr/>
        </p:nvSpPr>
        <p:spPr bwMode="auto">
          <a:xfrm>
            <a:off x="8599488" y="4241800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sym typeface="Arial" pitchFamily="34" charset="0"/>
              </a:rPr>
              <a:t>复杂的功能，函数</a:t>
            </a:r>
            <a:endParaRPr 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24592" name="稻壳儿小白白(http://dwz.cn/Wu2UP)"/>
          <p:cNvSpPr txBox="1">
            <a:spLocks noChangeArrowheads="1"/>
          </p:cNvSpPr>
          <p:nvPr/>
        </p:nvSpPr>
        <p:spPr bwMode="auto">
          <a:xfrm>
            <a:off x="8593138" y="4557713"/>
            <a:ext cx="23495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445469"/>
                </a:solidFill>
                <a:sym typeface="Arial" pitchFamily="34" charset="0"/>
              </a:rPr>
              <a:t>在某些数据库文件中，一些属性和数值有关</a:t>
            </a:r>
            <a:r>
              <a:rPr lang="zh-CN" altLang="en-US" sz="1200" dirty="0" smtClean="0">
                <a:solidFill>
                  <a:srgbClr val="445469"/>
                </a:solidFill>
                <a:sym typeface="Arial" pitchFamily="34" charset="0"/>
              </a:rPr>
              <a:t>，可以</a:t>
            </a:r>
            <a:r>
              <a:rPr lang="zh-CN" altLang="en-US" sz="1200" dirty="0">
                <a:solidFill>
                  <a:srgbClr val="445469"/>
                </a:solidFill>
                <a:sym typeface="Arial" pitchFamily="34" charset="0"/>
              </a:rPr>
              <a:t>对这些数值类的属性进行一些操作，例如求平均数、计数、求最大最小值等。</a:t>
            </a:r>
            <a:endParaRPr lang="en-US" sz="1200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24593" name="稻壳儿小白白(http://dwz.cn/Wu2UP)"/>
          <p:cNvSpPr>
            <a:spLocks noChangeShapeType="1"/>
          </p:cNvSpPr>
          <p:nvPr/>
        </p:nvSpPr>
        <p:spPr bwMode="auto">
          <a:xfrm flipH="1">
            <a:off x="6427788" y="2241550"/>
            <a:ext cx="1049337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4" name="稻壳儿小白白(http://dwz.cn/Wu2UP)"/>
          <p:cNvSpPr>
            <a:spLocks noChangeShapeType="1"/>
          </p:cNvSpPr>
          <p:nvPr/>
        </p:nvSpPr>
        <p:spPr bwMode="auto">
          <a:xfrm flipH="1">
            <a:off x="7372350" y="4560888"/>
            <a:ext cx="1033463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4595" name="图片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6" name="文本框 36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itchFamily="34" charset="-122"/>
              </a:rPr>
              <a:t>拓展功能</a:t>
            </a:r>
          </a:p>
        </p:txBody>
      </p:sp>
      <p:sp>
        <p:nvSpPr>
          <p:cNvPr id="24597" name="文本框 3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Impact" pitchFamily="34" charset="0"/>
            </a:endParaRPr>
          </a:p>
        </p:txBody>
      </p:sp>
    </p:spTree>
  </p:cSld>
  <p:clrMapOvr>
    <a:masterClrMapping/>
  </p:clrMapOvr>
  <p:transition spd="slow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1235075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20"/>
          <p:cNvSpPr txBox="1">
            <a:spLocks noChangeArrowheads="1"/>
          </p:cNvSpPr>
          <p:nvPr/>
        </p:nvSpPr>
        <p:spPr bwMode="auto">
          <a:xfrm>
            <a:off x="7672388" y="1338263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007F58"/>
                </a:solidFill>
                <a:latin typeface="微软雅黑" pitchFamily="34" charset="-122"/>
              </a:rPr>
              <a:t>需求分析</a:t>
            </a:r>
            <a:endParaRPr lang="zh-CN" altLang="en-US" sz="2400" b="1" dirty="0">
              <a:solidFill>
                <a:srgbClr val="007F58"/>
              </a:solidFill>
              <a:latin typeface="微软雅黑" pitchFamily="34" charset="-122"/>
            </a:endParaRPr>
          </a:p>
        </p:txBody>
      </p:sp>
      <p:sp>
        <p:nvSpPr>
          <p:cNvPr id="4100" name="文本框 21"/>
          <p:cNvSpPr txBox="1">
            <a:spLocks noChangeArrowheads="1"/>
          </p:cNvSpPr>
          <p:nvPr/>
        </p:nvSpPr>
        <p:spPr bwMode="auto">
          <a:xfrm>
            <a:off x="6819900" y="1247775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itchFamily="34" charset="0"/>
            </a:endParaRPr>
          </a:p>
        </p:txBody>
      </p:sp>
      <p:pic>
        <p:nvPicPr>
          <p:cNvPr id="4101" name="图片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2146300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文本框 25"/>
          <p:cNvSpPr txBox="1">
            <a:spLocks noChangeArrowheads="1"/>
          </p:cNvSpPr>
          <p:nvPr/>
        </p:nvSpPr>
        <p:spPr bwMode="auto">
          <a:xfrm>
            <a:off x="7672388" y="2248694"/>
            <a:ext cx="342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007F58"/>
                </a:solidFill>
                <a:latin typeface="微软雅黑" pitchFamily="34" charset="-122"/>
              </a:rPr>
              <a:t>数据结构</a:t>
            </a:r>
            <a:endParaRPr lang="zh-CN" altLang="en-US" sz="2400" b="1" dirty="0">
              <a:solidFill>
                <a:srgbClr val="007F58"/>
              </a:solidFill>
              <a:latin typeface="微软雅黑" pitchFamily="34" charset="-122"/>
            </a:endParaRPr>
          </a:p>
        </p:txBody>
      </p:sp>
      <p:sp>
        <p:nvSpPr>
          <p:cNvPr id="4103" name="文本框 26"/>
          <p:cNvSpPr txBox="1">
            <a:spLocks noChangeArrowheads="1"/>
          </p:cNvSpPr>
          <p:nvPr/>
        </p:nvSpPr>
        <p:spPr bwMode="auto">
          <a:xfrm>
            <a:off x="6819900" y="2159000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Impact" pitchFamily="34" charset="0"/>
            </a:endParaRPr>
          </a:p>
        </p:txBody>
      </p:sp>
      <p:pic>
        <p:nvPicPr>
          <p:cNvPr id="4104" name="图片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3033713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文本框 28"/>
          <p:cNvSpPr txBox="1">
            <a:spLocks noChangeArrowheads="1"/>
          </p:cNvSpPr>
          <p:nvPr/>
        </p:nvSpPr>
        <p:spPr bwMode="auto">
          <a:xfrm>
            <a:off x="7672388" y="3136900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007F58"/>
                </a:solidFill>
                <a:latin typeface="微软雅黑" pitchFamily="34" charset="-122"/>
              </a:rPr>
              <a:t>模块划分</a:t>
            </a:r>
            <a:r>
              <a:rPr lang="en-US" altLang="zh-CN" sz="2400" b="1" dirty="0" smtClean="0">
                <a:solidFill>
                  <a:srgbClr val="007F58"/>
                </a:solidFill>
                <a:latin typeface="微软雅黑" pitchFamily="34" charset="-122"/>
              </a:rPr>
              <a:t>&amp;</a:t>
            </a:r>
            <a:r>
              <a:rPr lang="zh-CN" altLang="en-US" sz="2400" b="1" dirty="0" smtClean="0">
                <a:solidFill>
                  <a:srgbClr val="007F58"/>
                </a:solidFill>
                <a:latin typeface="微软雅黑" pitchFamily="34" charset="-122"/>
              </a:rPr>
              <a:t>核心算法</a:t>
            </a:r>
            <a:endParaRPr lang="zh-CN" altLang="en-US" sz="2400" b="1" dirty="0">
              <a:solidFill>
                <a:srgbClr val="007F58"/>
              </a:solidFill>
              <a:latin typeface="微软雅黑" pitchFamily="34" charset="-122"/>
            </a:endParaRPr>
          </a:p>
        </p:txBody>
      </p:sp>
      <p:sp>
        <p:nvSpPr>
          <p:cNvPr id="4106" name="文本框 29"/>
          <p:cNvSpPr txBox="1">
            <a:spLocks noChangeArrowheads="1"/>
          </p:cNvSpPr>
          <p:nvPr/>
        </p:nvSpPr>
        <p:spPr bwMode="auto">
          <a:xfrm>
            <a:off x="6819900" y="3046413"/>
            <a:ext cx="5969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itchFamily="34" charset="0"/>
            </a:endParaRPr>
          </a:p>
        </p:txBody>
      </p:sp>
      <p:pic>
        <p:nvPicPr>
          <p:cNvPr id="4107" name="图片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3946525"/>
            <a:ext cx="72548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文本框 31"/>
          <p:cNvSpPr txBox="1">
            <a:spLocks noChangeArrowheads="1"/>
          </p:cNvSpPr>
          <p:nvPr/>
        </p:nvSpPr>
        <p:spPr bwMode="auto">
          <a:xfrm>
            <a:off x="7672388" y="4048125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007F58"/>
                </a:solidFill>
                <a:latin typeface="微软雅黑" pitchFamily="34" charset="-122"/>
              </a:rPr>
              <a:t>拓展功能</a:t>
            </a:r>
            <a:endParaRPr lang="zh-CN" altLang="en-US" sz="2400" b="1" dirty="0">
              <a:solidFill>
                <a:srgbClr val="007F58"/>
              </a:solidFill>
              <a:latin typeface="微软雅黑" pitchFamily="34" charset="-122"/>
            </a:endParaRPr>
          </a:p>
        </p:txBody>
      </p:sp>
      <p:sp>
        <p:nvSpPr>
          <p:cNvPr id="4109" name="文本框 33"/>
          <p:cNvSpPr txBox="1">
            <a:spLocks noChangeArrowheads="1"/>
          </p:cNvSpPr>
          <p:nvPr/>
        </p:nvSpPr>
        <p:spPr bwMode="auto">
          <a:xfrm>
            <a:off x="6819900" y="3959225"/>
            <a:ext cx="5969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Impact" pitchFamily="34" charset="0"/>
            </a:endParaRPr>
          </a:p>
        </p:txBody>
      </p:sp>
      <p:pic>
        <p:nvPicPr>
          <p:cNvPr id="4110" name="图片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4857750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文本框 35"/>
          <p:cNvSpPr txBox="1">
            <a:spLocks noChangeArrowheads="1"/>
          </p:cNvSpPr>
          <p:nvPr/>
        </p:nvSpPr>
        <p:spPr bwMode="auto">
          <a:xfrm>
            <a:off x="7672388" y="4959350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007F58"/>
                </a:solidFill>
                <a:latin typeface="微软雅黑" pitchFamily="34" charset="-122"/>
              </a:rPr>
              <a:t>用户手册</a:t>
            </a:r>
            <a:r>
              <a:rPr lang="en-US" altLang="zh-CN" sz="2400" b="1" dirty="0" smtClean="0">
                <a:solidFill>
                  <a:srgbClr val="007F58"/>
                </a:solidFill>
                <a:latin typeface="微软雅黑" pitchFamily="34" charset="-122"/>
              </a:rPr>
              <a:t>(</a:t>
            </a:r>
            <a:r>
              <a:rPr lang="zh-CN" altLang="en-US" sz="2400" b="1" dirty="0" smtClean="0">
                <a:solidFill>
                  <a:srgbClr val="007F58"/>
                </a:solidFill>
                <a:latin typeface="微软雅黑" pitchFamily="34" charset="-122"/>
              </a:rPr>
              <a:t>待续</a:t>
            </a:r>
            <a:r>
              <a:rPr lang="en-US" altLang="zh-CN" sz="2400" b="1" dirty="0" smtClean="0">
                <a:solidFill>
                  <a:srgbClr val="007F58"/>
                </a:solidFill>
                <a:latin typeface="微软雅黑" pitchFamily="34" charset="-122"/>
              </a:rPr>
              <a:t>)</a:t>
            </a:r>
            <a:endParaRPr lang="zh-CN" altLang="en-US" sz="2400" b="1" dirty="0">
              <a:solidFill>
                <a:srgbClr val="007F58"/>
              </a:solidFill>
              <a:latin typeface="微软雅黑" pitchFamily="34" charset="-122"/>
            </a:endParaRPr>
          </a:p>
        </p:txBody>
      </p:sp>
      <p:sp>
        <p:nvSpPr>
          <p:cNvPr id="4112" name="文本框 37"/>
          <p:cNvSpPr txBox="1">
            <a:spLocks noChangeArrowheads="1"/>
          </p:cNvSpPr>
          <p:nvPr/>
        </p:nvSpPr>
        <p:spPr bwMode="auto">
          <a:xfrm>
            <a:off x="6819900" y="4870450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itchFamily="34" charset="0"/>
              </a:rPr>
              <a:t>5</a:t>
            </a:r>
            <a:endParaRPr lang="zh-CN" altLang="en-US" sz="3600">
              <a:solidFill>
                <a:schemeClr val="bg1"/>
              </a:solidFill>
              <a:latin typeface="Impact" pitchFamily="34" charset="0"/>
            </a:endParaRPr>
          </a:p>
        </p:txBody>
      </p:sp>
      <p:pic>
        <p:nvPicPr>
          <p:cNvPr id="4113" name="图片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423863" y="1516063"/>
            <a:ext cx="5759450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4" name="文本框 32"/>
          <p:cNvSpPr txBox="1">
            <a:spLocks noChangeArrowheads="1"/>
          </p:cNvSpPr>
          <p:nvPr/>
        </p:nvSpPr>
        <p:spPr bwMode="auto">
          <a:xfrm>
            <a:off x="1250950" y="2717800"/>
            <a:ext cx="4445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600" dirty="0">
                <a:solidFill>
                  <a:schemeClr val="bg1"/>
                </a:solidFill>
                <a:latin typeface="Impact" pitchFamily="34" charset="0"/>
              </a:rPr>
              <a:t>CONTENTS</a:t>
            </a:r>
            <a:endParaRPr lang="zh-CN" altLang="en-US" sz="6600" dirty="0">
              <a:solidFill>
                <a:schemeClr val="bg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稻壳儿小白白(http://dwz.cn/Wu2UP)"/>
          <p:cNvSpPr>
            <a:spLocks noChangeArrowheads="1"/>
          </p:cNvSpPr>
          <p:nvPr/>
        </p:nvSpPr>
        <p:spPr bwMode="auto">
          <a:xfrm rot="-848703">
            <a:off x="4135438" y="2357438"/>
            <a:ext cx="1589087" cy="3178175"/>
          </a:xfrm>
          <a:prstGeom prst="moon">
            <a:avLst>
              <a:gd name="adj" fmla="val 15190"/>
            </a:avLst>
          </a:prstGeom>
          <a:solidFill>
            <a:srgbClr val="32BB99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4579" name="稻壳儿小白白(http://dwz.cn/Wu2UP)"/>
          <p:cNvSpPr>
            <a:spLocks noChangeArrowheads="1"/>
          </p:cNvSpPr>
          <p:nvPr/>
        </p:nvSpPr>
        <p:spPr bwMode="auto">
          <a:xfrm rot="4551297">
            <a:off x="4948238" y="1322388"/>
            <a:ext cx="1589087" cy="3176587"/>
          </a:xfrm>
          <a:prstGeom prst="moon">
            <a:avLst>
              <a:gd name="adj" fmla="val 15190"/>
            </a:avLst>
          </a:prstGeom>
          <a:solidFill>
            <a:srgbClr val="117A68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4580" name="稻壳儿小白白(http://dwz.cn/Wu2UP)"/>
          <p:cNvSpPr>
            <a:spLocks noChangeArrowheads="1"/>
          </p:cNvSpPr>
          <p:nvPr/>
        </p:nvSpPr>
        <p:spPr bwMode="auto">
          <a:xfrm rot="9951297">
            <a:off x="5984875" y="2136775"/>
            <a:ext cx="1589088" cy="3178175"/>
          </a:xfrm>
          <a:prstGeom prst="moon">
            <a:avLst>
              <a:gd name="adj" fmla="val 15190"/>
            </a:avLst>
          </a:prstGeom>
          <a:solidFill>
            <a:srgbClr val="32BB99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4581" name="稻壳儿小白白(http://dwz.cn/Wu2UP)"/>
          <p:cNvSpPr>
            <a:spLocks noChangeArrowheads="1"/>
          </p:cNvSpPr>
          <p:nvPr/>
        </p:nvSpPr>
        <p:spPr bwMode="auto">
          <a:xfrm rot="-6248703">
            <a:off x="5184775" y="3160713"/>
            <a:ext cx="1589087" cy="3176588"/>
          </a:xfrm>
          <a:prstGeom prst="moon">
            <a:avLst>
              <a:gd name="adj" fmla="val 15190"/>
            </a:avLst>
          </a:prstGeom>
          <a:solidFill>
            <a:srgbClr val="117A68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4587" name="稻壳儿小白白(http://dwz.cn/Wu2UP)"/>
          <p:cNvSpPr txBox="1">
            <a:spLocks noChangeArrowheads="1"/>
          </p:cNvSpPr>
          <p:nvPr/>
        </p:nvSpPr>
        <p:spPr bwMode="auto">
          <a:xfrm>
            <a:off x="4929981" y="3597292"/>
            <a:ext cx="18494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445469"/>
                </a:solidFill>
                <a:sym typeface="Arial" pitchFamily="34" charset="0"/>
              </a:rPr>
              <a:t>操作修饰词</a:t>
            </a:r>
            <a:endParaRPr lang="en-US" sz="2800" b="1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24588" name="稻壳儿小白白(http://dwz.cn/Wu2UP)"/>
          <p:cNvSpPr txBox="1">
            <a:spLocks noChangeArrowheads="1"/>
          </p:cNvSpPr>
          <p:nvPr/>
        </p:nvSpPr>
        <p:spPr bwMode="auto">
          <a:xfrm>
            <a:off x="7806715" y="3418571"/>
            <a:ext cx="23844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itchFamily="34" charset="0"/>
              </a:rPr>
              <a:t>实现了</a:t>
            </a:r>
            <a:r>
              <a:rPr lang="en-US" altLang="zh-CN" sz="1200" dirty="0" smtClean="0">
                <a:solidFill>
                  <a:srgbClr val="445469"/>
                </a:solidFill>
                <a:sym typeface="Arial" pitchFamily="34" charset="0"/>
              </a:rPr>
              <a:t>’&lt;‘, ‘&gt;’, ‘&lt;=‘, ‘&gt;=‘, ‘!=‘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等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修饰词对应的操作</a:t>
            </a:r>
            <a:endParaRPr lang="en-US" sz="1200" dirty="0">
              <a:solidFill>
                <a:srgbClr val="445469"/>
              </a:solidFill>
              <a:sym typeface="Arial" pitchFamily="34" charset="0"/>
            </a:endParaRPr>
          </a:p>
        </p:txBody>
      </p:sp>
      <p:pic>
        <p:nvPicPr>
          <p:cNvPr id="24595" name="图片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6" name="文本框 36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itchFamily="34" charset="-122"/>
              </a:rPr>
              <a:t>拓展功能</a:t>
            </a:r>
          </a:p>
        </p:txBody>
      </p:sp>
      <p:sp>
        <p:nvSpPr>
          <p:cNvPr id="24597" name="文本框 3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371834"/>
      </p:ext>
    </p:extLst>
  </p:cSld>
  <p:clrMapOvr>
    <a:masterClrMapping/>
  </p:clrMapOvr>
  <p:transition spd="slow"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稻壳儿小白白(http://dwz.cn/Wu2UP)"/>
          <p:cNvSpPr>
            <a:spLocks noChangeArrowheads="1"/>
          </p:cNvSpPr>
          <p:nvPr/>
        </p:nvSpPr>
        <p:spPr bwMode="auto">
          <a:xfrm rot="-848703">
            <a:off x="4135438" y="2357438"/>
            <a:ext cx="1589087" cy="3178175"/>
          </a:xfrm>
          <a:prstGeom prst="moon">
            <a:avLst>
              <a:gd name="adj" fmla="val 15190"/>
            </a:avLst>
          </a:prstGeom>
          <a:solidFill>
            <a:srgbClr val="32BB99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4579" name="稻壳儿小白白(http://dwz.cn/Wu2UP)"/>
          <p:cNvSpPr>
            <a:spLocks noChangeArrowheads="1"/>
          </p:cNvSpPr>
          <p:nvPr/>
        </p:nvSpPr>
        <p:spPr bwMode="auto">
          <a:xfrm rot="4551297">
            <a:off x="4948238" y="1322388"/>
            <a:ext cx="1589087" cy="3176587"/>
          </a:xfrm>
          <a:prstGeom prst="moon">
            <a:avLst>
              <a:gd name="adj" fmla="val 15190"/>
            </a:avLst>
          </a:prstGeom>
          <a:solidFill>
            <a:srgbClr val="117A68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4580" name="稻壳儿小白白(http://dwz.cn/Wu2UP)"/>
          <p:cNvSpPr>
            <a:spLocks noChangeArrowheads="1"/>
          </p:cNvSpPr>
          <p:nvPr/>
        </p:nvSpPr>
        <p:spPr bwMode="auto">
          <a:xfrm rot="9951297">
            <a:off x="5984875" y="2136775"/>
            <a:ext cx="1589088" cy="3178175"/>
          </a:xfrm>
          <a:prstGeom prst="moon">
            <a:avLst>
              <a:gd name="adj" fmla="val 15190"/>
            </a:avLst>
          </a:prstGeom>
          <a:solidFill>
            <a:srgbClr val="32BB99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4581" name="稻壳儿小白白(http://dwz.cn/Wu2UP)"/>
          <p:cNvSpPr>
            <a:spLocks noChangeArrowheads="1"/>
          </p:cNvSpPr>
          <p:nvPr/>
        </p:nvSpPr>
        <p:spPr bwMode="auto">
          <a:xfrm rot="-6248703">
            <a:off x="5184775" y="3160713"/>
            <a:ext cx="1589087" cy="3176588"/>
          </a:xfrm>
          <a:prstGeom prst="moon">
            <a:avLst>
              <a:gd name="adj" fmla="val 15190"/>
            </a:avLst>
          </a:prstGeom>
          <a:solidFill>
            <a:srgbClr val="117A68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4589" name="稻壳儿小白白(http://dwz.cn/Wu2UP)"/>
          <p:cNvSpPr txBox="1">
            <a:spLocks noChangeArrowheads="1"/>
          </p:cNvSpPr>
          <p:nvPr/>
        </p:nvSpPr>
        <p:spPr bwMode="auto">
          <a:xfrm>
            <a:off x="4696130" y="3577402"/>
            <a:ext cx="23113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445469"/>
                </a:solidFill>
                <a:sym typeface="Arial" pitchFamily="34" charset="0"/>
              </a:rPr>
              <a:t>事务文件解析</a:t>
            </a:r>
            <a:endParaRPr lang="en-US" sz="2800" b="1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24590" name="稻壳儿小白白(http://dwz.cn/Wu2UP)"/>
          <p:cNvSpPr txBox="1">
            <a:spLocks noChangeArrowheads="1"/>
          </p:cNvSpPr>
          <p:nvPr/>
        </p:nvSpPr>
        <p:spPr bwMode="auto">
          <a:xfrm>
            <a:off x="1568489" y="3515280"/>
            <a:ext cx="24399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445469"/>
                </a:solidFill>
                <a:sym typeface="Arial" pitchFamily="34" charset="0"/>
              </a:rPr>
              <a:t>将多条语句按顺序写进文件，称为一个事务文件，直接运行文件</a:t>
            </a:r>
            <a:r>
              <a:rPr lang="en-US" altLang="zh-CN" sz="1200" dirty="0">
                <a:solidFill>
                  <a:srgbClr val="445469"/>
                </a:solidFill>
                <a:sym typeface="Arial" pitchFamily="34" charset="0"/>
              </a:rPr>
              <a:t>,</a:t>
            </a:r>
            <a:r>
              <a:rPr lang="zh-CN" altLang="en-US" sz="1200" dirty="0">
                <a:solidFill>
                  <a:srgbClr val="445469"/>
                </a:solidFill>
                <a:sym typeface="Arial" pitchFamily="34" charset="0"/>
              </a:rPr>
              <a:t>执行文件中所有操作</a:t>
            </a:r>
          </a:p>
        </p:txBody>
      </p:sp>
      <p:pic>
        <p:nvPicPr>
          <p:cNvPr id="24595" name="图片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6" name="文本框 36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itchFamily="34" charset="-122"/>
              </a:rPr>
              <a:t>拓展功能</a:t>
            </a:r>
          </a:p>
        </p:txBody>
      </p:sp>
      <p:sp>
        <p:nvSpPr>
          <p:cNvPr id="24597" name="文本框 3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877283"/>
      </p:ext>
    </p:extLst>
  </p:cSld>
  <p:clrMapOvr>
    <a:masterClrMapping/>
  </p:clrMapOvr>
  <p:transition spd="slow"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稻壳儿小白白(http://dwz.cn/Wu2UP)"/>
          <p:cNvSpPr>
            <a:spLocks noChangeArrowheads="1"/>
          </p:cNvSpPr>
          <p:nvPr/>
        </p:nvSpPr>
        <p:spPr bwMode="auto">
          <a:xfrm rot="-848703">
            <a:off x="4135438" y="2357438"/>
            <a:ext cx="1589087" cy="3178175"/>
          </a:xfrm>
          <a:prstGeom prst="moon">
            <a:avLst>
              <a:gd name="adj" fmla="val 15190"/>
            </a:avLst>
          </a:prstGeom>
          <a:solidFill>
            <a:srgbClr val="32BB99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4579" name="稻壳儿小白白(http://dwz.cn/Wu2UP)"/>
          <p:cNvSpPr>
            <a:spLocks noChangeArrowheads="1"/>
          </p:cNvSpPr>
          <p:nvPr/>
        </p:nvSpPr>
        <p:spPr bwMode="auto">
          <a:xfrm rot="4551297">
            <a:off x="4948238" y="1322388"/>
            <a:ext cx="1589087" cy="3176587"/>
          </a:xfrm>
          <a:prstGeom prst="moon">
            <a:avLst>
              <a:gd name="adj" fmla="val 15190"/>
            </a:avLst>
          </a:prstGeom>
          <a:solidFill>
            <a:srgbClr val="117A68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4580" name="稻壳儿小白白(http://dwz.cn/Wu2UP)"/>
          <p:cNvSpPr>
            <a:spLocks noChangeArrowheads="1"/>
          </p:cNvSpPr>
          <p:nvPr/>
        </p:nvSpPr>
        <p:spPr bwMode="auto">
          <a:xfrm rot="9951297">
            <a:off x="5984875" y="2136775"/>
            <a:ext cx="1589088" cy="3178175"/>
          </a:xfrm>
          <a:prstGeom prst="moon">
            <a:avLst>
              <a:gd name="adj" fmla="val 15190"/>
            </a:avLst>
          </a:prstGeom>
          <a:solidFill>
            <a:srgbClr val="32BB99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4581" name="稻壳儿小白白(http://dwz.cn/Wu2UP)"/>
          <p:cNvSpPr>
            <a:spLocks noChangeArrowheads="1"/>
          </p:cNvSpPr>
          <p:nvPr/>
        </p:nvSpPr>
        <p:spPr bwMode="auto">
          <a:xfrm rot="-6248703">
            <a:off x="5184776" y="3160714"/>
            <a:ext cx="1589087" cy="3176588"/>
          </a:xfrm>
          <a:prstGeom prst="moon">
            <a:avLst>
              <a:gd name="adj" fmla="val 15190"/>
            </a:avLst>
          </a:prstGeom>
          <a:solidFill>
            <a:srgbClr val="117A68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4591" name="稻壳儿小白白(http://dwz.cn/Wu2UP)"/>
          <p:cNvSpPr txBox="1">
            <a:spLocks noChangeArrowheads="1"/>
          </p:cNvSpPr>
          <p:nvPr/>
        </p:nvSpPr>
        <p:spPr bwMode="auto">
          <a:xfrm>
            <a:off x="4713989" y="3567793"/>
            <a:ext cx="223342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445469"/>
                </a:solidFill>
                <a:sym typeface="Arial" pitchFamily="34" charset="0"/>
              </a:rPr>
              <a:t>复杂函数</a:t>
            </a:r>
            <a:endParaRPr lang="en-US" sz="2800" b="1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24592" name="稻壳儿小白白(http://dwz.cn/Wu2UP)"/>
          <p:cNvSpPr txBox="1">
            <a:spLocks noChangeArrowheads="1"/>
          </p:cNvSpPr>
          <p:nvPr/>
        </p:nvSpPr>
        <p:spPr bwMode="auto">
          <a:xfrm>
            <a:off x="7938210" y="3413904"/>
            <a:ext cx="23495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445469"/>
                </a:solidFill>
                <a:sym typeface="Arial" pitchFamily="34" charset="0"/>
              </a:rPr>
              <a:t>在某些数据库文件中，一些属性和数值有关</a:t>
            </a:r>
            <a:r>
              <a:rPr lang="zh-CN" altLang="en-US" sz="1200" dirty="0" smtClean="0">
                <a:solidFill>
                  <a:srgbClr val="445469"/>
                </a:solidFill>
                <a:sym typeface="Arial" pitchFamily="34" charset="0"/>
              </a:rPr>
              <a:t>，</a:t>
            </a:r>
            <a:r>
              <a:rPr lang="zh-CN" altLang="en-US" sz="1200" dirty="0">
                <a:solidFill>
                  <a:srgbClr val="445469"/>
                </a:solidFill>
                <a:sym typeface="Arial" pitchFamily="34" charset="0"/>
              </a:rPr>
              <a:t>提供</a:t>
            </a:r>
            <a:r>
              <a:rPr lang="zh-CN" altLang="en-US" sz="1200" dirty="0" smtClean="0">
                <a:solidFill>
                  <a:srgbClr val="445469"/>
                </a:solidFill>
                <a:sym typeface="Arial" pitchFamily="34" charset="0"/>
              </a:rPr>
              <a:t>对</a:t>
            </a:r>
            <a:r>
              <a:rPr lang="zh-CN" altLang="en-US" sz="1200" dirty="0">
                <a:solidFill>
                  <a:srgbClr val="445469"/>
                </a:solidFill>
                <a:sym typeface="Arial" pitchFamily="34" charset="0"/>
              </a:rPr>
              <a:t>这些数值类的</a:t>
            </a:r>
            <a:r>
              <a:rPr lang="zh-CN" altLang="en-US" sz="1200" dirty="0" smtClean="0">
                <a:solidFill>
                  <a:srgbClr val="445469"/>
                </a:solidFill>
                <a:sym typeface="Arial" pitchFamily="34" charset="0"/>
              </a:rPr>
              <a:t>属性</a:t>
            </a:r>
            <a:r>
              <a:rPr lang="zh-CN" altLang="en-US" sz="1200" dirty="0">
                <a:solidFill>
                  <a:srgbClr val="445469"/>
                </a:solidFill>
                <a:sym typeface="Arial" pitchFamily="34" charset="0"/>
              </a:rPr>
              <a:t>的</a:t>
            </a:r>
            <a:r>
              <a:rPr lang="zh-CN" altLang="en-US" sz="1200" dirty="0" smtClean="0">
                <a:solidFill>
                  <a:srgbClr val="445469"/>
                </a:solidFill>
                <a:sym typeface="Arial" pitchFamily="34" charset="0"/>
              </a:rPr>
              <a:t>一些</a:t>
            </a:r>
            <a:r>
              <a:rPr lang="zh-CN" altLang="en-US" sz="1200" dirty="0">
                <a:solidFill>
                  <a:srgbClr val="445469"/>
                </a:solidFill>
                <a:sym typeface="Arial" pitchFamily="34" charset="0"/>
              </a:rPr>
              <a:t>操作，例如求</a:t>
            </a:r>
            <a:r>
              <a:rPr lang="zh-CN" altLang="en-US" sz="1200" dirty="0" smtClean="0">
                <a:solidFill>
                  <a:srgbClr val="445469"/>
                </a:solidFill>
                <a:sym typeface="Arial" pitchFamily="34" charset="0"/>
              </a:rPr>
              <a:t>平均数、</a:t>
            </a:r>
            <a:r>
              <a:rPr lang="zh-CN" altLang="en-US" sz="1200" dirty="0">
                <a:solidFill>
                  <a:srgbClr val="445469"/>
                </a:solidFill>
                <a:sym typeface="Arial" pitchFamily="34" charset="0"/>
              </a:rPr>
              <a:t>求最大</a:t>
            </a:r>
            <a:r>
              <a:rPr lang="zh-CN" altLang="en-US" sz="1200" dirty="0" smtClean="0">
                <a:solidFill>
                  <a:srgbClr val="445469"/>
                </a:solidFill>
                <a:sym typeface="Arial" pitchFamily="34" charset="0"/>
              </a:rPr>
              <a:t>最小值。</a:t>
            </a:r>
            <a:endParaRPr lang="en-US" sz="1200" dirty="0">
              <a:solidFill>
                <a:srgbClr val="445469"/>
              </a:solidFill>
              <a:sym typeface="Arial" pitchFamily="34" charset="0"/>
            </a:endParaRPr>
          </a:p>
        </p:txBody>
      </p:sp>
      <p:pic>
        <p:nvPicPr>
          <p:cNvPr id="24595" name="图片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6" name="文本框 36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itchFamily="34" charset="-122"/>
              </a:rPr>
              <a:t>拓展功能</a:t>
            </a:r>
          </a:p>
        </p:txBody>
      </p:sp>
      <p:sp>
        <p:nvSpPr>
          <p:cNvPr id="24597" name="文本框 3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937994"/>
      </p:ext>
    </p:extLst>
  </p:cSld>
  <p:clrMapOvr>
    <a:masterClrMapping/>
  </p:clrMapOvr>
  <p:transition spd="slow"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13"/>
          <p:cNvSpPr txBox="1">
            <a:spLocks noChangeArrowheads="1"/>
          </p:cNvSpPr>
          <p:nvPr/>
        </p:nvSpPr>
        <p:spPr bwMode="auto">
          <a:xfrm>
            <a:off x="2967038" y="4416425"/>
            <a:ext cx="6064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4800" b="1" dirty="0" smtClean="0">
                <a:solidFill>
                  <a:srgbClr val="117A68"/>
                </a:solidFill>
                <a:latin typeface="微软雅黑" pitchFamily="34" charset="-122"/>
              </a:rPr>
              <a:t>用户手册</a:t>
            </a:r>
            <a:r>
              <a:rPr lang="en-US" altLang="zh-CN" sz="4800" b="1" dirty="0" smtClean="0">
                <a:solidFill>
                  <a:srgbClr val="117A68"/>
                </a:solidFill>
                <a:latin typeface="微软雅黑" pitchFamily="34" charset="-122"/>
              </a:rPr>
              <a:t>(</a:t>
            </a:r>
            <a:r>
              <a:rPr lang="zh-CN" altLang="en-US" sz="4800" b="1" dirty="0" smtClean="0">
                <a:solidFill>
                  <a:srgbClr val="117A68"/>
                </a:solidFill>
                <a:latin typeface="微软雅黑" pitchFamily="34" charset="-122"/>
              </a:rPr>
              <a:t>待续</a:t>
            </a:r>
            <a:r>
              <a:rPr lang="en-US" altLang="zh-CN" sz="4800" b="1" dirty="0" smtClean="0">
                <a:solidFill>
                  <a:srgbClr val="117A68"/>
                </a:solidFill>
                <a:latin typeface="微软雅黑" pitchFamily="34" charset="-122"/>
              </a:rPr>
              <a:t>)</a:t>
            </a:r>
            <a:endParaRPr lang="zh-CN" altLang="en-US" sz="4800" b="1" dirty="0">
              <a:solidFill>
                <a:srgbClr val="117A68"/>
              </a:solidFill>
              <a:latin typeface="微软雅黑" pitchFamily="34" charset="-122"/>
            </a:endParaRPr>
          </a:p>
        </p:txBody>
      </p:sp>
      <p:grpSp>
        <p:nvGrpSpPr>
          <p:cNvPr id="27651" name="组合 4"/>
          <p:cNvGrpSpPr>
            <a:grpSpLocks noChangeAspect="1"/>
          </p:cNvGrpSpPr>
          <p:nvPr/>
        </p:nvGrpSpPr>
        <p:grpSpPr bwMode="auto"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27654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5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52" name="文本框 2"/>
          <p:cNvSpPr txBox="1">
            <a:spLocks noChangeArrowheads="1"/>
          </p:cNvSpPr>
          <p:nvPr/>
        </p:nvSpPr>
        <p:spPr bwMode="auto">
          <a:xfrm>
            <a:off x="5130800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itchFamily="34" charset="0"/>
              </a:rPr>
              <a:t>5</a:t>
            </a:r>
            <a:endParaRPr lang="zh-CN" altLang="en-US" sz="16600">
              <a:solidFill>
                <a:schemeClr val="bg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稻壳儿小白白(http://dwz.cn/Wu2UP)"/>
          <p:cNvSpPr>
            <a:spLocks noEditPoints="1"/>
          </p:cNvSpPr>
          <p:nvPr/>
        </p:nvSpPr>
        <p:spPr bwMode="auto">
          <a:xfrm>
            <a:off x="2068513" y="1258888"/>
            <a:ext cx="384175" cy="309562"/>
          </a:xfrm>
          <a:custGeom>
            <a:avLst/>
            <a:gdLst>
              <a:gd name="T0" fmla="*/ 2147483647 w 57"/>
              <a:gd name="T1" fmla="*/ 1222763170 h 46"/>
              <a:gd name="T2" fmla="*/ 2147483647 w 57"/>
              <a:gd name="T3" fmla="*/ 1222763170 h 46"/>
              <a:gd name="T4" fmla="*/ 2147483647 w 57"/>
              <a:gd name="T5" fmla="*/ 1222763170 h 46"/>
              <a:gd name="T6" fmla="*/ 2147483647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7 w 57"/>
              <a:gd name="T31" fmla="*/ 0 h 46"/>
              <a:gd name="T32" fmla="*/ 2147483647 w 57"/>
              <a:gd name="T33" fmla="*/ 45290267 h 46"/>
              <a:gd name="T34" fmla="*/ 2147483647 w 57"/>
              <a:gd name="T35" fmla="*/ 724603887 h 46"/>
              <a:gd name="T36" fmla="*/ 2147483647 w 57"/>
              <a:gd name="T37" fmla="*/ 1041615564 h 46"/>
              <a:gd name="T38" fmla="*/ 2147483647 w 57"/>
              <a:gd name="T39" fmla="*/ 1086905830 h 46"/>
              <a:gd name="T40" fmla="*/ 2147483647 w 57"/>
              <a:gd name="T41" fmla="*/ 1222763170 h 46"/>
              <a:gd name="T42" fmla="*/ 2147483647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7 w 57"/>
              <a:gd name="T65" fmla="*/ 1177479633 h 46"/>
              <a:gd name="T66" fmla="*/ 2147483647 w 57"/>
              <a:gd name="T67" fmla="*/ 1222763170 h 46"/>
              <a:gd name="T68" fmla="*/ 2147483647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9225" name="稻壳儿小白白(http://dwz.cn/Wu2UP)"/>
          <p:cNvSpPr>
            <a:spLocks noEditPoints="1"/>
          </p:cNvSpPr>
          <p:nvPr/>
        </p:nvSpPr>
        <p:spPr bwMode="auto">
          <a:xfrm>
            <a:off x="5865812" y="1539875"/>
            <a:ext cx="4013294" cy="1086784"/>
          </a:xfrm>
          <a:custGeom>
            <a:avLst/>
            <a:gdLst>
              <a:gd name="T0" fmla="*/ 2147483647 w 64"/>
              <a:gd name="T1" fmla="*/ 2147483647 h 63"/>
              <a:gd name="T2" fmla="*/ 2147483647 w 64"/>
              <a:gd name="T3" fmla="*/ 2147483647 h 63"/>
              <a:gd name="T4" fmla="*/ 1801042959 w 64"/>
              <a:gd name="T5" fmla="*/ 2044504754 h 63"/>
              <a:gd name="T6" fmla="*/ 1157816138 w 64"/>
              <a:gd name="T7" fmla="*/ 2147483647 h 63"/>
              <a:gd name="T8" fmla="*/ 0 w 64"/>
              <a:gd name="T9" fmla="*/ 1107438172 h 63"/>
              <a:gd name="T10" fmla="*/ 1157816138 w 64"/>
              <a:gd name="T11" fmla="*/ 0 h 63"/>
              <a:gd name="T12" fmla="*/ 2147483647 w 64"/>
              <a:gd name="T13" fmla="*/ 1107438172 h 63"/>
              <a:gd name="T14" fmla="*/ 2101216786 w 64"/>
              <a:gd name="T15" fmla="*/ 1746346315 h 63"/>
              <a:gd name="T16" fmla="*/ 2147483647 w 64"/>
              <a:gd name="T17" fmla="*/ 2147483647 h 63"/>
              <a:gd name="T18" fmla="*/ 2147483647 w 64"/>
              <a:gd name="T19" fmla="*/ 2147483647 h 63"/>
              <a:gd name="T20" fmla="*/ 2147483647 w 64"/>
              <a:gd name="T21" fmla="*/ 2147483647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r>
              <a:rPr lang="zh-CN" altLang="en-US" dirty="0" smtClean="0"/>
              <a:t>在本地建立如下文件夹</a:t>
            </a:r>
            <a:endParaRPr lang="zh-CN" altLang="en-US" dirty="0"/>
          </a:p>
        </p:txBody>
      </p:sp>
      <p:pic>
        <p:nvPicPr>
          <p:cNvPr id="9239" name="图片 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0" name="文本框 59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itchFamily="34" charset="-122"/>
              </a:rPr>
              <a:t>用户手册</a:t>
            </a:r>
            <a:endParaRPr lang="zh-CN" altLang="en-US" sz="2400" b="1" dirty="0">
              <a:solidFill>
                <a:srgbClr val="117A68"/>
              </a:solidFill>
              <a:latin typeface="微软雅黑" pitchFamily="34" charset="-122"/>
            </a:endParaRPr>
          </a:p>
        </p:txBody>
      </p:sp>
      <p:sp>
        <p:nvSpPr>
          <p:cNvPr id="9241" name="文本框 60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Impac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93" t="-503" r="74366" b="78814"/>
          <a:stretch/>
        </p:blipFill>
        <p:spPr bwMode="auto">
          <a:xfrm>
            <a:off x="-2725271" y="1258888"/>
            <a:ext cx="7942729" cy="772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829" y="2595283"/>
            <a:ext cx="9239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18212" y="282971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建立目录文件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148521"/>
      </p:ext>
    </p:extLst>
  </p:cSld>
  <p:clrMapOvr>
    <a:masterClrMapping/>
  </p:clrMapOvr>
  <p:transition spd="slow"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稻壳儿小白白(http://dwz.cn/Wu2UP)"/>
          <p:cNvSpPr>
            <a:spLocks noEditPoints="1"/>
          </p:cNvSpPr>
          <p:nvPr/>
        </p:nvSpPr>
        <p:spPr bwMode="auto">
          <a:xfrm>
            <a:off x="2068513" y="1258888"/>
            <a:ext cx="384175" cy="309562"/>
          </a:xfrm>
          <a:custGeom>
            <a:avLst/>
            <a:gdLst>
              <a:gd name="T0" fmla="*/ 2147483647 w 57"/>
              <a:gd name="T1" fmla="*/ 1222763170 h 46"/>
              <a:gd name="T2" fmla="*/ 2147483647 w 57"/>
              <a:gd name="T3" fmla="*/ 1222763170 h 46"/>
              <a:gd name="T4" fmla="*/ 2147483647 w 57"/>
              <a:gd name="T5" fmla="*/ 1222763170 h 46"/>
              <a:gd name="T6" fmla="*/ 2147483647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7 w 57"/>
              <a:gd name="T31" fmla="*/ 0 h 46"/>
              <a:gd name="T32" fmla="*/ 2147483647 w 57"/>
              <a:gd name="T33" fmla="*/ 45290267 h 46"/>
              <a:gd name="T34" fmla="*/ 2147483647 w 57"/>
              <a:gd name="T35" fmla="*/ 724603887 h 46"/>
              <a:gd name="T36" fmla="*/ 2147483647 w 57"/>
              <a:gd name="T37" fmla="*/ 1041615564 h 46"/>
              <a:gd name="T38" fmla="*/ 2147483647 w 57"/>
              <a:gd name="T39" fmla="*/ 1086905830 h 46"/>
              <a:gd name="T40" fmla="*/ 2147483647 w 57"/>
              <a:gd name="T41" fmla="*/ 1222763170 h 46"/>
              <a:gd name="T42" fmla="*/ 2147483647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7 w 57"/>
              <a:gd name="T65" fmla="*/ 1177479633 h 46"/>
              <a:gd name="T66" fmla="*/ 2147483647 w 57"/>
              <a:gd name="T67" fmla="*/ 1222763170 h 46"/>
              <a:gd name="T68" fmla="*/ 2147483647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9225" name="稻壳儿小白白(http://dwz.cn/Wu2UP)"/>
          <p:cNvSpPr>
            <a:spLocks noEditPoints="1"/>
          </p:cNvSpPr>
          <p:nvPr/>
        </p:nvSpPr>
        <p:spPr bwMode="auto">
          <a:xfrm>
            <a:off x="5865813" y="1539875"/>
            <a:ext cx="419100" cy="411163"/>
          </a:xfrm>
          <a:custGeom>
            <a:avLst/>
            <a:gdLst>
              <a:gd name="T0" fmla="*/ 2147483647 w 64"/>
              <a:gd name="T1" fmla="*/ 2147483647 h 63"/>
              <a:gd name="T2" fmla="*/ 2147483647 w 64"/>
              <a:gd name="T3" fmla="*/ 2147483647 h 63"/>
              <a:gd name="T4" fmla="*/ 1801042959 w 64"/>
              <a:gd name="T5" fmla="*/ 2044504754 h 63"/>
              <a:gd name="T6" fmla="*/ 1157816138 w 64"/>
              <a:gd name="T7" fmla="*/ 2147483647 h 63"/>
              <a:gd name="T8" fmla="*/ 0 w 64"/>
              <a:gd name="T9" fmla="*/ 1107438172 h 63"/>
              <a:gd name="T10" fmla="*/ 1157816138 w 64"/>
              <a:gd name="T11" fmla="*/ 0 h 63"/>
              <a:gd name="T12" fmla="*/ 2147483647 w 64"/>
              <a:gd name="T13" fmla="*/ 1107438172 h 63"/>
              <a:gd name="T14" fmla="*/ 2101216786 w 64"/>
              <a:gd name="T15" fmla="*/ 1746346315 h 63"/>
              <a:gd name="T16" fmla="*/ 2147483647 w 64"/>
              <a:gd name="T17" fmla="*/ 2147483647 h 63"/>
              <a:gd name="T18" fmla="*/ 2147483647 w 64"/>
              <a:gd name="T19" fmla="*/ 2147483647 h 63"/>
              <a:gd name="T20" fmla="*/ 2147483647 w 64"/>
              <a:gd name="T21" fmla="*/ 2147483647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pic>
        <p:nvPicPr>
          <p:cNvPr id="9239" name="图片 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0" name="文本框 59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itchFamily="34" charset="-122"/>
              </a:rPr>
              <a:t>用户手册</a:t>
            </a:r>
            <a:endParaRPr lang="zh-CN" altLang="en-US" sz="2400" b="1" dirty="0">
              <a:solidFill>
                <a:srgbClr val="117A68"/>
              </a:solidFill>
              <a:latin typeface="微软雅黑" pitchFamily="34" charset="-122"/>
            </a:endParaRPr>
          </a:p>
        </p:txBody>
      </p:sp>
      <p:sp>
        <p:nvSpPr>
          <p:cNvPr id="9241" name="文本框 60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26577" y="101606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在终端中输入如下指令运行数据库程序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994" y="1644528"/>
            <a:ext cx="6751637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26577" y="3182760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输入数据库密码访问数据库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这里为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3688007"/>
            <a:ext cx="6999287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226028"/>
      </p:ext>
    </p:extLst>
  </p:cSld>
  <p:clrMapOvr>
    <a:masterClrMapping/>
  </p:clrMapOvr>
  <p:transition spd="slow"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稻壳儿小白白(http://dwz.cn/Wu2UP)"/>
          <p:cNvSpPr>
            <a:spLocks noEditPoints="1"/>
          </p:cNvSpPr>
          <p:nvPr/>
        </p:nvSpPr>
        <p:spPr bwMode="auto">
          <a:xfrm>
            <a:off x="2068513" y="1258888"/>
            <a:ext cx="384175" cy="309562"/>
          </a:xfrm>
          <a:custGeom>
            <a:avLst/>
            <a:gdLst>
              <a:gd name="T0" fmla="*/ 2147483647 w 57"/>
              <a:gd name="T1" fmla="*/ 1222763170 h 46"/>
              <a:gd name="T2" fmla="*/ 2147483647 w 57"/>
              <a:gd name="T3" fmla="*/ 1222763170 h 46"/>
              <a:gd name="T4" fmla="*/ 2147483647 w 57"/>
              <a:gd name="T5" fmla="*/ 1222763170 h 46"/>
              <a:gd name="T6" fmla="*/ 2147483647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7 w 57"/>
              <a:gd name="T31" fmla="*/ 0 h 46"/>
              <a:gd name="T32" fmla="*/ 2147483647 w 57"/>
              <a:gd name="T33" fmla="*/ 45290267 h 46"/>
              <a:gd name="T34" fmla="*/ 2147483647 w 57"/>
              <a:gd name="T35" fmla="*/ 724603887 h 46"/>
              <a:gd name="T36" fmla="*/ 2147483647 w 57"/>
              <a:gd name="T37" fmla="*/ 1041615564 h 46"/>
              <a:gd name="T38" fmla="*/ 2147483647 w 57"/>
              <a:gd name="T39" fmla="*/ 1086905830 h 46"/>
              <a:gd name="T40" fmla="*/ 2147483647 w 57"/>
              <a:gd name="T41" fmla="*/ 1222763170 h 46"/>
              <a:gd name="T42" fmla="*/ 2147483647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7 w 57"/>
              <a:gd name="T65" fmla="*/ 1177479633 h 46"/>
              <a:gd name="T66" fmla="*/ 2147483647 w 57"/>
              <a:gd name="T67" fmla="*/ 1222763170 h 46"/>
              <a:gd name="T68" fmla="*/ 2147483647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9225" name="稻壳儿小白白(http://dwz.cn/Wu2UP)"/>
          <p:cNvSpPr>
            <a:spLocks noEditPoints="1"/>
          </p:cNvSpPr>
          <p:nvPr/>
        </p:nvSpPr>
        <p:spPr bwMode="auto">
          <a:xfrm>
            <a:off x="5865813" y="1539875"/>
            <a:ext cx="419100" cy="411163"/>
          </a:xfrm>
          <a:custGeom>
            <a:avLst/>
            <a:gdLst>
              <a:gd name="T0" fmla="*/ 2147483647 w 64"/>
              <a:gd name="T1" fmla="*/ 2147483647 h 63"/>
              <a:gd name="T2" fmla="*/ 2147483647 w 64"/>
              <a:gd name="T3" fmla="*/ 2147483647 h 63"/>
              <a:gd name="T4" fmla="*/ 1801042959 w 64"/>
              <a:gd name="T5" fmla="*/ 2044504754 h 63"/>
              <a:gd name="T6" fmla="*/ 1157816138 w 64"/>
              <a:gd name="T7" fmla="*/ 2147483647 h 63"/>
              <a:gd name="T8" fmla="*/ 0 w 64"/>
              <a:gd name="T9" fmla="*/ 1107438172 h 63"/>
              <a:gd name="T10" fmla="*/ 1157816138 w 64"/>
              <a:gd name="T11" fmla="*/ 0 h 63"/>
              <a:gd name="T12" fmla="*/ 2147483647 w 64"/>
              <a:gd name="T13" fmla="*/ 1107438172 h 63"/>
              <a:gd name="T14" fmla="*/ 2101216786 w 64"/>
              <a:gd name="T15" fmla="*/ 1746346315 h 63"/>
              <a:gd name="T16" fmla="*/ 2147483647 w 64"/>
              <a:gd name="T17" fmla="*/ 2147483647 h 63"/>
              <a:gd name="T18" fmla="*/ 2147483647 w 64"/>
              <a:gd name="T19" fmla="*/ 2147483647 h 63"/>
              <a:gd name="T20" fmla="*/ 2147483647 w 64"/>
              <a:gd name="T21" fmla="*/ 2147483647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pic>
        <p:nvPicPr>
          <p:cNvPr id="9239" name="图片 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0" name="文本框 59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itchFamily="34" charset="-122"/>
              </a:rPr>
              <a:t>用户手册</a:t>
            </a:r>
            <a:endParaRPr lang="zh-CN" altLang="en-US" sz="2400" b="1" dirty="0">
              <a:solidFill>
                <a:srgbClr val="117A68"/>
              </a:solidFill>
              <a:latin typeface="微软雅黑" pitchFamily="34" charset="-122"/>
            </a:endParaRPr>
          </a:p>
        </p:txBody>
      </p:sp>
      <p:sp>
        <p:nvSpPr>
          <p:cNvPr id="9241" name="文本框 60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52688" y="2386135"/>
            <a:ext cx="6211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支持的操作有</a:t>
            </a:r>
            <a:r>
              <a:rPr lang="en-US" altLang="zh-CN" dirty="0" smtClean="0"/>
              <a:t>: </a:t>
            </a:r>
          </a:p>
          <a:p>
            <a:r>
              <a:rPr lang="zh-CN" altLang="en-US" dirty="0" smtClean="0"/>
              <a:t>创建表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删除表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删除表中的记录</a:t>
            </a:r>
            <a:r>
              <a:rPr lang="en-US" altLang="zh-CN" dirty="0" smtClean="0"/>
              <a:t>, </a:t>
            </a:r>
          </a:p>
          <a:p>
            <a:r>
              <a:rPr lang="zh-CN" altLang="en-US" dirty="0" smtClean="0"/>
              <a:t>打印所有的表及其属性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向表中插入一行</a:t>
            </a:r>
            <a:r>
              <a:rPr lang="en-US" altLang="zh-CN" dirty="0" smtClean="0"/>
              <a:t>, </a:t>
            </a:r>
            <a:r>
              <a:rPr lang="zh-CN" altLang="en-US" dirty="0" smtClean="0"/>
              <a:t>修改表中记录的值</a:t>
            </a:r>
            <a:endParaRPr lang="en-US" altLang="zh-CN" dirty="0" smtClean="0"/>
          </a:p>
          <a:p>
            <a:r>
              <a:rPr lang="zh-CN" altLang="en-US" dirty="0" smtClean="0"/>
              <a:t>选择展示表中的某些属性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226028"/>
      </p:ext>
    </p:extLst>
  </p:cSld>
  <p:clrMapOvr>
    <a:masterClrMapping/>
  </p:clrMapOvr>
  <p:transition spd="slow"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稻壳儿小白白(http://dwz.cn/Wu2UP)"/>
          <p:cNvSpPr>
            <a:spLocks noEditPoints="1"/>
          </p:cNvSpPr>
          <p:nvPr/>
        </p:nvSpPr>
        <p:spPr bwMode="auto">
          <a:xfrm>
            <a:off x="2068513" y="1258888"/>
            <a:ext cx="384175" cy="309562"/>
          </a:xfrm>
          <a:custGeom>
            <a:avLst/>
            <a:gdLst>
              <a:gd name="T0" fmla="*/ 2147483647 w 57"/>
              <a:gd name="T1" fmla="*/ 1222763170 h 46"/>
              <a:gd name="T2" fmla="*/ 2147483647 w 57"/>
              <a:gd name="T3" fmla="*/ 1222763170 h 46"/>
              <a:gd name="T4" fmla="*/ 2147483647 w 57"/>
              <a:gd name="T5" fmla="*/ 1222763170 h 46"/>
              <a:gd name="T6" fmla="*/ 2147483647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7 w 57"/>
              <a:gd name="T31" fmla="*/ 0 h 46"/>
              <a:gd name="T32" fmla="*/ 2147483647 w 57"/>
              <a:gd name="T33" fmla="*/ 45290267 h 46"/>
              <a:gd name="T34" fmla="*/ 2147483647 w 57"/>
              <a:gd name="T35" fmla="*/ 724603887 h 46"/>
              <a:gd name="T36" fmla="*/ 2147483647 w 57"/>
              <a:gd name="T37" fmla="*/ 1041615564 h 46"/>
              <a:gd name="T38" fmla="*/ 2147483647 w 57"/>
              <a:gd name="T39" fmla="*/ 1086905830 h 46"/>
              <a:gd name="T40" fmla="*/ 2147483647 w 57"/>
              <a:gd name="T41" fmla="*/ 1222763170 h 46"/>
              <a:gd name="T42" fmla="*/ 2147483647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7 w 57"/>
              <a:gd name="T65" fmla="*/ 1177479633 h 46"/>
              <a:gd name="T66" fmla="*/ 2147483647 w 57"/>
              <a:gd name="T67" fmla="*/ 1222763170 h 46"/>
              <a:gd name="T68" fmla="*/ 2147483647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9225" name="稻壳儿小白白(http://dwz.cn/Wu2UP)"/>
          <p:cNvSpPr>
            <a:spLocks noEditPoints="1"/>
          </p:cNvSpPr>
          <p:nvPr/>
        </p:nvSpPr>
        <p:spPr bwMode="auto">
          <a:xfrm>
            <a:off x="5865813" y="1539875"/>
            <a:ext cx="419100" cy="411163"/>
          </a:xfrm>
          <a:custGeom>
            <a:avLst/>
            <a:gdLst>
              <a:gd name="T0" fmla="*/ 2147483647 w 64"/>
              <a:gd name="T1" fmla="*/ 2147483647 h 63"/>
              <a:gd name="T2" fmla="*/ 2147483647 w 64"/>
              <a:gd name="T3" fmla="*/ 2147483647 h 63"/>
              <a:gd name="T4" fmla="*/ 1801042959 w 64"/>
              <a:gd name="T5" fmla="*/ 2044504754 h 63"/>
              <a:gd name="T6" fmla="*/ 1157816138 w 64"/>
              <a:gd name="T7" fmla="*/ 2147483647 h 63"/>
              <a:gd name="T8" fmla="*/ 0 w 64"/>
              <a:gd name="T9" fmla="*/ 1107438172 h 63"/>
              <a:gd name="T10" fmla="*/ 1157816138 w 64"/>
              <a:gd name="T11" fmla="*/ 0 h 63"/>
              <a:gd name="T12" fmla="*/ 2147483647 w 64"/>
              <a:gd name="T13" fmla="*/ 1107438172 h 63"/>
              <a:gd name="T14" fmla="*/ 2101216786 w 64"/>
              <a:gd name="T15" fmla="*/ 1746346315 h 63"/>
              <a:gd name="T16" fmla="*/ 2147483647 w 64"/>
              <a:gd name="T17" fmla="*/ 2147483647 h 63"/>
              <a:gd name="T18" fmla="*/ 2147483647 w 64"/>
              <a:gd name="T19" fmla="*/ 2147483647 h 63"/>
              <a:gd name="T20" fmla="*/ 2147483647 w 64"/>
              <a:gd name="T21" fmla="*/ 2147483647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pic>
        <p:nvPicPr>
          <p:cNvPr id="9239" name="图片 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0" name="文本框 59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itchFamily="34" charset="-122"/>
              </a:rPr>
              <a:t>用户手册</a:t>
            </a:r>
            <a:endParaRPr lang="zh-CN" altLang="en-US" sz="2400" b="1" dirty="0">
              <a:solidFill>
                <a:srgbClr val="117A68"/>
              </a:solidFill>
              <a:latin typeface="微软雅黑" pitchFamily="34" charset="-122"/>
            </a:endParaRPr>
          </a:p>
        </p:txBody>
      </p:sp>
      <p:sp>
        <p:nvSpPr>
          <p:cNvPr id="9241" name="文本框 60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6233" y="135520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打印表属性操作</a:t>
            </a:r>
            <a:r>
              <a:rPr lang="en-US" altLang="zh-CN" dirty="0" smtClean="0"/>
              <a:t>: 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94" y="1951038"/>
            <a:ext cx="6980237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226028"/>
      </p:ext>
    </p:extLst>
  </p:cSld>
  <p:clrMapOvr>
    <a:masterClrMapping/>
  </p:clrMapOvr>
  <p:transition spd="slow"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稻壳儿小白白(http://dwz.cn/Wu2UP)"/>
          <p:cNvSpPr>
            <a:spLocks noEditPoints="1"/>
          </p:cNvSpPr>
          <p:nvPr/>
        </p:nvSpPr>
        <p:spPr bwMode="auto">
          <a:xfrm>
            <a:off x="2068513" y="1258888"/>
            <a:ext cx="384175" cy="309562"/>
          </a:xfrm>
          <a:custGeom>
            <a:avLst/>
            <a:gdLst>
              <a:gd name="T0" fmla="*/ 2147483647 w 57"/>
              <a:gd name="T1" fmla="*/ 1222763170 h 46"/>
              <a:gd name="T2" fmla="*/ 2147483647 w 57"/>
              <a:gd name="T3" fmla="*/ 1222763170 h 46"/>
              <a:gd name="T4" fmla="*/ 2147483647 w 57"/>
              <a:gd name="T5" fmla="*/ 1222763170 h 46"/>
              <a:gd name="T6" fmla="*/ 2147483647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7 w 57"/>
              <a:gd name="T31" fmla="*/ 0 h 46"/>
              <a:gd name="T32" fmla="*/ 2147483647 w 57"/>
              <a:gd name="T33" fmla="*/ 45290267 h 46"/>
              <a:gd name="T34" fmla="*/ 2147483647 w 57"/>
              <a:gd name="T35" fmla="*/ 724603887 h 46"/>
              <a:gd name="T36" fmla="*/ 2147483647 w 57"/>
              <a:gd name="T37" fmla="*/ 1041615564 h 46"/>
              <a:gd name="T38" fmla="*/ 2147483647 w 57"/>
              <a:gd name="T39" fmla="*/ 1086905830 h 46"/>
              <a:gd name="T40" fmla="*/ 2147483647 w 57"/>
              <a:gd name="T41" fmla="*/ 1222763170 h 46"/>
              <a:gd name="T42" fmla="*/ 2147483647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7 w 57"/>
              <a:gd name="T65" fmla="*/ 1177479633 h 46"/>
              <a:gd name="T66" fmla="*/ 2147483647 w 57"/>
              <a:gd name="T67" fmla="*/ 1222763170 h 46"/>
              <a:gd name="T68" fmla="*/ 2147483647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9225" name="稻壳儿小白白(http://dwz.cn/Wu2UP)"/>
          <p:cNvSpPr>
            <a:spLocks noEditPoints="1"/>
          </p:cNvSpPr>
          <p:nvPr/>
        </p:nvSpPr>
        <p:spPr bwMode="auto">
          <a:xfrm>
            <a:off x="5865813" y="1539875"/>
            <a:ext cx="419100" cy="411163"/>
          </a:xfrm>
          <a:custGeom>
            <a:avLst/>
            <a:gdLst>
              <a:gd name="T0" fmla="*/ 2147483647 w 64"/>
              <a:gd name="T1" fmla="*/ 2147483647 h 63"/>
              <a:gd name="T2" fmla="*/ 2147483647 w 64"/>
              <a:gd name="T3" fmla="*/ 2147483647 h 63"/>
              <a:gd name="T4" fmla="*/ 1801042959 w 64"/>
              <a:gd name="T5" fmla="*/ 2044504754 h 63"/>
              <a:gd name="T6" fmla="*/ 1157816138 w 64"/>
              <a:gd name="T7" fmla="*/ 2147483647 h 63"/>
              <a:gd name="T8" fmla="*/ 0 w 64"/>
              <a:gd name="T9" fmla="*/ 1107438172 h 63"/>
              <a:gd name="T10" fmla="*/ 1157816138 w 64"/>
              <a:gd name="T11" fmla="*/ 0 h 63"/>
              <a:gd name="T12" fmla="*/ 2147483647 w 64"/>
              <a:gd name="T13" fmla="*/ 1107438172 h 63"/>
              <a:gd name="T14" fmla="*/ 2101216786 w 64"/>
              <a:gd name="T15" fmla="*/ 1746346315 h 63"/>
              <a:gd name="T16" fmla="*/ 2147483647 w 64"/>
              <a:gd name="T17" fmla="*/ 2147483647 h 63"/>
              <a:gd name="T18" fmla="*/ 2147483647 w 64"/>
              <a:gd name="T19" fmla="*/ 2147483647 h 63"/>
              <a:gd name="T20" fmla="*/ 2147483647 w 64"/>
              <a:gd name="T21" fmla="*/ 2147483647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pic>
        <p:nvPicPr>
          <p:cNvPr id="9239" name="图片 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0" name="文本框 59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itchFamily="34" charset="-122"/>
              </a:rPr>
              <a:t>用户手册</a:t>
            </a:r>
            <a:endParaRPr lang="zh-CN" altLang="en-US" sz="2400" b="1" dirty="0">
              <a:solidFill>
                <a:srgbClr val="117A68"/>
              </a:solidFill>
              <a:latin typeface="微软雅黑" pitchFamily="34" charset="-122"/>
            </a:endParaRPr>
          </a:p>
        </p:txBody>
      </p:sp>
      <p:sp>
        <p:nvSpPr>
          <p:cNvPr id="9241" name="文本框 60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7446" y="1413669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展示表操作</a:t>
            </a:r>
            <a:r>
              <a:rPr lang="en-US" altLang="zh-CN" dirty="0" smtClean="0"/>
              <a:t>: 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044" y="2115050"/>
            <a:ext cx="8566638" cy="350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226028"/>
      </p:ext>
    </p:extLst>
  </p:cSld>
  <p:clrMapOvr>
    <a:masterClrMapping/>
  </p:clrMapOvr>
  <p:transition spd="slow"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稻壳儿小白白(http://dwz.cn/Wu2UP)"/>
          <p:cNvSpPr>
            <a:spLocks noEditPoints="1"/>
          </p:cNvSpPr>
          <p:nvPr/>
        </p:nvSpPr>
        <p:spPr bwMode="auto">
          <a:xfrm>
            <a:off x="2068513" y="1258888"/>
            <a:ext cx="384175" cy="309562"/>
          </a:xfrm>
          <a:custGeom>
            <a:avLst/>
            <a:gdLst>
              <a:gd name="T0" fmla="*/ 2147483647 w 57"/>
              <a:gd name="T1" fmla="*/ 1222763170 h 46"/>
              <a:gd name="T2" fmla="*/ 2147483647 w 57"/>
              <a:gd name="T3" fmla="*/ 1222763170 h 46"/>
              <a:gd name="T4" fmla="*/ 2147483647 w 57"/>
              <a:gd name="T5" fmla="*/ 1222763170 h 46"/>
              <a:gd name="T6" fmla="*/ 2147483647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7 w 57"/>
              <a:gd name="T31" fmla="*/ 0 h 46"/>
              <a:gd name="T32" fmla="*/ 2147483647 w 57"/>
              <a:gd name="T33" fmla="*/ 45290267 h 46"/>
              <a:gd name="T34" fmla="*/ 2147483647 w 57"/>
              <a:gd name="T35" fmla="*/ 724603887 h 46"/>
              <a:gd name="T36" fmla="*/ 2147483647 w 57"/>
              <a:gd name="T37" fmla="*/ 1041615564 h 46"/>
              <a:gd name="T38" fmla="*/ 2147483647 w 57"/>
              <a:gd name="T39" fmla="*/ 1086905830 h 46"/>
              <a:gd name="T40" fmla="*/ 2147483647 w 57"/>
              <a:gd name="T41" fmla="*/ 1222763170 h 46"/>
              <a:gd name="T42" fmla="*/ 2147483647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7 w 57"/>
              <a:gd name="T65" fmla="*/ 1177479633 h 46"/>
              <a:gd name="T66" fmla="*/ 2147483647 w 57"/>
              <a:gd name="T67" fmla="*/ 1222763170 h 46"/>
              <a:gd name="T68" fmla="*/ 2147483647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9225" name="稻壳儿小白白(http://dwz.cn/Wu2UP)"/>
          <p:cNvSpPr>
            <a:spLocks noEditPoints="1"/>
          </p:cNvSpPr>
          <p:nvPr/>
        </p:nvSpPr>
        <p:spPr bwMode="auto">
          <a:xfrm>
            <a:off x="5865813" y="1539875"/>
            <a:ext cx="419100" cy="411163"/>
          </a:xfrm>
          <a:custGeom>
            <a:avLst/>
            <a:gdLst>
              <a:gd name="T0" fmla="*/ 2147483647 w 64"/>
              <a:gd name="T1" fmla="*/ 2147483647 h 63"/>
              <a:gd name="T2" fmla="*/ 2147483647 w 64"/>
              <a:gd name="T3" fmla="*/ 2147483647 h 63"/>
              <a:gd name="T4" fmla="*/ 1801042959 w 64"/>
              <a:gd name="T5" fmla="*/ 2044504754 h 63"/>
              <a:gd name="T6" fmla="*/ 1157816138 w 64"/>
              <a:gd name="T7" fmla="*/ 2147483647 h 63"/>
              <a:gd name="T8" fmla="*/ 0 w 64"/>
              <a:gd name="T9" fmla="*/ 1107438172 h 63"/>
              <a:gd name="T10" fmla="*/ 1157816138 w 64"/>
              <a:gd name="T11" fmla="*/ 0 h 63"/>
              <a:gd name="T12" fmla="*/ 2147483647 w 64"/>
              <a:gd name="T13" fmla="*/ 1107438172 h 63"/>
              <a:gd name="T14" fmla="*/ 2101216786 w 64"/>
              <a:gd name="T15" fmla="*/ 1746346315 h 63"/>
              <a:gd name="T16" fmla="*/ 2147483647 w 64"/>
              <a:gd name="T17" fmla="*/ 2147483647 h 63"/>
              <a:gd name="T18" fmla="*/ 2147483647 w 64"/>
              <a:gd name="T19" fmla="*/ 2147483647 h 63"/>
              <a:gd name="T20" fmla="*/ 2147483647 w 64"/>
              <a:gd name="T21" fmla="*/ 2147483647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pic>
        <p:nvPicPr>
          <p:cNvPr id="9239" name="图片 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0" name="文本框 59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itchFamily="34" charset="-122"/>
              </a:rPr>
              <a:t>用户手册</a:t>
            </a:r>
            <a:endParaRPr lang="zh-CN" altLang="en-US" sz="2400" b="1" dirty="0">
              <a:solidFill>
                <a:srgbClr val="117A68"/>
              </a:solidFill>
              <a:latin typeface="微软雅黑" pitchFamily="34" charset="-122"/>
            </a:endParaRPr>
          </a:p>
        </p:txBody>
      </p:sp>
      <p:sp>
        <p:nvSpPr>
          <p:cNvPr id="9241" name="文本框 60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4915" y="1393709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对表中的数据排序展示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不改变原表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070222"/>
            <a:ext cx="11333163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226028"/>
      </p:ext>
    </p:extLst>
  </p:cSld>
  <p:clrMapOvr>
    <a:masterClrMapping/>
  </p:clrMapOvr>
  <p:transition spd="slow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3"/>
          <p:cNvSpPr txBox="1">
            <a:spLocks noChangeArrowheads="1"/>
          </p:cNvSpPr>
          <p:nvPr/>
        </p:nvSpPr>
        <p:spPr bwMode="auto">
          <a:xfrm>
            <a:off x="2967038" y="4416425"/>
            <a:ext cx="6064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4800" b="1" dirty="0" smtClean="0">
                <a:solidFill>
                  <a:srgbClr val="007F58"/>
                </a:solidFill>
                <a:latin typeface="微软雅黑" pitchFamily="34" charset="-122"/>
              </a:rPr>
              <a:t>需求分析</a:t>
            </a:r>
            <a:endParaRPr lang="zh-CN" altLang="en-US" sz="4800" b="1" dirty="0">
              <a:solidFill>
                <a:srgbClr val="007F58"/>
              </a:solidFill>
              <a:latin typeface="微软雅黑" pitchFamily="34" charset="-122"/>
            </a:endParaRPr>
          </a:p>
        </p:txBody>
      </p:sp>
      <p:grpSp>
        <p:nvGrpSpPr>
          <p:cNvPr id="5123" name="组合 4"/>
          <p:cNvGrpSpPr>
            <a:grpSpLocks noChangeAspect="1"/>
          </p:cNvGrpSpPr>
          <p:nvPr/>
        </p:nvGrpSpPr>
        <p:grpSpPr bwMode="auto"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5126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7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4" name="文本框 2"/>
          <p:cNvSpPr txBox="1">
            <a:spLocks noChangeArrowheads="1"/>
          </p:cNvSpPr>
          <p:nvPr/>
        </p:nvSpPr>
        <p:spPr bwMode="auto">
          <a:xfrm>
            <a:off x="5130800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itchFamily="34" charset="0"/>
              </a:rPr>
              <a:t>1</a:t>
            </a:r>
            <a:endParaRPr lang="zh-CN" altLang="en-US" sz="16600">
              <a:solidFill>
                <a:schemeClr val="bg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1617663" y="688975"/>
            <a:ext cx="8763000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文本框 6"/>
          <p:cNvSpPr txBox="1">
            <a:spLocks noChangeArrowheads="1"/>
          </p:cNvSpPr>
          <p:nvPr/>
        </p:nvSpPr>
        <p:spPr bwMode="auto">
          <a:xfrm>
            <a:off x="2759075" y="2014538"/>
            <a:ext cx="6748463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itchFamily="34" charset="0"/>
              </a:rPr>
              <a:t>THANKS</a:t>
            </a:r>
            <a:endParaRPr lang="zh-CN" altLang="en-US" sz="16600">
              <a:solidFill>
                <a:schemeClr val="bg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稻壳儿小白白(http://dwz.cn/Wu2UP)"/>
          <p:cNvSpPr>
            <a:spLocks noChangeShapeType="1"/>
          </p:cNvSpPr>
          <p:nvPr/>
        </p:nvSpPr>
        <p:spPr bwMode="auto">
          <a:xfrm flipV="1">
            <a:off x="1533525" y="3571875"/>
            <a:ext cx="9166225" cy="0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8195" name="稻壳儿小白白(http://dwz.cn/Wu2UP)"/>
          <p:cNvSpPr>
            <a:spLocks noChangeShapeType="1"/>
          </p:cNvSpPr>
          <p:nvPr/>
        </p:nvSpPr>
        <p:spPr bwMode="auto">
          <a:xfrm flipV="1">
            <a:off x="5872163" y="1700213"/>
            <a:ext cx="0" cy="4021137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8196" name="稻壳儿小白白(http://dwz.cn/Wu2UP)"/>
          <p:cNvSpPr>
            <a:spLocks noChangeArrowheads="1"/>
          </p:cNvSpPr>
          <p:nvPr/>
        </p:nvSpPr>
        <p:spPr bwMode="auto">
          <a:xfrm>
            <a:off x="1506538" y="2041525"/>
            <a:ext cx="914400" cy="91440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8197" name="稻壳儿小白白(http://dwz.cn/Wu2UP)"/>
          <p:cNvSpPr>
            <a:spLocks noChangeArrowheads="1"/>
          </p:cNvSpPr>
          <p:nvPr/>
        </p:nvSpPr>
        <p:spPr bwMode="auto">
          <a:xfrm>
            <a:off x="6270625" y="2001838"/>
            <a:ext cx="914400" cy="91440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8198" name="稻壳儿小白白(http://dwz.cn/Wu2UP)"/>
          <p:cNvSpPr>
            <a:spLocks noChangeArrowheads="1"/>
          </p:cNvSpPr>
          <p:nvPr/>
        </p:nvSpPr>
        <p:spPr bwMode="auto">
          <a:xfrm>
            <a:off x="1506538" y="4316413"/>
            <a:ext cx="914400" cy="91440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8199" name="稻壳儿小白白(http://dwz.cn/Wu2UP)"/>
          <p:cNvSpPr>
            <a:spLocks noChangeArrowheads="1"/>
          </p:cNvSpPr>
          <p:nvPr/>
        </p:nvSpPr>
        <p:spPr bwMode="auto">
          <a:xfrm>
            <a:off x="6270625" y="4276725"/>
            <a:ext cx="914400" cy="91440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8201" name="稻壳儿小白白(http://dwz.cn/Wu2UP)"/>
          <p:cNvSpPr>
            <a:spLocks noEditPoints="1"/>
          </p:cNvSpPr>
          <p:nvPr/>
        </p:nvSpPr>
        <p:spPr bwMode="auto">
          <a:xfrm>
            <a:off x="6545263" y="2286000"/>
            <a:ext cx="365125" cy="341313"/>
          </a:xfrm>
          <a:custGeom>
            <a:avLst/>
            <a:gdLst>
              <a:gd name="T0" fmla="*/ 391410361 w 301"/>
              <a:gd name="T1" fmla="*/ 281260067 h 282"/>
              <a:gd name="T2" fmla="*/ 344322579 w 301"/>
              <a:gd name="T3" fmla="*/ 101078272 h 282"/>
              <a:gd name="T4" fmla="*/ 119188445 w 301"/>
              <a:gd name="T5" fmla="*/ 52736489 h 282"/>
              <a:gd name="T6" fmla="*/ 47086569 w 301"/>
              <a:gd name="T7" fmla="*/ 4394707 h 282"/>
              <a:gd name="T8" fmla="*/ 17657008 w 301"/>
              <a:gd name="T9" fmla="*/ 19043329 h 282"/>
              <a:gd name="T10" fmla="*/ 89758885 w 301"/>
              <a:gd name="T11" fmla="*/ 83499442 h 282"/>
              <a:gd name="T12" fmla="*/ 194233157 w 301"/>
              <a:gd name="T13" fmla="*/ 364759509 h 282"/>
              <a:gd name="T14" fmla="*/ 442911181 w 301"/>
              <a:gd name="T15" fmla="*/ 380873839 h 282"/>
              <a:gd name="T16" fmla="*/ 391410361 w 301"/>
              <a:gd name="T17" fmla="*/ 281260067 h 282"/>
              <a:gd name="T18" fmla="*/ 356095131 w 301"/>
              <a:gd name="T19" fmla="*/ 339856973 h 282"/>
              <a:gd name="T20" fmla="*/ 353152297 w 301"/>
              <a:gd name="T21" fmla="*/ 341321472 h 282"/>
              <a:gd name="T22" fmla="*/ 350208249 w 301"/>
              <a:gd name="T23" fmla="*/ 339856973 h 282"/>
              <a:gd name="T24" fmla="*/ 233962638 w 301"/>
              <a:gd name="T25" fmla="*/ 202156543 h 282"/>
              <a:gd name="T26" fmla="*/ 155975092 w 301"/>
              <a:gd name="T27" fmla="*/ 109867686 h 282"/>
              <a:gd name="T28" fmla="*/ 155975092 w 301"/>
              <a:gd name="T29" fmla="*/ 104007270 h 282"/>
              <a:gd name="T30" fmla="*/ 160389344 w 301"/>
              <a:gd name="T31" fmla="*/ 104007270 h 282"/>
              <a:gd name="T32" fmla="*/ 261920781 w 301"/>
              <a:gd name="T33" fmla="*/ 178717296 h 282"/>
              <a:gd name="T34" fmla="*/ 357566549 w 301"/>
              <a:gd name="T35" fmla="*/ 335462266 h 282"/>
              <a:gd name="T36" fmla="*/ 356095131 w 301"/>
              <a:gd name="T37" fmla="*/ 339856973 h 28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01" h="282">
                <a:moveTo>
                  <a:pt x="266" y="192"/>
                </a:moveTo>
                <a:cubicBezTo>
                  <a:pt x="268" y="152"/>
                  <a:pt x="252" y="95"/>
                  <a:pt x="234" y="69"/>
                </a:cubicBezTo>
                <a:cubicBezTo>
                  <a:pt x="197" y="16"/>
                  <a:pt x="116" y="0"/>
                  <a:pt x="81" y="36"/>
                </a:cubicBezTo>
                <a:cubicBezTo>
                  <a:pt x="74" y="43"/>
                  <a:pt x="32" y="3"/>
                  <a:pt x="32" y="3"/>
                </a:cubicBezTo>
                <a:cubicBezTo>
                  <a:pt x="12" y="13"/>
                  <a:pt x="12" y="13"/>
                  <a:pt x="12" y="13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7"/>
                  <a:pt x="0" y="152"/>
                  <a:pt x="132" y="249"/>
                </a:cubicBezTo>
                <a:cubicBezTo>
                  <a:pt x="177" y="282"/>
                  <a:pt x="241" y="269"/>
                  <a:pt x="301" y="260"/>
                </a:cubicBezTo>
                <a:cubicBezTo>
                  <a:pt x="301" y="260"/>
                  <a:pt x="265" y="248"/>
                  <a:pt x="266" y="192"/>
                </a:cubicBezTo>
                <a:close/>
                <a:moveTo>
                  <a:pt x="242" y="232"/>
                </a:moveTo>
                <a:cubicBezTo>
                  <a:pt x="241" y="233"/>
                  <a:pt x="241" y="233"/>
                  <a:pt x="240" y="233"/>
                </a:cubicBezTo>
                <a:cubicBezTo>
                  <a:pt x="240" y="233"/>
                  <a:pt x="239" y="232"/>
                  <a:pt x="238" y="232"/>
                </a:cubicBezTo>
                <a:cubicBezTo>
                  <a:pt x="238" y="232"/>
                  <a:pt x="198" y="182"/>
                  <a:pt x="159" y="138"/>
                </a:cubicBezTo>
                <a:cubicBezTo>
                  <a:pt x="115" y="89"/>
                  <a:pt x="106" y="75"/>
                  <a:pt x="106" y="75"/>
                </a:cubicBezTo>
                <a:cubicBezTo>
                  <a:pt x="105" y="74"/>
                  <a:pt x="105" y="72"/>
                  <a:pt x="106" y="71"/>
                </a:cubicBezTo>
                <a:cubicBezTo>
                  <a:pt x="107" y="71"/>
                  <a:pt x="108" y="70"/>
                  <a:pt x="109" y="71"/>
                </a:cubicBezTo>
                <a:cubicBezTo>
                  <a:pt x="109" y="71"/>
                  <a:pt x="144" y="87"/>
                  <a:pt x="178" y="122"/>
                </a:cubicBezTo>
                <a:cubicBezTo>
                  <a:pt x="210" y="156"/>
                  <a:pt x="243" y="229"/>
                  <a:pt x="243" y="229"/>
                </a:cubicBezTo>
                <a:cubicBezTo>
                  <a:pt x="243" y="230"/>
                  <a:pt x="243" y="232"/>
                  <a:pt x="242" y="2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203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8" y="2322513"/>
            <a:ext cx="34766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4" name="稻壳儿小白白(http://dwz.cn/Wu2UP)"/>
          <p:cNvSpPr>
            <a:spLocks noChangeArrowheads="1"/>
          </p:cNvSpPr>
          <p:nvPr/>
        </p:nvSpPr>
        <p:spPr bwMode="auto">
          <a:xfrm>
            <a:off x="2630488" y="2259013"/>
            <a:ext cx="292625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445469"/>
                </a:solidFill>
                <a:sym typeface="Arial" pitchFamily="34" charset="0"/>
              </a:rPr>
              <a:t>通过</a:t>
            </a:r>
            <a:r>
              <a:rPr lang="zh-CN" altLang="en-US" sz="1400" dirty="0" smtClean="0">
                <a:solidFill>
                  <a:srgbClr val="445469"/>
                </a:solidFill>
                <a:sym typeface="Arial" pitchFamily="34" charset="0"/>
              </a:rPr>
              <a:t>命令行而不是图形界面实现交互</a:t>
            </a:r>
            <a:endParaRPr lang="en-US" altLang="zh-CN" sz="1400" dirty="0">
              <a:solidFill>
                <a:srgbClr val="445469"/>
              </a:solidFill>
              <a:sym typeface="Arial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sym typeface="Arial" pitchFamily="34" charset="0"/>
              </a:rPr>
              <a:t>通过终端命令理解操作系统底层原理</a:t>
            </a:r>
            <a:endParaRPr lang="en-US" altLang="zh-CN" sz="1400" dirty="0" smtClean="0">
              <a:solidFill>
                <a:srgbClr val="445469"/>
              </a:solidFill>
              <a:sym typeface="Arial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sym typeface="Arial" pitchFamily="34" charset="0"/>
              </a:rPr>
              <a:t>熟练掌握并使用基本的</a:t>
            </a:r>
            <a:r>
              <a:rPr lang="en-US" altLang="zh-CN" sz="1400" dirty="0" smtClean="0">
                <a:solidFill>
                  <a:srgbClr val="445469"/>
                </a:solidFill>
                <a:sym typeface="Arial" pitchFamily="34" charset="0"/>
              </a:rPr>
              <a:t>Linux</a:t>
            </a:r>
            <a:r>
              <a:rPr lang="zh-CN" altLang="en-US" sz="1400" dirty="0" smtClean="0">
                <a:solidFill>
                  <a:srgbClr val="445469"/>
                </a:solidFill>
                <a:sym typeface="Arial" pitchFamily="34" charset="0"/>
              </a:rPr>
              <a:t>命令语句</a:t>
            </a:r>
            <a:endParaRPr lang="en-US" altLang="zh-CN" sz="1400" dirty="0" smtClean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8205" name="稻壳儿小白白(http://dwz.cn/Wu2UP)"/>
          <p:cNvSpPr txBox="1">
            <a:spLocks noChangeArrowheads="1"/>
          </p:cNvSpPr>
          <p:nvPr/>
        </p:nvSpPr>
        <p:spPr bwMode="auto">
          <a:xfrm>
            <a:off x="2630487" y="1878013"/>
            <a:ext cx="185358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掌握</a:t>
            </a:r>
            <a:r>
              <a:rPr lang="en-US" altLang="zh-CN" sz="1600" b="1" dirty="0" smtClean="0">
                <a:solidFill>
                  <a:srgbClr val="445469"/>
                </a:solidFill>
                <a:sym typeface="Arial" pitchFamily="34" charset="0"/>
              </a:rPr>
              <a:t>Linux</a:t>
            </a:r>
            <a:r>
              <a:rPr lang="zh-CN" altLang="en-US" sz="1600" b="1" dirty="0">
                <a:solidFill>
                  <a:srgbClr val="445469"/>
                </a:solidFill>
                <a:sym typeface="Arial" pitchFamily="34" charset="0"/>
              </a:rPr>
              <a:t>命令行</a:t>
            </a:r>
            <a:endParaRPr 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8206" name="稻壳儿小白白(http://dwz.cn/Wu2UP)"/>
          <p:cNvSpPr>
            <a:spLocks noChangeArrowheads="1"/>
          </p:cNvSpPr>
          <p:nvPr/>
        </p:nvSpPr>
        <p:spPr bwMode="auto">
          <a:xfrm>
            <a:off x="7421563" y="2259013"/>
            <a:ext cx="2843212" cy="137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sym typeface="Arial" pitchFamily="34" charset="0"/>
              </a:rPr>
              <a:t>使用</a:t>
            </a:r>
            <a:r>
              <a:rPr lang="en-US" altLang="zh-CN" sz="1400" dirty="0" smtClean="0">
                <a:solidFill>
                  <a:srgbClr val="445469"/>
                </a:solidFill>
                <a:sym typeface="Arial" pitchFamily="34" charset="0"/>
              </a:rPr>
              <a:t>VIM</a:t>
            </a:r>
            <a:r>
              <a:rPr lang="zh-CN" altLang="en-US" sz="1400" dirty="0" smtClean="0">
                <a:solidFill>
                  <a:srgbClr val="445469"/>
                </a:solidFill>
                <a:sym typeface="Arial" pitchFamily="34" charset="0"/>
              </a:rPr>
              <a:t>编辑器代替图形化的开发集成工具</a:t>
            </a:r>
            <a:r>
              <a:rPr lang="en-US" altLang="zh-CN" sz="1400" dirty="0" smtClean="0">
                <a:solidFill>
                  <a:srgbClr val="445469"/>
                </a:solidFill>
                <a:sym typeface="Arial" pitchFamily="34" charset="0"/>
              </a:rPr>
              <a:t>, </a:t>
            </a:r>
            <a:r>
              <a:rPr lang="zh-CN" altLang="en-US" sz="1400" dirty="0" smtClean="0">
                <a:solidFill>
                  <a:srgbClr val="445469"/>
                </a:solidFill>
                <a:sym typeface="Arial" pitchFamily="34" charset="0"/>
              </a:rPr>
              <a:t>并使用</a:t>
            </a:r>
            <a:r>
              <a:rPr lang="en-US" altLang="zh-CN" sz="1400" dirty="0" smtClean="0">
                <a:solidFill>
                  <a:srgbClr val="445469"/>
                </a:solidFill>
                <a:sym typeface="Arial" pitchFamily="34" charset="0"/>
              </a:rPr>
              <a:t>GDB</a:t>
            </a:r>
            <a:r>
              <a:rPr lang="zh-CN" altLang="en-US" sz="1400" dirty="0" smtClean="0">
                <a:solidFill>
                  <a:srgbClr val="445469"/>
                </a:solidFill>
                <a:sym typeface="Arial" pitchFamily="34" charset="0"/>
              </a:rPr>
              <a:t>调试代替</a:t>
            </a:r>
            <a:r>
              <a:rPr lang="en-US" altLang="zh-CN" sz="1400" dirty="0" smtClean="0">
                <a:solidFill>
                  <a:srgbClr val="445469"/>
                </a:solidFill>
                <a:sym typeface="Arial" pitchFamily="34" charset="0"/>
              </a:rPr>
              <a:t>IDE</a:t>
            </a:r>
            <a:endParaRPr lang="en-US" altLang="zh-CN" sz="1400" dirty="0">
              <a:solidFill>
                <a:srgbClr val="445469"/>
              </a:solidFill>
              <a:sym typeface="Arial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445469"/>
                </a:solidFill>
                <a:sym typeface="Arial" pitchFamily="34" charset="0"/>
              </a:rPr>
              <a:t>熟悉</a:t>
            </a:r>
            <a:r>
              <a:rPr lang="en-US" altLang="zh-CN" sz="1400" dirty="0" err="1">
                <a:solidFill>
                  <a:srgbClr val="445469"/>
                </a:solidFill>
                <a:sym typeface="Arial" pitchFamily="34" charset="0"/>
              </a:rPr>
              <a:t>gcc</a:t>
            </a:r>
            <a:r>
              <a:rPr lang="en-US" altLang="zh-CN" sz="1400" dirty="0">
                <a:solidFill>
                  <a:srgbClr val="445469"/>
                </a:solidFill>
                <a:sym typeface="Arial" pitchFamily="34" charset="0"/>
              </a:rPr>
              <a:t>/g++</a:t>
            </a:r>
            <a:r>
              <a:rPr lang="zh-CN" altLang="en-US" sz="1400" dirty="0">
                <a:solidFill>
                  <a:srgbClr val="445469"/>
                </a:solidFill>
                <a:sym typeface="Arial" pitchFamily="34" charset="0"/>
              </a:rPr>
              <a:t>编译和</a:t>
            </a:r>
            <a:r>
              <a:rPr lang="en-US" altLang="zh-CN" sz="1400" dirty="0" err="1">
                <a:solidFill>
                  <a:srgbClr val="445469"/>
                </a:solidFill>
                <a:sym typeface="Arial" pitchFamily="34" charset="0"/>
              </a:rPr>
              <a:t>Makefile</a:t>
            </a:r>
            <a:r>
              <a:rPr lang="zh-CN" altLang="en-US" sz="1400" dirty="0">
                <a:solidFill>
                  <a:srgbClr val="445469"/>
                </a:solidFill>
                <a:sym typeface="Arial" pitchFamily="34" charset="0"/>
              </a:rPr>
              <a:t>等概念以及使用</a:t>
            </a: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endParaRPr lang="en-US" altLang="zh-CN" sz="1400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8207" name="稻壳儿小白白(http://dwz.cn/Wu2UP)"/>
          <p:cNvSpPr txBox="1">
            <a:spLocks noChangeArrowheads="1"/>
          </p:cNvSpPr>
          <p:nvPr/>
        </p:nvSpPr>
        <p:spPr bwMode="auto">
          <a:xfrm>
            <a:off x="7421563" y="1878013"/>
            <a:ext cx="26016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学会在</a:t>
            </a:r>
            <a:r>
              <a:rPr lang="en-US" altLang="zh-CN" sz="1600" b="1" dirty="0" smtClean="0">
                <a:solidFill>
                  <a:srgbClr val="445469"/>
                </a:solidFill>
                <a:sym typeface="Arial" pitchFamily="34" charset="0"/>
              </a:rPr>
              <a:t>Linux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下编写程序</a:t>
            </a:r>
            <a:endParaRPr 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8208" name="稻壳儿小白白(http://dwz.cn/Wu2UP)"/>
          <p:cNvSpPr>
            <a:spLocks noChangeArrowheads="1"/>
          </p:cNvSpPr>
          <p:nvPr/>
        </p:nvSpPr>
        <p:spPr bwMode="auto">
          <a:xfrm>
            <a:off x="2630488" y="4391025"/>
            <a:ext cx="2843212" cy="10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 smtClean="0">
                <a:solidFill>
                  <a:srgbClr val="445469"/>
                </a:solidFill>
                <a:sym typeface="Arial" pitchFamily="34" charset="0"/>
              </a:rPr>
              <a:t>SQL, </a:t>
            </a:r>
            <a:r>
              <a:rPr lang="zh-CN" altLang="en-US" sz="1400" dirty="0" smtClean="0">
                <a:solidFill>
                  <a:srgbClr val="445469"/>
                </a:solidFill>
                <a:sym typeface="Arial" pitchFamily="34" charset="0"/>
              </a:rPr>
              <a:t>指</a:t>
            </a:r>
            <a:r>
              <a:rPr lang="zh-CN" altLang="en-US" sz="1400" dirty="0">
                <a:solidFill>
                  <a:srgbClr val="445469"/>
                </a:solidFill>
                <a:sym typeface="Arial" pitchFamily="34" charset="0"/>
              </a:rPr>
              <a:t>结构化</a:t>
            </a:r>
            <a:r>
              <a:rPr lang="zh-CN" altLang="en-US" sz="1400" dirty="0" smtClean="0">
                <a:solidFill>
                  <a:srgbClr val="445469"/>
                </a:solidFill>
                <a:sym typeface="Arial" pitchFamily="34" charset="0"/>
              </a:rPr>
              <a:t>查询语言</a:t>
            </a:r>
            <a:r>
              <a:rPr lang="en-US" altLang="zh-CN" sz="1400" dirty="0" smtClean="0">
                <a:solidFill>
                  <a:srgbClr val="445469"/>
                </a:solidFill>
                <a:sym typeface="Arial" pitchFamily="34" charset="0"/>
              </a:rPr>
              <a:t>, </a:t>
            </a:r>
            <a:r>
              <a:rPr lang="zh-CN" altLang="en-US" sz="1400" dirty="0" smtClean="0">
                <a:solidFill>
                  <a:srgbClr val="445469"/>
                </a:solidFill>
                <a:sym typeface="Arial" pitchFamily="34" charset="0"/>
              </a:rPr>
              <a:t>是</a:t>
            </a:r>
            <a:r>
              <a:rPr lang="zh-CN" altLang="en-US" sz="1400" dirty="0">
                <a:solidFill>
                  <a:srgbClr val="445469"/>
                </a:solidFill>
                <a:sym typeface="Arial" pitchFamily="34" charset="0"/>
              </a:rPr>
              <a:t>一种数据库查询和</a:t>
            </a:r>
            <a:r>
              <a:rPr lang="zh-CN" altLang="en-US" sz="1400" dirty="0" smtClean="0">
                <a:solidFill>
                  <a:srgbClr val="445469"/>
                </a:solidFill>
                <a:sym typeface="Arial" pitchFamily="34" charset="0"/>
              </a:rPr>
              <a:t>程序设计语言</a:t>
            </a:r>
            <a:r>
              <a:rPr lang="en-US" altLang="zh-CN" sz="1400" dirty="0" smtClean="0">
                <a:solidFill>
                  <a:srgbClr val="445469"/>
                </a:solidFill>
                <a:sym typeface="Arial" pitchFamily="34" charset="0"/>
              </a:rPr>
              <a:t>, </a:t>
            </a:r>
            <a:r>
              <a:rPr lang="zh-CN" altLang="en-US" sz="1400" dirty="0" smtClean="0">
                <a:solidFill>
                  <a:srgbClr val="445469"/>
                </a:solidFill>
                <a:sym typeface="Arial" pitchFamily="34" charset="0"/>
              </a:rPr>
              <a:t>用于</a:t>
            </a:r>
            <a:r>
              <a:rPr lang="zh-CN" altLang="en-US" sz="1400" dirty="0">
                <a:solidFill>
                  <a:srgbClr val="445469"/>
                </a:solidFill>
                <a:sym typeface="Arial" pitchFamily="34" charset="0"/>
              </a:rPr>
              <a:t>存取数据以及</a:t>
            </a:r>
            <a:r>
              <a:rPr lang="zh-CN" altLang="en-US" sz="1400" dirty="0" smtClean="0">
                <a:solidFill>
                  <a:srgbClr val="445469"/>
                </a:solidFill>
                <a:sym typeface="Arial" pitchFamily="34" charset="0"/>
              </a:rPr>
              <a:t>查询、更新</a:t>
            </a:r>
            <a:r>
              <a:rPr lang="zh-CN" altLang="en-US" sz="1400" dirty="0">
                <a:solidFill>
                  <a:srgbClr val="445469"/>
                </a:solidFill>
                <a:sym typeface="Arial" pitchFamily="34" charset="0"/>
              </a:rPr>
              <a:t>和管理关系数据库</a:t>
            </a:r>
            <a:r>
              <a:rPr lang="zh-CN" altLang="en-US" sz="1400" dirty="0" smtClean="0">
                <a:solidFill>
                  <a:srgbClr val="445469"/>
                </a:solidFill>
                <a:sym typeface="Arial" pitchFamily="34" charset="0"/>
              </a:rPr>
              <a:t>系统</a:t>
            </a:r>
            <a:endParaRPr lang="en-US" sz="1400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8209" name="稻壳儿小白白(http://dwz.cn/Wu2UP)"/>
          <p:cNvSpPr txBox="1">
            <a:spLocks noChangeArrowheads="1"/>
          </p:cNvSpPr>
          <p:nvPr/>
        </p:nvSpPr>
        <p:spPr bwMode="auto">
          <a:xfrm>
            <a:off x="2630488" y="4010025"/>
            <a:ext cx="12938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掌握</a:t>
            </a:r>
            <a:r>
              <a:rPr lang="en-US" sz="1600" b="1" dirty="0" smtClean="0">
                <a:solidFill>
                  <a:srgbClr val="445469"/>
                </a:solidFill>
                <a:sym typeface="Arial" pitchFamily="34" charset="0"/>
              </a:rPr>
              <a:t>SQL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概念</a:t>
            </a:r>
            <a:endParaRPr 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8210" name="稻壳儿小白白(http://dwz.cn/Wu2UP)"/>
          <p:cNvSpPr>
            <a:spLocks noChangeArrowheads="1"/>
          </p:cNvSpPr>
          <p:nvPr/>
        </p:nvSpPr>
        <p:spPr bwMode="auto">
          <a:xfrm>
            <a:off x="7421563" y="4391025"/>
            <a:ext cx="2843212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sym typeface="Arial" pitchFamily="34" charset="0"/>
              </a:rPr>
              <a:t>对输入指令进行语句解析</a:t>
            </a:r>
            <a:endParaRPr lang="en-US" altLang="zh-CN" sz="1400" dirty="0" smtClean="0">
              <a:solidFill>
                <a:srgbClr val="445469"/>
              </a:solidFill>
              <a:sym typeface="Arial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sym typeface="Arial" pitchFamily="34" charset="0"/>
              </a:rPr>
              <a:t>根据语句实现基本的</a:t>
            </a:r>
            <a:r>
              <a:rPr lang="en-US" altLang="zh-CN" sz="1400" dirty="0" smtClean="0">
                <a:solidFill>
                  <a:srgbClr val="445469"/>
                </a:solidFill>
                <a:sym typeface="Arial" pitchFamily="34" charset="0"/>
              </a:rPr>
              <a:t>SQL</a:t>
            </a:r>
            <a:r>
              <a:rPr lang="zh-CN" altLang="en-US" sz="1400" dirty="0" smtClean="0">
                <a:solidFill>
                  <a:srgbClr val="445469"/>
                </a:solidFill>
                <a:sym typeface="Arial" pitchFamily="34" charset="0"/>
              </a:rPr>
              <a:t>指令</a:t>
            </a:r>
            <a:endParaRPr lang="en-US" altLang="zh-CN" sz="1400" dirty="0" smtClean="0">
              <a:solidFill>
                <a:srgbClr val="445469"/>
              </a:solidFill>
              <a:sym typeface="Arial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sym typeface="Arial" pitchFamily="34" charset="0"/>
              </a:rPr>
              <a:t>维护本地的数据库文件</a:t>
            </a:r>
            <a:endParaRPr lang="en-US" altLang="zh-CN" sz="1400" dirty="0" smtClean="0">
              <a:solidFill>
                <a:srgbClr val="445469"/>
              </a:solidFill>
              <a:sym typeface="Arial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sym typeface="Arial" pitchFamily="34" charset="0"/>
              </a:rPr>
              <a:t>提供设计良好的交互界面</a:t>
            </a:r>
            <a:endParaRPr lang="en-US" altLang="zh-CN" sz="1400" dirty="0" smtClean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8211" name="稻壳儿小白白(http://dwz.cn/Wu2UP)"/>
          <p:cNvSpPr txBox="1">
            <a:spLocks noChangeArrowheads="1"/>
          </p:cNvSpPr>
          <p:nvPr/>
        </p:nvSpPr>
        <p:spPr bwMode="auto">
          <a:xfrm>
            <a:off x="7421563" y="4010025"/>
            <a:ext cx="1293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实现</a:t>
            </a:r>
            <a:r>
              <a:rPr lang="en-US" altLang="zh-CN" sz="1600" b="1" dirty="0" smtClean="0">
                <a:solidFill>
                  <a:srgbClr val="445469"/>
                </a:solidFill>
                <a:sym typeface="Arial" pitchFamily="34" charset="0"/>
              </a:rPr>
              <a:t>MySQL</a:t>
            </a:r>
            <a:endParaRPr 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pic>
        <p:nvPicPr>
          <p:cNvPr id="8212" name="图片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3" name="文本框 42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itchFamily="34" charset="-122"/>
              </a:rPr>
              <a:t>需求分析</a:t>
            </a:r>
            <a:endParaRPr lang="zh-CN" altLang="en-US" sz="2400" b="1" dirty="0">
              <a:solidFill>
                <a:srgbClr val="117A68"/>
              </a:solidFill>
              <a:latin typeface="微软雅黑" pitchFamily="34" charset="-122"/>
            </a:endParaRPr>
          </a:p>
        </p:txBody>
      </p:sp>
      <p:sp>
        <p:nvSpPr>
          <p:cNvPr id="8214" name="文本框 43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263" y="4577400"/>
            <a:ext cx="347662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32" y="4586924"/>
            <a:ext cx="354012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稻壳儿小白白(http://dwz.cn/Wu2UP)"/>
          <p:cNvSpPr>
            <a:spLocks noChangeArrowheads="1"/>
          </p:cNvSpPr>
          <p:nvPr/>
        </p:nvSpPr>
        <p:spPr bwMode="auto">
          <a:xfrm>
            <a:off x="1266825" y="1579563"/>
            <a:ext cx="862013" cy="862012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ru-RU" altLang="en-US" sz="2400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7173" name="稻壳儿小白白(http://dwz.cn/Wu2UP)"/>
          <p:cNvSpPr>
            <a:spLocks noChangeArrowheads="1"/>
          </p:cNvSpPr>
          <p:nvPr/>
        </p:nvSpPr>
        <p:spPr bwMode="auto">
          <a:xfrm>
            <a:off x="9840913" y="1579563"/>
            <a:ext cx="860425" cy="862012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ru-RU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7174" name="稻壳儿小白白(http://dwz.cn/Wu2UP)"/>
          <p:cNvSpPr>
            <a:spLocks noChangeArrowheads="1"/>
          </p:cNvSpPr>
          <p:nvPr/>
        </p:nvSpPr>
        <p:spPr bwMode="auto">
          <a:xfrm>
            <a:off x="1266825" y="3941763"/>
            <a:ext cx="862013" cy="862012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ru-RU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7177" name="稻壳儿小白白(http://dwz.cn/Wu2UP)"/>
          <p:cNvSpPr>
            <a:spLocks noChangeArrowheads="1"/>
          </p:cNvSpPr>
          <p:nvPr/>
        </p:nvSpPr>
        <p:spPr bwMode="auto">
          <a:xfrm>
            <a:off x="9840913" y="3941763"/>
            <a:ext cx="860425" cy="862012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2813" eaLnBrk="1" hangingPunct="1"/>
            <a:endParaRPr lang="ru-RU" altLang="en-US" sz="2400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7186" name="稻壳儿小白白(http://dwz.cn/Wu2UP)"/>
          <p:cNvSpPr txBox="1">
            <a:spLocks noChangeArrowheads="1"/>
          </p:cNvSpPr>
          <p:nvPr/>
        </p:nvSpPr>
        <p:spPr bwMode="auto">
          <a:xfrm>
            <a:off x="2463799" y="1168157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sym typeface="Arial" pitchFamily="34" charset="0"/>
              </a:rPr>
              <a:t>对象</a:t>
            </a:r>
            <a:endParaRPr 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7187" name="稻壳儿小白白(http://dwz.cn/Wu2UP)"/>
          <p:cNvSpPr txBox="1">
            <a:spLocks noChangeArrowheads="1"/>
          </p:cNvSpPr>
          <p:nvPr/>
        </p:nvSpPr>
        <p:spPr bwMode="auto">
          <a:xfrm>
            <a:off x="2940842" y="1733550"/>
            <a:ext cx="1384300" cy="62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itchFamily="34" charset="0"/>
              </a:rPr>
              <a:t>文件类</a:t>
            </a:r>
            <a:endParaRPr lang="en-US" altLang="zh-CN" sz="1200" dirty="0" smtClean="0">
              <a:solidFill>
                <a:srgbClr val="445469"/>
              </a:solidFill>
              <a:sym typeface="Arial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itchFamily="34" charset="0"/>
              </a:rPr>
              <a:t>目录类</a:t>
            </a:r>
            <a:endParaRPr lang="en-US" altLang="zh-CN" sz="1200" dirty="0" smtClean="0">
              <a:solidFill>
                <a:srgbClr val="445469"/>
              </a:solidFill>
              <a:sym typeface="Arial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itchFamily="34" charset="0"/>
              </a:rPr>
              <a:t>表格类</a:t>
            </a:r>
            <a:endParaRPr lang="en-US" sz="1200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7192" name="稻壳儿小白白(http://dwz.cn/Wu2UP)"/>
          <p:cNvSpPr txBox="1">
            <a:spLocks noChangeArrowheads="1"/>
          </p:cNvSpPr>
          <p:nvPr/>
        </p:nvSpPr>
        <p:spPr bwMode="auto">
          <a:xfrm>
            <a:off x="7236619" y="1168157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sym typeface="Arial" pitchFamily="34" charset="0"/>
              </a:rPr>
              <a:t>必需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功能</a:t>
            </a:r>
            <a:endParaRPr 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7193" name="稻壳儿小白白(http://dwz.cn/Wu2UP)"/>
          <p:cNvSpPr txBox="1">
            <a:spLocks noChangeArrowheads="1"/>
          </p:cNvSpPr>
          <p:nvPr/>
        </p:nvSpPr>
        <p:spPr bwMode="auto">
          <a:xfrm>
            <a:off x="7713663" y="1616198"/>
            <a:ext cx="1384300" cy="217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itchFamily="34" charset="0"/>
              </a:rPr>
              <a:t>文件</a:t>
            </a:r>
            <a:r>
              <a:rPr lang="en-US" altLang="zh-CN" sz="1200" dirty="0" smtClean="0">
                <a:solidFill>
                  <a:srgbClr val="445469"/>
                </a:solidFill>
                <a:sym typeface="Arial" pitchFamily="34" charset="0"/>
              </a:rPr>
              <a:t>IO</a:t>
            </a: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445469"/>
                </a:solidFill>
                <a:sym typeface="Arial" pitchFamily="34" charset="0"/>
              </a:rPr>
              <a:t>语句</a:t>
            </a:r>
            <a:r>
              <a:rPr lang="zh-CN" altLang="en-US" sz="1200" dirty="0" smtClean="0">
                <a:solidFill>
                  <a:srgbClr val="445469"/>
                </a:solidFill>
                <a:sym typeface="Arial" pitchFamily="34" charset="0"/>
              </a:rPr>
              <a:t>解析</a:t>
            </a:r>
            <a:endParaRPr lang="en-US" altLang="zh-CN" sz="1200" dirty="0" smtClean="0">
              <a:solidFill>
                <a:srgbClr val="445469"/>
              </a:solidFill>
              <a:sym typeface="Arial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itchFamily="34" charset="0"/>
              </a:rPr>
              <a:t>数据库指令如下</a:t>
            </a:r>
            <a:endParaRPr lang="en-US" altLang="zh-CN" sz="1200" dirty="0" smtClean="0">
              <a:solidFill>
                <a:srgbClr val="445469"/>
              </a:solidFill>
              <a:sym typeface="Arial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1200" dirty="0" smtClean="0">
                <a:solidFill>
                  <a:srgbClr val="445469"/>
                </a:solidFill>
                <a:sym typeface="Arial" pitchFamily="34" charset="0"/>
              </a:rPr>
              <a:t>CREATE TABLE</a:t>
            </a:r>
            <a:endParaRPr lang="en-US" sz="1200" dirty="0">
              <a:solidFill>
                <a:srgbClr val="445469"/>
              </a:solidFill>
              <a:sym typeface="Arial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1200" dirty="0" smtClean="0">
                <a:solidFill>
                  <a:srgbClr val="445469"/>
                </a:solidFill>
                <a:sym typeface="Arial" pitchFamily="34" charset="0"/>
              </a:rPr>
              <a:t>DROP TABLE</a:t>
            </a:r>
            <a:endParaRPr lang="en-US" sz="1200" dirty="0">
              <a:solidFill>
                <a:srgbClr val="445469"/>
              </a:solidFill>
              <a:sym typeface="Arial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1200" dirty="0" smtClean="0">
                <a:solidFill>
                  <a:srgbClr val="445469"/>
                </a:solidFill>
                <a:sym typeface="Arial" pitchFamily="34" charset="0"/>
              </a:rPr>
              <a:t>INSERT INTO</a:t>
            </a:r>
            <a:endParaRPr lang="en-US" sz="1200" dirty="0">
              <a:solidFill>
                <a:srgbClr val="445469"/>
              </a:solidFill>
              <a:sym typeface="Arial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1200" dirty="0">
                <a:solidFill>
                  <a:srgbClr val="445469"/>
                </a:solidFill>
                <a:sym typeface="Arial" pitchFamily="34" charset="0"/>
              </a:rPr>
              <a:t>DELETE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1200" dirty="0">
                <a:solidFill>
                  <a:srgbClr val="445469"/>
                </a:solidFill>
                <a:sym typeface="Arial" pitchFamily="34" charset="0"/>
              </a:rPr>
              <a:t>UPDATE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1200" dirty="0">
                <a:solidFill>
                  <a:srgbClr val="445469"/>
                </a:solidFill>
                <a:sym typeface="Arial" pitchFamily="34" charset="0"/>
              </a:rPr>
              <a:t>SELECT</a:t>
            </a:r>
          </a:p>
          <a:p>
            <a:pPr algn="ctr" eaLnBrk="1" hangingPunct="1">
              <a:spcBef>
                <a:spcPct val="20000"/>
              </a:spcBef>
            </a:pPr>
            <a:endParaRPr lang="en-US" sz="1200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7194" name="稻壳儿小白白(http://dwz.cn/Wu2UP)"/>
          <p:cNvSpPr txBox="1">
            <a:spLocks noChangeArrowheads="1"/>
          </p:cNvSpPr>
          <p:nvPr/>
        </p:nvSpPr>
        <p:spPr bwMode="auto">
          <a:xfrm>
            <a:off x="2463800" y="3941763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拓展功能</a:t>
            </a:r>
            <a:endParaRPr 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7195" name="稻壳儿小白白(http://dwz.cn/Wu2UP)"/>
          <p:cNvSpPr txBox="1">
            <a:spLocks noChangeArrowheads="1"/>
          </p:cNvSpPr>
          <p:nvPr/>
        </p:nvSpPr>
        <p:spPr bwMode="auto">
          <a:xfrm>
            <a:off x="2852919" y="4476885"/>
            <a:ext cx="1861344" cy="62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itchFamily="34" charset="0"/>
              </a:rPr>
              <a:t>解析事务文件并执行操作</a:t>
            </a:r>
            <a:endParaRPr lang="en-US" altLang="zh-CN" sz="1200" dirty="0" smtClean="0">
              <a:solidFill>
                <a:srgbClr val="445469"/>
              </a:solidFill>
              <a:sym typeface="Arial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itchFamily="34" charset="0"/>
              </a:rPr>
              <a:t>对复合语句的解析</a:t>
            </a:r>
            <a:endParaRPr lang="en-US" altLang="zh-CN" sz="1200" dirty="0" smtClean="0">
              <a:solidFill>
                <a:srgbClr val="445469"/>
              </a:solidFill>
              <a:sym typeface="Arial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itchFamily="34" charset="0"/>
              </a:rPr>
              <a:t>添加新的关键字功能</a:t>
            </a:r>
            <a:endParaRPr lang="en-US" sz="1200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7200" name="稻壳儿小白白(http://dwz.cn/Wu2UP)"/>
          <p:cNvSpPr txBox="1">
            <a:spLocks noChangeArrowheads="1"/>
          </p:cNvSpPr>
          <p:nvPr/>
        </p:nvSpPr>
        <p:spPr bwMode="auto">
          <a:xfrm>
            <a:off x="7236618" y="3929307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注意事项</a:t>
            </a:r>
            <a:endParaRPr 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7201" name="稻壳儿小白白(http://dwz.cn/Wu2UP)"/>
          <p:cNvSpPr txBox="1">
            <a:spLocks noChangeArrowheads="1"/>
          </p:cNvSpPr>
          <p:nvPr/>
        </p:nvSpPr>
        <p:spPr bwMode="auto">
          <a:xfrm>
            <a:off x="6734909" y="4387899"/>
            <a:ext cx="2292716" cy="62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itchFamily="34" charset="0"/>
              </a:rPr>
              <a:t>注意内存与本地文件的统一性</a:t>
            </a:r>
            <a:endParaRPr lang="en-US" altLang="zh-CN" sz="1200" dirty="0" smtClean="0">
              <a:solidFill>
                <a:srgbClr val="445469"/>
              </a:solidFill>
              <a:sym typeface="Arial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itchFamily="34" charset="0"/>
              </a:rPr>
              <a:t>语句解析注意优先级关系</a:t>
            </a:r>
            <a:endParaRPr lang="en-US" altLang="zh-CN" sz="1200" dirty="0" smtClean="0">
              <a:solidFill>
                <a:srgbClr val="445469"/>
              </a:solidFill>
              <a:sym typeface="Arial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itchFamily="34" charset="0"/>
              </a:rPr>
              <a:t>对错误输入的反馈</a:t>
            </a:r>
            <a:endParaRPr lang="en-US" sz="1200" dirty="0">
              <a:solidFill>
                <a:srgbClr val="445469"/>
              </a:solidFill>
              <a:sym typeface="Arial" pitchFamily="34" charset="0"/>
            </a:endParaRPr>
          </a:p>
        </p:txBody>
      </p:sp>
      <p:pic>
        <p:nvPicPr>
          <p:cNvPr id="7202" name="图片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03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itchFamily="34" charset="-122"/>
              </a:rPr>
              <a:t>需求分析</a:t>
            </a:r>
            <a:endParaRPr lang="zh-CN" altLang="en-US" sz="2400" b="1" dirty="0">
              <a:solidFill>
                <a:srgbClr val="117A68"/>
              </a:solidFill>
              <a:latin typeface="微软雅黑" pitchFamily="34" charset="-122"/>
            </a:endParaRPr>
          </a:p>
        </p:txBody>
      </p:sp>
      <p:sp>
        <p:nvSpPr>
          <p:cNvPr id="7204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05533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13"/>
          <p:cNvSpPr txBox="1">
            <a:spLocks noChangeArrowheads="1"/>
          </p:cNvSpPr>
          <p:nvPr/>
        </p:nvSpPr>
        <p:spPr bwMode="auto">
          <a:xfrm>
            <a:off x="2967038" y="4416425"/>
            <a:ext cx="6064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4800" b="1" dirty="0" smtClean="0">
                <a:solidFill>
                  <a:srgbClr val="007F58"/>
                </a:solidFill>
                <a:latin typeface="微软雅黑" pitchFamily="34" charset="-122"/>
              </a:rPr>
              <a:t>数据结构</a:t>
            </a:r>
            <a:endParaRPr lang="zh-CN" altLang="en-US" sz="4800" b="1" dirty="0">
              <a:solidFill>
                <a:srgbClr val="007F58"/>
              </a:solidFill>
              <a:latin typeface="微软雅黑" pitchFamily="34" charset="-122"/>
            </a:endParaRPr>
          </a:p>
        </p:txBody>
      </p:sp>
      <p:grpSp>
        <p:nvGrpSpPr>
          <p:cNvPr id="11267" name="组合 4"/>
          <p:cNvGrpSpPr>
            <a:grpSpLocks noChangeAspect="1"/>
          </p:cNvGrpSpPr>
          <p:nvPr/>
        </p:nvGrpSpPr>
        <p:grpSpPr bwMode="auto"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11270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1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68" name="文本框 2"/>
          <p:cNvSpPr txBox="1">
            <a:spLocks noChangeArrowheads="1"/>
          </p:cNvSpPr>
          <p:nvPr/>
        </p:nvSpPr>
        <p:spPr bwMode="auto">
          <a:xfrm>
            <a:off x="5130800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itchFamily="34" charset="0"/>
              </a:rPr>
              <a:t>2</a:t>
            </a:r>
            <a:endParaRPr lang="zh-CN" altLang="en-US" sz="16600">
              <a:solidFill>
                <a:schemeClr val="bg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稻壳儿小白白(http://dwz.cn/Wu2UP)"/>
          <p:cNvSpPr>
            <a:spLocks/>
          </p:cNvSpPr>
          <p:nvPr/>
        </p:nvSpPr>
        <p:spPr bwMode="auto">
          <a:xfrm>
            <a:off x="0" y="868363"/>
            <a:ext cx="3251200" cy="782637"/>
          </a:xfrm>
          <a:custGeom>
            <a:avLst/>
            <a:gdLst>
              <a:gd name="T0" fmla="*/ 0 w 21600"/>
              <a:gd name="T1" fmla="*/ 0 h 21600"/>
              <a:gd name="T2" fmla="*/ 489365807 w 21600"/>
              <a:gd name="T3" fmla="*/ 0 h 21600"/>
              <a:gd name="T4" fmla="*/ 489365807 w 21600"/>
              <a:gd name="T5" fmla="*/ 28356134 h 21600"/>
              <a:gd name="T6" fmla="*/ 0 w 21600"/>
              <a:gd name="T7" fmla="*/ 28356134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 w="3175" cap="flat" cmpd="sng">
            <a:solidFill>
              <a:srgbClr val="002060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148" name="稻壳儿小白白(http://dwz.cn/Wu2UP)"/>
          <p:cNvSpPr txBox="1">
            <a:spLocks noChangeArrowheads="1"/>
          </p:cNvSpPr>
          <p:nvPr/>
        </p:nvSpPr>
        <p:spPr bwMode="auto">
          <a:xfrm>
            <a:off x="624681" y="1081882"/>
            <a:ext cx="202406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b="1" dirty="0" smtClean="0">
                <a:solidFill>
                  <a:schemeClr val="bg1"/>
                </a:solidFill>
                <a:sym typeface="Arial" pitchFamily="34" charset="0"/>
              </a:rPr>
              <a:t>本地储存结构</a:t>
            </a:r>
            <a:endParaRPr lang="en-US" b="1" dirty="0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6153" name="稻壳儿小白白(http://dwz.cn/Wu2UP)"/>
          <p:cNvSpPr txBox="1">
            <a:spLocks noChangeArrowheads="1"/>
          </p:cNvSpPr>
          <p:nvPr/>
        </p:nvSpPr>
        <p:spPr bwMode="auto">
          <a:xfrm>
            <a:off x="6315075" y="1560513"/>
            <a:ext cx="1989138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sym typeface="Arial" pitchFamily="34" charset="0"/>
              </a:rPr>
              <a:t>第一季度</a:t>
            </a:r>
            <a:endParaRPr lang="en-US" b="1" dirty="0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6161" name="稻壳儿小白白(http://dwz.cn/Wu2UP)"/>
          <p:cNvSpPr>
            <a:spLocks noChangeArrowheads="1"/>
          </p:cNvSpPr>
          <p:nvPr/>
        </p:nvSpPr>
        <p:spPr bwMode="auto">
          <a:xfrm>
            <a:off x="5564798" y="1651000"/>
            <a:ext cx="2065337" cy="26812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dirty="0" smtClean="0">
                <a:solidFill>
                  <a:srgbClr val="FFFFFF"/>
                </a:solidFill>
                <a:sym typeface="Arial" pitchFamily="34" charset="0"/>
              </a:rPr>
              <a:t>Data</a:t>
            </a:r>
            <a:r>
              <a:rPr lang="zh-CN" altLang="en-US" dirty="0" smtClean="0">
                <a:solidFill>
                  <a:srgbClr val="FFFFFF"/>
                </a:solidFill>
                <a:sym typeface="Arial" pitchFamily="34" charset="0"/>
              </a:rPr>
              <a:t>存放表相关的</a:t>
            </a:r>
            <a:r>
              <a:rPr lang="en-US" altLang="zh-CN" dirty="0" smtClean="0">
                <a:solidFill>
                  <a:srgbClr val="FFFFFF"/>
                </a:solidFill>
                <a:sym typeface="Arial" pitchFamily="34" charset="0"/>
              </a:rPr>
              <a:t>TXT</a:t>
            </a:r>
            <a:r>
              <a:rPr lang="zh-CN" altLang="en-US" dirty="0" smtClean="0">
                <a:solidFill>
                  <a:srgbClr val="FFFFFF"/>
                </a:solidFill>
                <a:sym typeface="Arial" pitchFamily="34" charset="0"/>
              </a:rPr>
              <a:t>文件</a:t>
            </a:r>
            <a:endParaRPr lang="en-US" altLang="zh-CN" dirty="0" smtClean="0">
              <a:solidFill>
                <a:srgbClr val="FFFFFF"/>
              </a:solidFill>
              <a:sym typeface="Arial" pitchFamily="34" charset="0"/>
            </a:endParaRPr>
          </a:p>
          <a:p>
            <a:pPr algn="ctr" eaLnBrk="1" hangingPunct="1"/>
            <a:r>
              <a:rPr lang="en-US" altLang="zh-CN" dirty="0" smtClean="0">
                <a:solidFill>
                  <a:srgbClr val="FFFFFF"/>
                </a:solidFill>
                <a:sym typeface="Arial" pitchFamily="34" charset="0"/>
              </a:rPr>
              <a:t>Select</a:t>
            </a:r>
            <a:r>
              <a:rPr lang="zh-CN" altLang="en-US" dirty="0" smtClean="0">
                <a:solidFill>
                  <a:srgbClr val="FFFFFF"/>
                </a:solidFill>
                <a:sym typeface="Arial" pitchFamily="34" charset="0"/>
              </a:rPr>
              <a:t>存放</a:t>
            </a:r>
            <a:r>
              <a:rPr lang="en-US" altLang="zh-CN" dirty="0" smtClean="0">
                <a:solidFill>
                  <a:srgbClr val="FFFFFF"/>
                </a:solidFill>
                <a:sym typeface="Arial" pitchFamily="34" charset="0"/>
              </a:rPr>
              <a:t>Select</a:t>
            </a:r>
            <a:r>
              <a:rPr lang="zh-CN" altLang="en-US" dirty="0" smtClean="0">
                <a:solidFill>
                  <a:srgbClr val="FFFFFF"/>
                </a:solidFill>
                <a:sym typeface="Arial" pitchFamily="34" charset="0"/>
              </a:rPr>
              <a:t>操作产生的</a:t>
            </a:r>
            <a:r>
              <a:rPr lang="en-US" altLang="zh-CN" dirty="0" smtClean="0">
                <a:solidFill>
                  <a:srgbClr val="FFFFFF"/>
                </a:solidFill>
                <a:sym typeface="Arial" pitchFamily="34" charset="0"/>
              </a:rPr>
              <a:t>TXT</a:t>
            </a:r>
            <a:r>
              <a:rPr lang="zh-CN" altLang="en-US" dirty="0" smtClean="0">
                <a:solidFill>
                  <a:srgbClr val="FFFFFF"/>
                </a:solidFill>
                <a:sym typeface="Arial" pitchFamily="34" charset="0"/>
              </a:rPr>
              <a:t>文件</a:t>
            </a:r>
            <a:endParaRPr lang="en-US" altLang="zh-CN" dirty="0" smtClean="0">
              <a:solidFill>
                <a:srgbClr val="FFFFFF"/>
              </a:solidFill>
              <a:sym typeface="Arial" pitchFamily="34" charset="0"/>
            </a:endParaRPr>
          </a:p>
          <a:p>
            <a:pPr algn="ctr" eaLnBrk="1" hangingPunct="1"/>
            <a:r>
              <a:rPr lang="en-US" altLang="zh-CN" dirty="0" smtClean="0">
                <a:solidFill>
                  <a:srgbClr val="FFFFFF"/>
                </a:solidFill>
                <a:sym typeface="Arial" pitchFamily="34" charset="0"/>
              </a:rPr>
              <a:t>Catalog</a:t>
            </a:r>
            <a:r>
              <a:rPr lang="zh-CN" altLang="en-US" dirty="0">
                <a:solidFill>
                  <a:srgbClr val="FFFFFF"/>
                </a:solidFill>
                <a:sym typeface="Arial" pitchFamily="34" charset="0"/>
              </a:rPr>
              <a:t>记录</a:t>
            </a:r>
            <a:r>
              <a:rPr lang="zh-CN" altLang="en-US" dirty="0" smtClean="0">
                <a:solidFill>
                  <a:srgbClr val="FFFFFF"/>
                </a:solidFill>
                <a:sym typeface="Arial" pitchFamily="34" charset="0"/>
              </a:rPr>
              <a:t>表与文件的对应关系</a:t>
            </a:r>
            <a:endParaRPr lang="en-US" altLang="zh-CN" dirty="0" smtClean="0">
              <a:solidFill>
                <a:srgbClr val="FFFFFF"/>
              </a:solidFill>
              <a:sym typeface="Arial" pitchFamily="34" charset="0"/>
            </a:endParaRPr>
          </a:p>
        </p:txBody>
      </p:sp>
      <p:pic>
        <p:nvPicPr>
          <p:cNvPr id="6163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4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itchFamily="34" charset="-122"/>
              </a:rPr>
              <a:t>数据结构</a:t>
            </a:r>
          </a:p>
        </p:txBody>
      </p:sp>
      <p:sp>
        <p:nvSpPr>
          <p:cNvPr id="6165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173" y="1650999"/>
            <a:ext cx="34766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082827"/>
      </p:ext>
    </p:extLst>
  </p:cSld>
  <p:clrMapOvr>
    <a:masterClrMapping/>
  </p:clrMapOvr>
  <p:transition spd="slow"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568" y="2782888"/>
            <a:ext cx="32369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3" name="稻壳儿小白白(http://dwz.cn/Wu2UP)"/>
          <p:cNvSpPr>
            <a:spLocks/>
          </p:cNvSpPr>
          <p:nvPr/>
        </p:nvSpPr>
        <p:spPr bwMode="auto">
          <a:xfrm>
            <a:off x="4888157" y="686897"/>
            <a:ext cx="2228850" cy="765175"/>
          </a:xfrm>
          <a:custGeom>
            <a:avLst/>
            <a:gdLst>
              <a:gd name="T0" fmla="*/ 900595039 w 1245"/>
              <a:gd name="T1" fmla="*/ 0 h 427"/>
              <a:gd name="T2" fmla="*/ 0 w 1245"/>
              <a:gd name="T3" fmla="*/ 1371177472 h 427"/>
              <a:gd name="T4" fmla="*/ 2147483647 w 1245"/>
              <a:gd name="T5" fmla="*/ 1371177472 h 427"/>
              <a:gd name="T6" fmla="*/ 2147483647 w 1245"/>
              <a:gd name="T7" fmla="*/ 0 h 427"/>
              <a:gd name="T8" fmla="*/ 900595039 w 1245"/>
              <a:gd name="T9" fmla="*/ 0 h 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45" h="427">
                <a:moveTo>
                  <a:pt x="281" y="0"/>
                </a:moveTo>
                <a:lnTo>
                  <a:pt x="0" y="427"/>
                </a:lnTo>
                <a:lnTo>
                  <a:pt x="1245" y="427"/>
                </a:lnTo>
                <a:lnTo>
                  <a:pt x="963" y="0"/>
                </a:lnTo>
                <a:lnTo>
                  <a:pt x="281" y="0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" name="稻壳儿小白白(http://dwz.cn/Wu2UP)"/>
          <p:cNvSpPr>
            <a:spLocks/>
          </p:cNvSpPr>
          <p:nvPr/>
        </p:nvSpPr>
        <p:spPr bwMode="auto">
          <a:xfrm>
            <a:off x="1016794" y="2782888"/>
            <a:ext cx="3240087" cy="762000"/>
          </a:xfrm>
          <a:custGeom>
            <a:avLst/>
            <a:gdLst>
              <a:gd name="T0" fmla="*/ 906864549 w 1810"/>
              <a:gd name="T1" fmla="*/ 0 h 426"/>
              <a:gd name="T2" fmla="*/ 0 w 1810"/>
              <a:gd name="T3" fmla="*/ 1363014085 h 426"/>
              <a:gd name="T4" fmla="*/ 2147483647 w 1810"/>
              <a:gd name="T5" fmla="*/ 1363014085 h 426"/>
              <a:gd name="T6" fmla="*/ 2147483647 w 1810"/>
              <a:gd name="T7" fmla="*/ 0 h 426"/>
              <a:gd name="T8" fmla="*/ 906864549 w 1810"/>
              <a:gd name="T9" fmla="*/ 0 h 4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0" h="426">
                <a:moveTo>
                  <a:pt x="283" y="0"/>
                </a:moveTo>
                <a:lnTo>
                  <a:pt x="0" y="426"/>
                </a:lnTo>
                <a:lnTo>
                  <a:pt x="1810" y="426"/>
                </a:lnTo>
                <a:lnTo>
                  <a:pt x="1528" y="0"/>
                </a:lnTo>
                <a:lnTo>
                  <a:pt x="283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0250" name="稻壳儿小白白(http://dwz.cn/Wu2UP)"/>
          <p:cNvCxnSpPr>
            <a:cxnSpLocks noChangeShapeType="1"/>
            <a:endCxn id="14338" idx="0"/>
          </p:cNvCxnSpPr>
          <p:nvPr/>
        </p:nvCxnSpPr>
        <p:spPr bwMode="auto">
          <a:xfrm>
            <a:off x="6031645" y="1452072"/>
            <a:ext cx="3095379" cy="1330816"/>
          </a:xfrm>
          <a:prstGeom prst="straightConnector1">
            <a:avLst/>
          </a:prstGeom>
          <a:noFill/>
          <a:ln w="6350">
            <a:solidFill>
              <a:srgbClr val="ADBAC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稻壳儿小白白(http://dwz.cn/Wu2UP)"/>
          <p:cNvCxnSpPr>
            <a:cxnSpLocks noChangeShapeType="1"/>
          </p:cNvCxnSpPr>
          <p:nvPr/>
        </p:nvCxnSpPr>
        <p:spPr bwMode="auto">
          <a:xfrm flipH="1">
            <a:off x="2846511" y="1452072"/>
            <a:ext cx="3088297" cy="1297874"/>
          </a:xfrm>
          <a:prstGeom prst="straightConnector1">
            <a:avLst/>
          </a:prstGeom>
          <a:noFill/>
          <a:ln w="6350">
            <a:solidFill>
              <a:srgbClr val="ADBAC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9" name="稻壳儿小白白(http://dwz.cn/Wu2UP)"/>
          <p:cNvSpPr txBox="1">
            <a:spLocks noChangeArrowheads="1"/>
          </p:cNvSpPr>
          <p:nvPr/>
        </p:nvSpPr>
        <p:spPr bwMode="auto">
          <a:xfrm>
            <a:off x="7824480" y="3017838"/>
            <a:ext cx="26050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sz="1600" b="1" dirty="0" smtClean="0">
                <a:solidFill>
                  <a:srgbClr val="FFFFFF"/>
                </a:solidFill>
                <a:ea typeface="Open Sans"/>
                <a:cs typeface="Open Sans"/>
                <a:sym typeface="Arial" pitchFamily="34" charset="0"/>
              </a:rPr>
              <a:t>Class Table</a:t>
            </a:r>
            <a:endParaRPr lang="en-US" sz="1600" b="1" dirty="0">
              <a:solidFill>
                <a:srgbClr val="FFFFFF"/>
              </a:solidFill>
              <a:ea typeface="Open Sans"/>
              <a:cs typeface="Open Sans"/>
              <a:sym typeface="Arial" pitchFamily="34" charset="0"/>
            </a:endParaRPr>
          </a:p>
        </p:txBody>
      </p:sp>
      <p:sp>
        <p:nvSpPr>
          <p:cNvPr id="10260" name="稻壳儿小白白(http://dwz.cn/Wu2UP)"/>
          <p:cNvSpPr txBox="1">
            <a:spLocks noChangeArrowheads="1"/>
          </p:cNvSpPr>
          <p:nvPr/>
        </p:nvSpPr>
        <p:spPr bwMode="auto">
          <a:xfrm>
            <a:off x="1642268" y="3022113"/>
            <a:ext cx="19891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sz="1600" b="1" dirty="0" smtClean="0">
                <a:solidFill>
                  <a:srgbClr val="FFFFFF"/>
                </a:solidFill>
                <a:ea typeface="Open Sans"/>
                <a:cs typeface="Open Sans"/>
                <a:sym typeface="Arial" pitchFamily="34" charset="0"/>
              </a:rPr>
              <a:t>Class Catalog</a:t>
            </a:r>
            <a:endParaRPr lang="en-US" sz="1600" b="1" dirty="0">
              <a:solidFill>
                <a:srgbClr val="FFFFFF"/>
              </a:solidFill>
              <a:ea typeface="Open Sans"/>
              <a:cs typeface="Open Sans"/>
              <a:sym typeface="Arial" pitchFamily="34" charset="0"/>
            </a:endParaRPr>
          </a:p>
        </p:txBody>
      </p:sp>
      <p:sp>
        <p:nvSpPr>
          <p:cNvPr id="10261" name="稻壳儿小白白(http://dwz.cn/Wu2UP)"/>
          <p:cNvSpPr txBox="1">
            <a:spLocks noChangeArrowheads="1"/>
          </p:cNvSpPr>
          <p:nvPr/>
        </p:nvSpPr>
        <p:spPr bwMode="auto">
          <a:xfrm>
            <a:off x="5153269" y="946454"/>
            <a:ext cx="16986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sz="1600" b="1" dirty="0" smtClean="0">
                <a:solidFill>
                  <a:srgbClr val="FFFFFF"/>
                </a:solidFill>
                <a:ea typeface="Open Sans"/>
                <a:cs typeface="Open Sans"/>
                <a:sym typeface="Arial" pitchFamily="34" charset="0"/>
              </a:rPr>
              <a:t>Class File</a:t>
            </a:r>
            <a:endParaRPr lang="en-US" sz="1600" b="1" dirty="0">
              <a:solidFill>
                <a:srgbClr val="FFFFFF"/>
              </a:solidFill>
              <a:ea typeface="Open Sans"/>
              <a:cs typeface="Open Sans"/>
              <a:sym typeface="Arial" pitchFamily="34" charset="0"/>
            </a:endParaRPr>
          </a:p>
        </p:txBody>
      </p:sp>
      <p:sp>
        <p:nvSpPr>
          <p:cNvPr id="10267" name="稻壳儿小白白(http://dwz.cn/Wu2UP)"/>
          <p:cNvSpPr txBox="1">
            <a:spLocks noChangeArrowheads="1"/>
          </p:cNvSpPr>
          <p:nvPr/>
        </p:nvSpPr>
        <p:spPr bwMode="auto">
          <a:xfrm>
            <a:off x="428992" y="946454"/>
            <a:ext cx="23383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类结构示意图</a:t>
            </a:r>
            <a:endParaRPr 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pic>
        <p:nvPicPr>
          <p:cNvPr id="10275" name="图片 5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6" name="文本框 55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itchFamily="34" charset="-122"/>
              </a:rPr>
              <a:t>数据结构</a:t>
            </a:r>
          </a:p>
        </p:txBody>
      </p:sp>
      <p:sp>
        <p:nvSpPr>
          <p:cNvPr id="10277" name="文本框 56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22297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稻壳儿小白白(http://dwz.cn/Wu2UP)"/>
          <p:cNvSpPr>
            <a:spLocks noEditPoints="1"/>
          </p:cNvSpPr>
          <p:nvPr/>
        </p:nvSpPr>
        <p:spPr bwMode="auto">
          <a:xfrm>
            <a:off x="2068513" y="1258888"/>
            <a:ext cx="384175" cy="309562"/>
          </a:xfrm>
          <a:custGeom>
            <a:avLst/>
            <a:gdLst>
              <a:gd name="T0" fmla="*/ 2147483647 w 57"/>
              <a:gd name="T1" fmla="*/ 1222763170 h 46"/>
              <a:gd name="T2" fmla="*/ 2147483647 w 57"/>
              <a:gd name="T3" fmla="*/ 1222763170 h 46"/>
              <a:gd name="T4" fmla="*/ 2147483647 w 57"/>
              <a:gd name="T5" fmla="*/ 1222763170 h 46"/>
              <a:gd name="T6" fmla="*/ 2147483647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7 w 57"/>
              <a:gd name="T31" fmla="*/ 0 h 46"/>
              <a:gd name="T32" fmla="*/ 2147483647 w 57"/>
              <a:gd name="T33" fmla="*/ 45290267 h 46"/>
              <a:gd name="T34" fmla="*/ 2147483647 w 57"/>
              <a:gd name="T35" fmla="*/ 724603887 h 46"/>
              <a:gd name="T36" fmla="*/ 2147483647 w 57"/>
              <a:gd name="T37" fmla="*/ 1041615564 h 46"/>
              <a:gd name="T38" fmla="*/ 2147483647 w 57"/>
              <a:gd name="T39" fmla="*/ 1086905830 h 46"/>
              <a:gd name="T40" fmla="*/ 2147483647 w 57"/>
              <a:gd name="T41" fmla="*/ 1222763170 h 46"/>
              <a:gd name="T42" fmla="*/ 2147483647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7 w 57"/>
              <a:gd name="T65" fmla="*/ 1177479633 h 46"/>
              <a:gd name="T66" fmla="*/ 2147483647 w 57"/>
              <a:gd name="T67" fmla="*/ 1222763170 h 46"/>
              <a:gd name="T68" fmla="*/ 2147483647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9225" name="稻壳儿小白白(http://dwz.cn/Wu2UP)"/>
          <p:cNvSpPr>
            <a:spLocks noEditPoints="1"/>
          </p:cNvSpPr>
          <p:nvPr/>
        </p:nvSpPr>
        <p:spPr bwMode="auto">
          <a:xfrm>
            <a:off x="5865813" y="1539875"/>
            <a:ext cx="419100" cy="411163"/>
          </a:xfrm>
          <a:custGeom>
            <a:avLst/>
            <a:gdLst>
              <a:gd name="T0" fmla="*/ 2147483647 w 64"/>
              <a:gd name="T1" fmla="*/ 2147483647 h 63"/>
              <a:gd name="T2" fmla="*/ 2147483647 w 64"/>
              <a:gd name="T3" fmla="*/ 2147483647 h 63"/>
              <a:gd name="T4" fmla="*/ 1801042959 w 64"/>
              <a:gd name="T5" fmla="*/ 2044504754 h 63"/>
              <a:gd name="T6" fmla="*/ 1157816138 w 64"/>
              <a:gd name="T7" fmla="*/ 2147483647 h 63"/>
              <a:gd name="T8" fmla="*/ 0 w 64"/>
              <a:gd name="T9" fmla="*/ 1107438172 h 63"/>
              <a:gd name="T10" fmla="*/ 1157816138 w 64"/>
              <a:gd name="T11" fmla="*/ 0 h 63"/>
              <a:gd name="T12" fmla="*/ 2147483647 w 64"/>
              <a:gd name="T13" fmla="*/ 1107438172 h 63"/>
              <a:gd name="T14" fmla="*/ 2101216786 w 64"/>
              <a:gd name="T15" fmla="*/ 1746346315 h 63"/>
              <a:gd name="T16" fmla="*/ 2147483647 w 64"/>
              <a:gd name="T17" fmla="*/ 2147483647 h 63"/>
              <a:gd name="T18" fmla="*/ 2147483647 w 64"/>
              <a:gd name="T19" fmla="*/ 2147483647 h 63"/>
              <a:gd name="T20" fmla="*/ 2147483647 w 64"/>
              <a:gd name="T21" fmla="*/ 2147483647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9237" name="稻壳儿小白白(http://dwz.cn/Wu2UP)"/>
          <p:cNvSpPr txBox="1">
            <a:spLocks noChangeArrowheads="1"/>
          </p:cNvSpPr>
          <p:nvPr/>
        </p:nvSpPr>
        <p:spPr bwMode="auto">
          <a:xfrm>
            <a:off x="575468" y="1167606"/>
            <a:ext cx="26693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600" b="1" dirty="0" smtClean="0">
                <a:solidFill>
                  <a:srgbClr val="445469"/>
                </a:solidFill>
                <a:sym typeface="Arial" pitchFamily="34" charset="0"/>
              </a:rPr>
              <a:t>File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类</a:t>
            </a:r>
            <a:r>
              <a:rPr lang="en-US" altLang="zh-CN" sz="1600" b="1" dirty="0" smtClean="0">
                <a:solidFill>
                  <a:srgbClr val="445469"/>
                </a:solidFill>
                <a:sym typeface="Arial" pitchFamily="34" charset="0"/>
              </a:rPr>
              <a:t>(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只给出数据成员</a:t>
            </a:r>
            <a:r>
              <a:rPr lang="en-US" altLang="zh-CN" sz="1600" b="1" dirty="0" smtClean="0">
                <a:solidFill>
                  <a:srgbClr val="445469"/>
                </a:solidFill>
                <a:sym typeface="Arial" pitchFamily="34" charset="0"/>
              </a:rPr>
              <a:t>)</a:t>
            </a:r>
            <a:endParaRPr lang="zh-CN" alt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pic>
        <p:nvPicPr>
          <p:cNvPr id="9239" name="图片 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0" name="文本框 59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itchFamily="34" charset="-122"/>
              </a:rPr>
              <a:t>数据结构</a:t>
            </a:r>
          </a:p>
        </p:txBody>
      </p:sp>
      <p:sp>
        <p:nvSpPr>
          <p:cNvPr id="9241" name="文本框 60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8000" y="227483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class File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string </a:t>
            </a:r>
            <a:r>
              <a:rPr lang="en-US" altLang="zh-CN" dirty="0" err="1"/>
              <a:t>InName</a:t>
            </a:r>
            <a:r>
              <a:rPr lang="en-US" altLang="zh-CN" dirty="0"/>
              <a:t>; // </a:t>
            </a:r>
            <a:r>
              <a:rPr lang="zh-CN" altLang="en-US" dirty="0"/>
              <a:t>读取文件名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string </a:t>
            </a:r>
            <a:r>
              <a:rPr lang="en-US" altLang="zh-CN" dirty="0" err="1"/>
              <a:t>OutName</a:t>
            </a:r>
            <a:r>
              <a:rPr lang="en-US" altLang="zh-CN" dirty="0"/>
              <a:t>; // </a:t>
            </a:r>
            <a:r>
              <a:rPr lang="zh-CN" altLang="en-US" dirty="0"/>
              <a:t>写入文件名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499277"/>
      </p:ext>
    </p:extLst>
  </p:cSld>
  <p:clrMapOvr>
    <a:masterClrMapping/>
  </p:clrMapOvr>
  <p:transition spd="slow" advClick="0"/>
</p:sld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2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2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Pages>0</Pages>
  <Words>814</Words>
  <Characters>0</Characters>
  <Application>Microsoft Office PowerPoint</Application>
  <DocSecurity>0</DocSecurity>
  <PresentationFormat>自定义</PresentationFormat>
  <Lines>0</Lines>
  <Paragraphs>221</Paragraphs>
  <Slides>30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UQi.me</cp:lastModifiedBy>
  <cp:revision>550</cp:revision>
  <dcterms:created xsi:type="dcterms:W3CDTF">2015-07-10T05:07:58Z</dcterms:created>
  <dcterms:modified xsi:type="dcterms:W3CDTF">2018-05-11T09:41:48Z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