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2"/>
  </p:notesMasterIdLst>
  <p:sldIdLst>
    <p:sldId id="256" r:id="rId2"/>
    <p:sldId id="257" r:id="rId3"/>
    <p:sldId id="262" r:id="rId4"/>
    <p:sldId id="260" r:id="rId5"/>
    <p:sldId id="261" r:id="rId6"/>
    <p:sldId id="263" r:id="rId7"/>
    <p:sldId id="268" r:id="rId8"/>
    <p:sldId id="258" r:id="rId9"/>
    <p:sldId id="280" r:id="rId10"/>
    <p:sldId id="281" r:id="rId11"/>
    <p:sldId id="266" r:id="rId12"/>
    <p:sldId id="264" r:id="rId13"/>
    <p:sldId id="259" r:id="rId14"/>
    <p:sldId id="267" r:id="rId15"/>
    <p:sldId id="287" r:id="rId16"/>
    <p:sldId id="271" r:id="rId17"/>
    <p:sldId id="273" r:id="rId18"/>
    <p:sldId id="265" r:id="rId19"/>
    <p:sldId id="277" r:id="rId20"/>
    <p:sldId id="274" r:id="rId21"/>
    <p:sldId id="282" r:id="rId22"/>
    <p:sldId id="283" r:id="rId23"/>
    <p:sldId id="284" r:id="rId24"/>
    <p:sldId id="279" r:id="rId25"/>
    <p:sldId id="288" r:id="rId26"/>
    <p:sldId id="289" r:id="rId27"/>
    <p:sldId id="290" r:id="rId28"/>
    <p:sldId id="291" r:id="rId29"/>
    <p:sldId id="292" r:id="rId30"/>
    <p:sldId id="278" r:id="rId31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8" y="-264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38" y="1122363"/>
            <a:ext cx="1036589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97" y="3602039"/>
            <a:ext cx="914638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7174" y="365128"/>
            <a:ext cx="262958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423" y="365128"/>
            <a:ext cx="7736314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68" y="1709744"/>
            <a:ext cx="105183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068" y="4589469"/>
            <a:ext cx="105183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418" y="1825625"/>
            <a:ext cx="5182949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808" y="1825625"/>
            <a:ext cx="5182949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365129"/>
            <a:ext cx="10518338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8" y="1681163"/>
            <a:ext cx="5159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8" y="2505075"/>
            <a:ext cx="515913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812" y="1681163"/>
            <a:ext cx="51845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812" y="2505075"/>
            <a:ext cx="518453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538" y="987431"/>
            <a:ext cx="61738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1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538" y="987431"/>
            <a:ext cx="617380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1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686" y="-312516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399" y="-144876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899" y="1571529"/>
            <a:ext cx="1319063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42" y="2481617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80490" y="28338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950" y="-685187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90" y="4228501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87" y="4429124"/>
            <a:ext cx="2798985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687" y="5404455"/>
            <a:ext cx="1351540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5381" y="5533920"/>
            <a:ext cx="1894581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3623" y="5808599"/>
            <a:ext cx="1894581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5320" y="373396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1464" y="4306415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1293" y="375401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9205" y="353697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3721" y="491645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9209" y="15675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146453" y="3070652"/>
            <a:ext cx="51178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复数计算器</a:t>
            </a:r>
            <a:endParaRPr lang="zh-CN" altLang="zh-CN" sz="4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377728" y="4063940"/>
            <a:ext cx="465531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21552" y="4229222"/>
            <a:ext cx="431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161130118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尹浚宇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程序设计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基础实验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4485" y="120375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Class Complex</a:t>
            </a:r>
            <a:endParaRPr lang="zh-CN" altLang="en-US" sz="2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627058" y="2743194"/>
            <a:ext cx="34973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简介</a:t>
            </a:r>
            <a:r>
              <a:rPr lang="en-US" altLang="zh-CN" sz="2800" dirty="0" smtClean="0"/>
              <a:t>:</a:t>
            </a:r>
          </a:p>
          <a:p>
            <a:r>
              <a:rPr lang="zh-CN" altLang="en-US" dirty="0" smtClean="0"/>
              <a:t>提供针对复数的计算</a:t>
            </a:r>
            <a:endParaRPr lang="en-US" altLang="zh-CN" dirty="0" smtClean="0"/>
          </a:p>
          <a:p>
            <a:r>
              <a:rPr lang="zh-CN" altLang="en-US" dirty="0" smtClean="0"/>
              <a:t>包括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加减乘除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取模</a:t>
            </a:r>
            <a:r>
              <a:rPr lang="en-US" altLang="zh-CN" dirty="0" smtClean="0"/>
              <a:t>, </a:t>
            </a:r>
            <a:r>
              <a:rPr lang="zh-CN" altLang="en-US" dirty="0" smtClean="0"/>
              <a:t>求距离</a:t>
            </a:r>
            <a:r>
              <a:rPr lang="en-US" altLang="zh-CN" dirty="0" smtClean="0"/>
              <a:t>, </a:t>
            </a:r>
            <a:r>
              <a:rPr lang="zh-CN" altLang="en-US" dirty="0" smtClean="0"/>
              <a:t>求共轭</a:t>
            </a:r>
            <a:r>
              <a:rPr lang="en-US" altLang="zh-CN" dirty="0" smtClean="0"/>
              <a:t>, </a:t>
            </a:r>
          </a:p>
          <a:p>
            <a:r>
              <a:rPr lang="zh-CN" altLang="en-US" dirty="0" smtClean="0"/>
              <a:t>求辐角主值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次幂</a:t>
            </a:r>
            <a:r>
              <a:rPr lang="en-US" altLang="zh-CN" smtClean="0"/>
              <a:t>, </a:t>
            </a:r>
            <a:r>
              <a:rPr lang="zh-CN" altLang="en-US" smtClean="0"/>
              <a:t>一般</a:t>
            </a:r>
            <a:r>
              <a:rPr lang="zh-CN" altLang="en-US" dirty="0" smtClean="0"/>
              <a:t>形式转指数形式</a:t>
            </a:r>
            <a:r>
              <a:rPr lang="en-US" altLang="zh-CN" dirty="0" smtClean="0"/>
              <a:t>( </a:t>
            </a:r>
            <a:r>
              <a:rPr lang="zh-CN" altLang="en-US" dirty="0" smtClean="0"/>
              <a:t>拓展功能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898770" y="1172978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类声明</a:t>
            </a:r>
            <a:r>
              <a:rPr lang="en-US" altLang="zh-CN" sz="2800" dirty="0" smtClean="0"/>
              <a:t>: 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040" y="2028825"/>
            <a:ext cx="5129278" cy="363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28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1627058" y="2771736"/>
            <a:ext cx="1687396" cy="1800000"/>
            <a:chOff x="2922588" y="6135688"/>
            <a:chExt cx="615950" cy="6572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315"/>
            <p:cNvSpPr>
              <a:spLocks/>
            </p:cNvSpPr>
            <p:nvPr/>
          </p:nvSpPr>
          <p:spPr bwMode="auto">
            <a:xfrm>
              <a:off x="3221038" y="6135688"/>
              <a:ext cx="34925" cy="92075"/>
            </a:xfrm>
            <a:custGeom>
              <a:avLst/>
              <a:gdLst>
                <a:gd name="T0" fmla="*/ 12 w 22"/>
                <a:gd name="T1" fmla="*/ 58 h 58"/>
                <a:gd name="T2" fmla="*/ 12 w 22"/>
                <a:gd name="T3" fmla="*/ 58 h 58"/>
                <a:gd name="T4" fmla="*/ 6 w 22"/>
                <a:gd name="T5" fmla="*/ 58 h 58"/>
                <a:gd name="T6" fmla="*/ 4 w 22"/>
                <a:gd name="T7" fmla="*/ 56 h 58"/>
                <a:gd name="T8" fmla="*/ 2 w 22"/>
                <a:gd name="T9" fmla="*/ 52 h 58"/>
                <a:gd name="T10" fmla="*/ 0 w 22"/>
                <a:gd name="T11" fmla="*/ 48 h 58"/>
                <a:gd name="T12" fmla="*/ 0 w 22"/>
                <a:gd name="T13" fmla="*/ 12 h 58"/>
                <a:gd name="T14" fmla="*/ 0 w 22"/>
                <a:gd name="T15" fmla="*/ 12 h 58"/>
                <a:gd name="T16" fmla="*/ 2 w 22"/>
                <a:gd name="T17" fmla="*/ 8 h 58"/>
                <a:gd name="T18" fmla="*/ 4 w 22"/>
                <a:gd name="T19" fmla="*/ 4 h 58"/>
                <a:gd name="T20" fmla="*/ 6 w 22"/>
                <a:gd name="T21" fmla="*/ 2 h 58"/>
                <a:gd name="T22" fmla="*/ 12 w 22"/>
                <a:gd name="T23" fmla="*/ 0 h 58"/>
                <a:gd name="T24" fmla="*/ 12 w 22"/>
                <a:gd name="T25" fmla="*/ 0 h 58"/>
                <a:gd name="T26" fmla="*/ 16 w 22"/>
                <a:gd name="T27" fmla="*/ 2 h 58"/>
                <a:gd name="T28" fmla="*/ 20 w 22"/>
                <a:gd name="T29" fmla="*/ 4 h 58"/>
                <a:gd name="T30" fmla="*/ 22 w 22"/>
                <a:gd name="T31" fmla="*/ 8 h 58"/>
                <a:gd name="T32" fmla="*/ 22 w 22"/>
                <a:gd name="T33" fmla="*/ 12 h 58"/>
                <a:gd name="T34" fmla="*/ 22 w 22"/>
                <a:gd name="T35" fmla="*/ 48 h 58"/>
                <a:gd name="T36" fmla="*/ 22 w 22"/>
                <a:gd name="T37" fmla="*/ 48 h 58"/>
                <a:gd name="T38" fmla="*/ 22 w 22"/>
                <a:gd name="T39" fmla="*/ 52 h 58"/>
                <a:gd name="T40" fmla="*/ 20 w 22"/>
                <a:gd name="T41" fmla="*/ 56 h 58"/>
                <a:gd name="T42" fmla="*/ 16 w 22"/>
                <a:gd name="T43" fmla="*/ 58 h 58"/>
                <a:gd name="T44" fmla="*/ 12 w 22"/>
                <a:gd name="T45" fmla="*/ 58 h 58"/>
                <a:gd name="T46" fmla="*/ 12 w 22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58">
                  <a:moveTo>
                    <a:pt x="12" y="58"/>
                  </a:moveTo>
                  <a:lnTo>
                    <a:pt x="12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52"/>
                  </a:lnTo>
                  <a:lnTo>
                    <a:pt x="20" y="56"/>
                  </a:lnTo>
                  <a:lnTo>
                    <a:pt x="16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16"/>
            <p:cNvSpPr>
              <a:spLocks/>
            </p:cNvSpPr>
            <p:nvPr/>
          </p:nvSpPr>
          <p:spPr bwMode="auto">
            <a:xfrm>
              <a:off x="3074988" y="6170613"/>
              <a:ext cx="63500" cy="85725"/>
            </a:xfrm>
            <a:custGeom>
              <a:avLst/>
              <a:gdLst>
                <a:gd name="T0" fmla="*/ 30 w 40"/>
                <a:gd name="T1" fmla="*/ 54 h 54"/>
                <a:gd name="T2" fmla="*/ 30 w 40"/>
                <a:gd name="T3" fmla="*/ 54 h 54"/>
                <a:gd name="T4" fmla="*/ 24 w 40"/>
                <a:gd name="T5" fmla="*/ 52 h 54"/>
                <a:gd name="T6" fmla="*/ 20 w 40"/>
                <a:gd name="T7" fmla="*/ 48 h 54"/>
                <a:gd name="T8" fmla="*/ 2 w 40"/>
                <a:gd name="T9" fmla="*/ 18 h 54"/>
                <a:gd name="T10" fmla="*/ 2 w 40"/>
                <a:gd name="T11" fmla="*/ 18 h 54"/>
                <a:gd name="T12" fmla="*/ 0 w 40"/>
                <a:gd name="T13" fmla="*/ 12 h 54"/>
                <a:gd name="T14" fmla="*/ 0 w 40"/>
                <a:gd name="T15" fmla="*/ 8 h 54"/>
                <a:gd name="T16" fmla="*/ 2 w 40"/>
                <a:gd name="T17" fmla="*/ 4 h 54"/>
                <a:gd name="T18" fmla="*/ 6 w 40"/>
                <a:gd name="T19" fmla="*/ 2 h 54"/>
                <a:gd name="T20" fmla="*/ 6 w 40"/>
                <a:gd name="T21" fmla="*/ 2 h 54"/>
                <a:gd name="T22" fmla="*/ 10 w 40"/>
                <a:gd name="T23" fmla="*/ 0 h 54"/>
                <a:gd name="T24" fmla="*/ 14 w 40"/>
                <a:gd name="T25" fmla="*/ 0 h 54"/>
                <a:gd name="T26" fmla="*/ 18 w 40"/>
                <a:gd name="T27" fmla="*/ 2 h 54"/>
                <a:gd name="T28" fmla="*/ 20 w 40"/>
                <a:gd name="T29" fmla="*/ 6 h 54"/>
                <a:gd name="T30" fmla="*/ 38 w 40"/>
                <a:gd name="T31" fmla="*/ 36 h 54"/>
                <a:gd name="T32" fmla="*/ 38 w 40"/>
                <a:gd name="T33" fmla="*/ 36 h 54"/>
                <a:gd name="T34" fmla="*/ 40 w 40"/>
                <a:gd name="T35" fmla="*/ 42 h 54"/>
                <a:gd name="T36" fmla="*/ 40 w 40"/>
                <a:gd name="T37" fmla="*/ 46 h 54"/>
                <a:gd name="T38" fmla="*/ 38 w 40"/>
                <a:gd name="T39" fmla="*/ 50 h 54"/>
                <a:gd name="T40" fmla="*/ 34 w 40"/>
                <a:gd name="T41" fmla="*/ 52 h 54"/>
                <a:gd name="T42" fmla="*/ 34 w 40"/>
                <a:gd name="T43" fmla="*/ 52 h 54"/>
                <a:gd name="T44" fmla="*/ 30 w 40"/>
                <a:gd name="T45" fmla="*/ 54 h 54"/>
                <a:gd name="T46" fmla="*/ 30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30" y="54"/>
                  </a:moveTo>
                  <a:lnTo>
                    <a:pt x="30" y="54"/>
                  </a:lnTo>
                  <a:lnTo>
                    <a:pt x="24" y="52"/>
                  </a:lnTo>
                  <a:lnTo>
                    <a:pt x="20" y="4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42"/>
                  </a:lnTo>
                  <a:lnTo>
                    <a:pt x="40" y="46"/>
                  </a:lnTo>
                  <a:lnTo>
                    <a:pt x="38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0" y="54"/>
                  </a:lnTo>
                  <a:lnTo>
                    <a:pt x="30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17"/>
            <p:cNvSpPr>
              <a:spLocks/>
            </p:cNvSpPr>
            <p:nvPr/>
          </p:nvSpPr>
          <p:spPr bwMode="auto">
            <a:xfrm>
              <a:off x="2967038" y="6275388"/>
              <a:ext cx="82550" cy="63500"/>
            </a:xfrm>
            <a:custGeom>
              <a:avLst/>
              <a:gdLst>
                <a:gd name="T0" fmla="*/ 42 w 52"/>
                <a:gd name="T1" fmla="*/ 40 h 40"/>
                <a:gd name="T2" fmla="*/ 42 w 52"/>
                <a:gd name="T3" fmla="*/ 40 h 40"/>
                <a:gd name="T4" fmla="*/ 36 w 52"/>
                <a:gd name="T5" fmla="*/ 38 h 40"/>
                <a:gd name="T6" fmla="*/ 4 w 52"/>
                <a:gd name="T7" fmla="*/ 20 h 40"/>
                <a:gd name="T8" fmla="*/ 4 w 52"/>
                <a:gd name="T9" fmla="*/ 20 h 40"/>
                <a:gd name="T10" fmla="*/ 2 w 52"/>
                <a:gd name="T11" fmla="*/ 16 h 40"/>
                <a:gd name="T12" fmla="*/ 0 w 52"/>
                <a:gd name="T13" fmla="*/ 14 h 40"/>
                <a:gd name="T14" fmla="*/ 0 w 52"/>
                <a:gd name="T15" fmla="*/ 8 h 40"/>
                <a:gd name="T16" fmla="*/ 0 w 52"/>
                <a:gd name="T17" fmla="*/ 4 h 40"/>
                <a:gd name="T18" fmla="*/ 0 w 52"/>
                <a:gd name="T19" fmla="*/ 4 h 40"/>
                <a:gd name="T20" fmla="*/ 4 w 52"/>
                <a:gd name="T21" fmla="*/ 2 h 40"/>
                <a:gd name="T22" fmla="*/ 8 w 52"/>
                <a:gd name="T23" fmla="*/ 0 h 40"/>
                <a:gd name="T24" fmla="*/ 12 w 52"/>
                <a:gd name="T25" fmla="*/ 0 h 40"/>
                <a:gd name="T26" fmla="*/ 16 w 52"/>
                <a:gd name="T27" fmla="*/ 0 h 40"/>
                <a:gd name="T28" fmla="*/ 46 w 52"/>
                <a:gd name="T29" fmla="*/ 18 h 40"/>
                <a:gd name="T30" fmla="*/ 46 w 52"/>
                <a:gd name="T31" fmla="*/ 18 h 40"/>
                <a:gd name="T32" fmla="*/ 50 w 52"/>
                <a:gd name="T33" fmla="*/ 22 h 40"/>
                <a:gd name="T34" fmla="*/ 52 w 52"/>
                <a:gd name="T35" fmla="*/ 26 h 40"/>
                <a:gd name="T36" fmla="*/ 52 w 52"/>
                <a:gd name="T37" fmla="*/ 30 h 40"/>
                <a:gd name="T38" fmla="*/ 50 w 52"/>
                <a:gd name="T39" fmla="*/ 34 h 40"/>
                <a:gd name="T40" fmla="*/ 50 w 52"/>
                <a:gd name="T41" fmla="*/ 34 h 40"/>
                <a:gd name="T42" fmla="*/ 46 w 52"/>
                <a:gd name="T43" fmla="*/ 38 h 40"/>
                <a:gd name="T44" fmla="*/ 42 w 52"/>
                <a:gd name="T45" fmla="*/ 40 h 40"/>
                <a:gd name="T46" fmla="*/ 42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42" y="40"/>
                  </a:moveTo>
                  <a:lnTo>
                    <a:pt x="42" y="40"/>
                  </a:lnTo>
                  <a:lnTo>
                    <a:pt x="36" y="3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50" y="22"/>
                  </a:lnTo>
                  <a:lnTo>
                    <a:pt x="52" y="26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18"/>
            <p:cNvSpPr>
              <a:spLocks/>
            </p:cNvSpPr>
            <p:nvPr/>
          </p:nvSpPr>
          <p:spPr bwMode="auto">
            <a:xfrm>
              <a:off x="2922588" y="641826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2 w 58"/>
                <a:gd name="T3" fmla="*/ 22 h 22"/>
                <a:gd name="T4" fmla="*/ 12 w 58"/>
                <a:gd name="T5" fmla="*/ 22 h 22"/>
                <a:gd name="T6" fmla="*/ 6 w 58"/>
                <a:gd name="T7" fmla="*/ 22 h 22"/>
                <a:gd name="T8" fmla="*/ 4 w 58"/>
                <a:gd name="T9" fmla="*/ 18 h 22"/>
                <a:gd name="T10" fmla="*/ 0 w 58"/>
                <a:gd name="T11" fmla="*/ 16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4 w 58"/>
                <a:gd name="T19" fmla="*/ 2 h 22"/>
                <a:gd name="T20" fmla="*/ 6 w 58"/>
                <a:gd name="T21" fmla="*/ 0 h 22"/>
                <a:gd name="T22" fmla="*/ 12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2 w 58"/>
                <a:gd name="T29" fmla="*/ 0 h 22"/>
                <a:gd name="T30" fmla="*/ 54 w 58"/>
                <a:gd name="T31" fmla="*/ 2 h 22"/>
                <a:gd name="T32" fmla="*/ 58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8 w 58"/>
                <a:gd name="T39" fmla="*/ 16 h 22"/>
                <a:gd name="T40" fmla="*/ 54 w 58"/>
                <a:gd name="T41" fmla="*/ 18 h 22"/>
                <a:gd name="T42" fmla="*/ 52 w 58"/>
                <a:gd name="T43" fmla="*/ 22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2" y="22"/>
                  </a:lnTo>
                  <a:lnTo>
                    <a:pt x="12" y="22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8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19"/>
            <p:cNvSpPr>
              <a:spLocks/>
            </p:cNvSpPr>
            <p:nvPr/>
          </p:nvSpPr>
          <p:spPr bwMode="auto">
            <a:xfrm>
              <a:off x="2957513" y="6535738"/>
              <a:ext cx="82550" cy="63500"/>
            </a:xfrm>
            <a:custGeom>
              <a:avLst/>
              <a:gdLst>
                <a:gd name="T0" fmla="*/ 10 w 52"/>
                <a:gd name="T1" fmla="*/ 40 h 40"/>
                <a:gd name="T2" fmla="*/ 10 w 52"/>
                <a:gd name="T3" fmla="*/ 40 h 40"/>
                <a:gd name="T4" fmla="*/ 6 w 52"/>
                <a:gd name="T5" fmla="*/ 38 h 40"/>
                <a:gd name="T6" fmla="*/ 2 w 52"/>
                <a:gd name="T7" fmla="*/ 34 h 40"/>
                <a:gd name="T8" fmla="*/ 2 w 52"/>
                <a:gd name="T9" fmla="*/ 34 h 40"/>
                <a:gd name="T10" fmla="*/ 0 w 52"/>
                <a:gd name="T11" fmla="*/ 30 h 40"/>
                <a:gd name="T12" fmla="*/ 0 w 52"/>
                <a:gd name="T13" fmla="*/ 26 h 40"/>
                <a:gd name="T14" fmla="*/ 2 w 52"/>
                <a:gd name="T15" fmla="*/ 22 h 40"/>
                <a:gd name="T16" fmla="*/ 6 w 52"/>
                <a:gd name="T17" fmla="*/ 20 h 40"/>
                <a:gd name="T18" fmla="*/ 36 w 52"/>
                <a:gd name="T19" fmla="*/ 2 h 40"/>
                <a:gd name="T20" fmla="*/ 36 w 52"/>
                <a:gd name="T21" fmla="*/ 2 h 40"/>
                <a:gd name="T22" fmla="*/ 40 w 52"/>
                <a:gd name="T23" fmla="*/ 0 h 40"/>
                <a:gd name="T24" fmla="*/ 44 w 52"/>
                <a:gd name="T25" fmla="*/ 0 h 40"/>
                <a:gd name="T26" fmla="*/ 48 w 52"/>
                <a:gd name="T27" fmla="*/ 2 h 40"/>
                <a:gd name="T28" fmla="*/ 52 w 52"/>
                <a:gd name="T29" fmla="*/ 6 h 40"/>
                <a:gd name="T30" fmla="*/ 52 w 52"/>
                <a:gd name="T31" fmla="*/ 6 h 40"/>
                <a:gd name="T32" fmla="*/ 52 w 52"/>
                <a:gd name="T33" fmla="*/ 10 h 40"/>
                <a:gd name="T34" fmla="*/ 52 w 52"/>
                <a:gd name="T35" fmla="*/ 14 h 40"/>
                <a:gd name="T36" fmla="*/ 50 w 52"/>
                <a:gd name="T37" fmla="*/ 18 h 40"/>
                <a:gd name="T38" fmla="*/ 48 w 52"/>
                <a:gd name="T39" fmla="*/ 20 h 40"/>
                <a:gd name="T40" fmla="*/ 16 w 52"/>
                <a:gd name="T41" fmla="*/ 38 h 40"/>
                <a:gd name="T42" fmla="*/ 16 w 52"/>
                <a:gd name="T43" fmla="*/ 38 h 40"/>
                <a:gd name="T44" fmla="*/ 10 w 52"/>
                <a:gd name="T45" fmla="*/ 40 h 40"/>
                <a:gd name="T46" fmla="*/ 10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10" y="40"/>
                  </a:moveTo>
                  <a:lnTo>
                    <a:pt x="10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8" y="20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20"/>
            <p:cNvSpPr>
              <a:spLocks/>
            </p:cNvSpPr>
            <p:nvPr/>
          </p:nvSpPr>
          <p:spPr bwMode="auto">
            <a:xfrm>
              <a:off x="3408363" y="6551613"/>
              <a:ext cx="85725" cy="63500"/>
            </a:xfrm>
            <a:custGeom>
              <a:avLst/>
              <a:gdLst>
                <a:gd name="T0" fmla="*/ 42 w 54"/>
                <a:gd name="T1" fmla="*/ 40 h 40"/>
                <a:gd name="T2" fmla="*/ 42 w 54"/>
                <a:gd name="T3" fmla="*/ 40 h 40"/>
                <a:gd name="T4" fmla="*/ 38 w 54"/>
                <a:gd name="T5" fmla="*/ 38 h 40"/>
                <a:gd name="T6" fmla="*/ 6 w 54"/>
                <a:gd name="T7" fmla="*/ 20 h 40"/>
                <a:gd name="T8" fmla="*/ 6 w 54"/>
                <a:gd name="T9" fmla="*/ 20 h 40"/>
                <a:gd name="T10" fmla="*/ 4 w 54"/>
                <a:gd name="T11" fmla="*/ 18 h 40"/>
                <a:gd name="T12" fmla="*/ 2 w 54"/>
                <a:gd name="T13" fmla="*/ 14 h 40"/>
                <a:gd name="T14" fmla="*/ 0 w 54"/>
                <a:gd name="T15" fmla="*/ 10 h 40"/>
                <a:gd name="T16" fmla="*/ 2 w 54"/>
                <a:gd name="T17" fmla="*/ 6 h 40"/>
                <a:gd name="T18" fmla="*/ 2 w 54"/>
                <a:gd name="T19" fmla="*/ 6 h 40"/>
                <a:gd name="T20" fmla="*/ 6 w 54"/>
                <a:gd name="T21" fmla="*/ 2 h 40"/>
                <a:gd name="T22" fmla="*/ 10 w 54"/>
                <a:gd name="T23" fmla="*/ 0 h 40"/>
                <a:gd name="T24" fmla="*/ 14 w 54"/>
                <a:gd name="T25" fmla="*/ 0 h 40"/>
                <a:gd name="T26" fmla="*/ 18 w 54"/>
                <a:gd name="T27" fmla="*/ 2 h 40"/>
                <a:gd name="T28" fmla="*/ 48 w 54"/>
                <a:gd name="T29" fmla="*/ 20 h 40"/>
                <a:gd name="T30" fmla="*/ 48 w 54"/>
                <a:gd name="T31" fmla="*/ 20 h 40"/>
                <a:gd name="T32" fmla="*/ 52 w 54"/>
                <a:gd name="T33" fmla="*/ 22 h 40"/>
                <a:gd name="T34" fmla="*/ 54 w 54"/>
                <a:gd name="T35" fmla="*/ 26 h 40"/>
                <a:gd name="T36" fmla="*/ 54 w 54"/>
                <a:gd name="T37" fmla="*/ 30 h 40"/>
                <a:gd name="T38" fmla="*/ 52 w 54"/>
                <a:gd name="T39" fmla="*/ 34 h 40"/>
                <a:gd name="T40" fmla="*/ 52 w 54"/>
                <a:gd name="T41" fmla="*/ 34 h 40"/>
                <a:gd name="T42" fmla="*/ 48 w 54"/>
                <a:gd name="T43" fmla="*/ 38 h 40"/>
                <a:gd name="T44" fmla="*/ 42 w 54"/>
                <a:gd name="T45" fmla="*/ 40 h 40"/>
                <a:gd name="T46" fmla="*/ 4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42" y="40"/>
                  </a:moveTo>
                  <a:lnTo>
                    <a:pt x="42" y="40"/>
                  </a:lnTo>
                  <a:lnTo>
                    <a:pt x="38" y="3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52" y="22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48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21"/>
            <p:cNvSpPr>
              <a:spLocks/>
            </p:cNvSpPr>
            <p:nvPr/>
          </p:nvSpPr>
          <p:spPr bwMode="auto">
            <a:xfrm>
              <a:off x="3446463" y="643731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0 w 58"/>
                <a:gd name="T3" fmla="*/ 22 h 22"/>
                <a:gd name="T4" fmla="*/ 10 w 58"/>
                <a:gd name="T5" fmla="*/ 22 h 22"/>
                <a:gd name="T6" fmla="*/ 6 w 58"/>
                <a:gd name="T7" fmla="*/ 20 h 22"/>
                <a:gd name="T8" fmla="*/ 2 w 58"/>
                <a:gd name="T9" fmla="*/ 18 h 22"/>
                <a:gd name="T10" fmla="*/ 0 w 58"/>
                <a:gd name="T11" fmla="*/ 14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2 w 58"/>
                <a:gd name="T19" fmla="*/ 2 h 22"/>
                <a:gd name="T20" fmla="*/ 6 w 58"/>
                <a:gd name="T21" fmla="*/ 0 h 22"/>
                <a:gd name="T22" fmla="*/ 10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0 w 58"/>
                <a:gd name="T29" fmla="*/ 0 h 22"/>
                <a:gd name="T30" fmla="*/ 54 w 58"/>
                <a:gd name="T31" fmla="*/ 2 h 22"/>
                <a:gd name="T32" fmla="*/ 56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6 w 58"/>
                <a:gd name="T39" fmla="*/ 14 h 22"/>
                <a:gd name="T40" fmla="*/ 54 w 58"/>
                <a:gd name="T41" fmla="*/ 18 h 22"/>
                <a:gd name="T42" fmla="*/ 50 w 58"/>
                <a:gd name="T43" fmla="*/ 20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4" y="2"/>
                  </a:lnTo>
                  <a:lnTo>
                    <a:pt x="56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22"/>
            <p:cNvSpPr>
              <a:spLocks/>
            </p:cNvSpPr>
            <p:nvPr/>
          </p:nvSpPr>
          <p:spPr bwMode="auto">
            <a:xfrm>
              <a:off x="3417888" y="6291263"/>
              <a:ext cx="85725" cy="63500"/>
            </a:xfrm>
            <a:custGeom>
              <a:avLst/>
              <a:gdLst>
                <a:gd name="T0" fmla="*/ 12 w 54"/>
                <a:gd name="T1" fmla="*/ 40 h 40"/>
                <a:gd name="T2" fmla="*/ 12 w 54"/>
                <a:gd name="T3" fmla="*/ 40 h 40"/>
                <a:gd name="T4" fmla="*/ 6 w 54"/>
                <a:gd name="T5" fmla="*/ 38 h 40"/>
                <a:gd name="T6" fmla="*/ 2 w 54"/>
                <a:gd name="T7" fmla="*/ 34 h 40"/>
                <a:gd name="T8" fmla="*/ 2 w 54"/>
                <a:gd name="T9" fmla="*/ 34 h 40"/>
                <a:gd name="T10" fmla="*/ 0 w 54"/>
                <a:gd name="T11" fmla="*/ 30 h 40"/>
                <a:gd name="T12" fmla="*/ 0 w 54"/>
                <a:gd name="T13" fmla="*/ 26 h 40"/>
                <a:gd name="T14" fmla="*/ 2 w 54"/>
                <a:gd name="T15" fmla="*/ 22 h 40"/>
                <a:gd name="T16" fmla="*/ 6 w 54"/>
                <a:gd name="T17" fmla="*/ 18 h 40"/>
                <a:gd name="T18" fmla="*/ 38 w 54"/>
                <a:gd name="T19" fmla="*/ 0 h 40"/>
                <a:gd name="T20" fmla="*/ 38 w 54"/>
                <a:gd name="T21" fmla="*/ 0 h 40"/>
                <a:gd name="T22" fmla="*/ 42 w 54"/>
                <a:gd name="T23" fmla="*/ 0 h 40"/>
                <a:gd name="T24" fmla="*/ 46 w 54"/>
                <a:gd name="T25" fmla="*/ 0 h 40"/>
                <a:gd name="T26" fmla="*/ 50 w 54"/>
                <a:gd name="T27" fmla="*/ 2 h 40"/>
                <a:gd name="T28" fmla="*/ 52 w 54"/>
                <a:gd name="T29" fmla="*/ 4 h 40"/>
                <a:gd name="T30" fmla="*/ 52 w 54"/>
                <a:gd name="T31" fmla="*/ 4 h 40"/>
                <a:gd name="T32" fmla="*/ 54 w 54"/>
                <a:gd name="T33" fmla="*/ 8 h 40"/>
                <a:gd name="T34" fmla="*/ 54 w 54"/>
                <a:gd name="T35" fmla="*/ 12 h 40"/>
                <a:gd name="T36" fmla="*/ 52 w 54"/>
                <a:gd name="T37" fmla="*/ 16 h 40"/>
                <a:gd name="T38" fmla="*/ 48 w 54"/>
                <a:gd name="T39" fmla="*/ 20 h 40"/>
                <a:gd name="T40" fmla="*/ 18 w 54"/>
                <a:gd name="T41" fmla="*/ 38 h 40"/>
                <a:gd name="T42" fmla="*/ 18 w 54"/>
                <a:gd name="T43" fmla="*/ 38 h 40"/>
                <a:gd name="T44" fmla="*/ 12 w 54"/>
                <a:gd name="T45" fmla="*/ 40 h 40"/>
                <a:gd name="T46" fmla="*/ 1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12" y="40"/>
                  </a:moveTo>
                  <a:lnTo>
                    <a:pt x="12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48" y="2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23"/>
            <p:cNvSpPr>
              <a:spLocks/>
            </p:cNvSpPr>
            <p:nvPr/>
          </p:nvSpPr>
          <p:spPr bwMode="auto">
            <a:xfrm>
              <a:off x="3335338" y="6180138"/>
              <a:ext cx="63500" cy="85725"/>
            </a:xfrm>
            <a:custGeom>
              <a:avLst/>
              <a:gdLst>
                <a:gd name="T0" fmla="*/ 12 w 40"/>
                <a:gd name="T1" fmla="*/ 54 h 54"/>
                <a:gd name="T2" fmla="*/ 12 w 40"/>
                <a:gd name="T3" fmla="*/ 54 h 54"/>
                <a:gd name="T4" fmla="*/ 6 w 40"/>
                <a:gd name="T5" fmla="*/ 52 h 54"/>
                <a:gd name="T6" fmla="*/ 6 w 40"/>
                <a:gd name="T7" fmla="*/ 52 h 54"/>
                <a:gd name="T8" fmla="*/ 4 w 40"/>
                <a:gd name="T9" fmla="*/ 48 h 54"/>
                <a:gd name="T10" fmla="*/ 2 w 40"/>
                <a:gd name="T11" fmla="*/ 46 h 54"/>
                <a:gd name="T12" fmla="*/ 0 w 40"/>
                <a:gd name="T13" fmla="*/ 40 h 54"/>
                <a:gd name="T14" fmla="*/ 2 w 40"/>
                <a:gd name="T15" fmla="*/ 36 h 54"/>
                <a:gd name="T16" fmla="*/ 20 w 40"/>
                <a:gd name="T17" fmla="*/ 6 h 54"/>
                <a:gd name="T18" fmla="*/ 20 w 40"/>
                <a:gd name="T19" fmla="*/ 6 h 54"/>
                <a:gd name="T20" fmla="*/ 24 w 40"/>
                <a:gd name="T21" fmla="*/ 2 h 54"/>
                <a:gd name="T22" fmla="*/ 26 w 40"/>
                <a:gd name="T23" fmla="*/ 0 h 54"/>
                <a:gd name="T24" fmla="*/ 32 w 40"/>
                <a:gd name="T25" fmla="*/ 0 h 54"/>
                <a:gd name="T26" fmla="*/ 36 w 40"/>
                <a:gd name="T27" fmla="*/ 2 h 54"/>
                <a:gd name="T28" fmla="*/ 36 w 40"/>
                <a:gd name="T29" fmla="*/ 2 h 54"/>
                <a:gd name="T30" fmla="*/ 38 w 40"/>
                <a:gd name="T31" fmla="*/ 4 h 54"/>
                <a:gd name="T32" fmla="*/ 40 w 40"/>
                <a:gd name="T33" fmla="*/ 8 h 54"/>
                <a:gd name="T34" fmla="*/ 40 w 40"/>
                <a:gd name="T35" fmla="*/ 12 h 54"/>
                <a:gd name="T36" fmla="*/ 40 w 40"/>
                <a:gd name="T37" fmla="*/ 16 h 54"/>
                <a:gd name="T38" fmla="*/ 22 w 40"/>
                <a:gd name="T39" fmla="*/ 48 h 54"/>
                <a:gd name="T40" fmla="*/ 22 w 40"/>
                <a:gd name="T41" fmla="*/ 48 h 54"/>
                <a:gd name="T42" fmla="*/ 18 w 40"/>
                <a:gd name="T43" fmla="*/ 52 h 54"/>
                <a:gd name="T44" fmla="*/ 12 w 40"/>
                <a:gd name="T45" fmla="*/ 54 h 54"/>
                <a:gd name="T46" fmla="*/ 12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12" y="54"/>
                  </a:moveTo>
                  <a:lnTo>
                    <a:pt x="12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40" y="16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18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24"/>
            <p:cNvSpPr>
              <a:spLocks noEditPoints="1"/>
            </p:cNvSpPr>
            <p:nvPr/>
          </p:nvSpPr>
          <p:spPr bwMode="auto">
            <a:xfrm>
              <a:off x="3065463" y="6281738"/>
              <a:ext cx="327025" cy="396875"/>
            </a:xfrm>
            <a:custGeom>
              <a:avLst/>
              <a:gdLst>
                <a:gd name="T0" fmla="*/ 198 w 206"/>
                <a:gd name="T1" fmla="*/ 64 h 250"/>
                <a:gd name="T2" fmla="*/ 144 w 206"/>
                <a:gd name="T3" fmla="*/ 8 h 250"/>
                <a:gd name="T4" fmla="*/ 82 w 206"/>
                <a:gd name="T5" fmla="*/ 2 h 250"/>
                <a:gd name="T6" fmla="*/ 18 w 206"/>
                <a:gd name="T7" fmla="*/ 46 h 250"/>
                <a:gd name="T8" fmla="*/ 0 w 206"/>
                <a:gd name="T9" fmla="*/ 104 h 250"/>
                <a:gd name="T10" fmla="*/ 6 w 206"/>
                <a:gd name="T11" fmla="*/ 142 h 250"/>
                <a:gd name="T12" fmla="*/ 42 w 206"/>
                <a:gd name="T13" fmla="*/ 206 h 250"/>
                <a:gd name="T14" fmla="*/ 48 w 206"/>
                <a:gd name="T15" fmla="*/ 234 h 250"/>
                <a:gd name="T16" fmla="*/ 96 w 206"/>
                <a:gd name="T17" fmla="*/ 250 h 250"/>
                <a:gd name="T18" fmla="*/ 158 w 206"/>
                <a:gd name="T19" fmla="*/ 250 h 250"/>
                <a:gd name="T20" fmla="*/ 164 w 206"/>
                <a:gd name="T21" fmla="*/ 206 h 250"/>
                <a:gd name="T22" fmla="*/ 196 w 206"/>
                <a:gd name="T23" fmla="*/ 154 h 250"/>
                <a:gd name="T24" fmla="*/ 206 w 206"/>
                <a:gd name="T25" fmla="*/ 114 h 250"/>
                <a:gd name="T26" fmla="*/ 90 w 206"/>
                <a:gd name="T27" fmla="*/ 184 h 250"/>
                <a:gd name="T28" fmla="*/ 70 w 206"/>
                <a:gd name="T29" fmla="*/ 142 h 250"/>
                <a:gd name="T30" fmla="*/ 84 w 206"/>
                <a:gd name="T31" fmla="*/ 136 h 250"/>
                <a:gd name="T32" fmla="*/ 100 w 206"/>
                <a:gd name="T33" fmla="*/ 142 h 250"/>
                <a:gd name="T34" fmla="*/ 114 w 206"/>
                <a:gd name="T35" fmla="*/ 136 h 250"/>
                <a:gd name="T36" fmla="*/ 124 w 206"/>
                <a:gd name="T37" fmla="*/ 144 h 250"/>
                <a:gd name="T38" fmla="*/ 110 w 206"/>
                <a:gd name="T39" fmla="*/ 180 h 250"/>
                <a:gd name="T40" fmla="*/ 90 w 206"/>
                <a:gd name="T41" fmla="*/ 234 h 250"/>
                <a:gd name="T42" fmla="*/ 86 w 206"/>
                <a:gd name="T43" fmla="*/ 112 h 250"/>
                <a:gd name="T44" fmla="*/ 88 w 206"/>
                <a:gd name="T45" fmla="*/ 114 h 250"/>
                <a:gd name="T46" fmla="*/ 84 w 206"/>
                <a:gd name="T47" fmla="*/ 124 h 250"/>
                <a:gd name="T48" fmla="*/ 114 w 206"/>
                <a:gd name="T49" fmla="*/ 110 h 250"/>
                <a:gd name="T50" fmla="*/ 116 w 206"/>
                <a:gd name="T51" fmla="*/ 108 h 250"/>
                <a:gd name="T52" fmla="*/ 118 w 206"/>
                <a:gd name="T53" fmla="*/ 114 h 250"/>
                <a:gd name="T54" fmla="*/ 114 w 206"/>
                <a:gd name="T55" fmla="*/ 110 h 250"/>
                <a:gd name="T56" fmla="*/ 188 w 206"/>
                <a:gd name="T57" fmla="*/ 120 h 250"/>
                <a:gd name="T58" fmla="*/ 168 w 206"/>
                <a:gd name="T59" fmla="*/ 170 h 250"/>
                <a:gd name="T60" fmla="*/ 142 w 206"/>
                <a:gd name="T61" fmla="*/ 214 h 250"/>
                <a:gd name="T62" fmla="*/ 122 w 206"/>
                <a:gd name="T63" fmla="*/ 186 h 250"/>
                <a:gd name="T64" fmla="*/ 142 w 206"/>
                <a:gd name="T65" fmla="*/ 130 h 250"/>
                <a:gd name="T66" fmla="*/ 134 w 206"/>
                <a:gd name="T67" fmla="*/ 134 h 250"/>
                <a:gd name="T68" fmla="*/ 122 w 206"/>
                <a:gd name="T69" fmla="*/ 136 h 250"/>
                <a:gd name="T70" fmla="*/ 116 w 206"/>
                <a:gd name="T71" fmla="*/ 130 h 250"/>
                <a:gd name="T72" fmla="*/ 124 w 206"/>
                <a:gd name="T73" fmla="*/ 112 h 250"/>
                <a:gd name="T74" fmla="*/ 116 w 206"/>
                <a:gd name="T75" fmla="*/ 102 h 250"/>
                <a:gd name="T76" fmla="*/ 108 w 206"/>
                <a:gd name="T77" fmla="*/ 108 h 250"/>
                <a:gd name="T78" fmla="*/ 102 w 206"/>
                <a:gd name="T79" fmla="*/ 134 h 250"/>
                <a:gd name="T80" fmla="*/ 92 w 206"/>
                <a:gd name="T81" fmla="*/ 134 h 250"/>
                <a:gd name="T82" fmla="*/ 94 w 206"/>
                <a:gd name="T83" fmla="*/ 114 h 250"/>
                <a:gd name="T84" fmla="*/ 88 w 206"/>
                <a:gd name="T85" fmla="*/ 106 h 250"/>
                <a:gd name="T86" fmla="*/ 78 w 206"/>
                <a:gd name="T87" fmla="*/ 112 h 250"/>
                <a:gd name="T88" fmla="*/ 80 w 206"/>
                <a:gd name="T89" fmla="*/ 130 h 250"/>
                <a:gd name="T90" fmla="*/ 68 w 206"/>
                <a:gd name="T91" fmla="*/ 136 h 250"/>
                <a:gd name="T92" fmla="*/ 60 w 206"/>
                <a:gd name="T93" fmla="*/ 130 h 250"/>
                <a:gd name="T94" fmla="*/ 58 w 206"/>
                <a:gd name="T95" fmla="*/ 130 h 250"/>
                <a:gd name="T96" fmla="*/ 58 w 206"/>
                <a:gd name="T97" fmla="*/ 132 h 250"/>
                <a:gd name="T98" fmla="*/ 54 w 206"/>
                <a:gd name="T99" fmla="*/ 136 h 250"/>
                <a:gd name="T100" fmla="*/ 66 w 206"/>
                <a:gd name="T101" fmla="*/ 234 h 250"/>
                <a:gd name="T102" fmla="*/ 60 w 206"/>
                <a:gd name="T103" fmla="*/ 204 h 250"/>
                <a:gd name="T104" fmla="*/ 28 w 206"/>
                <a:gd name="T105" fmla="*/ 148 h 250"/>
                <a:gd name="T106" fmla="*/ 18 w 206"/>
                <a:gd name="T107" fmla="*/ 108 h 250"/>
                <a:gd name="T108" fmla="*/ 20 w 206"/>
                <a:gd name="T109" fmla="*/ 86 h 250"/>
                <a:gd name="T110" fmla="*/ 56 w 206"/>
                <a:gd name="T111" fmla="*/ 34 h 250"/>
                <a:gd name="T112" fmla="*/ 104 w 206"/>
                <a:gd name="T113" fmla="*/ 18 h 250"/>
                <a:gd name="T114" fmla="*/ 164 w 206"/>
                <a:gd name="T115" fmla="*/ 44 h 250"/>
                <a:gd name="T116" fmla="*/ 188 w 206"/>
                <a:gd name="T117" fmla="*/ 10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6" h="250">
                  <a:moveTo>
                    <a:pt x="206" y="104"/>
                  </a:moveTo>
                  <a:lnTo>
                    <a:pt x="206" y="104"/>
                  </a:lnTo>
                  <a:lnTo>
                    <a:pt x="204" y="84"/>
                  </a:lnTo>
                  <a:lnTo>
                    <a:pt x="198" y="64"/>
                  </a:lnTo>
                  <a:lnTo>
                    <a:pt x="188" y="46"/>
                  </a:lnTo>
                  <a:lnTo>
                    <a:pt x="176" y="32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2" y="2"/>
                  </a:lnTo>
                  <a:lnTo>
                    <a:pt x="62" y="8"/>
                  </a:lnTo>
                  <a:lnTo>
                    <a:pt x="46" y="18"/>
                  </a:lnTo>
                  <a:lnTo>
                    <a:pt x="30" y="32"/>
                  </a:lnTo>
                  <a:lnTo>
                    <a:pt x="18" y="46"/>
                  </a:lnTo>
                  <a:lnTo>
                    <a:pt x="8" y="64"/>
                  </a:lnTo>
                  <a:lnTo>
                    <a:pt x="2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6" y="142"/>
                  </a:lnTo>
                  <a:lnTo>
                    <a:pt x="10" y="154"/>
                  </a:lnTo>
                  <a:lnTo>
                    <a:pt x="18" y="170"/>
                  </a:lnTo>
                  <a:lnTo>
                    <a:pt x="28" y="188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12"/>
                  </a:lnTo>
                  <a:lnTo>
                    <a:pt x="46" y="218"/>
                  </a:lnTo>
                  <a:lnTo>
                    <a:pt x="48" y="234"/>
                  </a:lnTo>
                  <a:lnTo>
                    <a:pt x="48" y="250"/>
                  </a:lnTo>
                  <a:lnTo>
                    <a:pt x="48" y="250"/>
                  </a:lnTo>
                  <a:lnTo>
                    <a:pt x="96" y="250"/>
                  </a:lnTo>
                  <a:lnTo>
                    <a:pt x="96" y="250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58" y="250"/>
                  </a:lnTo>
                  <a:lnTo>
                    <a:pt x="158" y="250"/>
                  </a:lnTo>
                  <a:lnTo>
                    <a:pt x="158" y="234"/>
                  </a:lnTo>
                  <a:lnTo>
                    <a:pt x="160" y="218"/>
                  </a:lnTo>
                  <a:lnTo>
                    <a:pt x="162" y="212"/>
                  </a:lnTo>
                  <a:lnTo>
                    <a:pt x="164" y="206"/>
                  </a:lnTo>
                  <a:lnTo>
                    <a:pt x="164" y="206"/>
                  </a:lnTo>
                  <a:lnTo>
                    <a:pt x="178" y="188"/>
                  </a:lnTo>
                  <a:lnTo>
                    <a:pt x="188" y="170"/>
                  </a:lnTo>
                  <a:lnTo>
                    <a:pt x="196" y="154"/>
                  </a:lnTo>
                  <a:lnTo>
                    <a:pt x="200" y="142"/>
                  </a:lnTo>
                  <a:lnTo>
                    <a:pt x="204" y="122"/>
                  </a:lnTo>
                  <a:lnTo>
                    <a:pt x="206" y="114"/>
                  </a:lnTo>
                  <a:lnTo>
                    <a:pt x="206" y="114"/>
                  </a:lnTo>
                  <a:lnTo>
                    <a:pt x="206" y="104"/>
                  </a:lnTo>
                  <a:lnTo>
                    <a:pt x="206" y="104"/>
                  </a:lnTo>
                  <a:close/>
                  <a:moveTo>
                    <a:pt x="90" y="234"/>
                  </a:moveTo>
                  <a:lnTo>
                    <a:pt x="90" y="184"/>
                  </a:lnTo>
                  <a:lnTo>
                    <a:pt x="90" y="184"/>
                  </a:lnTo>
                  <a:lnTo>
                    <a:pt x="90" y="180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74" y="140"/>
                  </a:lnTo>
                  <a:lnTo>
                    <a:pt x="74" y="140"/>
                  </a:lnTo>
                  <a:lnTo>
                    <a:pt x="84" y="136"/>
                  </a:lnTo>
                  <a:lnTo>
                    <a:pt x="84" y="136"/>
                  </a:lnTo>
                  <a:lnTo>
                    <a:pt x="88" y="140"/>
                  </a:lnTo>
                  <a:lnTo>
                    <a:pt x="94" y="142"/>
                  </a:lnTo>
                  <a:lnTo>
                    <a:pt x="94" y="142"/>
                  </a:lnTo>
                  <a:lnTo>
                    <a:pt x="100" y="142"/>
                  </a:lnTo>
                  <a:lnTo>
                    <a:pt x="104" y="140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18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30" y="142"/>
                  </a:lnTo>
                  <a:lnTo>
                    <a:pt x="110" y="180"/>
                  </a:lnTo>
                  <a:lnTo>
                    <a:pt x="110" y="180"/>
                  </a:lnTo>
                  <a:lnTo>
                    <a:pt x="110" y="184"/>
                  </a:lnTo>
                  <a:lnTo>
                    <a:pt x="110" y="234"/>
                  </a:lnTo>
                  <a:lnTo>
                    <a:pt x="90" y="234"/>
                  </a:lnTo>
                  <a:close/>
                  <a:moveTo>
                    <a:pt x="84" y="112"/>
                  </a:moveTo>
                  <a:lnTo>
                    <a:pt x="84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8" y="112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88" y="120"/>
                  </a:lnTo>
                  <a:lnTo>
                    <a:pt x="84" y="124"/>
                  </a:lnTo>
                  <a:lnTo>
                    <a:pt x="84" y="124"/>
                  </a:lnTo>
                  <a:lnTo>
                    <a:pt x="84" y="116"/>
                  </a:lnTo>
                  <a:lnTo>
                    <a:pt x="84" y="112"/>
                  </a:lnTo>
                  <a:lnTo>
                    <a:pt x="84" y="112"/>
                  </a:lnTo>
                  <a:close/>
                  <a:moveTo>
                    <a:pt x="114" y="110"/>
                  </a:moveTo>
                  <a:lnTo>
                    <a:pt x="114" y="110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8" y="110"/>
                  </a:lnTo>
                  <a:lnTo>
                    <a:pt x="118" y="110"/>
                  </a:lnTo>
                  <a:lnTo>
                    <a:pt x="118" y="114"/>
                  </a:lnTo>
                  <a:lnTo>
                    <a:pt x="114" y="122"/>
                  </a:lnTo>
                  <a:lnTo>
                    <a:pt x="114" y="122"/>
                  </a:lnTo>
                  <a:lnTo>
                    <a:pt x="114" y="116"/>
                  </a:lnTo>
                  <a:lnTo>
                    <a:pt x="114" y="110"/>
                  </a:lnTo>
                  <a:lnTo>
                    <a:pt x="114" y="110"/>
                  </a:lnTo>
                  <a:close/>
                  <a:moveTo>
                    <a:pt x="188" y="108"/>
                  </a:moveTo>
                  <a:lnTo>
                    <a:pt x="186" y="120"/>
                  </a:lnTo>
                  <a:lnTo>
                    <a:pt x="188" y="120"/>
                  </a:lnTo>
                  <a:lnTo>
                    <a:pt x="188" y="120"/>
                  </a:lnTo>
                  <a:lnTo>
                    <a:pt x="184" y="132"/>
                  </a:lnTo>
                  <a:lnTo>
                    <a:pt x="178" y="148"/>
                  </a:lnTo>
                  <a:lnTo>
                    <a:pt x="168" y="170"/>
                  </a:lnTo>
                  <a:lnTo>
                    <a:pt x="150" y="194"/>
                  </a:lnTo>
                  <a:lnTo>
                    <a:pt x="150" y="194"/>
                  </a:lnTo>
                  <a:lnTo>
                    <a:pt x="146" y="204"/>
                  </a:lnTo>
                  <a:lnTo>
                    <a:pt x="142" y="214"/>
                  </a:lnTo>
                  <a:lnTo>
                    <a:pt x="140" y="224"/>
                  </a:lnTo>
                  <a:lnTo>
                    <a:pt x="140" y="234"/>
                  </a:lnTo>
                  <a:lnTo>
                    <a:pt x="122" y="234"/>
                  </a:lnTo>
                  <a:lnTo>
                    <a:pt x="122" y="186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46" y="134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38" y="130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30" y="136"/>
                  </a:lnTo>
                  <a:lnTo>
                    <a:pt x="124" y="136"/>
                  </a:lnTo>
                  <a:lnTo>
                    <a:pt x="124" y="136"/>
                  </a:lnTo>
                  <a:lnTo>
                    <a:pt x="122" y="136"/>
                  </a:lnTo>
                  <a:lnTo>
                    <a:pt x="118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2" y="118"/>
                  </a:lnTo>
                  <a:lnTo>
                    <a:pt x="124" y="112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20" y="104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12" y="104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8" y="118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02" y="134"/>
                  </a:lnTo>
                  <a:lnTo>
                    <a:pt x="100" y="136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2" y="134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94" y="122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92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84" y="106"/>
                  </a:lnTo>
                  <a:lnTo>
                    <a:pt x="80" y="108"/>
                  </a:lnTo>
                  <a:lnTo>
                    <a:pt x="80" y="108"/>
                  </a:lnTo>
                  <a:lnTo>
                    <a:pt x="78" y="112"/>
                  </a:lnTo>
                  <a:lnTo>
                    <a:pt x="78" y="116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72" y="134"/>
                  </a:lnTo>
                  <a:lnTo>
                    <a:pt x="72" y="134"/>
                  </a:lnTo>
                  <a:lnTo>
                    <a:pt x="68" y="136"/>
                  </a:lnTo>
                  <a:lnTo>
                    <a:pt x="66" y="134"/>
                  </a:lnTo>
                  <a:lnTo>
                    <a:pt x="66" y="134"/>
                  </a:lnTo>
                  <a:lnTo>
                    <a:pt x="64" y="130"/>
                  </a:lnTo>
                  <a:lnTo>
                    <a:pt x="60" y="130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36"/>
                  </a:lnTo>
                  <a:lnTo>
                    <a:pt x="56" y="140"/>
                  </a:lnTo>
                  <a:lnTo>
                    <a:pt x="78" y="186"/>
                  </a:lnTo>
                  <a:lnTo>
                    <a:pt x="78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24"/>
                  </a:lnTo>
                  <a:lnTo>
                    <a:pt x="64" y="214"/>
                  </a:lnTo>
                  <a:lnTo>
                    <a:pt x="60" y="204"/>
                  </a:lnTo>
                  <a:lnTo>
                    <a:pt x="56" y="194"/>
                  </a:lnTo>
                  <a:lnTo>
                    <a:pt x="56" y="194"/>
                  </a:lnTo>
                  <a:lnTo>
                    <a:pt x="38" y="170"/>
                  </a:lnTo>
                  <a:lnTo>
                    <a:pt x="28" y="148"/>
                  </a:lnTo>
                  <a:lnTo>
                    <a:pt x="22" y="132"/>
                  </a:lnTo>
                  <a:lnTo>
                    <a:pt x="18" y="120"/>
                  </a:lnTo>
                  <a:lnTo>
                    <a:pt x="20" y="120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20" y="86"/>
                  </a:lnTo>
                  <a:lnTo>
                    <a:pt x="24" y="70"/>
                  </a:lnTo>
                  <a:lnTo>
                    <a:pt x="32" y="56"/>
                  </a:lnTo>
                  <a:lnTo>
                    <a:pt x="42" y="44"/>
                  </a:lnTo>
                  <a:lnTo>
                    <a:pt x="56" y="34"/>
                  </a:lnTo>
                  <a:lnTo>
                    <a:pt x="70" y="26"/>
                  </a:lnTo>
                  <a:lnTo>
                    <a:pt x="86" y="20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20" y="20"/>
                  </a:lnTo>
                  <a:lnTo>
                    <a:pt x="136" y="26"/>
                  </a:lnTo>
                  <a:lnTo>
                    <a:pt x="150" y="34"/>
                  </a:lnTo>
                  <a:lnTo>
                    <a:pt x="164" y="44"/>
                  </a:lnTo>
                  <a:lnTo>
                    <a:pt x="174" y="56"/>
                  </a:lnTo>
                  <a:lnTo>
                    <a:pt x="182" y="70"/>
                  </a:lnTo>
                  <a:lnTo>
                    <a:pt x="186" y="86"/>
                  </a:lnTo>
                  <a:lnTo>
                    <a:pt x="188" y="104"/>
                  </a:lnTo>
                  <a:lnTo>
                    <a:pt x="188" y="104"/>
                  </a:lnTo>
                  <a:lnTo>
                    <a:pt x="188" y="108"/>
                  </a:lnTo>
                  <a:lnTo>
                    <a:pt x="18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25"/>
            <p:cNvSpPr>
              <a:spLocks/>
            </p:cNvSpPr>
            <p:nvPr/>
          </p:nvSpPr>
          <p:spPr bwMode="auto">
            <a:xfrm>
              <a:off x="3141663" y="6694488"/>
              <a:ext cx="174625" cy="98425"/>
            </a:xfrm>
            <a:custGeom>
              <a:avLst/>
              <a:gdLst>
                <a:gd name="T0" fmla="*/ 0 w 110"/>
                <a:gd name="T1" fmla="*/ 8 h 62"/>
                <a:gd name="T2" fmla="*/ 6 w 110"/>
                <a:gd name="T3" fmla="*/ 8 h 62"/>
                <a:gd name="T4" fmla="*/ 6 w 110"/>
                <a:gd name="T5" fmla="*/ 16 h 62"/>
                <a:gd name="T6" fmla="*/ 0 w 110"/>
                <a:gd name="T7" fmla="*/ 16 h 62"/>
                <a:gd name="T8" fmla="*/ 0 w 110"/>
                <a:gd name="T9" fmla="*/ 24 h 62"/>
                <a:gd name="T10" fmla="*/ 6 w 110"/>
                <a:gd name="T11" fmla="*/ 24 h 62"/>
                <a:gd name="T12" fmla="*/ 6 w 110"/>
                <a:gd name="T13" fmla="*/ 32 h 62"/>
                <a:gd name="T14" fmla="*/ 0 w 110"/>
                <a:gd name="T15" fmla="*/ 32 h 62"/>
                <a:gd name="T16" fmla="*/ 0 w 110"/>
                <a:gd name="T17" fmla="*/ 32 h 62"/>
                <a:gd name="T18" fmla="*/ 2 w 110"/>
                <a:gd name="T19" fmla="*/ 40 h 62"/>
                <a:gd name="T20" fmla="*/ 8 w 110"/>
                <a:gd name="T21" fmla="*/ 46 h 62"/>
                <a:gd name="T22" fmla="*/ 16 w 110"/>
                <a:gd name="T23" fmla="*/ 50 h 62"/>
                <a:gd name="T24" fmla="*/ 24 w 110"/>
                <a:gd name="T25" fmla="*/ 52 h 62"/>
                <a:gd name="T26" fmla="*/ 24 w 110"/>
                <a:gd name="T27" fmla="*/ 52 h 62"/>
                <a:gd name="T28" fmla="*/ 26 w 110"/>
                <a:gd name="T29" fmla="*/ 56 h 62"/>
                <a:gd name="T30" fmla="*/ 30 w 110"/>
                <a:gd name="T31" fmla="*/ 58 h 62"/>
                <a:gd name="T32" fmla="*/ 34 w 110"/>
                <a:gd name="T33" fmla="*/ 60 h 62"/>
                <a:gd name="T34" fmla="*/ 38 w 110"/>
                <a:gd name="T35" fmla="*/ 62 h 62"/>
                <a:gd name="T36" fmla="*/ 72 w 110"/>
                <a:gd name="T37" fmla="*/ 62 h 62"/>
                <a:gd name="T38" fmla="*/ 72 w 110"/>
                <a:gd name="T39" fmla="*/ 62 h 62"/>
                <a:gd name="T40" fmla="*/ 76 w 110"/>
                <a:gd name="T41" fmla="*/ 60 h 62"/>
                <a:gd name="T42" fmla="*/ 80 w 110"/>
                <a:gd name="T43" fmla="*/ 58 h 62"/>
                <a:gd name="T44" fmla="*/ 84 w 110"/>
                <a:gd name="T45" fmla="*/ 56 h 62"/>
                <a:gd name="T46" fmla="*/ 86 w 110"/>
                <a:gd name="T47" fmla="*/ 52 h 62"/>
                <a:gd name="T48" fmla="*/ 86 w 110"/>
                <a:gd name="T49" fmla="*/ 52 h 62"/>
                <a:gd name="T50" fmla="*/ 94 w 110"/>
                <a:gd name="T51" fmla="*/ 50 h 62"/>
                <a:gd name="T52" fmla="*/ 102 w 110"/>
                <a:gd name="T53" fmla="*/ 46 h 62"/>
                <a:gd name="T54" fmla="*/ 108 w 110"/>
                <a:gd name="T55" fmla="*/ 40 h 62"/>
                <a:gd name="T56" fmla="*/ 110 w 110"/>
                <a:gd name="T57" fmla="*/ 32 h 62"/>
                <a:gd name="T58" fmla="*/ 106 w 110"/>
                <a:gd name="T59" fmla="*/ 32 h 62"/>
                <a:gd name="T60" fmla="*/ 106 w 110"/>
                <a:gd name="T61" fmla="*/ 24 h 62"/>
                <a:gd name="T62" fmla="*/ 110 w 110"/>
                <a:gd name="T63" fmla="*/ 24 h 62"/>
                <a:gd name="T64" fmla="*/ 110 w 110"/>
                <a:gd name="T65" fmla="*/ 16 h 62"/>
                <a:gd name="T66" fmla="*/ 106 w 110"/>
                <a:gd name="T67" fmla="*/ 16 h 62"/>
                <a:gd name="T68" fmla="*/ 106 w 110"/>
                <a:gd name="T69" fmla="*/ 8 h 62"/>
                <a:gd name="T70" fmla="*/ 110 w 110"/>
                <a:gd name="T71" fmla="*/ 8 h 62"/>
                <a:gd name="T72" fmla="*/ 110 w 110"/>
                <a:gd name="T73" fmla="*/ 0 h 62"/>
                <a:gd name="T74" fmla="*/ 0 w 110"/>
                <a:gd name="T75" fmla="*/ 0 h 62"/>
                <a:gd name="T76" fmla="*/ 0 w 110"/>
                <a:gd name="T7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0" h="62">
                  <a:moveTo>
                    <a:pt x="0" y="8"/>
                  </a:moveTo>
                  <a:lnTo>
                    <a:pt x="6" y="8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8" y="46"/>
                  </a:lnTo>
                  <a:lnTo>
                    <a:pt x="16" y="50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30" y="58"/>
                  </a:lnTo>
                  <a:lnTo>
                    <a:pt x="34" y="60"/>
                  </a:lnTo>
                  <a:lnTo>
                    <a:pt x="38" y="62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6" y="60"/>
                  </a:lnTo>
                  <a:lnTo>
                    <a:pt x="80" y="58"/>
                  </a:lnTo>
                  <a:lnTo>
                    <a:pt x="84" y="5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08" y="40"/>
                  </a:lnTo>
                  <a:lnTo>
                    <a:pt x="110" y="32"/>
                  </a:lnTo>
                  <a:lnTo>
                    <a:pt x="106" y="32"/>
                  </a:lnTo>
                  <a:lnTo>
                    <a:pt x="106" y="24"/>
                  </a:lnTo>
                  <a:lnTo>
                    <a:pt x="110" y="24"/>
                  </a:lnTo>
                  <a:lnTo>
                    <a:pt x="110" y="16"/>
                  </a:lnTo>
                  <a:lnTo>
                    <a:pt x="106" y="16"/>
                  </a:lnTo>
                  <a:lnTo>
                    <a:pt x="106" y="8"/>
                  </a:lnTo>
                  <a:lnTo>
                    <a:pt x="110" y="8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156" y="2338447"/>
            <a:ext cx="73308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在表达式解析的中缀转后缀以及后缀表达式求值中</a:t>
            </a:r>
            <a:endParaRPr lang="en-US" altLang="zh-CN" dirty="0" smtClean="0"/>
          </a:p>
          <a:p>
            <a:r>
              <a:rPr lang="zh-CN" altLang="en-US" dirty="0" smtClean="0"/>
              <a:t>需要用到栈作为辅助结构</a:t>
            </a:r>
            <a:r>
              <a:rPr lang="en-US" altLang="zh-CN" dirty="0" smtClean="0"/>
              <a:t>, </a:t>
            </a:r>
            <a:r>
              <a:rPr lang="zh-CN" altLang="en-US" dirty="0" smtClean="0"/>
              <a:t>算法详解见</a:t>
            </a:r>
            <a:r>
              <a:rPr lang="en-US" altLang="zh-CN" dirty="0" smtClean="0"/>
              <a:t>Part3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历史</a:t>
            </a:r>
            <a:r>
              <a:rPr lang="zh-CN" altLang="en-US" dirty="0" smtClean="0"/>
              <a:t>表中只存正确的表达式及其运算结果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不存错误的表达式</a:t>
            </a:r>
            <a:endParaRPr lang="en-US" altLang="zh-CN" dirty="0" smtClean="0"/>
          </a:p>
          <a:p>
            <a:r>
              <a:rPr lang="zh-CN" altLang="en-US" dirty="0" smtClean="0"/>
              <a:t>建立一个历史表指针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在没有新结果产生时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保留对其进行的每一次移动</a:t>
            </a:r>
            <a:endParaRPr lang="en-US" altLang="zh-CN" dirty="0" smtClean="0"/>
          </a:p>
          <a:p>
            <a:r>
              <a:rPr lang="zh-CN" altLang="en-US" dirty="0" smtClean="0"/>
              <a:t>来实现连续上翻</a:t>
            </a:r>
            <a:r>
              <a:rPr lang="en-US" altLang="zh-CN" dirty="0" smtClean="0"/>
              <a:t>or</a:t>
            </a:r>
            <a:r>
              <a:rPr lang="zh-CN" altLang="en-US" dirty="0" smtClean="0"/>
              <a:t>下移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有新结果产生时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指向最后一个记录的后一位置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62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5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421882" y="129008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程序大致流程</a:t>
            </a:r>
            <a:endParaRPr lang="zh-CN" altLang="en-US" sz="2800" b="1" dirty="0"/>
          </a:p>
        </p:txBody>
      </p:sp>
      <p:grpSp>
        <p:nvGrpSpPr>
          <p:cNvPr id="41" name="组合 40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34" y="2333624"/>
            <a:ext cx="6858981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5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2159129" y="1440825"/>
            <a:ext cx="280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Run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函数大致流程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</a:t>
            </a:r>
          </a:p>
        </p:txBody>
      </p:sp>
      <p:sp>
        <p:nvSpPr>
          <p:cNvPr id="2" name="矩形 1"/>
          <p:cNvSpPr/>
          <p:nvPr/>
        </p:nvSpPr>
        <p:spPr>
          <a:xfrm>
            <a:off x="4969106" y="1719112"/>
            <a:ext cx="1619250" cy="45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得到表达式</a:t>
            </a:r>
            <a:endParaRPr lang="zh-CN" altLang="en-US" dirty="0"/>
          </a:p>
        </p:txBody>
      </p:sp>
      <p:sp>
        <p:nvSpPr>
          <p:cNvPr id="3" name="流程图: 决策 2"/>
          <p:cNvSpPr/>
          <p:nvPr/>
        </p:nvSpPr>
        <p:spPr>
          <a:xfrm>
            <a:off x="4503117" y="2914650"/>
            <a:ext cx="2551228" cy="1209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判断是否为查询操作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45976" y="4876800"/>
            <a:ext cx="2865510" cy="16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将表达式传给解析器做进一步解析</a:t>
            </a:r>
            <a:r>
              <a:rPr lang="en-US" altLang="zh-CN" dirty="0" smtClean="0"/>
              <a:t>,</a:t>
            </a:r>
          </a:p>
          <a:p>
            <a:pPr algn="ctr"/>
            <a:r>
              <a:rPr lang="zh-CN" altLang="en-US" dirty="0" smtClean="0"/>
              <a:t>并根据返回结果判断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是否更新历史记录数量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无论是否更新数量</a:t>
            </a:r>
            <a:endParaRPr lang="en-US" altLang="zh-CN" dirty="0" smtClean="0"/>
          </a:p>
          <a:p>
            <a:pPr algn="ctr"/>
            <a:r>
              <a:rPr lang="zh-CN" altLang="en-US" dirty="0"/>
              <a:t>都</a:t>
            </a:r>
            <a:r>
              <a:rPr lang="zh-CN" altLang="en-US" dirty="0" smtClean="0"/>
              <a:t>将历史表指针置于表尾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51195" y="3076575"/>
            <a:ext cx="222630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返回查询结果</a:t>
            </a:r>
            <a:r>
              <a:rPr lang="en-US" altLang="zh-CN" dirty="0" smtClean="0"/>
              <a:t>,</a:t>
            </a:r>
          </a:p>
          <a:p>
            <a:pPr algn="ctr"/>
            <a:r>
              <a:rPr lang="zh-CN" altLang="en-US" dirty="0" smtClean="0"/>
              <a:t>保留对历史表指针的更改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2" idx="2"/>
          </p:cNvCxnSpPr>
          <p:nvPr/>
        </p:nvCxnSpPr>
        <p:spPr>
          <a:xfrm>
            <a:off x="5778731" y="2170246"/>
            <a:ext cx="0" cy="90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785312" y="3629025"/>
            <a:ext cx="0" cy="1247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</p:cNvCxnSpPr>
          <p:nvPr/>
        </p:nvCxnSpPr>
        <p:spPr>
          <a:xfrm>
            <a:off x="7054345" y="3519488"/>
            <a:ext cx="1449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96175" y="31623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404443" y="423171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0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2159129" y="1440825"/>
            <a:ext cx="280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parse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函数大致流程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</a:t>
            </a:r>
          </a:p>
        </p:txBody>
      </p:sp>
      <p:sp>
        <p:nvSpPr>
          <p:cNvPr id="2" name="矩形 1"/>
          <p:cNvSpPr/>
          <p:nvPr/>
        </p:nvSpPr>
        <p:spPr>
          <a:xfrm>
            <a:off x="4969106" y="1719112"/>
            <a:ext cx="1619250" cy="45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得到表达式</a:t>
            </a:r>
            <a:endParaRPr lang="zh-CN" altLang="en-US" dirty="0"/>
          </a:p>
        </p:txBody>
      </p:sp>
      <p:sp>
        <p:nvSpPr>
          <p:cNvPr id="3" name="流程图: 决策 2"/>
          <p:cNvSpPr/>
          <p:nvPr/>
        </p:nvSpPr>
        <p:spPr>
          <a:xfrm>
            <a:off x="4503117" y="2914650"/>
            <a:ext cx="2551228" cy="1209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判断是否合法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45976" y="4876800"/>
            <a:ext cx="2865510" cy="16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将表达式转为后缀表达式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用后缀表达式求出结果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将表达式和结果都存入历史记录中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51195" y="3076575"/>
            <a:ext cx="222630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</a:t>
            </a:r>
            <a:r>
              <a:rPr lang="zh-CN" altLang="en-US" dirty="0" smtClean="0"/>
              <a:t>亮标出不合法处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并给出不合法原因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false.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2" idx="2"/>
          </p:cNvCxnSpPr>
          <p:nvPr/>
        </p:nvCxnSpPr>
        <p:spPr>
          <a:xfrm>
            <a:off x="5778731" y="2170246"/>
            <a:ext cx="0" cy="90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785312" y="3629025"/>
            <a:ext cx="0" cy="1247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</p:cNvCxnSpPr>
          <p:nvPr/>
        </p:nvCxnSpPr>
        <p:spPr>
          <a:xfrm>
            <a:off x="7054345" y="3519488"/>
            <a:ext cx="1449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96175" y="31623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506274" y="43010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8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593739" y="2098559"/>
            <a:ext cx="3058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核心算法</a:t>
            </a:r>
            <a:endParaRPr lang="en-US" altLang="zh-CN" sz="80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Freeform 217"/>
          <p:cNvSpPr>
            <a:spLocks noChangeAspect="1" noEditPoints="1"/>
          </p:cNvSpPr>
          <p:nvPr/>
        </p:nvSpPr>
        <p:spPr bwMode="auto">
          <a:xfrm>
            <a:off x="4417356" y="3899707"/>
            <a:ext cx="389866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0149" y="2941856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中缀表达式转后缀表达式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后缀表达式求值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9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63248" y="2073950"/>
            <a:ext cx="2546190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TextBox 9"/>
          <p:cNvSpPr txBox="1"/>
          <p:nvPr/>
        </p:nvSpPr>
        <p:spPr>
          <a:xfrm>
            <a:off x="566792" y="308510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核心算法流程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252" y="1665421"/>
            <a:ext cx="7123112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7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拓展功能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2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/>
        </p:nvSpPr>
        <p:spPr>
          <a:xfrm>
            <a:off x="5109411" y="2695409"/>
            <a:ext cx="1548462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六边形 20"/>
          <p:cNvSpPr/>
          <p:nvPr/>
        </p:nvSpPr>
        <p:spPr>
          <a:xfrm>
            <a:off x="5109411" y="4228597"/>
            <a:ext cx="1548462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六边形 21"/>
          <p:cNvSpPr/>
          <p:nvPr/>
        </p:nvSpPr>
        <p:spPr>
          <a:xfrm>
            <a:off x="3767520" y="3462004"/>
            <a:ext cx="1548462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六边形 22"/>
          <p:cNvSpPr/>
          <p:nvPr/>
        </p:nvSpPr>
        <p:spPr>
          <a:xfrm>
            <a:off x="6451300" y="3462004"/>
            <a:ext cx="1548462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文本框 27"/>
          <p:cNvSpPr txBox="1"/>
          <p:nvPr/>
        </p:nvSpPr>
        <p:spPr>
          <a:xfrm>
            <a:off x="7059920" y="2235478"/>
            <a:ext cx="266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在复数域上解一元二次方程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20006" y="5077120"/>
            <a:ext cx="2202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类型拓展到高精度浮点数类型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54486" y="5279089"/>
            <a:ext cx="2499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复数一般形式转换到指数形式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41975" y="2695410"/>
            <a:ext cx="2438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求两个复数间距离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肘形连接符 31"/>
          <p:cNvCxnSpPr>
            <a:stCxn id="31" idx="1"/>
            <a:endCxn id="20" idx="4"/>
          </p:cNvCxnSpPr>
          <p:nvPr/>
        </p:nvCxnSpPr>
        <p:spPr>
          <a:xfrm rot="10800000" flipH="1">
            <a:off x="2641974" y="2695409"/>
            <a:ext cx="2804139" cy="169278"/>
          </a:xfrm>
          <a:prstGeom prst="bentConnector4">
            <a:avLst>
              <a:gd name="adj1" fmla="val -8152"/>
              <a:gd name="adj2" fmla="val 3644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3" idx="0"/>
            <a:endCxn id="28" idx="3"/>
          </p:cNvCxnSpPr>
          <p:nvPr/>
        </p:nvCxnSpPr>
        <p:spPr>
          <a:xfrm flipV="1">
            <a:off x="7999762" y="2404755"/>
            <a:ext cx="1729913" cy="1730655"/>
          </a:xfrm>
          <a:prstGeom prst="bentConnector3">
            <a:avLst>
              <a:gd name="adj1" fmla="val 11321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0"/>
            <a:endCxn id="29" idx="3"/>
          </p:cNvCxnSpPr>
          <p:nvPr/>
        </p:nvCxnSpPr>
        <p:spPr>
          <a:xfrm>
            <a:off x="6657873" y="4902003"/>
            <a:ext cx="2965130" cy="467505"/>
          </a:xfrm>
          <a:prstGeom prst="bentConnector3">
            <a:avLst>
              <a:gd name="adj1" fmla="val 10771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10800000" flipH="1">
            <a:off x="2505528" y="4123574"/>
            <a:ext cx="1125548" cy="1436067"/>
          </a:xfrm>
          <a:prstGeom prst="bentConnector3">
            <a:avLst>
              <a:gd name="adj1" fmla="val -423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46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5111" y="5253952"/>
            <a:ext cx="2245488" cy="22460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9709" y="6403544"/>
            <a:ext cx="2689956" cy="2690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8422" y="5935140"/>
            <a:ext cx="1318720" cy="1319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7184" y="6645667"/>
            <a:ext cx="1947513" cy="19480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831" y="3977660"/>
            <a:ext cx="2606873" cy="260755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7936" y="4762214"/>
            <a:ext cx="1644608" cy="1645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7216" y="6243258"/>
            <a:ext cx="1130239" cy="113053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60179" y="5524344"/>
            <a:ext cx="2798256" cy="2798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3963" y="6582703"/>
            <a:ext cx="1351188" cy="1351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8548" y="4861779"/>
            <a:ext cx="1894088" cy="189458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3736" y="5474173"/>
            <a:ext cx="1894088" cy="189458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9800" y="5670907"/>
            <a:ext cx="817868" cy="8180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2323" y="6497219"/>
            <a:ext cx="245420" cy="2454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40510" y="6858004"/>
            <a:ext cx="334678" cy="334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2684" y="5089846"/>
            <a:ext cx="245420" cy="2454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2549" y="5089813"/>
            <a:ext cx="490840" cy="4909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5033" y="3601611"/>
            <a:ext cx="1656813" cy="165724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7"/>
            <a:ext cx="12195175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22716" y="1760981"/>
            <a:ext cx="544201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55455" y="2141496"/>
            <a:ext cx="544201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81271" y="1387639"/>
            <a:ext cx="544201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279789" y="1387638"/>
            <a:ext cx="544201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71919" y="1199890"/>
            <a:ext cx="2843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05626" y="2699562"/>
            <a:ext cx="2843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99656" y="752142"/>
            <a:ext cx="3107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算法设计与模块划分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29960" y="1951860"/>
            <a:ext cx="2843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802289" y="2337315"/>
            <a:ext cx="546606" cy="5168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521876" y="2867842"/>
            <a:ext cx="3107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3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  <p:bldP spid="30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202556" y="1435508"/>
            <a:ext cx="3350325" cy="33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两个复数间距离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5552881" y="2493122"/>
            <a:ext cx="3631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两个复数之间的距离计算公式：假设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3391508"/>
            <a:ext cx="41910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1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202556" y="1435508"/>
            <a:ext cx="3350325" cy="33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在复数域解一元二次方程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3736981" y="2248134"/>
                <a:ext cx="3631797" cy="38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解 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f(x) = ax^2 +</a:t>
                </a:r>
                <a:r>
                  <a:rPr lang="en-US" altLang="zh-CN" sz="2000" dirty="0" err="1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bx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+ c = 0</a:t>
                </a:r>
              </a:p>
              <a:p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假设系数都是实数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.</a:t>
                </a:r>
              </a:p>
              <a:p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根可以由公式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:</a:t>
                </a:r>
              </a:p>
              <a:p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  <a:ea typeface="Microsoft YaHei UI" panose="020B0503020204020204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± 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 −4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𝑎𝑐</m:t>
                              </m:r>
                            </m:e>
                          </m:rad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                       </a:t>
                </a:r>
              </a:p>
              <a:p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                    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求得</a:t>
                </a:r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81" y="2248134"/>
                <a:ext cx="3631797" cy="3878306"/>
              </a:xfrm>
              <a:prstGeom prst="rect">
                <a:avLst/>
              </a:prstGeom>
              <a:blipFill rotWithShape="1">
                <a:blip r:embed="rId2"/>
                <a:stretch>
                  <a:fillRect l="-1678" t="-786" b="-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组合 7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8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202556" y="1435508"/>
            <a:ext cx="3350325" cy="33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一般形式化指数形式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3206993" y="2561315"/>
                <a:ext cx="4791269" cy="2194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由欧拉公式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  <a:ea typeface="Microsoft YaHei UI" panose="020B0503020204020204" pitchFamily="34" charset="-122"/>
                        </a:rPr>
                        <m:t>𝑧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𝑏𝑖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𝑐𝑜𝑠</m:t>
                          </m:r>
                          <m:r>
                            <a:rPr lang="zh-CN" alt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𝑖𝑠𝑖𝑛</m:t>
                          </m:r>
                          <m:r>
                            <a:rPr lang="zh-CN" alt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𝑟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zh-CN" alt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其中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 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z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的辐角主值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	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r 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 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z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的模长</a:t>
                </a:r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93" y="2561315"/>
                <a:ext cx="4791269" cy="2194190"/>
              </a:xfrm>
              <a:prstGeom prst="rect">
                <a:avLst/>
              </a:prstGeom>
              <a:blipFill rotWithShape="1">
                <a:blip r:embed="rId2"/>
                <a:stretch>
                  <a:fillRect l="-1272" t="-1389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组合 7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8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202556" y="1435508"/>
            <a:ext cx="3350325" cy="33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高精度浮点数类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962205" y="2950322"/>
            <a:ext cx="3631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由于</a:t>
            </a:r>
            <a:r>
              <a:rPr lang="en-US" altLang="zh-CN" sz="2000" dirty="0" smtClean="0"/>
              <a:t>double</a:t>
            </a:r>
            <a:r>
              <a:rPr lang="zh-CN" altLang="en-US" sz="2000" dirty="0" smtClean="0"/>
              <a:t>类型存在一定的精度限制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且无法处理超过其表示范围的数字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可考虑自己编写一个浮点大数类</a:t>
            </a:r>
            <a:endParaRPr lang="en-US" altLang="zh-CN" sz="2000" dirty="0" smtClean="0"/>
          </a:p>
        </p:txBody>
      </p:sp>
      <p:grpSp>
        <p:nvGrpSpPr>
          <p:cNvPr id="77" name="组合 7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8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84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202556" y="1435508"/>
            <a:ext cx="3350325" cy="33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使用方法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4973" y="2953434"/>
            <a:ext cx="4489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系统下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进入复数计算器所在的目录</a:t>
            </a:r>
            <a:endParaRPr lang="en-US" altLang="zh-CN" dirty="0" smtClean="0"/>
          </a:p>
          <a:p>
            <a:r>
              <a:rPr lang="zh-CN" altLang="en-US" dirty="0" smtClean="0"/>
              <a:t>在终端中输入</a:t>
            </a:r>
            <a:r>
              <a:rPr lang="en-US" altLang="zh-CN" dirty="0" smtClean="0"/>
              <a:t> ./</a:t>
            </a:r>
            <a:r>
              <a:rPr lang="en-US" altLang="zh-CN" dirty="0" err="1" smtClean="0"/>
              <a:t>myCalculator</a:t>
            </a:r>
            <a:r>
              <a:rPr lang="en-US" altLang="zh-CN" dirty="0" smtClean="0"/>
              <a:t>  </a:t>
            </a:r>
            <a:r>
              <a:rPr lang="zh-CN" altLang="en-US" dirty="0" smtClean="0"/>
              <a:t>打开该计算器</a:t>
            </a:r>
            <a:endParaRPr lang="en-US" altLang="zh-CN" dirty="0" smtClean="0"/>
          </a:p>
          <a:p>
            <a:r>
              <a:rPr lang="zh-CN" altLang="en-US" dirty="0" smtClean="0"/>
              <a:t>之后显示如下界面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973" y="3986213"/>
            <a:ext cx="55721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879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202556" y="1435508"/>
            <a:ext cx="3350325" cy="33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2454486" y="2286174"/>
            <a:ext cx="3631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</a:t>
            </a:r>
            <a:r>
              <a:rPr lang="en-US" altLang="zh-CN" sz="2000" dirty="0" smtClean="0"/>
              <a:t>/help</a:t>
            </a:r>
            <a:r>
              <a:rPr lang="zh-CN" altLang="en-US" sz="2000" dirty="0" smtClean="0"/>
              <a:t>可以查看该计算器支持的操作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每种操作详情如图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</p:txBody>
      </p:sp>
      <p:grpSp>
        <p:nvGrpSpPr>
          <p:cNvPr id="77" name="组合 7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990" y="3109912"/>
            <a:ext cx="52482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10450" y="2076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34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202556" y="1435508"/>
            <a:ext cx="3350325" cy="33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使用方法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2276280" y="1997822"/>
            <a:ext cx="363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Toexp</a:t>
            </a:r>
            <a:r>
              <a:rPr lang="en-US" altLang="zh-CN" sz="2000" dirty="0" smtClean="0"/>
              <a:t>                      dis</a:t>
            </a:r>
            <a:endParaRPr lang="en-US" altLang="zh-CN" sz="2000" dirty="0" smtClean="0"/>
          </a:p>
        </p:txBody>
      </p:sp>
      <p:grpSp>
        <p:nvGrpSpPr>
          <p:cNvPr id="77" name="组合 7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280" y="2609850"/>
            <a:ext cx="14859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28" y="2571751"/>
            <a:ext cx="127814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6280" y="3701534"/>
            <a:ext cx="7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280" y="4252913"/>
            <a:ext cx="670401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34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202556" y="1435508"/>
            <a:ext cx="3350325" cy="33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使用方法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2204694" y="2064497"/>
            <a:ext cx="363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常规表达式计算</a:t>
            </a:r>
            <a:endParaRPr lang="en-US" altLang="zh-CN" sz="2000" dirty="0" smtClean="0"/>
          </a:p>
        </p:txBody>
      </p:sp>
      <p:grpSp>
        <p:nvGrpSpPr>
          <p:cNvPr id="77" name="组合 7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1" y="2590799"/>
            <a:ext cx="514639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86750" y="20952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错误表达式识别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821" y="2700338"/>
            <a:ext cx="50863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34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202556" y="1435508"/>
            <a:ext cx="3350325" cy="33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使用方法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2202556" y="2064497"/>
            <a:ext cx="363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UP, DOWN, SHOW</a:t>
            </a:r>
            <a:r>
              <a:rPr lang="zh-CN" altLang="en-US" sz="2000" dirty="0" smtClean="0"/>
              <a:t>查看计算结果</a:t>
            </a:r>
            <a:endParaRPr lang="en-US" altLang="zh-CN" sz="2000" dirty="0" smtClean="0"/>
          </a:p>
        </p:txBody>
      </p:sp>
      <p:grpSp>
        <p:nvGrpSpPr>
          <p:cNvPr id="77" name="组合 7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29" y="2464607"/>
            <a:ext cx="49815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2464607"/>
            <a:ext cx="39338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3352800"/>
            <a:ext cx="3933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4333875"/>
            <a:ext cx="35909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272088"/>
            <a:ext cx="2657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34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9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3256" y="2512764"/>
            <a:ext cx="34571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21" name="矩形 20"/>
          <p:cNvSpPr/>
          <p:nvPr/>
        </p:nvSpPr>
        <p:spPr>
          <a:xfrm>
            <a:off x="1743254" y="3588903"/>
            <a:ext cx="2060845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菱形 19"/>
          <p:cNvSpPr/>
          <p:nvPr/>
        </p:nvSpPr>
        <p:spPr>
          <a:xfrm>
            <a:off x="5469956" y="2111364"/>
            <a:ext cx="1255280" cy="172681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 rot="4320000">
            <a:off x="6368106" y="2787874"/>
            <a:ext cx="1254953" cy="172726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 rot="8640000">
            <a:off x="6030590" y="3865595"/>
            <a:ext cx="1255280" cy="17268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 rot="12960000">
            <a:off x="4909319" y="3875763"/>
            <a:ext cx="1255280" cy="17268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 rot="17280000" flipH="1">
            <a:off x="4572130" y="2798042"/>
            <a:ext cx="1254953" cy="1727265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082575" y="2787863"/>
            <a:ext cx="19390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表达式识别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对输入的表达式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以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字符串形式输入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进行解析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若表达式输入错误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</a:t>
            </a:r>
          </a:p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高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亮标出错误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并给出反馈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若正确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给出计算结果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35580" y="5165491"/>
            <a:ext cx="228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计算器附加功能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查看最近的五次计算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上翻下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翻查看表达式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73498" y="4950047"/>
            <a:ext cx="33850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拓展功能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求两个复数之间的距离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在复数域上求解一元二次方程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可将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double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类型拓展为大浮点数类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可实现复数指数形式和一般形式的转化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65480" y="2755022"/>
            <a:ext cx="1939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复数计算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提供一个复数类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支持复数的基本操作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如加减乘除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取模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共轭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辐角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取反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整数次幂等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28051" y="1059672"/>
            <a:ext cx="1939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Overall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在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系统下实现一个复数计算器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0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燕尾形 19"/>
          <p:cNvSpPr/>
          <p:nvPr/>
        </p:nvSpPr>
        <p:spPr>
          <a:xfrm>
            <a:off x="2352196" y="2236496"/>
            <a:ext cx="1800669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4235842" y="2236496"/>
            <a:ext cx="1800669" cy="2160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6119485" y="2236496"/>
            <a:ext cx="1800669" cy="21602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8003131" y="2236496"/>
            <a:ext cx="1800669" cy="21602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30462" y="166043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明确各种错误类型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46541" y="166043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2"/>
                </a:solidFill>
              </a:rPr>
              <a:t>合理规划模块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97751" y="166043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3"/>
                </a:solidFill>
              </a:rPr>
              <a:t>明确各运算优先级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13831" y="166043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4"/>
                </a:solidFill>
              </a:rPr>
              <a:t>提供良好界面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2892436" y="3515891"/>
            <a:ext cx="720188" cy="72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776080" y="3515891"/>
            <a:ext cx="720188" cy="72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6659725" y="3515891"/>
            <a:ext cx="720188" cy="720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8543368" y="3515891"/>
            <a:ext cx="720188" cy="720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36" name="直接箭头连接符 35"/>
          <p:cNvCxnSpPr>
            <a:stCxn id="24" idx="2"/>
            <a:endCxn id="32" idx="0"/>
          </p:cNvCxnSpPr>
          <p:nvPr/>
        </p:nvCxnSpPr>
        <p:spPr>
          <a:xfrm flipH="1">
            <a:off x="3252530" y="2029764"/>
            <a:ext cx="7" cy="148612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2"/>
            <a:endCxn id="33" idx="0"/>
          </p:cNvCxnSpPr>
          <p:nvPr/>
        </p:nvCxnSpPr>
        <p:spPr>
          <a:xfrm flipH="1">
            <a:off x="5136174" y="2029764"/>
            <a:ext cx="6" cy="148612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2"/>
            <a:endCxn id="34" idx="0"/>
          </p:cNvCxnSpPr>
          <p:nvPr/>
        </p:nvCxnSpPr>
        <p:spPr>
          <a:xfrm flipH="1">
            <a:off x="7019819" y="2029764"/>
            <a:ext cx="7" cy="148612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2"/>
            <a:endCxn id="35" idx="0"/>
          </p:cNvCxnSpPr>
          <p:nvPr/>
        </p:nvCxnSpPr>
        <p:spPr>
          <a:xfrm flipH="1">
            <a:off x="8903462" y="2029764"/>
            <a:ext cx="8" cy="148612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81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81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760228" y="2254972"/>
            <a:ext cx="164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Class</a:t>
            </a: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Calculator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94460" y="3161506"/>
            <a:ext cx="1332347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58685" y="3277055"/>
            <a:ext cx="468122" cy="46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09218" y="3161506"/>
            <a:ext cx="1332347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509218" y="2628983"/>
            <a:ext cx="468122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510639" y="5192931"/>
            <a:ext cx="1332347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374864" y="5307999"/>
            <a:ext cx="468122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925397" y="5192931"/>
            <a:ext cx="1332347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925397" y="4640961"/>
            <a:ext cx="468122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629572" y="2338415"/>
            <a:ext cx="164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Class</a:t>
            </a: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Complex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903837" y="3150492"/>
            <a:ext cx="1332347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768062" y="3266041"/>
            <a:ext cx="468122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318596" y="3150492"/>
            <a:ext cx="1332347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318596" y="2617969"/>
            <a:ext cx="468122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5430" y="1313646"/>
            <a:ext cx="2646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所</a:t>
            </a:r>
            <a:r>
              <a:rPr lang="zh-CN" altLang="en-US" sz="3200" dirty="0" smtClean="0"/>
              <a:t>需结构概述</a:t>
            </a:r>
            <a:endParaRPr lang="zh-CN" altLang="en-US" sz="3200" dirty="0"/>
          </a:p>
        </p:txBody>
      </p:sp>
      <p:sp>
        <p:nvSpPr>
          <p:cNvPr id="89" name="文本框 19"/>
          <p:cNvSpPr txBox="1"/>
          <p:nvPr/>
        </p:nvSpPr>
        <p:spPr>
          <a:xfrm>
            <a:off x="3155810" y="4225462"/>
            <a:ext cx="164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Class</a:t>
            </a: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Parser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4485" y="1203756"/>
            <a:ext cx="2179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Class Calculator</a:t>
            </a:r>
            <a:endParaRPr lang="zh-CN" altLang="en-US" sz="2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760227" y="2743196"/>
            <a:ext cx="31400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简介</a:t>
            </a:r>
            <a:r>
              <a:rPr lang="en-US" altLang="zh-CN" sz="2800" dirty="0" smtClean="0"/>
              <a:t>:</a:t>
            </a:r>
          </a:p>
          <a:p>
            <a:r>
              <a:rPr lang="zh-CN" altLang="en-US" dirty="0" smtClean="0"/>
              <a:t>接收从键盘输入的表达式</a:t>
            </a:r>
            <a:endParaRPr lang="en-US" altLang="zh-CN" dirty="0" smtClean="0"/>
          </a:p>
          <a:p>
            <a:r>
              <a:rPr lang="zh-CN" altLang="en-US" dirty="0" smtClean="0"/>
              <a:t>若表达式为查询操作</a:t>
            </a:r>
            <a:r>
              <a:rPr lang="en-US" altLang="zh-CN" dirty="0" smtClean="0"/>
              <a:t>: </a:t>
            </a:r>
          </a:p>
          <a:p>
            <a:r>
              <a:rPr lang="zh-CN" altLang="en-US" dirty="0" smtClean="0"/>
              <a:t>包括上下键查看历史记录</a:t>
            </a:r>
            <a:endParaRPr lang="en-US" altLang="zh-CN" dirty="0" smtClean="0"/>
          </a:p>
          <a:p>
            <a:r>
              <a:rPr lang="zh-CN" altLang="en-US" dirty="0" smtClean="0"/>
              <a:t>查看最近五次的历史记录 </a:t>
            </a:r>
            <a:endParaRPr lang="en-US" altLang="zh-CN" dirty="0" smtClean="0"/>
          </a:p>
          <a:p>
            <a:r>
              <a:rPr lang="zh-CN" altLang="en-US" dirty="0" smtClean="0"/>
              <a:t>则返回相应结果</a:t>
            </a:r>
            <a:endParaRPr lang="en-US" altLang="zh-CN" dirty="0" smtClean="0"/>
          </a:p>
          <a:p>
            <a:r>
              <a:rPr lang="zh-CN" altLang="en-US" dirty="0" smtClean="0"/>
              <a:t>否则将表达式字符串传递给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进行进一步的解析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898770" y="1172978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类声明</a:t>
            </a:r>
            <a:r>
              <a:rPr lang="en-US" altLang="zh-CN" sz="2800" dirty="0" smtClean="0"/>
              <a:t>: </a:t>
            </a:r>
            <a:endParaRPr lang="zh-CN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79" y="2621752"/>
            <a:ext cx="46482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79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4485" y="1203756"/>
            <a:ext cx="169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Class Parser</a:t>
            </a:r>
            <a:endParaRPr lang="zh-CN" altLang="en-US" sz="2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268855" y="2743195"/>
            <a:ext cx="34519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简介</a:t>
            </a:r>
            <a:r>
              <a:rPr lang="en-US" altLang="zh-CN" sz="2800" dirty="0" smtClean="0"/>
              <a:t>:</a:t>
            </a:r>
          </a:p>
          <a:p>
            <a:r>
              <a:rPr lang="zh-CN" altLang="en-US" dirty="0" smtClean="0"/>
              <a:t>接收非查询类的表达式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对其进行处理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首先判断表达式有无错误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若有错误则输出错误类型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若</a:t>
            </a:r>
            <a:r>
              <a:rPr lang="zh-CN" altLang="en-US" dirty="0" smtClean="0"/>
              <a:t>无错误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将表达式转为后序表达式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然后对其进行计算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最后将输入及计算结果存入历史表中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只在表达式正确的时候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898770" y="1172978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类声明</a:t>
            </a:r>
            <a:r>
              <a:rPr lang="en-US" altLang="zh-CN" sz="2800" dirty="0" smtClean="0"/>
              <a:t>: 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360" y="2568173"/>
            <a:ext cx="6834637" cy="240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59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848</Words>
  <Application>Microsoft Office PowerPoint</Application>
  <PresentationFormat>自定义</PresentationFormat>
  <Paragraphs>193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****.taobao.com</cp:keywords>
  <dc:description>****.taobao.com</dc:description>
  <cp:lastModifiedBy>UQi.me</cp:lastModifiedBy>
  <cp:revision>140</cp:revision>
  <dcterms:created xsi:type="dcterms:W3CDTF">2015-01-07T12:23:28Z</dcterms:created>
  <dcterms:modified xsi:type="dcterms:W3CDTF">2018-06-24T15:05:45Z</dcterms:modified>
  <cp:category>****.taobao.com</cp:category>
</cp:coreProperties>
</file>