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sldIdLst>
    <p:sldId id="262" r:id="rId2"/>
    <p:sldId id="274" r:id="rId3"/>
    <p:sldId id="269" r:id="rId4"/>
    <p:sldId id="271" r:id="rId5"/>
    <p:sldId id="272" r:id="rId6"/>
  </p:sldIdLst>
  <p:sldSz cx="9144000" cy="6858000" type="screen4x3"/>
  <p:notesSz cx="6858000" cy="9144000"/>
  <p:embeddedFontLst>
    <p:embeddedFont>
      <p:font typeface="Calibri" panose="02010600030101010101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宋体" panose="02010600030101010101" pitchFamily="2" charset="-122"/>
      <p:regular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3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43994-8FDF-413E-BF7E-DAEE1C3122B3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9CAF-E472-4ACE-A02B-DAA67214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7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3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751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5495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2103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799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2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3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7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0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2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0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3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A979-5708-4699-9CDD-050FE957AD82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0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5"/>
          <p:cNvSpPr>
            <a:spLocks noGrp="1" noChangeArrowheads="1"/>
          </p:cNvSpPr>
          <p:nvPr>
            <p:ph type="title"/>
          </p:nvPr>
        </p:nvSpPr>
        <p:spPr>
          <a:xfrm>
            <a:off x="2491154" y="196930"/>
            <a:ext cx="4161692" cy="1655762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</a:rPr>
              <a:t>第五次作业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C21B86F-20F4-4C6B-B3A2-E476D64CE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60" y="1852692"/>
            <a:ext cx="7846479" cy="438805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第一题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编程解决下面的问题：若一头小母牛，从出生起第四年头开始每年生一头母牛，按此规律，第</a:t>
            </a:r>
            <a:r>
              <a:rPr lang="en-US" altLang="zh-CN" sz="2400" dirty="0">
                <a:solidFill>
                  <a:schemeClr val="bg1"/>
                </a:solidFill>
              </a:rPr>
              <a:t>n</a:t>
            </a:r>
            <a:r>
              <a:rPr lang="zh-CN" altLang="en-US" sz="2400" dirty="0">
                <a:solidFill>
                  <a:schemeClr val="bg1"/>
                </a:solidFill>
              </a:rPr>
              <a:t>年头有多少头母牛？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第二题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编写程序实现将一个大于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的正整数表示成所有素数因子的次方相乘的形式输出，次方用英文括号</a:t>
            </a:r>
            <a:r>
              <a:rPr lang="en-US" altLang="zh-CN" sz="2400" dirty="0">
                <a:solidFill>
                  <a:schemeClr val="bg1"/>
                </a:solidFill>
              </a:rPr>
              <a:t>( )</a:t>
            </a:r>
            <a:r>
              <a:rPr lang="zh-CN" altLang="en-US" sz="2400" dirty="0">
                <a:solidFill>
                  <a:schemeClr val="bg1"/>
                </a:solidFill>
              </a:rPr>
              <a:t>表示。要求按从小到大的顺序输出素数因子，比如，输入</a:t>
            </a:r>
            <a:r>
              <a:rPr lang="en-US" altLang="zh-CN" sz="2400" dirty="0">
                <a:solidFill>
                  <a:schemeClr val="bg1"/>
                </a:solidFill>
              </a:rPr>
              <a:t>72</a:t>
            </a:r>
            <a:r>
              <a:rPr lang="zh-CN" altLang="en-US" sz="2400" dirty="0">
                <a:solidFill>
                  <a:schemeClr val="bg1"/>
                </a:solidFill>
              </a:rPr>
              <a:t>，输出</a:t>
            </a:r>
            <a:r>
              <a:rPr lang="en-US" altLang="zh-CN" sz="2400" dirty="0">
                <a:solidFill>
                  <a:schemeClr val="bg1"/>
                </a:solidFill>
              </a:rPr>
              <a:t>2(3)3(2)</a:t>
            </a:r>
            <a:r>
              <a:rPr lang="zh-CN" altLang="en-US" sz="2400" dirty="0">
                <a:solidFill>
                  <a:schemeClr val="bg1"/>
                </a:solidFill>
              </a:rPr>
              <a:t>，输入</a:t>
            </a:r>
            <a:r>
              <a:rPr lang="en-US" altLang="zh-CN" sz="2400" dirty="0">
                <a:solidFill>
                  <a:schemeClr val="bg1"/>
                </a:solidFill>
              </a:rPr>
              <a:t>181944</a:t>
            </a:r>
            <a:r>
              <a:rPr lang="zh-CN" altLang="en-US" sz="2400" dirty="0">
                <a:solidFill>
                  <a:schemeClr val="bg1"/>
                </a:solidFill>
              </a:rPr>
              <a:t>，输出</a:t>
            </a:r>
            <a:r>
              <a:rPr lang="en-US" altLang="zh-CN" sz="2400" dirty="0">
                <a:solidFill>
                  <a:schemeClr val="bg1"/>
                </a:solidFill>
              </a:rPr>
              <a:t>2(3)3(2)7(1)19(2)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第三题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设计函数，判断一个正整数是不是素数，并调用该函数验证哥德巴赫猜想：任一大于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的偶数，等于某两个素数之和。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42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373295-CE94-4132-AF73-755E3601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74" y="1802426"/>
            <a:ext cx="3336025" cy="4598378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cows(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if (n &lt; 4)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else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cows(n - 1) + cows(n - 3);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&gt;&gt;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cows(n)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5860E6-804F-4DD6-A643-467EB6FC9AA9}"/>
              </a:ext>
            </a:extLst>
          </p:cNvPr>
          <p:cNvSpPr txBox="1">
            <a:spLocks noChangeArrowheads="1"/>
          </p:cNvSpPr>
          <p:nvPr/>
        </p:nvSpPr>
        <p:spPr>
          <a:xfrm>
            <a:off x="6101862" y="202224"/>
            <a:ext cx="2711771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第一题参考代码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D4537F2-BA6F-491D-A001-3E69C3BABBA9}"/>
              </a:ext>
            </a:extLst>
          </p:cNvPr>
          <p:cNvSpPr txBox="1">
            <a:spLocks/>
          </p:cNvSpPr>
          <p:nvPr/>
        </p:nvSpPr>
        <p:spPr>
          <a:xfrm>
            <a:off x="5257802" y="1802426"/>
            <a:ext cx="3500248" cy="4598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&gt;&gt;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years[4] = {1, 1, 1, 1};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4;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years[0] = years[1];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years[1] = years[2];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years[2] = years[3];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years[3] = years[2] + years[0];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if (n &lt; 4)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1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years[3]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05D1542-03CC-4A11-A213-5E04CC928B22}"/>
              </a:ext>
            </a:extLst>
          </p:cNvPr>
          <p:cNvSpPr txBox="1">
            <a:spLocks noChangeArrowheads="1"/>
          </p:cNvSpPr>
          <p:nvPr/>
        </p:nvSpPr>
        <p:spPr>
          <a:xfrm>
            <a:off x="5257802" y="1320314"/>
            <a:ext cx="1617783" cy="227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ED7D31"/>
                </a:solidFill>
              </a:rPr>
              <a:t>迭代形式</a:t>
            </a:r>
            <a:endParaRPr lang="en-US" altLang="zh-CN" sz="1200" dirty="0">
              <a:solidFill>
                <a:srgbClr val="ED7D3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4B569E8-A121-40A8-8679-836E3B1FA5AA}"/>
              </a:ext>
            </a:extLst>
          </p:cNvPr>
          <p:cNvSpPr txBox="1">
            <a:spLocks noChangeArrowheads="1"/>
          </p:cNvSpPr>
          <p:nvPr/>
        </p:nvSpPr>
        <p:spPr>
          <a:xfrm>
            <a:off x="550175" y="1320314"/>
            <a:ext cx="1617783" cy="227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ED7D31"/>
                </a:solidFill>
              </a:rPr>
              <a:t>递归形式</a:t>
            </a:r>
            <a:endParaRPr lang="en-US" altLang="zh-CN" sz="12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0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373295-CE94-4132-AF73-755E3601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1" y="1652954"/>
            <a:ext cx="7688218" cy="495300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&gt;&gt;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factor = 2; factor*factor &lt;= n; factor++)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while (n % factor == 0)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n /= factor;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if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 0)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factor &lt;&lt; "("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")";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if (n &gt;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n &lt;&lt; "(1)";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5860E6-804F-4DD6-A643-467EB6FC9AA9}"/>
              </a:ext>
            </a:extLst>
          </p:cNvPr>
          <p:cNvSpPr txBox="1">
            <a:spLocks noChangeArrowheads="1"/>
          </p:cNvSpPr>
          <p:nvPr/>
        </p:nvSpPr>
        <p:spPr>
          <a:xfrm>
            <a:off x="6101862" y="202224"/>
            <a:ext cx="2711771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第二题参考代码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DC982-57F8-4743-A53B-7F46AD5DFB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18134" y="2980593"/>
                <a:ext cx="1939613" cy="44840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rgbClr val="ED7D31"/>
                    </a:solidFill>
                  </a:rPr>
                  <a:t>依次尝试不超过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20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2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1200" dirty="0">
                    <a:solidFill>
                      <a:srgbClr val="ED7D31"/>
                    </a:solidFill>
                  </a:rPr>
                  <a:t>的因子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DC982-57F8-4743-A53B-7F46AD5DF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134" y="2980593"/>
                <a:ext cx="1939613" cy="4484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>
            <a:extLst>
              <a:ext uri="{FF2B5EF4-FFF2-40B4-BE49-F238E27FC236}">
                <a16:creationId xmlns:a16="http://schemas.microsoft.com/office/drawing/2014/main" id="{D46DAA60-F82D-4D76-AFAB-0A126290CFA7}"/>
              </a:ext>
            </a:extLst>
          </p:cNvPr>
          <p:cNvSpPr txBox="1">
            <a:spLocks noChangeArrowheads="1"/>
          </p:cNvSpPr>
          <p:nvPr/>
        </p:nvSpPr>
        <p:spPr>
          <a:xfrm>
            <a:off x="727891" y="1016244"/>
            <a:ext cx="1617783" cy="227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ED7D31"/>
                </a:solidFill>
              </a:rPr>
              <a:t>试除法（</a:t>
            </a:r>
            <a:r>
              <a:rPr lang="en-US" altLang="zh-CN" sz="1200" dirty="0">
                <a:solidFill>
                  <a:srgbClr val="ED7D31"/>
                </a:solidFill>
              </a:rPr>
              <a:t>trial division</a:t>
            </a:r>
            <a:r>
              <a:rPr lang="zh-CN" altLang="en-US" sz="1200" dirty="0">
                <a:solidFill>
                  <a:srgbClr val="ED7D31"/>
                </a:solidFill>
              </a:rPr>
              <a:t>）</a:t>
            </a:r>
            <a:endParaRPr lang="en-US" altLang="zh-CN" sz="1200" dirty="0">
              <a:solidFill>
                <a:srgbClr val="ED7D31"/>
              </a:solidFill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FCB0AD-861F-4342-906D-453B7A1377B0}"/>
              </a:ext>
            </a:extLst>
          </p:cNvPr>
          <p:cNvSpPr txBox="1">
            <a:spLocks noChangeArrowheads="1"/>
          </p:cNvSpPr>
          <p:nvPr/>
        </p:nvSpPr>
        <p:spPr>
          <a:xfrm>
            <a:off x="5518134" y="3502270"/>
            <a:ext cx="2421320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ED7D31"/>
                </a:solidFill>
              </a:rPr>
              <a:t>注意无需判断</a:t>
            </a:r>
            <a:r>
              <a:rPr lang="en-US" altLang="zh-CN" sz="1200" dirty="0">
                <a:solidFill>
                  <a:srgbClr val="ED7D31"/>
                </a:solidFill>
              </a:rPr>
              <a:t>factor</a:t>
            </a:r>
            <a:r>
              <a:rPr lang="zh-CN" altLang="en-US" sz="1200" dirty="0">
                <a:solidFill>
                  <a:srgbClr val="ED7D31"/>
                </a:solidFill>
              </a:rPr>
              <a:t>是否为素数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11D2E820-CBC5-49AC-AE93-B34F0E11CA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18134" y="4953000"/>
                <a:ext cx="2421320" cy="44840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rgbClr val="ED7D31"/>
                    </a:solidFill>
                  </a:rPr>
                  <a:t>因为只尝试到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2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200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sz="1200" dirty="0">
                    <a:solidFill>
                      <a:srgbClr val="ED7D31"/>
                    </a:solidFill>
                  </a:rPr>
                  <a:t>，需要额外考虑</a:t>
                </a:r>
                <a:r>
                  <a:rPr lang="en-US" altLang="zh-CN" sz="1200" dirty="0">
                    <a:solidFill>
                      <a:srgbClr val="ED7D31"/>
                    </a:solidFill>
                  </a:rPr>
                  <a:t>n</a:t>
                </a:r>
                <a:r>
                  <a:rPr lang="zh-CN" altLang="en-US" sz="1200" dirty="0">
                    <a:solidFill>
                      <a:srgbClr val="ED7D31"/>
                    </a:solidFill>
                  </a:rPr>
                  <a:t>本身为素因子的情况</a:t>
                </a:r>
              </a:p>
            </p:txBody>
          </p:sp>
        </mc:Choice>
        <mc:Fallback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11D2E820-CBC5-49AC-AE93-B34F0E11C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134" y="4953000"/>
                <a:ext cx="2421320" cy="448407"/>
              </a:xfrm>
              <a:prstGeom prst="rect">
                <a:avLst/>
              </a:prstGeom>
              <a:blipFill>
                <a:blip r:embed="rId4"/>
                <a:stretch>
                  <a:fillRect t="-8219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2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E5860E6-804F-4DD6-A643-467EB6FC9AA9}"/>
              </a:ext>
            </a:extLst>
          </p:cNvPr>
          <p:cNvSpPr txBox="1">
            <a:spLocks noChangeArrowheads="1"/>
          </p:cNvSpPr>
          <p:nvPr/>
        </p:nvSpPr>
        <p:spPr>
          <a:xfrm>
            <a:off x="6101862" y="202224"/>
            <a:ext cx="2711771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第三题参考代码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035F4B5-CCAD-4BD7-B070-60CDA06B8544}"/>
              </a:ext>
            </a:extLst>
          </p:cNvPr>
          <p:cNvSpPr txBox="1">
            <a:spLocks/>
          </p:cNvSpPr>
          <p:nvPr/>
        </p:nvSpPr>
        <p:spPr>
          <a:xfrm>
            <a:off x="727891" y="1248508"/>
            <a:ext cx="7688218" cy="5357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bool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is_prime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factor = 2; factor*factor &lt;= n; factor++)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if (n % factor == 0)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return false;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true;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&gt;&gt; n &amp;&amp; n &gt; 2)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if (n % 2 != 0) continue;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2;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&lt;= n / 2;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if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is_prime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) &amp;&amp;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is_prime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(n -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n &lt;&lt; "="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"+" &lt;&lt; n -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D4134E94-E490-474F-8BAB-AB5CBCACBA3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4850" y="2136531"/>
                <a:ext cx="1939613" cy="44840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rgbClr val="ED7D31"/>
                    </a:solidFill>
                  </a:rPr>
                  <a:t>不需要超过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120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200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zh-CN" altLang="en-US" sz="1200" dirty="0">
                  <a:solidFill>
                    <a:srgbClr val="ED7D31"/>
                  </a:solidFill>
                </a:endParaRPr>
              </a:p>
            </p:txBody>
          </p:sp>
        </mc:Choice>
        <mc:Fallback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D4134E94-E490-474F-8BAB-AB5CBCAC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850" y="2136531"/>
                <a:ext cx="1939613" cy="4484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68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E5860E6-804F-4DD6-A643-467EB6FC9AA9}"/>
              </a:ext>
            </a:extLst>
          </p:cNvPr>
          <p:cNvSpPr txBox="1">
            <a:spLocks noChangeArrowheads="1"/>
          </p:cNvSpPr>
          <p:nvPr/>
        </p:nvSpPr>
        <p:spPr>
          <a:xfrm>
            <a:off x="6101862" y="202224"/>
            <a:ext cx="2711771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课堂练习</a:t>
            </a:r>
          </a:p>
        </p:txBody>
      </p:sp>
      <p:sp>
        <p:nvSpPr>
          <p:cNvPr id="47" name="内容占位符 2">
            <a:extLst>
              <a:ext uri="{FF2B5EF4-FFF2-40B4-BE49-F238E27FC236}">
                <a16:creationId xmlns:a16="http://schemas.microsoft.com/office/drawing/2014/main" id="{848E4C7E-5992-4849-88BF-4480177B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60" y="920708"/>
            <a:ext cx="7846479" cy="74983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把</a:t>
            </a:r>
            <a:r>
              <a:rPr lang="en-US" altLang="zh-CN" sz="1400" dirty="0">
                <a:solidFill>
                  <a:schemeClr val="bg1"/>
                </a:solidFill>
              </a:rPr>
              <a:t>M</a:t>
            </a:r>
            <a:r>
              <a:rPr lang="zh-CN" altLang="en-US" sz="1400" dirty="0">
                <a:solidFill>
                  <a:schemeClr val="bg1"/>
                </a:solidFill>
              </a:rPr>
              <a:t>个苹果放在</a:t>
            </a:r>
            <a:r>
              <a:rPr lang="en-US" altLang="zh-CN" sz="1400" dirty="0">
                <a:solidFill>
                  <a:schemeClr val="bg1"/>
                </a:solidFill>
              </a:rPr>
              <a:t>N</a:t>
            </a:r>
            <a:r>
              <a:rPr lang="zh-CN" altLang="en-US" sz="1400" dirty="0">
                <a:solidFill>
                  <a:schemeClr val="bg1"/>
                </a:solidFill>
              </a:rPr>
              <a:t>个盘子里，允许有的盘子空着不放，问共有多少种不同的放法（用</a:t>
            </a:r>
            <a:r>
              <a:rPr lang="en-US" altLang="zh-CN" sz="1400" dirty="0">
                <a:solidFill>
                  <a:schemeClr val="bg1"/>
                </a:solidFill>
              </a:rPr>
              <a:t>K</a:t>
            </a:r>
            <a:r>
              <a:rPr lang="zh-CN" altLang="en-US" sz="1400" dirty="0">
                <a:solidFill>
                  <a:schemeClr val="bg1"/>
                </a:solidFill>
              </a:rPr>
              <a:t>表示）？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注意，假如有三个盘子七个苹果，则</a:t>
            </a:r>
            <a:r>
              <a:rPr lang="en-US" altLang="zh-CN" sz="1400" dirty="0">
                <a:solidFill>
                  <a:schemeClr val="bg1"/>
                </a:solidFill>
              </a:rPr>
              <a:t>5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5</a:t>
            </a:r>
            <a:r>
              <a:rPr lang="zh-CN" altLang="en-US" sz="1400" dirty="0">
                <a:solidFill>
                  <a:schemeClr val="bg1"/>
                </a:solidFill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是同一种放法。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827D1AA7-C832-4038-8412-86FDE47A793E}"/>
              </a:ext>
            </a:extLst>
          </p:cNvPr>
          <p:cNvSpPr txBox="1">
            <a:spLocks/>
          </p:cNvSpPr>
          <p:nvPr/>
        </p:nvSpPr>
        <p:spPr>
          <a:xfrm>
            <a:off x="648760" y="2332893"/>
            <a:ext cx="3499340" cy="337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如果盘子比苹果多（</a:t>
            </a:r>
            <a:r>
              <a:rPr lang="en-US" altLang="zh-CN" sz="1400" dirty="0">
                <a:solidFill>
                  <a:schemeClr val="bg1"/>
                </a:solidFill>
              </a:rPr>
              <a:t>M&lt;N</a:t>
            </a:r>
            <a:r>
              <a:rPr lang="zh-CN" altLang="en-US" sz="1400" dirty="0">
                <a:solidFill>
                  <a:schemeClr val="bg1"/>
                </a:solidFill>
              </a:rPr>
              <a:t>），就算每个盘子都放</a:t>
            </a:r>
            <a:r>
              <a:rPr lang="en-US" altLang="zh-CN" sz="1400" dirty="0">
                <a:solidFill>
                  <a:schemeClr val="bg1"/>
                </a:solidFill>
              </a:rPr>
              <a:t>1</a:t>
            </a:r>
            <a:r>
              <a:rPr lang="zh-CN" altLang="en-US" sz="1400" dirty="0">
                <a:solidFill>
                  <a:schemeClr val="bg1"/>
                </a:solidFill>
              </a:rPr>
              <a:t>个苹果剩下的</a:t>
            </a:r>
            <a:r>
              <a:rPr lang="en-US" altLang="zh-CN" sz="1400" dirty="0">
                <a:solidFill>
                  <a:schemeClr val="bg1"/>
                </a:solidFill>
              </a:rPr>
              <a:t>N-M</a:t>
            </a:r>
            <a:r>
              <a:rPr lang="zh-CN" altLang="en-US" sz="1400" dirty="0">
                <a:solidFill>
                  <a:schemeClr val="bg1"/>
                </a:solidFill>
              </a:rPr>
              <a:t>个盘子仍是空的，因此可以先把</a:t>
            </a:r>
            <a:r>
              <a:rPr lang="en-US" altLang="zh-CN" sz="1400" dirty="0">
                <a:solidFill>
                  <a:schemeClr val="bg1"/>
                </a:solidFill>
              </a:rPr>
              <a:t>M</a:t>
            </a:r>
            <a:r>
              <a:rPr lang="zh-CN" altLang="en-US" sz="1400" dirty="0">
                <a:solidFill>
                  <a:schemeClr val="bg1"/>
                </a:solidFill>
              </a:rPr>
              <a:t>个苹果放入</a:t>
            </a:r>
            <a:r>
              <a:rPr lang="en-US" altLang="zh-CN" sz="1400" dirty="0">
                <a:solidFill>
                  <a:schemeClr val="bg1"/>
                </a:solidFill>
              </a:rPr>
              <a:t>M</a:t>
            </a:r>
            <a:r>
              <a:rPr lang="zh-CN" altLang="en-US" sz="1400" dirty="0">
                <a:solidFill>
                  <a:schemeClr val="bg1"/>
                </a:solidFill>
              </a:rPr>
              <a:t>个盘子里，再把这</a:t>
            </a:r>
            <a:r>
              <a:rPr lang="en-US" altLang="zh-CN" sz="1400" dirty="0">
                <a:solidFill>
                  <a:schemeClr val="bg1"/>
                </a:solidFill>
              </a:rPr>
              <a:t>N-M</a:t>
            </a:r>
            <a:r>
              <a:rPr lang="zh-CN" altLang="en-US" sz="1400" dirty="0">
                <a:solidFill>
                  <a:schemeClr val="bg1"/>
                </a:solidFill>
              </a:rPr>
              <a:t>个盘子加上，不会改变结果。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如果盘子比苹果少（</a:t>
            </a:r>
            <a:r>
              <a:rPr lang="en-US" altLang="zh-CN" sz="1400" dirty="0">
                <a:solidFill>
                  <a:schemeClr val="bg1"/>
                </a:solidFill>
              </a:rPr>
              <a:t>M≥N</a:t>
            </a:r>
            <a:r>
              <a:rPr lang="zh-CN" altLang="en-US" sz="1400" dirty="0">
                <a:solidFill>
                  <a:schemeClr val="bg1"/>
                </a:solidFill>
              </a:rPr>
              <a:t>），进一步分为两种情况：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arenR"/>
            </a:pPr>
            <a:r>
              <a:rPr lang="zh-CN" altLang="en-US" sz="1400" dirty="0">
                <a:solidFill>
                  <a:schemeClr val="bg1"/>
                </a:solidFill>
              </a:rPr>
              <a:t>如果所有盘子都放了（至少一个）苹果，问题就变成把剩下的</a:t>
            </a:r>
            <a:r>
              <a:rPr lang="en-US" altLang="zh-CN" sz="1400" dirty="0">
                <a:solidFill>
                  <a:schemeClr val="bg1"/>
                </a:solidFill>
              </a:rPr>
              <a:t>M-N</a:t>
            </a:r>
            <a:r>
              <a:rPr lang="zh-CN" altLang="en-US" sz="1400" dirty="0">
                <a:solidFill>
                  <a:schemeClr val="bg1"/>
                </a:solidFill>
              </a:rPr>
              <a:t>个苹果放进</a:t>
            </a:r>
            <a:r>
              <a:rPr lang="en-US" altLang="zh-CN" sz="1400" dirty="0">
                <a:solidFill>
                  <a:schemeClr val="bg1"/>
                </a:solidFill>
              </a:rPr>
              <a:t>N</a:t>
            </a:r>
            <a:r>
              <a:rPr lang="zh-CN" altLang="en-US" sz="1400" dirty="0">
                <a:solidFill>
                  <a:schemeClr val="bg1"/>
                </a:solidFill>
              </a:rPr>
              <a:t>个盘子里；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arenR"/>
            </a:pPr>
            <a:r>
              <a:rPr lang="zh-CN" altLang="en-US" sz="1400" dirty="0">
                <a:solidFill>
                  <a:schemeClr val="bg1"/>
                </a:solidFill>
              </a:rPr>
              <a:t>如果并不是所有盘子都放了苹果，即至少有一个盘子是空的，问题就变成把</a:t>
            </a:r>
            <a:r>
              <a:rPr lang="en-US" altLang="zh-CN" sz="1400" dirty="0">
                <a:solidFill>
                  <a:schemeClr val="bg1"/>
                </a:solidFill>
              </a:rPr>
              <a:t>M</a:t>
            </a:r>
            <a:r>
              <a:rPr lang="zh-CN" altLang="en-US" sz="1400" dirty="0">
                <a:solidFill>
                  <a:schemeClr val="bg1"/>
                </a:solidFill>
              </a:rPr>
              <a:t>个苹果放进</a:t>
            </a:r>
            <a:r>
              <a:rPr lang="en-US" altLang="zh-CN" sz="1400" dirty="0">
                <a:solidFill>
                  <a:schemeClr val="bg1"/>
                </a:solidFill>
              </a:rPr>
              <a:t>N-1</a:t>
            </a:r>
            <a:r>
              <a:rPr lang="zh-CN" altLang="en-US" sz="1400" dirty="0">
                <a:solidFill>
                  <a:schemeClr val="bg1"/>
                </a:solidFill>
              </a:rPr>
              <a:t>个盘子里。</a:t>
            </a:r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CF457578-A9FD-48BE-AA19-ED6F9D3F1415}"/>
              </a:ext>
            </a:extLst>
          </p:cNvPr>
          <p:cNvSpPr txBox="1">
            <a:spLocks/>
          </p:cNvSpPr>
          <p:nvPr/>
        </p:nvSpPr>
        <p:spPr>
          <a:xfrm>
            <a:off x="4995902" y="3251577"/>
            <a:ext cx="3731680" cy="1538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apple(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m,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if (m == 0 || n == 1)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if (n &gt; m)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apple(m, m);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apple(m - n, n) + apple(m, n - 1);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586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1086</Words>
  <Application>Microsoft Office PowerPoint</Application>
  <PresentationFormat>On-screen Show (4:3)</PresentationFormat>
  <Paragraphs>125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Arial</vt:lpstr>
      <vt:lpstr>Consolas</vt:lpstr>
      <vt:lpstr>Cambria Math</vt:lpstr>
      <vt:lpstr>宋体</vt:lpstr>
      <vt:lpstr>Calibri Light</vt:lpstr>
      <vt:lpstr>Office 主题</vt:lpstr>
      <vt:lpstr>第五次作业</vt:lpstr>
      <vt:lpstr>PowerPoint Presentation</vt:lpstr>
      <vt:lpstr>PowerPoint Presentation</vt:lpstr>
      <vt:lpstr>PowerPoint Presentation</vt:lpstr>
      <vt:lpstr>PowerPoint Presentation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第五次作业</dc:title>
  <dc:creator>GUO</dc:creator>
  <cp:lastModifiedBy>Chin Anthelion</cp:lastModifiedBy>
  <cp:revision>111</cp:revision>
  <dcterms:created xsi:type="dcterms:W3CDTF">2018-03-29T09:51:34Z</dcterms:created>
  <dcterms:modified xsi:type="dcterms:W3CDTF">2018-04-28T04:22:10Z</dcterms:modified>
</cp:coreProperties>
</file>