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9"/>
  </p:notesMasterIdLst>
  <p:sldIdLst>
    <p:sldId id="262" r:id="rId2"/>
    <p:sldId id="268" r:id="rId3"/>
    <p:sldId id="269" r:id="rId4"/>
    <p:sldId id="270" r:id="rId5"/>
    <p:sldId id="271" r:id="rId6"/>
    <p:sldId id="272" r:id="rId7"/>
    <p:sldId id="273" r:id="rId8"/>
  </p:sldIdLst>
  <p:sldSz cx="9144000" cy="6858000" type="screen4x3"/>
  <p:notesSz cx="6858000" cy="9144000"/>
  <p:embeddedFontLst>
    <p:embeddedFont>
      <p:font typeface="Calibri" panose="02010600030101010101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宋体" panose="02010600030101010101" pitchFamily="2" charset="-122"/>
      <p:regular r:id="rId18"/>
    </p:embeddedFont>
    <p:embeddedFont>
      <p:font typeface="Calibri Light" panose="020F0302020204030204" pitchFamily="34" charset="0"/>
      <p:regular r:id="rId19"/>
      <p:italic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59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ownloads\&#22522;&#30784;&#31243;&#24207;&#35774;&#35745;2\&#31532;&#19968;&#27425;&#19978;&#26426;&#27979;&#39564;&#25104;&#3248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40</c:v>
                </c:pt>
                <c:pt idx="1">
                  <c:v>39</c:v>
                </c:pt>
                <c:pt idx="2">
                  <c:v>36</c:v>
                </c:pt>
                <c:pt idx="3">
                  <c:v>35</c:v>
                </c:pt>
                <c:pt idx="4">
                  <c:v>34</c:v>
                </c:pt>
                <c:pt idx="5">
                  <c:v>32</c:v>
                </c:pt>
                <c:pt idx="6">
                  <c:v>30</c:v>
                </c:pt>
                <c:pt idx="7">
                  <c:v>28</c:v>
                </c:pt>
                <c:pt idx="8">
                  <c:v>27</c:v>
                </c:pt>
                <c:pt idx="9">
                  <c:v>26</c:v>
                </c:pt>
                <c:pt idx="10">
                  <c:v>25</c:v>
                </c:pt>
                <c:pt idx="11">
                  <c:v>22</c:v>
                </c:pt>
                <c:pt idx="12">
                  <c:v>20</c:v>
                </c:pt>
                <c:pt idx="13">
                  <c:v>17</c:v>
                </c:pt>
                <c:pt idx="14">
                  <c:v>15</c:v>
                </c:pt>
                <c:pt idx="15">
                  <c:v>12</c:v>
                </c:pt>
                <c:pt idx="16">
                  <c:v>10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32</c:v>
                </c:pt>
                <c:pt idx="1">
                  <c:v>1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5">
                  <c:v>13</c:v>
                </c:pt>
                <c:pt idx="6">
                  <c:v>1</c:v>
                </c:pt>
                <c:pt idx="7">
                  <c:v>1</c:v>
                </c:pt>
                <c:pt idx="8">
                  <c:v>5</c:v>
                </c:pt>
                <c:pt idx="9">
                  <c:v>1</c:v>
                </c:pt>
                <c:pt idx="10">
                  <c:v>2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4</c:v>
                </c:pt>
                <c:pt idx="15">
                  <c:v>1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6-47A4-9388-E8D6F92237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0973679"/>
        <c:axId val="1506125007"/>
      </c:barChart>
      <c:catAx>
        <c:axId val="15209736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分数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6125007"/>
        <c:crosses val="autoZero"/>
        <c:auto val="1"/>
        <c:lblAlgn val="ctr"/>
        <c:lblOffset val="100"/>
        <c:noMultiLvlLbl val="0"/>
      </c:catAx>
      <c:valAx>
        <c:axId val="1506125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人数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1.6133680519007255E-2"/>
              <c:y val="0.380323729279859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0973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43994-8FDF-413E-BF7E-DAEE1C3122B3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99CAF-E472-4ACE-A02B-DAA672145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7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73654-B38C-487B-9DF2-C105747A28E6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7337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73654-B38C-487B-9DF2-C105747A28E6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533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73654-B38C-487B-9DF2-C105747A28E6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err="1"/>
              <a:t>goto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54959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73654-B38C-487B-9DF2-C105747A28E6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262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73654-B38C-487B-9DF2-C105747A28E6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考虑倒数第二步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52103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73654-B38C-487B-9DF2-C105747A28E6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从</a:t>
            </a:r>
            <a:r>
              <a:rPr lang="en-US" altLang="zh-CN" dirty="0"/>
              <a:t>m</a:t>
            </a:r>
            <a:r>
              <a:rPr lang="zh-CN" altLang="en-US" dirty="0"/>
              <a:t>个球里选</a:t>
            </a:r>
            <a:r>
              <a:rPr lang="en-US" altLang="zh-CN" dirty="0"/>
              <a:t>a</a:t>
            </a:r>
            <a:r>
              <a:rPr lang="zh-CN" altLang="en-US" dirty="0"/>
              <a:t>个白球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27994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73654-B38C-487B-9DF2-C105747A28E6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7236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32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43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7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0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2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56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10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9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55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43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BA979-5708-4699-9CDD-050FE957AD82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0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5"/>
          <p:cNvSpPr>
            <a:spLocks noGrp="1" noChangeArrowheads="1"/>
          </p:cNvSpPr>
          <p:nvPr>
            <p:ph type="title"/>
          </p:nvPr>
        </p:nvSpPr>
        <p:spPr>
          <a:xfrm>
            <a:off x="2491154" y="196930"/>
            <a:ext cx="4161692" cy="1655762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第一次上机测试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A6939B8-A992-4245-9BB6-53EF4D27F8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2159004"/>
              </p:ext>
            </p:extLst>
          </p:nvPr>
        </p:nvGraphicFramePr>
        <p:xfrm>
          <a:off x="1816894" y="3071263"/>
          <a:ext cx="5510212" cy="3300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ADA0BF6D-B071-4588-ACC9-4400E12D0468}"/>
              </a:ext>
            </a:extLst>
          </p:cNvPr>
          <p:cNvSpPr txBox="1">
            <a:spLocks noChangeArrowheads="1"/>
          </p:cNvSpPr>
          <p:nvPr/>
        </p:nvSpPr>
        <p:spPr>
          <a:xfrm>
            <a:off x="586153" y="1767255"/>
            <a:ext cx="3344008" cy="826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满分</a:t>
            </a:r>
            <a:r>
              <a:rPr lang="en-US" altLang="zh-CN" sz="2000" dirty="0">
                <a:solidFill>
                  <a:schemeClr val="bg1"/>
                </a:solidFill>
              </a:rPr>
              <a:t>40</a:t>
            </a:r>
            <a:r>
              <a:rPr lang="zh-CN" altLang="en-US" sz="2000" dirty="0">
                <a:solidFill>
                  <a:schemeClr val="bg1"/>
                </a:solidFill>
              </a:rPr>
              <a:t>，折合占最终成绩</a:t>
            </a:r>
            <a:r>
              <a:rPr lang="en-US" altLang="zh-CN" sz="2000" dirty="0">
                <a:solidFill>
                  <a:schemeClr val="bg1"/>
                </a:solidFill>
              </a:rPr>
              <a:t>5%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ED7D31"/>
                </a:solidFill>
              </a:rPr>
              <a:t>如有疑义请及时联系助教</a:t>
            </a:r>
          </a:p>
        </p:txBody>
      </p:sp>
    </p:spTree>
    <p:extLst>
      <p:ext uri="{BB962C8B-B14F-4D97-AF65-F5344CB8AC3E}">
        <p14:creationId xmlns:p14="http://schemas.microsoft.com/office/powerpoint/2010/main" val="368942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B373295-CE94-4132-AF73-755E36011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60" y="1234972"/>
            <a:ext cx="7846479" cy="438805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1. </a:t>
            </a:r>
            <a:r>
              <a:rPr lang="zh-CN" altLang="zh-CN" sz="2400" dirty="0">
                <a:solidFill>
                  <a:schemeClr val="bg1"/>
                </a:solidFill>
              </a:rPr>
              <a:t>设计</a:t>
            </a:r>
            <a:r>
              <a:rPr lang="en-US" altLang="zh-CN" sz="2400" dirty="0">
                <a:solidFill>
                  <a:schemeClr val="bg1"/>
                </a:solidFill>
              </a:rPr>
              <a:t>C/C++</a:t>
            </a:r>
            <a:r>
              <a:rPr lang="zh-CN" altLang="zh-CN" sz="2400" dirty="0">
                <a:solidFill>
                  <a:schemeClr val="bg1"/>
                </a:solidFill>
              </a:rPr>
              <a:t>程序，验证数论中著名的</a:t>
            </a:r>
            <a:r>
              <a:rPr lang="zh-CN" altLang="en-US" sz="2400" dirty="0">
                <a:solidFill>
                  <a:schemeClr val="bg1"/>
                </a:solidFill>
              </a:rPr>
              <a:t>“</a:t>
            </a:r>
            <a:r>
              <a:rPr lang="zh-CN" altLang="zh-CN" sz="2400" dirty="0">
                <a:solidFill>
                  <a:schemeClr val="bg1"/>
                </a:solidFill>
              </a:rPr>
              <a:t>四方定理</a:t>
            </a:r>
            <a:r>
              <a:rPr lang="zh-CN" altLang="en-US" sz="2400" dirty="0">
                <a:solidFill>
                  <a:schemeClr val="bg1"/>
                </a:solidFill>
              </a:rPr>
              <a:t>”</a:t>
            </a:r>
            <a:r>
              <a:rPr lang="zh-CN" altLang="zh-CN" sz="2400" dirty="0">
                <a:solidFill>
                  <a:schemeClr val="bg1"/>
                </a:solidFill>
              </a:rPr>
              <a:t>（一个</a:t>
            </a:r>
            <a:r>
              <a:rPr lang="zh-CN" altLang="en-US" sz="2400" dirty="0">
                <a:solidFill>
                  <a:schemeClr val="bg1"/>
                </a:solidFill>
              </a:rPr>
              <a:t>正整</a:t>
            </a:r>
            <a:r>
              <a:rPr lang="zh-CN" altLang="zh-CN" sz="2400" dirty="0">
                <a:solidFill>
                  <a:schemeClr val="bg1"/>
                </a:solidFill>
              </a:rPr>
              <a:t>数至多只要用四个数的平方和就可以表示）。要求每输入一个</a:t>
            </a:r>
            <a:r>
              <a:rPr lang="zh-CN" altLang="en-US" sz="2400" dirty="0">
                <a:solidFill>
                  <a:schemeClr val="bg1"/>
                </a:solidFill>
              </a:rPr>
              <a:t>正整</a:t>
            </a:r>
            <a:r>
              <a:rPr lang="zh-CN" altLang="zh-CN" sz="2400" dirty="0">
                <a:solidFill>
                  <a:schemeClr val="bg1"/>
                </a:solidFill>
              </a:rPr>
              <a:t>数，输出对应的</a:t>
            </a:r>
            <a:r>
              <a:rPr lang="zh-CN" altLang="en-US" sz="2400" dirty="0">
                <a:solidFill>
                  <a:schemeClr val="bg1"/>
                </a:solidFill>
              </a:rPr>
              <a:t>表达式</a:t>
            </a:r>
            <a:r>
              <a:rPr lang="zh-CN" altLang="en-US" sz="2400" dirty="0">
                <a:solidFill>
                  <a:schemeClr val="bg1"/>
                </a:solidFill>
                <a:cs typeface="Arial" charset="0"/>
              </a:rPr>
              <a:t>之一，</a:t>
            </a:r>
            <a:r>
              <a:rPr lang="zh-CN" altLang="zh-CN" sz="2400" dirty="0">
                <a:solidFill>
                  <a:schemeClr val="bg1"/>
                </a:solidFill>
              </a:rPr>
              <a:t>输入</a:t>
            </a:r>
            <a:r>
              <a:rPr lang="en-US" altLang="zh-CN" sz="2400" dirty="0">
                <a:solidFill>
                  <a:schemeClr val="bg1"/>
                </a:solidFill>
              </a:rPr>
              <a:t>0</a:t>
            </a:r>
            <a:r>
              <a:rPr lang="zh-CN" altLang="zh-CN" sz="2400" dirty="0">
                <a:solidFill>
                  <a:schemeClr val="bg1"/>
                </a:solidFill>
              </a:rPr>
              <a:t>结束程序</a:t>
            </a:r>
            <a:r>
              <a:rPr lang="zh-CN" altLang="en-US" sz="2400" dirty="0">
                <a:solidFill>
                  <a:schemeClr val="bg1"/>
                </a:solidFill>
                <a:cs typeface="Arial" charset="0"/>
              </a:rPr>
              <a:t>。</a:t>
            </a:r>
            <a:endParaRPr lang="en-US" altLang="zh-CN" sz="2400" dirty="0">
              <a:solidFill>
                <a:schemeClr val="bg1"/>
              </a:solidFill>
              <a:cs typeface="Arial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</a:rPr>
              <a:t>⼀只青蛙⼀次可以跳上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级台阶，也可以跳上</a:t>
            </a:r>
            <a:r>
              <a:rPr lang="en-US" altLang="zh-CN" sz="2400" dirty="0">
                <a:solidFill>
                  <a:schemeClr val="bg1"/>
                </a:solidFill>
              </a:rPr>
              <a:t>2</a:t>
            </a:r>
            <a:r>
              <a:rPr lang="zh-CN" altLang="en-US" sz="2400" dirty="0">
                <a:solidFill>
                  <a:schemeClr val="bg1"/>
                </a:solidFill>
              </a:rPr>
              <a:t>级。设计</a:t>
            </a:r>
            <a:r>
              <a:rPr lang="en-US" altLang="zh-CN" sz="2400" dirty="0">
                <a:solidFill>
                  <a:schemeClr val="bg1"/>
                </a:solidFill>
              </a:rPr>
              <a:t>C/C++</a:t>
            </a:r>
            <a:r>
              <a:rPr lang="zh-CN" altLang="en-US" sz="2400" dirty="0">
                <a:solidFill>
                  <a:schemeClr val="bg1"/>
                </a:solidFill>
              </a:rPr>
              <a:t>程序，求该青蛙跳上⼀个</a:t>
            </a:r>
            <a:r>
              <a:rPr lang="en-US" altLang="zh-CN" sz="2400" dirty="0">
                <a:solidFill>
                  <a:schemeClr val="bg1"/>
                </a:solidFill>
              </a:rPr>
              <a:t>n</a:t>
            </a:r>
            <a:r>
              <a:rPr lang="zh-CN" altLang="en-US" sz="2400" dirty="0">
                <a:solidFill>
                  <a:schemeClr val="bg1"/>
                </a:solidFill>
              </a:rPr>
              <a:t>级的台阶总共有多少种跳法。要求每输入一个台阶数，输出对应的跳法总数</a:t>
            </a:r>
            <a:r>
              <a:rPr lang="zh-CN" altLang="en-US" sz="2400" dirty="0">
                <a:solidFill>
                  <a:schemeClr val="bg1"/>
                </a:solidFill>
                <a:cs typeface="Arial" charset="0"/>
              </a:rPr>
              <a:t>，</a:t>
            </a:r>
            <a:r>
              <a:rPr lang="zh-CN" altLang="zh-CN" sz="2400" dirty="0">
                <a:solidFill>
                  <a:schemeClr val="bg1"/>
                </a:solidFill>
              </a:rPr>
              <a:t>输入</a:t>
            </a:r>
            <a:r>
              <a:rPr lang="en-US" altLang="zh-CN" sz="2400" dirty="0">
                <a:solidFill>
                  <a:schemeClr val="bg1"/>
                </a:solidFill>
              </a:rPr>
              <a:t>0</a:t>
            </a:r>
            <a:r>
              <a:rPr lang="zh-CN" altLang="zh-CN" sz="2400" dirty="0">
                <a:solidFill>
                  <a:schemeClr val="bg1"/>
                </a:solidFill>
              </a:rPr>
              <a:t>结束程序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2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B373295-CE94-4132-AF73-755E36011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91" y="934915"/>
            <a:ext cx="7688218" cy="5671039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cmath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n;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bool </a:t>
            </a:r>
            <a:r>
              <a:rPr lang="en-US" altLang="zh-CN" sz="1100" i="1" dirty="0">
                <a:solidFill>
                  <a:schemeClr val="bg1"/>
                </a:solidFill>
                <a:latin typeface="Consolas" panose="020B0609020204030204" pitchFamily="49" charset="0"/>
              </a:rPr>
              <a:t>flag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while 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&gt;&gt; n &amp;&amp; n)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100" i="1" dirty="0">
                <a:solidFill>
                  <a:schemeClr val="bg1"/>
                </a:solidFill>
                <a:latin typeface="Consolas" panose="020B0609020204030204" pitchFamily="49" charset="0"/>
              </a:rPr>
              <a:t>flag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for 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&lt;= n &amp;&amp; </a:t>
            </a:r>
            <a:r>
              <a:rPr lang="en-US" altLang="zh-CN" sz="1100" i="1" dirty="0">
                <a:solidFill>
                  <a:schemeClr val="bg1"/>
                </a:solidFill>
                <a:latin typeface="Consolas" panose="020B0609020204030204" pitchFamily="49" charset="0"/>
              </a:rPr>
              <a:t>flag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for 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j = 0; j &lt;=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zh-CN" sz="1100" i="1" dirty="0">
                <a:solidFill>
                  <a:schemeClr val="bg1"/>
                </a:solidFill>
                <a:latin typeface="Consolas" panose="020B0609020204030204" pitchFamily="49" charset="0"/>
              </a:rPr>
              <a:t>flag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j++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for 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k = 0; k &lt;= j &amp;&amp; </a:t>
            </a:r>
            <a:r>
              <a:rPr lang="en-US" altLang="zh-CN" sz="1100" i="1" dirty="0">
                <a:solidFill>
                  <a:schemeClr val="bg1"/>
                </a:solidFill>
                <a:latin typeface="Consolas" panose="020B0609020204030204" pitchFamily="49" charset="0"/>
              </a:rPr>
              <a:t>flag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; k++)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m = n -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- j*j - k*k;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sqrt_m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= sqrt(m);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zh-CN" sz="1100" b="1" dirty="0">
                <a:solidFill>
                  <a:srgbClr val="ED7D31"/>
                </a:solidFill>
                <a:latin typeface="Consolas" panose="020B0609020204030204" pitchFamily="49" charset="0"/>
              </a:rPr>
              <a:t>if (m - </a:t>
            </a:r>
            <a:r>
              <a:rPr lang="en-US" altLang="zh-CN" sz="1100" b="1" dirty="0" err="1">
                <a:solidFill>
                  <a:srgbClr val="ED7D31"/>
                </a:solidFill>
                <a:latin typeface="Consolas" panose="020B0609020204030204" pitchFamily="49" charset="0"/>
              </a:rPr>
              <a:t>sqrt_m</a:t>
            </a:r>
            <a:r>
              <a:rPr lang="en-US" altLang="zh-CN" sz="1100" b="1" dirty="0">
                <a:solidFill>
                  <a:srgbClr val="ED7D31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100" b="1" dirty="0" err="1">
                <a:solidFill>
                  <a:srgbClr val="ED7D31"/>
                </a:solidFill>
                <a:latin typeface="Consolas" panose="020B0609020204030204" pitchFamily="49" charset="0"/>
              </a:rPr>
              <a:t>sqrt_m</a:t>
            </a:r>
            <a:r>
              <a:rPr lang="en-US" altLang="zh-CN" sz="1100" b="1" dirty="0">
                <a:solidFill>
                  <a:srgbClr val="ED7D31"/>
                </a:solidFill>
                <a:latin typeface="Consolas" panose="020B0609020204030204" pitchFamily="49" charset="0"/>
              </a:rPr>
              <a:t> == 0) 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&lt;&lt; n &lt;&lt; "=" &lt;&lt;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sqrt_m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&lt;&lt; "*" &lt;&lt;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sqrt_m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&lt;&lt; "+" &lt;&lt;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&lt;&lt; "*" &lt;&lt;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&lt;&lt; "+"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&lt;&lt; j &lt;&lt; "*" &lt;&lt; j &lt;&lt; "+" &lt;&lt; k &lt;&lt; "*" &lt;&lt; k &lt;&lt;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altLang="zh-CN" sz="1100" i="1" dirty="0">
                <a:solidFill>
                  <a:schemeClr val="bg1"/>
                </a:solidFill>
                <a:latin typeface="Consolas" panose="020B0609020204030204" pitchFamily="49" charset="0"/>
              </a:rPr>
              <a:t>flag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= false;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5860E6-804F-4DD6-A643-467EB6FC9AA9}"/>
              </a:ext>
            </a:extLst>
          </p:cNvPr>
          <p:cNvSpPr txBox="1">
            <a:spLocks noChangeArrowheads="1"/>
          </p:cNvSpPr>
          <p:nvPr/>
        </p:nvSpPr>
        <p:spPr>
          <a:xfrm>
            <a:off x="6101862" y="202224"/>
            <a:ext cx="2711771" cy="448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第一题参考代码（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0DC982-57F8-4743-A53B-7F46AD5DFB22}"/>
              </a:ext>
            </a:extLst>
          </p:cNvPr>
          <p:cNvSpPr txBox="1">
            <a:spLocks noChangeArrowheads="1"/>
          </p:cNvSpPr>
          <p:nvPr/>
        </p:nvSpPr>
        <p:spPr>
          <a:xfrm>
            <a:off x="5015103" y="3770434"/>
            <a:ext cx="3401006" cy="448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ED7D31"/>
                </a:solidFill>
              </a:rPr>
              <a:t>通过判断</a:t>
            </a:r>
            <a:r>
              <a:rPr lang="en-US" altLang="zh-CN" sz="1200" dirty="0">
                <a:solidFill>
                  <a:srgbClr val="ED7D31"/>
                </a:solidFill>
              </a:rPr>
              <a:t>m</a:t>
            </a:r>
            <a:r>
              <a:rPr lang="zh-CN" altLang="en-US" sz="1200" dirty="0">
                <a:solidFill>
                  <a:srgbClr val="ED7D31"/>
                </a:solidFill>
              </a:rPr>
              <a:t>是否为完全平方数可以减少一层循环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E0C9F87-7138-43CF-AE9B-262771FF4F42}"/>
              </a:ext>
            </a:extLst>
          </p:cNvPr>
          <p:cNvSpPr txBox="1">
            <a:spLocks noChangeArrowheads="1"/>
          </p:cNvSpPr>
          <p:nvPr/>
        </p:nvSpPr>
        <p:spPr>
          <a:xfrm>
            <a:off x="3195346" y="2239108"/>
            <a:ext cx="1376654" cy="448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1200" i="1" dirty="0">
                <a:solidFill>
                  <a:srgbClr val="ED7D31"/>
                </a:solidFill>
              </a:rPr>
              <a:t>flag</a:t>
            </a:r>
            <a:r>
              <a:rPr lang="en-US" altLang="zh-CN" sz="1200" dirty="0">
                <a:solidFill>
                  <a:srgbClr val="ED7D31"/>
                </a:solidFill>
              </a:rPr>
              <a:t> </a:t>
            </a:r>
            <a:r>
              <a:rPr lang="zh-CN" altLang="en-US" sz="1200" dirty="0">
                <a:solidFill>
                  <a:srgbClr val="ED7D31"/>
                </a:solidFill>
              </a:rPr>
              <a:t>用于跳出循环</a:t>
            </a:r>
          </a:p>
        </p:txBody>
      </p:sp>
    </p:spTree>
    <p:extLst>
      <p:ext uri="{BB962C8B-B14F-4D97-AF65-F5344CB8AC3E}">
        <p14:creationId xmlns:p14="http://schemas.microsoft.com/office/powerpoint/2010/main" val="158012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B373295-CE94-4132-AF73-755E36011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97" y="1252170"/>
            <a:ext cx="7325206" cy="4802065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cmath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n;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while 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&gt;&gt; n &amp;&amp; n)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a, b, c, d;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a = sqrt(n);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n -= a*a;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b = sqrt(n);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n -= b*b;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c = sqrt(n);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n -= c*c;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d = sqrt(n);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100" dirty="0">
                <a:solidFill>
                  <a:srgbClr val="ED7D31"/>
                </a:solidFill>
                <a:latin typeface="Consolas" panose="020B0609020204030204" pitchFamily="49" charset="0"/>
              </a:rPr>
              <a:t>// assuming n – d*d == 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&lt;&lt; "=" &lt;&lt; a &lt;&lt; "*" &lt;&lt; a &lt;&lt; "+" &lt;&lt; b &lt;&lt; "*" &lt;&lt; b &lt;&lt; "+"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&lt;&lt; c &lt;&lt; "*" &lt;&lt; c &lt;&lt; "+" &lt;&lt; d &lt;&lt; "*" &lt;&lt; d &lt;&lt;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FADDC54-1C93-4D8F-B098-C7A9BD51FC6B}"/>
              </a:ext>
            </a:extLst>
          </p:cNvPr>
          <p:cNvSpPr txBox="1">
            <a:spLocks noChangeArrowheads="1"/>
          </p:cNvSpPr>
          <p:nvPr/>
        </p:nvSpPr>
        <p:spPr>
          <a:xfrm>
            <a:off x="4401359" y="3204796"/>
            <a:ext cx="3401006" cy="448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ED7D31"/>
                </a:solidFill>
              </a:rPr>
              <a:t>注意！题目要求</a:t>
            </a:r>
            <a:r>
              <a:rPr lang="zh-CN" altLang="en-US" sz="1200" b="1" dirty="0">
                <a:solidFill>
                  <a:srgbClr val="ED7D31"/>
                </a:solidFill>
              </a:rPr>
              <a:t>验证</a:t>
            </a:r>
            <a:r>
              <a:rPr lang="zh-CN" altLang="en-US" sz="1200" dirty="0">
                <a:solidFill>
                  <a:srgbClr val="ED7D31"/>
                </a:solidFill>
              </a:rPr>
              <a:t>“四方定理”，</a:t>
            </a:r>
            <a:endParaRPr lang="en-US" altLang="zh-CN" sz="1200" dirty="0">
              <a:solidFill>
                <a:srgbClr val="ED7D3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ED7D31"/>
                </a:solidFill>
              </a:rPr>
              <a:t>这样做实际上已经假定“四方定理”的正确性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88F27D0-52F9-416F-BF43-15E985E5613B}"/>
              </a:ext>
            </a:extLst>
          </p:cNvPr>
          <p:cNvSpPr txBox="1">
            <a:spLocks noChangeArrowheads="1"/>
          </p:cNvSpPr>
          <p:nvPr/>
        </p:nvSpPr>
        <p:spPr>
          <a:xfrm>
            <a:off x="6101862" y="202224"/>
            <a:ext cx="2711771" cy="448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第一题参考代码（</a:t>
            </a: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7277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B373295-CE94-4132-AF73-755E36011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75" y="1925514"/>
            <a:ext cx="3195348" cy="4598378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f(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n)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if (n == 1)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if (n == 2)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2;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return f(n - 1) + f(n - 2);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n;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while 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&gt;&gt; n &amp;&amp; n)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&lt;&lt; f(n) &lt;&lt;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5860E6-804F-4DD6-A643-467EB6FC9AA9}"/>
              </a:ext>
            </a:extLst>
          </p:cNvPr>
          <p:cNvSpPr txBox="1">
            <a:spLocks noChangeArrowheads="1"/>
          </p:cNvSpPr>
          <p:nvPr/>
        </p:nvSpPr>
        <p:spPr>
          <a:xfrm>
            <a:off x="6101862" y="202224"/>
            <a:ext cx="2711771" cy="448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第二题参考代码（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0DC982-57F8-4743-A53B-7F46AD5DFB22}"/>
              </a:ext>
            </a:extLst>
          </p:cNvPr>
          <p:cNvSpPr txBox="1">
            <a:spLocks noChangeArrowheads="1"/>
          </p:cNvSpPr>
          <p:nvPr/>
        </p:nvSpPr>
        <p:spPr>
          <a:xfrm>
            <a:off x="550176" y="907073"/>
            <a:ext cx="3643756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lnSpc>
                <a:spcPct val="120000"/>
              </a:lnSpc>
              <a:buFont typeface="+mj-lt"/>
              <a:buAutoNum type="arabicParenR"/>
            </a:pPr>
            <a:r>
              <a:rPr lang="zh-CN" altLang="en-US" sz="1200" dirty="0">
                <a:solidFill>
                  <a:srgbClr val="ED7D31"/>
                </a:solidFill>
              </a:rPr>
              <a:t>假设已经上了</a:t>
            </a:r>
            <a:r>
              <a:rPr lang="en-US" altLang="zh-CN" sz="1200" dirty="0">
                <a:solidFill>
                  <a:srgbClr val="ED7D31"/>
                </a:solidFill>
              </a:rPr>
              <a:t>n-2</a:t>
            </a:r>
            <a:r>
              <a:rPr lang="zh-CN" altLang="en-US" sz="1200" dirty="0">
                <a:solidFill>
                  <a:srgbClr val="ED7D31"/>
                </a:solidFill>
              </a:rPr>
              <a:t>级台阶：下一步上</a:t>
            </a:r>
            <a:r>
              <a:rPr lang="en-US" altLang="zh-CN" sz="1200" dirty="0">
                <a:solidFill>
                  <a:srgbClr val="ED7D31"/>
                </a:solidFill>
              </a:rPr>
              <a:t>2</a:t>
            </a:r>
            <a:r>
              <a:rPr lang="zh-CN" altLang="en-US" sz="1200" dirty="0">
                <a:solidFill>
                  <a:srgbClr val="ED7D31"/>
                </a:solidFill>
              </a:rPr>
              <a:t>级能上完</a:t>
            </a:r>
            <a:endParaRPr lang="en-US" altLang="zh-CN" sz="1200" dirty="0">
              <a:solidFill>
                <a:srgbClr val="ED7D31"/>
              </a:solidFill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arenR"/>
            </a:pPr>
            <a:r>
              <a:rPr lang="zh-CN" altLang="en-US" sz="1200" dirty="0">
                <a:solidFill>
                  <a:srgbClr val="ED7D31"/>
                </a:solidFill>
              </a:rPr>
              <a:t>假设已经上了</a:t>
            </a:r>
            <a:r>
              <a:rPr lang="en-US" altLang="zh-CN" sz="1200" dirty="0">
                <a:solidFill>
                  <a:srgbClr val="ED7D31"/>
                </a:solidFill>
              </a:rPr>
              <a:t>n-1</a:t>
            </a:r>
            <a:r>
              <a:rPr lang="zh-CN" altLang="en-US" sz="1200" dirty="0">
                <a:solidFill>
                  <a:srgbClr val="ED7D31"/>
                </a:solidFill>
              </a:rPr>
              <a:t>级台阶：下一步上</a:t>
            </a:r>
            <a:r>
              <a:rPr lang="en-US" altLang="zh-CN" sz="1200" dirty="0">
                <a:solidFill>
                  <a:srgbClr val="ED7D31"/>
                </a:solidFill>
              </a:rPr>
              <a:t>1</a:t>
            </a:r>
            <a:r>
              <a:rPr lang="zh-CN" altLang="en-US" sz="1200" dirty="0">
                <a:solidFill>
                  <a:srgbClr val="ED7D31"/>
                </a:solidFill>
              </a:rPr>
              <a:t>级能上完</a:t>
            </a:r>
            <a:endParaRPr lang="en-US" altLang="zh-CN" sz="1200" dirty="0">
              <a:solidFill>
                <a:srgbClr val="ED7D31"/>
              </a:solidFill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arenR"/>
            </a:pPr>
            <a:r>
              <a:rPr lang="zh-CN" altLang="en-US" sz="1200" dirty="0">
                <a:solidFill>
                  <a:srgbClr val="ED7D31"/>
                </a:solidFill>
              </a:rPr>
              <a:t>这两种情况互斥：</a:t>
            </a:r>
            <a:r>
              <a:rPr lang="en-US" altLang="zh-CN" sz="1200" i="1" dirty="0">
                <a:solidFill>
                  <a:srgbClr val="ED7D31"/>
                </a:solidFill>
              </a:rPr>
              <a:t>f(n) = f(n-1) + f(n-2)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D4537F2-BA6F-491D-A001-3E69C3BABBA9}"/>
              </a:ext>
            </a:extLst>
          </p:cNvPr>
          <p:cNvSpPr txBox="1">
            <a:spLocks/>
          </p:cNvSpPr>
          <p:nvPr/>
        </p:nvSpPr>
        <p:spPr>
          <a:xfrm>
            <a:off x="5257802" y="1925514"/>
            <a:ext cx="3500248" cy="45983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n;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while 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&gt;&gt; n &amp;&amp; n)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a = 1, b = 2, c;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for 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= 2;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 n;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c = a;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a = b;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b = c + a;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&lt;&lt; (n == 1 ? a : b) &lt;&lt;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05D1542-03CC-4A11-A213-5E04CC928B22}"/>
              </a:ext>
            </a:extLst>
          </p:cNvPr>
          <p:cNvSpPr txBox="1">
            <a:spLocks noChangeArrowheads="1"/>
          </p:cNvSpPr>
          <p:nvPr/>
        </p:nvSpPr>
        <p:spPr>
          <a:xfrm>
            <a:off x="5257802" y="1443402"/>
            <a:ext cx="1617783" cy="2271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ED7D31"/>
                </a:solidFill>
              </a:rPr>
              <a:t>迭代形式</a:t>
            </a:r>
            <a:endParaRPr lang="en-US" altLang="zh-CN" sz="12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68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EE5860E6-804F-4DD6-A643-467EB6FC9AA9}"/>
              </a:ext>
            </a:extLst>
          </p:cNvPr>
          <p:cNvSpPr txBox="1">
            <a:spLocks noChangeArrowheads="1"/>
          </p:cNvSpPr>
          <p:nvPr/>
        </p:nvSpPr>
        <p:spPr>
          <a:xfrm>
            <a:off x="6101862" y="202224"/>
            <a:ext cx="2711771" cy="448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第二题参考代码（</a:t>
            </a: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500BB6D-3C90-4998-A302-3A3759E53003}"/>
              </a:ext>
            </a:extLst>
          </p:cNvPr>
          <p:cNvSpPr txBox="1">
            <a:spLocks noChangeArrowheads="1"/>
          </p:cNvSpPr>
          <p:nvPr/>
        </p:nvSpPr>
        <p:spPr>
          <a:xfrm>
            <a:off x="726863" y="1025955"/>
            <a:ext cx="2049416" cy="3524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ED7D31"/>
                </a:solidFill>
              </a:rPr>
              <a:t>上</a:t>
            </a:r>
            <a:r>
              <a:rPr lang="en-US" altLang="zh-CN" sz="1200" dirty="0">
                <a:solidFill>
                  <a:srgbClr val="ED7D31"/>
                </a:solidFill>
              </a:rPr>
              <a:t>4</a:t>
            </a:r>
            <a:r>
              <a:rPr lang="zh-CN" altLang="en-US" sz="1200" dirty="0">
                <a:solidFill>
                  <a:srgbClr val="ED7D31"/>
                </a:solidFill>
              </a:rPr>
              <a:t>级台阶共有</a:t>
            </a:r>
            <a:r>
              <a:rPr lang="en-US" altLang="zh-CN" sz="1200" dirty="0">
                <a:solidFill>
                  <a:srgbClr val="ED7D31"/>
                </a:solidFill>
              </a:rPr>
              <a:t>5</a:t>
            </a:r>
            <a:r>
              <a:rPr lang="zh-CN" altLang="en-US" sz="1200" dirty="0">
                <a:solidFill>
                  <a:srgbClr val="ED7D31"/>
                </a:solidFill>
              </a:rPr>
              <a:t>种情况：   </a:t>
            </a:r>
            <a:endParaRPr lang="en-US" altLang="zh-CN" sz="1200" dirty="0">
              <a:solidFill>
                <a:srgbClr val="ED7D3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822B42C-33FF-4BDB-85D1-3E4EE49837DD}"/>
              </a:ext>
            </a:extLst>
          </p:cNvPr>
          <p:cNvGrpSpPr/>
          <p:nvPr/>
        </p:nvGrpSpPr>
        <p:grpSpPr>
          <a:xfrm>
            <a:off x="2734247" y="1027969"/>
            <a:ext cx="3361107" cy="1160948"/>
            <a:chOff x="2910087" y="1027969"/>
            <a:chExt cx="3361107" cy="11609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51F3147-2B2F-47F7-A2B3-BC398DADA3C3}"/>
                </a:ext>
              </a:extLst>
            </p:cNvPr>
            <p:cNvGrpSpPr/>
            <p:nvPr/>
          </p:nvGrpSpPr>
          <p:grpSpPr>
            <a:xfrm>
              <a:off x="4887062" y="1027969"/>
              <a:ext cx="1384132" cy="700820"/>
              <a:chOff x="4974981" y="1027969"/>
              <a:chExt cx="1384132" cy="7008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0DC982-57F8-4743-A53B-7F46AD5DFB2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974981" y="1027969"/>
                <a:ext cx="1384132" cy="700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rgbClr val="ED7D31"/>
                    </a:solidFill>
                  </a:rPr>
                  <a:t>        表示上</a:t>
                </a:r>
                <a:r>
                  <a:rPr lang="en-US" altLang="zh-CN" sz="1200" dirty="0">
                    <a:solidFill>
                      <a:srgbClr val="ED7D31"/>
                    </a:solidFill>
                  </a:rPr>
                  <a:t>1</a:t>
                </a:r>
                <a:r>
                  <a:rPr lang="zh-CN" altLang="en-US" sz="1200" dirty="0">
                    <a:solidFill>
                      <a:srgbClr val="ED7D31"/>
                    </a:solidFill>
                  </a:rPr>
                  <a:t>级</a:t>
                </a:r>
                <a:endParaRPr lang="en-US" altLang="zh-CN" sz="1200" dirty="0">
                  <a:solidFill>
                    <a:srgbClr val="ED7D3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rgbClr val="ED7D31"/>
                    </a:solidFill>
                  </a:rPr>
                  <a:t>        表示上</a:t>
                </a:r>
                <a:r>
                  <a:rPr lang="en-US" altLang="zh-CN" sz="1200" dirty="0">
                    <a:solidFill>
                      <a:srgbClr val="ED7D31"/>
                    </a:solidFill>
                  </a:rPr>
                  <a:t>2</a:t>
                </a:r>
                <a:r>
                  <a:rPr lang="zh-CN" altLang="en-US" sz="1200" dirty="0">
                    <a:solidFill>
                      <a:srgbClr val="ED7D31"/>
                    </a:solidFill>
                  </a:rPr>
                  <a:t>级</a:t>
                </a:r>
                <a:endParaRPr lang="en-US" altLang="zh-CN" sz="1200" dirty="0">
                  <a:solidFill>
                    <a:srgbClr val="ED7D31"/>
                  </a:solidFill>
                </a:endParaRP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3301203-56CE-4BB7-8868-261914346FD8}"/>
                  </a:ext>
                </a:extLst>
              </p:cNvPr>
              <p:cNvSpPr/>
              <p:nvPr/>
            </p:nvSpPr>
            <p:spPr>
              <a:xfrm>
                <a:off x="5099539" y="1427656"/>
                <a:ext cx="149469" cy="149469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6DADA6A-F7FB-40E0-B28A-00369E6FA03E}"/>
                  </a:ext>
                </a:extLst>
              </p:cNvPr>
              <p:cNvSpPr/>
              <p:nvPr/>
            </p:nvSpPr>
            <p:spPr>
              <a:xfrm>
                <a:off x="5099539" y="1148500"/>
                <a:ext cx="149469" cy="1494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0A5DBC2-9101-43A1-86E7-69A27A98D5C1}"/>
                </a:ext>
              </a:extLst>
            </p:cNvPr>
            <p:cNvGrpSpPr/>
            <p:nvPr/>
          </p:nvGrpSpPr>
          <p:grpSpPr>
            <a:xfrm>
              <a:off x="2910087" y="1027969"/>
              <a:ext cx="1578385" cy="1160948"/>
              <a:chOff x="2910087" y="1027969"/>
              <a:chExt cx="1578385" cy="116094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2E050B4-4FE9-4246-ACBE-72D3CFF6EA27}"/>
                  </a:ext>
                </a:extLst>
              </p:cNvPr>
              <p:cNvGrpSpPr/>
              <p:nvPr/>
            </p:nvGrpSpPr>
            <p:grpSpPr>
              <a:xfrm>
                <a:off x="3640011" y="1148500"/>
                <a:ext cx="848461" cy="1021005"/>
                <a:chOff x="2432538" y="1526931"/>
                <a:chExt cx="848461" cy="1021005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7B72B39-CE7B-408C-AA4F-9457E4D019A7}"/>
                    </a:ext>
                  </a:extLst>
                </p:cNvPr>
                <p:cNvSpPr/>
                <p:nvPr/>
              </p:nvSpPr>
              <p:spPr>
                <a:xfrm>
                  <a:off x="2438401" y="1526931"/>
                  <a:ext cx="149469" cy="1494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8AD4433-1E5A-44D9-A86E-F48714FF73E5}"/>
                    </a:ext>
                  </a:extLst>
                </p:cNvPr>
                <p:cNvSpPr/>
                <p:nvPr/>
              </p:nvSpPr>
              <p:spPr>
                <a:xfrm>
                  <a:off x="2899998" y="1743074"/>
                  <a:ext cx="149469" cy="149469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40E2826-C0AA-433C-8BD9-4EE1E2BDEA7A}"/>
                    </a:ext>
                  </a:extLst>
                </p:cNvPr>
                <p:cNvSpPr/>
                <p:nvPr/>
              </p:nvSpPr>
              <p:spPr>
                <a:xfrm>
                  <a:off x="2668466" y="1526931"/>
                  <a:ext cx="149469" cy="1494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E85940E-4CC8-4259-966F-64DD9F475A96}"/>
                    </a:ext>
                  </a:extLst>
                </p:cNvPr>
                <p:cNvSpPr/>
                <p:nvPr/>
              </p:nvSpPr>
              <p:spPr>
                <a:xfrm>
                  <a:off x="2899998" y="1526931"/>
                  <a:ext cx="149469" cy="1494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E3D0ADA-5845-4BB5-B4E7-152062A59BCE}"/>
                    </a:ext>
                  </a:extLst>
                </p:cNvPr>
                <p:cNvSpPr/>
                <p:nvPr/>
              </p:nvSpPr>
              <p:spPr>
                <a:xfrm>
                  <a:off x="3131530" y="1526931"/>
                  <a:ext cx="149469" cy="1494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D59FCC83-AC28-47FF-A363-6538E0A392B8}"/>
                    </a:ext>
                  </a:extLst>
                </p:cNvPr>
                <p:cNvSpPr/>
                <p:nvPr/>
              </p:nvSpPr>
              <p:spPr>
                <a:xfrm>
                  <a:off x="2432539" y="1743076"/>
                  <a:ext cx="149469" cy="1494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FBB3C90-6E25-4BF7-89E1-8743CF4313B7}"/>
                    </a:ext>
                  </a:extLst>
                </p:cNvPr>
                <p:cNvSpPr/>
                <p:nvPr/>
              </p:nvSpPr>
              <p:spPr>
                <a:xfrm>
                  <a:off x="2668466" y="1743075"/>
                  <a:ext cx="149469" cy="1494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61852D3-C7E0-4859-B73B-25B28734E23B}"/>
                    </a:ext>
                  </a:extLst>
                </p:cNvPr>
                <p:cNvSpPr/>
                <p:nvPr/>
              </p:nvSpPr>
              <p:spPr>
                <a:xfrm>
                  <a:off x="2899997" y="2180491"/>
                  <a:ext cx="149469" cy="1494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B2614A6-F476-4D61-ADCC-1F0E5A6D0C88}"/>
                    </a:ext>
                  </a:extLst>
                </p:cNvPr>
                <p:cNvSpPr/>
                <p:nvPr/>
              </p:nvSpPr>
              <p:spPr>
                <a:xfrm>
                  <a:off x="2432539" y="2180493"/>
                  <a:ext cx="149469" cy="149469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0295AF8-63A9-444E-AA22-1854AF837896}"/>
                    </a:ext>
                  </a:extLst>
                </p:cNvPr>
                <p:cNvSpPr/>
                <p:nvPr/>
              </p:nvSpPr>
              <p:spPr>
                <a:xfrm>
                  <a:off x="2432539" y="2398467"/>
                  <a:ext cx="149469" cy="149469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99630412-A880-4B8B-8256-43749AE65758}"/>
                    </a:ext>
                  </a:extLst>
                </p:cNvPr>
                <p:cNvSpPr/>
                <p:nvPr/>
              </p:nvSpPr>
              <p:spPr>
                <a:xfrm>
                  <a:off x="2668465" y="2180491"/>
                  <a:ext cx="149469" cy="1494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6726CCE-BB2F-4088-9DBC-AD0ADD4F0419}"/>
                    </a:ext>
                  </a:extLst>
                </p:cNvPr>
                <p:cNvSpPr/>
                <p:nvPr/>
              </p:nvSpPr>
              <p:spPr>
                <a:xfrm>
                  <a:off x="2669930" y="2398467"/>
                  <a:ext cx="149469" cy="149469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3D8C74F4-6A07-42CD-8433-E4D6D96F58B0}"/>
                    </a:ext>
                  </a:extLst>
                </p:cNvPr>
                <p:cNvSpPr/>
                <p:nvPr/>
              </p:nvSpPr>
              <p:spPr>
                <a:xfrm>
                  <a:off x="2432538" y="1959221"/>
                  <a:ext cx="149469" cy="1494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7145F8B-D9E9-44BB-B2F7-92E5A5418492}"/>
                    </a:ext>
                  </a:extLst>
                </p:cNvPr>
                <p:cNvSpPr/>
                <p:nvPr/>
              </p:nvSpPr>
              <p:spPr>
                <a:xfrm>
                  <a:off x="2668465" y="1957751"/>
                  <a:ext cx="149469" cy="149469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595A07E-BEB0-4784-BC94-D8C18067F5F5}"/>
                    </a:ext>
                  </a:extLst>
                </p:cNvPr>
                <p:cNvSpPr/>
                <p:nvPr/>
              </p:nvSpPr>
              <p:spPr>
                <a:xfrm>
                  <a:off x="2899997" y="1964348"/>
                  <a:ext cx="149469" cy="1494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2774F999-B1A4-47BF-8F6A-0B598D122FC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11160" y="1027969"/>
                <a:ext cx="627990" cy="30333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200" i="1" dirty="0">
                    <a:solidFill>
                      <a:srgbClr val="ED7D31"/>
                    </a:solidFill>
                  </a:rPr>
                  <a:t>C(4, 4)</a:t>
                </a:r>
              </a:p>
            </p:txBody>
          </p:sp>
          <p:sp>
            <p:nvSpPr>
              <p:cNvPr id="34" name="Rectangle 5">
                <a:extLst>
                  <a:ext uri="{FF2B5EF4-FFF2-40B4-BE49-F238E27FC236}">
                    <a16:creationId xmlns:a16="http://schemas.microsoft.com/office/drawing/2014/main" id="{B178163A-7A10-4B0E-AF87-0BFD101D251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12952" y="1448169"/>
                <a:ext cx="627990" cy="30333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200" i="1" dirty="0">
                    <a:solidFill>
                      <a:srgbClr val="ED7D31"/>
                    </a:solidFill>
                  </a:rPr>
                  <a:t>C(3, 2)</a:t>
                </a:r>
              </a:p>
            </p:txBody>
          </p:sp>
          <p:sp>
            <p:nvSpPr>
              <p:cNvPr id="35" name="Rectangle 5">
                <a:extLst>
                  <a:ext uri="{FF2B5EF4-FFF2-40B4-BE49-F238E27FC236}">
                    <a16:creationId xmlns:a16="http://schemas.microsoft.com/office/drawing/2014/main" id="{EF86CAD1-FA95-406B-BC00-D598D9B038D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10087" y="1885586"/>
                <a:ext cx="627990" cy="30333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200" i="1" dirty="0">
                    <a:solidFill>
                      <a:srgbClr val="ED7D31"/>
                    </a:solidFill>
                  </a:rPr>
                  <a:t>C(2, 0)</a:t>
                </a:r>
              </a:p>
            </p:txBody>
          </p:sp>
          <p:sp>
            <p:nvSpPr>
              <p:cNvPr id="36" name="Left Brace 35">
                <a:extLst>
                  <a:ext uri="{FF2B5EF4-FFF2-40B4-BE49-F238E27FC236}">
                    <a16:creationId xmlns:a16="http://schemas.microsoft.com/office/drawing/2014/main" id="{E77A2F86-8398-494C-B848-CB48BDE60183}"/>
                  </a:ext>
                </a:extLst>
              </p:cNvPr>
              <p:cNvSpPr/>
              <p:nvPr/>
            </p:nvSpPr>
            <p:spPr>
              <a:xfrm>
                <a:off x="3538077" y="1364643"/>
                <a:ext cx="45719" cy="586886"/>
              </a:xfrm>
              <a:prstGeom prst="leftBrace">
                <a:avLst/>
              </a:prstGeom>
              <a:ln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D21B23A-D315-4797-84CC-52EBEE75D35A}"/>
              </a:ext>
            </a:extLst>
          </p:cNvPr>
          <p:cNvGrpSpPr/>
          <p:nvPr/>
        </p:nvGrpSpPr>
        <p:grpSpPr>
          <a:xfrm>
            <a:off x="6118594" y="1025954"/>
            <a:ext cx="2049416" cy="700819"/>
            <a:chOff x="6118594" y="1025954"/>
            <a:chExt cx="2049416" cy="700819"/>
          </a:xfrm>
        </p:grpSpPr>
        <p:sp>
          <p:nvSpPr>
            <p:cNvPr id="40" name="Rectangle 5">
              <a:extLst>
                <a:ext uri="{FF2B5EF4-FFF2-40B4-BE49-F238E27FC236}">
                  <a16:creationId xmlns:a16="http://schemas.microsoft.com/office/drawing/2014/main" id="{336A7DC1-D988-4B28-B6A4-8F63039CB81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118594" y="1025954"/>
              <a:ext cx="2049416" cy="70081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ED7D31"/>
                  </a:solidFill>
                </a:rPr>
                <a:t>设有</a:t>
              </a:r>
              <a:r>
                <a:rPr lang="en-US" altLang="zh-CN" sz="1200" i="1" dirty="0">
                  <a:solidFill>
                    <a:srgbClr val="ED7D31"/>
                  </a:solidFill>
                </a:rPr>
                <a:t>a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个      ，</a:t>
              </a:r>
              <a:r>
                <a:rPr lang="en-US" altLang="zh-CN" sz="1200" i="1" dirty="0">
                  <a:solidFill>
                    <a:srgbClr val="ED7D31"/>
                  </a:solidFill>
                </a:rPr>
                <a:t>b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个 </a:t>
              </a:r>
              <a:endParaRPr lang="en-US" altLang="zh-CN" sz="1200" dirty="0">
                <a:solidFill>
                  <a:srgbClr val="ED7D3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ED7D31"/>
                  </a:solidFill>
                </a:rPr>
                <a:t>满足 </a:t>
              </a:r>
              <a:r>
                <a:rPr lang="en-US" altLang="zh-CN" sz="1200" i="1" dirty="0">
                  <a:solidFill>
                    <a:srgbClr val="ED7D31"/>
                  </a:solidFill>
                </a:rPr>
                <a:t>a </a:t>
              </a:r>
              <a:r>
                <a:rPr lang="en-US" altLang="zh-CN" sz="1200" dirty="0">
                  <a:solidFill>
                    <a:srgbClr val="ED7D31"/>
                  </a:solidFill>
                </a:rPr>
                <a:t>+</a:t>
              </a:r>
              <a:r>
                <a:rPr lang="en-US" altLang="zh-CN" sz="1200" i="1" dirty="0">
                  <a:solidFill>
                    <a:srgbClr val="ED7D31"/>
                  </a:solidFill>
                </a:rPr>
                <a:t> 2b </a:t>
              </a:r>
              <a:r>
                <a:rPr lang="en-US" altLang="zh-CN" sz="1200" dirty="0">
                  <a:solidFill>
                    <a:srgbClr val="ED7D31"/>
                  </a:solidFill>
                </a:rPr>
                <a:t>=</a:t>
              </a:r>
              <a:r>
                <a:rPr lang="en-US" altLang="zh-CN" sz="1200" i="1" dirty="0">
                  <a:solidFill>
                    <a:srgbClr val="ED7D31"/>
                  </a:solidFill>
                </a:rPr>
                <a:t> n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CA83D0-180E-4961-B095-F9E5A0DE6A72}"/>
                </a:ext>
              </a:extLst>
            </p:cNvPr>
            <p:cNvSpPr/>
            <p:nvPr/>
          </p:nvSpPr>
          <p:spPr>
            <a:xfrm>
              <a:off x="7382632" y="1145016"/>
              <a:ext cx="149469" cy="149469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75BA759-662D-478B-BBFF-A46C18D6B8E5}"/>
                </a:ext>
              </a:extLst>
            </p:cNvPr>
            <p:cNvSpPr/>
            <p:nvPr/>
          </p:nvSpPr>
          <p:spPr>
            <a:xfrm>
              <a:off x="6784753" y="1145016"/>
              <a:ext cx="149469" cy="149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内容占位符 2">
            <a:extLst>
              <a:ext uri="{FF2B5EF4-FFF2-40B4-BE49-F238E27FC236}">
                <a16:creationId xmlns:a16="http://schemas.microsoft.com/office/drawing/2014/main" id="{40B4B94D-785A-45CB-B961-6C7DC05C0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63" y="2699610"/>
            <a:ext cx="3195348" cy="3420209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C(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n,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k)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if (k &gt; n) return 0;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if (k * 2 &gt; n) k = n - k;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if (k == 0) return 1;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result = n;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= 2;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&lt;= k;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result *= (n -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+ 1);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result /=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return result;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A7F73DC4-7CCD-4BCB-B09C-FEFBBE713B93}"/>
              </a:ext>
            </a:extLst>
          </p:cNvPr>
          <p:cNvSpPr txBox="1">
            <a:spLocks/>
          </p:cNvSpPr>
          <p:nvPr/>
        </p:nvSpPr>
        <p:spPr>
          <a:xfrm>
            <a:off x="4835780" y="3319119"/>
            <a:ext cx="3581359" cy="2800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n;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while 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&gt;&gt; n &amp;&amp; n)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for 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b = n / 2; b &gt;= 0; b--)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a = n - 2 * b;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+= C(a + b, a);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FA203A64-D978-43FC-B725-704E3FA5B0AE}"/>
              </a:ext>
            </a:extLst>
          </p:cNvPr>
          <p:cNvSpPr txBox="1">
            <a:spLocks noChangeArrowheads="1"/>
          </p:cNvSpPr>
          <p:nvPr/>
        </p:nvSpPr>
        <p:spPr>
          <a:xfrm>
            <a:off x="4835780" y="2341229"/>
            <a:ext cx="3332230" cy="3614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ED7D31"/>
                </a:solidFill>
              </a:rPr>
              <a:t>注意组合数的计算方式，</a:t>
            </a:r>
            <a:r>
              <a:rPr lang="en-US" altLang="zh-CN" sz="1200" i="1" dirty="0" err="1">
                <a:solidFill>
                  <a:srgbClr val="ED7D31"/>
                </a:solidFill>
              </a:rPr>
              <a:t>int</a:t>
            </a:r>
            <a:r>
              <a:rPr lang="zh-CN" altLang="en-US" sz="1200" dirty="0">
                <a:solidFill>
                  <a:srgbClr val="ED7D31"/>
                </a:solidFill>
              </a:rPr>
              <a:t>类型最大能表示</a:t>
            </a:r>
            <a:r>
              <a:rPr lang="en-US" altLang="zh-CN" sz="1200" b="1" dirty="0">
                <a:solidFill>
                  <a:srgbClr val="ED7D31"/>
                </a:solidFill>
              </a:rPr>
              <a:t>12!</a:t>
            </a:r>
          </a:p>
        </p:txBody>
      </p:sp>
    </p:spTree>
    <p:extLst>
      <p:ext uri="{BB962C8B-B14F-4D97-AF65-F5344CB8AC3E}">
        <p14:creationId xmlns:p14="http://schemas.microsoft.com/office/powerpoint/2010/main" val="78586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B373295-CE94-4132-AF73-755E36011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6760" y="1560285"/>
            <a:ext cx="2050478" cy="50590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代码格式问题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321BF98-2378-4BFB-BAAC-1ED122407160}"/>
              </a:ext>
            </a:extLst>
          </p:cNvPr>
          <p:cNvSpPr txBox="1">
            <a:spLocks noChangeArrowheads="1"/>
          </p:cNvSpPr>
          <p:nvPr/>
        </p:nvSpPr>
        <p:spPr>
          <a:xfrm>
            <a:off x="1291003" y="3015758"/>
            <a:ext cx="6561993" cy="1573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注意缩进、空格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如果你使用</a:t>
            </a:r>
            <a:r>
              <a:rPr lang="en-US" altLang="zh-CN" sz="2000" dirty="0">
                <a:solidFill>
                  <a:schemeClr val="bg1"/>
                </a:solidFill>
              </a:rPr>
              <a:t>Visual Studio</a:t>
            </a:r>
            <a:r>
              <a:rPr lang="zh-CN" altLang="en-US" sz="2000" dirty="0">
                <a:solidFill>
                  <a:schemeClr val="bg1"/>
                </a:solidFill>
              </a:rPr>
              <a:t>，可以使用“格式刷”一键调整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默认快捷键：</a:t>
            </a:r>
            <a:r>
              <a:rPr lang="en-US" altLang="zh-CN" sz="2000" b="1" dirty="0">
                <a:solidFill>
                  <a:srgbClr val="ED7D31"/>
                </a:solidFill>
              </a:rPr>
              <a:t>CTRL+SHIFT+F</a:t>
            </a:r>
          </a:p>
        </p:txBody>
      </p:sp>
    </p:spTree>
    <p:extLst>
      <p:ext uri="{BB962C8B-B14F-4D97-AF65-F5344CB8AC3E}">
        <p14:creationId xmlns:p14="http://schemas.microsoft.com/office/powerpoint/2010/main" val="272488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1230</Words>
  <Application>Microsoft Office PowerPoint</Application>
  <PresentationFormat>On-screen Show (4:3)</PresentationFormat>
  <Paragraphs>163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Arial</vt:lpstr>
      <vt:lpstr>Consolas</vt:lpstr>
      <vt:lpstr>宋体</vt:lpstr>
      <vt:lpstr>Calibri Light</vt:lpstr>
      <vt:lpstr>Office 主题</vt:lpstr>
      <vt:lpstr>第一次上机测试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第一题</dc:title>
  <dc:creator>GUO</dc:creator>
  <cp:lastModifiedBy>Anthelion Chin</cp:lastModifiedBy>
  <cp:revision>93</cp:revision>
  <dcterms:created xsi:type="dcterms:W3CDTF">2018-03-29T09:51:34Z</dcterms:created>
  <dcterms:modified xsi:type="dcterms:W3CDTF">2018-04-09T09:41:55Z</dcterms:modified>
</cp:coreProperties>
</file>