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56" r:id="rId2"/>
    <p:sldId id="261" r:id="rId3"/>
    <p:sldId id="260" r:id="rId4"/>
    <p:sldId id="262" r:id="rId5"/>
    <p:sldId id="258" r:id="rId6"/>
    <p:sldId id="257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32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9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3751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615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9603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82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235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5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6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42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66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90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41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4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65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73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9F65B-C3B8-44EF-929D-9824823123EB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44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slabcms.nju.edu.c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8876" y="210197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900" dirty="0"/>
              <a:t>实验课内容</a:t>
            </a:r>
            <a:br>
              <a:rPr lang="zh-CN" altLang="en-US" sz="4900" dirty="0"/>
            </a:br>
            <a:r>
              <a:rPr lang="en-US" altLang="zh-CN" sz="49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2017</a:t>
            </a:r>
            <a:r>
              <a:rPr lang="zh-CN" altLang="en-US" sz="49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年</a:t>
            </a:r>
            <a:r>
              <a:rPr lang="en-US" altLang="zh-CN" sz="49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49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月</a:t>
            </a:r>
            <a:r>
              <a:rPr lang="en-US" altLang="zh-CN" sz="49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12</a:t>
            </a:r>
            <a:r>
              <a:rPr lang="zh-CN" altLang="en-US" sz="49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日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过洁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062650" y="409179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255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462958"/>
            <a:ext cx="8596668" cy="692989"/>
          </a:xfrm>
        </p:spPr>
        <p:txBody>
          <a:bodyPr/>
          <a:lstStyle/>
          <a:p>
            <a:r>
              <a:rPr lang="zh-CN" altLang="en-US" dirty="0" smtClean="0"/>
              <a:t>联系方式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19842"/>
            <a:ext cx="8596668" cy="520172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我的联系方式：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群</a:t>
            </a:r>
            <a:r>
              <a:rPr lang="zh-CN" altLang="en-US" sz="2400" dirty="0" smtClean="0"/>
              <a:t>消息：</a:t>
            </a:r>
            <a:r>
              <a:rPr lang="zh-CN" altLang="en-US" sz="2400" dirty="0" smtClean="0"/>
              <a:t>不必加为好友，即可聊天。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Email: guojie@nju.edu.cn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手机：</a:t>
            </a:r>
            <a:r>
              <a:rPr lang="en-US" altLang="zh-CN" sz="2400" dirty="0" smtClean="0"/>
              <a:t>13770522785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zh-CN" altLang="en-US" sz="2400" dirty="0" smtClean="0"/>
              <a:t>助教联系方式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群消息或者邮件。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41156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实验课环境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75117"/>
            <a:ext cx="8596668" cy="5020574"/>
          </a:xfrm>
        </p:spPr>
        <p:txBody>
          <a:bodyPr>
            <a:normAutofit/>
          </a:bodyPr>
          <a:lstStyle/>
          <a:p>
            <a:pPr marL="342900" lvl="1" indent="-342900"/>
            <a:r>
              <a:rPr lang="zh-CN" altLang="en-US" sz="2400" dirty="0" smtClean="0"/>
              <a:t>课程网站：</a:t>
            </a:r>
            <a:r>
              <a:rPr lang="en-US" altLang="zh-CN" dirty="0">
                <a:ea typeface="微软雅黑" panose="020B0503020204020204" pitchFamily="34" charset="-122"/>
                <a:hlinkClick r:id="rId2"/>
              </a:rPr>
              <a:t>http://cslabcms.nju.edu.cn</a:t>
            </a:r>
            <a:r>
              <a:rPr lang="en-US" altLang="zh-CN" dirty="0" smtClean="0">
                <a:ea typeface="微软雅黑" panose="020B0503020204020204" pitchFamily="34" charset="-122"/>
                <a:hlinkClick r:id="rId2"/>
              </a:rPr>
              <a:t>/</a:t>
            </a:r>
            <a:endParaRPr lang="en-US" altLang="zh-CN" dirty="0" smtClean="0">
              <a:ea typeface="微软雅黑" panose="020B0503020204020204" pitchFamily="34" charset="-122"/>
            </a:endParaRPr>
          </a:p>
          <a:p>
            <a:pPr lvl="1"/>
            <a:r>
              <a:rPr lang="zh-CN" altLang="en-US" sz="2200" dirty="0" smtClean="0"/>
              <a:t>初始用户名和密码均为学号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网站功能：课件发布、作业、测验程序的提交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登录网站后，下载使用手册，熟悉网站使用方法</a:t>
            </a:r>
            <a:endParaRPr lang="en-US" altLang="zh-CN" sz="2200" dirty="0" smtClean="0"/>
          </a:p>
          <a:p>
            <a:pPr lvl="1"/>
            <a:r>
              <a:rPr lang="zh-CN" altLang="en-US" sz="2200" dirty="0"/>
              <a:t>完成</a:t>
            </a:r>
            <a:r>
              <a:rPr lang="zh-CN" altLang="en-US" sz="2200" dirty="0" smtClean="0"/>
              <a:t>课程网站上的实验课内容</a:t>
            </a:r>
            <a:endParaRPr lang="en-US" altLang="zh-CN" sz="2200" dirty="0" smtClean="0"/>
          </a:p>
          <a:p>
            <a:pPr lvl="1"/>
            <a:r>
              <a:rPr lang="zh-CN" altLang="en-US" sz="2200" dirty="0"/>
              <a:t>每</a:t>
            </a:r>
            <a:r>
              <a:rPr lang="zh-CN" altLang="en-US" sz="2200" dirty="0" smtClean="0"/>
              <a:t>周实验课前，会在课程网站上以及</a:t>
            </a:r>
            <a:r>
              <a:rPr lang="en-US" altLang="zh-CN" sz="2200" dirty="0" smtClean="0"/>
              <a:t>QQ</a:t>
            </a:r>
            <a:r>
              <a:rPr lang="zh-CN" altLang="en-US" sz="2200" dirty="0" smtClean="0"/>
              <a:t>群中公布每周一实验内容。</a:t>
            </a:r>
            <a:endParaRPr lang="en-US" altLang="zh-CN" sz="2200" dirty="0" smtClean="0"/>
          </a:p>
          <a:p>
            <a:pPr lvl="1"/>
            <a:endParaRPr lang="en-US" altLang="zh-CN" sz="2200" dirty="0"/>
          </a:p>
          <a:p>
            <a:pPr lvl="1"/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13075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实验课安排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01463"/>
            <a:ext cx="8596668" cy="4800929"/>
          </a:xfrm>
        </p:spPr>
        <p:txBody>
          <a:bodyPr>
            <a:normAutofit lnSpcReduction="10000"/>
          </a:bodyPr>
          <a:lstStyle/>
          <a:p>
            <a:endParaRPr lang="en-US" altLang="zh-CN" sz="2800" dirty="0" smtClean="0"/>
          </a:p>
          <a:p>
            <a:r>
              <a:rPr lang="zh-CN" altLang="en-US" sz="2800" dirty="0" smtClean="0"/>
              <a:t>实验课成绩占总分的</a:t>
            </a:r>
            <a:r>
              <a:rPr lang="en-US" altLang="zh-CN" sz="2800" dirty="0"/>
              <a:t>4</a:t>
            </a:r>
            <a:r>
              <a:rPr lang="en-US" altLang="zh-CN" sz="2800" dirty="0" smtClean="0"/>
              <a:t>0%</a:t>
            </a:r>
          </a:p>
          <a:p>
            <a:pPr lvl="1"/>
            <a:r>
              <a:rPr lang="zh-CN" altLang="en-US" sz="2600" dirty="0" smtClean="0"/>
              <a:t>平时作业（</a:t>
            </a:r>
            <a:r>
              <a:rPr lang="en-US" altLang="zh-CN" sz="2600" dirty="0" smtClean="0"/>
              <a:t>5</a:t>
            </a:r>
            <a:r>
              <a:rPr lang="zh-CN" altLang="en-US" sz="2600" dirty="0" smtClean="0"/>
              <a:t>分）</a:t>
            </a:r>
            <a:endParaRPr lang="en-US" altLang="zh-CN" sz="2600" dirty="0" smtClean="0"/>
          </a:p>
          <a:p>
            <a:pPr lvl="2"/>
            <a:r>
              <a:rPr lang="zh-CN" altLang="en-US" sz="2400" dirty="0" smtClean="0"/>
              <a:t>第三章作业（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次作业，一次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分）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第四章作业（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次作业，一次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分）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第五章作业（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次作业，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次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分）</a:t>
            </a:r>
            <a:endParaRPr lang="en-US" altLang="zh-CN" sz="2400" dirty="0" smtClean="0"/>
          </a:p>
          <a:p>
            <a:pPr lvl="1"/>
            <a:r>
              <a:rPr lang="zh-CN" altLang="en-US" sz="2600" dirty="0"/>
              <a:t>随</a:t>
            </a:r>
            <a:r>
              <a:rPr lang="zh-CN" altLang="en-US" sz="2600" dirty="0" smtClean="0"/>
              <a:t>堂测验（</a:t>
            </a:r>
            <a:r>
              <a:rPr lang="en-US" altLang="zh-CN" sz="2600" dirty="0" smtClean="0"/>
              <a:t>35</a:t>
            </a:r>
            <a:r>
              <a:rPr lang="zh-CN" altLang="en-US" sz="2600" dirty="0" smtClean="0"/>
              <a:t>分）</a:t>
            </a:r>
            <a:endParaRPr lang="en-US" altLang="zh-CN" sz="2600" dirty="0" smtClean="0"/>
          </a:p>
          <a:p>
            <a:pPr lvl="2"/>
            <a:r>
              <a:rPr lang="zh-CN" altLang="en-US" sz="2400" dirty="0" smtClean="0"/>
              <a:t>第一次测验（</a:t>
            </a:r>
            <a:r>
              <a:rPr lang="en-US" altLang="zh-CN" sz="2400" dirty="0"/>
              <a:t>5</a:t>
            </a:r>
            <a:r>
              <a:rPr lang="zh-CN" altLang="en-US" sz="2400" dirty="0" smtClean="0"/>
              <a:t>分）：第三章内容</a:t>
            </a:r>
            <a:endParaRPr lang="en-US" altLang="zh-CN" sz="2400" dirty="0" smtClean="0"/>
          </a:p>
          <a:p>
            <a:pPr lvl="2"/>
            <a:r>
              <a:rPr lang="zh-CN" altLang="en-US" sz="2400" dirty="0"/>
              <a:t>第二</a:t>
            </a:r>
            <a:r>
              <a:rPr lang="zh-CN" altLang="en-US" sz="2400" dirty="0" smtClean="0"/>
              <a:t>次测验（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分）：第四章内容</a:t>
            </a:r>
            <a:endParaRPr lang="en-US" altLang="zh-CN" sz="2400" dirty="0" smtClean="0"/>
          </a:p>
          <a:p>
            <a:pPr lvl="2"/>
            <a:r>
              <a:rPr lang="zh-CN" altLang="en-US" sz="2400" dirty="0"/>
              <a:t>第三</a:t>
            </a:r>
            <a:r>
              <a:rPr lang="zh-CN" altLang="en-US" sz="2400" dirty="0" smtClean="0"/>
              <a:t>次测验（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分）：第五章内容</a:t>
            </a:r>
            <a:endParaRPr lang="en-US" altLang="zh-CN" sz="24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305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535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实验记录本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24951"/>
            <a:ext cx="8596668" cy="4816411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对于</a:t>
            </a:r>
            <a:r>
              <a:rPr lang="zh-CN" altLang="en-US" sz="2800" dirty="0" smtClean="0">
                <a:solidFill>
                  <a:srgbClr val="FF0000"/>
                </a:solidFill>
              </a:rPr>
              <a:t>没有程序设计基础</a:t>
            </a:r>
            <a:r>
              <a:rPr lang="zh-CN" altLang="en-US" sz="2800" dirty="0" smtClean="0"/>
              <a:t>的同学，请准备一个实验记录本，记录每次实验课上遇到的编程问题，以及如何解决问题。今后编程练习中如果遇到类似问题，可以从以往的记录中找到解决方法。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编程练习没有捷径，唯有不断地练习，方可掌握程序设计基本的编程思想和方法。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8794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397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课程网站</a:t>
            </a:r>
            <a:r>
              <a:rPr lang="zh-CN" altLang="en-US" dirty="0" smtClean="0"/>
              <a:t>功能测试：作业</a:t>
            </a:r>
            <a:r>
              <a:rPr lang="zh-CN" altLang="en-US" dirty="0"/>
              <a:t>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52755"/>
            <a:ext cx="8596668" cy="4488607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/>
              <a:t>本周实验</a:t>
            </a:r>
            <a:r>
              <a:rPr lang="zh-CN" altLang="en-US" sz="2400" dirty="0" smtClean="0"/>
              <a:t>内容：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、用</a:t>
            </a:r>
            <a:r>
              <a:rPr lang="en-US" altLang="zh-CN" sz="2400" dirty="0" smtClean="0"/>
              <a:t>C++</a:t>
            </a:r>
            <a:r>
              <a:rPr lang="zh-CN" altLang="en-US" sz="2400" dirty="0" smtClean="0"/>
              <a:t>语言编写程序，该程序的功能是从键盘输入两个数，在屏幕上</a:t>
            </a:r>
            <a:r>
              <a:rPr lang="zh-CN" altLang="en-US" sz="2400" dirty="0" smtClean="0"/>
              <a:t>输出这两个数的和。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、练习单步调适。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zh-CN" altLang="en-US" sz="2400" dirty="0" smtClean="0"/>
              <a:t>程序运行正确后，在课程网站上提交。</a:t>
            </a:r>
            <a:r>
              <a:rPr lang="zh-CN" altLang="en-US" sz="2400" dirty="0" smtClean="0">
                <a:solidFill>
                  <a:srgbClr val="FF0000"/>
                </a:solidFill>
              </a:rPr>
              <a:t>有两个作业提交</a:t>
            </a:r>
            <a:r>
              <a:rPr lang="zh-CN" altLang="en-US" sz="2400" dirty="0" smtClean="0"/>
              <a:t>，分别是：编辑框文本方式提交，程序附件方式提交。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完成</a:t>
            </a:r>
            <a:r>
              <a:rPr lang="zh-CN" altLang="en-US" sz="2400" dirty="0" smtClean="0">
                <a:solidFill>
                  <a:srgbClr val="FF0000"/>
                </a:solidFill>
              </a:rPr>
              <a:t>后请助教记录下，方可离开实验室。</a:t>
            </a:r>
            <a:endParaRPr lang="en-US" altLang="zh-CN" sz="2400" dirty="0" smtClean="0"/>
          </a:p>
          <a:p>
            <a:r>
              <a:rPr lang="zh-CN" altLang="en-US" sz="2400" dirty="0" smtClean="0"/>
              <a:t>实验要求：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如果没有编辑基础，可以参考</a:t>
            </a:r>
            <a:r>
              <a:rPr lang="zh-CN" altLang="en-US" sz="2000" dirty="0"/>
              <a:t>教材</a:t>
            </a:r>
            <a:r>
              <a:rPr lang="zh-CN" altLang="en-US" sz="2000" dirty="0" smtClean="0"/>
              <a:t>（第三版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15</a:t>
            </a:r>
            <a:r>
              <a:rPr lang="zh-CN" altLang="en-US" sz="2000" dirty="0" smtClean="0"/>
              <a:t>页，第二版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页）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如在编程中遇到问题，请在实验记录本上记录解决的方法。</a:t>
            </a:r>
            <a:endParaRPr lang="en-US" altLang="zh-CN" sz="2000" dirty="0" smtClean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sz="1800" dirty="0" smtClean="0"/>
          </a:p>
          <a:p>
            <a:pPr marL="457200" lvl="1" indent="0">
              <a:buNone/>
            </a:pPr>
            <a:endParaRPr lang="en-US" altLang="zh-CN" sz="1800" dirty="0"/>
          </a:p>
          <a:p>
            <a:pPr marL="57150" indent="0">
              <a:buNone/>
            </a:pP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32917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6506"/>
          </a:xfrm>
        </p:spPr>
        <p:txBody>
          <a:bodyPr/>
          <a:lstStyle/>
          <a:p>
            <a:r>
              <a:rPr lang="zh-CN" altLang="en-US" dirty="0" smtClean="0"/>
              <a:t>作业提交功能测试目的：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59789"/>
            <a:ext cx="8596668" cy="4281573"/>
          </a:xfrm>
        </p:spPr>
        <p:txBody>
          <a:bodyPr>
            <a:normAutofit fontScale="92500"/>
          </a:bodyPr>
          <a:lstStyle/>
          <a:p>
            <a:r>
              <a:rPr lang="zh-CN" altLang="en-US" sz="2400" dirty="0" smtClean="0"/>
              <a:t>需要熟悉作业提交功能，今后算入总分的作业都是在网站上提交。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每个作业或测验提交</a:t>
            </a:r>
            <a:r>
              <a:rPr lang="zh-CN" altLang="en-US" sz="2200" dirty="0" smtClean="0">
                <a:solidFill>
                  <a:srgbClr val="FF0000"/>
                </a:solidFill>
              </a:rPr>
              <a:t>都有截止时间，</a:t>
            </a:r>
            <a:r>
              <a:rPr lang="zh-CN" altLang="en-US" sz="2200" dirty="0" smtClean="0">
                <a:solidFill>
                  <a:schemeClr val="tx1"/>
                </a:solidFill>
              </a:rPr>
              <a:t>错过截止时间提交功能自动关闭。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200" dirty="0" smtClean="0"/>
              <a:t>简单的程序代码一般采用文本方式提交；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复杂一些的程序代码一般采用附件方式提交；</a:t>
            </a:r>
            <a:endParaRPr lang="en-US" altLang="zh-CN" sz="2200" dirty="0" smtClean="0"/>
          </a:p>
          <a:p>
            <a:pPr lvl="2"/>
            <a:r>
              <a:rPr lang="zh-CN" altLang="en-US" sz="2000" dirty="0" smtClean="0">
                <a:solidFill>
                  <a:srgbClr val="FF0000"/>
                </a:solidFill>
              </a:rPr>
              <a:t>附件方式提交时，仅仅提交</a:t>
            </a:r>
            <a:r>
              <a:rPr lang="en-US" altLang="zh-CN" sz="2000" dirty="0" smtClean="0">
                <a:solidFill>
                  <a:srgbClr val="FF0000"/>
                </a:solidFill>
              </a:rPr>
              <a:t>*.CPP</a:t>
            </a:r>
            <a:r>
              <a:rPr lang="zh-CN" altLang="en-US" sz="2000" dirty="0" smtClean="0">
                <a:solidFill>
                  <a:srgbClr val="FF0000"/>
                </a:solidFill>
              </a:rPr>
              <a:t>源程序。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200" dirty="0" smtClean="0">
                <a:solidFill>
                  <a:schemeClr val="tx1"/>
                </a:solidFill>
              </a:rPr>
              <a:t>如果没有得到某次作业的满分，请查看一下助教评语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200" dirty="0" smtClean="0">
                <a:solidFill>
                  <a:schemeClr val="tx1"/>
                </a:solidFill>
              </a:rPr>
              <a:t>学期结束后，可以从课程网站上导出所以平时成绩（作业</a:t>
            </a:r>
            <a:r>
              <a:rPr lang="en-US" altLang="zh-CN" sz="2200" dirty="0" smtClean="0">
                <a:solidFill>
                  <a:schemeClr val="tx1"/>
                </a:solidFill>
              </a:rPr>
              <a:t>+</a:t>
            </a:r>
            <a:r>
              <a:rPr lang="zh-CN" altLang="en-US" sz="2200" dirty="0" smtClean="0">
                <a:solidFill>
                  <a:schemeClr val="tx1"/>
                </a:solidFill>
              </a:rPr>
              <a:t>测验）。</a:t>
            </a:r>
            <a:endParaRPr lang="en-US" altLang="zh-CN" sz="2400" dirty="0"/>
          </a:p>
          <a:p>
            <a:r>
              <a:rPr lang="zh-CN" altLang="en-US" sz="2400" dirty="0" smtClean="0"/>
              <a:t>在提交作业的过程中，如果出现问题，不能解决，请在助教那里登记，把问题描述清楚，以便网站管理员解决。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458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1122</TotalTime>
  <Words>541</Words>
  <Application>Microsoft Office PowerPoint</Application>
  <PresentationFormat>宽屏</PresentationFormat>
  <Paragraphs>53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方正姚体</vt:lpstr>
      <vt:lpstr>华文行楷</vt:lpstr>
      <vt:lpstr>华文新魏</vt:lpstr>
      <vt:lpstr>微软雅黑</vt:lpstr>
      <vt:lpstr>Arial</vt:lpstr>
      <vt:lpstr>Trebuchet MS</vt:lpstr>
      <vt:lpstr>Wingdings 3</vt:lpstr>
      <vt:lpstr>平面</vt:lpstr>
      <vt:lpstr>实验课内容 2017年3月12日   过洁</vt:lpstr>
      <vt:lpstr>联系方式</vt:lpstr>
      <vt:lpstr>实验课环境</vt:lpstr>
      <vt:lpstr>实验课安排</vt:lpstr>
      <vt:lpstr>实验记录本</vt:lpstr>
      <vt:lpstr>课程网站功能测试：作业提交</vt:lpstr>
      <vt:lpstr>作业提交功能测试目的：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程序设计基础实验 ——课程介绍</dc:title>
  <dc:creator>Windows 用户</dc:creator>
  <cp:lastModifiedBy>GUO</cp:lastModifiedBy>
  <cp:revision>96</cp:revision>
  <dcterms:created xsi:type="dcterms:W3CDTF">2015-08-25T03:39:49Z</dcterms:created>
  <dcterms:modified xsi:type="dcterms:W3CDTF">2018-03-09T03:09:57Z</dcterms:modified>
</cp:coreProperties>
</file>