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0"/>
  </p:notesMasterIdLst>
  <p:sldIdLst>
    <p:sldId id="527" r:id="rId2"/>
    <p:sldId id="674" r:id="rId3"/>
    <p:sldId id="675" r:id="rId4"/>
    <p:sldId id="676" r:id="rId5"/>
    <p:sldId id="677" r:id="rId6"/>
    <p:sldId id="678" r:id="rId7"/>
    <p:sldId id="679" r:id="rId8"/>
    <p:sldId id="680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FF"/>
    <a:srgbClr val="0000FF"/>
    <a:srgbClr val="959FE7"/>
    <a:srgbClr val="A29BFF"/>
    <a:srgbClr val="4D4D4D"/>
    <a:srgbClr val="FF0000"/>
    <a:srgbClr val="7B87E1"/>
    <a:srgbClr val="828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5" autoAdjust="0"/>
    <p:restoredTop sz="75354" autoAdjust="0"/>
  </p:normalViewPr>
  <p:slideViewPr>
    <p:cSldViewPr>
      <p:cViewPr varScale="1">
        <p:scale>
          <a:sx n="56" d="100"/>
          <a:sy n="56" d="100"/>
        </p:scale>
        <p:origin x="17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2" y="558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7ABFB0A-7492-40DF-8C8F-EDEDD1EFD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437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756D76F-F9F4-4C4D-BA42-3768D6F5798B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286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1553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可以自学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97E63-C76F-4D72-9224-6541D61B5C7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55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可以自学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97E63-C76F-4D72-9224-6541D61B5C7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可以自学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97E63-C76F-4D72-9224-6541D61B5C7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84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可以自学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97E63-C76F-4D72-9224-6541D61B5C7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62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9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3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8313" y="76200"/>
            <a:ext cx="2249487" cy="6737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850" y="76200"/>
            <a:ext cx="6596063" cy="6737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3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" y="863600"/>
            <a:ext cx="4422775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863600"/>
            <a:ext cx="4422775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7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6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2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484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096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" y="863600"/>
            <a:ext cx="899795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8" name="Line 10"/>
          <p:cNvSpPr>
            <a:spLocks noChangeShapeType="1"/>
          </p:cNvSpPr>
          <p:nvPr userDrawn="1"/>
        </p:nvSpPr>
        <p:spPr bwMode="auto">
          <a:xfrm>
            <a:off x="71438" y="765175"/>
            <a:ext cx="6732587" cy="0"/>
          </a:xfrm>
          <a:prstGeom prst="line">
            <a:avLst/>
          </a:prstGeom>
          <a:noFill/>
          <a:ln w="57150">
            <a:solidFill>
              <a:srgbClr val="8D97E5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新建 Microsoft PowerPoint 演示文稿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277740"/>
            <a:ext cx="7772400" cy="1511300"/>
          </a:xfrm>
        </p:spPr>
        <p:txBody>
          <a:bodyPr/>
          <a:lstStyle/>
          <a:p>
            <a:pPr eaLnBrk="1" hangingPunct="1"/>
            <a:r>
              <a:rPr lang="zh-CN" altLang="en-US" sz="6600" dirty="0"/>
              <a:t>良好的编程习惯</a:t>
            </a:r>
            <a:endParaRPr lang="zh-CN" altLang="en-US" sz="32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摘</a:t>
            </a:r>
            <a:r>
              <a:rPr lang="zh-CN" altLang="en-US" dirty="0" smtClean="0"/>
              <a:t>选自刘奇志老师课件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9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良好的编程习惯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rgbClr val="FF0000"/>
                </a:solidFill>
              </a:rPr>
              <a:t>确保</a:t>
            </a:r>
            <a:r>
              <a:rPr lang="zh-CN" altLang="en-US" dirty="0" smtClean="0">
                <a:solidFill>
                  <a:srgbClr val="FF0000"/>
                </a:solidFill>
              </a:rPr>
              <a:t>正确</a:t>
            </a:r>
            <a:r>
              <a:rPr lang="zh-CN" altLang="en-US" b="0" dirty="0" smtClean="0">
                <a:solidFill>
                  <a:srgbClr val="FF0000"/>
                </a:solidFill>
              </a:rPr>
              <a:t>的算法、数据结构与代码</a:t>
            </a:r>
          </a:p>
          <a:p>
            <a:r>
              <a:rPr lang="zh-CN" altLang="en-US" b="0" dirty="0" smtClean="0">
                <a:solidFill>
                  <a:srgbClr val="0000FF"/>
                </a:solidFill>
              </a:rPr>
              <a:t>采用</a:t>
            </a:r>
            <a:r>
              <a:rPr lang="zh-CN" altLang="en-US" dirty="0" smtClean="0">
                <a:solidFill>
                  <a:srgbClr val="0000FF"/>
                </a:solidFill>
              </a:rPr>
              <a:t>适合</a:t>
            </a:r>
            <a:r>
              <a:rPr lang="zh-CN" altLang="en-US" b="0" dirty="0" smtClean="0">
                <a:solidFill>
                  <a:srgbClr val="0000FF"/>
                </a:solidFill>
              </a:rPr>
              <a:t>计算机的算法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合理</a:t>
            </a:r>
            <a:r>
              <a:rPr lang="zh-CN" altLang="en-US" b="0" dirty="0" smtClean="0">
                <a:solidFill>
                  <a:srgbClr val="0000FF"/>
                </a:solidFill>
              </a:rPr>
              <a:t>组织数据</a:t>
            </a:r>
          </a:p>
          <a:p>
            <a:r>
              <a:rPr lang="zh-CN" altLang="en-US" dirty="0" smtClean="0">
                <a:solidFill>
                  <a:srgbClr val="009900"/>
                </a:solidFill>
              </a:rPr>
              <a:t>提高程序的易读性</a:t>
            </a:r>
          </a:p>
          <a:p>
            <a:pPr lvl="1"/>
            <a:r>
              <a:rPr lang="zh-CN" altLang="en-US" dirty="0" smtClean="0">
                <a:solidFill>
                  <a:srgbClr val="009900"/>
                </a:solidFill>
              </a:rPr>
              <a:t>注意自定义标识符的命名风格</a:t>
            </a:r>
          </a:p>
          <a:p>
            <a:pPr lvl="1"/>
            <a:r>
              <a:rPr lang="zh-CN" altLang="en-GB" dirty="0" smtClean="0">
                <a:solidFill>
                  <a:srgbClr val="009900"/>
                </a:solidFill>
              </a:rPr>
              <a:t>注意程序的排版</a:t>
            </a:r>
          </a:p>
          <a:p>
            <a:pPr lvl="1"/>
            <a:r>
              <a:rPr lang="zh-CN" altLang="en-GB" dirty="0" smtClean="0">
                <a:solidFill>
                  <a:srgbClr val="009900"/>
                </a:solidFill>
              </a:rPr>
              <a:t>为程序书写注释，</a:t>
            </a:r>
            <a:r>
              <a:rPr lang="zh-CN" altLang="en-US" dirty="0" smtClean="0">
                <a:solidFill>
                  <a:srgbClr val="009900"/>
                </a:solidFill>
              </a:rPr>
              <a:t>注释的位置应与被描述的代码相邻，可以放在代码的上方或右方；当代码比较长，特别是有多重嵌套时，应在一些段落的结束处加注释</a:t>
            </a:r>
            <a:endParaRPr lang="zh-CN" altLang="en-GB" dirty="0" smtClean="0">
              <a:solidFill>
                <a:srgbClr val="009900"/>
              </a:solidFill>
            </a:endParaRPr>
          </a:p>
          <a:p>
            <a:pPr lvl="1"/>
            <a:r>
              <a:rPr lang="zh-CN" altLang="en-GB" dirty="0" smtClean="0">
                <a:solidFill>
                  <a:srgbClr val="009900"/>
                </a:solidFill>
              </a:rPr>
              <a:t>…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5868416" y="188913"/>
            <a:ext cx="3240088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Comic Sans MS" pitchFamily="66" charset="0"/>
                <a:ea typeface="楷体_GB2312" pitchFamily="49" charset="-122"/>
              </a:rPr>
              <a:t>好的程序：</a:t>
            </a:r>
          </a:p>
          <a:p>
            <a:endParaRPr lang="zh-CN" altLang="en-US" sz="2400">
              <a:latin typeface="Comic Sans MS" pitchFamily="66" charset="0"/>
              <a:ea typeface="楷体_GB2312" pitchFamily="49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Comic Sans MS" pitchFamily="66" charset="0"/>
                <a:ea typeface="楷体_GB2312" pitchFamily="49" charset="-122"/>
              </a:rPr>
              <a:t>正确（</a:t>
            </a:r>
            <a:r>
              <a:rPr lang="en-US" altLang="zh-CN" sz="2400">
                <a:solidFill>
                  <a:srgbClr val="FF0000"/>
                </a:solidFill>
                <a:latin typeface="Comic Sans MS" pitchFamily="66" charset="0"/>
                <a:ea typeface="楷体_GB2312" pitchFamily="49" charset="-122"/>
              </a:rPr>
              <a:t>correct</a:t>
            </a:r>
            <a:r>
              <a:rPr lang="zh-CN" altLang="en-US" sz="2400">
                <a:solidFill>
                  <a:srgbClr val="FF0000"/>
                </a:solidFill>
                <a:latin typeface="Comic Sans MS" pitchFamily="66" charset="0"/>
                <a:ea typeface="楷体_GB2312" pitchFamily="49" charset="-122"/>
              </a:rPr>
              <a:t>）</a:t>
            </a:r>
          </a:p>
          <a:p>
            <a:r>
              <a:rPr lang="zh-CN" altLang="en-US" sz="2400">
                <a:solidFill>
                  <a:srgbClr val="0000FF"/>
                </a:solidFill>
                <a:latin typeface="Comic Sans MS" pitchFamily="66" charset="0"/>
                <a:ea typeface="楷体_GB2312" pitchFamily="49" charset="-122"/>
              </a:rPr>
              <a:t>可靠（</a:t>
            </a: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  <a:ea typeface="楷体_GB2312" pitchFamily="49" charset="-122"/>
              </a:rPr>
              <a:t>reliable</a:t>
            </a:r>
            <a:r>
              <a:rPr lang="zh-CN" altLang="en-US" sz="2400">
                <a:solidFill>
                  <a:srgbClr val="0000FF"/>
                </a:solidFill>
                <a:latin typeface="Comic Sans MS" pitchFamily="66" charset="0"/>
                <a:ea typeface="楷体_GB2312" pitchFamily="49" charset="-122"/>
              </a:rPr>
              <a:t>）</a:t>
            </a:r>
          </a:p>
          <a:p>
            <a:r>
              <a:rPr lang="zh-CN" altLang="en-US" sz="2400">
                <a:solidFill>
                  <a:srgbClr val="0000FF"/>
                </a:solidFill>
                <a:latin typeface="Comic Sans MS" pitchFamily="66" charset="0"/>
                <a:ea typeface="楷体_GB2312" pitchFamily="49" charset="-122"/>
              </a:rPr>
              <a:t>高效（</a:t>
            </a: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  <a:ea typeface="楷体_GB2312" pitchFamily="49" charset="-122"/>
              </a:rPr>
              <a:t>efficient</a:t>
            </a:r>
            <a:r>
              <a:rPr lang="zh-CN" altLang="en-US" sz="2400">
                <a:solidFill>
                  <a:srgbClr val="0000FF"/>
                </a:solidFill>
                <a:latin typeface="Comic Sans MS" pitchFamily="66" charset="0"/>
                <a:ea typeface="楷体_GB2312" pitchFamily="49" charset="-122"/>
              </a:rPr>
              <a:t>）</a:t>
            </a:r>
          </a:p>
          <a:p>
            <a:r>
              <a:rPr lang="zh-CN" altLang="en-US" sz="2400">
                <a:solidFill>
                  <a:srgbClr val="009900"/>
                </a:solidFill>
                <a:latin typeface="Comic Sans MS" pitchFamily="66" charset="0"/>
                <a:ea typeface="楷体_GB2312" pitchFamily="49" charset="-122"/>
              </a:rPr>
              <a:t>易读（</a:t>
            </a:r>
            <a:r>
              <a:rPr lang="en-US" altLang="zh-CN" sz="2400">
                <a:solidFill>
                  <a:srgbClr val="009900"/>
                </a:solidFill>
                <a:latin typeface="Comic Sans MS" pitchFamily="66" charset="0"/>
                <a:ea typeface="楷体_GB2312" pitchFamily="49" charset="-122"/>
              </a:rPr>
              <a:t>readability</a:t>
            </a:r>
            <a:r>
              <a:rPr lang="zh-CN" altLang="en-US" sz="2400">
                <a:solidFill>
                  <a:srgbClr val="009900"/>
                </a:solidFill>
                <a:latin typeface="Comic Sans MS" pitchFamily="66" charset="0"/>
                <a:ea typeface="楷体_GB2312" pitchFamily="49" charset="-122"/>
              </a:rPr>
              <a:t>）</a:t>
            </a:r>
          </a:p>
          <a:p>
            <a:r>
              <a:rPr lang="zh-CN" altLang="en-US" sz="2400">
                <a:latin typeface="Comic Sans MS" pitchFamily="66" charset="0"/>
                <a:ea typeface="楷体_GB2312" pitchFamily="49" charset="-122"/>
              </a:rPr>
              <a:t>可重用（</a:t>
            </a:r>
            <a:r>
              <a:rPr lang="en-US" altLang="zh-CN" sz="2400">
                <a:latin typeface="Comic Sans MS" pitchFamily="66" charset="0"/>
                <a:ea typeface="楷体_GB2312" pitchFamily="49" charset="-122"/>
              </a:rPr>
              <a:t>re-usable</a:t>
            </a:r>
            <a:r>
              <a:rPr lang="zh-CN" altLang="en-US" sz="2400">
                <a:latin typeface="Comic Sans MS" pitchFamily="66" charset="0"/>
                <a:ea typeface="楷体_GB2312" pitchFamily="49" charset="-122"/>
              </a:rPr>
              <a:t>）</a:t>
            </a:r>
          </a:p>
          <a:p>
            <a:r>
              <a:rPr lang="zh-CN" altLang="en-US" sz="2400">
                <a:latin typeface="Comic Sans MS" pitchFamily="66" charset="0"/>
                <a:ea typeface="楷体_GB2312" pitchFamily="49" charset="-122"/>
              </a:rPr>
              <a:t>可移植（</a:t>
            </a:r>
            <a:r>
              <a:rPr lang="en-US" altLang="zh-CN" sz="2400">
                <a:latin typeface="Comic Sans MS" pitchFamily="66" charset="0"/>
                <a:ea typeface="楷体_GB2312" pitchFamily="49" charset="-122"/>
              </a:rPr>
              <a:t>portable</a:t>
            </a:r>
            <a:r>
              <a:rPr lang="zh-CN" altLang="en-US" sz="2400">
                <a:latin typeface="Comic Sans MS" pitchFamily="66" charset="0"/>
                <a:ea typeface="楷体_GB2312" pitchFamily="49" charset="-122"/>
              </a:rPr>
              <a:t>）</a:t>
            </a:r>
          </a:p>
          <a:p>
            <a:r>
              <a:rPr lang="en-US" altLang="zh-CN" sz="2400">
                <a:latin typeface="Comic Sans MS" pitchFamily="66" charset="0"/>
                <a:ea typeface="楷体_GB2312" pitchFamily="49" charset="-122"/>
              </a:rPr>
              <a:t>……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167688" y="6553200"/>
            <a:ext cx="900112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1C9087E5-CEBA-4680-BED2-36DDDD4BC983}" type="slidenum">
              <a:rPr lang="en-US" altLang="zh-CN" sz="1200">
                <a:ea typeface="+mn-ea"/>
              </a:rPr>
              <a:pPr algn="r" eaLnBrk="1" hangingPunct="1">
                <a:defRPr/>
              </a:pPr>
              <a:t>2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96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C/C++</a:t>
            </a:r>
            <a:r>
              <a:rPr lang="zh-CN" altLang="en-US" b="0" dirty="0" smtClean="0"/>
              <a:t>程序的书写比较自由，不必在规定的行或列 书写规定的内容。</a:t>
            </a:r>
          </a:p>
          <a:p>
            <a:r>
              <a:rPr lang="zh-CN" altLang="en-US" b="0" dirty="0" smtClean="0"/>
              <a:t>不过良好的书写格式不仅可以使程序美观，还有利于提高程序的可读性，便于程序的调试和维护。</a:t>
            </a:r>
          </a:p>
          <a:p>
            <a:r>
              <a:rPr lang="zh-CN" altLang="en-US" b="0" dirty="0" smtClean="0"/>
              <a:t>初学者应注意养成良好的书写习惯，比如：</a:t>
            </a:r>
          </a:p>
          <a:p>
            <a:pPr lvl="1"/>
            <a:r>
              <a:rPr lang="zh-CN" altLang="en-US" b="1" dirty="0" smtClean="0"/>
              <a:t>一行只写一个语句</a:t>
            </a:r>
          </a:p>
          <a:p>
            <a:pPr lvl="1"/>
            <a:r>
              <a:rPr lang="zh-CN" altLang="en-US" b="1" dirty="0" smtClean="0"/>
              <a:t>采用好的缩进模式（即在同一块语句前插入等量的空格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Tab</a:t>
            </a:r>
            <a:r>
              <a:rPr lang="zh-CN" altLang="en-US" b="1" dirty="0" smtClean="0"/>
              <a:t>键，并保持前后一致）</a:t>
            </a:r>
          </a:p>
          <a:p>
            <a:pPr lvl="1"/>
            <a:r>
              <a:rPr lang="zh-CN" altLang="en-US" b="1" dirty="0" smtClean="0"/>
              <a:t>在运算符与操作数之间恰当地添加空格</a:t>
            </a:r>
          </a:p>
          <a:p>
            <a:pPr lvl="1"/>
            <a:r>
              <a:rPr lang="zh-CN" altLang="en-US" b="1" dirty="0" smtClean="0"/>
              <a:t>在程序段落之间恰当地添加空行</a:t>
            </a:r>
          </a:p>
          <a:p>
            <a:pPr lvl="1"/>
            <a:r>
              <a:rPr lang="en-US" altLang="zh-CN" b="1" dirty="0" smtClean="0"/>
              <a:t>...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8167688" y="6553200"/>
            <a:ext cx="900112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BDC1ADCB-9BD1-4EFD-91D6-8006E1B9C2F9}" type="slidenum">
              <a:rPr lang="en-US" altLang="zh-CN" sz="1200">
                <a:ea typeface="+mn-ea"/>
              </a:rPr>
              <a:pPr algn="r" eaLnBrk="1" hangingPunct="1">
                <a:defRPr/>
              </a:pPr>
              <a:t>3</a:t>
            </a:fld>
            <a:endParaRPr lang="en-US" altLang="zh-CN" sz="1200">
              <a:ea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56176" y="4581128"/>
            <a:ext cx="295232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cstdio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r>
              <a:rPr lang="en-US" altLang="zh-CN" sz="2000" dirty="0"/>
              <a:t>{</a:t>
            </a:r>
            <a:r>
              <a:rPr lang="en-US" altLang="zh-CN" sz="2000" b="1" dirty="0"/>
              <a:t>	</a:t>
            </a:r>
          </a:p>
          <a:p>
            <a:r>
              <a:rPr lang="en-US" altLang="zh-CN" sz="2000" b="1" dirty="0"/>
              <a:t>	char 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ch</a:t>
            </a:r>
            <a:r>
              <a:rPr lang="en-US" altLang="zh-CN" sz="2000" b="1" dirty="0">
                <a:solidFill>
                  <a:srgbClr val="FF0000"/>
                </a:solidFill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</a:rPr>
              <a:t>getchar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pt-BR" altLang="zh-CN" sz="2000" b="1" dirty="0" smtClean="0">
                <a:solidFill>
                  <a:srgbClr val="FF0000"/>
                </a:solidFill>
              </a:rPr>
              <a:t>);</a:t>
            </a:r>
            <a:endParaRPr lang="pt-BR" altLang="zh-CN" sz="2000" b="1" dirty="0" smtClean="0"/>
          </a:p>
          <a:p>
            <a:r>
              <a:rPr lang="en-US" altLang="zh-CN" sz="2000" b="1" dirty="0"/>
              <a:t>	</a:t>
            </a:r>
            <a:r>
              <a:rPr lang="en-US" altLang="zh-CN" sz="2000" dirty="0"/>
              <a:t>return 0;</a:t>
            </a:r>
          </a:p>
          <a:p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49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0" dirty="0" smtClean="0"/>
              <a:t>自定义标识符命名在项目中往往是一个比较难以处理的议题，程序员倾向于使用其个人的命名约定，而不喜欢别人规定他们如何编写代码。</a:t>
            </a:r>
          </a:p>
          <a:p>
            <a:pPr>
              <a:lnSpc>
                <a:spcPct val="90000"/>
              </a:lnSpc>
            </a:pPr>
            <a:endParaRPr lang="zh-CN" altLang="en-US" sz="1200" b="0" dirty="0" smtClean="0"/>
          </a:p>
          <a:p>
            <a:pPr>
              <a:lnSpc>
                <a:spcPct val="90000"/>
              </a:lnSpc>
            </a:pPr>
            <a:r>
              <a:rPr lang="zh-CN" altLang="en-US" b="0" dirty="0" smtClean="0"/>
              <a:t>然而，当代码需要被团队内的其他成员阅读时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特别是代码检查的时候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，拥有通用的命名约定是很有价值的，也便于 自己日后再阅读自己的代码。</a:t>
            </a:r>
          </a:p>
          <a:p>
            <a:pPr>
              <a:lnSpc>
                <a:spcPct val="90000"/>
              </a:lnSpc>
            </a:pPr>
            <a:endParaRPr lang="zh-CN" altLang="en-US" b="0" dirty="0" smtClean="0"/>
          </a:p>
          <a:p>
            <a:pPr>
              <a:lnSpc>
                <a:spcPct val="90000"/>
              </a:lnSpc>
            </a:pPr>
            <a:r>
              <a:rPr lang="zh-CN" altLang="en-US" b="0" dirty="0" smtClean="0"/>
              <a:t>一直以来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最流行的变量命名约定是所谓的匈牙利表示法</a:t>
            </a:r>
            <a:r>
              <a:rPr lang="en-US" altLang="zh-CN" b="0" dirty="0" smtClean="0"/>
              <a:t>(Hungarian Notation)</a:t>
            </a:r>
            <a:r>
              <a:rPr lang="zh-CN" altLang="en-US" b="0" dirty="0" smtClean="0"/>
              <a:t>，最初由</a:t>
            </a:r>
            <a:r>
              <a:rPr lang="en-US" altLang="zh-CN" b="0" dirty="0" smtClean="0"/>
              <a:t>Microsoft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Charles Simonyi</a:t>
            </a:r>
            <a:r>
              <a:rPr lang="zh-CN" altLang="en-US" b="0" dirty="0" smtClean="0"/>
              <a:t>提出，并且在</a:t>
            </a:r>
            <a:r>
              <a:rPr lang="en-US" altLang="zh-CN" b="0" dirty="0" smtClean="0"/>
              <a:t>Microsoft</a:t>
            </a:r>
            <a:r>
              <a:rPr lang="zh-CN" altLang="en-US" b="0" dirty="0" smtClean="0"/>
              <a:t>内部使用了许多年。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0" dirty="0" smtClean="0"/>
              <a:t>	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这个约定规定了以标准的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或</a:t>
            </a:r>
            <a:r>
              <a:rPr lang="en-US" altLang="zh-CN" b="0" dirty="0" smtClean="0"/>
              <a:t>4</a:t>
            </a:r>
            <a:r>
              <a:rPr lang="zh-CN" altLang="en-US" b="0" dirty="0" smtClean="0"/>
              <a:t>个字母前缀来表示变量的数据类型，比如表示学生年龄的整型变量就应该命名为</a:t>
            </a:r>
            <a:r>
              <a:rPr lang="en-US" altLang="zh-CN" b="0" dirty="0" err="1" smtClean="0"/>
              <a:t>intStuAge</a:t>
            </a:r>
            <a:r>
              <a:rPr lang="en-US" altLang="zh-CN" b="0" dirty="0" smtClean="0"/>
              <a:t>.)</a:t>
            </a:r>
            <a:endParaRPr lang="zh-CN" altLang="en-US" dirty="0" smtClean="0"/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/>
              <a:t>关于自定义标识符命名规则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167688" y="6553200"/>
            <a:ext cx="900112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C667E2BD-27B4-4FF5-8633-895E88D57EB8}" type="slidenum">
              <a:rPr lang="en-US" altLang="zh-CN" sz="1200">
                <a:ea typeface="+mn-ea"/>
              </a:rPr>
              <a:pPr algn="r" eaLnBrk="1" hangingPunct="1">
                <a:defRPr/>
              </a:pPr>
              <a:t>4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473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【</a:t>
            </a:r>
            <a:r>
              <a:rPr lang="zh-CN" altLang="en-US" b="0" dirty="0" smtClean="0"/>
              <a:t>总则</a:t>
            </a:r>
            <a:r>
              <a:rPr lang="en-US" altLang="zh-CN" b="0" dirty="0" smtClean="0"/>
              <a:t>】</a:t>
            </a:r>
            <a:r>
              <a:rPr lang="zh-CN" altLang="en-GB" b="0" dirty="0" smtClean="0"/>
              <a:t>采用一致的、有意义的标识符名字。</a:t>
            </a:r>
            <a:r>
              <a:rPr lang="zh-CN" altLang="en-US" b="0" dirty="0" smtClean="0"/>
              <a:t>对不同种类的标识符最好采用不同风格的名字。</a:t>
            </a:r>
          </a:p>
          <a:p>
            <a:endParaRPr lang="zh-CN" altLang="en-US" b="0" dirty="0" smtClean="0"/>
          </a:p>
          <a:p>
            <a:r>
              <a:rPr lang="en-US" altLang="zh-CN" b="0" dirty="0" smtClean="0"/>
              <a:t>【</a:t>
            </a:r>
            <a:r>
              <a:rPr lang="zh-CN" altLang="en-US" b="0" dirty="0" smtClean="0"/>
              <a:t>建议</a:t>
            </a:r>
            <a:r>
              <a:rPr lang="en-US" altLang="zh-CN" b="0" dirty="0" smtClean="0"/>
              <a:t>1】</a:t>
            </a:r>
            <a:r>
              <a:rPr lang="zh-CN" altLang="en-US" b="0" dirty="0" smtClean="0"/>
              <a:t>自定义标识符应当直观，用词尽量准确，可望文知意。切忌使用</a:t>
            </a:r>
            <a:r>
              <a:rPr lang="zh-CN" altLang="en-US" dirty="0" smtClean="0"/>
              <a:t>汉语拼音简拼</a:t>
            </a:r>
            <a:r>
              <a:rPr lang="zh-CN" altLang="en-US" b="0" dirty="0" smtClean="0"/>
              <a:t>来命名。</a:t>
            </a:r>
          </a:p>
          <a:p>
            <a:endParaRPr lang="zh-CN" altLang="en-US" b="0" dirty="0" smtClean="0"/>
          </a:p>
          <a:p>
            <a:r>
              <a:rPr lang="en-US" altLang="zh-CN" b="0" dirty="0" smtClean="0"/>
              <a:t>【</a:t>
            </a:r>
            <a:r>
              <a:rPr lang="zh-CN" altLang="en-US" b="0" dirty="0" smtClean="0"/>
              <a:t>建议</a:t>
            </a:r>
            <a:r>
              <a:rPr lang="en-US" altLang="zh-CN" b="0" dirty="0" smtClean="0"/>
              <a:t>2】</a:t>
            </a:r>
            <a:r>
              <a:rPr lang="zh-CN" altLang="en-US" b="0" dirty="0" smtClean="0"/>
              <a:t>标识符的长度应当符合</a:t>
            </a:r>
            <a:r>
              <a:rPr lang="zh-CN" altLang="en-US" b="0" dirty="0" smtClean="0">
                <a:latin typeface="Arial" charset="0"/>
              </a:rPr>
              <a:t>“</a:t>
            </a:r>
            <a:r>
              <a:rPr lang="en-US" altLang="zh-CN" b="0" dirty="0" smtClean="0"/>
              <a:t>min-length &amp;&amp; max-information</a:t>
            </a:r>
            <a:r>
              <a:rPr lang="en-US" altLang="zh-CN" b="0" dirty="0" smtClean="0">
                <a:latin typeface="Arial" charset="0"/>
              </a:rPr>
              <a:t>”</a:t>
            </a:r>
            <a:r>
              <a:rPr lang="zh-CN" altLang="en-US" b="0" dirty="0" smtClean="0"/>
              <a:t>原则。一般来说，长名字能更好地表达含义，但名字并非越长越好，单字符的名字也是有用的，常见的如</a:t>
            </a:r>
            <a:r>
              <a:rPr lang="en-US" altLang="zh-CN" b="0" dirty="0" err="1" smtClean="0"/>
              <a:t>i</a:t>
            </a:r>
            <a:r>
              <a:rPr lang="en-US" altLang="zh-CN" b="0" dirty="0" smtClean="0"/>
              <a:t>, j, k, m, n, x, y, z</a:t>
            </a:r>
            <a:r>
              <a:rPr lang="zh-CN" altLang="en-US" b="0" dirty="0" smtClean="0"/>
              <a:t>等，它们通常可用作函数内的局部变量。</a:t>
            </a:r>
            <a:r>
              <a:rPr lang="zh-CN" altLang="en-US" b="0" dirty="0" smtClean="0">
                <a:latin typeface="Arial" charset="0"/>
              </a:rPr>
              <a:t> </a:t>
            </a:r>
            <a:endParaRPr lang="zh-CN" altLang="en-US" dirty="0" smtClean="0"/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本课程自定义标识符命名具体建议</a:t>
            </a:r>
            <a:r>
              <a:rPr lang="zh-CN" altLang="en-US" b="0" dirty="0" smtClean="0">
                <a:solidFill>
                  <a:srgbClr val="FF3300"/>
                </a:solidFill>
                <a:cs typeface="Arial" charset="0"/>
              </a:rPr>
              <a:t>☆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167688" y="6553200"/>
            <a:ext cx="900112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7BABF59F-79A0-4C7D-B353-D50DCA9E539A}" type="slidenum">
              <a:rPr lang="en-US" altLang="zh-CN" sz="1200">
                <a:ea typeface="+mn-ea"/>
              </a:rPr>
              <a:pPr algn="r" eaLnBrk="1" hangingPunct="1">
                <a:defRPr/>
              </a:pPr>
              <a:t>5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781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smtClean="0"/>
              <a:t>【</a:t>
            </a:r>
            <a:r>
              <a:rPr lang="zh-CN" altLang="en-US" b="0" smtClean="0"/>
              <a:t>建议</a:t>
            </a:r>
            <a:r>
              <a:rPr lang="en-US" altLang="zh-CN" b="0" smtClean="0"/>
              <a:t>3】</a:t>
            </a:r>
            <a:r>
              <a:rPr lang="zh-CN" altLang="en-US" b="0" smtClean="0"/>
              <a:t>程序中不要出现仅靠大小写区分的相似的</a:t>
            </a:r>
          </a:p>
          <a:p>
            <a:pPr>
              <a:buFontTx/>
              <a:buNone/>
            </a:pPr>
            <a:r>
              <a:rPr lang="zh-CN" altLang="en-US" b="0" smtClean="0"/>
              <a:t>	标识符。例如：</a:t>
            </a:r>
          </a:p>
          <a:p>
            <a:pPr>
              <a:buFontTx/>
              <a:buNone/>
            </a:pPr>
            <a:r>
              <a:rPr lang="zh-CN" altLang="en-US" b="0" smtClean="0"/>
              <a:t>	</a:t>
            </a:r>
            <a:r>
              <a:rPr lang="en-US" altLang="zh-CN" b="0" smtClean="0"/>
              <a:t>int  x, y, X;	// </a:t>
            </a:r>
            <a:r>
              <a:rPr lang="zh-CN" altLang="en-US" b="0" smtClean="0"/>
              <a:t>变量</a:t>
            </a:r>
            <a:r>
              <a:rPr lang="en-US" altLang="zh-CN" b="0" smtClean="0"/>
              <a:t>x </a:t>
            </a:r>
            <a:r>
              <a:rPr lang="zh-CN" altLang="en-US" b="0" smtClean="0"/>
              <a:t>与 </a:t>
            </a:r>
            <a:r>
              <a:rPr lang="en-US" altLang="zh-CN" b="0" smtClean="0"/>
              <a:t>X </a:t>
            </a:r>
            <a:r>
              <a:rPr lang="zh-CN" altLang="en-US" b="0" smtClean="0"/>
              <a:t>容易混淆</a:t>
            </a:r>
          </a:p>
          <a:p>
            <a:pPr>
              <a:buFontTx/>
              <a:buNone/>
            </a:pPr>
            <a:r>
              <a:rPr lang="zh-CN" altLang="en-US" b="0" smtClean="0"/>
              <a:t>	</a:t>
            </a:r>
            <a:r>
              <a:rPr lang="en-US" altLang="zh-CN" b="0" smtClean="0"/>
              <a:t>void foo(int x);	// </a:t>
            </a:r>
            <a:r>
              <a:rPr lang="zh-CN" altLang="en-US" b="0" smtClean="0"/>
              <a:t>函数</a:t>
            </a:r>
            <a:r>
              <a:rPr lang="en-US" altLang="zh-CN" b="0" smtClean="0"/>
              <a:t>foo </a:t>
            </a:r>
            <a:r>
              <a:rPr lang="zh-CN" altLang="en-US" b="0" smtClean="0"/>
              <a:t>与</a:t>
            </a:r>
            <a:r>
              <a:rPr lang="en-US" altLang="zh-CN" b="0" smtClean="0"/>
              <a:t>FOO</a:t>
            </a:r>
            <a:r>
              <a:rPr lang="zh-CN" altLang="en-US" b="0" smtClean="0"/>
              <a:t>容易混淆</a:t>
            </a:r>
          </a:p>
          <a:p>
            <a:pPr>
              <a:buFontTx/>
              <a:buNone/>
            </a:pPr>
            <a:r>
              <a:rPr lang="zh-CN" altLang="en-US" b="0" smtClean="0"/>
              <a:t>	</a:t>
            </a:r>
            <a:r>
              <a:rPr lang="en-US" altLang="zh-CN" b="0" smtClean="0"/>
              <a:t>void FOO(int y);</a:t>
            </a:r>
            <a:r>
              <a:rPr lang="en-US" altLang="zh-CN" b="0" smtClean="0">
                <a:latin typeface="Arial" charset="0"/>
              </a:rPr>
              <a:t> </a:t>
            </a: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r>
              <a:rPr lang="en-US" altLang="zh-CN" b="0" smtClean="0"/>
              <a:t>【</a:t>
            </a:r>
            <a:r>
              <a:rPr lang="zh-CN" altLang="en-US" b="0" smtClean="0"/>
              <a:t>建议</a:t>
            </a:r>
            <a:r>
              <a:rPr lang="en-US" altLang="zh-CN" b="0" smtClean="0"/>
              <a:t>4】</a:t>
            </a:r>
            <a:r>
              <a:rPr lang="zh-CN" altLang="en-US" b="0" smtClean="0"/>
              <a:t>用一对反义词命名具有相反含义的变量或函数等。例如：</a:t>
            </a:r>
            <a:endParaRPr lang="zh-CN" altLang="en-US" sz="1200" b="0" smtClean="0"/>
          </a:p>
          <a:p>
            <a:pPr>
              <a:buFontTx/>
              <a:buNone/>
            </a:pPr>
            <a:r>
              <a:rPr lang="zh-CN" altLang="en-US" b="0" smtClean="0"/>
              <a:t>	</a:t>
            </a:r>
            <a:r>
              <a:rPr lang="en-US" altLang="zh-CN" b="0" smtClean="0"/>
              <a:t>int	minValue</a:t>
            </a:r>
            <a:r>
              <a:rPr lang="zh-CN" altLang="en-US" b="0" smtClean="0"/>
              <a:t>，</a:t>
            </a:r>
            <a:r>
              <a:rPr lang="en-US" altLang="zh-CN" b="0" smtClean="0"/>
              <a:t>maxValue;</a:t>
            </a:r>
          </a:p>
          <a:p>
            <a:pPr>
              <a:buFontTx/>
              <a:buNone/>
            </a:pPr>
            <a:r>
              <a:rPr lang="en-US" altLang="zh-CN" b="0" smtClean="0"/>
              <a:t>	int	SetValue(</a:t>
            </a:r>
            <a:r>
              <a:rPr lang="en-US" altLang="zh-CN" b="0" smtClean="0">
                <a:latin typeface="Arial" charset="0"/>
              </a:rPr>
              <a:t>…</a:t>
            </a:r>
            <a:r>
              <a:rPr lang="en-US" altLang="zh-CN" b="0" smtClean="0"/>
              <a:t>)</a:t>
            </a:r>
            <a:r>
              <a:rPr lang="zh-CN" altLang="en-US" b="0" smtClean="0"/>
              <a:t>，</a:t>
            </a:r>
            <a:r>
              <a:rPr lang="en-US" altLang="zh-CN" b="0" smtClean="0"/>
              <a:t>GetValue(</a:t>
            </a:r>
            <a:r>
              <a:rPr lang="en-US" altLang="zh-CN" b="0" smtClean="0">
                <a:latin typeface="Arial" charset="0"/>
              </a:rPr>
              <a:t>…</a:t>
            </a:r>
            <a:r>
              <a:rPr lang="en-US" altLang="zh-CN" b="0" smtClean="0"/>
              <a:t>);</a:t>
            </a:r>
            <a:endParaRPr lang="zh-CN" altLang="en-US" smtClean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167688" y="6553200"/>
            <a:ext cx="900112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A75E12B-6308-442D-871A-C7E79268441E}" type="slidenum">
              <a:rPr lang="en-US" altLang="zh-CN" sz="1200">
                <a:ea typeface="+mn-ea"/>
              </a:rPr>
              <a:pPr algn="r" eaLnBrk="1" hangingPunct="1">
                <a:defRPr/>
              </a:pPr>
              <a:t>6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05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smtClean="0"/>
              <a:t>【</a:t>
            </a:r>
            <a:r>
              <a:rPr lang="zh-CN" altLang="en-US" b="0" smtClean="0"/>
              <a:t>建议</a:t>
            </a:r>
            <a:r>
              <a:rPr lang="en-US" altLang="zh-CN" b="0" smtClean="0"/>
              <a:t>5】 </a:t>
            </a:r>
            <a:r>
              <a:rPr lang="zh-CN" altLang="en-US" b="0" smtClean="0"/>
              <a:t>函数名和类型名用大写字母开头的单词组合而成。如：</a:t>
            </a:r>
          </a:p>
          <a:p>
            <a:pPr>
              <a:buFontTx/>
              <a:buNone/>
            </a:pPr>
            <a:r>
              <a:rPr lang="en-US" altLang="zh-CN" b="0" i="1" smtClean="0"/>
              <a:t>	void  Init(void); </a:t>
            </a:r>
          </a:p>
          <a:p>
            <a:pPr>
              <a:buFontTx/>
              <a:buNone/>
            </a:pPr>
            <a:r>
              <a:rPr lang="en-US" altLang="zh-CN" b="0" i="1" smtClean="0"/>
              <a:t>	void  SetValue(int value); </a:t>
            </a:r>
          </a:p>
          <a:p>
            <a:pPr>
              <a:buFontTx/>
              <a:buNone/>
            </a:pPr>
            <a:endParaRPr lang="en-US" altLang="zh-CN" b="0" i="1" smtClean="0"/>
          </a:p>
          <a:p>
            <a:r>
              <a:rPr lang="en-US" altLang="zh-CN" b="0" smtClean="0"/>
              <a:t>【</a:t>
            </a:r>
            <a:r>
              <a:rPr lang="zh-CN" altLang="en-US" b="0" smtClean="0"/>
              <a:t>建议</a:t>
            </a:r>
            <a:r>
              <a:rPr lang="en-US" altLang="zh-CN" b="0" smtClean="0"/>
              <a:t>6】 </a:t>
            </a:r>
            <a:r>
              <a:rPr lang="zh-CN" altLang="en-US" b="0" smtClean="0"/>
              <a:t>变量名和参数名的首单词用小写字母开头。如：</a:t>
            </a:r>
            <a:br>
              <a:rPr lang="zh-CN" altLang="en-US" b="0" smtClean="0"/>
            </a:br>
            <a:r>
              <a:rPr lang="en-US" altLang="zh-CN" b="0" i="1" smtClean="0"/>
              <a:t>int flag;</a:t>
            </a:r>
            <a:br>
              <a:rPr lang="en-US" altLang="zh-CN" b="0" i="1" smtClean="0"/>
            </a:br>
            <a:r>
              <a:rPr lang="en-US" altLang="zh-CN" b="0" i="1" smtClean="0"/>
              <a:t>int stuAge;</a:t>
            </a:r>
          </a:p>
          <a:p>
            <a:pPr>
              <a:buFontTx/>
              <a:buNone/>
            </a:pPr>
            <a:r>
              <a:rPr lang="en-US" altLang="zh-CN" b="0" i="1" smtClean="0"/>
              <a:t>	int current_value</a:t>
            </a:r>
            <a:endParaRPr lang="zh-CN" altLang="en-US" b="0" i="1" smtClean="0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5292725" y="1738313"/>
            <a:ext cx="3382963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/>
              <a:t>系统定义的类型名、</a:t>
            </a:r>
            <a:r>
              <a:rPr kumimoji="1" lang="en-US" altLang="zh-CN" sz="2400"/>
              <a:t>main</a:t>
            </a:r>
            <a:r>
              <a:rPr kumimoji="1" lang="zh-CN" altLang="en-US" sz="2400"/>
              <a:t>函数名及库函数名除外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167688" y="6553200"/>
            <a:ext cx="900112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CCFAE458-2552-4E3F-BFAA-5307285E7578}" type="slidenum">
              <a:rPr lang="en-US" altLang="zh-CN" sz="1200">
                <a:ea typeface="+mn-ea"/>
              </a:rPr>
              <a:pPr algn="r" eaLnBrk="1" hangingPunct="1">
                <a:defRPr/>
              </a:pPr>
              <a:t>7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13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  <p:bldP spid="1423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smtClean="0"/>
              <a:t>【</a:t>
            </a:r>
            <a:r>
              <a:rPr lang="zh-CN" altLang="en-US" b="0" smtClean="0"/>
              <a:t>建议</a:t>
            </a:r>
            <a:r>
              <a:rPr lang="en-US" altLang="zh-CN" b="0" smtClean="0"/>
              <a:t>7】</a:t>
            </a:r>
            <a:r>
              <a:rPr lang="zh-CN" altLang="en-US" b="0" smtClean="0"/>
              <a:t>习惯使用符号常量，符号常量名全用大写字母，用下划线分割单词。如：</a:t>
            </a:r>
          </a:p>
          <a:p>
            <a:pPr>
              <a:buFontTx/>
              <a:buNone/>
            </a:pPr>
            <a:r>
              <a:rPr lang="en-US" altLang="zh-CN" b="0" i="1" smtClean="0"/>
              <a:t>	#define MAX_LENGTH  100</a:t>
            </a:r>
          </a:p>
          <a:p>
            <a:pPr>
              <a:buFontTx/>
              <a:buNone/>
            </a:pPr>
            <a:r>
              <a:rPr lang="en-US" altLang="zh-CN" b="0" i="1" smtClean="0"/>
              <a:t>	#define PI 3.14</a:t>
            </a:r>
            <a:endParaRPr lang="en-US" altLang="zh-CN" b="0" smtClean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167688" y="6553200"/>
            <a:ext cx="900112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2E1EFDCA-2F61-41EA-BE6A-5691BACA6ADA}" type="slidenum">
              <a:rPr lang="en-US" altLang="zh-CN" sz="1200">
                <a:ea typeface="+mn-ea"/>
              </a:rPr>
              <a:pPr algn="r" eaLnBrk="1" hangingPunct="1">
                <a:defRPr/>
              </a:pPr>
              <a:t>8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65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我的PPT母板">
  <a:themeElements>
    <a:clrScheme name="我的PPT母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FF0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E70000"/>
      </a:accent6>
      <a:hlink>
        <a:srgbClr val="009999"/>
      </a:hlink>
      <a:folHlink>
        <a:srgbClr val="99CC00"/>
      </a:folHlink>
    </a:clrScheme>
    <a:fontScheme name="我的PPT母板">
      <a:majorFont>
        <a:latin typeface="Comic Sans MS"/>
        <a:ea typeface="楷体_GB2312"/>
        <a:cs typeface=""/>
      </a:majorFont>
      <a:minorFont>
        <a:latin typeface="Comic Sans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我的PPT母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7976</TotalTime>
  <Words>567</Words>
  <Application>Microsoft Office PowerPoint</Application>
  <PresentationFormat>全屏显示(4:3)</PresentationFormat>
  <Paragraphs>83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楷体_GB2312</vt:lpstr>
      <vt:lpstr>宋体</vt:lpstr>
      <vt:lpstr>Arial</vt:lpstr>
      <vt:lpstr>Comic Sans MS</vt:lpstr>
      <vt:lpstr>Wingdings</vt:lpstr>
      <vt:lpstr>我的PPT母板</vt:lpstr>
      <vt:lpstr>良好的编程习惯</vt:lpstr>
      <vt:lpstr>良好的编程习惯</vt:lpstr>
      <vt:lpstr>PowerPoint 演示文稿</vt:lpstr>
      <vt:lpstr>关于自定义标识符命名规则</vt:lpstr>
      <vt:lpstr>本课程自定义标识符命名具体建议☆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入门</dc:title>
  <dc:creator>liu</dc:creator>
  <cp:lastModifiedBy>GUO</cp:lastModifiedBy>
  <cp:revision>325</cp:revision>
  <cp:lastPrinted>1601-01-01T00:00:00Z</cp:lastPrinted>
  <dcterms:created xsi:type="dcterms:W3CDTF">2011-09-02T01:59:06Z</dcterms:created>
  <dcterms:modified xsi:type="dcterms:W3CDTF">2018-03-19T10:49:36Z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