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8" r:id="rId3"/>
    <p:sldId id="268" r:id="rId4"/>
    <p:sldId id="269" r:id="rId5"/>
    <p:sldId id="271" r:id="rId6"/>
    <p:sldId id="259" r:id="rId7"/>
    <p:sldId id="260" r:id="rId8"/>
    <p:sldId id="263" r:id="rId9"/>
    <p:sldId id="265"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p:cViewPr varScale="1">
        <p:scale>
          <a:sx n="59" d="100"/>
          <a:sy n="59" d="100"/>
        </p:scale>
        <p:origin x="13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C8F33-2ABC-4FF1-AFB6-3EF0A2240A76}" type="datetimeFigureOut">
              <a:rPr lang="en-US" smtClean="0"/>
              <a:t>9/11/2022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E161C-47F1-44F9-A5A9-1D709A85893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019EB40-FC3A-4D7D-BF5F-67F24857216F}" type="datetimeFigureOut">
              <a:rPr lang="en-US" smtClean="0"/>
              <a:t>9/11/2022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486EE3-7C67-4EC9-84CC-4543ECEDC7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19EB40-FC3A-4D7D-BF5F-67F24857216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86EE3-7C67-4EC9-84CC-4543ECEDC7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19EB40-FC3A-4D7D-BF5F-67F24857216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86EE3-7C67-4EC9-84CC-4543ECEDC7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019EB40-FC3A-4D7D-BF5F-67F24857216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86EE3-7C67-4EC9-84CC-4543ECEDC766}"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019EB40-FC3A-4D7D-BF5F-67F24857216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86EE3-7C67-4EC9-84CC-4543ECEDC76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19EB40-FC3A-4D7D-BF5F-67F24857216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86EE3-7C67-4EC9-84CC-4543ECEDC766}"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019EB40-FC3A-4D7D-BF5F-67F24857216F}"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86EE3-7C67-4EC9-84CC-4543ECEDC7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19EB40-FC3A-4D7D-BF5F-67F24857216F}"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86EE3-7C67-4EC9-84CC-4543ECEDC766}"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9EB40-FC3A-4D7D-BF5F-67F24857216F}"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86EE3-7C67-4EC9-84CC-4543ECEDC7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019EB40-FC3A-4D7D-BF5F-67F24857216F}"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86EE3-7C67-4EC9-84CC-4543ECEDC7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019EB40-FC3A-4D7D-BF5F-67F24857216F}" type="datetimeFigureOut">
              <a:rPr lang="en-US" smtClean="0"/>
              <a:t>9/11/2022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486EE3-7C67-4EC9-84CC-4543ECEDC76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019EB40-FC3A-4D7D-BF5F-67F24857216F}" type="datetimeFigureOut">
              <a:rPr lang="en-US" smtClean="0"/>
              <a:t>9/11/2022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486EE3-7C67-4EC9-84CC-4543ECEDC7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imagesearch.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0"/>
            <a:ext cx="7772400" cy="1829761"/>
          </a:xfrm>
        </p:spPr>
        <p:txBody>
          <a:bodyPr/>
          <a:lstStyle/>
          <a:p>
            <a:r>
              <a:rPr lang="en-US" dirty="0">
                <a:solidFill>
                  <a:schemeClr val="tx1"/>
                </a:solidFill>
              </a:rPr>
              <a:t>Face Mask Detection </a:t>
            </a:r>
          </a:p>
        </p:txBody>
      </p:sp>
      <p:sp>
        <p:nvSpPr>
          <p:cNvPr id="3" name="Subtitle 2"/>
          <p:cNvSpPr>
            <a:spLocks noGrp="1"/>
          </p:cNvSpPr>
          <p:nvPr>
            <p:ph type="subTitle" idx="1"/>
          </p:nvPr>
        </p:nvSpPr>
        <p:spPr/>
        <p:txBody>
          <a:bodyPr>
            <a:noAutofit/>
          </a:bodyPr>
          <a:lstStyle/>
          <a:p>
            <a:pPr marL="241300" indent="-228600">
              <a:lnSpc>
                <a:spcPct val="100000"/>
              </a:lnSpc>
              <a:spcBef>
                <a:spcPts val="1395"/>
              </a:spcBef>
              <a:buSzPct val="125000"/>
              <a:tabLst>
                <a:tab pos="240665" algn="l"/>
                <a:tab pos="241300" algn="l"/>
              </a:tabLst>
            </a:pPr>
            <a:r>
              <a:rPr lang="en-US" sz="1800" b="1" dirty="0">
                <a:solidFill>
                  <a:schemeClr val="tx1"/>
                </a:solidFill>
                <a:latin typeface="Calibri" pitchFamily="34" charset="0"/>
                <a:cs typeface="Calibri" pitchFamily="34" charset="0"/>
              </a:rPr>
              <a:t>NAME: Sanket Subhash Raut</a:t>
            </a:r>
          </a:p>
          <a:p>
            <a:pPr marL="241300" indent="-228600">
              <a:lnSpc>
                <a:spcPct val="100000"/>
              </a:lnSpc>
              <a:spcBef>
                <a:spcPts val="1395"/>
              </a:spcBef>
              <a:buSzPct val="125000"/>
              <a:tabLst>
                <a:tab pos="240665" algn="l"/>
                <a:tab pos="241300" algn="l"/>
              </a:tabLst>
            </a:pPr>
            <a:r>
              <a:rPr lang="en-US" sz="1800" b="1" dirty="0">
                <a:solidFill>
                  <a:schemeClr val="tx1"/>
                </a:solidFill>
                <a:latin typeface="Calibri" pitchFamily="34" charset="0"/>
                <a:cs typeface="Calibri" pitchFamily="34" charset="0"/>
              </a:rPr>
              <a:t>ROLL NO:2021510054</a:t>
            </a:r>
          </a:p>
          <a:p>
            <a:pPr marL="241300" indent="-228600">
              <a:lnSpc>
                <a:spcPct val="100000"/>
              </a:lnSpc>
              <a:spcBef>
                <a:spcPts val="1395"/>
              </a:spcBef>
              <a:buSzPct val="125000"/>
              <a:tabLst>
                <a:tab pos="240665" algn="l"/>
                <a:tab pos="241300" algn="l"/>
              </a:tabLst>
            </a:pPr>
            <a:r>
              <a:rPr lang="en-US" sz="1800" b="1" dirty="0">
                <a:solidFill>
                  <a:schemeClr val="tx1"/>
                </a:solidFill>
                <a:latin typeface="Calibri" pitchFamily="34" charset="0"/>
                <a:cs typeface="Calibri" pitchFamily="34" charset="0"/>
              </a:rPr>
              <a:t>	Class: FYMCA</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762000"/>
            <a:ext cx="4390689" cy="523220"/>
          </a:xfrm>
          <a:prstGeom prst="rect">
            <a:avLst/>
          </a:prstGeom>
        </p:spPr>
        <p:txBody>
          <a:bodyPr wrap="none">
            <a:spAutoFit/>
          </a:bodyPr>
          <a:lstStyle/>
          <a:p>
            <a:r>
              <a:rPr lang="en-US" sz="2800" dirty="0">
                <a:latin typeface="Calibri" pitchFamily="34" charset="0"/>
                <a:cs typeface="Calibri" pitchFamily="34" charset="0"/>
              </a:rPr>
              <a:t>References and Bibliography </a:t>
            </a:r>
          </a:p>
        </p:txBody>
      </p:sp>
      <p:sp>
        <p:nvSpPr>
          <p:cNvPr id="3" name="Rectangle 2"/>
          <p:cNvSpPr/>
          <p:nvPr/>
        </p:nvSpPr>
        <p:spPr>
          <a:xfrm>
            <a:off x="685800" y="1752600"/>
            <a:ext cx="7239000" cy="3785652"/>
          </a:xfrm>
          <a:prstGeom prst="rect">
            <a:avLst/>
          </a:prstGeom>
        </p:spPr>
        <p:txBody>
          <a:bodyPr wrap="square">
            <a:spAutoFit/>
          </a:bodyPr>
          <a:lstStyle/>
          <a:p>
            <a:pPr marL="342900" indent="-342900">
              <a:buFont typeface="Wingdings" pitchFamily="2" charset="2"/>
              <a:buChar char="Ø"/>
            </a:pPr>
            <a:r>
              <a:rPr lang="en-US" sz="2000" dirty="0">
                <a:latin typeface="Calibri" pitchFamily="34" charset="0"/>
                <a:cs typeface="Calibri" pitchFamily="34" charset="0"/>
              </a:rPr>
              <a:t>Gala, J. L. (2020). Frequently asked questions « masque </a:t>
            </a:r>
            <a:r>
              <a:rPr lang="en-US" sz="2000" dirty="0" err="1">
                <a:latin typeface="Calibri" pitchFamily="34" charset="0"/>
                <a:cs typeface="Calibri" pitchFamily="34" charset="0"/>
              </a:rPr>
              <a:t>citoyen</a:t>
            </a:r>
            <a:r>
              <a:rPr lang="en-US" sz="2000" dirty="0">
                <a:latin typeface="Calibri" pitchFamily="34" charset="0"/>
                <a:cs typeface="Calibri" pitchFamily="34" charset="0"/>
              </a:rPr>
              <a:t> » « protection </a:t>
            </a:r>
            <a:r>
              <a:rPr lang="en-US" sz="2000" dirty="0" err="1">
                <a:latin typeface="Calibri" pitchFamily="34" charset="0"/>
                <a:cs typeface="Calibri" pitchFamily="34" charset="0"/>
              </a:rPr>
              <a:t>mutuelle</a:t>
            </a:r>
            <a:r>
              <a:rPr lang="en-US" sz="2000" dirty="0">
                <a:latin typeface="Calibri" pitchFamily="34" charset="0"/>
                <a:cs typeface="Calibri" pitchFamily="34" charset="0"/>
              </a:rPr>
              <a:t> ». https://cdn.nimbu.io/s/ gd6c0r0/assets/1588090828970/FAQ-Masque-2020-04-28.pdf. </a:t>
            </a:r>
          </a:p>
          <a:p>
            <a:pPr marL="342900" indent="-342900">
              <a:buFont typeface="Wingdings" pitchFamily="2" charset="2"/>
              <a:buChar char="Ø"/>
            </a:pPr>
            <a:endParaRPr lang="en-US" sz="2000" dirty="0">
              <a:latin typeface="Calibri" pitchFamily="34" charset="0"/>
              <a:cs typeface="Calibri" pitchFamily="34" charset="0"/>
            </a:endParaRPr>
          </a:p>
          <a:p>
            <a:pPr marL="342900" indent="-342900">
              <a:buFont typeface="Wingdings" pitchFamily="2" charset="2"/>
              <a:buChar char="Ø"/>
            </a:pPr>
            <a:r>
              <a:rPr lang="en-US" sz="2000" dirty="0">
                <a:latin typeface="Calibri" pitchFamily="34" charset="0"/>
                <a:cs typeface="Calibri" pitchFamily="34" charset="0"/>
              </a:rPr>
              <a:t>Leung, N., Chu, D., </a:t>
            </a:r>
            <a:r>
              <a:rPr lang="en-US" sz="2000" dirty="0" err="1">
                <a:latin typeface="Calibri" pitchFamily="34" charset="0"/>
                <a:cs typeface="Calibri" pitchFamily="34" charset="0"/>
              </a:rPr>
              <a:t>Shiu</a:t>
            </a:r>
            <a:r>
              <a:rPr lang="en-US" sz="2000" dirty="0">
                <a:latin typeface="Calibri" pitchFamily="34" charset="0"/>
                <a:cs typeface="Calibri" pitchFamily="34" charset="0"/>
              </a:rPr>
              <a:t>, E., Chan, K., </a:t>
            </a:r>
            <a:r>
              <a:rPr lang="en-US" sz="2000" dirty="0" err="1">
                <a:latin typeface="Calibri" pitchFamily="34" charset="0"/>
                <a:cs typeface="Calibri" pitchFamily="34" charset="0"/>
              </a:rPr>
              <a:t>McDevitt</a:t>
            </a:r>
            <a:r>
              <a:rPr lang="en-US" sz="2000" dirty="0">
                <a:latin typeface="Calibri" pitchFamily="34" charset="0"/>
                <a:cs typeface="Calibri" pitchFamily="34" charset="0"/>
              </a:rPr>
              <a:t>, J. et al. (2020). Respiratory virus shedding in exhaled breath and efficacy of face masks. Nature Medicine, 26(5), 676–680. DOI 10.1038/s41591-020-0843-2</a:t>
            </a:r>
          </a:p>
          <a:p>
            <a:pPr marL="342900" indent="-342900">
              <a:buFont typeface="Wingdings" pitchFamily="2" charset="2"/>
              <a:buChar char="Ø"/>
            </a:pPr>
            <a:endParaRPr lang="en-US" sz="2000" dirty="0">
              <a:latin typeface="Calibri" pitchFamily="34" charset="0"/>
              <a:cs typeface="Calibri" pitchFamily="34" charset="0"/>
            </a:endParaRPr>
          </a:p>
          <a:p>
            <a:pPr marL="342900" indent="-342900">
              <a:buFont typeface="Wingdings" pitchFamily="2" charset="2"/>
              <a:buChar char="Ø"/>
            </a:pPr>
            <a:r>
              <a:rPr lang="en-US" sz="2000" dirty="0">
                <a:latin typeface="Calibri" pitchFamily="34" charset="0"/>
                <a:cs typeface="Calibri" pitchFamily="34" charset="0"/>
                <a:hlinkClick r:id="rId2"/>
              </a:rPr>
              <a:t>https://www.pyimagesearch.com/</a:t>
            </a:r>
            <a:endParaRPr lang="en-US" sz="2000" dirty="0">
              <a:latin typeface="Calibri" pitchFamily="34" charset="0"/>
              <a:cs typeface="Calibri" pitchFamily="34" charset="0"/>
            </a:endParaRPr>
          </a:p>
          <a:p>
            <a:pPr marL="342900" indent="-342900">
              <a:buFont typeface="Wingdings" pitchFamily="2" charset="2"/>
              <a:buChar char="Ø"/>
            </a:pPr>
            <a:endParaRPr lang="en-US" sz="2000" dirty="0">
              <a:latin typeface="Calibri" pitchFamily="34" charset="0"/>
              <a:cs typeface="Calibri" pitchFamily="34" charset="0"/>
            </a:endParaRPr>
          </a:p>
          <a:p>
            <a:pPr marL="342900" indent="-342900">
              <a:buFont typeface="Wingdings" pitchFamily="2" charset="2"/>
              <a:buChar char="Ø"/>
            </a:pPr>
            <a:r>
              <a:rPr lang="en-US" sz="2000" dirty="0">
                <a:latin typeface="Calibri" pitchFamily="34" charset="0"/>
                <a:cs typeface="Calibri" pitchFamily="34" charset="0"/>
              </a:rPr>
              <a:t>https://www.tensorflow.org/tutorials/images/transfer_learning</a:t>
            </a:r>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438400"/>
            <a:ext cx="3675158" cy="830997"/>
          </a:xfrm>
          <a:prstGeom prst="rect">
            <a:avLst/>
          </a:prstGeom>
          <a:noFill/>
        </p:spPr>
        <p:txBody>
          <a:bodyPr wrap="square" rtlCol="0">
            <a:spAutoFit/>
          </a:bodyPr>
          <a:lstStyle/>
          <a:p>
            <a:r>
              <a:rPr lang="en-US" sz="4800" dirty="0">
                <a:latin typeface="Calibri" pitchFamily="34" charset="0"/>
                <a:cs typeface="Calibri" pitchFamily="34" charset="0"/>
              </a:rPr>
              <a:t>Thank You </a:t>
            </a:r>
            <a:r>
              <a:rPr lang="en-US" sz="4800" dirty="0">
                <a:latin typeface="Calibri" pitchFamily="34" charset="0"/>
                <a:cs typeface="Calibri" pitchFamily="34" charset="0"/>
                <a:sym typeface="Wingdings" pitchFamily="2" charset="2"/>
              </a:rPr>
              <a:t></a:t>
            </a:r>
            <a:endParaRPr lang="en-US" sz="4800" dirty="0">
              <a:latin typeface="Calibri" pitchFamily="34" charset="0"/>
              <a:cs typeface="Calibri" pitchFamily="34" charset="0"/>
            </a:endParaRPr>
          </a:p>
        </p:txBody>
      </p:sp>
    </p:spTree>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1200" y="228600"/>
            <a:ext cx="4572000" cy="584775"/>
          </a:xfrm>
          <a:prstGeom prst="rect">
            <a:avLst/>
          </a:prstGeom>
          <a:noFill/>
        </p:spPr>
        <p:txBody>
          <a:bodyPr wrap="square" rtlCol="0">
            <a:spAutoFit/>
          </a:bodyPr>
          <a:lstStyle/>
          <a:p>
            <a:pPr algn="ctr"/>
            <a:r>
              <a:rPr lang="en-US" sz="4800" baseline="-25000" dirty="0">
                <a:latin typeface="Calibri" pitchFamily="34" charset="0"/>
                <a:cs typeface="Calibri" pitchFamily="34" charset="0"/>
              </a:rPr>
              <a:t>INTRODUTION</a:t>
            </a:r>
          </a:p>
        </p:txBody>
      </p:sp>
      <p:sp>
        <p:nvSpPr>
          <p:cNvPr id="4" name="Rectangle 3"/>
          <p:cNvSpPr/>
          <p:nvPr/>
        </p:nvSpPr>
        <p:spPr>
          <a:xfrm>
            <a:off x="914400" y="1371600"/>
            <a:ext cx="7162800" cy="4093428"/>
          </a:xfrm>
          <a:prstGeom prst="rect">
            <a:avLst/>
          </a:prstGeom>
        </p:spPr>
        <p:txBody>
          <a:bodyPr wrap="square">
            <a:spAutoFit/>
          </a:bodyPr>
          <a:lstStyle/>
          <a:p>
            <a:pPr>
              <a:buFont typeface="Wingdings" pitchFamily="2" charset="2"/>
              <a:buChar char="Ø"/>
            </a:pPr>
            <a:r>
              <a:rPr lang="en-US" sz="2000" dirty="0">
                <a:latin typeface="Calibri" pitchFamily="34" charset="0"/>
                <a:cs typeface="Calibri" pitchFamily="34" charset="0"/>
              </a:rPr>
              <a:t> The COVID19 virus can be spread through contact and contaminated surfaces. There are so many essential equipments needed to fight against the Corona virus. One of such most essential is Face Mask. </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 Firstly, a face mask was not mandatory for everyone but as the day progresses scientists and Doctors have recommended everyone to wear a face mask. </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 So to detect whether a person is wearing Face Mask or not is an essential process to implement in the society currently which can be used for various applications like at the airport, hospitals, offices, schools, etc. </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7620000" cy="2862322"/>
          </a:xfrm>
          <a:prstGeom prst="rect">
            <a:avLst/>
          </a:prstGeom>
        </p:spPr>
        <p:txBody>
          <a:bodyPr wrap="square">
            <a:spAutoFit/>
          </a:bodyPr>
          <a:lstStyle/>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 This system can be of great importance at airports to detect travelers whether they are wearing a mask or not and at schools to ensure students are wearing a face mask for their safety. </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Face mask detection refers to detect whether a person is wearing a mask or not. In fact, the problem is reverse engineering of face detection where the face is detected using different machine learning algorithms for the purpose of security, authentication and surveillance</a:t>
            </a:r>
            <a:r>
              <a:rPr lang="en-US" sz="2000" dirty="0"/>
              <a:t>.</a:t>
            </a:r>
            <a:endParaRPr lang="en-US" sz="2000" dirty="0">
              <a:latin typeface="Calibri" pitchFamily="34" charset="0"/>
              <a:cs typeface="Calibri" pitchFamily="34"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89844"/>
            <a:ext cx="7543800" cy="4832092"/>
          </a:xfrm>
          <a:prstGeom prst="rect">
            <a:avLst/>
          </a:prstGeom>
        </p:spPr>
        <p:txBody>
          <a:bodyPr wrap="square">
            <a:spAutoFit/>
          </a:bodyPr>
          <a:lstStyle/>
          <a:p>
            <a:r>
              <a:rPr lang="en-US" sz="2800" dirty="0">
                <a:latin typeface="Calibri" pitchFamily="34" charset="0"/>
                <a:cs typeface="Calibri" pitchFamily="34" charset="0"/>
              </a:rPr>
              <a:t>                        PROPOED METHOD </a:t>
            </a:r>
          </a:p>
          <a:p>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This Mask detector utilizes a </a:t>
            </a:r>
            <a:r>
              <a:rPr lang="en-US" sz="2000" dirty="0" err="1">
                <a:latin typeface="Calibri" pitchFamily="34" charset="0"/>
                <a:cs typeface="Calibri" pitchFamily="34" charset="0"/>
              </a:rPr>
              <a:t>Caffe</a:t>
            </a:r>
            <a:r>
              <a:rPr lang="en-US" sz="2000" dirty="0">
                <a:latin typeface="Calibri" pitchFamily="34" charset="0"/>
                <a:cs typeface="Calibri" pitchFamily="34" charset="0"/>
              </a:rPr>
              <a:t>-based face detector in conjunction with a fine-tuned MobileNetV2 for mask-wearing classification. we able to achieve a decent 0.93 f1-score on the classifier. This face mask detector doesn't use any morphed masked images dataset and the model is accurate. </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Owing to the use of MobileNetV2 architecture, it is computationally efficient, thus making it easier to deploy the model to embedded systems (Raspberry Pi, Google Coral, etc.). </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This system can therefore be used in real-time applications which require face-mask detection for safety purposes due to the outbreak of Covid-19.</a:t>
            </a:r>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0" y="1295400"/>
            <a:ext cx="6181725" cy="4991100"/>
          </a:xfrm>
          <a:prstGeom prst="rect">
            <a:avLst/>
          </a:prstGeom>
          <a:noFill/>
          <a:ln w="9525">
            <a:noFill/>
            <a:miter lim="800000"/>
            <a:headEnd/>
            <a:tailEnd/>
          </a:ln>
          <a:effectLst/>
        </p:spPr>
      </p:pic>
      <p:sp>
        <p:nvSpPr>
          <p:cNvPr id="3" name="TextBox 2"/>
          <p:cNvSpPr txBox="1"/>
          <p:nvPr/>
        </p:nvSpPr>
        <p:spPr>
          <a:xfrm>
            <a:off x="1143000" y="228600"/>
            <a:ext cx="6113661" cy="954107"/>
          </a:xfrm>
          <a:prstGeom prst="rect">
            <a:avLst/>
          </a:prstGeom>
          <a:noFill/>
        </p:spPr>
        <p:txBody>
          <a:bodyPr wrap="none" rtlCol="0">
            <a:spAutoFit/>
          </a:bodyPr>
          <a:lstStyle/>
          <a:p>
            <a:r>
              <a:rPr lang="en-US" sz="2800" dirty="0">
                <a:latin typeface="Calibri" pitchFamily="34" charset="0"/>
                <a:cs typeface="Calibri" pitchFamily="34" charset="0"/>
              </a:rPr>
              <a:t>                Block Diagram of</a:t>
            </a:r>
          </a:p>
          <a:p>
            <a:r>
              <a:rPr lang="en-US" sz="2800" dirty="0">
                <a:latin typeface="Calibri" pitchFamily="34" charset="0"/>
                <a:cs typeface="Calibri" pitchFamily="34" charset="0"/>
              </a:rPr>
              <a:t>Two-phase COVID-19 face mask detector</a:t>
            </a:r>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828800"/>
            <a:ext cx="5943600" cy="2939266"/>
          </a:xfrm>
          <a:prstGeom prst="rect">
            <a:avLst/>
          </a:prstGeom>
        </p:spPr>
        <p:txBody>
          <a:bodyPr wrap="square">
            <a:spAutoFit/>
          </a:bodyPr>
          <a:lstStyle/>
          <a:p>
            <a:pPr marL="240665" indent="-228600">
              <a:lnSpc>
                <a:spcPct val="100000"/>
              </a:lnSpc>
              <a:spcBef>
                <a:spcPts val="890"/>
              </a:spcBef>
              <a:buSzPct val="125000"/>
              <a:buChar char="•"/>
              <a:tabLst>
                <a:tab pos="241300" algn="l"/>
              </a:tabLst>
            </a:pPr>
            <a:r>
              <a:rPr lang="en-US" sz="2000" dirty="0">
                <a:latin typeface="Calibri" pitchFamily="34" charset="0"/>
                <a:cs typeface="Calibri" pitchFamily="34" charset="0"/>
              </a:rPr>
              <a:t>Pandas</a:t>
            </a:r>
          </a:p>
          <a:p>
            <a:pPr marL="240665" indent="-228600">
              <a:lnSpc>
                <a:spcPct val="100000"/>
              </a:lnSpc>
              <a:spcBef>
                <a:spcPts val="890"/>
              </a:spcBef>
              <a:buSzPct val="125000"/>
              <a:buChar char="•"/>
              <a:tabLst>
                <a:tab pos="241300" algn="l"/>
              </a:tabLst>
            </a:pPr>
            <a:r>
              <a:rPr lang="en-US" sz="2000" dirty="0" err="1">
                <a:latin typeface="Calibri" pitchFamily="34" charset="0"/>
                <a:cs typeface="Calibri" pitchFamily="34" charset="0"/>
              </a:rPr>
              <a:t>Numpy</a:t>
            </a:r>
            <a:endParaRPr lang="en-US" sz="2000" dirty="0">
              <a:latin typeface="Calibri" pitchFamily="34" charset="0"/>
              <a:cs typeface="Calibri" pitchFamily="34" charset="0"/>
            </a:endParaRPr>
          </a:p>
          <a:p>
            <a:pPr marL="240665" indent="-228600">
              <a:lnSpc>
                <a:spcPct val="100000"/>
              </a:lnSpc>
              <a:spcBef>
                <a:spcPts val="890"/>
              </a:spcBef>
              <a:buSzPct val="125000"/>
              <a:buChar char="•"/>
              <a:tabLst>
                <a:tab pos="241300" algn="l"/>
              </a:tabLst>
            </a:pPr>
            <a:r>
              <a:rPr lang="en-US" sz="2000" dirty="0" err="1">
                <a:latin typeface="Calibri" pitchFamily="34" charset="0"/>
                <a:cs typeface="Calibri" pitchFamily="34" charset="0"/>
              </a:rPr>
              <a:t>Sklearn</a:t>
            </a:r>
            <a:endParaRPr lang="en-US" sz="2000" dirty="0">
              <a:latin typeface="Calibri" pitchFamily="34" charset="0"/>
              <a:cs typeface="Calibri" pitchFamily="34" charset="0"/>
            </a:endParaRPr>
          </a:p>
          <a:p>
            <a:pPr marL="240665" indent="-228600">
              <a:lnSpc>
                <a:spcPct val="100000"/>
              </a:lnSpc>
              <a:spcBef>
                <a:spcPts val="890"/>
              </a:spcBef>
              <a:buSzPct val="125000"/>
              <a:buChar char="•"/>
              <a:tabLst>
                <a:tab pos="241300" algn="l"/>
              </a:tabLst>
            </a:pPr>
            <a:r>
              <a:rPr lang="en-US" sz="2000" dirty="0" err="1">
                <a:latin typeface="Calibri" pitchFamily="34" charset="0"/>
                <a:cs typeface="Calibri" pitchFamily="34" charset="0"/>
              </a:rPr>
              <a:t>Tensorflow</a:t>
            </a:r>
            <a:endParaRPr lang="en-US" sz="2000" dirty="0">
              <a:latin typeface="Calibri" pitchFamily="34" charset="0"/>
              <a:cs typeface="Calibri" pitchFamily="34" charset="0"/>
            </a:endParaRPr>
          </a:p>
          <a:p>
            <a:pPr marL="240665" indent="-228600">
              <a:lnSpc>
                <a:spcPct val="100000"/>
              </a:lnSpc>
              <a:spcBef>
                <a:spcPts val="890"/>
              </a:spcBef>
              <a:buSzPct val="125000"/>
              <a:buChar char="•"/>
              <a:tabLst>
                <a:tab pos="241300" algn="l"/>
              </a:tabLst>
            </a:pPr>
            <a:r>
              <a:rPr lang="en-US" sz="2000" dirty="0" err="1">
                <a:latin typeface="Calibri" pitchFamily="34" charset="0"/>
                <a:cs typeface="Calibri" pitchFamily="34" charset="0"/>
              </a:rPr>
              <a:t>Keras</a:t>
            </a:r>
            <a:endParaRPr lang="en-US" sz="2000" dirty="0">
              <a:latin typeface="Calibri" pitchFamily="34" charset="0"/>
              <a:cs typeface="Calibri" pitchFamily="34" charset="0"/>
            </a:endParaRPr>
          </a:p>
          <a:p>
            <a:pPr marL="240665" indent="-228600">
              <a:lnSpc>
                <a:spcPct val="100000"/>
              </a:lnSpc>
              <a:spcBef>
                <a:spcPts val="890"/>
              </a:spcBef>
              <a:buSzPct val="125000"/>
              <a:buChar char="•"/>
              <a:tabLst>
                <a:tab pos="241300" algn="l"/>
              </a:tabLst>
            </a:pPr>
            <a:r>
              <a:rPr lang="en-US" sz="2000" dirty="0" err="1">
                <a:latin typeface="Calibri" pitchFamily="34" charset="0"/>
                <a:cs typeface="Calibri" pitchFamily="34" charset="0"/>
              </a:rPr>
              <a:t>Matplotlib</a:t>
            </a:r>
            <a:endParaRPr lang="en-US" sz="2000" dirty="0">
              <a:latin typeface="Calibri" pitchFamily="34" charset="0"/>
              <a:cs typeface="Calibri" pitchFamily="34" charset="0"/>
            </a:endParaRPr>
          </a:p>
          <a:p>
            <a:pPr marL="240665" indent="-228600">
              <a:lnSpc>
                <a:spcPct val="100000"/>
              </a:lnSpc>
              <a:spcBef>
                <a:spcPts val="890"/>
              </a:spcBef>
              <a:buSzPct val="125000"/>
              <a:buChar char="•"/>
              <a:tabLst>
                <a:tab pos="241300" algn="l"/>
              </a:tabLst>
            </a:pPr>
            <a:r>
              <a:rPr lang="en-US" sz="2000" dirty="0">
                <a:latin typeface="Calibri" pitchFamily="34" charset="0"/>
                <a:cs typeface="Calibri" pitchFamily="34" charset="0"/>
              </a:rPr>
              <a:t>Mobilenet2</a:t>
            </a:r>
          </a:p>
        </p:txBody>
      </p:sp>
      <p:sp>
        <p:nvSpPr>
          <p:cNvPr id="3" name="TextBox 2"/>
          <p:cNvSpPr txBox="1"/>
          <p:nvPr/>
        </p:nvSpPr>
        <p:spPr>
          <a:xfrm>
            <a:off x="1066800" y="685800"/>
            <a:ext cx="5867400" cy="523220"/>
          </a:xfrm>
          <a:prstGeom prst="rect">
            <a:avLst/>
          </a:prstGeom>
          <a:noFill/>
        </p:spPr>
        <p:txBody>
          <a:bodyPr wrap="square" rtlCol="0">
            <a:spAutoFit/>
          </a:bodyPr>
          <a:lstStyle/>
          <a:p>
            <a:pPr algn="ctr"/>
            <a:r>
              <a:rPr lang="en-US" sz="2800" dirty="0">
                <a:latin typeface="Calibri" pitchFamily="34" charset="0"/>
                <a:cs typeface="Calibri" pitchFamily="34" charset="0"/>
              </a:rPr>
              <a:t>Main Libraries Used in Project</a:t>
            </a: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47800"/>
            <a:ext cx="7086600" cy="1938992"/>
          </a:xfrm>
          <a:prstGeom prst="rect">
            <a:avLst/>
          </a:prstGeom>
        </p:spPr>
        <p:txBody>
          <a:bodyPr wrap="square">
            <a:spAutoFit/>
          </a:bodyPr>
          <a:lstStyle/>
          <a:p>
            <a:r>
              <a:rPr lang="en-IN" sz="2000" b="1" dirty="0">
                <a:latin typeface="Calibri" pitchFamily="34" charset="0"/>
                <a:cs typeface="Calibri" pitchFamily="34" charset="0"/>
              </a:rPr>
              <a:t>Hardware requirements : </a:t>
            </a:r>
          </a:p>
          <a:p>
            <a:endParaRPr lang="en-IN" sz="2000" b="1" dirty="0">
              <a:latin typeface="Calibri" pitchFamily="34" charset="0"/>
              <a:cs typeface="Calibri" pitchFamily="34" charset="0"/>
            </a:endParaRPr>
          </a:p>
          <a:p>
            <a:pPr>
              <a:buFont typeface="Wingdings" panose="05000000000000000000" pitchFamily="2" charset="2"/>
              <a:buChar char="Ø"/>
            </a:pPr>
            <a:r>
              <a:rPr lang="en-IN" sz="2000" dirty="0">
                <a:latin typeface="Calibri" pitchFamily="34" charset="0"/>
                <a:cs typeface="Calibri" pitchFamily="34" charset="0"/>
              </a:rPr>
              <a:t>Windows/Linux/Mac OS Machine</a:t>
            </a:r>
          </a:p>
          <a:p>
            <a:pPr>
              <a:buFont typeface="Wingdings" panose="05000000000000000000" pitchFamily="2" charset="2"/>
              <a:buChar char="Ø"/>
            </a:pPr>
            <a:r>
              <a:rPr lang="en-IN" sz="2000" dirty="0">
                <a:latin typeface="Calibri" pitchFamily="34" charset="0"/>
                <a:cs typeface="Calibri" pitchFamily="34" charset="0"/>
              </a:rPr>
              <a:t>RAM 4GB or more</a:t>
            </a:r>
          </a:p>
          <a:p>
            <a:pPr>
              <a:buFont typeface="Wingdings" panose="05000000000000000000" pitchFamily="2" charset="2"/>
              <a:buChar char="Ø"/>
            </a:pPr>
            <a:r>
              <a:rPr lang="en-IN" sz="2000" dirty="0">
                <a:latin typeface="Calibri" pitchFamily="34" charset="0"/>
                <a:cs typeface="Calibri" pitchFamily="34" charset="0"/>
              </a:rPr>
              <a:t>System type: 64-bit OS</a:t>
            </a:r>
          </a:p>
          <a:p>
            <a:pPr>
              <a:buFont typeface="Wingdings" panose="05000000000000000000" pitchFamily="2" charset="2"/>
              <a:buChar char="Ø"/>
            </a:pPr>
            <a:r>
              <a:rPr lang="en-IN" sz="2000" dirty="0">
                <a:latin typeface="Calibri" pitchFamily="34" charset="0"/>
                <a:cs typeface="Calibri" pitchFamily="34" charset="0"/>
              </a:rPr>
              <a:t> x64-based processor</a:t>
            </a:r>
          </a:p>
        </p:txBody>
      </p:sp>
      <p:sp>
        <p:nvSpPr>
          <p:cNvPr id="3" name="Rectangle 2"/>
          <p:cNvSpPr/>
          <p:nvPr/>
        </p:nvSpPr>
        <p:spPr>
          <a:xfrm>
            <a:off x="2590800" y="533400"/>
            <a:ext cx="3962400" cy="523220"/>
          </a:xfrm>
          <a:prstGeom prst="rect">
            <a:avLst/>
          </a:prstGeom>
        </p:spPr>
        <p:txBody>
          <a:bodyPr wrap="square">
            <a:spAutoFit/>
          </a:bodyPr>
          <a:lstStyle/>
          <a:p>
            <a:r>
              <a:rPr lang="en-IN" sz="2800" dirty="0">
                <a:latin typeface="Calibri" pitchFamily="34" charset="0"/>
                <a:cs typeface="Calibri" pitchFamily="34" charset="0"/>
              </a:rPr>
              <a:t>System Requirements </a:t>
            </a:r>
            <a:endParaRPr lang="en-US" sz="2800" dirty="0">
              <a:latin typeface="Calibri" pitchFamily="34" charset="0"/>
              <a:cs typeface="Calibri" pitchFamily="34" charset="0"/>
            </a:endParaRPr>
          </a:p>
        </p:txBody>
      </p:sp>
      <p:sp>
        <p:nvSpPr>
          <p:cNvPr id="4" name="Rectangle 3"/>
          <p:cNvSpPr/>
          <p:nvPr/>
        </p:nvSpPr>
        <p:spPr>
          <a:xfrm>
            <a:off x="838200" y="3810000"/>
            <a:ext cx="2824556" cy="400110"/>
          </a:xfrm>
          <a:prstGeom prst="rect">
            <a:avLst/>
          </a:prstGeom>
        </p:spPr>
        <p:txBody>
          <a:bodyPr wrap="none">
            <a:spAutoFit/>
          </a:bodyPr>
          <a:lstStyle/>
          <a:p>
            <a:r>
              <a:rPr lang="en-IN" sz="2000" b="1" dirty="0">
                <a:latin typeface="Calibri" pitchFamily="34" charset="0"/>
                <a:cs typeface="Calibri" pitchFamily="34" charset="0"/>
              </a:rPr>
              <a:t>Software Requirements: </a:t>
            </a:r>
            <a:endParaRPr lang="en-IN" sz="2000" dirty="0">
              <a:latin typeface="Calibri" pitchFamily="34" charset="0"/>
              <a:cs typeface="Calibri" pitchFamily="34" charset="0"/>
            </a:endParaRPr>
          </a:p>
        </p:txBody>
      </p:sp>
      <p:sp>
        <p:nvSpPr>
          <p:cNvPr id="6" name="TextBox 5"/>
          <p:cNvSpPr txBox="1"/>
          <p:nvPr/>
        </p:nvSpPr>
        <p:spPr>
          <a:xfrm>
            <a:off x="838200" y="4572000"/>
            <a:ext cx="2438400" cy="1015663"/>
          </a:xfrm>
          <a:prstGeom prst="rect">
            <a:avLst/>
          </a:prstGeom>
          <a:noFill/>
        </p:spPr>
        <p:txBody>
          <a:bodyPr wrap="square" rtlCol="0">
            <a:spAutoFit/>
          </a:bodyPr>
          <a:lstStyle/>
          <a:p>
            <a:pPr>
              <a:buFont typeface="Wingdings" pitchFamily="2" charset="2"/>
              <a:buChar char="Ø"/>
            </a:pPr>
            <a:r>
              <a:rPr lang="en-US" sz="2000" dirty="0">
                <a:latin typeface="Calibri" pitchFamily="34" charset="0"/>
                <a:cs typeface="Calibri" pitchFamily="34" charset="0"/>
              </a:rPr>
              <a:t>Python 3</a:t>
            </a:r>
          </a:p>
          <a:p>
            <a:pPr>
              <a:buFont typeface="Wingdings" pitchFamily="2" charset="2"/>
              <a:buChar char="Ø"/>
            </a:pPr>
            <a:r>
              <a:rPr lang="en-US" sz="2000" dirty="0">
                <a:latin typeface="Calibri" pitchFamily="34" charset="0"/>
                <a:cs typeface="Calibri" pitchFamily="34" charset="0"/>
              </a:rPr>
              <a:t>Any Python IDE</a:t>
            </a:r>
          </a:p>
          <a:p>
            <a:pPr>
              <a:buFont typeface="Wingdings" pitchFamily="2" charset="2"/>
              <a:buChar char="Ø"/>
            </a:pPr>
            <a:r>
              <a:rPr lang="en-US" sz="2000" dirty="0" err="1">
                <a:latin typeface="Calibri" pitchFamily="34" charset="0"/>
                <a:cs typeface="Calibri" pitchFamily="34" charset="0"/>
              </a:rPr>
              <a:t>Streamlit</a:t>
            </a:r>
            <a:r>
              <a:rPr lang="en-US" sz="2000" dirty="0">
                <a:latin typeface="Calibri" pitchFamily="34" charset="0"/>
                <a:cs typeface="Calibri" pitchFamily="34" charset="0"/>
              </a:rPr>
              <a:t> Library</a:t>
            </a:r>
          </a:p>
        </p:txBody>
      </p:sp>
    </p:spTree>
  </p:cSld>
  <p:clrMapOvr>
    <a:masterClrMapping/>
  </p:clrMapOvr>
  <p:transition>
    <p:pull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600200"/>
            <a:ext cx="7086600" cy="2862322"/>
          </a:xfrm>
          <a:prstGeom prst="rect">
            <a:avLst/>
          </a:prstGeom>
        </p:spPr>
        <p:txBody>
          <a:bodyPr wrap="square">
            <a:spAutoFit/>
          </a:bodyPr>
          <a:lstStyle/>
          <a:p>
            <a:pPr marL="342900" indent="-342900">
              <a:buFont typeface="Wingdings" pitchFamily="2" charset="2"/>
              <a:buChar char="Ø"/>
            </a:pPr>
            <a:r>
              <a:rPr lang="en-US" sz="2000" dirty="0">
                <a:latin typeface="Calibri" pitchFamily="34" charset="0"/>
                <a:cs typeface="Calibri" pitchFamily="34" charset="0"/>
              </a:rPr>
              <a:t>While building this model the problem faced was that the Deep Learning Algorithms CNN requires a lot of training data. </a:t>
            </a:r>
          </a:p>
          <a:p>
            <a:pPr marL="342900" indent="-342900">
              <a:buFont typeface="Wingdings" pitchFamily="2" charset="2"/>
              <a:buChar char="Ø"/>
            </a:pPr>
            <a:r>
              <a:rPr lang="en-US" sz="2000" dirty="0">
                <a:latin typeface="Calibri" pitchFamily="34" charset="0"/>
                <a:cs typeface="Calibri" pitchFamily="34" charset="0"/>
              </a:rPr>
              <a:t>The other problem is that since the features are extracted it takes too much time to extract the features because the model is learning form it and also requires memory for calculating the features. </a:t>
            </a:r>
          </a:p>
          <a:p>
            <a:pPr marL="342900" indent="-342900">
              <a:buFont typeface="Wingdings" pitchFamily="2" charset="2"/>
              <a:buChar char="Ø"/>
            </a:pPr>
            <a:r>
              <a:rPr lang="en-US" sz="2000" dirty="0">
                <a:latin typeface="Calibri" pitchFamily="34" charset="0"/>
                <a:cs typeface="Calibri" pitchFamily="34" charset="0"/>
              </a:rPr>
              <a:t>The requirement of GPU can be a problem to process the dataset as it required an efficient GPU for system training. </a:t>
            </a:r>
          </a:p>
          <a:p>
            <a:pPr marL="342900" indent="-342900">
              <a:buFont typeface="Wingdings" pitchFamily="2" charset="2"/>
              <a:buChar char="Ø"/>
            </a:pPr>
            <a:r>
              <a:rPr lang="en-US" sz="2000" dirty="0">
                <a:latin typeface="Calibri" pitchFamily="34" charset="0"/>
                <a:cs typeface="Calibri" pitchFamily="34" charset="0"/>
              </a:rPr>
              <a:t>Model takes so much time to train. </a:t>
            </a:r>
          </a:p>
        </p:txBody>
      </p:sp>
      <p:sp>
        <p:nvSpPr>
          <p:cNvPr id="3" name="Rectangle 2"/>
          <p:cNvSpPr/>
          <p:nvPr/>
        </p:nvSpPr>
        <p:spPr>
          <a:xfrm>
            <a:off x="2971800" y="609600"/>
            <a:ext cx="2729593" cy="523220"/>
          </a:xfrm>
          <a:prstGeom prst="rect">
            <a:avLst/>
          </a:prstGeom>
        </p:spPr>
        <p:txBody>
          <a:bodyPr wrap="none">
            <a:spAutoFit/>
          </a:bodyPr>
          <a:lstStyle/>
          <a:p>
            <a:r>
              <a:rPr lang="en-US" sz="2800" dirty="0">
                <a:latin typeface="Calibri" pitchFamily="34" charset="0"/>
                <a:cs typeface="Calibri" pitchFamily="34" charset="0"/>
              </a:rPr>
              <a:t>PROBLEM FACED </a:t>
            </a:r>
          </a:p>
        </p:txBody>
      </p:sp>
    </p:spTree>
  </p:cSld>
  <p:clrMapOvr>
    <a:masterClrMapping/>
  </p:clrMapOvr>
  <p:transition>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76400"/>
            <a:ext cx="7696200" cy="3477875"/>
          </a:xfrm>
          <a:prstGeom prst="rect">
            <a:avLst/>
          </a:prstGeom>
        </p:spPr>
        <p:txBody>
          <a:bodyPr wrap="square">
            <a:spAutoFit/>
          </a:bodyPr>
          <a:lstStyle/>
          <a:p>
            <a:pPr>
              <a:buFont typeface="Wingdings" pitchFamily="2" charset="2"/>
              <a:buChar char="Ø"/>
            </a:pPr>
            <a:r>
              <a:rPr lang="en-US" sz="2000" dirty="0">
                <a:latin typeface="Calibri" pitchFamily="34" charset="0"/>
                <a:cs typeface="Calibri" pitchFamily="34" charset="0"/>
              </a:rPr>
              <a:t> Deep learning-based method and quantization-based technique achieves a high recognition performance</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 For the best of our knowledge, this work addresses the problem of masked face recognition and different approaches during COVID19 pandemic.</a:t>
            </a:r>
          </a:p>
          <a:p>
            <a:pPr>
              <a:buFont typeface="Wingdings" pitchFamily="2" charset="2"/>
              <a:buChar char="Ø"/>
            </a:pPr>
            <a:endParaRPr lang="en-US" sz="2000" dirty="0">
              <a:latin typeface="Calibri" pitchFamily="34" charset="0"/>
              <a:cs typeface="Calibri" pitchFamily="34" charset="0"/>
            </a:endParaRPr>
          </a:p>
          <a:p>
            <a:pPr>
              <a:buFont typeface="Wingdings" pitchFamily="2" charset="2"/>
              <a:buChar char="Ø"/>
            </a:pPr>
            <a:r>
              <a:rPr lang="en-US" sz="2000" dirty="0">
                <a:latin typeface="Calibri" pitchFamily="34" charset="0"/>
                <a:cs typeface="Calibri" pitchFamily="34" charset="0"/>
              </a:rPr>
              <a:t> It is worth stating that this study is not limited to this pandemic period since a lot of people are self-aware constantly, they take care of their health and wear masks to protect themselves against pollution and to reduce other pathogens transmission.</a:t>
            </a:r>
          </a:p>
        </p:txBody>
      </p:sp>
      <p:sp>
        <p:nvSpPr>
          <p:cNvPr id="3" name="Rectangle 2"/>
          <p:cNvSpPr/>
          <p:nvPr/>
        </p:nvSpPr>
        <p:spPr>
          <a:xfrm>
            <a:off x="3352800" y="609600"/>
            <a:ext cx="2514600" cy="523220"/>
          </a:xfrm>
          <a:prstGeom prst="rect">
            <a:avLst/>
          </a:prstGeom>
        </p:spPr>
        <p:txBody>
          <a:bodyPr wrap="square">
            <a:spAutoFit/>
          </a:bodyPr>
          <a:lstStyle/>
          <a:p>
            <a:r>
              <a:rPr lang="en-US" sz="2800" dirty="0">
                <a:latin typeface="Calibri" pitchFamily="34" charset="0"/>
                <a:cs typeface="Calibri" pitchFamily="34" charset="0"/>
              </a:rPr>
              <a:t>Conclusion</a:t>
            </a:r>
            <a:endParaRPr lang="en-US" dirty="0">
              <a:latin typeface="Calibri" pitchFamily="34" charset="0"/>
              <a:cs typeface="Calibri" pitchFamily="34" charset="0"/>
            </a:endParaRPr>
          </a:p>
        </p:txBody>
      </p:sp>
    </p:spTree>
  </p:cSld>
  <p:clrMapOvr>
    <a:masterClrMapping/>
  </p:clrMapOvr>
  <p:transition>
    <p:split orient="vert" dir="in"/>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TotalTime>
  <Words>656</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Lucida Sans Unicode</vt:lpstr>
      <vt:lpstr>Verdana</vt:lpstr>
      <vt:lpstr>Wingdings</vt:lpstr>
      <vt:lpstr>Wingdings 2</vt:lpstr>
      <vt:lpstr>Wingdings 3</vt:lpstr>
      <vt:lpstr>Concourse</vt:lpstr>
      <vt:lpstr>Face Mask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hp</dc:creator>
  <cp:lastModifiedBy>Sanket Raut</cp:lastModifiedBy>
  <cp:revision>10</cp:revision>
  <dcterms:created xsi:type="dcterms:W3CDTF">2022-06-16T19:44:28Z</dcterms:created>
  <dcterms:modified xsi:type="dcterms:W3CDTF">2022-09-11T12:18:30Z</dcterms:modified>
</cp:coreProperties>
</file>