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ogh Huddar" initials="AH" lastIdx="1" clrIdx="0">
    <p:extLst>
      <p:ext uri="{19B8F6BF-5375-455C-9EA6-DF929625EA0E}">
        <p15:presenceInfo xmlns:p15="http://schemas.microsoft.com/office/powerpoint/2012/main" userId="d8ce3c846bbcb3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4AA5C8-AF70-8276-32DC-0723D8767699}"/>
              </a:ext>
            </a:extLst>
          </p:cNvPr>
          <p:cNvSpPr/>
          <p:nvPr/>
        </p:nvSpPr>
        <p:spPr>
          <a:xfrm>
            <a:off x="5741895" y="5452782"/>
            <a:ext cx="2548218" cy="578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741894" y="511792"/>
            <a:ext cx="5841247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4000" dirty="0"/>
              <a:t>Basic Details of the Team and Problem Statement</a:t>
            </a:r>
            <a:endParaRPr sz="40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41894" y="2049320"/>
            <a:ext cx="5841247" cy="369257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Jal Shakti</a:t>
            </a:r>
            <a:endParaRPr lang="en-US" b="1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SIH1289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Projection of the extent of inundation corresponding to the forecasts of flood levels in a river.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SKYNET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Samarth Pratap Singh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15782701/U0202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Birla Institute of Technology, Mesra</a:t>
            </a:r>
            <a:endParaRPr lang="en-IN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Disaster Management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E454-8C0E-EFB6-E978-218432A14050}"/>
              </a:ext>
            </a:extLst>
          </p:cNvPr>
          <p:cNvSpPr/>
          <p:nvPr/>
        </p:nvSpPr>
        <p:spPr>
          <a:xfrm>
            <a:off x="716437" y="1621410"/>
            <a:ext cx="2733773" cy="497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04584" y="7569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04584" y="1069557"/>
            <a:ext cx="6814395" cy="564427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Our model aims to assess the spatial </a:t>
            </a:r>
            <a:r>
              <a:rPr lang="en-US" b="1" dirty="0"/>
              <a:t>extent of inundation</a:t>
            </a:r>
            <a:r>
              <a:rPr lang="en-US" dirty="0"/>
              <a:t> using </a:t>
            </a:r>
            <a:r>
              <a:rPr lang="en-US" b="1" dirty="0"/>
              <a:t>Machine Learning (ML)</a:t>
            </a:r>
            <a:r>
              <a:rPr lang="en-US" dirty="0"/>
              <a:t> and </a:t>
            </a:r>
            <a:r>
              <a:rPr lang="en-US" b="1" dirty="0"/>
              <a:t>GIS</a:t>
            </a:r>
            <a:r>
              <a:rPr lang="en-US" dirty="0"/>
              <a:t> techniques, with a focus on data-driven analysis, modeling and visualization.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input for our model consists of 3 major parameters which include </a:t>
            </a:r>
            <a:r>
              <a:rPr lang="en-US" b="1" u="sng" dirty="0"/>
              <a:t>increase in water level of the river</a:t>
            </a:r>
            <a:r>
              <a:rPr lang="en-US" dirty="0"/>
              <a:t>, </a:t>
            </a:r>
            <a:r>
              <a:rPr lang="en-US" b="1" u="sng" dirty="0"/>
              <a:t>elevation of the point under consideration wrt river</a:t>
            </a:r>
            <a:r>
              <a:rPr lang="en-US" dirty="0"/>
              <a:t> and the </a:t>
            </a:r>
            <a:r>
              <a:rPr lang="en-US" b="1" u="sng" dirty="0"/>
              <a:t>distance of the point from the river</a:t>
            </a:r>
            <a:r>
              <a:rPr lang="en-US" dirty="0"/>
              <a:t>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Our model employs a </a:t>
            </a:r>
            <a:r>
              <a:rPr lang="en-US" b="1" dirty="0"/>
              <a:t>classifier (supervised learning)</a:t>
            </a:r>
            <a:r>
              <a:rPr lang="en-US" dirty="0"/>
              <a:t> trained on data from various </a:t>
            </a:r>
            <a:r>
              <a:rPr lang="en-US" b="1" dirty="0"/>
              <a:t>bands</a:t>
            </a:r>
            <a:r>
              <a:rPr lang="en-US" dirty="0"/>
              <a:t> and satellites to categorize the location of interest into two distinct classes: 'Flood' and 'No Flood’.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Then the model utilizes a </a:t>
            </a:r>
            <a:r>
              <a:rPr lang="en-US" b="1" dirty="0"/>
              <a:t>polynomial regression </a:t>
            </a:r>
            <a:r>
              <a:rPr lang="en-US" dirty="0"/>
              <a:t>function that incorporates the mentioned parameters, along with historical data, to dynamically adjust the exponents associated with these parameters. This adjustment process is guided by </a:t>
            </a:r>
            <a:r>
              <a:rPr lang="en-US" b="1" dirty="0"/>
              <a:t>loss functions</a:t>
            </a:r>
            <a:r>
              <a:rPr lang="en-US" dirty="0"/>
              <a:t>, which help fine-tune the model's parameters for improved accuracy.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We utilize this function for the regions marked as ‘Flood’ by our classifier, to generate a value that is subsequently </a:t>
            </a:r>
            <a:r>
              <a:rPr lang="en-US" b="1" dirty="0"/>
              <a:t>normalized</a:t>
            </a:r>
            <a:r>
              <a:rPr lang="en-US" dirty="0"/>
              <a:t> to represent the </a:t>
            </a:r>
            <a:r>
              <a:rPr lang="en-US" b="1" dirty="0"/>
              <a:t>likelihood</a:t>
            </a:r>
            <a:r>
              <a:rPr lang="en-US" dirty="0"/>
              <a:t> of inundation within the region.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probabilities associated with the regions are then visually represented on a GIS-based application, using a raster map.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202079" y="4236593"/>
            <a:ext cx="4865634" cy="24772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GIS-based application -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Google Earth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ngine and Google Earth Pro, QGIS.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Languages and frameworks -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JavaScript, python, pandas, NumPy, Scikit-learn, TensorFlow.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Satellite Imagery provided by -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SRTM, Copernicus, Landsat, Sentinel.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VCS -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Git, GitHub.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ED19A-E239-9BDC-E2A9-70BAADF8CA08}"/>
              </a:ext>
            </a:extLst>
          </p:cNvPr>
          <p:cNvSpPr txBox="1"/>
          <p:nvPr/>
        </p:nvSpPr>
        <p:spPr>
          <a:xfrm>
            <a:off x="7106000" y="3805519"/>
            <a:ext cx="38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Technology stack:</a:t>
            </a:r>
            <a:endParaRPr lang="en-US" sz="1800" u="sng" dirty="0">
              <a:latin typeface="Franklin Gothic" panose="020B0604020202020204" charset="0"/>
            </a:endParaRPr>
          </a:p>
          <a:p>
            <a:endParaRPr lang="en-IN" sz="1800" dirty="0">
              <a:latin typeface="Franklin Gothic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81A9C-0CAE-E86A-3858-8B971C6E5C8A}"/>
              </a:ext>
            </a:extLst>
          </p:cNvPr>
          <p:cNvSpPr txBox="1"/>
          <p:nvPr/>
        </p:nvSpPr>
        <p:spPr>
          <a:xfrm>
            <a:off x="124287" y="624469"/>
            <a:ext cx="284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Idea/Solution/Prototype:</a:t>
            </a:r>
            <a:endParaRPr lang="en-US" sz="1800" u="sng" dirty="0"/>
          </a:p>
          <a:p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6FDAA-02A7-8730-1388-40FA44C7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32" y="204687"/>
            <a:ext cx="3166474" cy="3543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397C44-B63E-D463-8CAA-D1A7E4B65077}"/>
              </a:ext>
            </a:extLst>
          </p:cNvPr>
          <p:cNvSpPr/>
          <p:nvPr/>
        </p:nvSpPr>
        <p:spPr>
          <a:xfrm>
            <a:off x="7202079" y="144171"/>
            <a:ext cx="4865634" cy="366134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C1F21-EE39-7EDF-8220-D4E6ACEEB49B}"/>
              </a:ext>
            </a:extLst>
          </p:cNvPr>
          <p:cNvSpPr txBox="1"/>
          <p:nvPr/>
        </p:nvSpPr>
        <p:spPr>
          <a:xfrm>
            <a:off x="7291225" y="2204987"/>
            <a:ext cx="179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SRTM</a:t>
            </a:r>
            <a:r>
              <a:rPr lang="en-IN" dirty="0"/>
              <a:t> satellite (Shuttle Radar Topography Mission) used for </a:t>
            </a:r>
            <a:r>
              <a:rPr lang="en-IN" b="1" dirty="0"/>
              <a:t>DEM</a:t>
            </a:r>
            <a:r>
              <a:rPr lang="en-IN" dirty="0"/>
              <a:t> (Digital Elevation Model)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9627E-E718-3388-EAA7-BB866255BE32}"/>
              </a:ext>
            </a:extLst>
          </p:cNvPr>
          <p:cNvSpPr txBox="1"/>
          <p:nvPr/>
        </p:nvSpPr>
        <p:spPr>
          <a:xfrm>
            <a:off x="10640615" y="2204987"/>
            <a:ext cx="1304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Landsat 8 </a:t>
            </a:r>
            <a:r>
              <a:rPr lang="en-IN" dirty="0"/>
              <a:t>satellite used for </a:t>
            </a:r>
            <a:r>
              <a:rPr lang="en-IN" b="1" dirty="0"/>
              <a:t>IR </a:t>
            </a:r>
            <a:r>
              <a:rPr lang="en-IN" dirty="0"/>
              <a:t>(NIR + SWIR + Thermal IR) image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6E3FE-3628-E9DC-2773-8C194788F6D2}"/>
              </a:ext>
            </a:extLst>
          </p:cNvPr>
          <p:cNvSpPr/>
          <p:nvPr/>
        </p:nvSpPr>
        <p:spPr>
          <a:xfrm>
            <a:off x="791852" y="1772239"/>
            <a:ext cx="2498103" cy="315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15191" y="25051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24118" y="101933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u="sng" dirty="0"/>
              <a:t>Use Cases:</a:t>
            </a:r>
            <a:endParaRPr u="sng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304800" y="1526499"/>
            <a:ext cx="5624946" cy="503384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Disaster Management and Response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Providing real-time information on flooded areas, helping emergency services plan rescue and relief operations efficiently.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Flood Forecasting and Early Warning Systems- </a:t>
            </a:r>
            <a:r>
              <a:rPr lang="en-US" dirty="0"/>
              <a:t>Predicting the likelihood and severity of floods in real-time to provide early warnings to relevant authorities and communities.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Urban Planning and Infrastructure Development- </a:t>
            </a:r>
            <a:r>
              <a:rPr lang="en-US" dirty="0"/>
              <a:t>Identify areas at risk of floods and plan infrastructure and land use accordingly.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Infrastructure Monitoring</a:t>
            </a:r>
            <a:r>
              <a:rPr lang="en-US" dirty="0"/>
              <a:t>- Implement an early warning system to detect potential threats in infrastructures such as dams and bridges.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Ecosystem Conservation</a:t>
            </a:r>
            <a:r>
              <a:rPr lang="en-US" dirty="0"/>
              <a:t>- Monitor water levels in critical ecosystems using satellite data to ensure that water levels remain within the required range to support biodiversity and maintain ecological balance.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Agriculture and Crop Management- </a:t>
            </a:r>
            <a:r>
              <a:rPr lang="en-US" dirty="0"/>
              <a:t>Optimize irrigation scheduling based on water levels in nearby rivers or reservoirs. Help farmers make data-driven decisions to conserve water resources.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20586" y="637434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sng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stoppers:</a:t>
            </a:r>
            <a:endParaRPr u="sng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1070834"/>
            <a:ext cx="5791200" cy="33908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Data Availability and Quality</a:t>
            </a:r>
            <a:r>
              <a:rPr lang="en-US" sz="1600" dirty="0">
                <a:latin typeface="Libre Franklin" pitchFamily="2" charset="0"/>
              </a:rPr>
              <a:t>: Incomplete, outdated, or noisy data can lead to inaccurate predictions.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Spatial and Temporal Resolution: </a:t>
            </a:r>
            <a:r>
              <a:rPr lang="en-US" sz="1600" dirty="0">
                <a:latin typeface="Libre Franklin" pitchFamily="2" charset="0"/>
              </a:rPr>
              <a:t>The spatial and temporal resolution of satellite imagery may not be sufficient for certain localized or rapidly changing flood events.</a:t>
            </a:r>
            <a:endParaRPr lang="en-US" sz="160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Cover and Atmospheric Conditions: </a:t>
            </a:r>
            <a:r>
              <a:rPr lang="en-US" sz="160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cover and atmospheric conditions can obstruct the view of the Earth's surface, making it challenging to obtain clear and continuous data.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Data Processing Complexity: </a:t>
            </a:r>
            <a:r>
              <a:rPr lang="en-US" sz="1600" dirty="0">
                <a:latin typeface="Libre Franklin" pitchFamily="2" charset="0"/>
              </a:rPr>
              <a:t>Processing and analyzing large volumes of remote sensing data, can be computationally intensive.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latin typeface="Libre Franklin" pitchFamily="2" charset="0"/>
              </a:rPr>
              <a:t>Model Generalization: </a:t>
            </a:r>
            <a:r>
              <a:rPr lang="en-US" sz="1600" dirty="0">
                <a:latin typeface="Libre Franklin" pitchFamily="2" charset="0"/>
              </a:rPr>
              <a:t>Ensuring that the model is capable of generalizing to different geographic regions.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364D7-C66E-D572-5730-7AB58150082F}"/>
              </a:ext>
            </a:extLst>
          </p:cNvPr>
          <p:cNvSpPr txBox="1"/>
          <p:nvPr/>
        </p:nvSpPr>
        <p:spPr>
          <a:xfrm>
            <a:off x="6020586" y="452332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Future scope:</a:t>
            </a:r>
            <a:endParaRPr lang="en-IN" u="sng" dirty="0"/>
          </a:p>
        </p:txBody>
      </p:sp>
      <p:sp>
        <p:nvSpPr>
          <p:cNvPr id="4" name="Google Shape;232;p3">
            <a:extLst>
              <a:ext uri="{FF2B5EF4-FFF2-40B4-BE49-F238E27FC236}">
                <a16:creationId xmlns:a16="http://schemas.microsoft.com/office/drawing/2014/main" id="{1F048D43-E257-5180-C95D-F7DAEC7223CF}"/>
              </a:ext>
            </a:extLst>
          </p:cNvPr>
          <p:cNvSpPr txBox="1"/>
          <p:nvPr/>
        </p:nvSpPr>
        <p:spPr>
          <a:xfrm>
            <a:off x="6096000" y="4991803"/>
            <a:ext cx="5791200" cy="156854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Increase the input parameters.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Replacing regression by a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CNN (Convolutional Neural Network)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Improvement in the classifier to extend classes to ‘High flood’, ‘Mid flood’ and ‘Low flood’.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Analysis of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concealed features in the exported GEOTIFF files.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961465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333065"/>
            <a:ext cx="9726389" cy="356347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Leader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Samarth Pratap Singh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(Btech/Mtech/PhD etc): Btech			Stream (ECE, CSE etc): IT			Year (I,II,III,IV): III </a:t>
            </a:r>
            <a:endParaRPr sz="12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1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Amogh Huddar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(Btech/Mtech/PhD etc): Btech 			Stream (ECE, CSE etc): IT	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2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Kshitij Jha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(Btech/Mtech/PhD etc): Btech 			Stream (ECE, CSE etc): ECE		Year (I,II,III,IV): III</a:t>
            </a:r>
            <a:endParaRPr sz="12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3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Vikram Verma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(Btech/Mtech/PhD etc): Btech 			Stream (ECE, CSE etc): ECE		Year (I,II,III,IV): III</a:t>
            </a:r>
            <a:endParaRPr sz="12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4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Bhakti Shirsat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(Btech/Mtech/PhD etc): BArch 	 		Stream (ECE, CSE etc): Architecture		Year (I,II,III,IV): III</a:t>
            </a:r>
            <a:endParaRPr sz="12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5 Name: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Priyanshu Kumar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(Btech/Mtech/PhD etc): Btech 			Stream (ECE, CSE etc): Mechanical		Year (I,II,III,IV): III</a:t>
            </a:r>
            <a:endParaRPr sz="12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937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Noto Sans Symbols</vt:lpstr>
      <vt:lpstr>Libre Franklin</vt:lpstr>
      <vt:lpstr>Calibri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Amogh Huddar</cp:lastModifiedBy>
  <cp:revision>21</cp:revision>
  <dcterms:created xsi:type="dcterms:W3CDTF">2022-02-11T07:14:46Z</dcterms:created>
  <dcterms:modified xsi:type="dcterms:W3CDTF">2023-10-02T11:23:12Z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