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ogh Huddar" initials="AH" lastIdx="1" clrIdx="0">
    <p:extLst>
      <p:ext uri="{19B8F6BF-5375-455C-9EA6-DF929625EA0E}">
        <p15:presenceInfo xmlns:p15="http://schemas.microsoft.com/office/powerpoint/2012/main" userId="d8ce3c846bbcb3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 name="Rectangle 1">
            <a:extLst>
              <a:ext uri="{FF2B5EF4-FFF2-40B4-BE49-F238E27FC236}">
                <a16:creationId xmlns:a16="http://schemas.microsoft.com/office/drawing/2014/main" id="{2A4AA5C8-AF70-8276-32DC-0723D8767699}"/>
              </a:ext>
            </a:extLst>
          </p:cNvPr>
          <p:cNvSpPr/>
          <p:nvPr/>
        </p:nvSpPr>
        <p:spPr>
          <a:xfrm>
            <a:off x="5741895" y="5452782"/>
            <a:ext cx="2548218" cy="5782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Google Shape;210;p1"/>
          <p:cNvSpPr txBox="1">
            <a:spLocks noGrp="1"/>
          </p:cNvSpPr>
          <p:nvPr>
            <p:ph type="ctrTitle"/>
          </p:nvPr>
        </p:nvSpPr>
        <p:spPr>
          <a:xfrm>
            <a:off x="5741894" y="511792"/>
            <a:ext cx="5841247" cy="1151688"/>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chemeClr val="dk1"/>
              </a:buClr>
              <a:buSzPts val="3600"/>
              <a:buFont typeface="Franklin Gothic"/>
              <a:buNone/>
            </a:pPr>
            <a:r>
              <a:rPr lang="en-US" sz="4000" dirty="0"/>
              <a:t>Basic Details of the Team and Problem Statement</a:t>
            </a:r>
            <a:endParaRPr sz="4000" dirty="0"/>
          </a:p>
        </p:txBody>
      </p:sp>
      <p:sp>
        <p:nvSpPr>
          <p:cNvPr id="211" name="Google Shape;211;p1"/>
          <p:cNvSpPr txBox="1">
            <a:spLocks noGrp="1"/>
          </p:cNvSpPr>
          <p:nvPr>
            <p:ph type="body" idx="1"/>
          </p:nvPr>
        </p:nvSpPr>
        <p:spPr>
          <a:xfrm>
            <a:off x="5741894" y="2049320"/>
            <a:ext cx="5841247" cy="3692574"/>
          </a:xfrm>
          <a:prstGeom prst="rect">
            <a:avLst/>
          </a:prstGeom>
          <a:noFill/>
          <a:ln w="12700">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b="1" dirty="0">
                <a:solidFill>
                  <a:schemeClr val="tx1"/>
                </a:solidFill>
                <a:latin typeface="Franklin Gothic"/>
                <a:ea typeface="Franklin Gothic"/>
                <a:cs typeface="Franklin Gothic"/>
                <a:sym typeface="Franklin Gothic"/>
              </a:rPr>
              <a:t>Ministry of Jal Shakti</a:t>
            </a:r>
            <a:endParaRPr lang="en-US" b="1" dirty="0">
              <a:solidFill>
                <a:schemeClr val="tx1"/>
              </a:solidFill>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dirty="0">
                <a:solidFill>
                  <a:schemeClr val="tx1"/>
                </a:solidFill>
                <a:latin typeface="Franklin Gothic"/>
                <a:ea typeface="Franklin Gothic"/>
                <a:cs typeface="Franklin Gothic"/>
                <a:sym typeface="Franklin Gothic"/>
              </a:rPr>
              <a:t>SIH1289</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 </a:t>
            </a:r>
            <a:r>
              <a:rPr lang="en-US" dirty="0">
                <a:solidFill>
                  <a:schemeClr val="tx1"/>
                </a:solidFill>
                <a:latin typeface="Franklin Gothic"/>
                <a:ea typeface="Franklin Gothic"/>
                <a:cs typeface="Franklin Gothic"/>
                <a:sym typeface="Franklin Gothic"/>
              </a:rPr>
              <a:t>Projection of the extent of inundation corresponding to the forecasts of flood levels in a river.</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Team Name</a:t>
            </a:r>
            <a:r>
              <a:rPr lang="en-US" dirty="0">
                <a:solidFill>
                  <a:schemeClr val="tx1"/>
                </a:solidFill>
                <a:latin typeface="Franklin Gothic"/>
                <a:ea typeface="Franklin Gothic"/>
                <a:cs typeface="Franklin Gothic"/>
                <a:sym typeface="Franklin Gothic"/>
              </a:rPr>
              <a:t>: SKYNET</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Samarth Pratap Singh</a:t>
            </a:r>
            <a:endParaRPr lang="en-IN" dirty="0">
              <a:solidFill>
                <a:schemeClr val="tx1"/>
              </a:solidFill>
            </a:endParaRPr>
          </a:p>
          <a:p>
            <a:pPr marL="0" lvl="0" indent="0" algn="l" rtl="0">
              <a:lnSpc>
                <a:spcPct val="90000"/>
              </a:lnSpc>
              <a:spcBef>
                <a:spcPts val="1000"/>
              </a:spcBef>
              <a:spcAft>
                <a:spcPts val="0"/>
              </a:spcAft>
              <a:buClr>
                <a:schemeClr val="lt2"/>
              </a:buClr>
              <a:buSzPts val="1800"/>
              <a:buNone/>
            </a:pPr>
            <a:r>
              <a:rPr lang="en-IN" dirty="0">
                <a:latin typeface="Franklin Gothic"/>
                <a:ea typeface="Franklin Gothic"/>
                <a:cs typeface="Franklin Gothic"/>
                <a:sym typeface="Franklin Gothic"/>
              </a:rPr>
              <a:t>Institute Code (AISHE): </a:t>
            </a: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Institute Name: </a:t>
            </a:r>
            <a:r>
              <a:rPr lang="en-US" dirty="0">
                <a:solidFill>
                  <a:schemeClr val="tx1"/>
                </a:solidFill>
                <a:latin typeface="Franklin Gothic"/>
                <a:ea typeface="Franklin Gothic"/>
                <a:cs typeface="Franklin Gothic"/>
                <a:sym typeface="Franklin Gothic"/>
              </a:rPr>
              <a:t>Birla Institute of Technology, Mesra</a:t>
            </a:r>
            <a:endParaRPr lang="en-IN"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IN" dirty="0">
                <a:latin typeface="Franklin Gothic"/>
                <a:ea typeface="Franklin Gothic"/>
                <a:cs typeface="Franklin Gothic"/>
                <a:sym typeface="Franklin Gothic"/>
              </a:rPr>
              <a:t>Theme Name: </a:t>
            </a:r>
            <a:r>
              <a:rPr lang="en-IN" b="1" dirty="0">
                <a:solidFill>
                  <a:schemeClr val="tx1">
                    <a:lumMod val="95000"/>
                    <a:lumOff val="5000"/>
                  </a:schemeClr>
                </a:solidFill>
                <a:latin typeface="Franklin Gothic"/>
                <a:ea typeface="Franklin Gothic"/>
                <a:cs typeface="Franklin Gothic"/>
                <a:sym typeface="Franklin Gothic"/>
              </a:rPr>
              <a:t>Disaster Management</a:t>
            </a:r>
            <a:endParaRPr lang="en-IN" b="1" dirty="0">
              <a:solidFill>
                <a:schemeClr val="tx1">
                  <a:lumMod val="95000"/>
                  <a:lumOff val="5000"/>
                </a:schemeClr>
              </a:solidFill>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4" name="Rectangle 3">
            <a:extLst>
              <a:ext uri="{FF2B5EF4-FFF2-40B4-BE49-F238E27FC236}">
                <a16:creationId xmlns:a16="http://schemas.microsoft.com/office/drawing/2014/main" id="{D467E454-8C0E-EFB6-E978-218432A14050}"/>
              </a:ext>
            </a:extLst>
          </p:cNvPr>
          <p:cNvSpPr/>
          <p:nvPr/>
        </p:nvSpPr>
        <p:spPr>
          <a:xfrm>
            <a:off x="716437" y="1621410"/>
            <a:ext cx="2733773" cy="4970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Google Shape;217;p2"/>
          <p:cNvSpPr txBox="1">
            <a:spLocks noGrp="1"/>
          </p:cNvSpPr>
          <p:nvPr>
            <p:ph type="title"/>
          </p:nvPr>
        </p:nvSpPr>
        <p:spPr>
          <a:xfrm>
            <a:off x="204584" y="7569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204584" y="1069557"/>
            <a:ext cx="6814395" cy="5644272"/>
          </a:xfrm>
          <a:prstGeom prst="rect">
            <a:avLst/>
          </a:prstGeom>
          <a:noFill/>
          <a:ln w="12700" cap="flat" cmpd="sng">
            <a:solidFill>
              <a:schemeClr val="tx1"/>
            </a:solid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US" dirty="0"/>
              <a:t>Our model aims to assess the spatial extent of flooding using AI and GIS techniques, with a focus on data-driven analysis, modeling and visualization.</a:t>
            </a:r>
          </a:p>
          <a:p>
            <a:pPr marL="285750" lvl="0" indent="-285750" algn="l" rtl="0">
              <a:lnSpc>
                <a:spcPct val="100000"/>
              </a:lnSpc>
              <a:spcBef>
                <a:spcPts val="1000"/>
              </a:spcBef>
              <a:spcAft>
                <a:spcPts val="0"/>
              </a:spcAft>
              <a:buClr>
                <a:schemeClr val="dk1"/>
              </a:buClr>
              <a:buSzPts val="1600"/>
              <a:buFont typeface="Noto Sans Symbols"/>
              <a:buChar char="⮚"/>
            </a:pPr>
            <a:r>
              <a:rPr lang="en-US" dirty="0"/>
              <a:t>The input for our model consists of 3 major parameters which include </a:t>
            </a:r>
            <a:r>
              <a:rPr lang="en-US" b="1" u="sng" dirty="0"/>
              <a:t>increase in water level of the river</a:t>
            </a:r>
            <a:r>
              <a:rPr lang="en-US" dirty="0"/>
              <a:t>, </a:t>
            </a:r>
            <a:r>
              <a:rPr lang="en-US" b="1" u="sng" dirty="0"/>
              <a:t>elevation of the point under consideration wrt river</a:t>
            </a:r>
            <a:r>
              <a:rPr lang="en-US" dirty="0"/>
              <a:t> and the </a:t>
            </a:r>
            <a:r>
              <a:rPr lang="en-US" b="1" u="sng" dirty="0"/>
              <a:t>distance of the point from the river</a:t>
            </a:r>
            <a:r>
              <a:rPr lang="en-US" dirty="0"/>
              <a:t>.</a:t>
            </a:r>
          </a:p>
          <a:p>
            <a:pPr marL="285750" indent="-285750">
              <a:buFont typeface="Noto Sans Symbols"/>
              <a:buChar char="⮚"/>
            </a:pPr>
            <a:r>
              <a:rPr lang="en-US" dirty="0"/>
              <a:t>Our model employs a classifier trained on data from various bands and satellites to categorize the location of interest into two distinct classes: 'Flood' and 'No Flood’.</a:t>
            </a:r>
          </a:p>
          <a:p>
            <a:pPr marL="285750" indent="-285750">
              <a:buFont typeface="Noto Sans Symbols"/>
              <a:buChar char="⮚"/>
            </a:pPr>
            <a:r>
              <a:rPr lang="en-US" dirty="0"/>
              <a:t>Then the model utilizes a mathematical function that incorporates the mentioned parameters, along with historical data, to dynamically adjust the exponents associated with these parameters. This adjustment process is guided by error functions, which help fine-tune the model's parameters for improved accuracy.</a:t>
            </a:r>
          </a:p>
          <a:p>
            <a:pPr marL="285750" lvl="0" indent="-285750" algn="l" rtl="0">
              <a:lnSpc>
                <a:spcPct val="100000"/>
              </a:lnSpc>
              <a:spcBef>
                <a:spcPts val="1000"/>
              </a:spcBef>
              <a:spcAft>
                <a:spcPts val="0"/>
              </a:spcAft>
              <a:buClr>
                <a:schemeClr val="dk1"/>
              </a:buClr>
              <a:buSzPts val="1600"/>
              <a:buFont typeface="Noto Sans Symbols"/>
              <a:buChar char="⮚"/>
            </a:pPr>
            <a:r>
              <a:rPr lang="en-US" dirty="0"/>
              <a:t>We utilize this function for the regions marked as ‘Flood’ by our classifier, to generate a value that is subsequently normalized to represent the likelihood of inundation within the region.</a:t>
            </a:r>
          </a:p>
          <a:p>
            <a:pPr marL="285750" lvl="0" indent="-285750" algn="l" rtl="0">
              <a:lnSpc>
                <a:spcPct val="100000"/>
              </a:lnSpc>
              <a:spcBef>
                <a:spcPts val="1000"/>
              </a:spcBef>
              <a:spcAft>
                <a:spcPts val="0"/>
              </a:spcAft>
              <a:buClr>
                <a:schemeClr val="dk1"/>
              </a:buClr>
              <a:buSzPts val="1600"/>
              <a:buFont typeface="Noto Sans Symbols"/>
              <a:buChar char="⮚"/>
            </a:pPr>
            <a:r>
              <a:rPr lang="en-US" dirty="0"/>
              <a:t>The probabilities associated with the regions are then visually represented on a GIS-based application, using a raster map.</a:t>
            </a:r>
          </a:p>
          <a:p>
            <a:pPr marL="285750" lvl="0" indent="-285750" algn="l" rtl="0">
              <a:lnSpc>
                <a:spcPct val="100000"/>
              </a:lnSpc>
              <a:spcBef>
                <a:spcPts val="1000"/>
              </a:spcBef>
              <a:spcAft>
                <a:spcPts val="0"/>
              </a:spcAft>
              <a:buClr>
                <a:schemeClr val="dk1"/>
              </a:buClr>
              <a:buSzPts val="1600"/>
              <a:buFont typeface="Noto Sans Symbols"/>
              <a:buChar char="⮚"/>
            </a:pPr>
            <a:endParaRPr lang="en-US" dirty="0"/>
          </a:p>
        </p:txBody>
      </p:sp>
      <p:sp>
        <p:nvSpPr>
          <p:cNvPr id="222" name="Google Shape;222;p2"/>
          <p:cNvSpPr txBox="1"/>
          <p:nvPr/>
        </p:nvSpPr>
        <p:spPr>
          <a:xfrm>
            <a:off x="7202079" y="4236593"/>
            <a:ext cx="4865634" cy="2477236"/>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marR="0" lvl="0" indent="-285750" algn="l" rtl="0">
              <a:lnSpc>
                <a:spcPct val="100000"/>
              </a:lnSpc>
              <a:spcBef>
                <a:spcPts val="1000"/>
              </a:spcBef>
              <a:spcAft>
                <a:spcPts val="0"/>
              </a:spcAft>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GIS-based application - </a:t>
            </a:r>
            <a:r>
              <a:rPr lang="en-US" sz="1600" b="0" i="0" dirty="0">
                <a:solidFill>
                  <a:schemeClr val="dk1"/>
                </a:solidFill>
                <a:latin typeface="Libre Franklin"/>
                <a:ea typeface="Libre Franklin"/>
                <a:cs typeface="Libre Franklin"/>
                <a:sym typeface="Libre Franklin"/>
              </a:rPr>
              <a:t>Google Earth </a:t>
            </a:r>
            <a:r>
              <a:rPr lang="en-US" sz="1600" dirty="0">
                <a:solidFill>
                  <a:schemeClr val="dk1"/>
                </a:solidFill>
                <a:latin typeface="Libre Franklin"/>
                <a:ea typeface="Libre Franklin"/>
                <a:cs typeface="Libre Franklin"/>
                <a:sym typeface="Libre Franklin"/>
              </a:rPr>
              <a:t>E</a:t>
            </a:r>
            <a:r>
              <a:rPr lang="en-US" sz="1600" b="0" i="0" dirty="0">
                <a:solidFill>
                  <a:schemeClr val="dk1"/>
                </a:solidFill>
                <a:latin typeface="Libre Franklin"/>
                <a:ea typeface="Libre Franklin"/>
                <a:cs typeface="Libre Franklin"/>
                <a:sym typeface="Libre Franklin"/>
              </a:rPr>
              <a:t>ngine and Google Earth Pro, QGIS.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Languages and frameworks - </a:t>
            </a:r>
            <a:r>
              <a:rPr lang="en-US" sz="1600" dirty="0">
                <a:solidFill>
                  <a:schemeClr val="dk1"/>
                </a:solidFill>
                <a:latin typeface="Libre Franklin"/>
                <a:sym typeface="Libre Franklin"/>
              </a:rPr>
              <a:t>JavaScript, python, pandas, NumPy, Scikit-learn, TensorFlow.</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Satellite Imagery provided by - </a:t>
            </a:r>
            <a:r>
              <a:rPr lang="en-US" sz="1600" dirty="0">
                <a:solidFill>
                  <a:schemeClr val="dk1"/>
                </a:solidFill>
                <a:latin typeface="Libre Franklin"/>
                <a:sym typeface="Libre Franklin"/>
              </a:rPr>
              <a:t>SRTM, Copernicus, Landsat, Sentinel.</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a:solidFill>
                  <a:schemeClr val="dk1"/>
                </a:solidFill>
                <a:latin typeface="Libre Franklin"/>
                <a:sym typeface="Libre Franklin"/>
              </a:rPr>
              <a:t>VCS -</a:t>
            </a:r>
            <a:r>
              <a:rPr lang="en-US" sz="1600" dirty="0">
                <a:solidFill>
                  <a:schemeClr val="dk1"/>
                </a:solidFill>
                <a:latin typeface="Libre Franklin"/>
                <a:sym typeface="Libre Franklin"/>
              </a:rPr>
              <a:t> Git, GitHub.</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29FED19A-E239-9BDC-E2A9-70BAADF8CA08}"/>
              </a:ext>
            </a:extLst>
          </p:cNvPr>
          <p:cNvSpPr txBox="1"/>
          <p:nvPr/>
        </p:nvSpPr>
        <p:spPr>
          <a:xfrm>
            <a:off x="7112724" y="3805519"/>
            <a:ext cx="3845858" cy="646331"/>
          </a:xfrm>
          <a:prstGeom prst="rect">
            <a:avLst/>
          </a:prstGeom>
          <a:noFill/>
        </p:spPr>
        <p:txBody>
          <a:bodyPr wrap="square" rtlCol="0">
            <a:spAutoFit/>
          </a:bodyPr>
          <a:lstStyle/>
          <a:p>
            <a:r>
              <a:rPr lang="en-US" sz="1800" b="0" i="0" u="sng" dirty="0">
                <a:solidFill>
                  <a:schemeClr val="lt2"/>
                </a:solidFill>
                <a:latin typeface="Franklin Gothic" panose="020B0604020202020204" charset="0"/>
                <a:ea typeface="Franklin Gothic"/>
                <a:cs typeface="Franklin Gothic"/>
                <a:sym typeface="Franklin Gothic"/>
              </a:rPr>
              <a:t>Technology stack:</a:t>
            </a:r>
            <a:endParaRPr lang="en-US" sz="1800" u="sng" dirty="0">
              <a:latin typeface="Franklin Gothic" panose="020B0604020202020204" charset="0"/>
            </a:endParaRPr>
          </a:p>
          <a:p>
            <a:endParaRPr lang="en-IN" sz="1800" dirty="0">
              <a:latin typeface="Franklin Gothic" panose="020B0604020202020204" charset="0"/>
            </a:endParaRPr>
          </a:p>
        </p:txBody>
      </p:sp>
      <p:sp>
        <p:nvSpPr>
          <p:cNvPr id="3" name="TextBox 2">
            <a:extLst>
              <a:ext uri="{FF2B5EF4-FFF2-40B4-BE49-F238E27FC236}">
                <a16:creationId xmlns:a16="http://schemas.microsoft.com/office/drawing/2014/main" id="{4A781A9C-0CAE-E86A-3858-8B971C6E5C8A}"/>
              </a:ext>
            </a:extLst>
          </p:cNvPr>
          <p:cNvSpPr txBox="1"/>
          <p:nvPr/>
        </p:nvSpPr>
        <p:spPr>
          <a:xfrm>
            <a:off x="124287" y="624469"/>
            <a:ext cx="2847513" cy="646331"/>
          </a:xfrm>
          <a:prstGeom prst="rect">
            <a:avLst/>
          </a:prstGeom>
          <a:noFill/>
        </p:spPr>
        <p:txBody>
          <a:bodyPr wrap="square" rtlCol="0">
            <a:spAutoFit/>
          </a:bodyPr>
          <a:lstStyle/>
          <a:p>
            <a:r>
              <a:rPr lang="en-US" sz="1800" u="sng" dirty="0">
                <a:solidFill>
                  <a:schemeClr val="lt2"/>
                </a:solidFill>
                <a:latin typeface="Franklin Gothic"/>
                <a:ea typeface="Franklin Gothic"/>
                <a:cs typeface="Franklin Gothic"/>
                <a:sym typeface="Franklin Gothic"/>
              </a:rPr>
              <a:t>Idea/Solution/Prototype:</a:t>
            </a:r>
            <a:endParaRPr lang="en-US" sz="1800" u="sng" dirty="0"/>
          </a:p>
          <a:p>
            <a:endParaRPr lang="en-IN" sz="1800" dirty="0"/>
          </a:p>
        </p:txBody>
      </p:sp>
      <p:pic>
        <p:nvPicPr>
          <p:cNvPr id="10" name="Picture 9">
            <a:extLst>
              <a:ext uri="{FF2B5EF4-FFF2-40B4-BE49-F238E27FC236}">
                <a16:creationId xmlns:a16="http://schemas.microsoft.com/office/drawing/2014/main" id="{9DE6FDAA-02A7-8730-1388-40FA44C76392}"/>
              </a:ext>
            </a:extLst>
          </p:cNvPr>
          <p:cNvPicPr>
            <a:picLocks noChangeAspect="1"/>
          </p:cNvPicPr>
          <p:nvPr/>
        </p:nvPicPr>
        <p:blipFill>
          <a:blip r:embed="rId3"/>
          <a:stretch>
            <a:fillRect/>
          </a:stretch>
        </p:blipFill>
        <p:spPr>
          <a:xfrm>
            <a:off x="8096232" y="204687"/>
            <a:ext cx="3166474" cy="3543300"/>
          </a:xfrm>
          <a:prstGeom prst="rect">
            <a:avLst/>
          </a:prstGeom>
        </p:spPr>
      </p:pic>
      <p:sp>
        <p:nvSpPr>
          <p:cNvPr id="11" name="Rectangle 10">
            <a:extLst>
              <a:ext uri="{FF2B5EF4-FFF2-40B4-BE49-F238E27FC236}">
                <a16:creationId xmlns:a16="http://schemas.microsoft.com/office/drawing/2014/main" id="{00397C44-B63E-D463-8CAA-D1A7E4B65077}"/>
              </a:ext>
            </a:extLst>
          </p:cNvPr>
          <p:cNvSpPr/>
          <p:nvPr/>
        </p:nvSpPr>
        <p:spPr>
          <a:xfrm>
            <a:off x="7202079" y="144171"/>
            <a:ext cx="4865634" cy="3661348"/>
          </a:xfrm>
          <a:prstGeom prst="rect">
            <a:avLst/>
          </a:prstGeom>
          <a:noFill/>
          <a:ln w="127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 name="Rectangle 1">
            <a:extLst>
              <a:ext uri="{FF2B5EF4-FFF2-40B4-BE49-F238E27FC236}">
                <a16:creationId xmlns:a16="http://schemas.microsoft.com/office/drawing/2014/main" id="{8426E3FE-3628-E9DC-2773-8C194788F6D2}"/>
              </a:ext>
            </a:extLst>
          </p:cNvPr>
          <p:cNvSpPr/>
          <p:nvPr/>
        </p:nvSpPr>
        <p:spPr>
          <a:xfrm>
            <a:off x="791852" y="1772239"/>
            <a:ext cx="2498103" cy="3159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Google Shape;227;p3"/>
          <p:cNvSpPr txBox="1">
            <a:spLocks noGrp="1"/>
          </p:cNvSpPr>
          <p:nvPr>
            <p:ph type="title"/>
          </p:nvPr>
        </p:nvSpPr>
        <p:spPr>
          <a:xfrm>
            <a:off x="315191" y="250518"/>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224118" y="101933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u="sng" dirty="0"/>
              <a:t>Use Cases:</a:t>
            </a:r>
            <a:endParaRPr u="sng" dirty="0"/>
          </a:p>
        </p:txBody>
      </p:sp>
      <p:sp>
        <p:nvSpPr>
          <p:cNvPr id="229" name="Google Shape;229;p3"/>
          <p:cNvSpPr txBox="1">
            <a:spLocks noGrp="1"/>
          </p:cNvSpPr>
          <p:nvPr>
            <p:ph type="body" idx="1"/>
          </p:nvPr>
        </p:nvSpPr>
        <p:spPr>
          <a:xfrm>
            <a:off x="304800" y="1526500"/>
            <a:ext cx="5624946" cy="502047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b="1" dirty="0"/>
              <a:t>Disaster Management and Response</a:t>
            </a:r>
            <a:r>
              <a:rPr lang="en-US" dirty="0"/>
              <a:t>-</a:t>
            </a:r>
            <a:r>
              <a:rPr lang="en-US" b="1" dirty="0"/>
              <a:t> </a:t>
            </a:r>
            <a:r>
              <a:rPr lang="en-US" dirty="0"/>
              <a:t>Providing real-time information on flooded areas, helping emergency services plan rescue and relief operations efficiently.</a:t>
            </a:r>
          </a:p>
          <a:p>
            <a:pPr marL="285750" indent="-285750">
              <a:spcBef>
                <a:spcPts val="0"/>
              </a:spcBef>
              <a:buFont typeface="Noto Sans Symbols"/>
              <a:buChar char="⮚"/>
            </a:pPr>
            <a:r>
              <a:rPr lang="en-US" b="1" dirty="0"/>
              <a:t>Flood Forecasting and Early Warning Systems- </a:t>
            </a:r>
            <a:r>
              <a:rPr lang="en-US" dirty="0"/>
              <a:t>Predicting the likelihood and severity of floods in real-time to provide early warnings to relevant authorities and communities.</a:t>
            </a:r>
          </a:p>
          <a:p>
            <a:pPr marL="285750" indent="-285750">
              <a:spcBef>
                <a:spcPts val="0"/>
              </a:spcBef>
              <a:buFont typeface="Noto Sans Symbols"/>
              <a:buChar char="⮚"/>
            </a:pPr>
            <a:r>
              <a:rPr lang="en-US" b="1" dirty="0"/>
              <a:t>Urban Planning and Infrastructure Development- </a:t>
            </a:r>
            <a:r>
              <a:rPr lang="en-US" dirty="0"/>
              <a:t>Identify areas at risk of floods and plan infrastructure and land use accordingly.</a:t>
            </a:r>
          </a:p>
          <a:p>
            <a:pPr marL="285750" indent="-285750">
              <a:spcBef>
                <a:spcPts val="0"/>
              </a:spcBef>
              <a:buFont typeface="Noto Sans Symbols"/>
              <a:buChar char="⮚"/>
            </a:pPr>
            <a:r>
              <a:rPr lang="en-US" b="1" dirty="0"/>
              <a:t>Infrastructure Monitoring</a:t>
            </a:r>
            <a:r>
              <a:rPr lang="en-US" dirty="0"/>
              <a:t>- Implement an early warning system to detect potential threats in infrastructures such as dams and bridges.</a:t>
            </a:r>
          </a:p>
          <a:p>
            <a:pPr marL="285750" indent="-285750">
              <a:spcBef>
                <a:spcPts val="0"/>
              </a:spcBef>
              <a:buFont typeface="Noto Sans Symbols"/>
              <a:buChar char="⮚"/>
            </a:pPr>
            <a:r>
              <a:rPr lang="en-US" b="1" dirty="0"/>
              <a:t>Ecosystem Conservation</a:t>
            </a:r>
            <a:r>
              <a:rPr lang="en-US" dirty="0"/>
              <a:t>- Monitor water levels in critical ecosystems using satellite data to ensure that water levels remain within the required range to support biodiversity and maintain ecological balance.</a:t>
            </a:r>
          </a:p>
          <a:p>
            <a:pPr marL="285750" indent="-285750">
              <a:spcBef>
                <a:spcPts val="0"/>
              </a:spcBef>
              <a:buFont typeface="Noto Sans Symbols"/>
              <a:buChar char="⮚"/>
            </a:pPr>
            <a:r>
              <a:rPr lang="en-US" b="1" dirty="0"/>
              <a:t>Agriculture and Crop Management- </a:t>
            </a:r>
            <a:r>
              <a:rPr lang="en-US" dirty="0"/>
              <a:t>Optimize irrigation scheduling based on water levels in nearby rivers or reservoirs. Help farmers make data-driven decisions to conserve water resources.</a:t>
            </a:r>
          </a:p>
          <a:p>
            <a:pPr marL="285750" indent="-285750">
              <a:spcBef>
                <a:spcPts val="0"/>
              </a:spcBef>
              <a:buFont typeface="Noto Sans Symbols"/>
              <a:buChar char="⮚"/>
            </a:pPr>
            <a:endParaRPr lang="en-US" dirty="0"/>
          </a:p>
          <a:p>
            <a:pPr marL="285750" indent="-285750">
              <a:spcBef>
                <a:spcPts val="0"/>
              </a:spcBef>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p:txBody>
      </p:sp>
      <p:sp>
        <p:nvSpPr>
          <p:cNvPr id="231" name="Google Shape;231;p3"/>
          <p:cNvSpPr txBox="1"/>
          <p:nvPr/>
        </p:nvSpPr>
        <p:spPr>
          <a:xfrm>
            <a:off x="6020586" y="703423"/>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sng" dirty="0">
                <a:solidFill>
                  <a:schemeClr val="lt2"/>
                </a:solidFill>
                <a:latin typeface="Franklin Gothic"/>
                <a:ea typeface="Franklin Gothic"/>
                <a:cs typeface="Franklin Gothic"/>
                <a:sym typeface="Franklin Gothic"/>
              </a:rPr>
              <a:t>Dependencies / Show stoppers:</a:t>
            </a:r>
            <a:endParaRPr u="sng" dirty="0"/>
          </a:p>
        </p:txBody>
      </p:sp>
      <p:sp>
        <p:nvSpPr>
          <p:cNvPr id="232" name="Google Shape;232;p3"/>
          <p:cNvSpPr txBox="1"/>
          <p:nvPr/>
        </p:nvSpPr>
        <p:spPr>
          <a:xfrm>
            <a:off x="6096000" y="1155677"/>
            <a:ext cx="5791200" cy="339088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600" b="1" dirty="0">
                <a:latin typeface="Libre Franklin" pitchFamily="2" charset="0"/>
              </a:rPr>
              <a:t>Data Availability and Quality</a:t>
            </a:r>
            <a:r>
              <a:rPr lang="en-US" sz="1600" dirty="0">
                <a:latin typeface="Libre Franklin" pitchFamily="2" charset="0"/>
              </a:rPr>
              <a:t>: Incomplete, outdated, or noisy data can lead to inaccurate predictions.</a:t>
            </a:r>
          </a:p>
          <a:p>
            <a:pPr marL="285750" indent="-285750">
              <a:lnSpc>
                <a:spcPct val="90000"/>
              </a:lnSpc>
              <a:buClr>
                <a:schemeClr val="dk1"/>
              </a:buClr>
              <a:buSzPts val="1600"/>
              <a:buFont typeface="Noto Sans Symbols"/>
              <a:buChar char="⮚"/>
            </a:pPr>
            <a:r>
              <a:rPr lang="en-US" sz="1600" b="1" dirty="0">
                <a:latin typeface="Libre Franklin" pitchFamily="2" charset="0"/>
              </a:rPr>
              <a:t>Spatial and Temporal Resolution: </a:t>
            </a:r>
            <a:r>
              <a:rPr lang="en-US" sz="1600" dirty="0">
                <a:latin typeface="Libre Franklin" pitchFamily="2" charset="0"/>
              </a:rPr>
              <a:t>The spatial and temporal resolution of satellite imagery may not be sufficient for certain localized or rapidly changing flood events.</a:t>
            </a:r>
            <a:endParaRPr lang="en-US" sz="160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Cloud Cover and Atmospheric Conditions: </a:t>
            </a:r>
            <a:r>
              <a:rPr lang="en-US" sz="1600" i="0" dirty="0">
                <a:solidFill>
                  <a:schemeClr val="dk1"/>
                </a:solidFill>
                <a:latin typeface="Libre Franklin"/>
                <a:ea typeface="Libre Franklin"/>
                <a:cs typeface="Libre Franklin"/>
                <a:sym typeface="Libre Franklin"/>
              </a:rPr>
              <a:t>Cloud cover and atmospheric conditions can obstruct the view of the Earth's surface, making it challenging to obtain clear and continuous data.</a:t>
            </a:r>
          </a:p>
          <a:p>
            <a:pPr marL="285750" marR="0" lvl="0" indent="-285750" algn="l" rtl="0">
              <a:lnSpc>
                <a:spcPct val="90000"/>
              </a:lnSpc>
              <a:spcBef>
                <a:spcPts val="0"/>
              </a:spcBef>
              <a:spcAft>
                <a:spcPts val="0"/>
              </a:spcAft>
              <a:buClr>
                <a:schemeClr val="dk1"/>
              </a:buClr>
              <a:buSzPts val="1600"/>
              <a:buFont typeface="Noto Sans Symbols"/>
              <a:buChar char="⮚"/>
            </a:pPr>
            <a:r>
              <a:rPr lang="en-US" sz="1600" b="1" dirty="0">
                <a:latin typeface="Libre Franklin" pitchFamily="2" charset="0"/>
              </a:rPr>
              <a:t>Data Processing Complexity: </a:t>
            </a:r>
            <a:r>
              <a:rPr lang="en-US" sz="1600" dirty="0">
                <a:latin typeface="Libre Franklin" pitchFamily="2" charset="0"/>
              </a:rPr>
              <a:t>Processing and analyzing large volumes of remote sensing data, can be computationally intensive.</a:t>
            </a:r>
          </a:p>
          <a:p>
            <a:pPr marL="285750" marR="0" lvl="0" indent="-285750" algn="l" rtl="0">
              <a:lnSpc>
                <a:spcPct val="90000"/>
              </a:lnSpc>
              <a:spcBef>
                <a:spcPts val="0"/>
              </a:spcBef>
              <a:spcAft>
                <a:spcPts val="0"/>
              </a:spcAft>
              <a:buClr>
                <a:schemeClr val="dk1"/>
              </a:buClr>
              <a:buSzPts val="1600"/>
              <a:buFont typeface="Noto Sans Symbols"/>
              <a:buChar char="⮚"/>
            </a:pPr>
            <a:r>
              <a:rPr lang="en-US" sz="1600" b="1" dirty="0">
                <a:latin typeface="Libre Franklin" pitchFamily="2" charset="0"/>
              </a:rPr>
              <a:t>Model Generalization: </a:t>
            </a:r>
            <a:r>
              <a:rPr lang="en-US" sz="1600" dirty="0">
                <a:latin typeface="Libre Franklin" pitchFamily="2" charset="0"/>
              </a:rPr>
              <a:t>Ensuring that the model is capable of generalizing to different geographic regions.</a:t>
            </a:r>
          </a:p>
        </p:txBody>
      </p:sp>
      <p:sp>
        <p:nvSpPr>
          <p:cNvPr id="3" name="TextBox 2">
            <a:extLst>
              <a:ext uri="{FF2B5EF4-FFF2-40B4-BE49-F238E27FC236}">
                <a16:creationId xmlns:a16="http://schemas.microsoft.com/office/drawing/2014/main" id="{39C364D7-C66E-D572-5730-7AB58150082F}"/>
              </a:ext>
            </a:extLst>
          </p:cNvPr>
          <p:cNvSpPr txBox="1"/>
          <p:nvPr/>
        </p:nvSpPr>
        <p:spPr>
          <a:xfrm>
            <a:off x="6020586" y="4608164"/>
            <a:ext cx="5791200" cy="369332"/>
          </a:xfrm>
          <a:prstGeom prst="rect">
            <a:avLst/>
          </a:prstGeom>
          <a:noFill/>
        </p:spPr>
        <p:txBody>
          <a:bodyPr wrap="square" rtlCol="0">
            <a:spAutoFit/>
          </a:bodyPr>
          <a:lstStyle/>
          <a:p>
            <a:r>
              <a:rPr kumimoji="0" lang="en-US" sz="1800" b="0" i="0" u="sng" strike="noStrike" kern="0" cap="none" spc="0" normalizeH="0" baseline="0" noProof="0" dirty="0">
                <a:ln>
                  <a:noFill/>
                </a:ln>
                <a:solidFill>
                  <a:srgbClr val="7CA655"/>
                </a:solidFill>
                <a:effectLst/>
                <a:uLnTx/>
                <a:uFillTx/>
                <a:latin typeface="Franklin Gothic"/>
                <a:ea typeface="Franklin Gothic"/>
                <a:cs typeface="Franklin Gothic"/>
                <a:sym typeface="Franklin Gothic"/>
              </a:rPr>
              <a:t>Future scope:</a:t>
            </a:r>
            <a:endParaRPr lang="en-IN" u="sng" dirty="0"/>
          </a:p>
        </p:txBody>
      </p:sp>
      <p:sp>
        <p:nvSpPr>
          <p:cNvPr id="4" name="Google Shape;232;p3">
            <a:extLst>
              <a:ext uri="{FF2B5EF4-FFF2-40B4-BE49-F238E27FC236}">
                <a16:creationId xmlns:a16="http://schemas.microsoft.com/office/drawing/2014/main" id="{1F048D43-E257-5180-C95D-F7DAEC7223CF}"/>
              </a:ext>
            </a:extLst>
          </p:cNvPr>
          <p:cNvSpPr txBox="1"/>
          <p:nvPr/>
        </p:nvSpPr>
        <p:spPr>
          <a:xfrm>
            <a:off x="6096000" y="5067219"/>
            <a:ext cx="5791200" cy="147975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Increase the input parameters.</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Replace the function by a CNN (precision).</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Improvement in the classifier to extend classes to ‘High flood’, ‘Mid flood’ and ‘Low flood’.</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Analysis of </a:t>
            </a:r>
            <a:r>
              <a:rPr lang="en-US" sz="1600" dirty="0">
                <a:solidFill>
                  <a:schemeClr val="dk1"/>
                </a:solidFill>
                <a:latin typeface="Libre Franklin"/>
                <a:ea typeface="Libre Franklin"/>
                <a:cs typeface="Libre Franklin"/>
                <a:sym typeface="Libre Franklin"/>
              </a:rPr>
              <a:t>concealed features in the exported GEOTIFF files.</a:t>
            </a:r>
            <a:endParaRPr lang="en-US" sz="1600" b="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961465"/>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333065"/>
            <a:ext cx="9726389" cy="3563470"/>
          </a:xfrm>
          <a:prstGeom prst="rect">
            <a:avLst/>
          </a:prstGeom>
          <a:noFill/>
          <a:ln w="12700">
            <a:solidFill>
              <a:schemeClr val="dk1"/>
            </a:solid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mj-lt"/>
              </a:rPr>
              <a:t>Team Leader Name: </a:t>
            </a:r>
            <a:r>
              <a:rPr lang="en-US" sz="1200" b="1" dirty="0">
                <a:solidFill>
                  <a:schemeClr val="tx1">
                    <a:lumMod val="95000"/>
                    <a:lumOff val="5000"/>
                  </a:schemeClr>
                </a:solidFill>
                <a:latin typeface="+mj-lt"/>
              </a:rPr>
              <a:t>Samarth Pratap Singh</a:t>
            </a:r>
            <a:endParaRPr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Btech			Stream (ECE, CSE etc): IT			Year (I,II,III,IV): III </a:t>
            </a:r>
            <a:endParaRPr sz="1200" dirty="0">
              <a:latin typeface="+mj-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j-lt"/>
              </a:rPr>
              <a:t>Team Member 1 Name: </a:t>
            </a:r>
            <a:r>
              <a:rPr lang="en-US" sz="1200" b="1" dirty="0">
                <a:solidFill>
                  <a:schemeClr val="tx1">
                    <a:lumMod val="95000"/>
                    <a:lumOff val="5000"/>
                  </a:schemeClr>
                </a:solidFill>
                <a:latin typeface="+mj-lt"/>
              </a:rPr>
              <a:t>Amogh Huddar</a:t>
            </a:r>
            <a:endParaRPr lang="en-US"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Btech 			Stream (ECE, CSE etc): IT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j-lt"/>
              </a:rPr>
              <a:t>Team Member 2 Name: </a:t>
            </a:r>
            <a:r>
              <a:rPr lang="en-US" sz="1200" b="1" dirty="0">
                <a:solidFill>
                  <a:schemeClr val="tx1">
                    <a:lumMod val="95000"/>
                    <a:lumOff val="5000"/>
                  </a:schemeClr>
                </a:solidFill>
                <a:latin typeface="+mj-lt"/>
              </a:rPr>
              <a:t>Kshitij Jha</a:t>
            </a:r>
            <a:endParaRPr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Btech 			Stream (ECE, CSE etc): ECE		Year (I,II,III,IV): III</a:t>
            </a:r>
            <a:endParaRPr sz="1200" dirty="0">
              <a:latin typeface="+mj-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j-lt"/>
              </a:rPr>
              <a:t>Team Member 3 Name: </a:t>
            </a:r>
            <a:r>
              <a:rPr lang="en-US" sz="1200" b="1" dirty="0">
                <a:solidFill>
                  <a:schemeClr val="tx1">
                    <a:lumMod val="95000"/>
                    <a:lumOff val="5000"/>
                  </a:schemeClr>
                </a:solidFill>
                <a:latin typeface="+mj-lt"/>
              </a:rPr>
              <a:t>Vikram Verma</a:t>
            </a:r>
            <a:endParaRPr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Btech 			Stream (ECE, CSE etc): ECE		Year (I,II,III,IV): III</a:t>
            </a:r>
            <a:endParaRPr sz="1200" dirty="0">
              <a:latin typeface="+mj-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j-lt"/>
              </a:rPr>
              <a:t>Team Member 4 Name: </a:t>
            </a:r>
            <a:r>
              <a:rPr lang="en-US" sz="1200" b="1" dirty="0">
                <a:solidFill>
                  <a:schemeClr val="tx1">
                    <a:lumMod val="95000"/>
                    <a:lumOff val="5000"/>
                  </a:schemeClr>
                </a:solidFill>
                <a:latin typeface="+mj-lt"/>
              </a:rPr>
              <a:t>Bhakti Shirsat</a:t>
            </a:r>
            <a:endParaRPr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BArch 	 		Stream (ECE, CSE etc): Architecture		Year (I,II,III,IV): III</a:t>
            </a:r>
            <a:endParaRPr sz="1200" dirty="0">
              <a:latin typeface="+mj-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j-lt"/>
              </a:rPr>
              <a:t>Team Member 5 Name: </a:t>
            </a:r>
            <a:r>
              <a:rPr lang="en-US" sz="1200" b="1" dirty="0">
                <a:solidFill>
                  <a:schemeClr val="tx1">
                    <a:lumMod val="95000"/>
                    <a:lumOff val="5000"/>
                  </a:schemeClr>
                </a:solidFill>
                <a:latin typeface="+mj-lt"/>
              </a:rPr>
              <a:t>Priyanshu Kumar</a:t>
            </a:r>
            <a:endParaRPr sz="1200" dirty="0">
              <a:solidFill>
                <a:schemeClr val="tx1">
                  <a:lumMod val="95000"/>
                  <a:lumOff val="5000"/>
                </a:schemeClr>
              </a:solidFill>
              <a:latin typeface="+mj-lt"/>
            </a:endParaRPr>
          </a:p>
          <a:p>
            <a:pPr marL="0" lvl="0" indent="0" algn="l" rtl="0">
              <a:lnSpc>
                <a:spcPct val="90000"/>
              </a:lnSpc>
              <a:spcBef>
                <a:spcPts val="1000"/>
              </a:spcBef>
              <a:spcAft>
                <a:spcPts val="0"/>
              </a:spcAft>
              <a:buClr>
                <a:schemeClr val="dk1"/>
              </a:buClr>
              <a:buSzPts val="1200"/>
              <a:buNone/>
            </a:pPr>
            <a:r>
              <a:rPr lang="en-US" sz="1200" dirty="0">
                <a:latin typeface="+mj-lt"/>
              </a:rPr>
              <a:t>Branch (Btech/Mtech/PhD etc): Btech 			Stream (ECE, CSE etc): Mechanical		Year (I,II,III,IV): III</a:t>
            </a:r>
            <a:endParaRPr sz="1200" dirty="0">
              <a:latin typeface="+mj-lt"/>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893</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Libre Franklin</vt:lpstr>
      <vt:lpstr>Franklin Gothic</vt:lpstr>
      <vt:lpstr>Calibri</vt:lpstr>
      <vt:lpstr>Noto Sans Symbols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Samarth Pratap Singh</cp:lastModifiedBy>
  <cp:revision>17</cp:revision>
  <dcterms:created xsi:type="dcterms:W3CDTF">2022-02-11T07:14:46Z</dcterms:created>
  <dcterms:modified xsi:type="dcterms:W3CDTF">2023-09-29T13:24:43Z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