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ntro Rust G Base2Line" charset="1" panose="00000500000000000000"/>
      <p:regular r:id="rId10"/>
    </p:embeddedFont>
    <p:embeddedFont>
      <p:font typeface="Open Sauce" charset="1" panose="00000500000000000000"/>
      <p:regular r:id="rId11"/>
    </p:embeddedFont>
    <p:embeddedFont>
      <p:font typeface="Open Sauce Bold" charset="1" panose="00000800000000000000"/>
      <p:regular r:id="rId12"/>
    </p:embeddedFont>
    <p:embeddedFont>
      <p:font typeface="Open Sauce Italics" charset="1" panose="00000500000000000000"/>
      <p:regular r:id="rId13"/>
    </p:embeddedFont>
    <p:embeddedFont>
      <p:font typeface="Open Sauce Bold Italics" charset="1" panose="00000800000000000000"/>
      <p:regular r:id="rId14"/>
    </p:embeddedFont>
    <p:embeddedFont>
      <p:font typeface="Open Sauce Light" charset="1" panose="00000400000000000000"/>
      <p:regular r:id="rId15"/>
    </p:embeddedFont>
    <p:embeddedFont>
      <p:font typeface="Open Sauce Light Italics" charset="1" panose="00000400000000000000"/>
      <p:regular r:id="rId16"/>
    </p:embeddedFont>
    <p:embeddedFont>
      <p:font typeface="Open Sauce Medium" charset="1" panose="00000600000000000000"/>
      <p:regular r:id="rId17"/>
    </p:embeddedFont>
    <p:embeddedFont>
      <p:font typeface="Open Sauce Medium Italics" charset="1" panose="00000600000000000000"/>
      <p:regular r:id="rId18"/>
    </p:embeddedFont>
    <p:embeddedFont>
      <p:font typeface="Open Sauce Semi-Bold" charset="1" panose="00000700000000000000"/>
      <p:regular r:id="rId19"/>
    </p:embeddedFont>
    <p:embeddedFont>
      <p:font typeface="Open Sauce Semi-Bold Italics" charset="1" panose="00000700000000000000"/>
      <p:regular r:id="rId20"/>
    </p:embeddedFont>
    <p:embeddedFont>
      <p:font typeface="Open Sauce Heavy" charset="1" panose="00000A00000000000000"/>
      <p:regular r:id="rId21"/>
    </p:embeddedFont>
    <p:embeddedFont>
      <p:font typeface="Open Sauce Heavy Italics" charset="1" panose="00000A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21350" y="3916658"/>
            <a:ext cx="10447979" cy="1724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68"/>
              </a:lnSpc>
            </a:pPr>
            <a:r>
              <a:rPr lang="en-US" sz="11390">
                <a:solidFill>
                  <a:srgbClr val="9179FA"/>
                </a:solidFill>
                <a:latin typeface="Intro Rust G Base2Line"/>
              </a:rPr>
              <a:t>SIGN SENSE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18671" y="5905033"/>
            <a:ext cx="10850658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spc="34">
                <a:solidFill>
                  <a:srgbClr val="FFFFFF"/>
                </a:solidFill>
                <a:latin typeface="Open Sauce Bold"/>
              </a:rPr>
              <a:t>-BY TEAM YODA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231778" y="-4420983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1"/>
                </a:lnTo>
                <a:lnTo>
                  <a:pt x="0" y="16009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06307" y="-6351348"/>
            <a:ext cx="19300614" cy="9966135"/>
          </a:xfrm>
          <a:custGeom>
            <a:avLst/>
            <a:gdLst/>
            <a:ahLst/>
            <a:cxnLst/>
            <a:rect r="r" b="b" t="t" l="l"/>
            <a:pathLst>
              <a:path h="9966135" w="19300614">
                <a:moveTo>
                  <a:pt x="0" y="0"/>
                </a:moveTo>
                <a:lnTo>
                  <a:pt x="19300614" y="0"/>
                </a:lnTo>
                <a:lnTo>
                  <a:pt x="19300614" y="9966135"/>
                </a:lnTo>
                <a:lnTo>
                  <a:pt x="0" y="996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06307" y="6672213"/>
            <a:ext cx="19300614" cy="9966135"/>
          </a:xfrm>
          <a:custGeom>
            <a:avLst/>
            <a:gdLst/>
            <a:ahLst/>
            <a:cxnLst/>
            <a:rect r="r" b="b" t="t" l="l"/>
            <a:pathLst>
              <a:path h="9966135" w="19300614">
                <a:moveTo>
                  <a:pt x="0" y="9966135"/>
                </a:moveTo>
                <a:lnTo>
                  <a:pt x="19300614" y="9966135"/>
                </a:lnTo>
                <a:lnTo>
                  <a:pt x="19300614" y="0"/>
                </a:lnTo>
                <a:lnTo>
                  <a:pt x="0" y="0"/>
                </a:lnTo>
                <a:lnTo>
                  <a:pt x="0" y="99661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31356" y="637370"/>
            <a:ext cx="12051792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9"/>
              </a:lnSpc>
            </a:pPr>
            <a:r>
              <a:rPr lang="en-US" sz="7399">
                <a:solidFill>
                  <a:srgbClr val="FFFFFF"/>
                </a:solidFill>
                <a:latin typeface="Intro Rust G Base2Line"/>
              </a:rPr>
              <a:t>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0537" y="5067300"/>
            <a:ext cx="15806926" cy="1921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1"/>
              </a:lnSpc>
            </a:pPr>
            <a:r>
              <a:rPr lang="en-US" sz="3644">
                <a:solidFill>
                  <a:srgbClr val="FFFFFF"/>
                </a:solidFill>
                <a:latin typeface="Open Sauce Light"/>
              </a:rPr>
              <a:t>SignSense will feature an intuitive and easy-to-use interface, designed to accommodate both sign language users and non-signers. Clear visual cues and simple navigation will enhance usability for all users.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31585"/>
            <a:ext cx="16230600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3"/>
              </a:lnSpc>
              <a:spcBef>
                <a:spcPct val="0"/>
              </a:spcBef>
            </a:pPr>
            <a:r>
              <a:rPr lang="en-US" sz="3536">
                <a:solidFill>
                  <a:srgbClr val="FFFFFF"/>
                </a:solidFill>
                <a:latin typeface="Open Sauce Light"/>
              </a:rPr>
              <a:t>The app will accurately recognize and interpret a wide range of sign language gestures in real-time and will accurately translate recognized sign language gestures into text or spoken language, facilitating understanding for non-signers and enabling inclusive communication.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838122"/>
            <a:ext cx="16230600" cy="1420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7"/>
              </a:lnSpc>
              <a:spcBef>
                <a:spcPct val="0"/>
              </a:spcBef>
            </a:pPr>
            <a:r>
              <a:rPr lang="en-US" sz="3106">
                <a:solidFill>
                  <a:srgbClr val="FFFFFF"/>
                </a:solidFill>
                <a:latin typeface="Open Sauce Light"/>
              </a:rPr>
              <a:t>The app will include customizable settings such as light/dark mode and changing the text-size to enhance usability for individuals with disabilities, ensuring inclusivity and equal access to communication.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06307" y="-6351348"/>
            <a:ext cx="19300614" cy="9966135"/>
          </a:xfrm>
          <a:custGeom>
            <a:avLst/>
            <a:gdLst/>
            <a:ahLst/>
            <a:cxnLst/>
            <a:rect r="r" b="b" t="t" l="l"/>
            <a:pathLst>
              <a:path h="9966135" w="19300614">
                <a:moveTo>
                  <a:pt x="0" y="0"/>
                </a:moveTo>
                <a:lnTo>
                  <a:pt x="19300614" y="0"/>
                </a:lnTo>
                <a:lnTo>
                  <a:pt x="19300614" y="9966135"/>
                </a:lnTo>
                <a:lnTo>
                  <a:pt x="0" y="996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06307" y="6672213"/>
            <a:ext cx="19300614" cy="9966135"/>
          </a:xfrm>
          <a:custGeom>
            <a:avLst/>
            <a:gdLst/>
            <a:ahLst/>
            <a:cxnLst/>
            <a:rect r="r" b="b" t="t" l="l"/>
            <a:pathLst>
              <a:path h="9966135" w="19300614">
                <a:moveTo>
                  <a:pt x="0" y="9966135"/>
                </a:moveTo>
                <a:lnTo>
                  <a:pt x="19300614" y="9966135"/>
                </a:lnTo>
                <a:lnTo>
                  <a:pt x="19300614" y="0"/>
                </a:lnTo>
                <a:lnTo>
                  <a:pt x="0" y="0"/>
                </a:lnTo>
                <a:lnTo>
                  <a:pt x="0" y="99661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22616" y="466725"/>
            <a:ext cx="12051792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9"/>
              </a:lnSpc>
            </a:pPr>
            <a:r>
              <a:rPr lang="en-US" sz="7399">
                <a:solidFill>
                  <a:srgbClr val="8C52FF"/>
                </a:solidFill>
                <a:latin typeface="Intro Rust G Base2Line"/>
              </a:rPr>
              <a:t>Team contribution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6532" y="2196771"/>
            <a:ext cx="15842768" cy="4909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47600" indent="-423800" lvl="1">
              <a:lnSpc>
                <a:spcPts val="6556"/>
              </a:lnSpc>
              <a:buFont typeface="Arial"/>
              <a:buChar char="•"/>
            </a:pPr>
            <a:r>
              <a:rPr lang="en-US" sz="3925">
                <a:solidFill>
                  <a:srgbClr val="8C52FF"/>
                </a:solidFill>
                <a:latin typeface="Open Sauce"/>
              </a:rPr>
              <a:t>Anushka Girish- </a:t>
            </a:r>
            <a:r>
              <a:rPr lang="en-US" sz="3925">
                <a:solidFill>
                  <a:srgbClr val="FDFDFD"/>
                </a:solidFill>
                <a:latin typeface="Open Sauce"/>
              </a:rPr>
              <a:t>UI Designing on Figma</a:t>
            </a:r>
          </a:p>
          <a:p>
            <a:pPr marL="847600" indent="-423800" lvl="1">
              <a:lnSpc>
                <a:spcPts val="6556"/>
              </a:lnSpc>
              <a:buFont typeface="Arial"/>
              <a:buChar char="•"/>
            </a:pPr>
            <a:r>
              <a:rPr lang="en-US" sz="3925">
                <a:solidFill>
                  <a:srgbClr val="8C52FF"/>
                </a:solidFill>
                <a:latin typeface="Open Sauce"/>
              </a:rPr>
              <a:t>Avin Mantri-  </a:t>
            </a:r>
            <a:r>
              <a:rPr lang="en-US" sz="3925">
                <a:solidFill>
                  <a:srgbClr val="FDFDFD"/>
                </a:solidFill>
                <a:latin typeface="Open Sauce"/>
              </a:rPr>
              <a:t>Front-End development</a:t>
            </a:r>
          </a:p>
          <a:p>
            <a:pPr marL="847600" indent="-423800" lvl="1">
              <a:lnSpc>
                <a:spcPts val="6556"/>
              </a:lnSpc>
              <a:buFont typeface="Arial"/>
              <a:buChar char="•"/>
            </a:pPr>
            <a:r>
              <a:rPr lang="en-US" sz="3925">
                <a:solidFill>
                  <a:srgbClr val="8C52FF"/>
                </a:solidFill>
                <a:latin typeface="Open Sauce"/>
              </a:rPr>
              <a:t>Sanika Kotgire- </a:t>
            </a:r>
            <a:r>
              <a:rPr lang="en-US" sz="3925">
                <a:solidFill>
                  <a:srgbClr val="FDFDFD"/>
                </a:solidFill>
                <a:latin typeface="Open Sauce"/>
              </a:rPr>
              <a:t>Back-end integration</a:t>
            </a:r>
          </a:p>
          <a:p>
            <a:pPr marL="847600" indent="-423800" lvl="1">
              <a:lnSpc>
                <a:spcPts val="6556"/>
              </a:lnSpc>
              <a:buFont typeface="Arial"/>
              <a:buChar char="•"/>
            </a:pPr>
            <a:r>
              <a:rPr lang="en-US" sz="3925">
                <a:solidFill>
                  <a:srgbClr val="8C52FF"/>
                </a:solidFill>
                <a:latin typeface="Open Sauce"/>
              </a:rPr>
              <a:t>Suhanee Hingorani- </a:t>
            </a:r>
            <a:r>
              <a:rPr lang="en-US" sz="3925">
                <a:solidFill>
                  <a:srgbClr val="FFFFFF"/>
                </a:solidFill>
                <a:latin typeface="Open Sauce"/>
              </a:rPr>
              <a:t>Model Development </a:t>
            </a:r>
          </a:p>
          <a:p>
            <a:pPr marL="847600" indent="-423800" lvl="1">
              <a:lnSpc>
                <a:spcPts val="6556"/>
              </a:lnSpc>
              <a:buFont typeface="Arial"/>
              <a:buChar char="•"/>
            </a:pPr>
            <a:r>
              <a:rPr lang="en-US" sz="3925">
                <a:solidFill>
                  <a:srgbClr val="8C52FF"/>
                </a:solidFill>
                <a:latin typeface="Open Sauce"/>
              </a:rPr>
              <a:t>Swara Kubade - </a:t>
            </a:r>
            <a:r>
              <a:rPr lang="en-US" sz="3925">
                <a:solidFill>
                  <a:srgbClr val="FDFDFD"/>
                </a:solidFill>
                <a:latin typeface="Open Sauce"/>
              </a:rPr>
              <a:t>Designing(UI)</a:t>
            </a:r>
          </a:p>
          <a:p>
            <a:pPr marL="847600" indent="-423800" lvl="1">
              <a:lnSpc>
                <a:spcPts val="6556"/>
              </a:lnSpc>
              <a:buFont typeface="Arial"/>
              <a:buChar char="•"/>
            </a:pPr>
            <a:r>
              <a:rPr lang="en-US" sz="3925">
                <a:solidFill>
                  <a:srgbClr val="8C52FF"/>
                </a:solidFill>
                <a:latin typeface="Open Sauce"/>
              </a:rPr>
              <a:t>Vedant Kumbhar- </a:t>
            </a:r>
            <a:r>
              <a:rPr lang="en-US" sz="3925">
                <a:solidFill>
                  <a:srgbClr val="FDFDFD"/>
                </a:solidFill>
                <a:latin typeface="Open Sauce"/>
              </a:rPr>
              <a:t>Project Workflow Design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913313">
            <a:off x="5628595" y="-4100810"/>
            <a:ext cx="17155205" cy="13942503"/>
          </a:xfrm>
          <a:custGeom>
            <a:avLst/>
            <a:gdLst/>
            <a:ahLst/>
            <a:cxnLst/>
            <a:rect r="r" b="b" t="t" l="l"/>
            <a:pathLst>
              <a:path h="13942503" w="17155205">
                <a:moveTo>
                  <a:pt x="0" y="0"/>
                </a:moveTo>
                <a:lnTo>
                  <a:pt x="17155205" y="0"/>
                </a:lnTo>
                <a:lnTo>
                  <a:pt x="17155205" y="13942503"/>
                </a:lnTo>
                <a:lnTo>
                  <a:pt x="0" y="13942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5509" y="6423908"/>
            <a:ext cx="9535200" cy="2136292"/>
            <a:chOff x="0" y="0"/>
            <a:chExt cx="12713600" cy="284838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2713600" cy="1546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120"/>
                </a:lnSpc>
              </a:pPr>
              <a:r>
                <a:rPr lang="en-US" sz="7600">
                  <a:solidFill>
                    <a:srgbClr val="8C52FF"/>
                  </a:solidFill>
                  <a:latin typeface="Intro Rust G Base2Line"/>
                </a:rPr>
                <a:t>Thank You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72114"/>
              <a:ext cx="12713600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Open Sauce Light"/>
                </a:rPr>
                <a:t>Let’s proceed to the live demo now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6505" y="-4704548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1830196"/>
            <a:chOff x="0" y="0"/>
            <a:chExt cx="21640800" cy="244026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21640800" cy="1155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40"/>
                </a:lnSpc>
              </a:pPr>
              <a:r>
                <a:rPr lang="en-US" sz="5700">
                  <a:solidFill>
                    <a:srgbClr val="9179FA"/>
                  </a:solidFill>
                  <a:latin typeface="Intro Rust G Base2Line"/>
                </a:rPr>
                <a:t>PROBLEM STATEMENT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08437"/>
              <a:ext cx="21640800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49795" y="3208744"/>
            <a:ext cx="13113288" cy="378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01"/>
              </a:lnSpc>
              <a:spcBef>
                <a:spcPct val="0"/>
              </a:spcBef>
            </a:pPr>
            <a:r>
              <a:rPr lang="en-US" sz="3072">
                <a:solidFill>
                  <a:srgbClr val="FFFFFF"/>
                </a:solidFill>
                <a:latin typeface="Open Sauce Light"/>
              </a:rPr>
              <a:t>Mute individuals encounter substantial challenges in effective communication with others, primarily stemming from difficulties in verbal expression, sensory differences, and a pervasive lack of understanding between mute and hearing individuals. To address the communication challenges, we propose developing an innovative solution leveraging natural language processing (NLP) and computer vision technologies.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669240" y="-5215807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1"/>
                </a:lnTo>
                <a:lnTo>
                  <a:pt x="13506576" y="16009951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68129"/>
            <a:ext cx="10628769" cy="8931582"/>
            <a:chOff x="0" y="0"/>
            <a:chExt cx="14171692" cy="1190877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4171692" cy="1155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839"/>
                </a:lnSpc>
                <a:spcBef>
                  <a:spcPct val="0"/>
                </a:spcBef>
              </a:pPr>
              <a:r>
                <a:rPr lang="en-US" sz="5700">
                  <a:solidFill>
                    <a:srgbClr val="9179FA"/>
                  </a:solidFill>
                  <a:latin typeface="Intro Rust G Base2Line"/>
                </a:rPr>
                <a:t>Tech Stack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771139"/>
              <a:ext cx="14171692" cy="10137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6"/>
                </a:lnSpc>
              </a:pPr>
              <a:r>
                <a:rPr lang="en-US" sz="2777">
                  <a:solidFill>
                    <a:srgbClr val="FFFFFF"/>
                  </a:solidFill>
                  <a:latin typeface="Open Sauce Bold"/>
                </a:rPr>
                <a:t>PROGRAMMING LANGUAGES:</a:t>
              </a:r>
            </a:p>
            <a:p>
              <a:pPr marL="534939" indent="-267469" lvl="1">
                <a:lnSpc>
                  <a:spcPts val="3716"/>
                </a:lnSpc>
                <a:buFont typeface="Arial"/>
                <a:buChar char="•"/>
              </a:pPr>
              <a:r>
                <a:rPr lang="en-US" sz="2477">
                  <a:solidFill>
                    <a:srgbClr val="FFFFFF"/>
                  </a:solidFill>
                  <a:latin typeface="Open Sauce Light"/>
                </a:rPr>
                <a:t>Python (primary language for backend development and model training)</a:t>
              </a:r>
            </a:p>
            <a:p>
              <a:pPr marL="534939" indent="-267469" lvl="1">
                <a:lnSpc>
                  <a:spcPts val="3716"/>
                </a:lnSpc>
                <a:buFont typeface="Arial"/>
                <a:buChar char="•"/>
              </a:pPr>
              <a:r>
                <a:rPr lang="en-US" sz="2477">
                  <a:solidFill>
                    <a:srgbClr val="FFFFFF"/>
                  </a:solidFill>
                  <a:latin typeface="Open Sauce"/>
                </a:rPr>
                <a:t>Dart</a:t>
              </a:r>
              <a:r>
                <a:rPr lang="en-US" sz="2477">
                  <a:solidFill>
                    <a:srgbClr val="FFFFFF"/>
                  </a:solidFill>
                  <a:latin typeface="Open Sauce Light"/>
                </a:rPr>
                <a:t> (for front end development)</a:t>
              </a:r>
            </a:p>
            <a:p>
              <a:pPr marL="534939" indent="-267469" lvl="1">
                <a:lnSpc>
                  <a:spcPts val="3716"/>
                </a:lnSpc>
                <a:buFont typeface="Arial"/>
                <a:buChar char="•"/>
              </a:pPr>
              <a:r>
                <a:rPr lang="en-US" sz="2477">
                  <a:solidFill>
                    <a:srgbClr val="FFFFFF"/>
                  </a:solidFill>
                  <a:latin typeface="Open Sauce Light"/>
                </a:rPr>
                <a:t>Google Media Pipe</a:t>
              </a:r>
            </a:p>
            <a:p>
              <a:pPr marL="534939" indent="-267469" lvl="1">
                <a:lnSpc>
                  <a:spcPts val="3716"/>
                </a:lnSpc>
                <a:buFont typeface="Arial"/>
                <a:buChar char="•"/>
              </a:pPr>
              <a:r>
                <a:rPr lang="en-US" sz="2477">
                  <a:solidFill>
                    <a:srgbClr val="FFFFFF"/>
                  </a:solidFill>
                  <a:latin typeface="Open Sauce Light"/>
                </a:rPr>
                <a:t>Open CV</a:t>
              </a:r>
            </a:p>
            <a:p>
              <a:pPr>
                <a:lnSpc>
                  <a:spcPts val="3716"/>
                </a:lnSpc>
              </a:pPr>
            </a:p>
            <a:p>
              <a:pPr>
                <a:lnSpc>
                  <a:spcPts val="4166"/>
                </a:lnSpc>
              </a:pPr>
              <a:r>
                <a:rPr lang="en-US" sz="2777">
                  <a:solidFill>
                    <a:srgbClr val="FFFFFF"/>
                  </a:solidFill>
                  <a:latin typeface="Open Sauce Bold"/>
                </a:rPr>
                <a:t>BACKEND:</a:t>
              </a:r>
            </a:p>
            <a:p>
              <a:pPr marL="534939" indent="-267469" lvl="1">
                <a:lnSpc>
                  <a:spcPts val="3716"/>
                </a:lnSpc>
                <a:buFont typeface="Arial"/>
                <a:buChar char="•"/>
              </a:pPr>
              <a:r>
                <a:rPr lang="en-US" sz="2477">
                  <a:solidFill>
                    <a:srgbClr val="FFFFFF"/>
                  </a:solidFill>
                  <a:latin typeface="Open Sauce Light"/>
                </a:rPr>
                <a:t>TensorFlow (deep learning framework for model development)</a:t>
              </a:r>
            </a:p>
            <a:p>
              <a:pPr marL="534939" indent="-267469" lvl="1">
                <a:lnSpc>
                  <a:spcPts val="3716"/>
                </a:lnSpc>
                <a:buFont typeface="Arial"/>
                <a:buChar char="•"/>
              </a:pPr>
              <a:r>
                <a:rPr lang="en-US" sz="2477">
                  <a:solidFill>
                    <a:srgbClr val="FFFFFF"/>
                  </a:solidFill>
                  <a:latin typeface="Open Sauce Light"/>
                </a:rPr>
                <a:t>NLTK (natural language processing library)</a:t>
              </a:r>
            </a:p>
            <a:p>
              <a:pPr marL="534939" indent="-267469" lvl="1">
                <a:lnSpc>
                  <a:spcPts val="3716"/>
                </a:lnSpc>
                <a:buFont typeface="Arial"/>
                <a:buChar char="•"/>
              </a:pPr>
              <a:r>
                <a:rPr lang="en-US" sz="2477">
                  <a:solidFill>
                    <a:srgbClr val="FFFFFF"/>
                  </a:solidFill>
                  <a:latin typeface="Open Sauce Light"/>
                </a:rPr>
                <a:t>Pandas and NumPy (data manipulation and analysis libraries)</a:t>
              </a:r>
            </a:p>
            <a:p>
              <a:pPr marL="534939" indent="-267469" lvl="1">
                <a:lnSpc>
                  <a:spcPts val="3716"/>
                </a:lnSpc>
                <a:buFont typeface="Arial"/>
                <a:buChar char="•"/>
              </a:pPr>
              <a:r>
                <a:rPr lang="en-US" sz="2477">
                  <a:solidFill>
                    <a:srgbClr val="FFFFFF"/>
                  </a:solidFill>
                  <a:latin typeface="Open Sauce Light"/>
                </a:rPr>
                <a:t>Firebase as BaaS</a:t>
              </a:r>
            </a:p>
            <a:p>
              <a:pPr>
                <a:lnSpc>
                  <a:spcPts val="3716"/>
                </a:lnSpc>
              </a:pPr>
            </a:p>
            <a:p>
              <a:pPr>
                <a:lnSpc>
                  <a:spcPts val="4166"/>
                </a:lnSpc>
              </a:pPr>
              <a:r>
                <a:rPr lang="en-US" sz="2777">
                  <a:solidFill>
                    <a:srgbClr val="FFFFFF"/>
                  </a:solidFill>
                  <a:latin typeface="Open Sauce Bold"/>
                </a:rPr>
                <a:t>FRONTEND:</a:t>
              </a:r>
            </a:p>
            <a:p>
              <a:pPr marL="534939" indent="-267469" lvl="1">
                <a:lnSpc>
                  <a:spcPts val="3716"/>
                </a:lnSpc>
                <a:buFont typeface="Arial"/>
                <a:buChar char="•"/>
              </a:pPr>
              <a:r>
                <a:rPr lang="en-US" sz="2477">
                  <a:solidFill>
                    <a:srgbClr val="FFFFFF"/>
                  </a:solidFill>
                  <a:latin typeface="Open Sauce Light"/>
                </a:rPr>
                <a:t>Flutter Framework (for interactive android development)</a:t>
              </a:r>
            </a:p>
            <a:p>
              <a:pPr>
                <a:lnSpc>
                  <a:spcPts val="3716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37606">
            <a:off x="-5092403" y="-387510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0885" y="1200973"/>
            <a:ext cx="9994616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9179FA"/>
                </a:solidFill>
                <a:latin typeface="Intro Rust G Base2Line"/>
              </a:rPr>
              <a:t>Stage 1: Data Collection</a:t>
            </a:r>
          </a:p>
          <a:p>
            <a:pPr algn="ctr">
              <a:lnSpc>
                <a:spcPts val="64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13223" y="3250798"/>
            <a:ext cx="13777496" cy="5811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7835" indent="-398918" lvl="1">
              <a:lnSpc>
                <a:spcPts val="5173"/>
              </a:lnSpc>
              <a:spcBef>
                <a:spcPct val="0"/>
              </a:spcBef>
              <a:buFont typeface="Arial"/>
              <a:buChar char="•"/>
            </a:pPr>
            <a:r>
              <a:rPr lang="en-US" sz="3695">
                <a:solidFill>
                  <a:srgbClr val="FFFFFF"/>
                </a:solidFill>
                <a:latin typeface="Open Sauce Light"/>
              </a:rPr>
              <a:t>Gathering a dataset </a:t>
            </a:r>
            <a:r>
              <a:rPr lang="en-US" sz="3695">
                <a:solidFill>
                  <a:srgbClr val="FFFFFF"/>
                </a:solidFill>
                <a:latin typeface="Open Sauce Light"/>
              </a:rPr>
              <a:t>of accurate video recordings of individuals performing the selected gestures in the chosen sign language variant.</a:t>
            </a:r>
          </a:p>
          <a:p>
            <a:pPr>
              <a:lnSpc>
                <a:spcPts val="5173"/>
              </a:lnSpc>
              <a:spcBef>
                <a:spcPct val="0"/>
              </a:spcBef>
            </a:pPr>
          </a:p>
          <a:p>
            <a:pPr marL="797835" indent="-398918" lvl="1">
              <a:lnSpc>
                <a:spcPts val="5173"/>
              </a:lnSpc>
              <a:spcBef>
                <a:spcPct val="0"/>
              </a:spcBef>
              <a:buFont typeface="Arial"/>
              <a:buChar char="•"/>
            </a:pPr>
            <a:r>
              <a:rPr lang="en-US" sz="3695">
                <a:solidFill>
                  <a:srgbClr val="FFFFFF"/>
                </a:solidFill>
                <a:latin typeface="Open Sauce Light"/>
              </a:rPr>
              <a:t>Constructing a secure and efficient Firebase API integration.</a:t>
            </a:r>
          </a:p>
          <a:p>
            <a:pPr>
              <a:lnSpc>
                <a:spcPts val="5173"/>
              </a:lnSpc>
              <a:spcBef>
                <a:spcPct val="0"/>
              </a:spcBef>
            </a:pPr>
          </a:p>
          <a:p>
            <a:pPr marL="797835" indent="-398918" lvl="1">
              <a:lnSpc>
                <a:spcPts val="5173"/>
              </a:lnSpc>
              <a:spcBef>
                <a:spcPct val="0"/>
              </a:spcBef>
              <a:buFont typeface="Arial"/>
              <a:buChar char="•"/>
            </a:pPr>
            <a:r>
              <a:rPr lang="en-US" sz="3695">
                <a:solidFill>
                  <a:srgbClr val="FFFFFF"/>
                </a:solidFill>
                <a:latin typeface="Open Sauce Light"/>
              </a:rPr>
              <a:t>Real-time feedback flowing seamlessly into our system.</a:t>
            </a:r>
          </a:p>
          <a:p>
            <a:pPr>
              <a:lnSpc>
                <a:spcPts val="517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37606">
            <a:off x="-5092403" y="-387510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0885" y="1344311"/>
            <a:ext cx="13224982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1"/>
              </a:lnSpc>
            </a:pPr>
            <a:r>
              <a:rPr lang="en-US" sz="6434">
                <a:solidFill>
                  <a:srgbClr val="9976FF"/>
                </a:solidFill>
                <a:latin typeface="Intro Rust G Base2Line"/>
              </a:rPr>
              <a:t>Stage 2: Training AI Models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60885" y="3336833"/>
            <a:ext cx="13777496" cy="3868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7835" indent="-398918" lvl="1">
              <a:lnSpc>
                <a:spcPts val="5173"/>
              </a:lnSpc>
              <a:buFont typeface="Arial"/>
              <a:buChar char="•"/>
            </a:pPr>
            <a:r>
              <a:rPr lang="en-US" sz="3695">
                <a:solidFill>
                  <a:srgbClr val="FFFFFF"/>
                </a:solidFill>
                <a:latin typeface="Open Sauce Light"/>
              </a:rPr>
              <a:t>Use image processing libraries such as : CV2, NumPy, YOLO V8 and media pipe</a:t>
            </a:r>
          </a:p>
          <a:p>
            <a:pPr>
              <a:lnSpc>
                <a:spcPts val="5173"/>
              </a:lnSpc>
            </a:pPr>
          </a:p>
          <a:p>
            <a:pPr marL="797835" indent="-398918" lvl="1">
              <a:lnSpc>
                <a:spcPts val="5173"/>
              </a:lnSpc>
              <a:buFont typeface="Arial"/>
              <a:buChar char="•"/>
            </a:pPr>
            <a:r>
              <a:rPr lang="en-US" sz="3695">
                <a:solidFill>
                  <a:srgbClr val="FFFFFF"/>
                </a:solidFill>
                <a:latin typeface="Open Sauce Light"/>
              </a:rPr>
              <a:t>Hyperparameter tuning for optimal performance: Obtained % accuracy</a:t>
            </a:r>
          </a:p>
          <a:p>
            <a:pPr>
              <a:lnSpc>
                <a:spcPts val="517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37606">
            <a:off x="-5092403" y="-387510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5559" y="1028700"/>
            <a:ext cx="15676403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15"/>
              </a:lnSpc>
            </a:pPr>
            <a:r>
              <a:rPr lang="en-US" sz="6429">
                <a:solidFill>
                  <a:srgbClr val="9179FA"/>
                </a:solidFill>
                <a:latin typeface="Intro Rust G Base2Line"/>
              </a:rPr>
              <a:t>Stage 3: Intuitive Frontend Development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5405" y="4063200"/>
            <a:ext cx="8338595" cy="4481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89888" indent="-344944" lvl="1">
              <a:lnSpc>
                <a:spcPts val="4473"/>
              </a:lnSpc>
              <a:buFont typeface="Arial"/>
              <a:buChar char="•"/>
            </a:pPr>
            <a:r>
              <a:rPr lang="en-US" sz="3195">
                <a:solidFill>
                  <a:srgbClr val="FFFFFF"/>
                </a:solidFill>
                <a:latin typeface="Open Sauce Light"/>
              </a:rPr>
              <a:t>Interactive pages</a:t>
            </a:r>
          </a:p>
          <a:p>
            <a:pPr>
              <a:lnSpc>
                <a:spcPts val="4473"/>
              </a:lnSpc>
            </a:pPr>
          </a:p>
          <a:p>
            <a:pPr marL="689888" indent="-344944" lvl="1">
              <a:lnSpc>
                <a:spcPts val="4473"/>
              </a:lnSpc>
              <a:buFont typeface="Arial"/>
              <a:buChar char="•"/>
            </a:pPr>
            <a:r>
              <a:rPr lang="en-US" sz="3195">
                <a:solidFill>
                  <a:srgbClr val="FFFFFF"/>
                </a:solidFill>
                <a:latin typeface="Open Sauce Light"/>
              </a:rPr>
              <a:t>Easy login and signUp</a:t>
            </a:r>
          </a:p>
          <a:p>
            <a:pPr>
              <a:lnSpc>
                <a:spcPts val="4473"/>
              </a:lnSpc>
            </a:pPr>
          </a:p>
          <a:p>
            <a:pPr marL="689888" indent="-344944" lvl="1">
              <a:lnSpc>
                <a:spcPts val="4473"/>
              </a:lnSpc>
              <a:buFont typeface="Arial"/>
              <a:buChar char="•"/>
            </a:pPr>
            <a:r>
              <a:rPr lang="en-US" sz="3195">
                <a:solidFill>
                  <a:srgbClr val="FFFFFF"/>
                </a:solidFill>
                <a:latin typeface="Open Sauce Light"/>
              </a:rPr>
              <a:t>Multiple useful pages for the users</a:t>
            </a:r>
          </a:p>
          <a:p>
            <a:pPr>
              <a:lnSpc>
                <a:spcPts val="4473"/>
              </a:lnSpc>
            </a:pPr>
          </a:p>
          <a:p>
            <a:pPr marL="689888" indent="-344944" lvl="1">
              <a:lnSpc>
                <a:spcPts val="4473"/>
              </a:lnSpc>
              <a:buFont typeface="Arial"/>
              <a:buChar char="•"/>
            </a:pPr>
            <a:r>
              <a:rPr lang="en-US" sz="3195">
                <a:solidFill>
                  <a:srgbClr val="FFFFFF"/>
                </a:solidFill>
                <a:latin typeface="Open Sauce Light"/>
              </a:rPr>
              <a:t>User friendly UI/UX</a:t>
            </a:r>
          </a:p>
          <a:p>
            <a:pPr>
              <a:lnSpc>
                <a:spcPts val="447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37606">
            <a:off x="-3855984" y="-4691374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5195" y="2361817"/>
            <a:ext cx="4010136" cy="6865954"/>
          </a:xfrm>
          <a:custGeom>
            <a:avLst/>
            <a:gdLst/>
            <a:ahLst/>
            <a:cxnLst/>
            <a:rect r="r" b="b" t="t" l="l"/>
            <a:pathLst>
              <a:path h="6865954" w="4010136">
                <a:moveTo>
                  <a:pt x="0" y="0"/>
                </a:moveTo>
                <a:lnTo>
                  <a:pt x="4010136" y="0"/>
                </a:lnTo>
                <a:lnTo>
                  <a:pt x="4010136" y="6865955"/>
                </a:lnTo>
                <a:lnTo>
                  <a:pt x="0" y="6865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17" t="0" r="-151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74858" y="2331289"/>
            <a:ext cx="4109892" cy="6896483"/>
          </a:xfrm>
          <a:custGeom>
            <a:avLst/>
            <a:gdLst/>
            <a:ahLst/>
            <a:cxnLst/>
            <a:rect r="r" b="b" t="t" l="l"/>
            <a:pathLst>
              <a:path h="6896483" w="4109892">
                <a:moveTo>
                  <a:pt x="0" y="0"/>
                </a:moveTo>
                <a:lnTo>
                  <a:pt x="4109893" y="0"/>
                </a:lnTo>
                <a:lnTo>
                  <a:pt x="4109893" y="6896483"/>
                </a:lnTo>
                <a:lnTo>
                  <a:pt x="0" y="68964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746" t="0" r="-174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14278" y="2331289"/>
            <a:ext cx="4246660" cy="6927011"/>
          </a:xfrm>
          <a:custGeom>
            <a:avLst/>
            <a:gdLst/>
            <a:ahLst/>
            <a:cxnLst/>
            <a:rect r="r" b="b" t="t" l="l"/>
            <a:pathLst>
              <a:path h="6927011" w="4246660">
                <a:moveTo>
                  <a:pt x="0" y="0"/>
                </a:moveTo>
                <a:lnTo>
                  <a:pt x="4246659" y="0"/>
                </a:lnTo>
                <a:lnTo>
                  <a:pt x="4246659" y="6927011"/>
                </a:lnTo>
                <a:lnTo>
                  <a:pt x="0" y="69270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1" t="0" r="-22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506307" y="6672213"/>
            <a:ext cx="19300614" cy="9966135"/>
          </a:xfrm>
          <a:custGeom>
            <a:avLst/>
            <a:gdLst/>
            <a:ahLst/>
            <a:cxnLst/>
            <a:rect r="r" b="b" t="t" l="l"/>
            <a:pathLst>
              <a:path h="9966135" w="19300614">
                <a:moveTo>
                  <a:pt x="0" y="9966135"/>
                </a:moveTo>
                <a:lnTo>
                  <a:pt x="19300614" y="9966135"/>
                </a:lnTo>
                <a:lnTo>
                  <a:pt x="19300614" y="0"/>
                </a:lnTo>
                <a:lnTo>
                  <a:pt x="0" y="0"/>
                </a:lnTo>
                <a:lnTo>
                  <a:pt x="0" y="9966135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942975"/>
            <a:ext cx="12819722" cy="705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3"/>
              </a:lnSpc>
              <a:spcBef>
                <a:spcPct val="0"/>
              </a:spcBef>
            </a:pPr>
            <a:r>
              <a:rPr lang="en-US" sz="4095">
                <a:solidFill>
                  <a:srgbClr val="9976FF"/>
                </a:solidFill>
                <a:latin typeface="Intro Rust G Base2Line"/>
              </a:rPr>
              <a:t>Front-end (output screenshots)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28812" y="2076462"/>
            <a:ext cx="4510123" cy="7359260"/>
          </a:xfrm>
          <a:custGeom>
            <a:avLst/>
            <a:gdLst/>
            <a:ahLst/>
            <a:cxnLst/>
            <a:rect r="r" b="b" t="t" l="l"/>
            <a:pathLst>
              <a:path h="7359260" w="4510123">
                <a:moveTo>
                  <a:pt x="0" y="0"/>
                </a:moveTo>
                <a:lnTo>
                  <a:pt x="4510123" y="0"/>
                </a:lnTo>
                <a:lnTo>
                  <a:pt x="4510123" y="7359260"/>
                </a:lnTo>
                <a:lnTo>
                  <a:pt x="0" y="7359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14883" y="2076462"/>
            <a:ext cx="4431318" cy="7359260"/>
          </a:xfrm>
          <a:custGeom>
            <a:avLst/>
            <a:gdLst/>
            <a:ahLst/>
            <a:cxnLst/>
            <a:rect r="r" b="b" t="t" l="l"/>
            <a:pathLst>
              <a:path h="7359260" w="4431318">
                <a:moveTo>
                  <a:pt x="0" y="0"/>
                </a:moveTo>
                <a:lnTo>
                  <a:pt x="4431318" y="0"/>
                </a:lnTo>
                <a:lnTo>
                  <a:pt x="4431318" y="7359260"/>
                </a:lnTo>
                <a:lnTo>
                  <a:pt x="0" y="73592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33" t="0" r="-183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75418" y="809909"/>
            <a:ext cx="10024458" cy="705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3"/>
              </a:lnSpc>
              <a:spcBef>
                <a:spcPct val="0"/>
              </a:spcBef>
            </a:pPr>
            <a:r>
              <a:rPr lang="en-US" sz="4095">
                <a:solidFill>
                  <a:srgbClr val="9976FF"/>
                </a:solidFill>
                <a:latin typeface="Intro Rust G Base2Line"/>
              </a:rPr>
              <a:t>Front-end (output screenshots)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0">
            <a:off x="-506307" y="6672213"/>
            <a:ext cx="19300614" cy="9966135"/>
          </a:xfrm>
          <a:custGeom>
            <a:avLst/>
            <a:gdLst/>
            <a:ahLst/>
            <a:cxnLst/>
            <a:rect r="r" b="b" t="t" l="l"/>
            <a:pathLst>
              <a:path h="9966135" w="19300614">
                <a:moveTo>
                  <a:pt x="0" y="9966135"/>
                </a:moveTo>
                <a:lnTo>
                  <a:pt x="19300614" y="9966135"/>
                </a:lnTo>
                <a:lnTo>
                  <a:pt x="19300614" y="0"/>
                </a:lnTo>
                <a:lnTo>
                  <a:pt x="0" y="0"/>
                </a:lnTo>
                <a:lnTo>
                  <a:pt x="0" y="996613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506307" y="6672213"/>
            <a:ext cx="19300614" cy="9966135"/>
          </a:xfrm>
          <a:custGeom>
            <a:avLst/>
            <a:gdLst/>
            <a:ahLst/>
            <a:cxnLst/>
            <a:rect r="r" b="b" t="t" l="l"/>
            <a:pathLst>
              <a:path h="9966135" w="19300614">
                <a:moveTo>
                  <a:pt x="0" y="9966135"/>
                </a:moveTo>
                <a:lnTo>
                  <a:pt x="19300614" y="9966135"/>
                </a:lnTo>
                <a:lnTo>
                  <a:pt x="19300614" y="0"/>
                </a:lnTo>
                <a:lnTo>
                  <a:pt x="0" y="0"/>
                </a:lnTo>
                <a:lnTo>
                  <a:pt x="0" y="99661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37579" y="1849230"/>
            <a:ext cx="8412843" cy="6588540"/>
          </a:xfrm>
          <a:custGeom>
            <a:avLst/>
            <a:gdLst/>
            <a:ahLst/>
            <a:cxnLst/>
            <a:rect r="r" b="b" t="t" l="l"/>
            <a:pathLst>
              <a:path h="6588540" w="8412843">
                <a:moveTo>
                  <a:pt x="0" y="0"/>
                </a:moveTo>
                <a:lnTo>
                  <a:pt x="8412842" y="0"/>
                </a:lnTo>
                <a:lnTo>
                  <a:pt x="8412842" y="6588540"/>
                </a:lnTo>
                <a:lnTo>
                  <a:pt x="0" y="6588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4115822" y="633036"/>
            <a:ext cx="18588883" cy="705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3"/>
              </a:lnSpc>
              <a:spcBef>
                <a:spcPct val="0"/>
              </a:spcBef>
            </a:pPr>
            <a:r>
              <a:rPr lang="en-US" sz="4095">
                <a:solidFill>
                  <a:srgbClr val="9976FF"/>
                </a:solidFill>
                <a:latin typeface="Intro Rust G Base2Line"/>
              </a:rPr>
              <a:t>FINAL OUTPUt (screenshots)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DAF8CVCvZUU</dc:identifier>
  <dcterms:modified xsi:type="dcterms:W3CDTF">2011-08-01T06:04:30Z</dcterms:modified>
  <cp:revision>1</cp:revision>
  <dc:title>5th Generation Technology</dc:title>
</cp:coreProperties>
</file>