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</p:sldIdLst>
  <p:sldSz cx="9144000" cy="5143500" type="screen16x9"/>
  <p:notesSz cx="6858000" cy="9144000"/>
  <p:embeddedFontLst>
    <p:embeddedFont>
      <p:font typeface="Barlow" pitchFamily="2" charset="77"/>
      <p:regular r:id="rId11"/>
      <p:bold r:id="rId12"/>
      <p:italic r:id="rId13"/>
      <p:boldItalic r:id="rId14"/>
    </p:embeddedFont>
    <p:embeddedFont>
      <p:font typeface="Barlow Condensed" panose="020F0502020204030204" pitchFamily="34" charset="0"/>
      <p:regular r:id="rId15"/>
      <p:bold r:id="rId16"/>
      <p:italic r:id="rId17"/>
      <p:boldItalic r:id="rId18"/>
    </p:embeddedFont>
    <p:embeddedFont>
      <p:font typeface="Barlow Semi Condensed" panose="020F0502020204030204" pitchFamily="34" charset="0"/>
      <p:regular r:id="rId19"/>
      <p:bold r:id="rId20"/>
      <p:italic r:id="rId21"/>
      <p:boldItalic r:id="rId22"/>
    </p:embeddedFont>
    <p:embeddedFont>
      <p:font typeface="Barlow Semi Condensed Light" panose="020F0302020204030204" pitchFamily="34" charset="0"/>
      <p:regular r:id="rId23"/>
      <p:bold r:id="rId24"/>
      <p:italic r:id="rId25"/>
      <p:boldItalic r:id="rId26"/>
    </p:embeddedFont>
    <p:embeddedFont>
      <p:font typeface="Denk One" panose="02000506060000020004" pitchFamily="2" charset="77"/>
      <p:regular r:id="rId27"/>
    </p:embeddedFont>
    <p:embeddedFont>
      <p:font typeface="Fira Sans Extra Condensed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DF"/>
    <a:srgbClr val="9A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678"/>
  </p:normalViewPr>
  <p:slideViewPr>
    <p:cSldViewPr snapToGrid="0">
      <p:cViewPr varScale="1">
        <p:scale>
          <a:sx n="134" d="100"/>
          <a:sy n="134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574EA-5070-9246-8E81-7167615F3D95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B16D280-7CD9-5D46-9F4E-E126B79E1F05}">
      <dgm:prSet phldrT="[Texto]" custT="1"/>
      <dgm:spPr/>
      <dgm:t>
        <a:bodyPr/>
        <a:lstStyle/>
        <a:p>
          <a:r>
            <a:rPr lang="pt-PT" sz="2400" b="1" i="0" u="none" strike="noStrike" cap="none" dirty="0">
              <a:solidFill>
                <a:schemeClr val="tx1"/>
              </a:solidFill>
              <a:latin typeface="Denk One"/>
              <a:ea typeface="Denk One"/>
              <a:cs typeface="Denk One"/>
              <a:sym typeface="Denk One"/>
            </a:rPr>
            <a:t>Objetivos</a:t>
          </a:r>
        </a:p>
      </dgm:t>
    </dgm:pt>
    <dgm:pt modelId="{0435A502-5708-9D4A-B4D7-F1709266BD30}" type="parTrans" cxnId="{1C10034D-FE40-0049-BC26-700CC0BD5CA4}">
      <dgm:prSet/>
      <dgm:spPr/>
      <dgm:t>
        <a:bodyPr/>
        <a:lstStyle/>
        <a:p>
          <a:endParaRPr lang="pt-PT"/>
        </a:p>
      </dgm:t>
    </dgm:pt>
    <dgm:pt modelId="{1D485D0D-F212-8A45-9D47-C312752E309F}" type="sibTrans" cxnId="{1C10034D-FE40-0049-BC26-700CC0BD5CA4}">
      <dgm:prSet/>
      <dgm:spPr/>
      <dgm:t>
        <a:bodyPr/>
        <a:lstStyle/>
        <a:p>
          <a:endParaRPr lang="pt-PT"/>
        </a:p>
      </dgm:t>
    </dgm:pt>
    <dgm:pt modelId="{746EA2E8-9C58-2946-8381-52ABF26469F7}">
      <dgm:prSet phldrT="[Texto]" custT="1"/>
      <dgm:spPr/>
      <dgm:t>
        <a:bodyPr/>
        <a:lstStyle/>
        <a:p>
          <a:r>
            <a:rPr lang="pt-PT" sz="1600" dirty="0">
              <a:latin typeface="Barlow" pitchFamily="2" charset="77"/>
            </a:rPr>
            <a:t>Fornecer informações acerca do tráfego nas principais vias e estradas</a:t>
          </a:r>
        </a:p>
      </dgm:t>
    </dgm:pt>
    <dgm:pt modelId="{E7CD84ED-612B-874A-9CDA-2C407989C1E6}" type="parTrans" cxnId="{499E1225-E236-C142-B8E4-955903ACC0D8}">
      <dgm:prSet/>
      <dgm:spPr/>
      <dgm:t>
        <a:bodyPr/>
        <a:lstStyle/>
        <a:p>
          <a:endParaRPr lang="pt-PT"/>
        </a:p>
      </dgm:t>
    </dgm:pt>
    <dgm:pt modelId="{A5A9813B-5AD1-F248-9F5F-7544190FB7BB}" type="sibTrans" cxnId="{499E1225-E236-C142-B8E4-955903ACC0D8}">
      <dgm:prSet/>
      <dgm:spPr/>
      <dgm:t>
        <a:bodyPr/>
        <a:lstStyle/>
        <a:p>
          <a:endParaRPr lang="pt-PT"/>
        </a:p>
      </dgm:t>
    </dgm:pt>
    <dgm:pt modelId="{8294B78A-4EFA-8546-AC14-39AD673ED2C2}">
      <dgm:prSet phldrT="[Texto]" custT="1"/>
      <dgm:spPr/>
      <dgm:t>
        <a:bodyPr/>
        <a:lstStyle/>
        <a:p>
          <a:r>
            <a:rPr lang="pt-PT" sz="1600" dirty="0">
              <a:latin typeface="Barlow" pitchFamily="2" charset="77"/>
            </a:rPr>
            <a:t>Prever </a:t>
          </a:r>
          <a:r>
            <a:rPr lang="pt-PT" sz="1600" b="1" dirty="0">
              <a:latin typeface="Barlow" pitchFamily="2" charset="77"/>
            </a:rPr>
            <a:t>possíveis atrasos e rotas alternativas</a:t>
          </a:r>
          <a:endParaRPr lang="pt-PT" sz="1600" b="1" dirty="0"/>
        </a:p>
      </dgm:t>
    </dgm:pt>
    <dgm:pt modelId="{3CBDBD6E-D8CB-3C48-AE2E-45D68FC2F4CA}" type="parTrans" cxnId="{FCB25FD7-49BA-354B-A978-76B674B6D59F}">
      <dgm:prSet/>
      <dgm:spPr/>
      <dgm:t>
        <a:bodyPr/>
        <a:lstStyle/>
        <a:p>
          <a:endParaRPr lang="pt-PT"/>
        </a:p>
      </dgm:t>
    </dgm:pt>
    <dgm:pt modelId="{97509480-7339-6E4E-BAF3-C71E539D3FCB}" type="sibTrans" cxnId="{FCB25FD7-49BA-354B-A978-76B674B6D59F}">
      <dgm:prSet/>
      <dgm:spPr/>
      <dgm:t>
        <a:bodyPr/>
        <a:lstStyle/>
        <a:p>
          <a:endParaRPr lang="pt-PT"/>
        </a:p>
      </dgm:t>
    </dgm:pt>
    <dgm:pt modelId="{A32903C8-5037-9B42-8721-38E1E55B8309}">
      <dgm:prSet phldrT="[Texto]" custT="1"/>
      <dgm:spPr/>
      <dgm:t>
        <a:bodyPr/>
        <a:lstStyle/>
        <a:p>
          <a:r>
            <a:rPr lang="pt-PT" sz="1600" b="1" dirty="0">
              <a:latin typeface="Barlow" pitchFamily="2" charset="77"/>
            </a:rPr>
            <a:t>Apresentação dos dados </a:t>
          </a:r>
          <a:r>
            <a:rPr lang="pt-PT" sz="1600" dirty="0">
              <a:latin typeface="Barlow" pitchFamily="2" charset="77"/>
            </a:rPr>
            <a:t>de forma clara e compreensível com informações relevantes como tempo de espera estimado, distâncias até congestionamento.</a:t>
          </a:r>
          <a:endParaRPr lang="pt-PT" sz="1600" dirty="0"/>
        </a:p>
      </dgm:t>
    </dgm:pt>
    <dgm:pt modelId="{D6D8ADA2-D8CE-5746-861A-8CB83126715D}" type="parTrans" cxnId="{F153238A-B31B-0B4B-894F-7380CFEEFE52}">
      <dgm:prSet/>
      <dgm:spPr/>
      <dgm:t>
        <a:bodyPr/>
        <a:lstStyle/>
        <a:p>
          <a:endParaRPr lang="pt-PT"/>
        </a:p>
      </dgm:t>
    </dgm:pt>
    <dgm:pt modelId="{6BF6460B-89C4-E94F-9788-211F34EF0BEF}" type="sibTrans" cxnId="{F153238A-B31B-0B4B-894F-7380CFEEFE52}">
      <dgm:prSet/>
      <dgm:spPr/>
      <dgm:t>
        <a:bodyPr/>
        <a:lstStyle/>
        <a:p>
          <a:endParaRPr lang="pt-PT"/>
        </a:p>
      </dgm:t>
    </dgm:pt>
    <dgm:pt modelId="{F2C331EE-9AD6-1C4E-9C35-615BA048704C}" type="pres">
      <dgm:prSet presAssocID="{E98574EA-5070-9246-8E81-7167615F3D95}" presName="vert0" presStyleCnt="0">
        <dgm:presLayoutVars>
          <dgm:dir/>
          <dgm:animOne val="branch"/>
          <dgm:animLvl val="lvl"/>
        </dgm:presLayoutVars>
      </dgm:prSet>
      <dgm:spPr/>
    </dgm:pt>
    <dgm:pt modelId="{4E150FF5-1235-7044-9617-A48543DF96B5}" type="pres">
      <dgm:prSet presAssocID="{BB16D280-7CD9-5D46-9F4E-E126B79E1F05}" presName="thickLine" presStyleLbl="alignNode1" presStyleIdx="0" presStyleCnt="1"/>
      <dgm:spPr/>
    </dgm:pt>
    <dgm:pt modelId="{BFEB6B16-FC36-E144-8686-BB013B94136C}" type="pres">
      <dgm:prSet presAssocID="{BB16D280-7CD9-5D46-9F4E-E126B79E1F05}" presName="horz1" presStyleCnt="0"/>
      <dgm:spPr/>
    </dgm:pt>
    <dgm:pt modelId="{9D82062C-1168-D141-BF8B-535D24FBFD0F}" type="pres">
      <dgm:prSet presAssocID="{BB16D280-7CD9-5D46-9F4E-E126B79E1F05}" presName="tx1" presStyleLbl="revTx" presStyleIdx="0" presStyleCnt="4" custScaleX="127068" custLinFactNeighborX="-12022" custLinFactNeighborY="-30421"/>
      <dgm:spPr/>
    </dgm:pt>
    <dgm:pt modelId="{5A05B1AB-0D8B-EB47-B3B7-C2E808D764D5}" type="pres">
      <dgm:prSet presAssocID="{BB16D280-7CD9-5D46-9F4E-E126B79E1F05}" presName="vert1" presStyleCnt="0"/>
      <dgm:spPr/>
    </dgm:pt>
    <dgm:pt modelId="{3C7BAB42-C1FE-AD47-8D57-B325B5AD9F42}" type="pres">
      <dgm:prSet presAssocID="{746EA2E8-9C58-2946-8381-52ABF26469F7}" presName="vertSpace2a" presStyleCnt="0"/>
      <dgm:spPr/>
    </dgm:pt>
    <dgm:pt modelId="{BCF1E564-FA40-5D47-A5AB-9BAA4CDD90D6}" type="pres">
      <dgm:prSet presAssocID="{746EA2E8-9C58-2946-8381-52ABF26469F7}" presName="horz2" presStyleCnt="0"/>
      <dgm:spPr/>
    </dgm:pt>
    <dgm:pt modelId="{CFE8FEA0-02A3-F74A-AB8C-28C8B3C9C033}" type="pres">
      <dgm:prSet presAssocID="{746EA2E8-9C58-2946-8381-52ABF26469F7}" presName="horzSpace2" presStyleCnt="0"/>
      <dgm:spPr/>
    </dgm:pt>
    <dgm:pt modelId="{AEB31554-9F5D-E746-8B4F-258D28DE9230}" type="pres">
      <dgm:prSet presAssocID="{746EA2E8-9C58-2946-8381-52ABF26469F7}" presName="tx2" presStyleLbl="revTx" presStyleIdx="1" presStyleCnt="4" custScaleY="17541" custLinFactNeighborY="3055"/>
      <dgm:spPr/>
    </dgm:pt>
    <dgm:pt modelId="{78D1174C-870A-7248-AEFC-A8E1BC012FE7}" type="pres">
      <dgm:prSet presAssocID="{746EA2E8-9C58-2946-8381-52ABF26469F7}" presName="vert2" presStyleCnt="0"/>
      <dgm:spPr/>
    </dgm:pt>
    <dgm:pt modelId="{9C603525-0ACE-4040-88B9-D7940CF8E1BD}" type="pres">
      <dgm:prSet presAssocID="{746EA2E8-9C58-2946-8381-52ABF26469F7}" presName="thinLine2b" presStyleLbl="callout" presStyleIdx="0" presStyleCnt="3" custLinFactNeighborY="63212"/>
      <dgm:spPr>
        <a:ln>
          <a:solidFill>
            <a:schemeClr val="bg1"/>
          </a:solidFill>
        </a:ln>
      </dgm:spPr>
    </dgm:pt>
    <dgm:pt modelId="{0408669B-9004-F748-A83C-58E7CBBF7759}" type="pres">
      <dgm:prSet presAssocID="{746EA2E8-9C58-2946-8381-52ABF26469F7}" presName="vertSpace2b" presStyleCnt="0"/>
      <dgm:spPr/>
    </dgm:pt>
    <dgm:pt modelId="{F41EE872-8055-564F-A6BB-30EB643A66D2}" type="pres">
      <dgm:prSet presAssocID="{8294B78A-4EFA-8546-AC14-39AD673ED2C2}" presName="horz2" presStyleCnt="0"/>
      <dgm:spPr/>
    </dgm:pt>
    <dgm:pt modelId="{161AC4FC-2258-DB45-9150-C21526ED2160}" type="pres">
      <dgm:prSet presAssocID="{8294B78A-4EFA-8546-AC14-39AD673ED2C2}" presName="horzSpace2" presStyleCnt="0"/>
      <dgm:spPr/>
    </dgm:pt>
    <dgm:pt modelId="{A0DCF47A-3AFD-C549-A7D3-B6BB625E0579}" type="pres">
      <dgm:prSet presAssocID="{8294B78A-4EFA-8546-AC14-39AD673ED2C2}" presName="tx2" presStyleLbl="revTx" presStyleIdx="2" presStyleCnt="4" custScaleY="13221" custLinFactNeighborY="3437"/>
      <dgm:spPr/>
    </dgm:pt>
    <dgm:pt modelId="{0812E119-1DC3-5D4C-936C-D61E8C8E00EE}" type="pres">
      <dgm:prSet presAssocID="{8294B78A-4EFA-8546-AC14-39AD673ED2C2}" presName="vert2" presStyleCnt="0"/>
      <dgm:spPr/>
    </dgm:pt>
    <dgm:pt modelId="{AF4539C0-32AB-584E-86AA-F4F0C88E1848}" type="pres">
      <dgm:prSet presAssocID="{8294B78A-4EFA-8546-AC14-39AD673ED2C2}" presName="thinLine2b" presStyleLbl="callout" presStyleIdx="1" presStyleCnt="3" custLinFactNeighborY="46671"/>
      <dgm:spPr>
        <a:ln>
          <a:solidFill>
            <a:schemeClr val="bg1"/>
          </a:solidFill>
        </a:ln>
      </dgm:spPr>
    </dgm:pt>
    <dgm:pt modelId="{18091310-8E49-1E49-B248-EF7011632F00}" type="pres">
      <dgm:prSet presAssocID="{8294B78A-4EFA-8546-AC14-39AD673ED2C2}" presName="vertSpace2b" presStyleCnt="0"/>
      <dgm:spPr/>
    </dgm:pt>
    <dgm:pt modelId="{9088784D-4F9F-774E-9E92-8DA1AD8C9C95}" type="pres">
      <dgm:prSet presAssocID="{A32903C8-5037-9B42-8721-38E1E55B8309}" presName="horz2" presStyleCnt="0"/>
      <dgm:spPr/>
    </dgm:pt>
    <dgm:pt modelId="{DA9BCD62-CC6C-004A-ACC9-54AC1CAA10D4}" type="pres">
      <dgm:prSet presAssocID="{A32903C8-5037-9B42-8721-38E1E55B8309}" presName="horzSpace2" presStyleCnt="0"/>
      <dgm:spPr/>
    </dgm:pt>
    <dgm:pt modelId="{41C63C00-D469-884E-B5FC-BAD10E826F5B}" type="pres">
      <dgm:prSet presAssocID="{A32903C8-5037-9B42-8721-38E1E55B8309}" presName="tx2" presStyleLbl="revTx" presStyleIdx="3" presStyleCnt="4" custScaleX="98189" custScaleY="29727"/>
      <dgm:spPr/>
    </dgm:pt>
    <dgm:pt modelId="{7EBAEAD3-4154-3443-9EFD-C46985C6F3AC}" type="pres">
      <dgm:prSet presAssocID="{A32903C8-5037-9B42-8721-38E1E55B8309}" presName="vert2" presStyleCnt="0"/>
      <dgm:spPr/>
    </dgm:pt>
    <dgm:pt modelId="{43521D30-AF16-3B4C-912A-1ED44A246A3B}" type="pres">
      <dgm:prSet presAssocID="{A32903C8-5037-9B42-8721-38E1E55B8309}" presName="thinLine2b" presStyleLbl="callout" presStyleIdx="2" presStyleCnt="3"/>
      <dgm:spPr>
        <a:ln>
          <a:solidFill>
            <a:schemeClr val="bg1"/>
          </a:solidFill>
        </a:ln>
      </dgm:spPr>
    </dgm:pt>
    <dgm:pt modelId="{447245A6-759B-FB4C-AE81-035A20F4D9D4}" type="pres">
      <dgm:prSet presAssocID="{A32903C8-5037-9B42-8721-38E1E55B8309}" presName="vertSpace2b" presStyleCnt="0"/>
      <dgm:spPr/>
    </dgm:pt>
  </dgm:ptLst>
  <dgm:cxnLst>
    <dgm:cxn modelId="{45D86309-021F-8C4E-BB6C-88F7FA220003}" type="presOf" srcId="{A32903C8-5037-9B42-8721-38E1E55B8309}" destId="{41C63C00-D469-884E-B5FC-BAD10E826F5B}" srcOrd="0" destOrd="0" presId="urn:microsoft.com/office/officeart/2008/layout/LinedList"/>
    <dgm:cxn modelId="{B310F914-A48F-9145-A31F-851AE8848DA2}" type="presOf" srcId="{E98574EA-5070-9246-8E81-7167615F3D95}" destId="{F2C331EE-9AD6-1C4E-9C35-615BA048704C}" srcOrd="0" destOrd="0" presId="urn:microsoft.com/office/officeart/2008/layout/LinedList"/>
    <dgm:cxn modelId="{499E1225-E236-C142-B8E4-955903ACC0D8}" srcId="{BB16D280-7CD9-5D46-9F4E-E126B79E1F05}" destId="{746EA2E8-9C58-2946-8381-52ABF26469F7}" srcOrd="0" destOrd="0" parTransId="{E7CD84ED-612B-874A-9CDA-2C407989C1E6}" sibTransId="{A5A9813B-5AD1-F248-9F5F-7544190FB7BB}"/>
    <dgm:cxn modelId="{1C10034D-FE40-0049-BC26-700CC0BD5CA4}" srcId="{E98574EA-5070-9246-8E81-7167615F3D95}" destId="{BB16D280-7CD9-5D46-9F4E-E126B79E1F05}" srcOrd="0" destOrd="0" parTransId="{0435A502-5708-9D4A-B4D7-F1709266BD30}" sibTransId="{1D485D0D-F212-8A45-9D47-C312752E309F}"/>
    <dgm:cxn modelId="{6A399A5A-EC33-CC45-8056-F5F1C5B269D5}" type="presOf" srcId="{8294B78A-4EFA-8546-AC14-39AD673ED2C2}" destId="{A0DCF47A-3AFD-C549-A7D3-B6BB625E0579}" srcOrd="0" destOrd="0" presId="urn:microsoft.com/office/officeart/2008/layout/LinedList"/>
    <dgm:cxn modelId="{0281896E-E05F-9D4E-8413-31CCACB2065F}" type="presOf" srcId="{746EA2E8-9C58-2946-8381-52ABF26469F7}" destId="{AEB31554-9F5D-E746-8B4F-258D28DE9230}" srcOrd="0" destOrd="0" presId="urn:microsoft.com/office/officeart/2008/layout/LinedList"/>
    <dgm:cxn modelId="{F153238A-B31B-0B4B-894F-7380CFEEFE52}" srcId="{BB16D280-7CD9-5D46-9F4E-E126B79E1F05}" destId="{A32903C8-5037-9B42-8721-38E1E55B8309}" srcOrd="2" destOrd="0" parTransId="{D6D8ADA2-D8CE-5746-861A-8CB83126715D}" sibTransId="{6BF6460B-89C4-E94F-9788-211F34EF0BEF}"/>
    <dgm:cxn modelId="{204812C8-180E-9D4A-BF57-C486BCFF54E2}" type="presOf" srcId="{BB16D280-7CD9-5D46-9F4E-E126B79E1F05}" destId="{9D82062C-1168-D141-BF8B-535D24FBFD0F}" srcOrd="0" destOrd="0" presId="urn:microsoft.com/office/officeart/2008/layout/LinedList"/>
    <dgm:cxn modelId="{FCB25FD7-49BA-354B-A978-76B674B6D59F}" srcId="{BB16D280-7CD9-5D46-9F4E-E126B79E1F05}" destId="{8294B78A-4EFA-8546-AC14-39AD673ED2C2}" srcOrd="1" destOrd="0" parTransId="{3CBDBD6E-D8CB-3C48-AE2E-45D68FC2F4CA}" sibTransId="{97509480-7339-6E4E-BAF3-C71E539D3FCB}"/>
    <dgm:cxn modelId="{66872BDB-9911-0745-A519-FB5FA3B1A3A2}" type="presParOf" srcId="{F2C331EE-9AD6-1C4E-9C35-615BA048704C}" destId="{4E150FF5-1235-7044-9617-A48543DF96B5}" srcOrd="0" destOrd="0" presId="urn:microsoft.com/office/officeart/2008/layout/LinedList"/>
    <dgm:cxn modelId="{56463C8E-0AE0-524F-8C0E-595DA3FB6899}" type="presParOf" srcId="{F2C331EE-9AD6-1C4E-9C35-615BA048704C}" destId="{BFEB6B16-FC36-E144-8686-BB013B94136C}" srcOrd="1" destOrd="0" presId="urn:microsoft.com/office/officeart/2008/layout/LinedList"/>
    <dgm:cxn modelId="{B4005541-4CD4-164D-813A-5F141F0D0125}" type="presParOf" srcId="{BFEB6B16-FC36-E144-8686-BB013B94136C}" destId="{9D82062C-1168-D141-BF8B-535D24FBFD0F}" srcOrd="0" destOrd="0" presId="urn:microsoft.com/office/officeart/2008/layout/LinedList"/>
    <dgm:cxn modelId="{DBF3CBC1-19C3-9B45-A901-1F7479C31E8D}" type="presParOf" srcId="{BFEB6B16-FC36-E144-8686-BB013B94136C}" destId="{5A05B1AB-0D8B-EB47-B3B7-C2E808D764D5}" srcOrd="1" destOrd="0" presId="urn:microsoft.com/office/officeart/2008/layout/LinedList"/>
    <dgm:cxn modelId="{F1C51DF1-5B5C-D148-93A2-4859A0981CD6}" type="presParOf" srcId="{5A05B1AB-0D8B-EB47-B3B7-C2E808D764D5}" destId="{3C7BAB42-C1FE-AD47-8D57-B325B5AD9F42}" srcOrd="0" destOrd="0" presId="urn:microsoft.com/office/officeart/2008/layout/LinedList"/>
    <dgm:cxn modelId="{46CB0715-E479-034B-82DC-1B6AEA13E6EF}" type="presParOf" srcId="{5A05B1AB-0D8B-EB47-B3B7-C2E808D764D5}" destId="{BCF1E564-FA40-5D47-A5AB-9BAA4CDD90D6}" srcOrd="1" destOrd="0" presId="urn:microsoft.com/office/officeart/2008/layout/LinedList"/>
    <dgm:cxn modelId="{3B17881B-F9AC-6C43-90A3-1C9069EADB33}" type="presParOf" srcId="{BCF1E564-FA40-5D47-A5AB-9BAA4CDD90D6}" destId="{CFE8FEA0-02A3-F74A-AB8C-28C8B3C9C033}" srcOrd="0" destOrd="0" presId="urn:microsoft.com/office/officeart/2008/layout/LinedList"/>
    <dgm:cxn modelId="{097EA53C-16EA-9647-8DD5-EF768C285944}" type="presParOf" srcId="{BCF1E564-FA40-5D47-A5AB-9BAA4CDD90D6}" destId="{AEB31554-9F5D-E746-8B4F-258D28DE9230}" srcOrd="1" destOrd="0" presId="urn:microsoft.com/office/officeart/2008/layout/LinedList"/>
    <dgm:cxn modelId="{858298C3-0CE7-A245-8565-A96242AE8E33}" type="presParOf" srcId="{BCF1E564-FA40-5D47-A5AB-9BAA4CDD90D6}" destId="{78D1174C-870A-7248-AEFC-A8E1BC012FE7}" srcOrd="2" destOrd="0" presId="urn:microsoft.com/office/officeart/2008/layout/LinedList"/>
    <dgm:cxn modelId="{2A3DC863-DD9E-754E-9850-04724EF06E04}" type="presParOf" srcId="{5A05B1AB-0D8B-EB47-B3B7-C2E808D764D5}" destId="{9C603525-0ACE-4040-88B9-D7940CF8E1BD}" srcOrd="2" destOrd="0" presId="urn:microsoft.com/office/officeart/2008/layout/LinedList"/>
    <dgm:cxn modelId="{236D191E-E6DF-1D47-9756-DEA826523F6C}" type="presParOf" srcId="{5A05B1AB-0D8B-EB47-B3B7-C2E808D764D5}" destId="{0408669B-9004-F748-A83C-58E7CBBF7759}" srcOrd="3" destOrd="0" presId="urn:microsoft.com/office/officeart/2008/layout/LinedList"/>
    <dgm:cxn modelId="{1B319A0C-1AAD-664F-B166-D798D3EFFCE6}" type="presParOf" srcId="{5A05B1AB-0D8B-EB47-B3B7-C2E808D764D5}" destId="{F41EE872-8055-564F-A6BB-30EB643A66D2}" srcOrd="4" destOrd="0" presId="urn:microsoft.com/office/officeart/2008/layout/LinedList"/>
    <dgm:cxn modelId="{7D921A4A-F01B-3445-B4CE-70D17180BA59}" type="presParOf" srcId="{F41EE872-8055-564F-A6BB-30EB643A66D2}" destId="{161AC4FC-2258-DB45-9150-C21526ED2160}" srcOrd="0" destOrd="0" presId="urn:microsoft.com/office/officeart/2008/layout/LinedList"/>
    <dgm:cxn modelId="{133BCBAB-E61C-104C-A993-E17A5997D20B}" type="presParOf" srcId="{F41EE872-8055-564F-A6BB-30EB643A66D2}" destId="{A0DCF47A-3AFD-C549-A7D3-B6BB625E0579}" srcOrd="1" destOrd="0" presId="urn:microsoft.com/office/officeart/2008/layout/LinedList"/>
    <dgm:cxn modelId="{17F15EBE-811B-B845-9F6F-0821A71B5A01}" type="presParOf" srcId="{F41EE872-8055-564F-A6BB-30EB643A66D2}" destId="{0812E119-1DC3-5D4C-936C-D61E8C8E00EE}" srcOrd="2" destOrd="0" presId="urn:microsoft.com/office/officeart/2008/layout/LinedList"/>
    <dgm:cxn modelId="{40BC7687-D9FF-B048-B9A5-A2A17B939DDD}" type="presParOf" srcId="{5A05B1AB-0D8B-EB47-B3B7-C2E808D764D5}" destId="{AF4539C0-32AB-584E-86AA-F4F0C88E1848}" srcOrd="5" destOrd="0" presId="urn:microsoft.com/office/officeart/2008/layout/LinedList"/>
    <dgm:cxn modelId="{8769F83F-DB47-4348-B559-A848DAC8BAE0}" type="presParOf" srcId="{5A05B1AB-0D8B-EB47-B3B7-C2E808D764D5}" destId="{18091310-8E49-1E49-B248-EF7011632F00}" srcOrd="6" destOrd="0" presId="urn:microsoft.com/office/officeart/2008/layout/LinedList"/>
    <dgm:cxn modelId="{1C4D06E5-C74E-B747-A200-241B405A4E36}" type="presParOf" srcId="{5A05B1AB-0D8B-EB47-B3B7-C2E808D764D5}" destId="{9088784D-4F9F-774E-9E92-8DA1AD8C9C95}" srcOrd="7" destOrd="0" presId="urn:microsoft.com/office/officeart/2008/layout/LinedList"/>
    <dgm:cxn modelId="{1984BB31-1A8A-B241-A71F-C39334F04FA2}" type="presParOf" srcId="{9088784D-4F9F-774E-9E92-8DA1AD8C9C95}" destId="{DA9BCD62-CC6C-004A-ACC9-54AC1CAA10D4}" srcOrd="0" destOrd="0" presId="urn:microsoft.com/office/officeart/2008/layout/LinedList"/>
    <dgm:cxn modelId="{977A45B5-3650-4C4A-8A18-59CD08F48EC6}" type="presParOf" srcId="{9088784D-4F9F-774E-9E92-8DA1AD8C9C95}" destId="{41C63C00-D469-884E-B5FC-BAD10E826F5B}" srcOrd="1" destOrd="0" presId="urn:microsoft.com/office/officeart/2008/layout/LinedList"/>
    <dgm:cxn modelId="{E9B390CC-6BD8-1F4B-AB2E-4D5AC80ADB56}" type="presParOf" srcId="{9088784D-4F9F-774E-9E92-8DA1AD8C9C95}" destId="{7EBAEAD3-4154-3443-9EFD-C46985C6F3AC}" srcOrd="2" destOrd="0" presId="urn:microsoft.com/office/officeart/2008/layout/LinedList"/>
    <dgm:cxn modelId="{23600031-7755-4644-A5C6-07AA496EA285}" type="presParOf" srcId="{5A05B1AB-0D8B-EB47-B3B7-C2E808D764D5}" destId="{43521D30-AF16-3B4C-912A-1ED44A246A3B}" srcOrd="8" destOrd="0" presId="urn:microsoft.com/office/officeart/2008/layout/LinedList"/>
    <dgm:cxn modelId="{7974FABF-D09B-C249-9880-62C99F686037}" type="presParOf" srcId="{5A05B1AB-0D8B-EB47-B3B7-C2E808D764D5}" destId="{447245A6-759B-FB4C-AE81-035A20F4D9D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0FF5-1235-7044-9617-A48543DF96B5}">
      <dsp:nvSpPr>
        <dsp:cNvPr id="0" name=""/>
        <dsp:cNvSpPr/>
      </dsp:nvSpPr>
      <dsp:spPr>
        <a:xfrm>
          <a:off x="0" y="0"/>
          <a:ext cx="6958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62C-1168-D141-BF8B-535D24FBFD0F}">
      <dsp:nvSpPr>
        <dsp:cNvPr id="0" name=""/>
        <dsp:cNvSpPr/>
      </dsp:nvSpPr>
      <dsp:spPr>
        <a:xfrm>
          <a:off x="0" y="0"/>
          <a:ext cx="1676822" cy="386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i="0" u="none" strike="noStrike" kern="1200" cap="none" dirty="0">
              <a:solidFill>
                <a:schemeClr val="tx1"/>
              </a:solidFill>
              <a:latin typeface="Denk One"/>
              <a:ea typeface="Denk One"/>
              <a:cs typeface="Denk One"/>
              <a:sym typeface="Denk One"/>
            </a:rPr>
            <a:t>Objetivos</a:t>
          </a:r>
        </a:p>
      </dsp:txBody>
      <dsp:txXfrm>
        <a:off x="0" y="0"/>
        <a:ext cx="1676822" cy="3867843"/>
      </dsp:txXfrm>
    </dsp:sp>
    <dsp:sp modelId="{AEB31554-9F5D-E746-8B4F-258D28DE9230}">
      <dsp:nvSpPr>
        <dsp:cNvPr id="0" name=""/>
        <dsp:cNvSpPr/>
      </dsp:nvSpPr>
      <dsp:spPr>
        <a:xfrm>
          <a:off x="1775794" y="311554"/>
          <a:ext cx="5179532" cy="678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latin typeface="Barlow" pitchFamily="2" charset="77"/>
            </a:rPr>
            <a:t>Fornecer informações acerca do tráfego nas principais vias e estradas</a:t>
          </a:r>
        </a:p>
      </dsp:txBody>
      <dsp:txXfrm>
        <a:off x="1775794" y="311554"/>
        <a:ext cx="5179532" cy="678458"/>
      </dsp:txXfrm>
    </dsp:sp>
    <dsp:sp modelId="{9C603525-0ACE-4040-88B9-D7940CF8E1BD}">
      <dsp:nvSpPr>
        <dsp:cNvPr id="0" name=""/>
        <dsp:cNvSpPr/>
      </dsp:nvSpPr>
      <dsp:spPr>
        <a:xfrm>
          <a:off x="1676822" y="994097"/>
          <a:ext cx="52785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CF47A-3AFD-C549-A7D3-B6BB625E0579}">
      <dsp:nvSpPr>
        <dsp:cNvPr id="0" name=""/>
        <dsp:cNvSpPr/>
      </dsp:nvSpPr>
      <dsp:spPr>
        <a:xfrm>
          <a:off x="1775794" y="1198180"/>
          <a:ext cx="5179532" cy="51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latin typeface="Barlow" pitchFamily="2" charset="77"/>
            </a:rPr>
            <a:t>Prever </a:t>
          </a:r>
          <a:r>
            <a:rPr lang="pt-PT" sz="1600" b="1" kern="1200" dirty="0">
              <a:latin typeface="Barlow" pitchFamily="2" charset="77"/>
            </a:rPr>
            <a:t>possíveis atrasos e rotas alternativas</a:t>
          </a:r>
          <a:endParaRPr lang="pt-PT" sz="1600" b="1" kern="1200" dirty="0"/>
        </a:p>
      </dsp:txBody>
      <dsp:txXfrm>
        <a:off x="1775794" y="1198180"/>
        <a:ext cx="5179532" cy="511367"/>
      </dsp:txXfrm>
    </dsp:sp>
    <dsp:sp modelId="{AF4539C0-32AB-584E-86AA-F4F0C88E1848}">
      <dsp:nvSpPr>
        <dsp:cNvPr id="0" name=""/>
        <dsp:cNvSpPr/>
      </dsp:nvSpPr>
      <dsp:spPr>
        <a:xfrm>
          <a:off x="1676822" y="1666868"/>
          <a:ext cx="52785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63C00-D469-884E-B5FC-BAD10E826F5B}">
      <dsp:nvSpPr>
        <dsp:cNvPr id="0" name=""/>
        <dsp:cNvSpPr/>
      </dsp:nvSpPr>
      <dsp:spPr>
        <a:xfrm>
          <a:off x="1775794" y="1770002"/>
          <a:ext cx="5085731" cy="114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>
              <a:latin typeface="Barlow" pitchFamily="2" charset="77"/>
            </a:rPr>
            <a:t>Apresentação dos dados </a:t>
          </a:r>
          <a:r>
            <a:rPr lang="pt-PT" sz="1600" kern="1200" dirty="0">
              <a:latin typeface="Barlow" pitchFamily="2" charset="77"/>
            </a:rPr>
            <a:t>de forma clara e compreensível com informações relevantes como tempo de espera estimado, distâncias até congestionamento.</a:t>
          </a:r>
          <a:endParaRPr lang="pt-PT" sz="1600" kern="1200" dirty="0"/>
        </a:p>
      </dsp:txBody>
      <dsp:txXfrm>
        <a:off x="1775794" y="1770002"/>
        <a:ext cx="5085731" cy="1149793"/>
      </dsp:txXfrm>
    </dsp:sp>
    <dsp:sp modelId="{43521D30-AF16-3B4C-912A-1ED44A246A3B}">
      <dsp:nvSpPr>
        <dsp:cNvPr id="0" name=""/>
        <dsp:cNvSpPr/>
      </dsp:nvSpPr>
      <dsp:spPr>
        <a:xfrm>
          <a:off x="1676822" y="2919796"/>
          <a:ext cx="52785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c6cb6ce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c6cb6ce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8d3b44f0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8d3b44f0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df56bf86b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df56bf86b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df56bf86b7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df56bf86b7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500"/>
              <a:buNone/>
              <a:defRPr sz="55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0" y="44234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4">
  <p:cSld name="CUSTOM_17_2_1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9650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87998" y="2193900"/>
            <a:ext cx="3997800" cy="254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387999" y="1307450"/>
            <a:ext cx="39978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 flipH="1">
            <a:off x="596499" y="1305075"/>
            <a:ext cx="4449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2"/>
          </p:nvPr>
        </p:nvSpPr>
        <p:spPr>
          <a:xfrm flipH="1">
            <a:off x="596499" y="3140250"/>
            <a:ext cx="26202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5">
  <p:cSld name="CUSTOM_17_2_1_1_2_2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82650" y="1394800"/>
            <a:ext cx="8378700" cy="3349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386778" y="680622"/>
            <a:ext cx="222507" cy="232480"/>
            <a:chOff x="6537453" y="1282372"/>
            <a:chExt cx="222507" cy="232480"/>
          </a:xfrm>
        </p:grpSpPr>
        <p:sp>
          <p:nvSpPr>
            <p:cNvPr id="136" name="Google Shape;136;p14"/>
            <p:cNvSpPr/>
            <p:nvPr/>
          </p:nvSpPr>
          <p:spPr>
            <a:xfrm>
              <a:off x="6544489" y="1289187"/>
              <a:ext cx="215470" cy="225665"/>
            </a:xfrm>
            <a:custGeom>
              <a:avLst/>
              <a:gdLst/>
              <a:ahLst/>
              <a:cxnLst/>
              <a:rect l="l" t="t" r="r" b="b"/>
              <a:pathLst>
                <a:path w="3889" h="4073" extrusionOk="0">
                  <a:moveTo>
                    <a:pt x="2516" y="0"/>
                  </a:moveTo>
                  <a:cubicBezTo>
                    <a:pt x="2204" y="0"/>
                    <a:pt x="1914" y="452"/>
                    <a:pt x="1782" y="527"/>
                  </a:cubicBezTo>
                  <a:cubicBezTo>
                    <a:pt x="1765" y="537"/>
                    <a:pt x="1746" y="541"/>
                    <a:pt x="1724" y="541"/>
                  </a:cubicBezTo>
                  <a:cubicBezTo>
                    <a:pt x="1594" y="541"/>
                    <a:pt x="1381" y="396"/>
                    <a:pt x="1164" y="396"/>
                  </a:cubicBezTo>
                  <a:cubicBezTo>
                    <a:pt x="1093" y="396"/>
                    <a:pt x="1022" y="411"/>
                    <a:pt x="953" y="452"/>
                  </a:cubicBezTo>
                  <a:cubicBezTo>
                    <a:pt x="632" y="643"/>
                    <a:pt x="758" y="1104"/>
                    <a:pt x="666" y="1162"/>
                  </a:cubicBezTo>
                  <a:cubicBezTo>
                    <a:pt x="577" y="1224"/>
                    <a:pt x="120" y="1121"/>
                    <a:pt x="58" y="1797"/>
                  </a:cubicBezTo>
                  <a:cubicBezTo>
                    <a:pt x="0" y="2435"/>
                    <a:pt x="260" y="3456"/>
                    <a:pt x="1021" y="3671"/>
                  </a:cubicBezTo>
                  <a:cubicBezTo>
                    <a:pt x="1103" y="3695"/>
                    <a:pt x="1178" y="3736"/>
                    <a:pt x="1240" y="3794"/>
                  </a:cubicBezTo>
                  <a:cubicBezTo>
                    <a:pt x="1361" y="3903"/>
                    <a:pt x="1602" y="4072"/>
                    <a:pt x="1945" y="4072"/>
                  </a:cubicBezTo>
                  <a:cubicBezTo>
                    <a:pt x="2191" y="4072"/>
                    <a:pt x="2490" y="3985"/>
                    <a:pt x="2834" y="3726"/>
                  </a:cubicBezTo>
                  <a:cubicBezTo>
                    <a:pt x="3888" y="2933"/>
                    <a:pt x="3352" y="2339"/>
                    <a:pt x="3359" y="2265"/>
                  </a:cubicBezTo>
                  <a:cubicBezTo>
                    <a:pt x="3366" y="2190"/>
                    <a:pt x="3817" y="1917"/>
                    <a:pt x="3704" y="1531"/>
                  </a:cubicBezTo>
                  <a:cubicBezTo>
                    <a:pt x="3592" y="1142"/>
                    <a:pt x="3086" y="1179"/>
                    <a:pt x="3076" y="1097"/>
                  </a:cubicBezTo>
                  <a:cubicBezTo>
                    <a:pt x="3066" y="1019"/>
                    <a:pt x="3349" y="346"/>
                    <a:pt x="2645" y="28"/>
                  </a:cubicBezTo>
                  <a:cubicBezTo>
                    <a:pt x="2602" y="9"/>
                    <a:pt x="2559" y="0"/>
                    <a:pt x="251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612750" y="1304756"/>
              <a:ext cx="70974" cy="172143"/>
            </a:xfrm>
            <a:custGeom>
              <a:avLst/>
              <a:gdLst/>
              <a:ahLst/>
              <a:cxnLst/>
              <a:rect l="l" t="t" r="r" b="b"/>
              <a:pathLst>
                <a:path w="1281" h="3107" extrusionOk="0">
                  <a:moveTo>
                    <a:pt x="1281" y="0"/>
                  </a:moveTo>
                  <a:cubicBezTo>
                    <a:pt x="1151" y="250"/>
                    <a:pt x="1032" y="505"/>
                    <a:pt x="915" y="758"/>
                  </a:cubicBezTo>
                  <a:cubicBezTo>
                    <a:pt x="796" y="1011"/>
                    <a:pt x="683" y="1270"/>
                    <a:pt x="570" y="1526"/>
                  </a:cubicBezTo>
                  <a:cubicBezTo>
                    <a:pt x="461" y="1786"/>
                    <a:pt x="356" y="2045"/>
                    <a:pt x="257" y="2304"/>
                  </a:cubicBezTo>
                  <a:cubicBezTo>
                    <a:pt x="157" y="2567"/>
                    <a:pt x="49" y="2830"/>
                    <a:pt x="0" y="3106"/>
                  </a:cubicBezTo>
                  <a:cubicBezTo>
                    <a:pt x="35" y="2970"/>
                    <a:pt x="93" y="2844"/>
                    <a:pt x="144" y="2714"/>
                  </a:cubicBezTo>
                  <a:cubicBezTo>
                    <a:pt x="198" y="2584"/>
                    <a:pt x="253" y="2455"/>
                    <a:pt x="307" y="2328"/>
                  </a:cubicBezTo>
                  <a:lnTo>
                    <a:pt x="642" y="1557"/>
                  </a:lnTo>
                  <a:cubicBezTo>
                    <a:pt x="751" y="1297"/>
                    <a:pt x="860" y="1042"/>
                    <a:pt x="967" y="782"/>
                  </a:cubicBezTo>
                  <a:cubicBezTo>
                    <a:pt x="1073" y="522"/>
                    <a:pt x="1182" y="263"/>
                    <a:pt x="1281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584604" y="1403490"/>
              <a:ext cx="106488" cy="57344"/>
            </a:xfrm>
            <a:custGeom>
              <a:avLst/>
              <a:gdLst/>
              <a:ahLst/>
              <a:cxnLst/>
              <a:rect l="l" t="t" r="r" b="b"/>
              <a:pathLst>
                <a:path w="1922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174"/>
                    <a:pt x="185" y="345"/>
                    <a:pt x="280" y="512"/>
                  </a:cubicBezTo>
                  <a:cubicBezTo>
                    <a:pt x="375" y="683"/>
                    <a:pt x="475" y="847"/>
                    <a:pt x="574" y="1014"/>
                  </a:cubicBezTo>
                  <a:lnTo>
                    <a:pt x="587" y="1034"/>
                  </a:lnTo>
                  <a:lnTo>
                    <a:pt x="607" y="1031"/>
                  </a:lnTo>
                  <a:cubicBezTo>
                    <a:pt x="829" y="1017"/>
                    <a:pt x="1048" y="1004"/>
                    <a:pt x="1266" y="983"/>
                  </a:cubicBezTo>
                  <a:lnTo>
                    <a:pt x="1594" y="952"/>
                  </a:lnTo>
                  <a:cubicBezTo>
                    <a:pt x="1703" y="943"/>
                    <a:pt x="1812" y="929"/>
                    <a:pt x="1921" y="922"/>
                  </a:cubicBezTo>
                  <a:cubicBezTo>
                    <a:pt x="1865" y="915"/>
                    <a:pt x="1808" y="913"/>
                    <a:pt x="1751" y="913"/>
                  </a:cubicBezTo>
                  <a:cubicBezTo>
                    <a:pt x="1697" y="913"/>
                    <a:pt x="1644" y="915"/>
                    <a:pt x="1590" y="915"/>
                  </a:cubicBezTo>
                  <a:lnTo>
                    <a:pt x="1263" y="922"/>
                  </a:lnTo>
                  <a:cubicBezTo>
                    <a:pt x="1048" y="928"/>
                    <a:pt x="837" y="942"/>
                    <a:pt x="625" y="954"/>
                  </a:cubicBezTo>
                  <a:lnTo>
                    <a:pt x="625" y="954"/>
                  </a:lnTo>
                  <a:cubicBezTo>
                    <a:pt x="527" y="795"/>
                    <a:pt x="429" y="638"/>
                    <a:pt x="328" y="481"/>
                  </a:cubicBezTo>
                  <a:cubicBezTo>
                    <a:pt x="221" y="321"/>
                    <a:pt x="112" y="157"/>
                    <a:pt x="0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621283" y="1341768"/>
              <a:ext cx="83662" cy="55904"/>
            </a:xfrm>
            <a:custGeom>
              <a:avLst/>
              <a:gdLst/>
              <a:ahLst/>
              <a:cxnLst/>
              <a:rect l="l" t="t" r="r" b="b"/>
              <a:pathLst>
                <a:path w="1510" h="1009" extrusionOk="0">
                  <a:moveTo>
                    <a:pt x="0" y="1"/>
                  </a:moveTo>
                  <a:lnTo>
                    <a:pt x="0" y="1"/>
                  </a:lnTo>
                  <a:cubicBezTo>
                    <a:pt x="55" y="169"/>
                    <a:pt x="117" y="329"/>
                    <a:pt x="181" y="493"/>
                  </a:cubicBezTo>
                  <a:cubicBezTo>
                    <a:pt x="243" y="656"/>
                    <a:pt x="311" y="817"/>
                    <a:pt x="379" y="978"/>
                  </a:cubicBezTo>
                  <a:lnTo>
                    <a:pt x="393" y="1009"/>
                  </a:lnTo>
                  <a:lnTo>
                    <a:pt x="427" y="998"/>
                  </a:lnTo>
                  <a:cubicBezTo>
                    <a:pt x="608" y="940"/>
                    <a:pt x="788" y="882"/>
                    <a:pt x="969" y="817"/>
                  </a:cubicBezTo>
                  <a:lnTo>
                    <a:pt x="1239" y="718"/>
                  </a:lnTo>
                  <a:cubicBezTo>
                    <a:pt x="1332" y="681"/>
                    <a:pt x="1420" y="650"/>
                    <a:pt x="1509" y="609"/>
                  </a:cubicBezTo>
                  <a:lnTo>
                    <a:pt x="1509" y="609"/>
                  </a:lnTo>
                  <a:lnTo>
                    <a:pt x="1229" y="681"/>
                  </a:lnTo>
                  <a:lnTo>
                    <a:pt x="952" y="759"/>
                  </a:lnTo>
                  <a:cubicBezTo>
                    <a:pt x="778" y="808"/>
                    <a:pt x="608" y="862"/>
                    <a:pt x="434" y="917"/>
                  </a:cubicBezTo>
                  <a:lnTo>
                    <a:pt x="434" y="917"/>
                  </a:lnTo>
                  <a:cubicBezTo>
                    <a:pt x="370" y="766"/>
                    <a:pt x="303" y="616"/>
                    <a:pt x="232" y="469"/>
                  </a:cubicBezTo>
                  <a:cubicBezTo>
                    <a:pt x="157" y="312"/>
                    <a:pt x="82" y="155"/>
                    <a:pt x="0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537453" y="1282372"/>
              <a:ext cx="215525" cy="225498"/>
            </a:xfrm>
            <a:custGeom>
              <a:avLst/>
              <a:gdLst/>
              <a:ahLst/>
              <a:cxnLst/>
              <a:rect l="l" t="t" r="r" b="b"/>
              <a:pathLst>
                <a:path w="3890" h="4070" extrusionOk="0">
                  <a:moveTo>
                    <a:pt x="2516" y="0"/>
                  </a:moveTo>
                  <a:cubicBezTo>
                    <a:pt x="2205" y="0"/>
                    <a:pt x="1914" y="449"/>
                    <a:pt x="1783" y="524"/>
                  </a:cubicBezTo>
                  <a:cubicBezTo>
                    <a:pt x="1766" y="534"/>
                    <a:pt x="1747" y="538"/>
                    <a:pt x="1725" y="538"/>
                  </a:cubicBezTo>
                  <a:cubicBezTo>
                    <a:pt x="1598" y="538"/>
                    <a:pt x="1387" y="394"/>
                    <a:pt x="1170" y="394"/>
                  </a:cubicBezTo>
                  <a:cubicBezTo>
                    <a:pt x="1097" y="394"/>
                    <a:pt x="1024" y="410"/>
                    <a:pt x="954" y="452"/>
                  </a:cubicBezTo>
                  <a:cubicBezTo>
                    <a:pt x="636" y="640"/>
                    <a:pt x="759" y="1101"/>
                    <a:pt x="670" y="1162"/>
                  </a:cubicBezTo>
                  <a:cubicBezTo>
                    <a:pt x="578" y="1220"/>
                    <a:pt x="120" y="1118"/>
                    <a:pt x="59" y="1794"/>
                  </a:cubicBezTo>
                  <a:cubicBezTo>
                    <a:pt x="1" y="2435"/>
                    <a:pt x="261" y="3453"/>
                    <a:pt x="1022" y="3671"/>
                  </a:cubicBezTo>
                  <a:cubicBezTo>
                    <a:pt x="1104" y="3691"/>
                    <a:pt x="1179" y="3732"/>
                    <a:pt x="1244" y="3791"/>
                  </a:cubicBezTo>
                  <a:cubicBezTo>
                    <a:pt x="1363" y="3900"/>
                    <a:pt x="1606" y="4070"/>
                    <a:pt x="1950" y="4070"/>
                  </a:cubicBezTo>
                  <a:cubicBezTo>
                    <a:pt x="2196" y="4070"/>
                    <a:pt x="2495" y="3983"/>
                    <a:pt x="2838" y="3726"/>
                  </a:cubicBezTo>
                  <a:cubicBezTo>
                    <a:pt x="3889" y="2930"/>
                    <a:pt x="3357" y="2340"/>
                    <a:pt x="3363" y="2265"/>
                  </a:cubicBezTo>
                  <a:cubicBezTo>
                    <a:pt x="3366" y="2186"/>
                    <a:pt x="3817" y="1913"/>
                    <a:pt x="3705" y="1528"/>
                  </a:cubicBezTo>
                  <a:cubicBezTo>
                    <a:pt x="3592" y="1142"/>
                    <a:pt x="3090" y="1179"/>
                    <a:pt x="3080" y="1098"/>
                  </a:cubicBezTo>
                  <a:cubicBezTo>
                    <a:pt x="3067" y="1016"/>
                    <a:pt x="3353" y="343"/>
                    <a:pt x="2646" y="28"/>
                  </a:cubicBezTo>
                  <a:cubicBezTo>
                    <a:pt x="2603" y="9"/>
                    <a:pt x="2559" y="0"/>
                    <a:pt x="2516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605769" y="1297941"/>
              <a:ext cx="70974" cy="172143"/>
            </a:xfrm>
            <a:custGeom>
              <a:avLst/>
              <a:gdLst/>
              <a:ahLst/>
              <a:cxnLst/>
              <a:rect l="l" t="t" r="r" b="b"/>
              <a:pathLst>
                <a:path w="1281" h="3107" extrusionOk="0">
                  <a:moveTo>
                    <a:pt x="1281" y="1"/>
                  </a:moveTo>
                  <a:lnTo>
                    <a:pt x="1281" y="1"/>
                  </a:lnTo>
                  <a:cubicBezTo>
                    <a:pt x="1154" y="250"/>
                    <a:pt x="1035" y="502"/>
                    <a:pt x="915" y="755"/>
                  </a:cubicBezTo>
                  <a:cubicBezTo>
                    <a:pt x="796" y="1011"/>
                    <a:pt x="683" y="1267"/>
                    <a:pt x="573" y="1523"/>
                  </a:cubicBezTo>
                  <a:cubicBezTo>
                    <a:pt x="465" y="1782"/>
                    <a:pt x="356" y="2041"/>
                    <a:pt x="256" y="2304"/>
                  </a:cubicBezTo>
                  <a:cubicBezTo>
                    <a:pt x="161" y="2567"/>
                    <a:pt x="52" y="2827"/>
                    <a:pt x="0" y="3106"/>
                  </a:cubicBezTo>
                  <a:cubicBezTo>
                    <a:pt x="34" y="2970"/>
                    <a:pt x="93" y="2840"/>
                    <a:pt x="147" y="2711"/>
                  </a:cubicBezTo>
                  <a:cubicBezTo>
                    <a:pt x="198" y="2585"/>
                    <a:pt x="253" y="2455"/>
                    <a:pt x="311" y="2325"/>
                  </a:cubicBezTo>
                  <a:lnTo>
                    <a:pt x="642" y="1554"/>
                  </a:lnTo>
                  <a:cubicBezTo>
                    <a:pt x="751" y="1297"/>
                    <a:pt x="860" y="1038"/>
                    <a:pt x="970" y="779"/>
                  </a:cubicBezTo>
                  <a:cubicBezTo>
                    <a:pt x="1076" y="519"/>
                    <a:pt x="1181" y="259"/>
                    <a:pt x="1281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577567" y="1396509"/>
              <a:ext cx="106544" cy="57344"/>
            </a:xfrm>
            <a:custGeom>
              <a:avLst/>
              <a:gdLst/>
              <a:ahLst/>
              <a:cxnLst/>
              <a:rect l="l" t="t" r="r" b="b"/>
              <a:pathLst>
                <a:path w="1923" h="1035" extrusionOk="0">
                  <a:moveTo>
                    <a:pt x="0" y="0"/>
                  </a:moveTo>
                  <a:cubicBezTo>
                    <a:pt x="90" y="174"/>
                    <a:pt x="185" y="344"/>
                    <a:pt x="280" y="512"/>
                  </a:cubicBezTo>
                  <a:cubicBezTo>
                    <a:pt x="376" y="683"/>
                    <a:pt x="475" y="850"/>
                    <a:pt x="578" y="1017"/>
                  </a:cubicBezTo>
                  <a:lnTo>
                    <a:pt x="588" y="1034"/>
                  </a:lnTo>
                  <a:lnTo>
                    <a:pt x="611" y="1034"/>
                  </a:lnTo>
                  <a:cubicBezTo>
                    <a:pt x="830" y="1020"/>
                    <a:pt x="1049" y="1004"/>
                    <a:pt x="1267" y="983"/>
                  </a:cubicBezTo>
                  <a:lnTo>
                    <a:pt x="1595" y="952"/>
                  </a:lnTo>
                  <a:cubicBezTo>
                    <a:pt x="1704" y="942"/>
                    <a:pt x="1813" y="928"/>
                    <a:pt x="1922" y="922"/>
                  </a:cubicBezTo>
                  <a:cubicBezTo>
                    <a:pt x="1855" y="915"/>
                    <a:pt x="1787" y="914"/>
                    <a:pt x="1720" y="914"/>
                  </a:cubicBezTo>
                  <a:cubicBezTo>
                    <a:pt x="1678" y="914"/>
                    <a:pt x="1636" y="915"/>
                    <a:pt x="1595" y="915"/>
                  </a:cubicBezTo>
                  <a:lnTo>
                    <a:pt x="1264" y="922"/>
                  </a:lnTo>
                  <a:cubicBezTo>
                    <a:pt x="1053" y="931"/>
                    <a:pt x="844" y="942"/>
                    <a:pt x="631" y="957"/>
                  </a:cubicBezTo>
                  <a:lnTo>
                    <a:pt x="631" y="957"/>
                  </a:lnTo>
                  <a:cubicBezTo>
                    <a:pt x="532" y="796"/>
                    <a:pt x="434" y="639"/>
                    <a:pt x="328" y="484"/>
                  </a:cubicBezTo>
                  <a:cubicBezTo>
                    <a:pt x="222" y="321"/>
                    <a:pt x="117" y="160"/>
                    <a:pt x="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614301" y="1334786"/>
              <a:ext cx="83606" cy="56070"/>
            </a:xfrm>
            <a:custGeom>
              <a:avLst/>
              <a:gdLst/>
              <a:ahLst/>
              <a:cxnLst/>
              <a:rect l="l" t="t" r="r" b="b"/>
              <a:pathLst>
                <a:path w="1509" h="1012" extrusionOk="0">
                  <a:moveTo>
                    <a:pt x="0" y="1"/>
                  </a:moveTo>
                  <a:cubicBezTo>
                    <a:pt x="54" y="168"/>
                    <a:pt x="120" y="332"/>
                    <a:pt x="181" y="492"/>
                  </a:cubicBezTo>
                  <a:cubicBezTo>
                    <a:pt x="246" y="656"/>
                    <a:pt x="314" y="817"/>
                    <a:pt x="382" y="977"/>
                  </a:cubicBezTo>
                  <a:lnTo>
                    <a:pt x="396" y="1012"/>
                  </a:lnTo>
                  <a:lnTo>
                    <a:pt x="427" y="1001"/>
                  </a:lnTo>
                  <a:cubicBezTo>
                    <a:pt x="611" y="943"/>
                    <a:pt x="791" y="882"/>
                    <a:pt x="973" y="817"/>
                  </a:cubicBezTo>
                  <a:lnTo>
                    <a:pt x="1242" y="718"/>
                  </a:lnTo>
                  <a:cubicBezTo>
                    <a:pt x="1331" y="684"/>
                    <a:pt x="1420" y="650"/>
                    <a:pt x="1508" y="609"/>
                  </a:cubicBezTo>
                  <a:lnTo>
                    <a:pt x="1508" y="609"/>
                  </a:lnTo>
                  <a:lnTo>
                    <a:pt x="1232" y="680"/>
                  </a:lnTo>
                  <a:lnTo>
                    <a:pt x="952" y="759"/>
                  </a:lnTo>
                  <a:cubicBezTo>
                    <a:pt x="782" y="810"/>
                    <a:pt x="609" y="862"/>
                    <a:pt x="436" y="915"/>
                  </a:cubicBezTo>
                  <a:lnTo>
                    <a:pt x="436" y="915"/>
                  </a:lnTo>
                  <a:cubicBezTo>
                    <a:pt x="370" y="769"/>
                    <a:pt x="305" y="619"/>
                    <a:pt x="232" y="472"/>
                  </a:cubicBezTo>
                  <a:cubicBezTo>
                    <a:pt x="161" y="311"/>
                    <a:pt x="82" y="155"/>
                    <a:pt x="0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4"/>
          <p:cNvSpPr/>
          <p:nvPr/>
        </p:nvSpPr>
        <p:spPr>
          <a:xfrm flipH="1">
            <a:off x="388000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 flipH="1">
            <a:off x="1217250" y="2285550"/>
            <a:ext cx="67095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2"/>
          </p:nvPr>
        </p:nvSpPr>
        <p:spPr>
          <a:xfrm>
            <a:off x="927750" y="1780038"/>
            <a:ext cx="72885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_2_1_1_2_2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82675" y="397650"/>
            <a:ext cx="35880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95640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956400" y="1867000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6">
  <p:cSld name="CUSTOM_17_2_1_1_2_2_1_1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394800" y="397650"/>
            <a:ext cx="83544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1"/>
          </p:nvPr>
        </p:nvSpPr>
        <p:spPr>
          <a:xfrm flipH="1">
            <a:off x="956300" y="1521075"/>
            <a:ext cx="549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ctrTitle"/>
          </p:nvPr>
        </p:nvSpPr>
        <p:spPr>
          <a:xfrm>
            <a:off x="956300" y="930075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706700" y="397650"/>
            <a:ext cx="44373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00" y="44265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810800" y="63580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810800" y="103150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114235" y="63801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532475" y="1763700"/>
            <a:ext cx="3440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4"/>
          </p:nvPr>
        </p:nvSpPr>
        <p:spPr>
          <a:xfrm>
            <a:off x="5810800" y="1257375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5"/>
          </p:nvPr>
        </p:nvSpPr>
        <p:spPr>
          <a:xfrm>
            <a:off x="5810800" y="1653075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6" hasCustomPrompt="1"/>
          </p:nvPr>
        </p:nvSpPr>
        <p:spPr>
          <a:xfrm>
            <a:off x="4114235" y="125958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7"/>
          </p:nvPr>
        </p:nvSpPr>
        <p:spPr>
          <a:xfrm>
            <a:off x="5810800" y="188275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8"/>
          </p:nvPr>
        </p:nvSpPr>
        <p:spPr>
          <a:xfrm>
            <a:off x="5810800" y="227845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9" hasCustomPrompt="1"/>
          </p:nvPr>
        </p:nvSpPr>
        <p:spPr>
          <a:xfrm>
            <a:off x="4114235" y="188496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3"/>
          </p:nvPr>
        </p:nvSpPr>
        <p:spPr>
          <a:xfrm>
            <a:off x="5810800" y="2508125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4"/>
          </p:nvPr>
        </p:nvSpPr>
        <p:spPr>
          <a:xfrm>
            <a:off x="5810800" y="2903825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5" hasCustomPrompt="1"/>
          </p:nvPr>
        </p:nvSpPr>
        <p:spPr>
          <a:xfrm>
            <a:off x="4114235" y="251033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5810800" y="313190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5810800" y="352760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4114235" y="313411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CUSTOM_17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7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382675" y="397650"/>
            <a:ext cx="83787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3834150" y="2653325"/>
            <a:ext cx="1475700" cy="0"/>
          </a:xfrm>
          <a:prstGeom prst="straightConnector1">
            <a:avLst/>
          </a:prstGeom>
          <a:noFill/>
          <a:ln w="28575" cap="flat" cmpd="sng">
            <a:solidFill>
              <a:srgbClr val="FF7C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/>
          <p:cNvSpPr txBox="1">
            <a:spLocks noGrp="1"/>
          </p:cNvSpPr>
          <p:nvPr>
            <p:ph type="ctrTitle"/>
          </p:nvPr>
        </p:nvSpPr>
        <p:spPr>
          <a:xfrm>
            <a:off x="382650" y="776000"/>
            <a:ext cx="83787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2395947" y="2813304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CUSTOM_17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>
            <a:off x="382675" y="1257616"/>
            <a:ext cx="45240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382675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5191250" y="1267950"/>
            <a:ext cx="35880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610425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2"/>
          </p:nvPr>
        </p:nvSpPr>
        <p:spPr>
          <a:xfrm>
            <a:off x="5171550" y="1876300"/>
            <a:ext cx="32988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CUSTOM_17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82675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382548" y="1257625"/>
            <a:ext cx="83967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flipH="1">
            <a:off x="382798" y="397650"/>
            <a:ext cx="84018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/>
          <p:nvPr/>
        </p:nvSpPr>
        <p:spPr>
          <a:xfrm flipH="1">
            <a:off x="4786900" y="1267950"/>
            <a:ext cx="39978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flipH="1">
            <a:off x="388111" y="1267950"/>
            <a:ext cx="39978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 flipH="1">
            <a:off x="796256" y="30545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2"/>
          </p:nvPr>
        </p:nvSpPr>
        <p:spPr>
          <a:xfrm flipH="1">
            <a:off x="796256" y="24821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3"/>
          </p:nvPr>
        </p:nvSpPr>
        <p:spPr>
          <a:xfrm flipH="1">
            <a:off x="5195056" y="30545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4"/>
          </p:nvPr>
        </p:nvSpPr>
        <p:spPr>
          <a:xfrm flipH="1">
            <a:off x="5195056" y="2482100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7_2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 flipH="1">
            <a:off x="388200" y="1267950"/>
            <a:ext cx="40821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flipH="1">
            <a:off x="4786900" y="3166975"/>
            <a:ext cx="39978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 flipH="1">
            <a:off x="388199" y="3166975"/>
            <a:ext cx="40821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/>
          <p:nvPr/>
        </p:nvSpPr>
        <p:spPr>
          <a:xfrm flipH="1">
            <a:off x="4786900" y="1285063"/>
            <a:ext cx="39978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 flipH="1">
            <a:off x="838506" y="20606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2"/>
          </p:nvPr>
        </p:nvSpPr>
        <p:spPr>
          <a:xfrm flipH="1">
            <a:off x="838506" y="16302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3"/>
          </p:nvPr>
        </p:nvSpPr>
        <p:spPr>
          <a:xfrm flipH="1">
            <a:off x="5195056" y="20606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4"/>
          </p:nvPr>
        </p:nvSpPr>
        <p:spPr>
          <a:xfrm flipH="1">
            <a:off x="5195056" y="16302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ubTitle" idx="5"/>
          </p:nvPr>
        </p:nvSpPr>
        <p:spPr>
          <a:xfrm flipH="1">
            <a:off x="838506" y="39597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6"/>
          </p:nvPr>
        </p:nvSpPr>
        <p:spPr>
          <a:xfrm flipH="1">
            <a:off x="838506" y="35293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7"/>
          </p:nvPr>
        </p:nvSpPr>
        <p:spPr>
          <a:xfrm flipH="1">
            <a:off x="5195056" y="39597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8"/>
          </p:nvPr>
        </p:nvSpPr>
        <p:spPr>
          <a:xfrm flipH="1">
            <a:off x="5195056" y="35293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_2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 flipH="1">
            <a:off x="7020050" y="1503820"/>
            <a:ext cx="960000" cy="774900"/>
          </a:xfrm>
          <a:prstGeom prst="rect">
            <a:avLst/>
          </a:pr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flipH="1">
            <a:off x="1146900" y="1498575"/>
            <a:ext cx="960000" cy="774900"/>
          </a:xfrm>
          <a:prstGeom prst="rect">
            <a:avLst/>
          </a:pr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 flipH="1">
            <a:off x="4082377" y="1503820"/>
            <a:ext cx="960000" cy="774900"/>
          </a:xfrm>
          <a:prstGeom prst="rect">
            <a:avLst/>
          </a:pr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6261050" y="2666037"/>
            <a:ext cx="2478000" cy="2103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387900" y="2651824"/>
            <a:ext cx="2478000" cy="2103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 flipH="1">
            <a:off x="3323377" y="2666037"/>
            <a:ext cx="2478000" cy="2103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 flipH="1">
            <a:off x="525450" y="35567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2"/>
          </p:nvPr>
        </p:nvSpPr>
        <p:spPr>
          <a:xfrm flipH="1">
            <a:off x="525450" y="29843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3"/>
          </p:nvPr>
        </p:nvSpPr>
        <p:spPr>
          <a:xfrm flipH="1">
            <a:off x="3460927" y="35567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4"/>
          </p:nvPr>
        </p:nvSpPr>
        <p:spPr>
          <a:xfrm flipH="1">
            <a:off x="3460927" y="29843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5"/>
          </p:nvPr>
        </p:nvSpPr>
        <p:spPr>
          <a:xfrm flipH="1">
            <a:off x="6398600" y="35567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6"/>
          </p:nvPr>
        </p:nvSpPr>
        <p:spPr>
          <a:xfrm flipH="1">
            <a:off x="6398600" y="2984350"/>
            <a:ext cx="2202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>
            <a:alpha val="72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800"/>
              <a:buFont typeface="Denk One"/>
              <a:buNone/>
              <a:defRPr sz="28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196150" y="4426500"/>
            <a:ext cx="4930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Barlow Condensed"/>
                <a:ea typeface="Barlow Condensed"/>
                <a:cs typeface="Barlow Condensed"/>
                <a:sym typeface="Barlow Condensed"/>
              </a:rPr>
              <a:t>Daniel Xavier, Diogo Rebelo, Lídia Sousa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ctrTitle"/>
          </p:nvPr>
        </p:nvSpPr>
        <p:spPr>
          <a:xfrm>
            <a:off x="620575" y="658375"/>
            <a:ext cx="56982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0" dirty="0">
                <a:solidFill>
                  <a:schemeClr val="tx1"/>
                </a:solidFill>
              </a:rPr>
              <a:t>Mineração de Dados</a:t>
            </a:r>
            <a:br>
              <a:rPr lang="es" sz="4800" b="0" dirty="0"/>
            </a:br>
            <a:r>
              <a:rPr lang="es" sz="4800" b="0" dirty="0">
                <a:solidFill>
                  <a:schemeClr val="tx1"/>
                </a:solidFill>
                <a:latin typeface="Barlow" pitchFamily="2" charset="77"/>
              </a:rPr>
              <a:t>Fase I</a:t>
            </a:r>
            <a:endParaRPr sz="5500" b="0" dirty="0">
              <a:solidFill>
                <a:schemeClr val="tx1"/>
              </a:solidFill>
              <a:latin typeface="Barlow" pitchFamily="2" charset="77"/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5026553" y="705240"/>
            <a:ext cx="4117439" cy="4187910"/>
            <a:chOff x="4138073" y="847364"/>
            <a:chExt cx="4117439" cy="4187910"/>
          </a:xfrm>
        </p:grpSpPr>
        <p:sp>
          <p:nvSpPr>
            <p:cNvPr id="176" name="Google Shape;176;p19"/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 flipH="1">
              <a:off x="4402517" y="4687273"/>
              <a:ext cx="3797028" cy="348000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9"/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80" name="Google Shape;180;p19"/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" name="Google Shape;273;p19"/>
            <p:cNvSpPr/>
            <p:nvPr/>
          </p:nvSpPr>
          <p:spPr>
            <a:xfrm>
              <a:off x="5499488" y="4646223"/>
              <a:ext cx="25727" cy="28094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19"/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275" name="Google Shape;275;p19"/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19"/>
          <p:cNvGrpSpPr/>
          <p:nvPr/>
        </p:nvGrpSpPr>
        <p:grpSpPr>
          <a:xfrm>
            <a:off x="7528985" y="1805607"/>
            <a:ext cx="1615019" cy="2936827"/>
            <a:chOff x="6650467" y="1854100"/>
            <a:chExt cx="1575475" cy="2943007"/>
          </a:xfrm>
        </p:grpSpPr>
        <p:sp>
          <p:nvSpPr>
            <p:cNvPr id="307" name="Google Shape;307;p19"/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 txBox="1">
            <a:spLocks noGrp="1"/>
          </p:cNvSpPr>
          <p:nvPr>
            <p:ph type="subTitle" idx="1"/>
          </p:nvPr>
        </p:nvSpPr>
        <p:spPr>
          <a:xfrm>
            <a:off x="633125" y="2440688"/>
            <a:ext cx="4158600" cy="1023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Barlow Condensed"/>
                <a:ea typeface="Barlow Condensed"/>
                <a:cs typeface="Barlow Condensed"/>
                <a:sym typeface="Barlow Condensed"/>
              </a:rPr>
              <a:t>Universidade do Minho</a:t>
            </a:r>
            <a:endParaRPr b="1" dirty="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Escola de Engenharia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Mestrado em Engenharia Informática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Ano letivo de 2022/2023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>
            <a:spLocks noGrp="1"/>
          </p:cNvSpPr>
          <p:nvPr>
            <p:ph type="ctrTitle" idx="3"/>
          </p:nvPr>
        </p:nvSpPr>
        <p:spPr>
          <a:xfrm>
            <a:off x="532475" y="1763700"/>
            <a:ext cx="3440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 b="0" dirty="0">
                <a:solidFill>
                  <a:schemeClr val="tx1"/>
                </a:solidFill>
              </a:rPr>
              <a:t>ÍNDICE</a:t>
            </a:r>
            <a:endParaRPr sz="5500" b="0" dirty="0">
              <a:solidFill>
                <a:schemeClr val="tx1"/>
              </a:solidFill>
            </a:endParaRPr>
          </a:p>
        </p:txBody>
      </p:sp>
      <p:sp>
        <p:nvSpPr>
          <p:cNvPr id="404" name="Google Shape;404;p20"/>
          <p:cNvSpPr txBox="1">
            <a:spLocks noGrp="1"/>
          </p:cNvSpPr>
          <p:nvPr>
            <p:ph type="ctrTitle"/>
          </p:nvPr>
        </p:nvSpPr>
        <p:spPr>
          <a:xfrm>
            <a:off x="5810800" y="610452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tx1"/>
                </a:solidFill>
                <a:latin typeface="Barlow" pitchFamily="2" charset="77"/>
              </a:rPr>
              <a:t>Motivação e Objetivos</a:t>
            </a:r>
            <a:endParaRPr sz="1600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405" name="Google Shape;405;p20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406" name="Google Shape;406;p20"/>
          <p:cNvSpPr txBox="1">
            <a:spLocks noGrp="1"/>
          </p:cNvSpPr>
          <p:nvPr>
            <p:ph type="title" idx="2"/>
          </p:nvPr>
        </p:nvSpPr>
        <p:spPr>
          <a:xfrm>
            <a:off x="4057000" y="60666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7" name="Google Shape;407;p20"/>
          <p:cNvSpPr txBox="1">
            <a:spLocks noGrp="1"/>
          </p:cNvSpPr>
          <p:nvPr>
            <p:ph type="ctrTitle" idx="4"/>
          </p:nvPr>
        </p:nvSpPr>
        <p:spPr>
          <a:xfrm>
            <a:off x="5810800" y="1466163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tx1"/>
                </a:solidFill>
                <a:latin typeface="Barlow" pitchFamily="2" charset="77"/>
              </a:rPr>
              <a:t>Fontes de dados</a:t>
            </a:r>
            <a:endParaRPr sz="1600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408" name="Google Shape;408;p20"/>
          <p:cNvSpPr txBox="1">
            <a:spLocks noGrp="1"/>
          </p:cNvSpPr>
          <p:nvPr>
            <p:ph type="title" idx="6"/>
          </p:nvPr>
        </p:nvSpPr>
        <p:spPr>
          <a:xfrm>
            <a:off x="4114235" y="14748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tx1"/>
                </a:solidFill>
              </a:rPr>
              <a:t>02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09" name="Google Shape;409;p20"/>
          <p:cNvSpPr txBox="1">
            <a:spLocks noGrp="1"/>
          </p:cNvSpPr>
          <p:nvPr>
            <p:ph type="ctrTitle" idx="7"/>
          </p:nvPr>
        </p:nvSpPr>
        <p:spPr>
          <a:xfrm>
            <a:off x="5810800" y="240582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tx1"/>
                </a:solidFill>
                <a:latin typeface="Barlow" pitchFamily="2" charset="77"/>
              </a:rPr>
              <a:t>Metodologias</a:t>
            </a:r>
            <a:endParaRPr sz="1600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410" name="Google Shape;410;p20"/>
          <p:cNvSpPr txBox="1">
            <a:spLocks noGrp="1"/>
          </p:cNvSpPr>
          <p:nvPr>
            <p:ph type="title" idx="9"/>
          </p:nvPr>
        </p:nvSpPr>
        <p:spPr>
          <a:xfrm>
            <a:off x="4114235" y="245815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410;p20">
            <a:extLst>
              <a:ext uri="{FF2B5EF4-FFF2-40B4-BE49-F238E27FC236}">
                <a16:creationId xmlns:a16="http://schemas.microsoft.com/office/drawing/2014/main" id="{508CA139-CAA9-4ACD-E21E-A198B143F74D}"/>
              </a:ext>
            </a:extLst>
          </p:cNvPr>
          <p:cNvSpPr txBox="1">
            <a:spLocks/>
          </p:cNvSpPr>
          <p:nvPr/>
        </p:nvSpPr>
        <p:spPr>
          <a:xfrm>
            <a:off x="4114235" y="3342125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Denk One"/>
              <a:buNone/>
              <a:defRPr sz="36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" name="Google Shape;409;p20">
            <a:extLst>
              <a:ext uri="{FF2B5EF4-FFF2-40B4-BE49-F238E27FC236}">
                <a16:creationId xmlns:a16="http://schemas.microsoft.com/office/drawing/2014/main" id="{6347C50C-F8CF-A6F4-5E48-5AF79E89F5BD}"/>
              </a:ext>
            </a:extLst>
          </p:cNvPr>
          <p:cNvSpPr txBox="1">
            <a:spLocks/>
          </p:cNvSpPr>
          <p:nvPr/>
        </p:nvSpPr>
        <p:spPr>
          <a:xfrm>
            <a:off x="5842559" y="3333507"/>
            <a:ext cx="295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Planeamento de tarefas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ctrTitle"/>
          </p:nvPr>
        </p:nvSpPr>
        <p:spPr>
          <a:xfrm>
            <a:off x="395608" y="397650"/>
            <a:ext cx="5118600" cy="5910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</a:rPr>
              <a:t>Gestão de tráfego (Braga)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82035F-7403-C607-03F8-52361AA3B96B}"/>
              </a:ext>
            </a:extLst>
          </p:cNvPr>
          <p:cNvSpPr txBox="1"/>
          <p:nvPr/>
        </p:nvSpPr>
        <p:spPr>
          <a:xfrm>
            <a:off x="513567" y="1415441"/>
            <a:ext cx="8129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tx1"/>
                </a:solidFill>
                <a:latin typeface="Barlow" pitchFamily="2" charset="77"/>
                <a:sym typeface="Denk One"/>
              </a:rPr>
              <a:t>Tema: </a:t>
            </a: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Recolher dados das principais vias e estradas em Braga e identificar padrões de tráfego e congestionamento de forma a </a:t>
            </a:r>
            <a:r>
              <a:rPr lang="pt-PT" sz="1600" b="1" dirty="0">
                <a:solidFill>
                  <a:schemeClr val="tx1"/>
                </a:solidFill>
                <a:latin typeface="Barlow" pitchFamily="2" charset="77"/>
              </a:rPr>
              <a:t>prever atrasos em rotas;</a:t>
            </a:r>
          </a:p>
          <a:p>
            <a:endParaRPr lang="pt-PT" sz="1600" dirty="0">
              <a:solidFill>
                <a:schemeClr val="tx1"/>
              </a:solidFill>
              <a:latin typeface="Barlow" pitchFamily="2" charset="77"/>
            </a:endParaRPr>
          </a:p>
          <a:p>
            <a:r>
              <a:rPr lang="pt-PT" sz="1600" b="1" dirty="0">
                <a:solidFill>
                  <a:schemeClr val="tx1"/>
                </a:solidFill>
                <a:latin typeface="Barlow" pitchFamily="2" charset="77"/>
              </a:rPr>
              <a:t>Motivação: </a:t>
            </a: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congestionamentos e atrasos no trafego são um problema comum em Braga.</a:t>
            </a:r>
          </a:p>
          <a:p>
            <a:endParaRPr lang="pt-PT" sz="1600" dirty="0">
              <a:solidFill>
                <a:schemeClr val="tx1"/>
              </a:solidFill>
              <a:latin typeface="Barlow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63% de deslocamentos são feitos de carro;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Tempo médio de 29 minutos;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Aumento significativo de carros em circulação;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Tempo médio em congestionamentos em 2019 de 12 horas por pessoa;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Barlow" pitchFamily="2" charset="77"/>
              </a:rPr>
              <a:t>Aumento em 37% desde 2019 nas horas de atraso por cada motorista;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EC549EE-71CE-840E-EB70-830DDA208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57535"/>
              </p:ext>
            </p:extLst>
          </p:nvPr>
        </p:nvGraphicFramePr>
        <p:xfrm>
          <a:off x="961292" y="579510"/>
          <a:ext cx="6958276" cy="386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oogle Shape;306;p19">
            <a:extLst>
              <a:ext uri="{FF2B5EF4-FFF2-40B4-BE49-F238E27FC236}">
                <a16:creationId xmlns:a16="http://schemas.microsoft.com/office/drawing/2014/main" id="{378B0885-88C1-540E-0891-CA5DA2851F40}"/>
              </a:ext>
            </a:extLst>
          </p:cNvPr>
          <p:cNvGrpSpPr/>
          <p:nvPr/>
        </p:nvGrpSpPr>
        <p:grpSpPr>
          <a:xfrm>
            <a:off x="7528981" y="1569633"/>
            <a:ext cx="1615019" cy="2936827"/>
            <a:chOff x="6650467" y="1854100"/>
            <a:chExt cx="1575475" cy="2943007"/>
          </a:xfrm>
        </p:grpSpPr>
        <p:sp>
          <p:nvSpPr>
            <p:cNvPr id="11" name="Google Shape;307;p19">
              <a:extLst>
                <a:ext uri="{FF2B5EF4-FFF2-40B4-BE49-F238E27FC236}">
                  <a16:creationId xmlns:a16="http://schemas.microsoft.com/office/drawing/2014/main" id="{F5CEF5D5-141A-A4E6-0F98-1C4AC1F6493F}"/>
                </a:ext>
              </a:extLst>
            </p:cNvPr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8;p19">
              <a:extLst>
                <a:ext uri="{FF2B5EF4-FFF2-40B4-BE49-F238E27FC236}">
                  <a16:creationId xmlns:a16="http://schemas.microsoft.com/office/drawing/2014/main" id="{9505A97C-F2DC-FC73-7352-E9E5E0285181}"/>
                </a:ext>
              </a:extLst>
            </p:cNvPr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;p19">
              <a:extLst>
                <a:ext uri="{FF2B5EF4-FFF2-40B4-BE49-F238E27FC236}">
                  <a16:creationId xmlns:a16="http://schemas.microsoft.com/office/drawing/2014/main" id="{3CA1477F-C4CD-2171-4118-E6B473098B6F}"/>
                </a:ext>
              </a:extLst>
            </p:cNvPr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;p19">
              <a:extLst>
                <a:ext uri="{FF2B5EF4-FFF2-40B4-BE49-F238E27FC236}">
                  <a16:creationId xmlns:a16="http://schemas.microsoft.com/office/drawing/2014/main" id="{1809A8F0-9108-09D2-74DE-998919969E68}"/>
                </a:ext>
              </a:extLst>
            </p:cNvPr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1;p19">
              <a:extLst>
                <a:ext uri="{FF2B5EF4-FFF2-40B4-BE49-F238E27FC236}">
                  <a16:creationId xmlns:a16="http://schemas.microsoft.com/office/drawing/2014/main" id="{1690198A-DCC0-3A26-5FD1-74547D488340}"/>
                </a:ext>
              </a:extLst>
            </p:cNvPr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2;p19">
              <a:extLst>
                <a:ext uri="{FF2B5EF4-FFF2-40B4-BE49-F238E27FC236}">
                  <a16:creationId xmlns:a16="http://schemas.microsoft.com/office/drawing/2014/main" id="{7D78A894-3691-BE83-F6C6-2DB152910757}"/>
                </a:ext>
              </a:extLst>
            </p:cNvPr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3;p19">
              <a:extLst>
                <a:ext uri="{FF2B5EF4-FFF2-40B4-BE49-F238E27FC236}">
                  <a16:creationId xmlns:a16="http://schemas.microsoft.com/office/drawing/2014/main" id="{B8A3725D-F291-A7B9-0730-3F435EC5B47E}"/>
                </a:ext>
              </a:extLst>
            </p:cNvPr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;p19">
              <a:extLst>
                <a:ext uri="{FF2B5EF4-FFF2-40B4-BE49-F238E27FC236}">
                  <a16:creationId xmlns:a16="http://schemas.microsoft.com/office/drawing/2014/main" id="{CE562481-3B8E-3724-E868-CD131FA7C42F}"/>
                </a:ext>
              </a:extLst>
            </p:cNvPr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;p19">
              <a:extLst>
                <a:ext uri="{FF2B5EF4-FFF2-40B4-BE49-F238E27FC236}">
                  <a16:creationId xmlns:a16="http://schemas.microsoft.com/office/drawing/2014/main" id="{68196A0B-22B9-7FD8-F7F1-E2EF8CFB95EF}"/>
                </a:ext>
              </a:extLst>
            </p:cNvPr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;p19">
              <a:extLst>
                <a:ext uri="{FF2B5EF4-FFF2-40B4-BE49-F238E27FC236}">
                  <a16:creationId xmlns:a16="http://schemas.microsoft.com/office/drawing/2014/main" id="{174B9002-1E73-1414-858F-EE57EFAB31CE}"/>
                </a:ext>
              </a:extLst>
            </p:cNvPr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7;p19">
              <a:extLst>
                <a:ext uri="{FF2B5EF4-FFF2-40B4-BE49-F238E27FC236}">
                  <a16:creationId xmlns:a16="http://schemas.microsoft.com/office/drawing/2014/main" id="{4866AB66-795C-51C3-FF80-3456AFAA5060}"/>
                </a:ext>
              </a:extLst>
            </p:cNvPr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8;p19">
              <a:extLst>
                <a:ext uri="{FF2B5EF4-FFF2-40B4-BE49-F238E27FC236}">
                  <a16:creationId xmlns:a16="http://schemas.microsoft.com/office/drawing/2014/main" id="{637079E5-CD3B-6A78-7D48-470851AE3C93}"/>
                </a:ext>
              </a:extLst>
            </p:cNvPr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9;p19">
              <a:extLst>
                <a:ext uri="{FF2B5EF4-FFF2-40B4-BE49-F238E27FC236}">
                  <a16:creationId xmlns:a16="http://schemas.microsoft.com/office/drawing/2014/main" id="{A2950132-0262-C59D-4A3A-63A16BBDD232}"/>
                </a:ext>
              </a:extLst>
            </p:cNvPr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0;p19">
              <a:extLst>
                <a:ext uri="{FF2B5EF4-FFF2-40B4-BE49-F238E27FC236}">
                  <a16:creationId xmlns:a16="http://schemas.microsoft.com/office/drawing/2014/main" id="{DE806FA1-C746-ED68-B53D-4A516E537E86}"/>
                </a:ext>
              </a:extLst>
            </p:cNvPr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1;p19">
              <a:extLst>
                <a:ext uri="{FF2B5EF4-FFF2-40B4-BE49-F238E27FC236}">
                  <a16:creationId xmlns:a16="http://schemas.microsoft.com/office/drawing/2014/main" id="{1C5B5984-ABAC-A864-3806-EA105C2573A1}"/>
                </a:ext>
              </a:extLst>
            </p:cNvPr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2;p19">
              <a:extLst>
                <a:ext uri="{FF2B5EF4-FFF2-40B4-BE49-F238E27FC236}">
                  <a16:creationId xmlns:a16="http://schemas.microsoft.com/office/drawing/2014/main" id="{D3C84FE0-B808-D84E-41A1-53D8D8063AB3}"/>
                </a:ext>
              </a:extLst>
            </p:cNvPr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3;p19">
              <a:extLst>
                <a:ext uri="{FF2B5EF4-FFF2-40B4-BE49-F238E27FC236}">
                  <a16:creationId xmlns:a16="http://schemas.microsoft.com/office/drawing/2014/main" id="{AAF854C7-34A1-FF7F-45D4-A71B33D0E83D}"/>
                </a:ext>
              </a:extLst>
            </p:cNvPr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;p19">
              <a:extLst>
                <a:ext uri="{FF2B5EF4-FFF2-40B4-BE49-F238E27FC236}">
                  <a16:creationId xmlns:a16="http://schemas.microsoft.com/office/drawing/2014/main" id="{2B4A659A-38BE-A4E0-1C10-5FBE04221C3A}"/>
                </a:ext>
              </a:extLst>
            </p:cNvPr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5;p19">
              <a:extLst>
                <a:ext uri="{FF2B5EF4-FFF2-40B4-BE49-F238E27FC236}">
                  <a16:creationId xmlns:a16="http://schemas.microsoft.com/office/drawing/2014/main" id="{9337D3F9-41CA-1441-2204-3467D56B536C}"/>
                </a:ext>
              </a:extLst>
            </p:cNvPr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6;p19">
              <a:extLst>
                <a:ext uri="{FF2B5EF4-FFF2-40B4-BE49-F238E27FC236}">
                  <a16:creationId xmlns:a16="http://schemas.microsoft.com/office/drawing/2014/main" id="{B5225E3B-BA03-AE07-6AB3-3B3DC8A0C22B}"/>
                </a:ext>
              </a:extLst>
            </p:cNvPr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;p19">
              <a:extLst>
                <a:ext uri="{FF2B5EF4-FFF2-40B4-BE49-F238E27FC236}">
                  <a16:creationId xmlns:a16="http://schemas.microsoft.com/office/drawing/2014/main" id="{37A4C6D9-84A2-85B5-52FD-AE3AB4087D7D}"/>
                </a:ext>
              </a:extLst>
            </p:cNvPr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8;p19">
              <a:extLst>
                <a:ext uri="{FF2B5EF4-FFF2-40B4-BE49-F238E27FC236}">
                  <a16:creationId xmlns:a16="http://schemas.microsoft.com/office/drawing/2014/main" id="{E20C1CEC-50E8-BA2E-799C-B5207CA63526}"/>
                </a:ext>
              </a:extLst>
            </p:cNvPr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9;p19">
              <a:extLst>
                <a:ext uri="{FF2B5EF4-FFF2-40B4-BE49-F238E27FC236}">
                  <a16:creationId xmlns:a16="http://schemas.microsoft.com/office/drawing/2014/main" id="{A28EEFF6-0D58-B33D-AA20-68D60A07C267}"/>
                </a:ext>
              </a:extLst>
            </p:cNvPr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;p19">
              <a:extLst>
                <a:ext uri="{FF2B5EF4-FFF2-40B4-BE49-F238E27FC236}">
                  <a16:creationId xmlns:a16="http://schemas.microsoft.com/office/drawing/2014/main" id="{0B7F798E-C990-AD29-A896-4DB68B5424EA}"/>
                </a:ext>
              </a:extLst>
            </p:cNvPr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1;p19">
              <a:extLst>
                <a:ext uri="{FF2B5EF4-FFF2-40B4-BE49-F238E27FC236}">
                  <a16:creationId xmlns:a16="http://schemas.microsoft.com/office/drawing/2014/main" id="{EB159D54-AFCE-D4DC-C636-4E6A8FC00CDC}"/>
                </a:ext>
              </a:extLst>
            </p:cNvPr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2;p19">
              <a:extLst>
                <a:ext uri="{FF2B5EF4-FFF2-40B4-BE49-F238E27FC236}">
                  <a16:creationId xmlns:a16="http://schemas.microsoft.com/office/drawing/2014/main" id="{2BB0EBC6-C592-18B6-B5A4-C3D24ED872E7}"/>
                </a:ext>
              </a:extLst>
            </p:cNvPr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3;p19">
              <a:extLst>
                <a:ext uri="{FF2B5EF4-FFF2-40B4-BE49-F238E27FC236}">
                  <a16:creationId xmlns:a16="http://schemas.microsoft.com/office/drawing/2014/main" id="{F3ABDCDD-91A5-4B97-B76C-3797E05D02CB}"/>
                </a:ext>
              </a:extLst>
            </p:cNvPr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4;p19">
              <a:extLst>
                <a:ext uri="{FF2B5EF4-FFF2-40B4-BE49-F238E27FC236}">
                  <a16:creationId xmlns:a16="http://schemas.microsoft.com/office/drawing/2014/main" id="{A5134D47-68BB-B75E-4FC9-5144971CB973}"/>
                </a:ext>
              </a:extLst>
            </p:cNvPr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5;p19">
              <a:extLst>
                <a:ext uri="{FF2B5EF4-FFF2-40B4-BE49-F238E27FC236}">
                  <a16:creationId xmlns:a16="http://schemas.microsoft.com/office/drawing/2014/main" id="{78D1DC2B-A465-ABF7-CF13-6B6DFC3E2E74}"/>
                </a:ext>
              </a:extLst>
            </p:cNvPr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6;p19">
              <a:extLst>
                <a:ext uri="{FF2B5EF4-FFF2-40B4-BE49-F238E27FC236}">
                  <a16:creationId xmlns:a16="http://schemas.microsoft.com/office/drawing/2014/main" id="{5E33FB85-1687-ACA1-3C17-83CB5324A316}"/>
                </a:ext>
              </a:extLst>
            </p:cNvPr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7;p19">
              <a:extLst>
                <a:ext uri="{FF2B5EF4-FFF2-40B4-BE49-F238E27FC236}">
                  <a16:creationId xmlns:a16="http://schemas.microsoft.com/office/drawing/2014/main" id="{4CC3AAE5-A157-A34F-3002-B60F7FD2456D}"/>
                </a:ext>
              </a:extLst>
            </p:cNvPr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8;p19">
              <a:extLst>
                <a:ext uri="{FF2B5EF4-FFF2-40B4-BE49-F238E27FC236}">
                  <a16:creationId xmlns:a16="http://schemas.microsoft.com/office/drawing/2014/main" id="{F745D46D-AB82-2E39-FC06-03C16D6D1527}"/>
                </a:ext>
              </a:extLst>
            </p:cNvPr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9;p19">
              <a:extLst>
                <a:ext uri="{FF2B5EF4-FFF2-40B4-BE49-F238E27FC236}">
                  <a16:creationId xmlns:a16="http://schemas.microsoft.com/office/drawing/2014/main" id="{0B050B0C-FDD6-11E5-5E49-66857F9917D9}"/>
                </a:ext>
              </a:extLst>
            </p:cNvPr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;p19">
              <a:extLst>
                <a:ext uri="{FF2B5EF4-FFF2-40B4-BE49-F238E27FC236}">
                  <a16:creationId xmlns:a16="http://schemas.microsoft.com/office/drawing/2014/main" id="{B964592F-7E54-0FC5-44BA-EA6E949D0517}"/>
                </a:ext>
              </a:extLst>
            </p:cNvPr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1;p19">
              <a:extLst>
                <a:ext uri="{FF2B5EF4-FFF2-40B4-BE49-F238E27FC236}">
                  <a16:creationId xmlns:a16="http://schemas.microsoft.com/office/drawing/2014/main" id="{26437C55-2F56-B292-4A8A-C4C12DB21D88}"/>
                </a:ext>
              </a:extLst>
            </p:cNvPr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2;p19">
              <a:extLst>
                <a:ext uri="{FF2B5EF4-FFF2-40B4-BE49-F238E27FC236}">
                  <a16:creationId xmlns:a16="http://schemas.microsoft.com/office/drawing/2014/main" id="{6CC82108-BC46-D04B-9075-640F30E3BE6B}"/>
                </a:ext>
              </a:extLst>
            </p:cNvPr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3;p19">
              <a:extLst>
                <a:ext uri="{FF2B5EF4-FFF2-40B4-BE49-F238E27FC236}">
                  <a16:creationId xmlns:a16="http://schemas.microsoft.com/office/drawing/2014/main" id="{21C36382-D450-0C3F-604B-194A047E1094}"/>
                </a:ext>
              </a:extLst>
            </p:cNvPr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4;p19">
              <a:extLst>
                <a:ext uri="{FF2B5EF4-FFF2-40B4-BE49-F238E27FC236}">
                  <a16:creationId xmlns:a16="http://schemas.microsoft.com/office/drawing/2014/main" id="{91A62C39-2CD7-06FE-A2DA-1392C769F2A7}"/>
                </a:ext>
              </a:extLst>
            </p:cNvPr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5;p19">
              <a:extLst>
                <a:ext uri="{FF2B5EF4-FFF2-40B4-BE49-F238E27FC236}">
                  <a16:creationId xmlns:a16="http://schemas.microsoft.com/office/drawing/2014/main" id="{40ABA4B0-3BA9-D605-2CEB-22F0C23DE133}"/>
                </a:ext>
              </a:extLst>
            </p:cNvPr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6;p19">
              <a:extLst>
                <a:ext uri="{FF2B5EF4-FFF2-40B4-BE49-F238E27FC236}">
                  <a16:creationId xmlns:a16="http://schemas.microsoft.com/office/drawing/2014/main" id="{21CE54F5-7084-5333-6F5B-BF2D934E096F}"/>
                </a:ext>
              </a:extLst>
            </p:cNvPr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7;p19">
              <a:extLst>
                <a:ext uri="{FF2B5EF4-FFF2-40B4-BE49-F238E27FC236}">
                  <a16:creationId xmlns:a16="http://schemas.microsoft.com/office/drawing/2014/main" id="{5638C43A-F982-F0F5-E9C7-D9B9E792AC1B}"/>
                </a:ext>
              </a:extLst>
            </p:cNvPr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8;p19">
              <a:extLst>
                <a:ext uri="{FF2B5EF4-FFF2-40B4-BE49-F238E27FC236}">
                  <a16:creationId xmlns:a16="http://schemas.microsoft.com/office/drawing/2014/main" id="{386A116C-E19D-CCD8-5041-0B420515C285}"/>
                </a:ext>
              </a:extLst>
            </p:cNvPr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9;p19">
              <a:extLst>
                <a:ext uri="{FF2B5EF4-FFF2-40B4-BE49-F238E27FC236}">
                  <a16:creationId xmlns:a16="http://schemas.microsoft.com/office/drawing/2014/main" id="{1B67EC4C-BB97-7577-ADD8-153FA34EC9E5}"/>
                </a:ext>
              </a:extLst>
            </p:cNvPr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0;p19">
              <a:extLst>
                <a:ext uri="{FF2B5EF4-FFF2-40B4-BE49-F238E27FC236}">
                  <a16:creationId xmlns:a16="http://schemas.microsoft.com/office/drawing/2014/main" id="{22049BA5-ADEA-3B65-7561-B505562386AA}"/>
                </a:ext>
              </a:extLst>
            </p:cNvPr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1;p19">
              <a:extLst>
                <a:ext uri="{FF2B5EF4-FFF2-40B4-BE49-F238E27FC236}">
                  <a16:creationId xmlns:a16="http://schemas.microsoft.com/office/drawing/2014/main" id="{477CE9E2-0C41-6E30-A4D5-4FA608544EE4}"/>
                </a:ext>
              </a:extLst>
            </p:cNvPr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2;p19">
              <a:extLst>
                <a:ext uri="{FF2B5EF4-FFF2-40B4-BE49-F238E27FC236}">
                  <a16:creationId xmlns:a16="http://schemas.microsoft.com/office/drawing/2014/main" id="{6DCDCC81-B0D4-B7D2-9FC2-785CA8655092}"/>
                </a:ext>
              </a:extLst>
            </p:cNvPr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3;p19">
              <a:extLst>
                <a:ext uri="{FF2B5EF4-FFF2-40B4-BE49-F238E27FC236}">
                  <a16:creationId xmlns:a16="http://schemas.microsoft.com/office/drawing/2014/main" id="{D03DBF7C-E061-D1AC-E0FF-6A118E5CA9E1}"/>
                </a:ext>
              </a:extLst>
            </p:cNvPr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4;p19">
              <a:extLst>
                <a:ext uri="{FF2B5EF4-FFF2-40B4-BE49-F238E27FC236}">
                  <a16:creationId xmlns:a16="http://schemas.microsoft.com/office/drawing/2014/main" id="{26F4A68E-D5AE-7478-B7A6-F8A9DAA9178F}"/>
                </a:ext>
              </a:extLst>
            </p:cNvPr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5;p19">
              <a:extLst>
                <a:ext uri="{FF2B5EF4-FFF2-40B4-BE49-F238E27FC236}">
                  <a16:creationId xmlns:a16="http://schemas.microsoft.com/office/drawing/2014/main" id="{F51AF18F-22AB-EF1A-AE48-4795A3246F8F}"/>
                </a:ext>
              </a:extLst>
            </p:cNvPr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6;p19">
              <a:extLst>
                <a:ext uri="{FF2B5EF4-FFF2-40B4-BE49-F238E27FC236}">
                  <a16:creationId xmlns:a16="http://schemas.microsoft.com/office/drawing/2014/main" id="{E526B82A-6D9D-CB57-0BAB-CBD9C3403007}"/>
                </a:ext>
              </a:extLst>
            </p:cNvPr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;p19">
              <a:extLst>
                <a:ext uri="{FF2B5EF4-FFF2-40B4-BE49-F238E27FC236}">
                  <a16:creationId xmlns:a16="http://schemas.microsoft.com/office/drawing/2014/main" id="{4577D72A-D241-F159-3196-EFF1DEFCB92D}"/>
                </a:ext>
              </a:extLst>
            </p:cNvPr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8;p19">
              <a:extLst>
                <a:ext uri="{FF2B5EF4-FFF2-40B4-BE49-F238E27FC236}">
                  <a16:creationId xmlns:a16="http://schemas.microsoft.com/office/drawing/2014/main" id="{FA2A2FFF-0F58-DA60-37B6-585520241AD2}"/>
                </a:ext>
              </a:extLst>
            </p:cNvPr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9;p19">
              <a:extLst>
                <a:ext uri="{FF2B5EF4-FFF2-40B4-BE49-F238E27FC236}">
                  <a16:creationId xmlns:a16="http://schemas.microsoft.com/office/drawing/2014/main" id="{50ABFE26-533E-BE34-A303-B7EBF17E2C93}"/>
                </a:ext>
              </a:extLst>
            </p:cNvPr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60;p19">
              <a:extLst>
                <a:ext uri="{FF2B5EF4-FFF2-40B4-BE49-F238E27FC236}">
                  <a16:creationId xmlns:a16="http://schemas.microsoft.com/office/drawing/2014/main" id="{55A9484B-5B85-6901-B1BE-E738182D68DB}"/>
                </a:ext>
              </a:extLst>
            </p:cNvPr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61;p19">
              <a:extLst>
                <a:ext uri="{FF2B5EF4-FFF2-40B4-BE49-F238E27FC236}">
                  <a16:creationId xmlns:a16="http://schemas.microsoft.com/office/drawing/2014/main" id="{CCC87717-8C64-2E77-C917-913A86C86D40}"/>
                </a:ext>
              </a:extLst>
            </p:cNvPr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62;p19">
              <a:extLst>
                <a:ext uri="{FF2B5EF4-FFF2-40B4-BE49-F238E27FC236}">
                  <a16:creationId xmlns:a16="http://schemas.microsoft.com/office/drawing/2014/main" id="{1A082612-73F5-0AC4-E633-4935DE71C35D}"/>
                </a:ext>
              </a:extLst>
            </p:cNvPr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63;p19">
              <a:extLst>
                <a:ext uri="{FF2B5EF4-FFF2-40B4-BE49-F238E27FC236}">
                  <a16:creationId xmlns:a16="http://schemas.microsoft.com/office/drawing/2014/main" id="{39AF8409-4779-E084-737A-89CFA0A0B905}"/>
                </a:ext>
              </a:extLst>
            </p:cNvPr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64;p19">
              <a:extLst>
                <a:ext uri="{FF2B5EF4-FFF2-40B4-BE49-F238E27FC236}">
                  <a16:creationId xmlns:a16="http://schemas.microsoft.com/office/drawing/2014/main" id="{C32B9EF6-01B0-40F8-2704-49F5A85D44D2}"/>
                </a:ext>
              </a:extLst>
            </p:cNvPr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65;p19">
              <a:extLst>
                <a:ext uri="{FF2B5EF4-FFF2-40B4-BE49-F238E27FC236}">
                  <a16:creationId xmlns:a16="http://schemas.microsoft.com/office/drawing/2014/main" id="{3A26A91D-054B-6140-1565-8B186B80AD69}"/>
                </a:ext>
              </a:extLst>
            </p:cNvPr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66;p19">
              <a:extLst>
                <a:ext uri="{FF2B5EF4-FFF2-40B4-BE49-F238E27FC236}">
                  <a16:creationId xmlns:a16="http://schemas.microsoft.com/office/drawing/2014/main" id="{A74E0155-30E2-F187-B067-3949BA86DDA1}"/>
                </a:ext>
              </a:extLst>
            </p:cNvPr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67;p19">
              <a:extLst>
                <a:ext uri="{FF2B5EF4-FFF2-40B4-BE49-F238E27FC236}">
                  <a16:creationId xmlns:a16="http://schemas.microsoft.com/office/drawing/2014/main" id="{CAE54572-A49C-DC7D-C90A-20E0BDCEEA9B}"/>
                </a:ext>
              </a:extLst>
            </p:cNvPr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68;p19">
              <a:extLst>
                <a:ext uri="{FF2B5EF4-FFF2-40B4-BE49-F238E27FC236}">
                  <a16:creationId xmlns:a16="http://schemas.microsoft.com/office/drawing/2014/main" id="{76FDC1BB-0EDF-3620-9B22-5E19454A74E8}"/>
                </a:ext>
              </a:extLst>
            </p:cNvPr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69;p19">
              <a:extLst>
                <a:ext uri="{FF2B5EF4-FFF2-40B4-BE49-F238E27FC236}">
                  <a16:creationId xmlns:a16="http://schemas.microsoft.com/office/drawing/2014/main" id="{DA304DB9-DBA4-FAFC-EF06-562C3A95D9C2}"/>
                </a:ext>
              </a:extLst>
            </p:cNvPr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70;p19">
              <a:extLst>
                <a:ext uri="{FF2B5EF4-FFF2-40B4-BE49-F238E27FC236}">
                  <a16:creationId xmlns:a16="http://schemas.microsoft.com/office/drawing/2014/main" id="{EF49549B-67E3-A287-F8A5-57399803A6C1}"/>
                </a:ext>
              </a:extLst>
            </p:cNvPr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71;p19">
              <a:extLst>
                <a:ext uri="{FF2B5EF4-FFF2-40B4-BE49-F238E27FC236}">
                  <a16:creationId xmlns:a16="http://schemas.microsoft.com/office/drawing/2014/main" id="{36BEAD6F-C9E1-035F-F4E3-B36C7CA480AE}"/>
                </a:ext>
              </a:extLst>
            </p:cNvPr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72;p19">
              <a:extLst>
                <a:ext uri="{FF2B5EF4-FFF2-40B4-BE49-F238E27FC236}">
                  <a16:creationId xmlns:a16="http://schemas.microsoft.com/office/drawing/2014/main" id="{B709285E-4AF0-A157-183B-0211B18CCEF9}"/>
                </a:ext>
              </a:extLst>
            </p:cNvPr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73;p19">
              <a:extLst>
                <a:ext uri="{FF2B5EF4-FFF2-40B4-BE49-F238E27FC236}">
                  <a16:creationId xmlns:a16="http://schemas.microsoft.com/office/drawing/2014/main" id="{97A2535A-221F-8C14-E887-DF5F0D9540C1}"/>
                </a:ext>
              </a:extLst>
            </p:cNvPr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74;p19">
              <a:extLst>
                <a:ext uri="{FF2B5EF4-FFF2-40B4-BE49-F238E27FC236}">
                  <a16:creationId xmlns:a16="http://schemas.microsoft.com/office/drawing/2014/main" id="{EC2353A3-8FB2-974C-9A0E-724A1D8A79EC}"/>
                </a:ext>
              </a:extLst>
            </p:cNvPr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75;p19">
              <a:extLst>
                <a:ext uri="{FF2B5EF4-FFF2-40B4-BE49-F238E27FC236}">
                  <a16:creationId xmlns:a16="http://schemas.microsoft.com/office/drawing/2014/main" id="{6CB2426B-4165-CD93-591B-943E56AF6CF7}"/>
                </a:ext>
              </a:extLst>
            </p:cNvPr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76;p19">
              <a:extLst>
                <a:ext uri="{FF2B5EF4-FFF2-40B4-BE49-F238E27FC236}">
                  <a16:creationId xmlns:a16="http://schemas.microsoft.com/office/drawing/2014/main" id="{878E951E-33AF-9E66-216B-89479E4C08B2}"/>
                </a:ext>
              </a:extLst>
            </p:cNvPr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77;p19">
              <a:extLst>
                <a:ext uri="{FF2B5EF4-FFF2-40B4-BE49-F238E27FC236}">
                  <a16:creationId xmlns:a16="http://schemas.microsoft.com/office/drawing/2014/main" id="{2B9419C8-2B7F-823F-B409-38A9ED719118}"/>
                </a:ext>
              </a:extLst>
            </p:cNvPr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78;p19">
              <a:extLst>
                <a:ext uri="{FF2B5EF4-FFF2-40B4-BE49-F238E27FC236}">
                  <a16:creationId xmlns:a16="http://schemas.microsoft.com/office/drawing/2014/main" id="{C4D0229B-11E8-C1B3-74E6-D80DD30C6128}"/>
                </a:ext>
              </a:extLst>
            </p:cNvPr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79;p19">
              <a:extLst>
                <a:ext uri="{FF2B5EF4-FFF2-40B4-BE49-F238E27FC236}">
                  <a16:creationId xmlns:a16="http://schemas.microsoft.com/office/drawing/2014/main" id="{CCBF2DA5-870A-F570-E23E-03882C31C76B}"/>
                </a:ext>
              </a:extLst>
            </p:cNvPr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0;p19">
              <a:extLst>
                <a:ext uri="{FF2B5EF4-FFF2-40B4-BE49-F238E27FC236}">
                  <a16:creationId xmlns:a16="http://schemas.microsoft.com/office/drawing/2014/main" id="{CCF60B86-D5B8-D1DD-C94E-86E7D9D7C7E7}"/>
                </a:ext>
              </a:extLst>
            </p:cNvPr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1;p19">
              <a:extLst>
                <a:ext uri="{FF2B5EF4-FFF2-40B4-BE49-F238E27FC236}">
                  <a16:creationId xmlns:a16="http://schemas.microsoft.com/office/drawing/2014/main" id="{B642B18A-AC91-2477-ED7A-0F96EAF5D954}"/>
                </a:ext>
              </a:extLst>
            </p:cNvPr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2;p19">
              <a:extLst>
                <a:ext uri="{FF2B5EF4-FFF2-40B4-BE49-F238E27FC236}">
                  <a16:creationId xmlns:a16="http://schemas.microsoft.com/office/drawing/2014/main" id="{AD231E61-5C8C-F302-844B-AE33DFB019F4}"/>
                </a:ext>
              </a:extLst>
            </p:cNvPr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3;p19">
              <a:extLst>
                <a:ext uri="{FF2B5EF4-FFF2-40B4-BE49-F238E27FC236}">
                  <a16:creationId xmlns:a16="http://schemas.microsoft.com/office/drawing/2014/main" id="{1429131A-4B02-7BCA-7BEC-043071899147}"/>
                </a:ext>
              </a:extLst>
            </p:cNvPr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4;p19">
              <a:extLst>
                <a:ext uri="{FF2B5EF4-FFF2-40B4-BE49-F238E27FC236}">
                  <a16:creationId xmlns:a16="http://schemas.microsoft.com/office/drawing/2014/main" id="{4CE71E20-B9BB-36B4-BE46-7994474AA043}"/>
                </a:ext>
              </a:extLst>
            </p:cNvPr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5;p19">
              <a:extLst>
                <a:ext uri="{FF2B5EF4-FFF2-40B4-BE49-F238E27FC236}">
                  <a16:creationId xmlns:a16="http://schemas.microsoft.com/office/drawing/2014/main" id="{0A2D0D46-9BC1-3F68-0D11-AC766B888CD6}"/>
                </a:ext>
              </a:extLst>
            </p:cNvPr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6;p19">
              <a:extLst>
                <a:ext uri="{FF2B5EF4-FFF2-40B4-BE49-F238E27FC236}">
                  <a16:creationId xmlns:a16="http://schemas.microsoft.com/office/drawing/2014/main" id="{EEC4B9E0-F4CA-2041-841B-5E460652B00A}"/>
                </a:ext>
              </a:extLst>
            </p:cNvPr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7;p19">
              <a:extLst>
                <a:ext uri="{FF2B5EF4-FFF2-40B4-BE49-F238E27FC236}">
                  <a16:creationId xmlns:a16="http://schemas.microsoft.com/office/drawing/2014/main" id="{C4125DD1-19FB-78AF-70F0-9BC1E5F4DA13}"/>
                </a:ext>
              </a:extLst>
            </p:cNvPr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8;p19">
              <a:extLst>
                <a:ext uri="{FF2B5EF4-FFF2-40B4-BE49-F238E27FC236}">
                  <a16:creationId xmlns:a16="http://schemas.microsoft.com/office/drawing/2014/main" id="{47A50E5C-060A-2E01-2C22-1780F43CD215}"/>
                </a:ext>
              </a:extLst>
            </p:cNvPr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9;p19">
              <a:extLst>
                <a:ext uri="{FF2B5EF4-FFF2-40B4-BE49-F238E27FC236}">
                  <a16:creationId xmlns:a16="http://schemas.microsoft.com/office/drawing/2014/main" id="{99287889-6095-3B6E-E912-7B41221248B7}"/>
                </a:ext>
              </a:extLst>
            </p:cNvPr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90;p19">
              <a:extLst>
                <a:ext uri="{FF2B5EF4-FFF2-40B4-BE49-F238E27FC236}">
                  <a16:creationId xmlns:a16="http://schemas.microsoft.com/office/drawing/2014/main" id="{926DAD7B-D1AA-3A16-39BE-960D125545C7}"/>
                </a:ext>
              </a:extLst>
            </p:cNvPr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91;p19">
              <a:extLst>
                <a:ext uri="{FF2B5EF4-FFF2-40B4-BE49-F238E27FC236}">
                  <a16:creationId xmlns:a16="http://schemas.microsoft.com/office/drawing/2014/main" id="{E91A2AC6-E696-22CD-42E7-0BA9533BB774}"/>
                </a:ext>
              </a:extLst>
            </p:cNvPr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92;p19">
              <a:extLst>
                <a:ext uri="{FF2B5EF4-FFF2-40B4-BE49-F238E27FC236}">
                  <a16:creationId xmlns:a16="http://schemas.microsoft.com/office/drawing/2014/main" id="{932B9125-B509-2D2C-F965-3C5CE088772F}"/>
                </a:ext>
              </a:extLst>
            </p:cNvPr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93;p19">
              <a:extLst>
                <a:ext uri="{FF2B5EF4-FFF2-40B4-BE49-F238E27FC236}">
                  <a16:creationId xmlns:a16="http://schemas.microsoft.com/office/drawing/2014/main" id="{C2DC3774-3856-941C-68FC-92AE7BE13F75}"/>
                </a:ext>
              </a:extLst>
            </p:cNvPr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94;p19">
              <a:extLst>
                <a:ext uri="{FF2B5EF4-FFF2-40B4-BE49-F238E27FC236}">
                  <a16:creationId xmlns:a16="http://schemas.microsoft.com/office/drawing/2014/main" id="{B459D0B2-CB49-448E-757D-556F4BD8E9DA}"/>
                </a:ext>
              </a:extLst>
            </p:cNvPr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95;p19">
              <a:extLst>
                <a:ext uri="{FF2B5EF4-FFF2-40B4-BE49-F238E27FC236}">
                  <a16:creationId xmlns:a16="http://schemas.microsoft.com/office/drawing/2014/main" id="{B2C87095-5779-7A96-338F-F639E8FBCA2C}"/>
                </a:ext>
              </a:extLst>
            </p:cNvPr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96;p19">
              <a:extLst>
                <a:ext uri="{FF2B5EF4-FFF2-40B4-BE49-F238E27FC236}">
                  <a16:creationId xmlns:a16="http://schemas.microsoft.com/office/drawing/2014/main" id="{5D9F51B6-A220-A0D7-4E52-349CF824B773}"/>
                </a:ext>
              </a:extLst>
            </p:cNvPr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"/>
          <p:cNvSpPr txBox="1">
            <a:spLocks noGrp="1"/>
          </p:cNvSpPr>
          <p:nvPr>
            <p:ph type="ctrTitle"/>
          </p:nvPr>
        </p:nvSpPr>
        <p:spPr>
          <a:xfrm>
            <a:off x="576853" y="397650"/>
            <a:ext cx="7893497" cy="5910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solidFill>
                  <a:schemeClr val="tx1"/>
                </a:solidFill>
              </a:rPr>
              <a:t>Fontes de Dados</a:t>
            </a:r>
          </a:p>
        </p:txBody>
      </p:sp>
      <p:sp>
        <p:nvSpPr>
          <p:cNvPr id="7" name="Google Shape;603;p24">
            <a:extLst>
              <a:ext uri="{FF2B5EF4-FFF2-40B4-BE49-F238E27FC236}">
                <a16:creationId xmlns:a16="http://schemas.microsoft.com/office/drawing/2014/main" id="{F963F756-160B-0635-4F91-06504E515626}"/>
              </a:ext>
            </a:extLst>
          </p:cNvPr>
          <p:cNvSpPr txBox="1">
            <a:spLocks/>
          </p:cNvSpPr>
          <p:nvPr/>
        </p:nvSpPr>
        <p:spPr>
          <a:xfrm flipH="1">
            <a:off x="576853" y="1413441"/>
            <a:ext cx="7893496" cy="314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133350" indent="0">
              <a:buSzPts val="1500"/>
              <a:buFont typeface="Barlow Semi Condensed Light"/>
              <a:buNone/>
            </a:pPr>
            <a:r>
              <a:rPr lang="pt-PT" sz="18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API Google </a:t>
            </a:r>
            <a:r>
              <a:rPr lang="pt-PT" sz="1800" b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Maps</a:t>
            </a:r>
            <a:r>
              <a:rPr lang="pt-PT" sz="18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</a:t>
            </a:r>
            <a:r>
              <a:rPr lang="pt-PT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(</a:t>
            </a:r>
            <a:r>
              <a:rPr lang="pt-PT" sz="18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Directions</a:t>
            </a:r>
            <a:r>
              <a:rPr lang="pt-PT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e </a:t>
            </a:r>
            <a:r>
              <a:rPr lang="pt-PT" sz="18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Traffic</a:t>
            </a:r>
            <a:r>
              <a:rPr lang="pt-PT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)</a:t>
            </a:r>
          </a:p>
          <a:p>
            <a:pPr marL="133350" indent="0">
              <a:buSzPts val="1500"/>
              <a:buFont typeface="Barlow Semi Condensed Light"/>
              <a:buNone/>
            </a:pPr>
            <a:endParaRPr lang="pt-PT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rlow" pitchFamily="2" charset="77"/>
              <a:ea typeface="+mn-ea"/>
              <a:cs typeface="+mn-cs"/>
            </a:endParaRP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i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Directions</a:t>
            </a:r>
            <a:r>
              <a:rPr lang="pt-PT" sz="16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</a:t>
            </a: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– Informações de rotas entre dois ou mais pontos, incluindo tempo estimado e rotas alternativas;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endParaRPr lang="pt-P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rlow" pitchFamily="2" charset="77"/>
              <a:ea typeface="+mn-ea"/>
              <a:cs typeface="+mn-cs"/>
            </a:endParaRP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i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Traffic</a:t>
            </a: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– informações em tempo real sobre o tráfego (congestionamentos, obras e acidentes;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24415A-A0DB-54B0-CF95-C0CEC6071A54}"/>
              </a:ext>
            </a:extLst>
          </p:cNvPr>
          <p:cNvSpPr/>
          <p:nvPr/>
        </p:nvSpPr>
        <p:spPr>
          <a:xfrm>
            <a:off x="4733365" y="1305074"/>
            <a:ext cx="3971723" cy="3439019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598BE-FF66-E958-2C1C-BB5ACEF8D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Metodologias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13B4B-8D5C-A9A2-A102-6B6CD1BD0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CRISP-DM</a:t>
            </a:r>
          </a:p>
        </p:txBody>
      </p:sp>
      <p:sp>
        <p:nvSpPr>
          <p:cNvPr id="10" name="Google Shape;603;p24">
            <a:extLst>
              <a:ext uri="{FF2B5EF4-FFF2-40B4-BE49-F238E27FC236}">
                <a16:creationId xmlns:a16="http://schemas.microsoft.com/office/drawing/2014/main" id="{C8EFA184-FA12-E59A-AD1F-C60408ACB859}"/>
              </a:ext>
            </a:extLst>
          </p:cNvPr>
          <p:cNvSpPr txBox="1">
            <a:spLocks/>
          </p:cNvSpPr>
          <p:nvPr/>
        </p:nvSpPr>
        <p:spPr>
          <a:xfrm flipH="1">
            <a:off x="76355" y="2571750"/>
            <a:ext cx="4021847" cy="240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Conhecimento do Negócio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Análise dos Dados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Preparação dos Dados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Modelação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Avaliação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Implementação</a:t>
            </a:r>
          </a:p>
        </p:txBody>
      </p:sp>
      <p:pic>
        <p:nvPicPr>
          <p:cNvPr id="1028" name="Picture 4" descr="CRISP-DM – Data Science and Analytics">
            <a:extLst>
              <a:ext uri="{FF2B5EF4-FFF2-40B4-BE49-F238E27FC236}">
                <a16:creationId xmlns:a16="http://schemas.microsoft.com/office/drawing/2014/main" id="{4332CE91-6408-35F0-57FE-3748EA85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55" b="94595" l="4711" r="97872">
                        <a14:foregroundMark x1="47264" y1="64565" x2="47264" y2="64565"/>
                        <a14:foregroundMark x1="22948" y1="51201" x2="25380" y2="51201"/>
                        <a14:foregroundMark x1="17629" y1="49099" x2="26900" y2="49399"/>
                        <a14:foregroundMark x1="25076" y1="49399" x2="12462" y2="49550"/>
                        <a14:foregroundMark x1="19301" y1="56456" x2="19149" y2="60210"/>
                        <a14:foregroundMark x1="72644" y1="56456" x2="82523" y2="56306"/>
                        <a14:foregroundMark x1="70821" y1="43544" x2="82219" y2="40691"/>
                        <a14:foregroundMark x1="60486" y1="36637" x2="61854" y2="39940"/>
                        <a14:foregroundMark x1="61094" y1="19820" x2="73404" y2="19970"/>
                        <a14:foregroundMark x1="47872" y1="18018" x2="54255" y2="18018"/>
                        <a14:foregroundMark x1="42705" y1="22072" x2="53495" y2="21622"/>
                        <a14:foregroundMark x1="85106" y1="22372" x2="87842" y2="24024"/>
                        <a14:foregroundMark x1="95441" y1="43243" x2="94985" y2="52102"/>
                        <a14:foregroundMark x1="5319" y1="58108" x2="14438" y2="80781"/>
                        <a14:foregroundMark x1="48784" y1="63814" x2="52888" y2="63964"/>
                        <a14:foregroundMark x1="37386" y1="6607" x2="53495" y2="5405"/>
                        <a14:foregroundMark x1="53495" y1="5405" x2="62310" y2="5556"/>
                        <a14:foregroundMark x1="11550" y1="48498" x2="18693" y2="48799"/>
                        <a14:foregroundMark x1="12310" y1="48649" x2="24164" y2="48649"/>
                        <a14:foregroundMark x1="24164" y1="48498" x2="21277" y2="49550"/>
                        <a14:foregroundMark x1="36626" y1="92943" x2="51368" y2="93093"/>
                        <a14:foregroundMark x1="51368" y1="93093" x2="66565" y2="92342"/>
                        <a14:foregroundMark x1="66565" y1="92342" x2="66869" y2="92192"/>
                        <a14:foregroundMark x1="54255" y1="94294" x2="48480" y2="94595"/>
                        <a14:foregroundMark x1="97872" y1="68919" x2="97872" y2="68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99" y="1305074"/>
            <a:ext cx="3397623" cy="343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247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598BE-FF66-E958-2C1C-BB5ACEF8D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Planeamento de tarefas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13B4B-8D5C-A9A2-A102-6B6CD1BD0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Diagrama de </a:t>
            </a:r>
            <a:r>
              <a:rPr lang="pt-PT" dirty="0" err="1">
                <a:solidFill>
                  <a:schemeClr val="tx1"/>
                </a:solidFill>
              </a:rPr>
              <a:t>Gantt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" name="Google Shape;603;p24">
            <a:extLst>
              <a:ext uri="{FF2B5EF4-FFF2-40B4-BE49-F238E27FC236}">
                <a16:creationId xmlns:a16="http://schemas.microsoft.com/office/drawing/2014/main" id="{C8EFA184-FA12-E59A-AD1F-C60408ACB859}"/>
              </a:ext>
            </a:extLst>
          </p:cNvPr>
          <p:cNvSpPr txBox="1">
            <a:spLocks/>
          </p:cNvSpPr>
          <p:nvPr/>
        </p:nvSpPr>
        <p:spPr>
          <a:xfrm flipH="1">
            <a:off x="0" y="2193900"/>
            <a:ext cx="4021847" cy="240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Recolher dados - </a:t>
            </a:r>
            <a:r>
              <a:rPr lang="pt-PT" sz="16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em tempo real do Google </a:t>
            </a:r>
            <a:r>
              <a:rPr lang="pt-PT" sz="1600" i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Maps</a:t>
            </a:r>
            <a:r>
              <a:rPr lang="pt-PT" sz="16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através das </a:t>
            </a:r>
            <a:r>
              <a:rPr lang="pt-PT" sz="1600" i="1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APIs</a:t>
            </a:r>
            <a:r>
              <a:rPr lang="pt-PT" sz="16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 de tráfego e direções </a:t>
            </a:r>
            <a:endParaRPr lang="pt-P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rlow" pitchFamily="2" charset="77"/>
              <a:ea typeface="+mn-ea"/>
              <a:cs typeface="+mn-cs"/>
            </a:endParaRP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Analisar o armazenamento dos dados </a:t>
            </a:r>
            <a:r>
              <a:rPr lang="pt-PT" sz="16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- Base de Dados ou Acesso Direto a API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Barlow" pitchFamily="2" charset="77"/>
                <a:ea typeface="+mn-ea"/>
                <a:cs typeface="+mn-cs"/>
              </a:rPr>
              <a:t>Processamento e análise dos dados</a:t>
            </a:r>
          </a:p>
        </p:txBody>
      </p:sp>
      <p:pic>
        <p:nvPicPr>
          <p:cNvPr id="5" name="Imagem 4" descr="Uma imagem com texto, documento, captura de ecrã&#10;&#10;Descrição gerada automaticamente">
            <a:extLst>
              <a:ext uri="{FF2B5EF4-FFF2-40B4-BE49-F238E27FC236}">
                <a16:creationId xmlns:a16="http://schemas.microsoft.com/office/drawing/2014/main" id="{114837D0-50F9-DE25-1386-960924AA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43" y="1305074"/>
            <a:ext cx="4263490" cy="34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15D035A8-99A4-D2C3-F776-63397F51A31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8291" y="466779"/>
            <a:ext cx="3713709" cy="783951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 err="1">
                <a:solidFill>
                  <a:schemeClr val="tx1"/>
                </a:solidFill>
              </a:rPr>
              <a:t>Trabalho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Futuro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6" name="Google Shape;603;p24">
            <a:extLst>
              <a:ext uri="{FF2B5EF4-FFF2-40B4-BE49-F238E27FC236}">
                <a16:creationId xmlns:a16="http://schemas.microsoft.com/office/drawing/2014/main" id="{D0983070-55A2-9B4C-E8B2-1DCFAE886E28}"/>
              </a:ext>
            </a:extLst>
          </p:cNvPr>
          <p:cNvSpPr txBox="1">
            <a:spLocks/>
          </p:cNvSpPr>
          <p:nvPr/>
        </p:nvSpPr>
        <p:spPr>
          <a:xfrm flipH="1">
            <a:off x="618506" y="1258814"/>
            <a:ext cx="3531475" cy="240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dirty="0">
                <a:solidFill>
                  <a:schemeClr val="tx1"/>
                </a:solidFill>
                <a:effectLst/>
                <a:latin typeface="Barlow" pitchFamily="2" charset="77"/>
              </a:rPr>
              <a:t>Execução das tarefas</a:t>
            </a:r>
            <a:r>
              <a:rPr lang="pt-PT" sz="1600" dirty="0">
                <a:solidFill>
                  <a:schemeClr val="tx1"/>
                </a:solidFill>
                <a:effectLst/>
                <a:latin typeface="Barlow" pitchFamily="2" charset="77"/>
              </a:rPr>
              <a:t> discutidas no planeamento delineado</a:t>
            </a:r>
          </a:p>
          <a:p>
            <a:pPr lvl="1" indent="-323850">
              <a:spcBef>
                <a:spcPts val="0"/>
              </a:spcBef>
              <a:buSzPts val="1500"/>
              <a:buFont typeface="Barlow Semi Condensed Light"/>
              <a:buChar char="➔"/>
            </a:pPr>
            <a:r>
              <a:rPr lang="pt-PT" sz="1600" b="1" dirty="0">
                <a:solidFill>
                  <a:schemeClr val="tx1"/>
                </a:solidFill>
                <a:latin typeface="Barlow" pitchFamily="2" charset="77"/>
              </a:rPr>
              <a:t>A</a:t>
            </a:r>
            <a:r>
              <a:rPr lang="pt-PT" sz="1600" b="1" dirty="0">
                <a:solidFill>
                  <a:schemeClr val="tx1"/>
                </a:solidFill>
                <a:effectLst/>
                <a:latin typeface="Barlow" pitchFamily="2" charset="77"/>
              </a:rPr>
              <a:t>plicação dos métodos e ferramentas selecionadas</a:t>
            </a:r>
            <a:r>
              <a:rPr lang="pt-PT" sz="1600" dirty="0">
                <a:solidFill>
                  <a:schemeClr val="tx1"/>
                </a:solidFill>
                <a:effectLst/>
                <a:latin typeface="Barlow" pitchFamily="2" charset="77"/>
              </a:rPr>
              <a:t>, aprofundando e experimentando vários algoritmos possíveis</a:t>
            </a:r>
            <a:endParaRPr lang="pt-PT" sz="1600" b="1" kern="1200" dirty="0">
              <a:solidFill>
                <a:schemeClr val="tx1"/>
              </a:solidFill>
              <a:latin typeface="Barlow" pitchFamily="2" charset="77"/>
              <a:ea typeface="+mn-ea"/>
              <a:cs typeface="+mn-cs"/>
            </a:endParaRPr>
          </a:p>
        </p:txBody>
      </p:sp>
      <p:pic>
        <p:nvPicPr>
          <p:cNvPr id="10" name="Imagem 9" descr="Uma imagem com diagrama&#10;&#10;Descrição gerada automaticamente">
            <a:extLst>
              <a:ext uri="{FF2B5EF4-FFF2-40B4-BE49-F238E27FC236}">
                <a16:creationId xmlns:a16="http://schemas.microsoft.com/office/drawing/2014/main" id="{2B5EF582-390B-0B37-7489-B9F66DDB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81" y="0"/>
            <a:ext cx="4994019" cy="44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36952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School Newsletter By Slidesgo">
  <a:themeElements>
    <a:clrScheme name="Personalizar 9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0000"/>
      </a:accent1>
      <a:accent2>
        <a:srgbClr val="212121"/>
      </a:accent2>
      <a:accent3>
        <a:srgbClr val="78909C"/>
      </a:accent3>
      <a:accent4>
        <a:srgbClr val="00000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298</Words>
  <Application>Microsoft Macintosh PowerPoint</Application>
  <PresentationFormat>Apresentação no Ecrã (16:9)</PresentationFormat>
  <Paragraphs>52</Paragraphs>
  <Slides>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Arial</vt:lpstr>
      <vt:lpstr>Fira Sans Extra Condensed</vt:lpstr>
      <vt:lpstr>Barlow Semi Condensed Light</vt:lpstr>
      <vt:lpstr>Barlow Semi Condensed</vt:lpstr>
      <vt:lpstr>Barlow Condensed</vt:lpstr>
      <vt:lpstr>Denk One</vt:lpstr>
      <vt:lpstr>Barlow</vt:lpstr>
      <vt:lpstr>Language School Newsletter By Slidesgo</vt:lpstr>
      <vt:lpstr>Mineração de Dados Fase I</vt:lpstr>
      <vt:lpstr>ÍNDICE</vt:lpstr>
      <vt:lpstr>Gestão de tráfego (Braga)</vt:lpstr>
      <vt:lpstr>Apresentação do PowerPoint</vt:lpstr>
      <vt:lpstr>Fontes de Dados</vt:lpstr>
      <vt:lpstr>Metodologias</vt:lpstr>
      <vt:lpstr>Planeamento de tarefas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 Fase I</dc:title>
  <cp:lastModifiedBy>Lídia Anaís Coelho de Sousa</cp:lastModifiedBy>
  <cp:revision>8</cp:revision>
  <dcterms:modified xsi:type="dcterms:W3CDTF">2023-03-31T13:26:18Z</dcterms:modified>
</cp:coreProperties>
</file>