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5AB40-C529-441E-B834-627F520D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80" y="868362"/>
            <a:ext cx="101208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D4F541-4400-4C73-8D33-73DA205D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80" y="3602038"/>
            <a:ext cx="101208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82EF21-25D4-4D4B-854D-7B52A33B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9896" y="6356350"/>
            <a:ext cx="2743200" cy="365125"/>
          </a:xfrm>
        </p:spPr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9521A-5730-46E5-A2A0-13265119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667" y="6356350"/>
            <a:ext cx="3668617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64DFB-D23C-4135-B01B-3485A29F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5183" y="6356350"/>
            <a:ext cx="2743200" cy="365125"/>
          </a:xfrm>
        </p:spPr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2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7513-71C6-49DA-9FF8-045F2263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2A178-5112-4C40-B391-9DFA5A6C4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427F9-BF37-4860-8446-FAFCD63D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3F714-B065-455C-B944-5CAA2F8D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0FAAA-506C-4F68-BBB8-A460EF3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1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C08A25-FB3B-46AD-A7CE-65FF76116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0C9216-1F51-429D-BFD7-CE5297FFD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268CE-FEC7-43BC-99FB-41B37C17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E9D7D-B0C2-4656-AB5D-52020DFC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80B0D-EA84-4838-95E6-F7BD9EF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7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F25A9-9DFD-4F7A-9F9C-65072364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B7A81-21AC-4397-ACD5-5945B9D5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40E24-7DEB-4CC3-AB04-E2A22713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6F8A7-991C-4A94-9FEF-2D78AEDE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4D6A0-6DC8-4323-B8D7-5F6BD903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F4182-E557-4C8B-ADE6-6A7AA68A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CE3B2-9C4D-4405-9A71-FF1356A1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2A7F0-68F3-4834-B613-7B85CCB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4C28D-951F-441D-AD47-687D5B61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C9470-F7DF-4732-81DF-D6347B98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44D2-A73F-4B6F-8AD7-0157BAF5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24220-7D04-46EF-85FE-8B06A21BD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1ADA17-4389-4424-8278-CD633F31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B72D75-606F-4BCD-82B1-EB2D6996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1C7BE-2E5B-48E4-89CB-5C3C1A2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97CB9-92F3-4166-B58A-FDC5EB91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8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79F37-0A9B-40E1-88B3-6252BB21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07DBC-6B0F-49B0-8FA2-B0BF993A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7E98B-1F61-440F-B6E2-7A6C9C78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C42E38-DCEC-47C7-825F-166DFE4AC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102986-B83E-496C-9B56-9A220DC4C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6791EE-802B-49A5-BCA6-BC5AB5FC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ABB0E0-4025-4106-BE28-91F31E85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267775-C86D-4928-B96C-1A91F379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E99E0-CAFD-40B5-9A3E-71CAB3C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E84371-91B5-41EE-AA18-13C7A225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C7B518-8C03-434B-8854-D21A320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2F84F-B267-43C6-8948-2F2B1BD4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C4FB7E-EF16-44BB-819D-615CE64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C3A964-F1FB-4E11-9AC7-EE81914A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0145D-1552-4E1F-BE78-B259AC75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CF20F-A681-48B2-A91D-492A43EB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8E549-D5FF-47B4-B2A7-A9921819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6CF61D-B194-4DF9-A656-3C01BD14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D42AB-F78D-488D-A74D-588883F9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D305FE-910F-434D-BA0E-0F9AACED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CA2ED-0115-43E0-9246-5875171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BD6E-FBEA-47F9-B2B0-D8D8B6FA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9B55F9-A116-4B0F-9E5D-86E5AD37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DEF9E6-1AC2-4FDE-A298-45FD778D3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BED75-1C06-447E-B6A7-001DE2C4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B2A6B-C861-434F-8EAE-5A4FCE6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A7BC5C-F8F5-47F5-9367-5321B94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136172-8FCD-420C-B91C-D928684C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760027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21186-1248-4632-B2C6-5E207541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7600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8F73A-8E84-45DB-A802-653C6FD7B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2B7-026E-44B7-8022-DC925D8FC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8954" y="6356350"/>
            <a:ext cx="3492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5B48B-8027-4478-AA8E-D05B8AECE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8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DA59C-BA51-4765-8E50-8C179293E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BlaajjPaint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4FB083-10AD-4299-985E-9308DB27C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Travail de semestre de</a:t>
            </a:r>
          </a:p>
          <a:p>
            <a:r>
              <a:rPr lang="fr-CH" dirty="0"/>
              <a:t>A. Allemand, J. Châtillon, L. Krug, </a:t>
            </a:r>
          </a:p>
          <a:p>
            <a:r>
              <a:rPr lang="fr-CH" dirty="0"/>
              <a:t>A. Rochat, B. Schopfer, J. Smith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83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47849-98F7-D44D-B906-FB6763E9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</a:t>
            </a:r>
            <a:r>
              <a:rPr lang="fr-FR" dirty="0" err="1"/>
              <a:t>Jerem</a:t>
            </a:r>
            <a:r>
              <a:rPr lang="fr-FR" dirty="0"/>
              <a:t>! :D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F9117AC-90B8-7644-81AB-25AD2E0F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JavaFX</a:t>
            </a:r>
            <a:endParaRPr lang="fr-FR" dirty="0"/>
          </a:p>
          <a:p>
            <a:pPr lvl="1"/>
            <a:r>
              <a:rPr lang="fr-FR" dirty="0"/>
              <a:t>Chaque fichier </a:t>
            </a:r>
            <a:r>
              <a:rPr lang="fr-FR" i="1" dirty="0"/>
              <a:t>FXML </a:t>
            </a:r>
            <a:r>
              <a:rPr lang="fr-FR" dirty="0"/>
              <a:t>possède un </a:t>
            </a:r>
            <a:r>
              <a:rPr lang="fr-FR" i="1" dirty="0"/>
              <a:t>contrôleur</a:t>
            </a:r>
          </a:p>
          <a:p>
            <a:pPr lvl="1"/>
            <a:r>
              <a:rPr lang="fr-FR" dirty="0"/>
              <a:t>Lorsque l’utilisateur interagit avec la GUI </a:t>
            </a:r>
          </a:p>
          <a:p>
            <a:pPr lvl="2"/>
            <a:r>
              <a:rPr lang="fr-FR" dirty="0"/>
              <a:t>Exemple : sélectionne l’outil pinceau</a:t>
            </a:r>
          </a:p>
          <a:p>
            <a:pPr lvl="2"/>
            <a:r>
              <a:rPr lang="fr-FR" dirty="0"/>
              <a:t>Le FXML de la barre d’outil appelle la méthode associée à ce bouton dans son contrôleur</a:t>
            </a:r>
          </a:p>
          <a:p>
            <a:pPr lvl="3"/>
            <a:r>
              <a:rPr lang="fr-FR" dirty="0"/>
              <a:t>Peut passer des informations en paramètre (ex: position de la souris, touche du clavier enfoncée…)</a:t>
            </a:r>
          </a:p>
          <a:p>
            <a:pPr lvl="2"/>
            <a:r>
              <a:rPr lang="fr-FR" dirty="0"/>
              <a:t>La méthode appelée traite l’action du bouton</a:t>
            </a:r>
          </a:p>
          <a:p>
            <a:pPr lvl="2"/>
            <a:endParaRPr lang="fr-FR" i="1" dirty="0"/>
          </a:p>
          <a:p>
            <a:pPr lvl="1"/>
            <a:endParaRPr lang="fr-FR" dirty="0"/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74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dre 6">
            <a:extLst>
              <a:ext uri="{FF2B5EF4-FFF2-40B4-BE49-F238E27FC236}">
                <a16:creationId xmlns:a16="http://schemas.microsoft.com/office/drawing/2014/main" id="{FA17053A-0C30-6D45-9F3E-B8867930FC60}"/>
              </a:ext>
            </a:extLst>
          </p:cNvPr>
          <p:cNvSpPr/>
          <p:nvPr/>
        </p:nvSpPr>
        <p:spPr>
          <a:xfrm>
            <a:off x="0" y="358815"/>
            <a:ext cx="439838" cy="64991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6AEB3FB5-EEB0-8D4D-B4D3-53095B8B8847}"/>
              </a:ext>
            </a:extLst>
          </p:cNvPr>
          <p:cNvSpPr/>
          <p:nvPr/>
        </p:nvSpPr>
        <p:spPr>
          <a:xfrm>
            <a:off x="0" y="126749"/>
            <a:ext cx="12192000" cy="232066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8FD621B9-5DF5-204D-AE3E-0AA0F6B34D0A}"/>
              </a:ext>
            </a:extLst>
          </p:cNvPr>
          <p:cNvSpPr>
            <a:spLocks/>
          </p:cNvSpPr>
          <p:nvPr/>
        </p:nvSpPr>
        <p:spPr>
          <a:xfrm>
            <a:off x="10598227" y="358815"/>
            <a:ext cx="1593773" cy="6499185"/>
          </a:xfrm>
          <a:prstGeom prst="frame">
            <a:avLst>
              <a:gd name="adj1" fmla="val 284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AF9C7881-6DC5-C147-953E-DBE20BD9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760027" cy="1009651"/>
          </a:xfrm>
        </p:spPr>
        <p:txBody>
          <a:bodyPr/>
          <a:lstStyle/>
          <a:p>
            <a:r>
              <a:rPr lang="fr-CH" dirty="0"/>
              <a:t>Architecture globale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9F84D59-FC4C-F14B-BF17-90749ECF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0027" cy="4351338"/>
          </a:xfrm>
        </p:spPr>
        <p:txBody>
          <a:bodyPr/>
          <a:lstStyle/>
          <a:p>
            <a:r>
              <a:rPr lang="fr-CH" dirty="0"/>
              <a:t>Grandement influencée par la GUI</a:t>
            </a:r>
          </a:p>
          <a:p>
            <a:pPr lvl="1"/>
            <a:r>
              <a:rPr lang="fr-CH" dirty="0"/>
              <a:t>Vue principale</a:t>
            </a:r>
          </a:p>
          <a:p>
            <a:pPr lvl="1"/>
            <a:r>
              <a:rPr lang="fr-CH" dirty="0" err="1"/>
              <a:t>toolBar</a:t>
            </a:r>
            <a:r>
              <a:rPr lang="fr-CH" dirty="0"/>
              <a:t> et </a:t>
            </a:r>
            <a:r>
              <a:rPr lang="fr-CH" dirty="0" err="1"/>
              <a:t>paramBar</a:t>
            </a:r>
            <a:endParaRPr lang="fr-CH" dirty="0"/>
          </a:p>
          <a:p>
            <a:pPr lvl="1"/>
            <a:r>
              <a:rPr lang="fr-CH" dirty="0" err="1"/>
              <a:t>menuBar</a:t>
            </a:r>
            <a:endParaRPr lang="fr-CH" dirty="0"/>
          </a:p>
          <a:p>
            <a:pPr lvl="1"/>
            <a:r>
              <a:rPr lang="fr-CH" dirty="0" err="1"/>
              <a:t>rightMenu</a:t>
            </a:r>
            <a:endParaRPr lang="fr-CH" dirty="0"/>
          </a:p>
          <a:p>
            <a:pPr lvl="1"/>
            <a:r>
              <a:rPr lang="fr-CH" dirty="0"/>
              <a:t>Espace de travail</a:t>
            </a:r>
          </a:p>
          <a:p>
            <a:r>
              <a:rPr lang="fr-CH" dirty="0"/>
              <a:t>Architecture (Modèle-)Vue-Contrôleur</a:t>
            </a:r>
          </a:p>
          <a:p>
            <a:endParaRPr lang="fr-CH" dirty="0"/>
          </a:p>
          <a:p>
            <a:pPr lvl="1"/>
            <a:endParaRPr lang="fr-CH" dirty="0"/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EBFC5A72-C924-4F49-AC14-89DAA6B27D56}"/>
              </a:ext>
            </a:extLst>
          </p:cNvPr>
          <p:cNvSpPr/>
          <p:nvPr/>
        </p:nvSpPr>
        <p:spPr>
          <a:xfrm>
            <a:off x="439838" y="660903"/>
            <a:ext cx="10158389" cy="6197097"/>
          </a:xfrm>
          <a:prstGeom prst="frame">
            <a:avLst>
              <a:gd name="adj1" fmla="val 813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Cadre 13">
            <a:extLst>
              <a:ext uri="{FF2B5EF4-FFF2-40B4-BE49-F238E27FC236}">
                <a16:creationId xmlns:a16="http://schemas.microsoft.com/office/drawing/2014/main" id="{3F31AE24-E9AD-1B46-AF1E-5DABF04168CD}"/>
              </a:ext>
            </a:extLst>
          </p:cNvPr>
          <p:cNvSpPr/>
          <p:nvPr/>
        </p:nvSpPr>
        <p:spPr>
          <a:xfrm>
            <a:off x="439837" y="358816"/>
            <a:ext cx="10158389" cy="302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B3DDB6A-4CBB-2D43-B5C7-BD15A8932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64" y="928707"/>
            <a:ext cx="3029677" cy="56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uiExpand="1" build="p"/>
      <p:bldP spid="13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47849-98F7-D44D-B906-FB6763E9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(1)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F9117AC-90B8-7644-81AB-25AD2E0F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Calques (classe </a:t>
            </a:r>
            <a:r>
              <a:rPr lang="fr-FR" i="1" dirty="0"/>
              <a:t>Layer)</a:t>
            </a:r>
          </a:p>
          <a:p>
            <a:pPr lvl="1"/>
            <a:r>
              <a:rPr lang="fr-FR" dirty="0"/>
              <a:t>Implémente la classe </a:t>
            </a:r>
            <a:r>
              <a:rPr lang="fr-FR" i="1" dirty="0" err="1"/>
              <a:t>Canvas</a:t>
            </a:r>
            <a:r>
              <a:rPr lang="fr-FR" i="1" dirty="0"/>
              <a:t> </a:t>
            </a:r>
            <a:r>
              <a:rPr lang="fr-FR" dirty="0"/>
              <a:t>de </a:t>
            </a:r>
            <a:r>
              <a:rPr lang="fr-FR" i="1" dirty="0" err="1"/>
              <a:t>JavaFX</a:t>
            </a:r>
            <a:endParaRPr lang="fr-FR" i="1" dirty="0"/>
          </a:p>
          <a:p>
            <a:pPr lvl="1"/>
            <a:r>
              <a:rPr lang="fr-FR" dirty="0"/>
              <a:t>Met à disposition une zone rectangulaire de pixels éditables</a:t>
            </a:r>
          </a:p>
          <a:p>
            <a:pPr lvl="1"/>
            <a:r>
              <a:rPr lang="fr-FR" dirty="0"/>
              <a:t>Peut être masquée / démasquée</a:t>
            </a:r>
          </a:p>
          <a:p>
            <a:pPr lvl="1"/>
            <a:r>
              <a:rPr lang="fr-FR" dirty="0"/>
              <a:t>Peut posséder une opacité</a:t>
            </a:r>
          </a:p>
          <a:p>
            <a:pPr lvl="1"/>
            <a:r>
              <a:rPr lang="fr-FR" dirty="0"/>
              <a:t>Peut être convertie en Image</a:t>
            </a:r>
          </a:p>
          <a:p>
            <a:pPr lvl="1"/>
            <a:r>
              <a:rPr lang="fr-FR" dirty="0"/>
              <a:t>Ne peut </a:t>
            </a:r>
            <a:r>
              <a:rPr lang="fr-FR" b="1" i="1" dirty="0"/>
              <a:t>pas</a:t>
            </a:r>
            <a:r>
              <a:rPr lang="fr-FR" b="1" dirty="0"/>
              <a:t> </a:t>
            </a:r>
            <a:r>
              <a:rPr lang="fr-FR" dirty="0"/>
              <a:t>être sérialisée!</a:t>
            </a:r>
            <a:endParaRPr lang="fr-FR" i="1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94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D7350-38D9-244F-8469-4BC221E9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66DFF-B814-2B4B-B2A1-036ED2AF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Undo / </a:t>
            </a:r>
            <a:r>
              <a:rPr lang="fr-FR" dirty="0" err="1"/>
              <a:t>Redo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i="1" dirty="0"/>
              <a:t>Commande </a:t>
            </a:r>
            <a:r>
              <a:rPr lang="fr-FR" dirty="0"/>
              <a:t>-&gt; interface avec 3 méthodes</a:t>
            </a:r>
          </a:p>
          <a:p>
            <a:pPr lvl="2"/>
            <a:r>
              <a:rPr lang="fr-FR" i="1" dirty="0" err="1"/>
              <a:t>execute</a:t>
            </a:r>
            <a:r>
              <a:rPr lang="fr-FR" i="1" dirty="0"/>
              <a:t>() </a:t>
            </a:r>
            <a:r>
              <a:rPr lang="fr-FR" dirty="0"/>
              <a:t>-&gt; applique l’action et l’enregistre dans l’historique</a:t>
            </a:r>
          </a:p>
          <a:p>
            <a:pPr lvl="2"/>
            <a:r>
              <a:rPr lang="fr-FR" i="1" dirty="0"/>
              <a:t>undo()</a:t>
            </a:r>
            <a:r>
              <a:rPr lang="fr-FR" dirty="0"/>
              <a:t> -&gt; annule l’action exécutée (défait le </a:t>
            </a:r>
            <a:r>
              <a:rPr lang="fr-FR" i="1" dirty="0" err="1"/>
              <a:t>execute</a:t>
            </a:r>
            <a:r>
              <a:rPr lang="fr-FR" dirty="0"/>
              <a:t>)</a:t>
            </a:r>
            <a:endParaRPr lang="fr-FR" i="1" dirty="0"/>
          </a:p>
          <a:p>
            <a:pPr lvl="2"/>
            <a:r>
              <a:rPr lang="fr-FR" i="1" dirty="0" err="1"/>
              <a:t>redo</a:t>
            </a:r>
            <a:r>
              <a:rPr lang="fr-FR" i="1" dirty="0"/>
              <a:t>() </a:t>
            </a:r>
            <a:r>
              <a:rPr lang="fr-FR" dirty="0"/>
              <a:t>-&gt; rétablit l’action annulée (« refait » le </a:t>
            </a:r>
            <a:r>
              <a:rPr lang="fr-FR" i="1" dirty="0" err="1"/>
              <a:t>execute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Classe interne pour chaque classe modifiant l’état du projet</a:t>
            </a:r>
          </a:p>
          <a:p>
            <a:pPr lvl="2"/>
            <a:r>
              <a:rPr lang="fr-FR" dirty="0"/>
              <a:t>Implémentent l’interface et définissent les 3 méthodes pour une action précise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3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6F83-E402-CD4D-88E9-00891FAB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2CAEA-42F8-5447-94D1-D8784B53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Sauvegarde</a:t>
            </a:r>
          </a:p>
          <a:p>
            <a:pPr lvl="1"/>
            <a:r>
              <a:rPr lang="fr-FR" dirty="0"/>
              <a:t>2 types de données : persistantes et temporaires</a:t>
            </a:r>
          </a:p>
          <a:p>
            <a:pPr lvl="1"/>
            <a:r>
              <a:rPr lang="fr-FR" dirty="0"/>
              <a:t>Données persistantes -&gt; sauvegardées car nécessaires pour pouvoir rouvrir un projet (ex: dimensions du projet)</a:t>
            </a:r>
          </a:p>
          <a:p>
            <a:pPr lvl="2"/>
            <a:r>
              <a:rPr lang="fr-FR" dirty="0"/>
              <a:t>Toutes stockées dans la classe </a:t>
            </a:r>
            <a:r>
              <a:rPr lang="fr-FR" i="1" dirty="0"/>
              <a:t>Project</a:t>
            </a:r>
          </a:p>
          <a:p>
            <a:pPr lvl="1"/>
            <a:r>
              <a:rPr lang="fr-FR" dirty="0"/>
              <a:t>Données temporaires -&gt; non sauvegardées car non essentiels</a:t>
            </a:r>
            <a:br>
              <a:rPr lang="fr-FR" dirty="0"/>
            </a:br>
            <a:r>
              <a:rPr lang="fr-FR" dirty="0"/>
              <a:t>(ex: historique)</a:t>
            </a:r>
          </a:p>
          <a:p>
            <a:pPr lvl="1"/>
            <a:r>
              <a:rPr lang="fr-FR" dirty="0"/>
              <a:t>Données sérialisées à l’aide de l’interface </a:t>
            </a:r>
            <a:r>
              <a:rPr lang="fr-FR" i="1" dirty="0" err="1"/>
              <a:t>Serializable</a:t>
            </a:r>
            <a:r>
              <a:rPr lang="fr-FR" i="1" dirty="0"/>
              <a:t>.</a:t>
            </a:r>
          </a:p>
          <a:p>
            <a:pPr lvl="1"/>
            <a:r>
              <a:rPr lang="fr-FR" dirty="0"/>
              <a:t>Données enregistrées dans un ordre précis, puis lues à l’ouverture </a:t>
            </a:r>
            <a:r>
              <a:rPr lang="fr-FR" b="1" i="1" dirty="0"/>
              <a:t>dans ce même ordre</a:t>
            </a:r>
            <a:r>
              <a:rPr lang="fr-FR" i="1" dirty="0"/>
              <a:t>.</a:t>
            </a:r>
            <a:endParaRPr lang="fr-FR" dirty="0"/>
          </a:p>
          <a:p>
            <a:pPr lvl="1"/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52954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245</Words>
  <Application>Microsoft Macintosh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BlaajjPaint</vt:lpstr>
      <vt:lpstr>Pour Jerem! :D</vt:lpstr>
      <vt:lpstr>Architecture globale</vt:lpstr>
      <vt:lpstr>Implémentation (1)</vt:lpstr>
      <vt:lpstr>Implémentation (2)</vt:lpstr>
      <vt:lpstr>Implémentation (3)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Allemand</dc:creator>
  <cp:lastModifiedBy>Schopfer Benoît</cp:lastModifiedBy>
  <cp:revision>22</cp:revision>
  <dcterms:created xsi:type="dcterms:W3CDTF">2018-05-23T14:20:55Z</dcterms:created>
  <dcterms:modified xsi:type="dcterms:W3CDTF">2018-05-23T19:19:07Z</dcterms:modified>
</cp:coreProperties>
</file>