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handoutMasterIdLst>
    <p:handoutMasterId r:id="rId22"/>
  </p:handoutMasterIdLst>
  <p:sldIdLst>
    <p:sldId id="544" r:id="rId3"/>
    <p:sldId id="554" r:id="rId4"/>
    <p:sldId id="2288" r:id="rId5"/>
    <p:sldId id="2602" r:id="rId7"/>
    <p:sldId id="1606" r:id="rId8"/>
    <p:sldId id="2598" r:id="rId9"/>
    <p:sldId id="2546" r:id="rId10"/>
    <p:sldId id="2547" r:id="rId11"/>
    <p:sldId id="2548" r:id="rId12"/>
    <p:sldId id="2570" r:id="rId13"/>
    <p:sldId id="2571" r:id="rId14"/>
    <p:sldId id="2600" r:id="rId15"/>
    <p:sldId id="2593" r:id="rId16"/>
    <p:sldId id="1608" r:id="rId17"/>
    <p:sldId id="2596" r:id="rId18"/>
    <p:sldId id="2597" r:id="rId19"/>
    <p:sldId id="2595" r:id="rId20"/>
    <p:sldId id="2603" r:id="rId2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4B4E"/>
    <a:srgbClr val="E6E6E6"/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howGuides="1">
      <p:cViewPr>
        <p:scale>
          <a:sx n="80" d="100"/>
          <a:sy n="80" d="100"/>
        </p:scale>
        <p:origin x="1746" y="1026"/>
      </p:cViewPr>
      <p:guideLst>
        <p:guide orient="horz" pos="1620"/>
        <p:guide pos="28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AD4A3340-C542-46E3-BB6B-1E3F28D53E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93EAA4AF-B0AE-42C7-9AD8-C74E868F58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8" b="1878"/>
          <a:stretch>
            <a:fillRect/>
          </a:stretch>
        </p:blipFill>
        <p:spPr>
          <a:xfrm>
            <a:off x="4916907" y="0"/>
            <a:ext cx="4227094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08" b="1878"/>
          <a:stretch>
            <a:fillRect/>
          </a:stretch>
        </p:blipFill>
        <p:spPr>
          <a:xfrm flipH="1">
            <a:off x="0" y="0"/>
            <a:ext cx="3112438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1" y="0"/>
            <a:ext cx="9144001" cy="5143500"/>
            <a:chOff x="-220064" y="0"/>
            <a:chExt cx="9144001" cy="51435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20"/>
            <a:stretch>
              <a:fillRect/>
            </a:stretch>
          </p:blipFill>
          <p:spPr>
            <a:xfrm flipH="1">
              <a:off x="7176018" y="0"/>
              <a:ext cx="1747919" cy="51435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20"/>
            <a:stretch>
              <a:fillRect/>
            </a:stretch>
          </p:blipFill>
          <p:spPr>
            <a:xfrm>
              <a:off x="-220064" y="0"/>
              <a:ext cx="1747919" cy="51435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31801" y="1019148"/>
            <a:ext cx="4127222" cy="2323378"/>
          </a:xfrm>
          <a:prstGeom prst="rect">
            <a:avLst/>
          </a:prstGeom>
          <a:solidFill>
            <a:schemeClr val="accent6"/>
          </a:solidFill>
        </p:spPr>
        <p:txBody>
          <a:bodyPr anchor="ctr" anchorCtr="1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584979" y="2180837"/>
            <a:ext cx="4127222" cy="2323378"/>
          </a:xfrm>
          <a:prstGeom prst="rect">
            <a:avLst/>
          </a:prstGeom>
          <a:solidFill>
            <a:schemeClr val="accent6"/>
          </a:solidFill>
        </p:spPr>
        <p:txBody>
          <a:bodyPr anchor="ctr" anchorCtr="1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6647004" y="771526"/>
            <a:ext cx="2070276" cy="1982445"/>
          </a:xfrm>
          <a:custGeom>
            <a:avLst/>
            <a:gdLst>
              <a:gd name="connsiteX0" fmla="*/ 0 w 2070276"/>
              <a:gd name="connsiteY0" fmla="*/ 0 h 1982445"/>
              <a:gd name="connsiteX1" fmla="*/ 2070276 w 2070276"/>
              <a:gd name="connsiteY1" fmla="*/ 0 h 1982445"/>
              <a:gd name="connsiteX2" fmla="*/ 2070276 w 2070276"/>
              <a:gd name="connsiteY2" fmla="*/ 1982445 h 1982445"/>
              <a:gd name="connsiteX3" fmla="*/ 0 w 2070276"/>
              <a:gd name="connsiteY3" fmla="*/ 1982445 h 1982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0276" h="1982445">
                <a:moveTo>
                  <a:pt x="0" y="0"/>
                </a:moveTo>
                <a:lnTo>
                  <a:pt x="2070276" y="0"/>
                </a:lnTo>
                <a:lnTo>
                  <a:pt x="2070276" y="1982445"/>
                </a:lnTo>
                <a:lnTo>
                  <a:pt x="0" y="198244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4574540" y="2749894"/>
            <a:ext cx="2070276" cy="1982445"/>
          </a:xfrm>
          <a:custGeom>
            <a:avLst/>
            <a:gdLst>
              <a:gd name="connsiteX0" fmla="*/ 0 w 2070276"/>
              <a:gd name="connsiteY0" fmla="*/ 0 h 1982445"/>
              <a:gd name="connsiteX1" fmla="*/ 2070276 w 2070276"/>
              <a:gd name="connsiteY1" fmla="*/ 0 h 1982445"/>
              <a:gd name="connsiteX2" fmla="*/ 2070276 w 2070276"/>
              <a:gd name="connsiteY2" fmla="*/ 1982445 h 1982445"/>
              <a:gd name="connsiteX3" fmla="*/ 0 w 2070276"/>
              <a:gd name="connsiteY3" fmla="*/ 1982445 h 1982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0276" h="1982445">
                <a:moveTo>
                  <a:pt x="0" y="0"/>
                </a:moveTo>
                <a:lnTo>
                  <a:pt x="2070276" y="0"/>
                </a:lnTo>
                <a:lnTo>
                  <a:pt x="2070276" y="1982445"/>
                </a:lnTo>
                <a:lnTo>
                  <a:pt x="0" y="198244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2504263" y="771526"/>
            <a:ext cx="2070276" cy="1982445"/>
          </a:xfrm>
          <a:custGeom>
            <a:avLst/>
            <a:gdLst>
              <a:gd name="connsiteX0" fmla="*/ 0 w 2070276"/>
              <a:gd name="connsiteY0" fmla="*/ 0 h 1982445"/>
              <a:gd name="connsiteX1" fmla="*/ 2070276 w 2070276"/>
              <a:gd name="connsiteY1" fmla="*/ 0 h 1982445"/>
              <a:gd name="connsiteX2" fmla="*/ 2070276 w 2070276"/>
              <a:gd name="connsiteY2" fmla="*/ 1982445 h 1982445"/>
              <a:gd name="connsiteX3" fmla="*/ 0 w 2070276"/>
              <a:gd name="connsiteY3" fmla="*/ 1982445 h 1982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0276" h="1982445">
                <a:moveTo>
                  <a:pt x="0" y="0"/>
                </a:moveTo>
                <a:lnTo>
                  <a:pt x="2070276" y="0"/>
                </a:lnTo>
                <a:lnTo>
                  <a:pt x="2070276" y="1982445"/>
                </a:lnTo>
                <a:lnTo>
                  <a:pt x="0" y="198244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31799" y="2749894"/>
            <a:ext cx="2070276" cy="1982445"/>
          </a:xfrm>
          <a:custGeom>
            <a:avLst/>
            <a:gdLst>
              <a:gd name="connsiteX0" fmla="*/ 0 w 2070276"/>
              <a:gd name="connsiteY0" fmla="*/ 0 h 1982445"/>
              <a:gd name="connsiteX1" fmla="*/ 2070276 w 2070276"/>
              <a:gd name="connsiteY1" fmla="*/ 0 h 1982445"/>
              <a:gd name="connsiteX2" fmla="*/ 2070276 w 2070276"/>
              <a:gd name="connsiteY2" fmla="*/ 1982445 h 1982445"/>
              <a:gd name="connsiteX3" fmla="*/ 0 w 2070276"/>
              <a:gd name="connsiteY3" fmla="*/ 1982445 h 1982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0276" h="1982445">
                <a:moveTo>
                  <a:pt x="0" y="0"/>
                </a:moveTo>
                <a:lnTo>
                  <a:pt x="2070276" y="0"/>
                </a:lnTo>
                <a:lnTo>
                  <a:pt x="2070276" y="1982445"/>
                </a:lnTo>
                <a:lnTo>
                  <a:pt x="0" y="198244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31802" y="1146477"/>
            <a:ext cx="1907362" cy="2234675"/>
          </a:xfrm>
          <a:prstGeom prst="rect">
            <a:avLst/>
          </a:prstGeom>
          <a:solidFill>
            <a:schemeClr val="accent6"/>
          </a:solidFill>
        </p:spPr>
        <p:txBody>
          <a:bodyPr anchor="ctr" anchorCtr="1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556147" y="1146478"/>
            <a:ext cx="1907362" cy="2234674"/>
          </a:xfrm>
          <a:prstGeom prst="rect">
            <a:avLst/>
          </a:prstGeom>
          <a:solidFill>
            <a:schemeClr val="accent6"/>
          </a:solidFill>
        </p:spPr>
        <p:txBody>
          <a:bodyPr anchor="ctr" anchorCtr="1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680492" y="1146478"/>
            <a:ext cx="1907362" cy="2234674"/>
          </a:xfrm>
          <a:prstGeom prst="rect">
            <a:avLst/>
          </a:prstGeom>
          <a:solidFill>
            <a:schemeClr val="accent6"/>
          </a:solidFill>
        </p:spPr>
        <p:txBody>
          <a:bodyPr anchor="ctr" anchorCtr="1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804836" y="1146478"/>
            <a:ext cx="1907362" cy="2234674"/>
          </a:xfrm>
          <a:prstGeom prst="rect">
            <a:avLst/>
          </a:prstGeom>
          <a:solidFill>
            <a:schemeClr val="accent6"/>
          </a:solidFill>
        </p:spPr>
        <p:txBody>
          <a:bodyPr anchor="ctr" anchorCtr="1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1"/>
          </p:nvPr>
        </p:nvSpPr>
        <p:spPr>
          <a:xfrm>
            <a:off x="4160305" y="1022684"/>
            <a:ext cx="4578962" cy="3838546"/>
          </a:xfrm>
          <a:prstGeom prst="rect">
            <a:avLst/>
          </a:pr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06612"/>
            <a:ext cx="327340" cy="659656"/>
          </a:xfrm>
          <a:prstGeom prst="rect">
            <a:avLst/>
          </a:prstGeom>
          <a:solidFill>
            <a:srgbClr val="494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618341" y="2040322"/>
            <a:ext cx="3911600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sz="28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Shipment Cost Prediction</a:t>
            </a:r>
            <a:endParaRPr sz="2800" b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18490" y="1671955"/>
            <a:ext cx="62325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1800" b="1">
                <a:solidFill>
                  <a:schemeClr val="accent2"/>
                </a:solidFill>
                <a:latin typeface="Rockwell" panose="02060603020205020403" charset="0"/>
                <a:cs typeface="Rockwell" panose="02060603020205020403" charset="0"/>
              </a:rPr>
              <a:t>SwiftFreight  -- A logistics Company</a:t>
            </a:r>
            <a:endParaRPr lang="en-IN" altLang="en-US" sz="1800" b="1">
              <a:solidFill>
                <a:schemeClr val="accent2"/>
              </a:solidFill>
              <a:latin typeface="Rockwell" panose="02060603020205020403" charset="0"/>
              <a:cs typeface="Rockwell" panose="02060603020205020403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647315" y="3945890"/>
            <a:ext cx="22326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1400" b="1">
                <a:solidFill>
                  <a:schemeClr val="accent5">
                    <a:lumMod val="50000"/>
                  </a:schemeClr>
                </a:solidFill>
              </a:rPr>
              <a:t>Presented by -</a:t>
            </a:r>
            <a:endParaRPr lang="en-IN" altLang="en-US" sz="1400" b="1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IN" altLang="en-US" sz="1400" b="1">
                <a:solidFill>
                  <a:schemeClr val="accent5">
                    <a:lumMod val="50000"/>
                  </a:schemeClr>
                </a:solidFill>
              </a:rPr>
              <a:t>Nooka Paramesh Ganireddy</a:t>
            </a:r>
            <a:endParaRPr lang="en-IN" altLang="en-US" sz="1400" b="1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76580" y="177165"/>
            <a:ext cx="81622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>
                <a:solidFill>
                  <a:schemeClr val="tx2"/>
                </a:solidFill>
              </a:rPr>
              <a:t>Does cost varies depending on the whether the item is hazardous or not ?</a:t>
            </a:r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0395" y="1277620"/>
            <a:ext cx="80746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br>
              <a:rPr lang="en-US" sz="1800">
                <a:solidFill>
                  <a:schemeClr val="tx2"/>
                </a:solidFill>
              </a:rPr>
            </a:br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6" name="Picture Placeholder 5" descr="Hypothesistest@ishazardousornot"/>
          <p:cNvPicPr>
            <a:picLocks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429895" y="1007745"/>
            <a:ext cx="8309610" cy="39255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85775" y="290195"/>
            <a:ext cx="60242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 b="1">
                <a:solidFill>
                  <a:schemeClr val="tx2"/>
                </a:solidFill>
              </a:rPr>
              <a:t>which equipment is used to ship more orders?</a:t>
            </a:r>
            <a:endParaRPr lang="en-US" sz="2400" b="1">
              <a:solidFill>
                <a:schemeClr val="tx2"/>
              </a:solidFill>
            </a:endParaRPr>
          </a:p>
        </p:txBody>
      </p:sp>
      <p:pic>
        <p:nvPicPr>
          <p:cNvPr id="5" name="Picture Placeholder 4" descr="equipment_types"/>
          <p:cNvPicPr>
            <a:picLocks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485775" y="829310"/>
            <a:ext cx="8523605" cy="299339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186815" y="3900805"/>
            <a:ext cx="15024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200" b="1">
                <a:solidFill>
                  <a:schemeClr val="tx2"/>
                </a:solidFill>
                <a:latin typeface="Rockwell" panose="02060603020205020403" charset="0"/>
                <a:cs typeface="Rockwell" panose="02060603020205020403" charset="0"/>
              </a:rPr>
              <a:t>V: Vacuum</a:t>
            </a:r>
            <a:r>
              <a:rPr lang="en-IN" altLang="en-US" sz="1200" b="1">
                <a:solidFill>
                  <a:schemeClr val="tx2"/>
                </a:solidFill>
                <a:latin typeface="Rockwell" panose="02060603020205020403" charset="0"/>
                <a:cs typeface="Rockwell" panose="02060603020205020403" charset="0"/>
              </a:rPr>
              <a:t>   </a:t>
            </a:r>
            <a:endParaRPr lang="en-IN" altLang="en-US" sz="1200" b="1">
              <a:solidFill>
                <a:schemeClr val="tx2"/>
              </a:solidFill>
              <a:latin typeface="Rockwell" panose="02060603020205020403" charset="0"/>
              <a:cs typeface="Rockwell" panose="02060603020205020403" charset="0"/>
            </a:endParaRPr>
          </a:p>
          <a:p>
            <a:pPr algn="l"/>
            <a:r>
              <a:rPr lang="en-US" sz="1200" b="1">
                <a:solidFill>
                  <a:schemeClr val="tx2"/>
                </a:solidFill>
                <a:latin typeface="Rockwell" panose="02060603020205020403" charset="0"/>
                <a:cs typeface="Rockwell" panose="02060603020205020403" charset="0"/>
              </a:rPr>
              <a:t>R: Refrigerated</a:t>
            </a:r>
            <a:r>
              <a:rPr lang="en-IN" altLang="en-US" sz="1200" b="1">
                <a:solidFill>
                  <a:schemeClr val="tx2"/>
                </a:solidFill>
                <a:latin typeface="Rockwell" panose="02060603020205020403" charset="0"/>
                <a:cs typeface="Rockwell" panose="02060603020205020403" charset="0"/>
              </a:rPr>
              <a:t>   </a:t>
            </a:r>
            <a:endParaRPr lang="en-IN" altLang="en-US" sz="1200" b="1">
              <a:solidFill>
                <a:schemeClr val="tx2"/>
              </a:solidFill>
              <a:latin typeface="Rockwell" panose="02060603020205020403" charset="0"/>
              <a:cs typeface="Rockwell" panose="02060603020205020403" charset="0"/>
            </a:endParaRPr>
          </a:p>
          <a:p>
            <a:pPr algn="l"/>
            <a:r>
              <a:rPr lang="en-US" sz="1200" b="1">
                <a:solidFill>
                  <a:schemeClr val="tx2"/>
                </a:solidFill>
                <a:latin typeface="Rockwell" panose="02060603020205020403" charset="0"/>
                <a:cs typeface="Rockwell" panose="02060603020205020403" charset="0"/>
              </a:rPr>
              <a:t>VR: Virtual Realit</a:t>
            </a:r>
            <a:r>
              <a:rPr lang="en-IN" altLang="en-US" sz="1200" b="1">
                <a:solidFill>
                  <a:schemeClr val="tx2"/>
                </a:solidFill>
                <a:latin typeface="Rockwell" panose="02060603020205020403" charset="0"/>
                <a:cs typeface="Rockwell" panose="02060603020205020403" charset="0"/>
              </a:rPr>
              <a:t>y        </a:t>
            </a:r>
            <a:endParaRPr lang="en-IN" altLang="en-US" sz="1200" b="1">
              <a:solidFill>
                <a:schemeClr val="tx2"/>
              </a:solidFill>
              <a:latin typeface="Rockwell" panose="02060603020205020403" charset="0"/>
              <a:cs typeface="Rockwell" panose="02060603020205020403" charset="0"/>
            </a:endParaRPr>
          </a:p>
          <a:p>
            <a:pPr algn="l"/>
            <a:r>
              <a:rPr lang="en-US" sz="1200" b="1">
                <a:solidFill>
                  <a:schemeClr val="tx2"/>
                </a:solidFill>
                <a:latin typeface="Rockwell" panose="02060603020205020403" charset="0"/>
                <a:cs typeface="Rockwell" panose="02060603020205020403" charset="0"/>
              </a:rPr>
              <a:t>VZ:VacuumZone</a:t>
            </a:r>
            <a:endParaRPr lang="en-US" sz="1200" b="1">
              <a:solidFill>
                <a:schemeClr val="tx2"/>
              </a:solidFill>
              <a:latin typeface="Rockwell" panose="02060603020205020403" charset="0"/>
              <a:cs typeface="Rockwell" panose="02060603020205020403" charset="0"/>
            </a:endParaRPr>
          </a:p>
          <a:p>
            <a:pPr algn="l"/>
            <a:endParaRPr lang="en-US" sz="1200" b="1">
              <a:solidFill>
                <a:schemeClr val="tx2"/>
              </a:solidFill>
              <a:latin typeface="Rockwell" panose="02060603020205020403" charset="0"/>
              <a:cs typeface="Rockwell" panose="020606030202050204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699510" y="4008755"/>
            <a:ext cx="16027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200" b="1">
                <a:solidFill>
                  <a:schemeClr val="tx2"/>
                </a:solidFill>
                <a:latin typeface="Rockwell" panose="02060603020205020403" charset="0"/>
                <a:cs typeface="Rockwell" panose="02060603020205020403" charset="0"/>
                <a:sym typeface="+mn-ea"/>
              </a:rPr>
              <a:t>F: Flatbed</a:t>
            </a:r>
            <a:r>
              <a:rPr lang="en-IN" altLang="en-US" sz="1200" b="1">
                <a:solidFill>
                  <a:schemeClr val="tx2"/>
                </a:solidFill>
                <a:latin typeface="Rockwell" panose="02060603020205020403" charset="0"/>
                <a:cs typeface="Rockwell" panose="02060603020205020403" charset="0"/>
                <a:sym typeface="+mn-ea"/>
              </a:rPr>
              <a:t>    </a:t>
            </a:r>
            <a:endParaRPr lang="en-IN" altLang="en-US" sz="1200" b="1">
              <a:solidFill>
                <a:schemeClr val="tx2"/>
              </a:solidFill>
              <a:latin typeface="Rockwell" panose="02060603020205020403" charset="0"/>
              <a:cs typeface="Rockwell" panose="02060603020205020403" charset="0"/>
            </a:endParaRPr>
          </a:p>
          <a:p>
            <a:pPr algn="l"/>
            <a:r>
              <a:rPr lang="en-US" sz="1200" b="1">
                <a:solidFill>
                  <a:schemeClr val="tx2"/>
                </a:solidFill>
                <a:latin typeface="Rockwell" panose="02060603020205020403" charset="0"/>
                <a:cs typeface="Rockwell" panose="02060603020205020403" charset="0"/>
                <a:sym typeface="+mn-ea"/>
              </a:rPr>
              <a:t>RM: Rail Mounted</a:t>
            </a:r>
            <a:endParaRPr lang="en-US" sz="1200" b="1">
              <a:solidFill>
                <a:schemeClr val="tx2"/>
              </a:solidFill>
              <a:latin typeface="Rockwell" panose="02060603020205020403" charset="0"/>
              <a:cs typeface="Rockwell" panose="02060603020205020403" charset="0"/>
            </a:endParaRPr>
          </a:p>
          <a:p>
            <a:pPr algn="l"/>
            <a:r>
              <a:rPr lang="en-US" sz="1200" b="1">
                <a:solidFill>
                  <a:schemeClr val="tx2"/>
                </a:solidFill>
                <a:latin typeface="Rockwell" panose="02060603020205020403" charset="0"/>
                <a:cs typeface="Rockwell" panose="02060603020205020403" charset="0"/>
                <a:sym typeface="+mn-ea"/>
              </a:rPr>
              <a:t>DROP: Drop Deck</a:t>
            </a:r>
            <a:r>
              <a:rPr lang="en-IN" altLang="en-US" sz="1200" b="1">
                <a:solidFill>
                  <a:schemeClr val="tx2"/>
                </a:solidFill>
                <a:latin typeface="Rockwell" panose="02060603020205020403" charset="0"/>
                <a:cs typeface="Rockwell" panose="02060603020205020403" charset="0"/>
                <a:sym typeface="+mn-ea"/>
              </a:rPr>
              <a:t>  </a:t>
            </a:r>
            <a:endParaRPr lang="en-IN" altLang="en-US" sz="1200" b="1">
              <a:solidFill>
                <a:schemeClr val="tx2"/>
              </a:solidFill>
              <a:latin typeface="Rockwell" panose="02060603020205020403" charset="0"/>
              <a:cs typeface="Rockwell" panose="02060603020205020403" charset="0"/>
            </a:endParaRPr>
          </a:p>
          <a:p>
            <a:pPr algn="l"/>
            <a:r>
              <a:rPr lang="en-IN" altLang="en-US" sz="1200" b="1">
                <a:solidFill>
                  <a:schemeClr val="tx2"/>
                </a:solidFill>
                <a:latin typeface="Rockwell" panose="02060603020205020403" charset="0"/>
                <a:cs typeface="Rockwell" panose="02060603020205020403" charset="0"/>
                <a:sym typeface="+mn-ea"/>
              </a:rPr>
              <a:t> </a:t>
            </a:r>
            <a:r>
              <a:rPr lang="en-US" sz="1200" b="1">
                <a:solidFill>
                  <a:schemeClr val="tx2"/>
                </a:solidFill>
                <a:latin typeface="Rockwell" panose="02060603020205020403" charset="0"/>
                <a:cs typeface="Rockwell" panose="02060603020205020403" charset="0"/>
                <a:sym typeface="+mn-ea"/>
              </a:rPr>
              <a:t>VM: Van/Moving</a:t>
            </a:r>
            <a:endParaRPr lang="en-US" sz="1200" b="1">
              <a:solidFill>
                <a:schemeClr val="tx2"/>
              </a:solidFill>
              <a:latin typeface="Rockwell" panose="02060603020205020403" charset="0"/>
              <a:cs typeface="Rockwell" panose="02060603020205020403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32460" y="432435"/>
            <a:ext cx="57994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000" b="1">
                <a:solidFill>
                  <a:schemeClr val="accent2"/>
                </a:solidFill>
              </a:rPr>
              <a:t>Some actvities have done while dealing with the data</a:t>
            </a:r>
            <a:endParaRPr lang="en-IN" altLang="en-US" sz="2000" b="1">
              <a:solidFill>
                <a:schemeClr val="accent2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96645" y="1245235"/>
            <a:ext cx="67062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1800" b="1">
                <a:solidFill>
                  <a:schemeClr val="accent3"/>
                </a:solidFill>
              </a:rPr>
              <a:t>In target column (ORDER_COST),there are null values and zero values present.I removed the both null values and zero values in target column</a:t>
            </a:r>
            <a:endParaRPr lang="en-IN" altLang="en-US" sz="1800" b="1">
              <a:solidFill>
                <a:schemeClr val="accent3"/>
              </a:solidFill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1800" b="1">
                <a:solidFill>
                  <a:schemeClr val="accent3"/>
                </a:solidFill>
              </a:rPr>
              <a:t>There are date columns present where I extracted some extra features.</a:t>
            </a:r>
            <a:endParaRPr lang="en-IN" altLang="en-US" sz="1800" b="1">
              <a:solidFill>
                <a:schemeClr val="accent3"/>
              </a:solidFill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1800" b="1">
                <a:solidFill>
                  <a:schemeClr val="accent3"/>
                </a:solidFill>
              </a:rPr>
              <a:t>In date columns also, there null values present and to impute that it is difficult to impute using timeseries (there is no trend,seasonality,etc.)</a:t>
            </a:r>
            <a:endParaRPr lang="en-IN" altLang="en-US" sz="1800" b="1">
              <a:solidFill>
                <a:schemeClr val="accent3"/>
              </a:solidFill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1800" b="1">
                <a:solidFill>
                  <a:schemeClr val="accent3"/>
                </a:solidFill>
              </a:rPr>
              <a:t>I preferred KNN imputer to impute the extracted features from the date columns.</a:t>
            </a:r>
            <a:endParaRPr lang="en-IN" altLang="en-US" sz="1800" b="1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Placeholder 1" descr="weightouliersdf"/>
          <p:cNvPicPr>
            <a:picLocks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1254760" y="3005455"/>
            <a:ext cx="4657725" cy="2073275"/>
          </a:xfrm>
          <a:prstGeom prst="rect">
            <a:avLst/>
          </a:prstGeom>
        </p:spPr>
      </p:pic>
      <p:pic>
        <p:nvPicPr>
          <p:cNvPr id="3" name="Picture Placeholder 2" descr="weightoutliersbox"/>
          <p:cNvPicPr>
            <a:picLocks noChangeAspect="1"/>
          </p:cNvPicPr>
          <p:nvPr>
            <p:ph type="pic" sz="quarter" idx="12"/>
          </p:nvPr>
        </p:nvPicPr>
        <p:blipFill>
          <a:blip r:embed="rId2"/>
          <a:stretch>
            <a:fillRect/>
          </a:stretch>
        </p:blipFill>
        <p:spPr>
          <a:xfrm>
            <a:off x="1586230" y="638175"/>
            <a:ext cx="4434840" cy="210502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21030" y="264160"/>
            <a:ext cx="11880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400" b="1">
                <a:solidFill>
                  <a:schemeClr val="accent2"/>
                </a:solidFill>
              </a:rPr>
              <a:t>Outliers</a:t>
            </a:r>
            <a:endParaRPr lang="en-IN" altLang="en-US" sz="2400" b="1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07455" y="1943735"/>
            <a:ext cx="2527300" cy="12560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eaLnBrk="1" hangingPunct="1"/>
            <a:r>
              <a:rPr lang="en-IN" altLang="zh-C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Some weights which are almost away from the regulalr ones</a:t>
            </a:r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252845" y="1551305"/>
            <a:ext cx="2527300" cy="12560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Rectangle 93"/>
          <p:cNvSpPr>
            <a:spLocks noChangeArrowheads="1"/>
          </p:cNvSpPr>
          <p:nvPr/>
        </p:nvSpPr>
        <p:spPr bwMode="auto">
          <a:xfrm>
            <a:off x="937174" y="3507923"/>
            <a:ext cx="896620" cy="511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Enter title
</a:t>
            </a:r>
            <a:endParaRPr lang="en-US" altLang="zh-CN" sz="1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277483" y="3837139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93"/>
          <p:cNvSpPr>
            <a:spLocks noChangeArrowheads="1"/>
          </p:cNvSpPr>
          <p:nvPr/>
        </p:nvSpPr>
        <p:spPr bwMode="auto">
          <a:xfrm>
            <a:off x="3061518" y="3507923"/>
            <a:ext cx="896620" cy="511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Enter title
</a:t>
            </a:r>
            <a:endParaRPr lang="en-US" altLang="zh-CN" sz="1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01828" y="3837139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93"/>
          <p:cNvSpPr>
            <a:spLocks noChangeArrowheads="1"/>
          </p:cNvSpPr>
          <p:nvPr/>
        </p:nvSpPr>
        <p:spPr bwMode="auto">
          <a:xfrm>
            <a:off x="5185862" y="3507923"/>
            <a:ext cx="896620" cy="511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Enter title
</a:t>
            </a:r>
            <a:endParaRPr lang="en-US" altLang="zh-CN" sz="1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5526171" y="3837139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93"/>
          <p:cNvSpPr>
            <a:spLocks noChangeArrowheads="1"/>
          </p:cNvSpPr>
          <p:nvPr/>
        </p:nvSpPr>
        <p:spPr bwMode="auto">
          <a:xfrm>
            <a:off x="6319923" y="1722938"/>
            <a:ext cx="239331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IN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Some order’s delivey distances which are almost away from the regulalr ones</a:t>
            </a:r>
            <a:endParaRPr lang="en-IN" altLang="zh-CN" sz="1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504315" y="392430"/>
            <a:ext cx="30988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pic>
        <p:nvPicPr>
          <p:cNvPr id="10" name="Picture Placeholder 9" descr="customermilesoutliersbox"/>
          <p:cNvPicPr>
            <a:picLocks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1107440" y="690880"/>
            <a:ext cx="4804410" cy="2225675"/>
          </a:xfrm>
          <a:prstGeom prst="rect">
            <a:avLst/>
          </a:prstGeom>
        </p:spPr>
      </p:pic>
      <p:pic>
        <p:nvPicPr>
          <p:cNvPr id="31" name="Picture Placeholder 30" descr="customermilesoutliers"/>
          <p:cNvPicPr>
            <a:picLocks noChangeAspect="1"/>
          </p:cNvPicPr>
          <p:nvPr>
            <p:ph type="pic" sz="quarter" idx="12"/>
          </p:nvPr>
        </p:nvPicPr>
        <p:blipFill>
          <a:blip r:embed="rId2"/>
          <a:stretch>
            <a:fillRect/>
          </a:stretch>
        </p:blipFill>
        <p:spPr>
          <a:xfrm>
            <a:off x="937895" y="2916555"/>
            <a:ext cx="5121910" cy="21831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96595" y="337820"/>
            <a:ext cx="24276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800" b="1">
                <a:solidFill>
                  <a:schemeClr val="accent2"/>
                </a:solidFill>
              </a:rPr>
              <a:t>Model Building</a:t>
            </a:r>
            <a:endParaRPr lang="en-IN" altLang="en-US" sz="2800" b="1">
              <a:solidFill>
                <a:schemeClr val="accent2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197225" y="414655"/>
            <a:ext cx="1851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1800" b="1">
                <a:solidFill>
                  <a:schemeClr val="accent3"/>
                </a:solidFill>
              </a:rPr>
              <a:t>(without outliers)</a:t>
            </a:r>
            <a:endParaRPr lang="en-IN" altLang="en-US" sz="1800" b="1">
              <a:solidFill>
                <a:schemeClr val="accent3"/>
              </a:solidFill>
            </a:endParaRPr>
          </a:p>
        </p:txBody>
      </p:sp>
      <p:pic>
        <p:nvPicPr>
          <p:cNvPr id="4" name="Picture Placeholder 3" descr="trainmetricswithoutoutliers"/>
          <p:cNvPicPr>
            <a:picLocks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398780" y="1617345"/>
            <a:ext cx="4127500" cy="19088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082165" y="1160145"/>
            <a:ext cx="1021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1600" b="1" u="sng">
                <a:solidFill>
                  <a:schemeClr val="accent2"/>
                </a:solidFill>
              </a:rPr>
              <a:t>Train data</a:t>
            </a:r>
            <a:endParaRPr lang="en-IN" altLang="en-US" sz="1600" b="1" u="sng">
              <a:solidFill>
                <a:schemeClr val="accent2"/>
              </a:solidFill>
            </a:endParaRPr>
          </a:p>
        </p:txBody>
      </p:sp>
      <p:pic>
        <p:nvPicPr>
          <p:cNvPr id="6" name="Picture Placeholder 5" descr="testmetriwithoutouliers"/>
          <p:cNvPicPr>
            <a:picLocks noChangeAspect="1"/>
          </p:cNvPicPr>
          <p:nvPr>
            <p:ph type="pic" sz="quarter" idx="12"/>
          </p:nvPr>
        </p:nvPicPr>
        <p:blipFill>
          <a:blip r:embed="rId2"/>
          <a:stretch>
            <a:fillRect/>
          </a:stretch>
        </p:blipFill>
        <p:spPr>
          <a:xfrm>
            <a:off x="4822825" y="1708785"/>
            <a:ext cx="4127500" cy="181737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417310" y="1160145"/>
            <a:ext cx="9385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1600" b="1" u="sng">
                <a:solidFill>
                  <a:schemeClr val="accent2"/>
                </a:solidFill>
              </a:rPr>
              <a:t>Test data</a:t>
            </a:r>
            <a:endParaRPr lang="en-IN" altLang="en-US" sz="1600" b="1" u="sng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567055" y="290195"/>
            <a:ext cx="242760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IN" altLang="en-US" sz="2800" b="1">
                <a:solidFill>
                  <a:schemeClr val="accent2"/>
                </a:solidFill>
                <a:sym typeface="+mn-ea"/>
              </a:rPr>
              <a:t>Model Building</a:t>
            </a:r>
            <a:endParaRPr lang="en-IN" altLang="en-US" sz="2800" b="1">
              <a:solidFill>
                <a:schemeClr val="accent2"/>
              </a:solidFill>
            </a:endParaRPr>
          </a:p>
          <a:p>
            <a:endParaRPr lang="en-US" sz="2800" b="1"/>
          </a:p>
        </p:txBody>
      </p:sp>
      <p:sp>
        <p:nvSpPr>
          <p:cNvPr id="7" name="Text Box 6"/>
          <p:cNvSpPr txBox="1"/>
          <p:nvPr/>
        </p:nvSpPr>
        <p:spPr>
          <a:xfrm>
            <a:off x="3208020" y="422275"/>
            <a:ext cx="13792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IN" altLang="en-US" sz="1600" b="1">
                <a:solidFill>
                  <a:schemeClr val="accent2"/>
                </a:solidFill>
                <a:sym typeface="+mn-ea"/>
              </a:rPr>
              <a:t>(with outliers)</a:t>
            </a:r>
            <a:endParaRPr lang="en-IN" altLang="en-US" sz="1600" b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757045" y="1320165"/>
            <a:ext cx="89027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 b="1" u="sng">
                <a:solidFill>
                  <a:schemeClr val="accent2"/>
                </a:solidFill>
                <a:sym typeface="+mn-ea"/>
              </a:rPr>
              <a:t>Train data</a:t>
            </a:r>
            <a:endParaRPr lang="en-IN" altLang="en-US" b="1" u="sng">
              <a:solidFill>
                <a:schemeClr val="accent2"/>
              </a:solidFill>
            </a:endParaRPr>
          </a:p>
          <a:p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725920" y="1243330"/>
            <a:ext cx="82042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IN" altLang="en-US" b="1" u="sng">
                <a:solidFill>
                  <a:schemeClr val="accent2"/>
                </a:solidFill>
                <a:sym typeface="+mn-ea"/>
              </a:rPr>
              <a:t>Test data</a:t>
            </a:r>
            <a:endParaRPr lang="en-IN" altLang="en-US" b="1" u="sng">
              <a:solidFill>
                <a:schemeClr val="accent2"/>
              </a:solidFill>
            </a:endParaRPr>
          </a:p>
          <a:p>
            <a:endParaRPr lang="en-US"/>
          </a:p>
        </p:txBody>
      </p:sp>
      <p:pic>
        <p:nvPicPr>
          <p:cNvPr id="10" name="Picture Placeholder 9" descr="trainmetricswithoutliers"/>
          <p:cNvPicPr>
            <a:picLocks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459740" y="1725295"/>
            <a:ext cx="4127500" cy="1866265"/>
          </a:xfrm>
          <a:prstGeom prst="rect">
            <a:avLst/>
          </a:prstGeom>
        </p:spPr>
      </p:pic>
      <p:pic>
        <p:nvPicPr>
          <p:cNvPr id="11" name="Picture Placeholder 10" descr="testmetricwithoutlieres"/>
          <p:cNvPicPr>
            <a:picLocks noChangeAspect="1"/>
          </p:cNvPicPr>
          <p:nvPr>
            <p:ph type="pic" sz="quarter" idx="12"/>
          </p:nvPr>
        </p:nvPicPr>
        <p:blipFill>
          <a:blip r:embed="rId2"/>
          <a:stretch>
            <a:fillRect/>
          </a:stretch>
        </p:blipFill>
        <p:spPr>
          <a:xfrm>
            <a:off x="4812030" y="1659255"/>
            <a:ext cx="4127500" cy="18249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477645" y="1557020"/>
            <a:ext cx="65068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1800">
                <a:solidFill>
                  <a:schemeClr val="accent2"/>
                </a:solidFill>
              </a:rPr>
              <a:t>From all the above metrics ,I preferred R2  because that represents the proportion of the variance for a dependent variable is explained by the independent variables.</a:t>
            </a:r>
            <a:endParaRPr lang="en-IN" altLang="en-US" sz="1800">
              <a:solidFill>
                <a:schemeClr val="accent2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1800">
                <a:solidFill>
                  <a:schemeClr val="accent2"/>
                </a:solidFill>
              </a:rPr>
              <a:t>It ranges from 0 to 1, where a higher value indicates a better fit of the model to the data. </a:t>
            </a:r>
            <a:endParaRPr lang="en-IN" altLang="en-US" sz="1800">
              <a:solidFill>
                <a:schemeClr val="accent2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1800">
                <a:solidFill>
                  <a:schemeClr val="accent2"/>
                </a:solidFill>
              </a:rPr>
              <a:t>R-squared is particularly useful when comparing different models or assessing the goodness-of-fit.</a:t>
            </a:r>
            <a:endParaRPr lang="en-IN" altLang="en-US" sz="1800">
              <a:solidFill>
                <a:schemeClr val="accent2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04240" y="483235"/>
            <a:ext cx="4354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solidFill>
                  <a:schemeClr val="accent2"/>
                </a:solidFill>
              </a:rPr>
              <a:t>The performance metric I prefer is......</a:t>
            </a:r>
            <a:endParaRPr lang="en-IN" altLang="en-US" sz="2000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493645" y="2272665"/>
            <a:ext cx="359346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  <a:endParaRPr lang="en-IN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菱形 20"/>
          <p:cNvSpPr/>
          <p:nvPr/>
        </p:nvSpPr>
        <p:spPr>
          <a:xfrm>
            <a:off x="823476" y="926432"/>
            <a:ext cx="3459880" cy="3459880"/>
          </a:xfrm>
          <a:prstGeom prst="diamond">
            <a:avLst/>
          </a:prstGeom>
          <a:solidFill>
            <a:srgbClr val="494B4E"/>
          </a:solidFill>
          <a:ln>
            <a:noFill/>
          </a:ln>
          <a:effectLst>
            <a:outerShdw blurRad="431800" sx="104000" sy="104000" algn="ctr" rotWithShape="0">
              <a:schemeClr val="tx2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1669179" y="2306235"/>
            <a:ext cx="17684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CONTENTS</a:t>
            </a:r>
            <a:endParaRPr lang="en-US" altLang="zh-CN" sz="2800" b="1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2362986" y="2844050"/>
            <a:ext cx="38086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5120640" y="1376045"/>
            <a:ext cx="2739390" cy="2560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2000" b="1">
                <a:solidFill>
                  <a:schemeClr val="accent2"/>
                </a:solidFill>
                <a:latin typeface="Adobe Caslon Pro Bold" panose="0205070206050A020403" charset="0"/>
                <a:ea typeface="+mj-ea"/>
                <a:cs typeface="Adobe Caslon Pro Bold" panose="0205070206050A020403" charset="0"/>
              </a:rPr>
              <a:t>Problem Statement</a:t>
            </a:r>
            <a:endParaRPr lang="en-IN" altLang="en-US" sz="2000" b="1">
              <a:solidFill>
                <a:schemeClr val="accent2"/>
              </a:solidFill>
              <a:latin typeface="Adobe Caslon Pro Bold" panose="0205070206050A020403" charset="0"/>
              <a:ea typeface="+mj-ea"/>
              <a:cs typeface="Adobe Caslon Pro Bold" panose="0205070206050A020403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2000" b="1">
                <a:solidFill>
                  <a:schemeClr val="accent2"/>
                </a:solidFill>
                <a:latin typeface="Adobe Caslon Pro Bold" panose="0205070206050A020403" charset="0"/>
                <a:ea typeface="+mj-ea"/>
                <a:cs typeface="Adobe Caslon Pro Bold" panose="0205070206050A020403" charset="0"/>
              </a:rPr>
              <a:t>Data Understanding</a:t>
            </a:r>
            <a:endParaRPr lang="en-IN" altLang="en-US" sz="2000" b="1">
              <a:solidFill>
                <a:schemeClr val="accent2"/>
              </a:solidFill>
              <a:latin typeface="Adobe Caslon Pro Bold" panose="0205070206050A020403" charset="0"/>
              <a:ea typeface="+mj-ea"/>
              <a:cs typeface="Adobe Caslon Pro Bold" panose="0205070206050A020403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2000" b="1">
                <a:solidFill>
                  <a:schemeClr val="accent2"/>
                </a:solidFill>
                <a:latin typeface="Adobe Caslon Pro Bold" panose="0205070206050A020403" charset="0"/>
                <a:ea typeface="+mj-ea"/>
                <a:cs typeface="Adobe Caslon Pro Bold" panose="0205070206050A020403" charset="0"/>
              </a:rPr>
              <a:t>Descriptive Statistics</a:t>
            </a:r>
            <a:endParaRPr lang="en-IN" altLang="en-US" sz="2000" b="1">
              <a:solidFill>
                <a:schemeClr val="accent2"/>
              </a:solidFill>
              <a:latin typeface="Adobe Caslon Pro Bold" panose="0205070206050A020403" charset="0"/>
              <a:ea typeface="+mj-ea"/>
              <a:cs typeface="Adobe Caslon Pro Bold" panose="0205070206050A020403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2000" b="1">
                <a:solidFill>
                  <a:schemeClr val="accent2"/>
                </a:solidFill>
                <a:latin typeface="Adobe Caslon Pro Bold" panose="0205070206050A020403" charset="0"/>
                <a:ea typeface="+mj-ea"/>
                <a:cs typeface="Adobe Caslon Pro Bold" panose="0205070206050A020403" charset="0"/>
              </a:rPr>
              <a:t>Visualizations</a:t>
            </a:r>
            <a:endParaRPr lang="en-IN" altLang="en-US" sz="2000" b="1">
              <a:solidFill>
                <a:schemeClr val="accent2"/>
              </a:solidFill>
              <a:latin typeface="Adobe Caslon Pro Bold" panose="0205070206050A020403" charset="0"/>
              <a:ea typeface="+mj-ea"/>
              <a:cs typeface="Adobe Caslon Pro Bold" panose="0205070206050A020403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2000" b="1">
                <a:solidFill>
                  <a:schemeClr val="accent2"/>
                </a:solidFill>
                <a:latin typeface="Adobe Caslon Pro Bold" panose="0205070206050A020403" charset="0"/>
                <a:ea typeface="+mj-ea"/>
                <a:cs typeface="Adobe Caslon Pro Bold" panose="0205070206050A020403" charset="0"/>
              </a:rPr>
              <a:t>Outliers</a:t>
            </a:r>
            <a:endParaRPr lang="en-IN" altLang="en-US" sz="2000" b="1">
              <a:solidFill>
                <a:schemeClr val="accent2"/>
              </a:solidFill>
              <a:latin typeface="Adobe Caslon Pro Bold" panose="0205070206050A020403" charset="0"/>
              <a:ea typeface="+mj-ea"/>
              <a:cs typeface="Adobe Caslon Pro Bold" panose="0205070206050A020403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2000" b="1">
                <a:solidFill>
                  <a:schemeClr val="accent2"/>
                </a:solidFill>
                <a:latin typeface="Adobe Caslon Pro Bold" panose="0205070206050A020403" charset="0"/>
                <a:ea typeface="+mj-ea"/>
                <a:cs typeface="Adobe Caslon Pro Bold" panose="0205070206050A020403" charset="0"/>
              </a:rPr>
              <a:t>Model Building</a:t>
            </a:r>
            <a:endParaRPr lang="en-IN" altLang="en-US" sz="2000" b="1">
              <a:solidFill>
                <a:schemeClr val="accent2"/>
              </a:solidFill>
              <a:latin typeface="Adobe Caslon Pro Bold" panose="0205070206050A020403" charset="0"/>
              <a:ea typeface="+mj-ea"/>
              <a:cs typeface="Adobe Caslon Pro Bold" panose="0205070206050A020403" charset="0"/>
            </a:endParaRPr>
          </a:p>
          <a:p>
            <a:pPr indent="0">
              <a:buFont typeface="Wingdings" panose="05000000000000000000" charset="0"/>
              <a:buNone/>
            </a:pPr>
            <a:endParaRPr lang="en-IN" altLang="en-US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  <a:p>
            <a:pPr marL="285750" indent="-285750">
              <a:buFont typeface="Wingdings" panose="05000000000000000000" charset="0"/>
              <a:buChar char="v"/>
            </a:pPr>
            <a:endParaRPr lang="en-IN" altLang="en-US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  <a:p>
            <a:pPr marL="285750" indent="-285750">
              <a:buFont typeface="Wingdings" panose="05000000000000000000" charset="0"/>
              <a:buChar char="v"/>
            </a:pPr>
            <a:endParaRPr lang="en-IN" altLang="en-US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93"/>
          <p:cNvSpPr>
            <a:spLocks noChangeArrowheads="1"/>
          </p:cNvSpPr>
          <p:nvPr/>
        </p:nvSpPr>
        <p:spPr bwMode="auto">
          <a:xfrm>
            <a:off x="537983" y="195765"/>
            <a:ext cx="303022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IN" altLang="zh-CN" sz="28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Problem Statement</a:t>
            </a:r>
            <a:r>
              <a:rPr lang="zh-CN" altLang="en-US" sz="28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
</a:t>
            </a:r>
            <a:endParaRPr lang="en-US" altLang="zh-CN" sz="28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70" name="直接连接符 69"/>
          <p:cNvCxnSpPr/>
          <p:nvPr/>
        </p:nvCxnSpPr>
        <p:spPr>
          <a:xfrm flipV="1">
            <a:off x="544195" y="765810"/>
            <a:ext cx="3008630" cy="44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2171700" y="370205"/>
            <a:ext cx="30988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643255" y="1138555"/>
            <a:ext cx="14541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000" b="1">
                <a:solidFill>
                  <a:schemeClr val="accent2"/>
                </a:solidFill>
              </a:rPr>
              <a:t>Challenge : </a:t>
            </a:r>
            <a:r>
              <a:rPr lang="en-IN" altLang="en-US" sz="2000">
                <a:solidFill>
                  <a:srgbClr val="7030A0"/>
                </a:solidFill>
              </a:rPr>
              <a:t> </a:t>
            </a:r>
            <a:endParaRPr lang="en-IN" altLang="en-US" sz="2000">
              <a:solidFill>
                <a:srgbClr val="7030A0"/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643255" y="1694180"/>
            <a:ext cx="7743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800">
                <a:solidFill>
                  <a:schemeClr val="accent2"/>
                </a:solidFill>
              </a:rPr>
              <a:t>given a request from a customer</a:t>
            </a:r>
            <a:r>
              <a:rPr lang="en-IN" altLang="en-US" sz="1800">
                <a:solidFill>
                  <a:schemeClr val="accent2"/>
                </a:solidFill>
              </a:rPr>
              <a:t> </a:t>
            </a:r>
            <a:r>
              <a:rPr lang="en-US" sz="1800">
                <a:solidFill>
                  <a:schemeClr val="accent2"/>
                </a:solidFill>
              </a:rPr>
              <a:t>for shipment they </a:t>
            </a:r>
            <a:r>
              <a:rPr lang="en-IN" altLang="en-US" sz="1800">
                <a:solidFill>
                  <a:schemeClr val="accent2"/>
                </a:solidFill>
              </a:rPr>
              <a:t>(swiftFrieght service) </a:t>
            </a:r>
            <a:r>
              <a:rPr lang="en-US" sz="1800">
                <a:solidFill>
                  <a:schemeClr val="accent2"/>
                </a:solidFill>
              </a:rPr>
              <a:t>would like to decide the estimated cost for the carriers.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643255" y="2894965"/>
            <a:ext cx="12458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000" b="1">
                <a:solidFill>
                  <a:schemeClr val="accent2"/>
                </a:solidFill>
              </a:rPr>
              <a:t>Solution : </a:t>
            </a:r>
            <a:endParaRPr lang="en-IN" altLang="en-US" sz="2000" b="1">
              <a:solidFill>
                <a:schemeClr val="accent2"/>
              </a:solidFill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643255" y="3364230"/>
            <a:ext cx="7986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 sz="1800">
                <a:solidFill>
                  <a:schemeClr val="accent2"/>
                </a:solidFill>
              </a:rPr>
              <a:t>To </a:t>
            </a:r>
            <a:r>
              <a:rPr lang="en-US" sz="1800">
                <a:solidFill>
                  <a:schemeClr val="accent2"/>
                </a:solidFill>
              </a:rPr>
              <a:t>enable</a:t>
            </a:r>
            <a:r>
              <a:rPr lang="en-IN" altLang="en-US" sz="1800">
                <a:solidFill>
                  <a:schemeClr val="accent2"/>
                </a:solidFill>
              </a:rPr>
              <a:t> swiftFreight service company </a:t>
            </a:r>
            <a:r>
              <a:rPr lang="en-US" sz="1800">
                <a:solidFill>
                  <a:schemeClr val="accent2"/>
                </a:solidFill>
              </a:rPr>
              <a:t> to quote the best price for the customer and reduce the revenue leakages and increase their bottom</a:t>
            </a:r>
            <a:r>
              <a:rPr lang="en-IN" altLang="en-US" sz="1800">
                <a:solidFill>
                  <a:schemeClr val="accent2"/>
                </a:solidFill>
              </a:rPr>
              <a:t> </a:t>
            </a:r>
            <a:r>
              <a:rPr lang="en-US" sz="1800">
                <a:solidFill>
                  <a:schemeClr val="accent2"/>
                </a:solidFill>
              </a:rPr>
              <a:t>line.</a:t>
            </a:r>
            <a:endParaRPr lang="en-US"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86715" y="698500"/>
            <a:ext cx="8395970" cy="3500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/>
              <a:t> </a:t>
            </a:r>
            <a:r>
              <a:rPr lang="en-US"/>
              <a:t>               </a:t>
            </a:r>
            <a:endParaRPr lang="en-US"/>
          </a:p>
          <a:p>
            <a:pPr algn="l"/>
            <a:r>
              <a:rPr lang="en-US" sz="1400">
                <a:solidFill>
                  <a:schemeClr val="accent2"/>
                </a:solidFill>
              </a:rPr>
              <a:t>  </a:t>
            </a:r>
            <a:r>
              <a:rPr lang="en-IN" altLang="en-US" sz="1600">
                <a:solidFill>
                  <a:schemeClr val="accent2"/>
                </a:solidFill>
              </a:rPr>
              <a:t> 1 </a:t>
            </a:r>
            <a:r>
              <a:rPr lang="en-US" sz="1600">
                <a:solidFill>
                  <a:schemeClr val="accent2"/>
                </a:solidFill>
              </a:rPr>
              <a:t> EQUIPMENT_TYPE              </a:t>
            </a:r>
            <a:r>
              <a:rPr lang="en-IN" altLang="en-US" sz="1600">
                <a:solidFill>
                  <a:schemeClr val="accent2"/>
                </a:solidFill>
              </a:rPr>
              <a:t> --------  Carrier used for the shipment</a:t>
            </a:r>
            <a:endParaRPr lang="en-IN" altLang="en-US" sz="1600">
              <a:solidFill>
                <a:schemeClr val="accent2"/>
              </a:solidFill>
            </a:endParaRPr>
          </a:p>
          <a:p>
            <a:pPr algn="l"/>
            <a:r>
              <a:rPr lang="en-US" sz="1600">
                <a:solidFill>
                  <a:schemeClr val="accent2"/>
                </a:solidFill>
              </a:rPr>
              <a:t> 2   CUSTOMER_MILES                </a:t>
            </a:r>
            <a:r>
              <a:rPr lang="en-IN" altLang="en-US" sz="1600">
                <a:solidFill>
                  <a:schemeClr val="accent2"/>
                </a:solidFill>
              </a:rPr>
              <a:t>------   Distance in Miles </a:t>
            </a:r>
            <a:endParaRPr lang="en-IN" altLang="en-US" sz="1600">
              <a:solidFill>
                <a:schemeClr val="accent2"/>
              </a:solidFill>
            </a:endParaRPr>
          </a:p>
          <a:p>
            <a:pPr algn="l"/>
            <a:r>
              <a:rPr lang="en-US" sz="1600">
                <a:solidFill>
                  <a:schemeClr val="accent2"/>
                </a:solidFill>
              </a:rPr>
              <a:t> 3   WEIGHT                    </a:t>
            </a:r>
            <a:r>
              <a:rPr lang="en-IN" altLang="en-US" sz="1600">
                <a:solidFill>
                  <a:schemeClr val="accent2"/>
                </a:solidFill>
              </a:rPr>
              <a:t>               ------  Weight of the shipment</a:t>
            </a:r>
            <a:endParaRPr lang="en-IN" altLang="en-US" sz="1600">
              <a:solidFill>
                <a:schemeClr val="accent2"/>
              </a:solidFill>
            </a:endParaRPr>
          </a:p>
          <a:p>
            <a:pPr algn="l"/>
            <a:r>
              <a:rPr lang="en-US" sz="1600">
                <a:solidFill>
                  <a:schemeClr val="accent2"/>
                </a:solidFill>
              </a:rPr>
              <a:t> 4   ORDER_COST                </a:t>
            </a:r>
            <a:r>
              <a:rPr lang="en-IN" altLang="en-US" sz="1600">
                <a:solidFill>
                  <a:schemeClr val="accent2"/>
                </a:solidFill>
              </a:rPr>
              <a:t>        </a:t>
            </a:r>
            <a:r>
              <a:rPr lang="en-US" sz="1600">
                <a:solidFill>
                  <a:schemeClr val="accent2"/>
                </a:solidFill>
              </a:rPr>
              <a:t> </a:t>
            </a:r>
            <a:r>
              <a:rPr lang="en-IN" altLang="en-US" sz="1600">
                <a:solidFill>
                  <a:schemeClr val="accent2"/>
                </a:solidFill>
              </a:rPr>
              <a:t>------    Cost of Shipment </a:t>
            </a:r>
            <a:endParaRPr lang="en-IN" altLang="en-US" sz="1600">
              <a:solidFill>
                <a:schemeClr val="accent2"/>
              </a:solidFill>
            </a:endParaRPr>
          </a:p>
          <a:p>
            <a:pPr algn="l"/>
            <a:r>
              <a:rPr lang="en-US" sz="1600">
                <a:solidFill>
                  <a:schemeClr val="accent2"/>
                </a:solidFill>
              </a:rPr>
              <a:t> 5   FIRST_PICK_ZIP                 </a:t>
            </a:r>
            <a:r>
              <a:rPr lang="en-IN" altLang="en-US" sz="1600">
                <a:solidFill>
                  <a:schemeClr val="accent2"/>
                </a:solidFill>
              </a:rPr>
              <a:t>     ------     Source City Zip Code / Pin Code</a:t>
            </a:r>
            <a:endParaRPr lang="en-IN" altLang="en-US" sz="1600">
              <a:solidFill>
                <a:schemeClr val="accent2"/>
              </a:solidFill>
            </a:endParaRPr>
          </a:p>
          <a:p>
            <a:pPr algn="l"/>
            <a:r>
              <a:rPr lang="en-US" sz="1600">
                <a:solidFill>
                  <a:schemeClr val="accent2"/>
                </a:solidFill>
              </a:rPr>
              <a:t> 6   FIRST_PICK_EARLY_APPT     </a:t>
            </a:r>
            <a:r>
              <a:rPr lang="en-IN" altLang="en-US" sz="1600">
                <a:solidFill>
                  <a:schemeClr val="accent2"/>
                </a:solidFill>
              </a:rPr>
              <a:t>------- First Appointment Date to collect the shipment from </a:t>
            </a:r>
            <a:r>
              <a:rPr lang="en-US" sz="1600">
                <a:solidFill>
                  <a:schemeClr val="accent2"/>
                </a:solidFill>
              </a:rPr>
              <a:t>Customer</a:t>
            </a:r>
            <a:endParaRPr lang="en-US" sz="1600">
              <a:solidFill>
                <a:schemeClr val="accent2"/>
              </a:solidFill>
            </a:endParaRPr>
          </a:p>
          <a:p>
            <a:pPr algn="l"/>
            <a:r>
              <a:rPr lang="en-US" sz="1600">
                <a:solidFill>
                  <a:schemeClr val="accent2"/>
                </a:solidFill>
              </a:rPr>
              <a:t> 7   FIRST_PICK_LATE_APPT      </a:t>
            </a:r>
            <a:r>
              <a:rPr lang="en-IN" altLang="en-US" sz="1600">
                <a:solidFill>
                  <a:schemeClr val="accent2"/>
                </a:solidFill>
              </a:rPr>
              <a:t>-------   Late Appointment Date to collect the shipment from </a:t>
            </a:r>
            <a:r>
              <a:rPr lang="en-US" sz="1600">
                <a:solidFill>
                  <a:schemeClr val="accent2"/>
                </a:solidFill>
              </a:rPr>
              <a:t>Customer</a:t>
            </a:r>
            <a:endParaRPr lang="en-US" sz="1600">
              <a:solidFill>
                <a:schemeClr val="accent2"/>
              </a:solidFill>
            </a:endParaRPr>
          </a:p>
          <a:p>
            <a:pPr algn="l"/>
            <a:r>
              <a:rPr lang="en-US" sz="1600">
                <a:solidFill>
                  <a:schemeClr val="accent2"/>
                </a:solidFill>
              </a:rPr>
              <a:t> 8   LAST_DELIVERY_ZIP            </a:t>
            </a:r>
            <a:r>
              <a:rPr lang="en-IN" altLang="en-US" sz="1600">
                <a:solidFill>
                  <a:schemeClr val="accent2"/>
                </a:solidFill>
              </a:rPr>
              <a:t>   ------   Destination City Zip Code / Pin Code</a:t>
            </a:r>
            <a:endParaRPr lang="en-IN" altLang="en-US" sz="1600">
              <a:solidFill>
                <a:schemeClr val="accent2"/>
              </a:solidFill>
            </a:endParaRPr>
          </a:p>
          <a:p>
            <a:pPr algn="l"/>
            <a:r>
              <a:rPr lang="en-US" sz="1600">
                <a:solidFill>
                  <a:schemeClr val="accent2"/>
                </a:solidFill>
              </a:rPr>
              <a:t> 9   LAST_DELIVERY_EARLY_APPT</a:t>
            </a:r>
            <a:r>
              <a:rPr lang="en-IN" altLang="en-US" sz="1600">
                <a:solidFill>
                  <a:schemeClr val="accent2"/>
                </a:solidFill>
              </a:rPr>
              <a:t>  </a:t>
            </a:r>
            <a:r>
              <a:rPr lang="en-US" sz="1600">
                <a:solidFill>
                  <a:schemeClr val="accent2"/>
                </a:solidFill>
              </a:rPr>
              <a:t>  </a:t>
            </a:r>
            <a:r>
              <a:rPr lang="en-IN" altLang="en-US" sz="1600">
                <a:solidFill>
                  <a:schemeClr val="accent2"/>
                </a:solidFill>
              </a:rPr>
              <a:t>----Shipment Delivery Date - Early</a:t>
            </a:r>
            <a:endParaRPr lang="en-IN" altLang="en-US" sz="1600">
              <a:solidFill>
                <a:schemeClr val="accent2"/>
              </a:solidFill>
            </a:endParaRPr>
          </a:p>
          <a:p>
            <a:pPr algn="l"/>
            <a:r>
              <a:rPr lang="en-US" sz="1600">
                <a:solidFill>
                  <a:schemeClr val="accent2"/>
                </a:solidFill>
              </a:rPr>
              <a:t> 10  LAST_DELIVERY_LATE_APPT  </a:t>
            </a:r>
            <a:r>
              <a:rPr lang="en-IN" altLang="en-US" sz="1600">
                <a:solidFill>
                  <a:schemeClr val="accent2"/>
                </a:solidFill>
              </a:rPr>
              <a:t>------Shipment Delivery Date - Late</a:t>
            </a:r>
            <a:endParaRPr lang="en-IN" altLang="en-US" sz="1600">
              <a:solidFill>
                <a:schemeClr val="accent2"/>
              </a:solidFill>
            </a:endParaRPr>
          </a:p>
          <a:p>
            <a:pPr algn="l"/>
            <a:r>
              <a:rPr lang="en-US" sz="1600">
                <a:solidFill>
                  <a:schemeClr val="accent2"/>
                </a:solidFill>
              </a:rPr>
              <a:t> 11  IS_HAZARDOUS               </a:t>
            </a:r>
            <a:r>
              <a:rPr lang="en-IN" altLang="en-US" sz="1600">
                <a:solidFill>
                  <a:schemeClr val="accent2"/>
                </a:solidFill>
              </a:rPr>
              <a:t>      ------  Is the shipment hazardous or not</a:t>
            </a:r>
            <a:endParaRPr lang="en-IN" altLang="en-US" sz="1600">
              <a:solidFill>
                <a:schemeClr val="accent2"/>
              </a:solidFill>
            </a:endParaRPr>
          </a:p>
          <a:p>
            <a:pPr algn="l"/>
            <a:r>
              <a:rPr lang="en-US" sz="1600">
                <a:solidFill>
                  <a:schemeClr val="accent2"/>
                </a:solidFill>
              </a:rPr>
              <a:t> 12  CREATED_DATE</a:t>
            </a:r>
            <a:r>
              <a:rPr lang="en-IN" altLang="en-US" sz="1600">
                <a:solidFill>
                  <a:schemeClr val="accent2"/>
                </a:solidFill>
              </a:rPr>
              <a:t>                 ------     Order Created Date</a:t>
            </a:r>
            <a:endParaRPr lang="en-IN" altLang="en-US" sz="1600">
              <a:solidFill>
                <a:schemeClr val="accent2"/>
              </a:solidFill>
            </a:endParaRPr>
          </a:p>
          <a:p>
            <a:pPr algn="l"/>
            <a:r>
              <a:rPr lang="en-IN" altLang="en-US" sz="1600">
                <a:solidFill>
                  <a:schemeClr val="accent2"/>
                </a:solidFill>
              </a:rPr>
              <a:t>13  </a:t>
            </a:r>
            <a:r>
              <a:rPr lang="en-IN" altLang="en-US" sz="1600">
                <a:solidFill>
                  <a:schemeClr val="accent2"/>
                </a:solidFill>
                <a:sym typeface="+mn-ea"/>
              </a:rPr>
              <a:t>     </a:t>
            </a:r>
            <a:r>
              <a:rPr lang="en-US" sz="1600">
                <a:solidFill>
                  <a:schemeClr val="accent2"/>
                </a:solidFill>
                <a:sym typeface="+mn-ea"/>
              </a:rPr>
              <a:t>ORDER_NBR         </a:t>
            </a:r>
            <a:r>
              <a:rPr lang="en-IN" altLang="en-US" sz="1600">
                <a:solidFill>
                  <a:schemeClr val="accent2"/>
                </a:solidFill>
                <a:sym typeface="+mn-ea"/>
              </a:rPr>
              <a:t>           ------     Order Number</a:t>
            </a:r>
            <a:endParaRPr lang="en-IN" altLang="en-US" sz="160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53415" y="378460"/>
            <a:ext cx="12674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400" b="1">
                <a:solidFill>
                  <a:schemeClr val="accent2"/>
                </a:solidFill>
              </a:rPr>
              <a:t>Features</a:t>
            </a:r>
            <a:endParaRPr lang="en-IN" altLang="en-US" sz="24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3"/>
          <p:cNvSpPr>
            <a:spLocks noChangeArrowheads="1"/>
          </p:cNvSpPr>
          <p:nvPr/>
        </p:nvSpPr>
        <p:spPr bwMode="auto">
          <a:xfrm>
            <a:off x="4947775" y="1207914"/>
            <a:ext cx="896620" cy="511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Enter title
</a:t>
            </a:r>
            <a:endParaRPr lang="en-US" altLang="zh-CN" sz="1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TextBox 94"/>
          <p:cNvSpPr txBox="1">
            <a:spLocks noChangeArrowheads="1"/>
          </p:cNvSpPr>
          <p:nvPr/>
        </p:nvSpPr>
        <p:spPr bwMode="auto">
          <a:xfrm>
            <a:off x="4947774" y="1528682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This Template Is Designed By </a:t>
            </a:r>
            <a:r>
              <a:rPr lang="en-US" altLang="zh-CN" sz="1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Zuo</a:t>
            </a:r>
            <a:r>
              <a:rPr lang="en-US" altLang="zh-CN" sz="1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An,It</a:t>
            </a:r>
            <a:r>
              <a:rPr lang="en-US" altLang="zh-CN" sz="1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Will Help You Make You Report Easy And Fast.</a:t>
            </a:r>
            <a:endParaRPr lang="en-US" altLang="zh-CN" sz="1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039879" y="1537130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3"/>
          <p:cNvSpPr>
            <a:spLocks noChangeArrowheads="1"/>
          </p:cNvSpPr>
          <p:nvPr/>
        </p:nvSpPr>
        <p:spPr bwMode="auto">
          <a:xfrm>
            <a:off x="3317667" y="3541810"/>
            <a:ext cx="896620" cy="511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zh-CN" alt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Enter title
</a:t>
            </a:r>
            <a:endParaRPr lang="en-US" altLang="zh-CN" sz="1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1" name="TextBox 94"/>
          <p:cNvSpPr txBox="1">
            <a:spLocks noChangeArrowheads="1"/>
          </p:cNvSpPr>
          <p:nvPr/>
        </p:nvSpPr>
        <p:spPr bwMode="auto">
          <a:xfrm>
            <a:off x="1371152" y="3862578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This Template Is Designed By </a:t>
            </a:r>
            <a:r>
              <a:rPr lang="en-US" altLang="zh-CN" sz="1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Zuo</a:t>
            </a:r>
            <a:r>
              <a:rPr lang="en-US" altLang="zh-CN" sz="1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An,It</a:t>
            </a:r>
            <a:r>
              <a:rPr lang="en-US" altLang="zh-CN" sz="1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Will Help You Make You Report Easy And Fast.</a:t>
            </a:r>
            <a:endParaRPr lang="en-US" altLang="zh-CN" sz="1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906182" y="3871026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93"/>
          <p:cNvSpPr>
            <a:spLocks noChangeArrowheads="1"/>
          </p:cNvSpPr>
          <p:nvPr/>
        </p:nvSpPr>
        <p:spPr bwMode="auto">
          <a:xfrm>
            <a:off x="300493" y="264980"/>
            <a:ext cx="311213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IN" altLang="zh-CN" sz="2800" b="1" dirty="0">
                <a:solidFill>
                  <a:schemeClr val="accent2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Data Understanding</a:t>
            </a:r>
            <a:r>
              <a:rPr lang="zh-CN" altLang="en-US" sz="2800" b="1" dirty="0">
                <a:solidFill>
                  <a:schemeClr val="accent2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
</a:t>
            </a:r>
            <a:endParaRPr lang="zh-CN" altLang="en-US" sz="2800" b="1" dirty="0">
              <a:solidFill>
                <a:schemeClr val="accent2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544195" y="845820"/>
            <a:ext cx="2623820" cy="152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565150" y="1238885"/>
            <a:ext cx="80143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000">
                <a:solidFill>
                  <a:schemeClr val="tx2"/>
                </a:solidFill>
              </a:rPr>
              <a:t>Given data consists of 18739 customers who ordered from different locations.</a:t>
            </a:r>
            <a:endParaRPr lang="en-IN" altLang="en-US" sz="20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000">
                <a:solidFill>
                  <a:schemeClr val="tx2"/>
                </a:solidFill>
              </a:rPr>
              <a:t>This shiftFreight company have to pick up from one location and deliver to the other location.</a:t>
            </a:r>
            <a:endParaRPr lang="en-IN" altLang="en-US" sz="20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000">
                <a:solidFill>
                  <a:schemeClr val="tx2"/>
                </a:solidFill>
              </a:rPr>
              <a:t>They used different type of equipment used for shipping services.</a:t>
            </a:r>
            <a:endParaRPr lang="en-IN" altLang="en-US" sz="20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000">
                <a:solidFill>
                  <a:schemeClr val="tx2"/>
                </a:solidFill>
              </a:rPr>
              <a:t>They will charge the customer and pay to the freight services and during the transaction they will make their profit/revenue.</a:t>
            </a:r>
            <a:endParaRPr lang="en-IN" altLang="en-US" sz="20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000">
                <a:solidFill>
                  <a:schemeClr val="tx2"/>
                </a:solidFill>
              </a:rPr>
              <a:t>They set up order cost depends on the distance  that order to be delivered.  </a:t>
            </a:r>
            <a:endParaRPr lang="en-IN" altLang="en-US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729615" y="215900"/>
            <a:ext cx="27889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400" b="1">
                <a:solidFill>
                  <a:schemeClr val="accent2"/>
                </a:solidFill>
              </a:rPr>
              <a:t>Descriptive Statistics</a:t>
            </a:r>
            <a:endParaRPr lang="en-IN" altLang="en-US" sz="2400" b="1">
              <a:solidFill>
                <a:schemeClr val="accent2"/>
              </a:solidFill>
            </a:endParaRPr>
          </a:p>
        </p:txBody>
      </p:sp>
      <p:pic>
        <p:nvPicPr>
          <p:cNvPr id="4" name="Picture Placeholder 3" descr="descriptivestatistics"/>
          <p:cNvPicPr>
            <a:picLocks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1936115" y="751840"/>
            <a:ext cx="4776470" cy="2316480"/>
          </a:xfrm>
          <a:prstGeom prst="rect">
            <a:avLst/>
          </a:prstGeom>
        </p:spPr>
      </p:pic>
      <p:pic>
        <p:nvPicPr>
          <p:cNvPr id="5" name="Picture Placeholder 4" descr="category"/>
          <p:cNvPicPr>
            <a:picLocks noChangeAspect="1"/>
          </p:cNvPicPr>
          <p:nvPr>
            <p:ph type="pic" sz="quarter" idx="12"/>
          </p:nvPr>
        </p:nvPicPr>
        <p:blipFill>
          <a:blip r:embed="rId2"/>
          <a:stretch>
            <a:fillRect/>
          </a:stretch>
        </p:blipFill>
        <p:spPr>
          <a:xfrm>
            <a:off x="2008505" y="3294380"/>
            <a:ext cx="4580890" cy="15614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Placeholder 2" descr="cost_distribution"/>
          <p:cNvPicPr>
            <a:picLocks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502285" y="773430"/>
            <a:ext cx="5913755" cy="43707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87375" y="313690"/>
            <a:ext cx="35928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400" b="1">
                <a:solidFill>
                  <a:schemeClr val="tx2"/>
                </a:solidFill>
              </a:rPr>
              <a:t>Shipment Cost Distribution</a:t>
            </a:r>
            <a:endParaRPr lang="en-IN" altLang="en-US" sz="2400" b="1">
              <a:solidFill>
                <a:schemeClr val="tx2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958965" y="2248535"/>
            <a:ext cx="30988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I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6416040" y="2089785"/>
            <a:ext cx="30988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I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6208395" y="1512570"/>
            <a:ext cx="22345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en-US" sz="1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the plot,nearly 3500 shipping orders have no order cost</a:t>
            </a:r>
            <a:r>
              <a:rPr lang="en-IN" altLang="en-US" sz="1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1000 orders have minimum value of 600 rupees</a:t>
            </a:r>
            <a:endParaRPr lang="en-US" sz="1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Placeholder 1" descr="distance vs order_cost"/>
          <p:cNvPicPr>
            <a:picLocks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505460" y="1113155"/>
            <a:ext cx="5742940" cy="385953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99770" y="358775"/>
            <a:ext cx="65239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400" b="1">
                <a:solidFill>
                  <a:schemeClr val="tx2"/>
                </a:solidFill>
              </a:rPr>
              <a:t>Does the shipment cost depends on the distance? </a:t>
            </a:r>
            <a:endParaRPr lang="en-IN" altLang="en-US" sz="2400" b="1">
              <a:solidFill>
                <a:schemeClr val="tx2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179185" y="1972310"/>
            <a:ext cx="23196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 sz="1800" b="1">
                <a:solidFill>
                  <a:schemeClr val="tx2"/>
                </a:solidFill>
              </a:rPr>
              <a:t>There is increasing in shipment cost as increasing in distance to be travelled.</a:t>
            </a:r>
            <a:endParaRPr lang="en-IN" altLang="en-US" sz="1800" b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88315" y="166370"/>
            <a:ext cx="81673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 b="1">
                <a:solidFill>
                  <a:schemeClr val="tx2"/>
                </a:solidFill>
              </a:rPr>
              <a:t>Is the weight of the shipment an important predictor to decide </a:t>
            </a:r>
            <a:endParaRPr lang="en-US" sz="2400" b="1">
              <a:solidFill>
                <a:schemeClr val="tx2"/>
              </a:solidFill>
            </a:endParaRPr>
          </a:p>
          <a:p>
            <a:pPr algn="l"/>
            <a:r>
              <a:rPr lang="en-US" sz="2400" b="1">
                <a:solidFill>
                  <a:schemeClr val="tx2"/>
                </a:solidFill>
              </a:rPr>
              <a:t>the shipment cost?</a:t>
            </a:r>
            <a:endParaRPr lang="en-US" sz="2400" b="1">
              <a:solidFill>
                <a:schemeClr val="tx2"/>
              </a:solidFill>
            </a:endParaRPr>
          </a:p>
        </p:txBody>
      </p:sp>
      <p:pic>
        <p:nvPicPr>
          <p:cNvPr id="2" name="Picture Placeholder 1" descr="weight vs order_cost_scatter"/>
          <p:cNvPicPr>
            <a:picLocks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4810125" y="996950"/>
            <a:ext cx="3929380" cy="36214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26770" y="1504315"/>
            <a:ext cx="29711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 b="1">
                <a:solidFill>
                  <a:schemeClr val="accent2"/>
                </a:solidFill>
              </a:rPr>
              <a:t>Yes.It is an important predictor.</a:t>
            </a:r>
            <a:endParaRPr lang="en-IN" altLang="en-US" sz="1600" b="1">
              <a:solidFill>
                <a:schemeClr val="accent2"/>
              </a:solidFill>
            </a:endParaRPr>
          </a:p>
          <a:p>
            <a:r>
              <a:rPr lang="en-IN" altLang="en-US" sz="1600" b="1">
                <a:solidFill>
                  <a:schemeClr val="accent2"/>
                </a:solidFill>
              </a:rPr>
              <a:t>For unit change in weight ,121 rupees are changing in order-cost.</a:t>
            </a:r>
            <a:endParaRPr lang="en-IN" altLang="en-US" sz="1600" b="1">
              <a:solidFill>
                <a:schemeClr val="accent2"/>
              </a:solidFill>
            </a:endParaRPr>
          </a:p>
          <a:p>
            <a:endParaRPr lang="en-IN" altLang="en-US" sz="1600" b="1">
              <a:solidFill>
                <a:schemeClr val="accent2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26770" y="2826385"/>
            <a:ext cx="34740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 b="1">
                <a:solidFill>
                  <a:schemeClr val="accent2"/>
                </a:solidFill>
              </a:rPr>
              <a:t>The above one is derived by using library statsmodel.api</a:t>
            </a:r>
            <a:endParaRPr lang="en-IN" altLang="en-US" sz="1600" b="1">
              <a:solidFill>
                <a:schemeClr val="accent2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115185" y="4102100"/>
            <a:ext cx="30988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892">
      <a:dk1>
        <a:srgbClr val="7F7F7F"/>
      </a:dk1>
      <a:lt1>
        <a:srgbClr val="FFFFFF"/>
      </a:lt1>
      <a:dk2>
        <a:srgbClr val="494B4E"/>
      </a:dk2>
      <a:lt2>
        <a:srgbClr val="FFFFFF"/>
      </a:lt2>
      <a:accent1>
        <a:srgbClr val="494B4E"/>
      </a:accent1>
      <a:accent2>
        <a:srgbClr val="000000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标准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4096</Words>
  <Application>WPS Presentation</Application>
  <PresentationFormat>全屏显示(16:9)</PresentationFormat>
  <Paragraphs>144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41" baseType="lpstr">
      <vt:lpstr>Arial</vt:lpstr>
      <vt:lpstr>SimSun</vt:lpstr>
      <vt:lpstr>Wingdings</vt:lpstr>
      <vt:lpstr>Calibri</vt:lpstr>
      <vt:lpstr>Rockwell</vt:lpstr>
      <vt:lpstr>Calibri Light</vt:lpstr>
      <vt:lpstr>方正宋刻本秀楷简体</vt:lpstr>
      <vt:lpstr>Lato Light</vt:lpstr>
      <vt:lpstr>AMGDT</vt:lpstr>
      <vt:lpstr>MS PGothic</vt:lpstr>
      <vt:lpstr>Microsoft YaHei</vt:lpstr>
      <vt:lpstr>Arial Unicode MS</vt:lpstr>
      <vt:lpstr>Gill Sans</vt:lpstr>
      <vt:lpstr>Helvetica Neue Light</vt:lpstr>
      <vt:lpstr>ヒラギノ角ゴ ProN W3</vt:lpstr>
      <vt:lpstr>Open Sans</vt:lpstr>
      <vt:lpstr>Segoe Print</vt:lpstr>
      <vt:lpstr>Gill Sans MT</vt:lpstr>
      <vt:lpstr>Wingdings</vt:lpstr>
      <vt:lpstr>Times New Roman</vt:lpstr>
      <vt:lpstr>Adobe Caslon Pro</vt:lpstr>
      <vt:lpstr>Adobe Caslon Pro Bold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SEKHAR</cp:lastModifiedBy>
  <cp:revision>99</cp:revision>
  <dcterms:created xsi:type="dcterms:W3CDTF">2017-05-02T06:39:00Z</dcterms:created>
  <dcterms:modified xsi:type="dcterms:W3CDTF">2023-05-18T18:08:58Z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1033-11.2.0.11537</vt:lpwstr>
  </property>
  <property fmtid="{D5CDD505-2E9C-101B-9397-08002B2CF9AE}" pid="3" name="ICV">
    <vt:lpwstr>B8D0DC4DEE544B81A648D21FA9FF2B98</vt:lpwstr>
  </property>
</Properties>
</file>