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theme/themeOverride4.xml" ContentType="application/vnd.openxmlformats-officedocument.themeOverride+xml"/>
  <Default Extension="emf" ContentType="image/x-emf"/>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diagrams/layout2.xml" ContentType="application/vnd.openxmlformats-officedocument.drawingml.diagramLayout+xml"/>
  <Override PartName="/ppt/diagrams/data3.xml" ContentType="application/vnd.openxmlformats-officedocument.drawingml.diagramData+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Override3.xml" ContentType="application/vnd.openxmlformats-officedocument.themeOverr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diagrams/layout3.xml" ContentType="application/vnd.openxmlformats-officedocument.drawingml.diagram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0"/>
  </p:notesMasterIdLst>
  <p:sldIdLst>
    <p:sldId id="256" r:id="rId2"/>
    <p:sldId id="257" r:id="rId3"/>
    <p:sldId id="362" r:id="rId4"/>
    <p:sldId id="331" r:id="rId5"/>
    <p:sldId id="334" r:id="rId6"/>
    <p:sldId id="335" r:id="rId7"/>
    <p:sldId id="336" r:id="rId8"/>
    <p:sldId id="258" r:id="rId9"/>
    <p:sldId id="363" r:id="rId10"/>
    <p:sldId id="337" r:id="rId11"/>
    <p:sldId id="338" r:id="rId12"/>
    <p:sldId id="339" r:id="rId13"/>
    <p:sldId id="340" r:id="rId14"/>
    <p:sldId id="341" r:id="rId15"/>
    <p:sldId id="342" r:id="rId16"/>
    <p:sldId id="343" r:id="rId17"/>
    <p:sldId id="364" r:id="rId18"/>
    <p:sldId id="365" r:id="rId19"/>
    <p:sldId id="344" r:id="rId20"/>
    <p:sldId id="259" r:id="rId21"/>
    <p:sldId id="366" r:id="rId22"/>
    <p:sldId id="346" r:id="rId23"/>
    <p:sldId id="347" r:id="rId24"/>
    <p:sldId id="348" r:id="rId25"/>
    <p:sldId id="349" r:id="rId26"/>
    <p:sldId id="350" r:id="rId27"/>
    <p:sldId id="351" r:id="rId28"/>
    <p:sldId id="352" r:id="rId29"/>
    <p:sldId id="353" r:id="rId30"/>
    <p:sldId id="354" r:id="rId31"/>
    <p:sldId id="355" r:id="rId32"/>
    <p:sldId id="260" r:id="rId33"/>
    <p:sldId id="367" r:id="rId34"/>
    <p:sldId id="358" r:id="rId35"/>
    <p:sldId id="359" r:id="rId36"/>
    <p:sldId id="261" r:id="rId37"/>
    <p:sldId id="368" r:id="rId38"/>
    <p:sldId id="292" r:id="rId39"/>
    <p:sldId id="295" r:id="rId40"/>
    <p:sldId id="294" r:id="rId41"/>
    <p:sldId id="290" r:id="rId42"/>
    <p:sldId id="297" r:id="rId43"/>
    <p:sldId id="267" r:id="rId44"/>
    <p:sldId id="268" r:id="rId45"/>
    <p:sldId id="272" r:id="rId46"/>
    <p:sldId id="274" r:id="rId47"/>
    <p:sldId id="275" r:id="rId48"/>
    <p:sldId id="277" r:id="rId49"/>
    <p:sldId id="278" r:id="rId50"/>
    <p:sldId id="280" r:id="rId51"/>
    <p:sldId id="282" r:id="rId52"/>
    <p:sldId id="284" r:id="rId53"/>
    <p:sldId id="287" r:id="rId54"/>
    <p:sldId id="285" r:id="rId55"/>
    <p:sldId id="288" r:id="rId56"/>
    <p:sldId id="262" r:id="rId57"/>
    <p:sldId id="369" r:id="rId58"/>
    <p:sldId id="298" r:id="rId59"/>
    <p:sldId id="300" r:id="rId60"/>
    <p:sldId id="370" r:id="rId61"/>
    <p:sldId id="372" r:id="rId62"/>
    <p:sldId id="302" r:id="rId63"/>
    <p:sldId id="303" r:id="rId64"/>
    <p:sldId id="310" r:id="rId65"/>
    <p:sldId id="311" r:id="rId66"/>
    <p:sldId id="312" r:id="rId67"/>
    <p:sldId id="313" r:id="rId68"/>
    <p:sldId id="315" r:id="rId69"/>
    <p:sldId id="317" r:id="rId70"/>
    <p:sldId id="263" r:id="rId71"/>
    <p:sldId id="373" r:id="rId72"/>
    <p:sldId id="321" r:id="rId73"/>
    <p:sldId id="323" r:id="rId74"/>
    <p:sldId id="324" r:id="rId75"/>
    <p:sldId id="325" r:id="rId76"/>
    <p:sldId id="328" r:id="rId77"/>
    <p:sldId id="361" r:id="rId78"/>
    <p:sldId id="330" r:id="rId7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C844"/>
  </p:clrMru>
</p:presentationPr>
</file>

<file path=ppt/tableStyles.xml><?xml version="1.0" encoding="utf-8"?>
<a:tblStyleLst xmlns:a="http://schemas.openxmlformats.org/drawingml/2006/main" def="{5C22544A-7EE6-4342-B048-85BDC9FD1C3A}">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294" y="-12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99BB81-9917-4764-B3B3-8FF7EC89EC3C}"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F653987-E0C4-4226-A507-107CACA410CE}">
      <dgm:prSet phldrT="[文本]"/>
      <dgm:spPr>
        <a:solidFill>
          <a:schemeClr val="bg1"/>
        </a:solidFill>
      </dgm:spPr>
      <dgm:t>
        <a:bodyPr/>
        <a:lstStyle/>
        <a:p>
          <a:r>
            <a:rPr lang="zh-CN" altLang="en-US" dirty="0" smtClean="0">
              <a:solidFill>
                <a:srgbClr val="00B0F0"/>
              </a:solidFill>
            </a:rPr>
            <a:t>研究方法</a:t>
          </a:r>
          <a:endParaRPr lang="zh-CN" altLang="en-US" dirty="0">
            <a:solidFill>
              <a:srgbClr val="00B0F0"/>
            </a:solidFill>
          </a:endParaRPr>
        </a:p>
      </dgm:t>
    </dgm:pt>
    <dgm:pt modelId="{649543B6-2D6D-4A22-9A7E-203BD236C635}" type="parTrans" cxnId="{627C30C6-92FE-409B-9FF0-CCEFA7BE6B13}">
      <dgm:prSet/>
      <dgm:spPr/>
      <dgm:t>
        <a:bodyPr/>
        <a:lstStyle/>
        <a:p>
          <a:endParaRPr lang="zh-CN" altLang="en-US"/>
        </a:p>
      </dgm:t>
    </dgm:pt>
    <dgm:pt modelId="{EF1D1B67-F110-4A94-A7C6-AA5B44CAC6D0}" type="sibTrans" cxnId="{627C30C6-92FE-409B-9FF0-CCEFA7BE6B13}">
      <dgm:prSet/>
      <dgm:spPr/>
      <dgm:t>
        <a:bodyPr/>
        <a:lstStyle/>
        <a:p>
          <a:endParaRPr lang="zh-CN" altLang="en-US"/>
        </a:p>
      </dgm:t>
    </dgm:pt>
    <dgm:pt modelId="{112FC588-03D0-4E47-BC2A-B8664363E3C4}">
      <dgm:prSet phldrT="[文本]"/>
      <dgm:spPr>
        <a:solidFill>
          <a:schemeClr val="bg1"/>
        </a:solidFill>
      </dgm:spPr>
      <dgm:t>
        <a:bodyPr/>
        <a:lstStyle/>
        <a:p>
          <a:r>
            <a:rPr lang="zh-CN" altLang="en-US" dirty="0" smtClean="0">
              <a:solidFill>
                <a:srgbClr val="00B0F0"/>
              </a:solidFill>
            </a:rPr>
            <a:t>生态学方法</a:t>
          </a:r>
        </a:p>
      </dgm:t>
    </dgm:pt>
    <dgm:pt modelId="{4B68743E-7771-4072-B2E2-A69607C522D8}" type="parTrans" cxnId="{5D69E30D-86A1-4DAF-8B8F-19F236273751}">
      <dgm:prSet/>
      <dgm:spPr>
        <a:ln>
          <a:solidFill>
            <a:srgbClr val="00B0F0"/>
          </a:solidFill>
        </a:ln>
      </dgm:spPr>
      <dgm:t>
        <a:bodyPr/>
        <a:lstStyle/>
        <a:p>
          <a:endParaRPr lang="zh-CN" altLang="en-US"/>
        </a:p>
      </dgm:t>
    </dgm:pt>
    <dgm:pt modelId="{6645BF5B-0F15-434F-B646-E01DF2B0BF45}" type="sibTrans" cxnId="{5D69E30D-86A1-4DAF-8B8F-19F236273751}">
      <dgm:prSet/>
      <dgm:spPr/>
      <dgm:t>
        <a:bodyPr/>
        <a:lstStyle/>
        <a:p>
          <a:endParaRPr lang="zh-CN" altLang="en-US"/>
        </a:p>
      </dgm:t>
    </dgm:pt>
    <dgm:pt modelId="{ED80AF10-D92F-423F-B7E9-C075C39206F5}">
      <dgm:prSet phldrT="[文本]"/>
      <dgm:spPr>
        <a:solidFill>
          <a:schemeClr val="bg1"/>
        </a:solidFill>
      </dgm:spPr>
      <dgm:t>
        <a:bodyPr/>
        <a:lstStyle/>
        <a:p>
          <a:r>
            <a:rPr lang="zh-CN" altLang="en-US" dirty="0" smtClean="0">
              <a:solidFill>
                <a:srgbClr val="00B0F0"/>
              </a:solidFill>
            </a:rPr>
            <a:t>功能法</a:t>
          </a:r>
        </a:p>
      </dgm:t>
    </dgm:pt>
    <dgm:pt modelId="{075303AB-E0CE-46ED-97C8-EB12EADA8AB0}" type="parTrans" cxnId="{F9CEFA6A-DE9C-4D46-BC88-8E9483643120}">
      <dgm:prSet/>
      <dgm:spPr>
        <a:ln>
          <a:solidFill>
            <a:srgbClr val="00B0F0"/>
          </a:solidFill>
        </a:ln>
      </dgm:spPr>
      <dgm:t>
        <a:bodyPr/>
        <a:lstStyle/>
        <a:p>
          <a:endParaRPr lang="zh-CN" altLang="en-US"/>
        </a:p>
      </dgm:t>
    </dgm:pt>
    <dgm:pt modelId="{1DB19C1C-8097-4130-90BC-A1F01EC3754E}" type="sibTrans" cxnId="{F9CEFA6A-DE9C-4D46-BC88-8E9483643120}">
      <dgm:prSet/>
      <dgm:spPr/>
      <dgm:t>
        <a:bodyPr/>
        <a:lstStyle/>
        <a:p>
          <a:endParaRPr lang="zh-CN" altLang="en-US"/>
        </a:p>
      </dgm:t>
    </dgm:pt>
    <dgm:pt modelId="{D7C6637E-BD17-4ECB-9378-E29C328575AB}">
      <dgm:prSet phldrT="[文本]"/>
      <dgm:spPr>
        <a:solidFill>
          <a:schemeClr val="bg1"/>
        </a:solidFill>
      </dgm:spPr>
      <dgm:t>
        <a:bodyPr/>
        <a:lstStyle/>
        <a:p>
          <a:r>
            <a:rPr lang="zh-CN" altLang="en-US" dirty="0" smtClean="0">
              <a:solidFill>
                <a:srgbClr val="00B0F0"/>
              </a:solidFill>
            </a:rPr>
            <a:t>水文学方法</a:t>
          </a:r>
        </a:p>
      </dgm:t>
    </dgm:pt>
    <dgm:pt modelId="{08B072FD-819A-4535-B5CA-34A97F8D6B0C}" type="parTrans" cxnId="{08AF8F46-F420-4F52-AC08-DF1655187C53}">
      <dgm:prSet/>
      <dgm:spPr>
        <a:ln>
          <a:solidFill>
            <a:srgbClr val="00B0F0"/>
          </a:solidFill>
        </a:ln>
      </dgm:spPr>
      <dgm:t>
        <a:bodyPr/>
        <a:lstStyle/>
        <a:p>
          <a:endParaRPr lang="zh-CN" altLang="en-US"/>
        </a:p>
      </dgm:t>
    </dgm:pt>
    <dgm:pt modelId="{83E66446-AA8E-4073-9300-E845C0B6FEFE}" type="sibTrans" cxnId="{08AF8F46-F420-4F52-AC08-DF1655187C53}">
      <dgm:prSet/>
      <dgm:spPr/>
      <dgm:t>
        <a:bodyPr/>
        <a:lstStyle/>
        <a:p>
          <a:endParaRPr lang="zh-CN" altLang="en-US"/>
        </a:p>
      </dgm:t>
    </dgm:pt>
    <dgm:pt modelId="{4F9465C4-5B6A-4A3C-98DA-D68E7520CBFE}">
      <dgm:prSet phldrT="[文本]"/>
      <dgm:spPr>
        <a:solidFill>
          <a:schemeClr val="bg1"/>
        </a:solidFill>
      </dgm:spPr>
      <dgm:t>
        <a:bodyPr/>
        <a:lstStyle/>
        <a:p>
          <a:r>
            <a:rPr lang="zh-CN" altLang="en-US" dirty="0" smtClean="0">
              <a:solidFill>
                <a:srgbClr val="00B0F0"/>
              </a:solidFill>
            </a:rPr>
            <a:t>水量平衡法</a:t>
          </a:r>
        </a:p>
      </dgm:t>
    </dgm:pt>
    <dgm:pt modelId="{D2D098F8-D83C-4FA7-BB0E-01B950A467FF}" type="parTrans" cxnId="{88DF3F31-E38C-4963-BC59-CDD3D053E415}">
      <dgm:prSet/>
      <dgm:spPr>
        <a:ln>
          <a:solidFill>
            <a:srgbClr val="00B0F0"/>
          </a:solidFill>
        </a:ln>
      </dgm:spPr>
      <dgm:t>
        <a:bodyPr/>
        <a:lstStyle/>
        <a:p>
          <a:endParaRPr lang="zh-CN" altLang="en-US"/>
        </a:p>
      </dgm:t>
    </dgm:pt>
    <dgm:pt modelId="{454562C3-8890-4B85-A393-E8DF37F5A446}" type="sibTrans" cxnId="{88DF3F31-E38C-4963-BC59-CDD3D053E415}">
      <dgm:prSet/>
      <dgm:spPr/>
      <dgm:t>
        <a:bodyPr/>
        <a:lstStyle/>
        <a:p>
          <a:endParaRPr lang="zh-CN" altLang="en-US"/>
        </a:p>
      </dgm:t>
    </dgm:pt>
    <dgm:pt modelId="{19B25E4F-7E36-419E-AD7E-923238673216}" type="pres">
      <dgm:prSet presAssocID="{E799BB81-9917-4764-B3B3-8FF7EC89EC3C}" presName="diagram" presStyleCnt="0">
        <dgm:presLayoutVars>
          <dgm:chPref val="1"/>
          <dgm:dir/>
          <dgm:animOne val="branch"/>
          <dgm:animLvl val="lvl"/>
          <dgm:resizeHandles val="exact"/>
        </dgm:presLayoutVars>
      </dgm:prSet>
      <dgm:spPr/>
      <dgm:t>
        <a:bodyPr/>
        <a:lstStyle/>
        <a:p>
          <a:endParaRPr lang="zh-CN" altLang="en-US"/>
        </a:p>
      </dgm:t>
    </dgm:pt>
    <dgm:pt modelId="{A99F6A82-7A39-442C-A090-795A0F50DCC3}" type="pres">
      <dgm:prSet presAssocID="{EF653987-E0C4-4226-A507-107CACA410CE}" presName="root1" presStyleCnt="0"/>
      <dgm:spPr/>
    </dgm:pt>
    <dgm:pt modelId="{D4E0332F-6A6B-4C6A-8B06-809047F3CEB7}" type="pres">
      <dgm:prSet presAssocID="{EF653987-E0C4-4226-A507-107CACA410CE}" presName="LevelOneTextNode" presStyleLbl="node0" presStyleIdx="0" presStyleCnt="1">
        <dgm:presLayoutVars>
          <dgm:chPref val="3"/>
        </dgm:presLayoutVars>
      </dgm:prSet>
      <dgm:spPr/>
      <dgm:t>
        <a:bodyPr/>
        <a:lstStyle/>
        <a:p>
          <a:endParaRPr lang="zh-CN" altLang="en-US"/>
        </a:p>
      </dgm:t>
    </dgm:pt>
    <dgm:pt modelId="{0A0B924D-B93D-40A5-B8CA-441B3C56F91E}" type="pres">
      <dgm:prSet presAssocID="{EF653987-E0C4-4226-A507-107CACA410CE}" presName="level2hierChild" presStyleCnt="0"/>
      <dgm:spPr/>
    </dgm:pt>
    <dgm:pt modelId="{1424E838-49CE-447F-9FA3-3B61444E819C}" type="pres">
      <dgm:prSet presAssocID="{4B68743E-7771-4072-B2E2-A69607C522D8}" presName="conn2-1" presStyleLbl="parChTrans1D2" presStyleIdx="0" presStyleCnt="2"/>
      <dgm:spPr/>
      <dgm:t>
        <a:bodyPr/>
        <a:lstStyle/>
        <a:p>
          <a:endParaRPr lang="zh-CN" altLang="en-US"/>
        </a:p>
      </dgm:t>
    </dgm:pt>
    <dgm:pt modelId="{131C83A4-8238-4D86-8AA6-F68D1FAA6491}" type="pres">
      <dgm:prSet presAssocID="{4B68743E-7771-4072-B2E2-A69607C522D8}" presName="connTx" presStyleLbl="parChTrans1D2" presStyleIdx="0" presStyleCnt="2"/>
      <dgm:spPr/>
      <dgm:t>
        <a:bodyPr/>
        <a:lstStyle/>
        <a:p>
          <a:endParaRPr lang="zh-CN" altLang="en-US"/>
        </a:p>
      </dgm:t>
    </dgm:pt>
    <dgm:pt modelId="{9C742099-5437-4AA2-8B9D-121DCB6BC169}" type="pres">
      <dgm:prSet presAssocID="{112FC588-03D0-4E47-BC2A-B8664363E3C4}" presName="root2" presStyleCnt="0"/>
      <dgm:spPr/>
    </dgm:pt>
    <dgm:pt modelId="{A6AC6831-9EC7-4EB3-81E8-D52A613734C9}" type="pres">
      <dgm:prSet presAssocID="{112FC588-03D0-4E47-BC2A-B8664363E3C4}" presName="LevelTwoTextNode" presStyleLbl="node2" presStyleIdx="0" presStyleCnt="2">
        <dgm:presLayoutVars>
          <dgm:chPref val="3"/>
        </dgm:presLayoutVars>
      </dgm:prSet>
      <dgm:spPr/>
      <dgm:t>
        <a:bodyPr/>
        <a:lstStyle/>
        <a:p>
          <a:endParaRPr lang="zh-CN" altLang="en-US"/>
        </a:p>
      </dgm:t>
    </dgm:pt>
    <dgm:pt modelId="{88239446-881C-4EB3-B39C-2A36D328B45B}" type="pres">
      <dgm:prSet presAssocID="{112FC588-03D0-4E47-BC2A-B8664363E3C4}" presName="level3hierChild" presStyleCnt="0"/>
      <dgm:spPr/>
    </dgm:pt>
    <dgm:pt modelId="{BABF74A4-13A6-4A7D-8DF0-D96E16EEEA0D}" type="pres">
      <dgm:prSet presAssocID="{075303AB-E0CE-46ED-97C8-EB12EADA8AB0}" presName="conn2-1" presStyleLbl="parChTrans1D3" presStyleIdx="0" presStyleCnt="2"/>
      <dgm:spPr/>
      <dgm:t>
        <a:bodyPr/>
        <a:lstStyle/>
        <a:p>
          <a:endParaRPr lang="zh-CN" altLang="en-US"/>
        </a:p>
      </dgm:t>
    </dgm:pt>
    <dgm:pt modelId="{E5883B62-712C-41B6-8AD3-B9DD28ACBE29}" type="pres">
      <dgm:prSet presAssocID="{075303AB-E0CE-46ED-97C8-EB12EADA8AB0}" presName="connTx" presStyleLbl="parChTrans1D3" presStyleIdx="0" presStyleCnt="2"/>
      <dgm:spPr/>
      <dgm:t>
        <a:bodyPr/>
        <a:lstStyle/>
        <a:p>
          <a:endParaRPr lang="zh-CN" altLang="en-US"/>
        </a:p>
      </dgm:t>
    </dgm:pt>
    <dgm:pt modelId="{B7CD63AD-A44B-4ED5-ADB5-C228C3532074}" type="pres">
      <dgm:prSet presAssocID="{ED80AF10-D92F-423F-B7E9-C075C39206F5}" presName="root2" presStyleCnt="0"/>
      <dgm:spPr/>
    </dgm:pt>
    <dgm:pt modelId="{8287783D-9731-4468-8B63-78F363D2177D}" type="pres">
      <dgm:prSet presAssocID="{ED80AF10-D92F-423F-B7E9-C075C39206F5}" presName="LevelTwoTextNode" presStyleLbl="node3" presStyleIdx="0" presStyleCnt="2" custLinFactNeighborX="61486" custLinFactNeighborY="569">
        <dgm:presLayoutVars>
          <dgm:chPref val="3"/>
        </dgm:presLayoutVars>
      </dgm:prSet>
      <dgm:spPr/>
      <dgm:t>
        <a:bodyPr/>
        <a:lstStyle/>
        <a:p>
          <a:endParaRPr lang="zh-CN" altLang="en-US"/>
        </a:p>
      </dgm:t>
    </dgm:pt>
    <dgm:pt modelId="{B7571D3C-BA62-4EE4-BEBA-85E43F6B76E7}" type="pres">
      <dgm:prSet presAssocID="{ED80AF10-D92F-423F-B7E9-C075C39206F5}" presName="level3hierChild" presStyleCnt="0"/>
      <dgm:spPr/>
    </dgm:pt>
    <dgm:pt modelId="{2EF51E23-E3A5-46BE-8527-20338323D086}" type="pres">
      <dgm:prSet presAssocID="{08B072FD-819A-4535-B5CA-34A97F8D6B0C}" presName="conn2-1" presStyleLbl="parChTrans1D2" presStyleIdx="1" presStyleCnt="2"/>
      <dgm:spPr/>
      <dgm:t>
        <a:bodyPr/>
        <a:lstStyle/>
        <a:p>
          <a:endParaRPr lang="zh-CN" altLang="en-US"/>
        </a:p>
      </dgm:t>
    </dgm:pt>
    <dgm:pt modelId="{07F2028A-025D-425B-8D33-38FCFC1ADBEF}" type="pres">
      <dgm:prSet presAssocID="{08B072FD-819A-4535-B5CA-34A97F8D6B0C}" presName="connTx" presStyleLbl="parChTrans1D2" presStyleIdx="1" presStyleCnt="2"/>
      <dgm:spPr/>
      <dgm:t>
        <a:bodyPr/>
        <a:lstStyle/>
        <a:p>
          <a:endParaRPr lang="zh-CN" altLang="en-US"/>
        </a:p>
      </dgm:t>
    </dgm:pt>
    <dgm:pt modelId="{5A8E4A0E-225F-421C-BADE-BC2EA7BEAF2E}" type="pres">
      <dgm:prSet presAssocID="{D7C6637E-BD17-4ECB-9378-E29C328575AB}" presName="root2" presStyleCnt="0"/>
      <dgm:spPr/>
    </dgm:pt>
    <dgm:pt modelId="{6EE4E11B-8BF5-4A52-ADA0-60A55C91C9F2}" type="pres">
      <dgm:prSet presAssocID="{D7C6637E-BD17-4ECB-9378-E29C328575AB}" presName="LevelTwoTextNode" presStyleLbl="node2" presStyleIdx="1" presStyleCnt="2">
        <dgm:presLayoutVars>
          <dgm:chPref val="3"/>
        </dgm:presLayoutVars>
      </dgm:prSet>
      <dgm:spPr/>
      <dgm:t>
        <a:bodyPr/>
        <a:lstStyle/>
        <a:p>
          <a:endParaRPr lang="zh-CN" altLang="en-US"/>
        </a:p>
      </dgm:t>
    </dgm:pt>
    <dgm:pt modelId="{38D824D5-84E1-4032-9B7C-816DC6F17DB6}" type="pres">
      <dgm:prSet presAssocID="{D7C6637E-BD17-4ECB-9378-E29C328575AB}" presName="level3hierChild" presStyleCnt="0"/>
      <dgm:spPr/>
    </dgm:pt>
    <dgm:pt modelId="{1C6E0773-E7B5-4E6B-BA7D-05D70DEF06B4}" type="pres">
      <dgm:prSet presAssocID="{D2D098F8-D83C-4FA7-BB0E-01B950A467FF}" presName="conn2-1" presStyleLbl="parChTrans1D3" presStyleIdx="1" presStyleCnt="2"/>
      <dgm:spPr/>
      <dgm:t>
        <a:bodyPr/>
        <a:lstStyle/>
        <a:p>
          <a:endParaRPr lang="zh-CN" altLang="en-US"/>
        </a:p>
      </dgm:t>
    </dgm:pt>
    <dgm:pt modelId="{FC8587B6-37BF-44AC-B65E-1959579D41C7}" type="pres">
      <dgm:prSet presAssocID="{D2D098F8-D83C-4FA7-BB0E-01B950A467FF}" presName="connTx" presStyleLbl="parChTrans1D3" presStyleIdx="1" presStyleCnt="2"/>
      <dgm:spPr/>
      <dgm:t>
        <a:bodyPr/>
        <a:lstStyle/>
        <a:p>
          <a:endParaRPr lang="zh-CN" altLang="en-US"/>
        </a:p>
      </dgm:t>
    </dgm:pt>
    <dgm:pt modelId="{58EBA215-3BB7-4473-BE74-51A91DC24C2E}" type="pres">
      <dgm:prSet presAssocID="{4F9465C4-5B6A-4A3C-98DA-D68E7520CBFE}" presName="root2" presStyleCnt="0"/>
      <dgm:spPr/>
    </dgm:pt>
    <dgm:pt modelId="{723A2B97-6154-48A2-B107-9DAF3E907E9A}" type="pres">
      <dgm:prSet presAssocID="{4F9465C4-5B6A-4A3C-98DA-D68E7520CBFE}" presName="LevelTwoTextNode" presStyleLbl="node3" presStyleIdx="1" presStyleCnt="2">
        <dgm:presLayoutVars>
          <dgm:chPref val="3"/>
        </dgm:presLayoutVars>
      </dgm:prSet>
      <dgm:spPr/>
      <dgm:t>
        <a:bodyPr/>
        <a:lstStyle/>
        <a:p>
          <a:endParaRPr lang="zh-CN" altLang="en-US"/>
        </a:p>
      </dgm:t>
    </dgm:pt>
    <dgm:pt modelId="{2E77D927-3969-49B1-89FC-14DF7E716EA4}" type="pres">
      <dgm:prSet presAssocID="{4F9465C4-5B6A-4A3C-98DA-D68E7520CBFE}" presName="level3hierChild" presStyleCnt="0"/>
      <dgm:spPr/>
    </dgm:pt>
  </dgm:ptLst>
  <dgm:cxnLst>
    <dgm:cxn modelId="{94A34FDF-14BF-4C07-9F77-C8C1D3EAAEFC}" type="presOf" srcId="{4B68743E-7771-4072-B2E2-A69607C522D8}" destId="{1424E838-49CE-447F-9FA3-3B61444E819C}" srcOrd="0" destOrd="0" presId="urn:microsoft.com/office/officeart/2005/8/layout/hierarchy2"/>
    <dgm:cxn modelId="{023F74B1-B144-4D34-9C65-A259A28CBEEC}" type="presOf" srcId="{4F9465C4-5B6A-4A3C-98DA-D68E7520CBFE}" destId="{723A2B97-6154-48A2-B107-9DAF3E907E9A}" srcOrd="0" destOrd="0" presId="urn:microsoft.com/office/officeart/2005/8/layout/hierarchy2"/>
    <dgm:cxn modelId="{5D69E30D-86A1-4DAF-8B8F-19F236273751}" srcId="{EF653987-E0C4-4226-A507-107CACA410CE}" destId="{112FC588-03D0-4E47-BC2A-B8664363E3C4}" srcOrd="0" destOrd="0" parTransId="{4B68743E-7771-4072-B2E2-A69607C522D8}" sibTransId="{6645BF5B-0F15-434F-B646-E01DF2B0BF45}"/>
    <dgm:cxn modelId="{C4DEEC6A-1080-434B-92EE-AD0239DBE8D2}" type="presOf" srcId="{D7C6637E-BD17-4ECB-9378-E29C328575AB}" destId="{6EE4E11B-8BF5-4A52-ADA0-60A55C91C9F2}" srcOrd="0" destOrd="0" presId="urn:microsoft.com/office/officeart/2005/8/layout/hierarchy2"/>
    <dgm:cxn modelId="{04D1E4AD-3A8D-49CF-95B7-579B432FBD11}" type="presOf" srcId="{D2D098F8-D83C-4FA7-BB0E-01B950A467FF}" destId="{FC8587B6-37BF-44AC-B65E-1959579D41C7}" srcOrd="1" destOrd="0" presId="urn:microsoft.com/office/officeart/2005/8/layout/hierarchy2"/>
    <dgm:cxn modelId="{F9CEFA6A-DE9C-4D46-BC88-8E9483643120}" srcId="{112FC588-03D0-4E47-BC2A-B8664363E3C4}" destId="{ED80AF10-D92F-423F-B7E9-C075C39206F5}" srcOrd="0" destOrd="0" parTransId="{075303AB-E0CE-46ED-97C8-EB12EADA8AB0}" sibTransId="{1DB19C1C-8097-4130-90BC-A1F01EC3754E}"/>
    <dgm:cxn modelId="{5737C9F8-22AE-46C5-8926-306802BF9821}" type="presOf" srcId="{075303AB-E0CE-46ED-97C8-EB12EADA8AB0}" destId="{BABF74A4-13A6-4A7D-8DF0-D96E16EEEA0D}" srcOrd="0" destOrd="0" presId="urn:microsoft.com/office/officeart/2005/8/layout/hierarchy2"/>
    <dgm:cxn modelId="{E00BC2E6-4170-4A09-A66C-2AF900DB30F8}" type="presOf" srcId="{4B68743E-7771-4072-B2E2-A69607C522D8}" destId="{131C83A4-8238-4D86-8AA6-F68D1FAA6491}" srcOrd="1" destOrd="0" presId="urn:microsoft.com/office/officeart/2005/8/layout/hierarchy2"/>
    <dgm:cxn modelId="{B0C9D1DA-9EE2-4F76-A34B-E12FD3720271}" type="presOf" srcId="{ED80AF10-D92F-423F-B7E9-C075C39206F5}" destId="{8287783D-9731-4468-8B63-78F363D2177D}" srcOrd="0" destOrd="0" presId="urn:microsoft.com/office/officeart/2005/8/layout/hierarchy2"/>
    <dgm:cxn modelId="{01B19572-5379-4ACC-9DF5-07975AC43AA9}" type="presOf" srcId="{EF653987-E0C4-4226-A507-107CACA410CE}" destId="{D4E0332F-6A6B-4C6A-8B06-809047F3CEB7}" srcOrd="0" destOrd="0" presId="urn:microsoft.com/office/officeart/2005/8/layout/hierarchy2"/>
    <dgm:cxn modelId="{627C30C6-92FE-409B-9FF0-CCEFA7BE6B13}" srcId="{E799BB81-9917-4764-B3B3-8FF7EC89EC3C}" destId="{EF653987-E0C4-4226-A507-107CACA410CE}" srcOrd="0" destOrd="0" parTransId="{649543B6-2D6D-4A22-9A7E-203BD236C635}" sibTransId="{EF1D1B67-F110-4A94-A7C6-AA5B44CAC6D0}"/>
    <dgm:cxn modelId="{F581D85F-3965-4FAA-983E-9D22F4487BDE}" type="presOf" srcId="{08B072FD-819A-4535-B5CA-34A97F8D6B0C}" destId="{2EF51E23-E3A5-46BE-8527-20338323D086}" srcOrd="0" destOrd="0" presId="urn:microsoft.com/office/officeart/2005/8/layout/hierarchy2"/>
    <dgm:cxn modelId="{A1937074-40B6-409E-B736-D5FAF400ECA5}" type="presOf" srcId="{075303AB-E0CE-46ED-97C8-EB12EADA8AB0}" destId="{E5883B62-712C-41B6-8AD3-B9DD28ACBE29}" srcOrd="1" destOrd="0" presId="urn:microsoft.com/office/officeart/2005/8/layout/hierarchy2"/>
    <dgm:cxn modelId="{88DF3F31-E38C-4963-BC59-CDD3D053E415}" srcId="{D7C6637E-BD17-4ECB-9378-E29C328575AB}" destId="{4F9465C4-5B6A-4A3C-98DA-D68E7520CBFE}" srcOrd="0" destOrd="0" parTransId="{D2D098F8-D83C-4FA7-BB0E-01B950A467FF}" sibTransId="{454562C3-8890-4B85-A393-E8DF37F5A446}"/>
    <dgm:cxn modelId="{08AF8F46-F420-4F52-AC08-DF1655187C53}" srcId="{EF653987-E0C4-4226-A507-107CACA410CE}" destId="{D7C6637E-BD17-4ECB-9378-E29C328575AB}" srcOrd="1" destOrd="0" parTransId="{08B072FD-819A-4535-B5CA-34A97F8D6B0C}" sibTransId="{83E66446-AA8E-4073-9300-E845C0B6FEFE}"/>
    <dgm:cxn modelId="{CC60394E-2838-4934-AB83-454E5EBDDE85}" type="presOf" srcId="{112FC588-03D0-4E47-BC2A-B8664363E3C4}" destId="{A6AC6831-9EC7-4EB3-81E8-D52A613734C9}" srcOrd="0" destOrd="0" presId="urn:microsoft.com/office/officeart/2005/8/layout/hierarchy2"/>
    <dgm:cxn modelId="{9A92DEB2-3208-4B5F-8BCA-5FAFE0EAB7EA}" type="presOf" srcId="{E799BB81-9917-4764-B3B3-8FF7EC89EC3C}" destId="{19B25E4F-7E36-419E-AD7E-923238673216}" srcOrd="0" destOrd="0" presId="urn:microsoft.com/office/officeart/2005/8/layout/hierarchy2"/>
    <dgm:cxn modelId="{8E94D5DD-47DB-4ACC-AA45-B92AB521EF7F}" type="presOf" srcId="{08B072FD-819A-4535-B5CA-34A97F8D6B0C}" destId="{07F2028A-025D-425B-8D33-38FCFC1ADBEF}" srcOrd="1" destOrd="0" presId="urn:microsoft.com/office/officeart/2005/8/layout/hierarchy2"/>
    <dgm:cxn modelId="{FE2D5A78-2386-4410-BA65-00888DD6E7E1}" type="presOf" srcId="{D2D098F8-D83C-4FA7-BB0E-01B950A467FF}" destId="{1C6E0773-E7B5-4E6B-BA7D-05D70DEF06B4}" srcOrd="0" destOrd="0" presId="urn:microsoft.com/office/officeart/2005/8/layout/hierarchy2"/>
    <dgm:cxn modelId="{CA731600-27A2-4ECF-944F-52B9ACE2BB63}" type="presParOf" srcId="{19B25E4F-7E36-419E-AD7E-923238673216}" destId="{A99F6A82-7A39-442C-A090-795A0F50DCC3}" srcOrd="0" destOrd="0" presId="urn:microsoft.com/office/officeart/2005/8/layout/hierarchy2"/>
    <dgm:cxn modelId="{C3A75B8D-13A9-44A5-A161-0D6AD6A97949}" type="presParOf" srcId="{A99F6A82-7A39-442C-A090-795A0F50DCC3}" destId="{D4E0332F-6A6B-4C6A-8B06-809047F3CEB7}" srcOrd="0" destOrd="0" presId="urn:microsoft.com/office/officeart/2005/8/layout/hierarchy2"/>
    <dgm:cxn modelId="{1010CFDE-8822-439D-AD97-749B2217BA5E}" type="presParOf" srcId="{A99F6A82-7A39-442C-A090-795A0F50DCC3}" destId="{0A0B924D-B93D-40A5-B8CA-441B3C56F91E}" srcOrd="1" destOrd="0" presId="urn:microsoft.com/office/officeart/2005/8/layout/hierarchy2"/>
    <dgm:cxn modelId="{C4484070-6DDF-4C8F-85FE-56988BA5BB58}" type="presParOf" srcId="{0A0B924D-B93D-40A5-B8CA-441B3C56F91E}" destId="{1424E838-49CE-447F-9FA3-3B61444E819C}" srcOrd="0" destOrd="0" presId="urn:microsoft.com/office/officeart/2005/8/layout/hierarchy2"/>
    <dgm:cxn modelId="{E2F6DEED-0092-4802-B46D-24ACF3726A06}" type="presParOf" srcId="{1424E838-49CE-447F-9FA3-3B61444E819C}" destId="{131C83A4-8238-4D86-8AA6-F68D1FAA6491}" srcOrd="0" destOrd="0" presId="urn:microsoft.com/office/officeart/2005/8/layout/hierarchy2"/>
    <dgm:cxn modelId="{D3E92AFA-7AEC-4E97-9E63-8DB2401F222B}" type="presParOf" srcId="{0A0B924D-B93D-40A5-B8CA-441B3C56F91E}" destId="{9C742099-5437-4AA2-8B9D-121DCB6BC169}" srcOrd="1" destOrd="0" presId="urn:microsoft.com/office/officeart/2005/8/layout/hierarchy2"/>
    <dgm:cxn modelId="{D98DCB59-83A6-4B58-BB9F-B551ADE3545A}" type="presParOf" srcId="{9C742099-5437-4AA2-8B9D-121DCB6BC169}" destId="{A6AC6831-9EC7-4EB3-81E8-D52A613734C9}" srcOrd="0" destOrd="0" presId="urn:microsoft.com/office/officeart/2005/8/layout/hierarchy2"/>
    <dgm:cxn modelId="{E9259CCC-0C3D-44C1-ACEB-AC79DE1CB1BA}" type="presParOf" srcId="{9C742099-5437-4AA2-8B9D-121DCB6BC169}" destId="{88239446-881C-4EB3-B39C-2A36D328B45B}" srcOrd="1" destOrd="0" presId="urn:microsoft.com/office/officeart/2005/8/layout/hierarchy2"/>
    <dgm:cxn modelId="{C32E9499-AA83-4A1C-BD76-C06C8F8EEC74}" type="presParOf" srcId="{88239446-881C-4EB3-B39C-2A36D328B45B}" destId="{BABF74A4-13A6-4A7D-8DF0-D96E16EEEA0D}" srcOrd="0" destOrd="0" presId="urn:microsoft.com/office/officeart/2005/8/layout/hierarchy2"/>
    <dgm:cxn modelId="{4A5D4A72-27D7-4E9C-98B0-4D48194AF6FB}" type="presParOf" srcId="{BABF74A4-13A6-4A7D-8DF0-D96E16EEEA0D}" destId="{E5883B62-712C-41B6-8AD3-B9DD28ACBE29}" srcOrd="0" destOrd="0" presId="urn:microsoft.com/office/officeart/2005/8/layout/hierarchy2"/>
    <dgm:cxn modelId="{C413E5FB-18F1-4BA8-AD7B-CAEB242381B0}" type="presParOf" srcId="{88239446-881C-4EB3-B39C-2A36D328B45B}" destId="{B7CD63AD-A44B-4ED5-ADB5-C228C3532074}" srcOrd="1" destOrd="0" presId="urn:microsoft.com/office/officeart/2005/8/layout/hierarchy2"/>
    <dgm:cxn modelId="{B9F48085-DFB0-42E8-89DA-5E28B5E0DB77}" type="presParOf" srcId="{B7CD63AD-A44B-4ED5-ADB5-C228C3532074}" destId="{8287783D-9731-4468-8B63-78F363D2177D}" srcOrd="0" destOrd="0" presId="urn:microsoft.com/office/officeart/2005/8/layout/hierarchy2"/>
    <dgm:cxn modelId="{E75818AB-2A42-412F-9525-C5ABE12E5E36}" type="presParOf" srcId="{B7CD63AD-A44B-4ED5-ADB5-C228C3532074}" destId="{B7571D3C-BA62-4EE4-BEBA-85E43F6B76E7}" srcOrd="1" destOrd="0" presId="urn:microsoft.com/office/officeart/2005/8/layout/hierarchy2"/>
    <dgm:cxn modelId="{A5A4EB44-CCBC-4C15-8410-4F81D00AC288}" type="presParOf" srcId="{0A0B924D-B93D-40A5-B8CA-441B3C56F91E}" destId="{2EF51E23-E3A5-46BE-8527-20338323D086}" srcOrd="2" destOrd="0" presId="urn:microsoft.com/office/officeart/2005/8/layout/hierarchy2"/>
    <dgm:cxn modelId="{553AA3E2-5D8D-49A1-8505-824718A87EDC}" type="presParOf" srcId="{2EF51E23-E3A5-46BE-8527-20338323D086}" destId="{07F2028A-025D-425B-8D33-38FCFC1ADBEF}" srcOrd="0" destOrd="0" presId="urn:microsoft.com/office/officeart/2005/8/layout/hierarchy2"/>
    <dgm:cxn modelId="{E422646B-966A-43F9-93D7-A1BD2FA7B453}" type="presParOf" srcId="{0A0B924D-B93D-40A5-B8CA-441B3C56F91E}" destId="{5A8E4A0E-225F-421C-BADE-BC2EA7BEAF2E}" srcOrd="3" destOrd="0" presId="urn:microsoft.com/office/officeart/2005/8/layout/hierarchy2"/>
    <dgm:cxn modelId="{FD67BC07-7900-40A7-BCA1-A91CC413C3A5}" type="presParOf" srcId="{5A8E4A0E-225F-421C-BADE-BC2EA7BEAF2E}" destId="{6EE4E11B-8BF5-4A52-ADA0-60A55C91C9F2}" srcOrd="0" destOrd="0" presId="urn:microsoft.com/office/officeart/2005/8/layout/hierarchy2"/>
    <dgm:cxn modelId="{3F6CBA97-4552-495F-9E47-B94A88AEFD15}" type="presParOf" srcId="{5A8E4A0E-225F-421C-BADE-BC2EA7BEAF2E}" destId="{38D824D5-84E1-4032-9B7C-816DC6F17DB6}" srcOrd="1" destOrd="0" presId="urn:microsoft.com/office/officeart/2005/8/layout/hierarchy2"/>
    <dgm:cxn modelId="{877FA8F5-0183-4D79-853E-7494BFF1D905}" type="presParOf" srcId="{38D824D5-84E1-4032-9B7C-816DC6F17DB6}" destId="{1C6E0773-E7B5-4E6B-BA7D-05D70DEF06B4}" srcOrd="0" destOrd="0" presId="urn:microsoft.com/office/officeart/2005/8/layout/hierarchy2"/>
    <dgm:cxn modelId="{031B650C-AE8E-461A-8C25-58F68369490D}" type="presParOf" srcId="{1C6E0773-E7B5-4E6B-BA7D-05D70DEF06B4}" destId="{FC8587B6-37BF-44AC-B65E-1959579D41C7}" srcOrd="0" destOrd="0" presId="urn:microsoft.com/office/officeart/2005/8/layout/hierarchy2"/>
    <dgm:cxn modelId="{4A2E0241-C5BD-4142-B179-3EC3248257D1}" type="presParOf" srcId="{38D824D5-84E1-4032-9B7C-816DC6F17DB6}" destId="{58EBA215-3BB7-4473-BE74-51A91DC24C2E}" srcOrd="1" destOrd="0" presId="urn:microsoft.com/office/officeart/2005/8/layout/hierarchy2"/>
    <dgm:cxn modelId="{21D86335-5AB9-4867-B369-387076E046C1}" type="presParOf" srcId="{58EBA215-3BB7-4473-BE74-51A91DC24C2E}" destId="{723A2B97-6154-48A2-B107-9DAF3E907E9A}" srcOrd="0" destOrd="0" presId="urn:microsoft.com/office/officeart/2005/8/layout/hierarchy2"/>
    <dgm:cxn modelId="{9A15AD89-C456-4695-8B27-71F25B39740B}" type="presParOf" srcId="{58EBA215-3BB7-4473-BE74-51A91DC24C2E}" destId="{2E77D927-3969-49B1-89FC-14DF7E716EA4}" srcOrd="1" destOrd="0" presId="urn:microsoft.com/office/officeart/2005/8/layout/hierarchy2"/>
  </dgm:cxnLst>
  <dgm:bg/>
  <dgm:whole/>
</dgm:dataModel>
</file>

<file path=ppt/diagrams/data2.xml><?xml version="1.0" encoding="utf-8"?>
<dgm:dataModel xmlns:dgm="http://schemas.openxmlformats.org/drawingml/2006/diagram" xmlns:a="http://schemas.openxmlformats.org/drawingml/2006/main">
  <dgm:ptLst>
    <dgm:pt modelId="{C4C785DB-64D3-45A6-9C1D-00A2BC36464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5E827A18-7BA3-48BF-949F-5C777FF76695}">
      <dgm:prSet phldrT="[文本]" custT="1"/>
      <dgm:spPr>
        <a:noFill/>
        <a:ln>
          <a:solidFill>
            <a:srgbClr val="00B0F0"/>
          </a:solidFill>
        </a:ln>
      </dgm:spPr>
      <dgm:t>
        <a:bodyPr/>
        <a:lstStyle/>
        <a:p>
          <a:r>
            <a:rPr lang="zh-CN" altLang="en-US" sz="1200" dirty="0" smtClean="0">
              <a:solidFill>
                <a:srgbClr val="00B0F0"/>
              </a:solidFill>
            </a:rPr>
            <a:t>生态系统保持技术</a:t>
          </a:r>
          <a:endParaRPr lang="zh-CN" altLang="en-US" sz="1200" dirty="0">
            <a:solidFill>
              <a:srgbClr val="00B0F0"/>
            </a:solidFill>
          </a:endParaRPr>
        </a:p>
      </dgm:t>
    </dgm:pt>
    <dgm:pt modelId="{A91F031C-2E6B-4976-9ECD-0595996B0E34}" type="parTrans" cxnId="{A3CAB7AD-B8B4-4D39-82FD-B1285CD671B3}">
      <dgm:prSet/>
      <dgm:spPr/>
      <dgm:t>
        <a:bodyPr/>
        <a:lstStyle/>
        <a:p>
          <a:endParaRPr lang="zh-CN" altLang="en-US"/>
        </a:p>
      </dgm:t>
    </dgm:pt>
    <dgm:pt modelId="{D47FA6C3-A321-4927-B31A-EC276FB7DDEE}" type="sibTrans" cxnId="{A3CAB7AD-B8B4-4D39-82FD-B1285CD671B3}">
      <dgm:prSet/>
      <dgm:spPr/>
      <dgm:t>
        <a:bodyPr/>
        <a:lstStyle/>
        <a:p>
          <a:endParaRPr lang="zh-CN" altLang="en-US"/>
        </a:p>
      </dgm:t>
    </dgm:pt>
    <dgm:pt modelId="{053D904D-D554-4D38-A712-21EE766E7A91}">
      <dgm:prSet phldrT="[文本]" custT="1"/>
      <dgm:spPr>
        <a:noFill/>
        <a:ln>
          <a:solidFill>
            <a:srgbClr val="00B0F0"/>
          </a:solidFill>
        </a:ln>
      </dgm:spPr>
      <dgm:t>
        <a:bodyPr/>
        <a:lstStyle/>
        <a:p>
          <a:r>
            <a:rPr lang="zh-CN" altLang="en-US" sz="1200" dirty="0" smtClean="0">
              <a:solidFill>
                <a:srgbClr val="00B0F0"/>
              </a:solidFill>
            </a:rPr>
            <a:t>水质</a:t>
          </a:r>
        </a:p>
      </dgm:t>
    </dgm:pt>
    <dgm:pt modelId="{0CBCD90D-EB14-4A20-8A44-6C8D97045FED}" type="parTrans" cxnId="{15F4FF56-EFE5-42EF-BA6F-D38C587F2953}">
      <dgm:prSet/>
      <dgm:spPr>
        <a:ln w="38100">
          <a:solidFill>
            <a:srgbClr val="00B0F0"/>
          </a:solidFill>
        </a:ln>
      </dgm:spPr>
      <dgm:t>
        <a:bodyPr/>
        <a:lstStyle/>
        <a:p>
          <a:endParaRPr lang="zh-CN" altLang="en-US"/>
        </a:p>
      </dgm:t>
    </dgm:pt>
    <dgm:pt modelId="{ED671552-37DA-4802-A566-9A8744F284E8}" type="sibTrans" cxnId="{15F4FF56-EFE5-42EF-BA6F-D38C587F2953}">
      <dgm:prSet/>
      <dgm:spPr/>
      <dgm:t>
        <a:bodyPr/>
        <a:lstStyle/>
        <a:p>
          <a:endParaRPr lang="zh-CN" altLang="en-US"/>
        </a:p>
      </dgm:t>
    </dgm:pt>
    <dgm:pt modelId="{C1C7E13F-0BDE-4398-91A5-643D0BB9BA87}">
      <dgm:prSet phldrT="[文本]" custT="1"/>
      <dgm:spPr>
        <a:noFill/>
        <a:ln>
          <a:solidFill>
            <a:srgbClr val="00B0F0"/>
          </a:solidFill>
        </a:ln>
      </dgm:spPr>
      <dgm:t>
        <a:bodyPr/>
        <a:lstStyle/>
        <a:p>
          <a:r>
            <a:rPr lang="zh-CN" altLang="en-US" sz="1200" dirty="0" smtClean="0">
              <a:solidFill>
                <a:srgbClr val="00B0F0"/>
              </a:solidFill>
            </a:rPr>
            <a:t>水体循环系统</a:t>
          </a:r>
        </a:p>
      </dgm:t>
    </dgm:pt>
    <dgm:pt modelId="{F037FEDA-08D4-4AF4-A101-85B2701B77C0}" type="parTrans" cxnId="{EE0EFE0E-1D8A-4BCA-A4A6-57CF3299FD23}">
      <dgm:prSet/>
      <dgm:spPr>
        <a:ln w="38100">
          <a:solidFill>
            <a:srgbClr val="00B0F0"/>
          </a:solidFill>
        </a:ln>
      </dgm:spPr>
      <dgm:t>
        <a:bodyPr/>
        <a:lstStyle/>
        <a:p>
          <a:endParaRPr lang="zh-CN" altLang="en-US"/>
        </a:p>
      </dgm:t>
    </dgm:pt>
    <dgm:pt modelId="{3667237C-C463-429A-BCF6-C1624FD9FF58}" type="sibTrans" cxnId="{EE0EFE0E-1D8A-4BCA-A4A6-57CF3299FD23}">
      <dgm:prSet/>
      <dgm:spPr/>
      <dgm:t>
        <a:bodyPr/>
        <a:lstStyle/>
        <a:p>
          <a:endParaRPr lang="zh-CN" altLang="en-US"/>
        </a:p>
      </dgm:t>
    </dgm:pt>
    <dgm:pt modelId="{93B6F0D3-51A2-422B-A73A-40E86DE751BF}">
      <dgm:prSet phldrT="[文本]" custT="1"/>
      <dgm:spPr>
        <a:noFill/>
        <a:ln>
          <a:solidFill>
            <a:srgbClr val="00B0F0"/>
          </a:solidFill>
        </a:ln>
      </dgm:spPr>
      <dgm:t>
        <a:bodyPr/>
        <a:lstStyle/>
        <a:p>
          <a:r>
            <a:rPr lang="zh-CN" altLang="en-US" sz="1200" dirty="0" smtClean="0">
              <a:solidFill>
                <a:srgbClr val="00B0F0"/>
              </a:solidFill>
            </a:rPr>
            <a:t>生态净化系统</a:t>
          </a:r>
        </a:p>
      </dgm:t>
    </dgm:pt>
    <dgm:pt modelId="{822ECD3E-CDFA-40BF-8513-8137C13F06E6}" type="parTrans" cxnId="{8EFE38B9-3E5A-4504-BF61-03AE72020605}">
      <dgm:prSet/>
      <dgm:spPr>
        <a:ln w="38100">
          <a:solidFill>
            <a:srgbClr val="00B0F0"/>
          </a:solidFill>
        </a:ln>
      </dgm:spPr>
      <dgm:t>
        <a:bodyPr/>
        <a:lstStyle/>
        <a:p>
          <a:endParaRPr lang="zh-CN" altLang="en-US"/>
        </a:p>
      </dgm:t>
    </dgm:pt>
    <dgm:pt modelId="{B14AE8C1-70D6-4BB8-B94B-F36FBBBE85A2}" type="sibTrans" cxnId="{8EFE38B9-3E5A-4504-BF61-03AE72020605}">
      <dgm:prSet/>
      <dgm:spPr/>
      <dgm:t>
        <a:bodyPr/>
        <a:lstStyle/>
        <a:p>
          <a:endParaRPr lang="zh-CN" altLang="en-US"/>
        </a:p>
      </dgm:t>
    </dgm:pt>
    <dgm:pt modelId="{097562C1-2CE6-43BC-AA63-DC07C4617234}">
      <dgm:prSet phldrT="[文本]" custT="1"/>
      <dgm:spPr>
        <a:noFill/>
        <a:ln>
          <a:solidFill>
            <a:srgbClr val="00B0F0"/>
          </a:solidFill>
        </a:ln>
      </dgm:spPr>
      <dgm:t>
        <a:bodyPr/>
        <a:lstStyle/>
        <a:p>
          <a:r>
            <a:rPr lang="zh-CN" altLang="en-US" sz="1200" dirty="0" smtClean="0">
              <a:solidFill>
                <a:srgbClr val="00B0F0"/>
              </a:solidFill>
            </a:rPr>
            <a:t>水量</a:t>
          </a:r>
          <a:endParaRPr lang="zh-CN" altLang="en-US" sz="1200" dirty="0">
            <a:solidFill>
              <a:srgbClr val="00B0F0"/>
            </a:solidFill>
          </a:endParaRPr>
        </a:p>
      </dgm:t>
    </dgm:pt>
    <dgm:pt modelId="{4917DA03-5511-42A4-B58B-C0332EC69D55}" type="parTrans" cxnId="{73F14420-5DB9-474C-91F7-8F7C61375FA0}">
      <dgm:prSet/>
      <dgm:spPr>
        <a:ln w="38100">
          <a:solidFill>
            <a:srgbClr val="00B0F0"/>
          </a:solidFill>
        </a:ln>
      </dgm:spPr>
      <dgm:t>
        <a:bodyPr/>
        <a:lstStyle/>
        <a:p>
          <a:endParaRPr lang="zh-CN" altLang="en-US"/>
        </a:p>
      </dgm:t>
    </dgm:pt>
    <dgm:pt modelId="{F02C3942-4D7B-47D1-9191-1C92B0C80EB5}" type="sibTrans" cxnId="{73F14420-5DB9-474C-91F7-8F7C61375FA0}">
      <dgm:prSet/>
      <dgm:spPr/>
      <dgm:t>
        <a:bodyPr/>
        <a:lstStyle/>
        <a:p>
          <a:endParaRPr lang="zh-CN" altLang="en-US"/>
        </a:p>
      </dgm:t>
    </dgm:pt>
    <dgm:pt modelId="{C1FB6E0B-E6A1-4C1B-85D3-11778E33FAEA}">
      <dgm:prSet phldrT="[文本]" custT="1"/>
      <dgm:spPr>
        <a:noFill/>
        <a:ln>
          <a:solidFill>
            <a:srgbClr val="00B0F0"/>
          </a:solidFill>
        </a:ln>
      </dgm:spPr>
      <dgm:t>
        <a:bodyPr/>
        <a:lstStyle/>
        <a:p>
          <a:r>
            <a:rPr lang="zh-CN" altLang="en-US" sz="1200" dirty="0" smtClean="0">
              <a:solidFill>
                <a:srgbClr val="00B0F0"/>
              </a:solidFill>
            </a:rPr>
            <a:t>引水、弃水</a:t>
          </a:r>
        </a:p>
      </dgm:t>
    </dgm:pt>
    <dgm:pt modelId="{1913CAB9-4EC1-450A-9780-4FF76C46A1DF}" type="parTrans" cxnId="{C62F53AE-10EA-4CC6-A3E9-8C26E765729A}">
      <dgm:prSet/>
      <dgm:spPr>
        <a:ln w="38100">
          <a:solidFill>
            <a:srgbClr val="00B0F0"/>
          </a:solidFill>
        </a:ln>
      </dgm:spPr>
      <dgm:t>
        <a:bodyPr/>
        <a:lstStyle/>
        <a:p>
          <a:endParaRPr lang="zh-CN" altLang="en-US"/>
        </a:p>
      </dgm:t>
    </dgm:pt>
    <dgm:pt modelId="{E9D033B1-4057-40A0-B4E1-23098043D092}" type="sibTrans" cxnId="{C62F53AE-10EA-4CC6-A3E9-8C26E765729A}">
      <dgm:prSet/>
      <dgm:spPr/>
      <dgm:t>
        <a:bodyPr/>
        <a:lstStyle/>
        <a:p>
          <a:endParaRPr lang="zh-CN" altLang="en-US"/>
        </a:p>
      </dgm:t>
    </dgm:pt>
    <dgm:pt modelId="{534B73DF-BC92-469F-8C36-327DB277C8F4}" type="pres">
      <dgm:prSet presAssocID="{C4C785DB-64D3-45A6-9C1D-00A2BC364645}" presName="diagram" presStyleCnt="0">
        <dgm:presLayoutVars>
          <dgm:chPref val="1"/>
          <dgm:dir/>
          <dgm:animOne val="branch"/>
          <dgm:animLvl val="lvl"/>
          <dgm:resizeHandles val="exact"/>
        </dgm:presLayoutVars>
      </dgm:prSet>
      <dgm:spPr/>
      <dgm:t>
        <a:bodyPr/>
        <a:lstStyle/>
        <a:p>
          <a:endParaRPr lang="zh-CN" altLang="en-US"/>
        </a:p>
      </dgm:t>
    </dgm:pt>
    <dgm:pt modelId="{61BFD779-3219-4482-A54A-B1C61FE8EB27}" type="pres">
      <dgm:prSet presAssocID="{5E827A18-7BA3-48BF-949F-5C777FF76695}" presName="root1" presStyleCnt="0"/>
      <dgm:spPr/>
    </dgm:pt>
    <dgm:pt modelId="{D67EE81E-B625-4E6A-A769-11F184ACF6AA}" type="pres">
      <dgm:prSet presAssocID="{5E827A18-7BA3-48BF-949F-5C777FF76695}" presName="LevelOneTextNode" presStyleLbl="node0" presStyleIdx="0" presStyleCnt="1" custScaleX="94440" custScaleY="40907">
        <dgm:presLayoutVars>
          <dgm:chPref val="3"/>
        </dgm:presLayoutVars>
      </dgm:prSet>
      <dgm:spPr/>
      <dgm:t>
        <a:bodyPr/>
        <a:lstStyle/>
        <a:p>
          <a:endParaRPr lang="zh-CN" altLang="en-US"/>
        </a:p>
      </dgm:t>
    </dgm:pt>
    <dgm:pt modelId="{C44BEE07-5109-49BC-8C96-53C350879A16}" type="pres">
      <dgm:prSet presAssocID="{5E827A18-7BA3-48BF-949F-5C777FF76695}" presName="level2hierChild" presStyleCnt="0"/>
      <dgm:spPr/>
    </dgm:pt>
    <dgm:pt modelId="{E14874E2-DCBB-447D-9E2B-71F81FCDD794}" type="pres">
      <dgm:prSet presAssocID="{0CBCD90D-EB14-4A20-8A44-6C8D97045FED}" presName="conn2-1" presStyleLbl="parChTrans1D2" presStyleIdx="0" presStyleCnt="2"/>
      <dgm:spPr/>
      <dgm:t>
        <a:bodyPr/>
        <a:lstStyle/>
        <a:p>
          <a:endParaRPr lang="zh-CN" altLang="en-US"/>
        </a:p>
      </dgm:t>
    </dgm:pt>
    <dgm:pt modelId="{00FF6227-FE0C-4296-A639-61E4B340394E}" type="pres">
      <dgm:prSet presAssocID="{0CBCD90D-EB14-4A20-8A44-6C8D97045FED}" presName="connTx" presStyleLbl="parChTrans1D2" presStyleIdx="0" presStyleCnt="2"/>
      <dgm:spPr/>
      <dgm:t>
        <a:bodyPr/>
        <a:lstStyle/>
        <a:p>
          <a:endParaRPr lang="zh-CN" altLang="en-US"/>
        </a:p>
      </dgm:t>
    </dgm:pt>
    <dgm:pt modelId="{13D345B8-36D7-4710-9126-3445DAB86D7A}" type="pres">
      <dgm:prSet presAssocID="{053D904D-D554-4D38-A712-21EE766E7A91}" presName="root2" presStyleCnt="0"/>
      <dgm:spPr/>
    </dgm:pt>
    <dgm:pt modelId="{3E79A93E-C35E-4A82-80BE-254D1B297130}" type="pres">
      <dgm:prSet presAssocID="{053D904D-D554-4D38-A712-21EE766E7A91}" presName="LevelTwoTextNode" presStyleLbl="node2" presStyleIdx="0" presStyleCnt="2" custScaleX="96295" custScaleY="36955">
        <dgm:presLayoutVars>
          <dgm:chPref val="3"/>
        </dgm:presLayoutVars>
      </dgm:prSet>
      <dgm:spPr/>
      <dgm:t>
        <a:bodyPr/>
        <a:lstStyle/>
        <a:p>
          <a:endParaRPr lang="zh-CN" altLang="en-US"/>
        </a:p>
      </dgm:t>
    </dgm:pt>
    <dgm:pt modelId="{0B400473-33EA-47E6-9A84-B42C597EC4E3}" type="pres">
      <dgm:prSet presAssocID="{053D904D-D554-4D38-A712-21EE766E7A91}" presName="level3hierChild" presStyleCnt="0"/>
      <dgm:spPr/>
    </dgm:pt>
    <dgm:pt modelId="{5C1A645F-8A5A-4F00-898F-E1ADB6D545CD}" type="pres">
      <dgm:prSet presAssocID="{F037FEDA-08D4-4AF4-A101-85B2701B77C0}" presName="conn2-1" presStyleLbl="parChTrans1D3" presStyleIdx="0" presStyleCnt="3"/>
      <dgm:spPr/>
      <dgm:t>
        <a:bodyPr/>
        <a:lstStyle/>
        <a:p>
          <a:endParaRPr lang="zh-CN" altLang="en-US"/>
        </a:p>
      </dgm:t>
    </dgm:pt>
    <dgm:pt modelId="{B39DEE4C-A349-488C-B6FC-6411C26DDBD6}" type="pres">
      <dgm:prSet presAssocID="{F037FEDA-08D4-4AF4-A101-85B2701B77C0}" presName="connTx" presStyleLbl="parChTrans1D3" presStyleIdx="0" presStyleCnt="3"/>
      <dgm:spPr/>
      <dgm:t>
        <a:bodyPr/>
        <a:lstStyle/>
        <a:p>
          <a:endParaRPr lang="zh-CN" altLang="en-US"/>
        </a:p>
      </dgm:t>
    </dgm:pt>
    <dgm:pt modelId="{A1E37529-9874-4066-8B0A-2A880A4B24A2}" type="pres">
      <dgm:prSet presAssocID="{C1C7E13F-0BDE-4398-91A5-643D0BB9BA87}" presName="root2" presStyleCnt="0"/>
      <dgm:spPr/>
    </dgm:pt>
    <dgm:pt modelId="{4A2C3E2F-540C-42C8-A60C-364CF78E4217}" type="pres">
      <dgm:prSet presAssocID="{C1C7E13F-0BDE-4398-91A5-643D0BB9BA87}" presName="LevelTwoTextNode" presStyleLbl="node3" presStyleIdx="0" presStyleCnt="3" custScaleX="99998" custScaleY="39087" custLinFactNeighborX="6418" custLinFactNeighborY="4579">
        <dgm:presLayoutVars>
          <dgm:chPref val="3"/>
        </dgm:presLayoutVars>
      </dgm:prSet>
      <dgm:spPr/>
      <dgm:t>
        <a:bodyPr/>
        <a:lstStyle/>
        <a:p>
          <a:endParaRPr lang="zh-CN" altLang="en-US"/>
        </a:p>
      </dgm:t>
    </dgm:pt>
    <dgm:pt modelId="{3B3A7256-F67F-488A-860B-F91EBAC9BB79}" type="pres">
      <dgm:prSet presAssocID="{C1C7E13F-0BDE-4398-91A5-643D0BB9BA87}" presName="level3hierChild" presStyleCnt="0"/>
      <dgm:spPr/>
    </dgm:pt>
    <dgm:pt modelId="{D96E4246-5252-4123-BAB2-B2C9BC2F353A}" type="pres">
      <dgm:prSet presAssocID="{822ECD3E-CDFA-40BF-8513-8137C13F06E6}" presName="conn2-1" presStyleLbl="parChTrans1D3" presStyleIdx="1" presStyleCnt="3"/>
      <dgm:spPr/>
      <dgm:t>
        <a:bodyPr/>
        <a:lstStyle/>
        <a:p>
          <a:endParaRPr lang="zh-CN" altLang="en-US"/>
        </a:p>
      </dgm:t>
    </dgm:pt>
    <dgm:pt modelId="{D186CE3D-0DF1-4487-84B9-C0C14BE1F26D}" type="pres">
      <dgm:prSet presAssocID="{822ECD3E-CDFA-40BF-8513-8137C13F06E6}" presName="connTx" presStyleLbl="parChTrans1D3" presStyleIdx="1" presStyleCnt="3"/>
      <dgm:spPr/>
      <dgm:t>
        <a:bodyPr/>
        <a:lstStyle/>
        <a:p>
          <a:endParaRPr lang="zh-CN" altLang="en-US"/>
        </a:p>
      </dgm:t>
    </dgm:pt>
    <dgm:pt modelId="{CE6CFD2D-B2F3-4C50-8CD3-C5D9DA23E6FF}" type="pres">
      <dgm:prSet presAssocID="{93B6F0D3-51A2-422B-A73A-40E86DE751BF}" presName="root2" presStyleCnt="0"/>
      <dgm:spPr/>
    </dgm:pt>
    <dgm:pt modelId="{F1055E11-FCD0-47C2-BD08-BB4FE5B6FA0D}" type="pres">
      <dgm:prSet presAssocID="{93B6F0D3-51A2-422B-A73A-40E86DE751BF}" presName="LevelTwoTextNode" presStyleLbl="node3" presStyleIdx="1" presStyleCnt="3" custScaleX="101055" custScaleY="35796" custLinFactNeighborX="10818" custLinFactNeighborY="3286">
        <dgm:presLayoutVars>
          <dgm:chPref val="3"/>
        </dgm:presLayoutVars>
      </dgm:prSet>
      <dgm:spPr/>
      <dgm:t>
        <a:bodyPr/>
        <a:lstStyle/>
        <a:p>
          <a:endParaRPr lang="zh-CN" altLang="en-US"/>
        </a:p>
      </dgm:t>
    </dgm:pt>
    <dgm:pt modelId="{CBF012E9-5519-47ED-8BDF-C05182EBC38F}" type="pres">
      <dgm:prSet presAssocID="{93B6F0D3-51A2-422B-A73A-40E86DE751BF}" presName="level3hierChild" presStyleCnt="0"/>
      <dgm:spPr/>
    </dgm:pt>
    <dgm:pt modelId="{A87863AA-B7E8-4E14-BBDC-43E6979C3E03}" type="pres">
      <dgm:prSet presAssocID="{4917DA03-5511-42A4-B58B-C0332EC69D55}" presName="conn2-1" presStyleLbl="parChTrans1D2" presStyleIdx="1" presStyleCnt="2"/>
      <dgm:spPr/>
      <dgm:t>
        <a:bodyPr/>
        <a:lstStyle/>
        <a:p>
          <a:endParaRPr lang="zh-CN" altLang="en-US"/>
        </a:p>
      </dgm:t>
    </dgm:pt>
    <dgm:pt modelId="{A9784289-3139-4049-8F08-F3C035E95AC6}" type="pres">
      <dgm:prSet presAssocID="{4917DA03-5511-42A4-B58B-C0332EC69D55}" presName="connTx" presStyleLbl="parChTrans1D2" presStyleIdx="1" presStyleCnt="2"/>
      <dgm:spPr/>
      <dgm:t>
        <a:bodyPr/>
        <a:lstStyle/>
        <a:p>
          <a:endParaRPr lang="zh-CN" altLang="en-US"/>
        </a:p>
      </dgm:t>
    </dgm:pt>
    <dgm:pt modelId="{118FE9C2-296E-4399-9438-F6F80BE4D37D}" type="pres">
      <dgm:prSet presAssocID="{097562C1-2CE6-43BC-AA63-DC07C4617234}" presName="root2" presStyleCnt="0"/>
      <dgm:spPr/>
    </dgm:pt>
    <dgm:pt modelId="{01ACC834-22C6-4AC0-BF47-45CF2CED4956}" type="pres">
      <dgm:prSet presAssocID="{097562C1-2CE6-43BC-AA63-DC07C4617234}" presName="LevelTwoTextNode" presStyleLbl="node2" presStyleIdx="1" presStyleCnt="2" custScaleX="101917" custScaleY="31485">
        <dgm:presLayoutVars>
          <dgm:chPref val="3"/>
        </dgm:presLayoutVars>
      </dgm:prSet>
      <dgm:spPr/>
      <dgm:t>
        <a:bodyPr/>
        <a:lstStyle/>
        <a:p>
          <a:endParaRPr lang="zh-CN" altLang="en-US"/>
        </a:p>
      </dgm:t>
    </dgm:pt>
    <dgm:pt modelId="{191E770B-E1E8-47D5-ABA1-F0083CA1A467}" type="pres">
      <dgm:prSet presAssocID="{097562C1-2CE6-43BC-AA63-DC07C4617234}" presName="level3hierChild" presStyleCnt="0"/>
      <dgm:spPr/>
    </dgm:pt>
    <dgm:pt modelId="{CA2C99F8-7D2E-4B46-9A8B-6AA2A1DEF7C8}" type="pres">
      <dgm:prSet presAssocID="{1913CAB9-4EC1-450A-9780-4FF76C46A1DF}" presName="conn2-1" presStyleLbl="parChTrans1D3" presStyleIdx="2" presStyleCnt="3"/>
      <dgm:spPr/>
      <dgm:t>
        <a:bodyPr/>
        <a:lstStyle/>
        <a:p>
          <a:endParaRPr lang="zh-CN" altLang="en-US"/>
        </a:p>
      </dgm:t>
    </dgm:pt>
    <dgm:pt modelId="{DF8A7DA2-FE69-4520-B67E-AE7CA74E9C57}" type="pres">
      <dgm:prSet presAssocID="{1913CAB9-4EC1-450A-9780-4FF76C46A1DF}" presName="connTx" presStyleLbl="parChTrans1D3" presStyleIdx="2" presStyleCnt="3"/>
      <dgm:spPr/>
      <dgm:t>
        <a:bodyPr/>
        <a:lstStyle/>
        <a:p>
          <a:endParaRPr lang="zh-CN" altLang="en-US"/>
        </a:p>
      </dgm:t>
    </dgm:pt>
    <dgm:pt modelId="{A8068B2C-4646-4B2A-A411-750A400E5B71}" type="pres">
      <dgm:prSet presAssocID="{C1FB6E0B-E6A1-4C1B-85D3-11778E33FAEA}" presName="root2" presStyleCnt="0"/>
      <dgm:spPr/>
    </dgm:pt>
    <dgm:pt modelId="{293AD261-6936-4814-9063-E781BF647BD9}" type="pres">
      <dgm:prSet presAssocID="{C1FB6E0B-E6A1-4C1B-85D3-11778E33FAEA}" presName="LevelTwoTextNode" presStyleLbl="node3" presStyleIdx="2" presStyleCnt="3" custScaleX="99031" custScaleY="36261" custLinFactNeighborX="796" custLinFactNeighborY="5285">
        <dgm:presLayoutVars>
          <dgm:chPref val="3"/>
        </dgm:presLayoutVars>
      </dgm:prSet>
      <dgm:spPr/>
      <dgm:t>
        <a:bodyPr/>
        <a:lstStyle/>
        <a:p>
          <a:endParaRPr lang="zh-CN" altLang="en-US"/>
        </a:p>
      </dgm:t>
    </dgm:pt>
    <dgm:pt modelId="{A99EA50E-8E49-431E-B2D6-C72540759B2E}" type="pres">
      <dgm:prSet presAssocID="{C1FB6E0B-E6A1-4C1B-85D3-11778E33FAEA}" presName="level3hierChild" presStyleCnt="0"/>
      <dgm:spPr/>
    </dgm:pt>
  </dgm:ptLst>
  <dgm:cxnLst>
    <dgm:cxn modelId="{82F15D99-F132-4790-9D97-1A0BCCCDF36E}" type="presOf" srcId="{1913CAB9-4EC1-450A-9780-4FF76C46A1DF}" destId="{DF8A7DA2-FE69-4520-B67E-AE7CA74E9C57}" srcOrd="1" destOrd="0" presId="urn:microsoft.com/office/officeart/2005/8/layout/hierarchy2"/>
    <dgm:cxn modelId="{A3CAB7AD-B8B4-4D39-82FD-B1285CD671B3}" srcId="{C4C785DB-64D3-45A6-9C1D-00A2BC364645}" destId="{5E827A18-7BA3-48BF-949F-5C777FF76695}" srcOrd="0" destOrd="0" parTransId="{A91F031C-2E6B-4976-9ECD-0595996B0E34}" sibTransId="{D47FA6C3-A321-4927-B31A-EC276FB7DDEE}"/>
    <dgm:cxn modelId="{75F3F970-CE5D-4A33-9D29-E3C38B4F350C}" type="presOf" srcId="{822ECD3E-CDFA-40BF-8513-8137C13F06E6}" destId="{D96E4246-5252-4123-BAB2-B2C9BC2F353A}" srcOrd="0" destOrd="0" presId="urn:microsoft.com/office/officeart/2005/8/layout/hierarchy2"/>
    <dgm:cxn modelId="{C62F53AE-10EA-4CC6-A3E9-8C26E765729A}" srcId="{097562C1-2CE6-43BC-AA63-DC07C4617234}" destId="{C1FB6E0B-E6A1-4C1B-85D3-11778E33FAEA}" srcOrd="0" destOrd="0" parTransId="{1913CAB9-4EC1-450A-9780-4FF76C46A1DF}" sibTransId="{E9D033B1-4057-40A0-B4E1-23098043D092}"/>
    <dgm:cxn modelId="{849DCEDB-7835-4476-ADE5-0F011BF17153}" type="presOf" srcId="{1913CAB9-4EC1-450A-9780-4FF76C46A1DF}" destId="{CA2C99F8-7D2E-4B46-9A8B-6AA2A1DEF7C8}" srcOrd="0" destOrd="0" presId="urn:microsoft.com/office/officeart/2005/8/layout/hierarchy2"/>
    <dgm:cxn modelId="{8EFE38B9-3E5A-4504-BF61-03AE72020605}" srcId="{053D904D-D554-4D38-A712-21EE766E7A91}" destId="{93B6F0D3-51A2-422B-A73A-40E86DE751BF}" srcOrd="1" destOrd="0" parTransId="{822ECD3E-CDFA-40BF-8513-8137C13F06E6}" sibTransId="{B14AE8C1-70D6-4BB8-B94B-F36FBBBE85A2}"/>
    <dgm:cxn modelId="{F57FBE9D-FE38-4611-A397-834CAA76506F}" type="presOf" srcId="{822ECD3E-CDFA-40BF-8513-8137C13F06E6}" destId="{D186CE3D-0DF1-4487-84B9-C0C14BE1F26D}" srcOrd="1" destOrd="0" presId="urn:microsoft.com/office/officeart/2005/8/layout/hierarchy2"/>
    <dgm:cxn modelId="{EE0EFE0E-1D8A-4BCA-A4A6-57CF3299FD23}" srcId="{053D904D-D554-4D38-A712-21EE766E7A91}" destId="{C1C7E13F-0BDE-4398-91A5-643D0BB9BA87}" srcOrd="0" destOrd="0" parTransId="{F037FEDA-08D4-4AF4-A101-85B2701B77C0}" sibTransId="{3667237C-C463-429A-BCF6-C1624FD9FF58}"/>
    <dgm:cxn modelId="{DDC187BA-1335-4F19-B343-1DC0C6CB5A06}" type="presOf" srcId="{C1FB6E0B-E6A1-4C1B-85D3-11778E33FAEA}" destId="{293AD261-6936-4814-9063-E781BF647BD9}" srcOrd="0" destOrd="0" presId="urn:microsoft.com/office/officeart/2005/8/layout/hierarchy2"/>
    <dgm:cxn modelId="{029A80AC-17CD-4145-B2BA-2145F0C844E0}" type="presOf" srcId="{C4C785DB-64D3-45A6-9C1D-00A2BC364645}" destId="{534B73DF-BC92-469F-8C36-327DB277C8F4}" srcOrd="0" destOrd="0" presId="urn:microsoft.com/office/officeart/2005/8/layout/hierarchy2"/>
    <dgm:cxn modelId="{15F4FF56-EFE5-42EF-BA6F-D38C587F2953}" srcId="{5E827A18-7BA3-48BF-949F-5C777FF76695}" destId="{053D904D-D554-4D38-A712-21EE766E7A91}" srcOrd="0" destOrd="0" parTransId="{0CBCD90D-EB14-4A20-8A44-6C8D97045FED}" sibTransId="{ED671552-37DA-4802-A566-9A8744F284E8}"/>
    <dgm:cxn modelId="{431BCC62-8345-4E73-9E70-A002C67570B9}" type="presOf" srcId="{F037FEDA-08D4-4AF4-A101-85B2701B77C0}" destId="{5C1A645F-8A5A-4F00-898F-E1ADB6D545CD}" srcOrd="0" destOrd="0" presId="urn:microsoft.com/office/officeart/2005/8/layout/hierarchy2"/>
    <dgm:cxn modelId="{E02EBA6C-2116-42C1-A8D0-FA685FEC3B4C}" type="presOf" srcId="{053D904D-D554-4D38-A712-21EE766E7A91}" destId="{3E79A93E-C35E-4A82-80BE-254D1B297130}" srcOrd="0" destOrd="0" presId="urn:microsoft.com/office/officeart/2005/8/layout/hierarchy2"/>
    <dgm:cxn modelId="{FD9C7D9A-E18C-41E5-8672-5CAB89007D6C}" type="presOf" srcId="{4917DA03-5511-42A4-B58B-C0332EC69D55}" destId="{A87863AA-B7E8-4E14-BBDC-43E6979C3E03}" srcOrd="0" destOrd="0" presId="urn:microsoft.com/office/officeart/2005/8/layout/hierarchy2"/>
    <dgm:cxn modelId="{73F14420-5DB9-474C-91F7-8F7C61375FA0}" srcId="{5E827A18-7BA3-48BF-949F-5C777FF76695}" destId="{097562C1-2CE6-43BC-AA63-DC07C4617234}" srcOrd="1" destOrd="0" parTransId="{4917DA03-5511-42A4-B58B-C0332EC69D55}" sibTransId="{F02C3942-4D7B-47D1-9191-1C92B0C80EB5}"/>
    <dgm:cxn modelId="{DD78D2A9-369F-4201-B16E-666397BC8F13}" type="presOf" srcId="{0CBCD90D-EB14-4A20-8A44-6C8D97045FED}" destId="{00FF6227-FE0C-4296-A639-61E4B340394E}" srcOrd="1" destOrd="0" presId="urn:microsoft.com/office/officeart/2005/8/layout/hierarchy2"/>
    <dgm:cxn modelId="{0C6C46D9-CBDE-44B6-8F7E-755A330F47EC}" type="presOf" srcId="{93B6F0D3-51A2-422B-A73A-40E86DE751BF}" destId="{F1055E11-FCD0-47C2-BD08-BB4FE5B6FA0D}" srcOrd="0" destOrd="0" presId="urn:microsoft.com/office/officeart/2005/8/layout/hierarchy2"/>
    <dgm:cxn modelId="{2001536E-DAD5-46F8-9C46-84DAA3BBB02A}" type="presOf" srcId="{C1C7E13F-0BDE-4398-91A5-643D0BB9BA87}" destId="{4A2C3E2F-540C-42C8-A60C-364CF78E4217}" srcOrd="0" destOrd="0" presId="urn:microsoft.com/office/officeart/2005/8/layout/hierarchy2"/>
    <dgm:cxn modelId="{DA279172-26E4-411E-B0A1-4D554DFF1A92}" type="presOf" srcId="{097562C1-2CE6-43BC-AA63-DC07C4617234}" destId="{01ACC834-22C6-4AC0-BF47-45CF2CED4956}" srcOrd="0" destOrd="0" presId="urn:microsoft.com/office/officeart/2005/8/layout/hierarchy2"/>
    <dgm:cxn modelId="{2F6D46FA-00FA-42E5-A618-CE0D97D1FB59}" type="presOf" srcId="{F037FEDA-08D4-4AF4-A101-85B2701B77C0}" destId="{B39DEE4C-A349-488C-B6FC-6411C26DDBD6}" srcOrd="1" destOrd="0" presId="urn:microsoft.com/office/officeart/2005/8/layout/hierarchy2"/>
    <dgm:cxn modelId="{DB6EB9CD-19DC-4004-925A-2BA1DB377580}" type="presOf" srcId="{0CBCD90D-EB14-4A20-8A44-6C8D97045FED}" destId="{E14874E2-DCBB-447D-9E2B-71F81FCDD794}" srcOrd="0" destOrd="0" presId="urn:microsoft.com/office/officeart/2005/8/layout/hierarchy2"/>
    <dgm:cxn modelId="{A7C34B17-CDF6-4CED-AA72-2606E2131892}" type="presOf" srcId="{4917DA03-5511-42A4-B58B-C0332EC69D55}" destId="{A9784289-3139-4049-8F08-F3C035E95AC6}" srcOrd="1" destOrd="0" presId="urn:microsoft.com/office/officeart/2005/8/layout/hierarchy2"/>
    <dgm:cxn modelId="{BE17E08B-D54F-4D26-9881-7D7FC2E600FF}" type="presOf" srcId="{5E827A18-7BA3-48BF-949F-5C777FF76695}" destId="{D67EE81E-B625-4E6A-A769-11F184ACF6AA}" srcOrd="0" destOrd="0" presId="urn:microsoft.com/office/officeart/2005/8/layout/hierarchy2"/>
    <dgm:cxn modelId="{1BBF519A-353C-41BC-B932-CF16C51DFA50}" type="presParOf" srcId="{534B73DF-BC92-469F-8C36-327DB277C8F4}" destId="{61BFD779-3219-4482-A54A-B1C61FE8EB27}" srcOrd="0" destOrd="0" presId="urn:microsoft.com/office/officeart/2005/8/layout/hierarchy2"/>
    <dgm:cxn modelId="{55070413-BD2B-4EEE-80A5-4EC39C44FC0B}" type="presParOf" srcId="{61BFD779-3219-4482-A54A-B1C61FE8EB27}" destId="{D67EE81E-B625-4E6A-A769-11F184ACF6AA}" srcOrd="0" destOrd="0" presId="urn:microsoft.com/office/officeart/2005/8/layout/hierarchy2"/>
    <dgm:cxn modelId="{EA3D5AD0-7012-4E3A-BBC9-0D08EB7472AD}" type="presParOf" srcId="{61BFD779-3219-4482-A54A-B1C61FE8EB27}" destId="{C44BEE07-5109-49BC-8C96-53C350879A16}" srcOrd="1" destOrd="0" presId="urn:microsoft.com/office/officeart/2005/8/layout/hierarchy2"/>
    <dgm:cxn modelId="{A2078ACE-A4E7-4188-B35F-1E9651125AE7}" type="presParOf" srcId="{C44BEE07-5109-49BC-8C96-53C350879A16}" destId="{E14874E2-DCBB-447D-9E2B-71F81FCDD794}" srcOrd="0" destOrd="0" presId="urn:microsoft.com/office/officeart/2005/8/layout/hierarchy2"/>
    <dgm:cxn modelId="{7E6D4EBC-DCE0-4EB8-AA72-CCE7C6DACD7E}" type="presParOf" srcId="{E14874E2-DCBB-447D-9E2B-71F81FCDD794}" destId="{00FF6227-FE0C-4296-A639-61E4B340394E}" srcOrd="0" destOrd="0" presId="urn:microsoft.com/office/officeart/2005/8/layout/hierarchy2"/>
    <dgm:cxn modelId="{44CC9EF4-E693-4011-81D1-55F51CF4D592}" type="presParOf" srcId="{C44BEE07-5109-49BC-8C96-53C350879A16}" destId="{13D345B8-36D7-4710-9126-3445DAB86D7A}" srcOrd="1" destOrd="0" presId="urn:microsoft.com/office/officeart/2005/8/layout/hierarchy2"/>
    <dgm:cxn modelId="{BC44F012-221B-4CA1-AB87-3A8622A019A3}" type="presParOf" srcId="{13D345B8-36D7-4710-9126-3445DAB86D7A}" destId="{3E79A93E-C35E-4A82-80BE-254D1B297130}" srcOrd="0" destOrd="0" presId="urn:microsoft.com/office/officeart/2005/8/layout/hierarchy2"/>
    <dgm:cxn modelId="{B15D6552-9538-442F-AA41-6C4B2B2B8653}" type="presParOf" srcId="{13D345B8-36D7-4710-9126-3445DAB86D7A}" destId="{0B400473-33EA-47E6-9A84-B42C597EC4E3}" srcOrd="1" destOrd="0" presId="urn:microsoft.com/office/officeart/2005/8/layout/hierarchy2"/>
    <dgm:cxn modelId="{D1EE6C73-155B-4876-9EAB-93129932710D}" type="presParOf" srcId="{0B400473-33EA-47E6-9A84-B42C597EC4E3}" destId="{5C1A645F-8A5A-4F00-898F-E1ADB6D545CD}" srcOrd="0" destOrd="0" presId="urn:microsoft.com/office/officeart/2005/8/layout/hierarchy2"/>
    <dgm:cxn modelId="{C9768ADE-7BD4-4F46-9325-F7904575CE39}" type="presParOf" srcId="{5C1A645F-8A5A-4F00-898F-E1ADB6D545CD}" destId="{B39DEE4C-A349-488C-B6FC-6411C26DDBD6}" srcOrd="0" destOrd="0" presId="urn:microsoft.com/office/officeart/2005/8/layout/hierarchy2"/>
    <dgm:cxn modelId="{34DA1F56-9DC4-4D8C-896D-717D24BFE658}" type="presParOf" srcId="{0B400473-33EA-47E6-9A84-B42C597EC4E3}" destId="{A1E37529-9874-4066-8B0A-2A880A4B24A2}" srcOrd="1" destOrd="0" presId="urn:microsoft.com/office/officeart/2005/8/layout/hierarchy2"/>
    <dgm:cxn modelId="{A82774E8-1F0D-4D8F-8794-72EA6CDC734A}" type="presParOf" srcId="{A1E37529-9874-4066-8B0A-2A880A4B24A2}" destId="{4A2C3E2F-540C-42C8-A60C-364CF78E4217}" srcOrd="0" destOrd="0" presId="urn:microsoft.com/office/officeart/2005/8/layout/hierarchy2"/>
    <dgm:cxn modelId="{0F6DF1B3-0F97-4CEF-85C8-DC75C71AA760}" type="presParOf" srcId="{A1E37529-9874-4066-8B0A-2A880A4B24A2}" destId="{3B3A7256-F67F-488A-860B-F91EBAC9BB79}" srcOrd="1" destOrd="0" presId="urn:microsoft.com/office/officeart/2005/8/layout/hierarchy2"/>
    <dgm:cxn modelId="{B8BA49AC-94BE-4A2F-993B-3F2E8238EAD1}" type="presParOf" srcId="{0B400473-33EA-47E6-9A84-B42C597EC4E3}" destId="{D96E4246-5252-4123-BAB2-B2C9BC2F353A}" srcOrd="2" destOrd="0" presId="urn:microsoft.com/office/officeart/2005/8/layout/hierarchy2"/>
    <dgm:cxn modelId="{19322178-E0A6-4A7D-93B4-FBA77481DFAA}" type="presParOf" srcId="{D96E4246-5252-4123-BAB2-B2C9BC2F353A}" destId="{D186CE3D-0DF1-4487-84B9-C0C14BE1F26D}" srcOrd="0" destOrd="0" presId="urn:microsoft.com/office/officeart/2005/8/layout/hierarchy2"/>
    <dgm:cxn modelId="{58BE0F9D-D25B-4FA2-B0AA-E2369D6A1E14}" type="presParOf" srcId="{0B400473-33EA-47E6-9A84-B42C597EC4E3}" destId="{CE6CFD2D-B2F3-4C50-8CD3-C5D9DA23E6FF}" srcOrd="3" destOrd="0" presId="urn:microsoft.com/office/officeart/2005/8/layout/hierarchy2"/>
    <dgm:cxn modelId="{4B8C800C-82CF-4A29-873F-1BE080996CB9}" type="presParOf" srcId="{CE6CFD2D-B2F3-4C50-8CD3-C5D9DA23E6FF}" destId="{F1055E11-FCD0-47C2-BD08-BB4FE5B6FA0D}" srcOrd="0" destOrd="0" presId="urn:microsoft.com/office/officeart/2005/8/layout/hierarchy2"/>
    <dgm:cxn modelId="{036F540E-E41E-4ADF-87FA-111715B2FE72}" type="presParOf" srcId="{CE6CFD2D-B2F3-4C50-8CD3-C5D9DA23E6FF}" destId="{CBF012E9-5519-47ED-8BDF-C05182EBC38F}" srcOrd="1" destOrd="0" presId="urn:microsoft.com/office/officeart/2005/8/layout/hierarchy2"/>
    <dgm:cxn modelId="{99B22684-9A09-4F9A-B228-C5E36A1C4060}" type="presParOf" srcId="{C44BEE07-5109-49BC-8C96-53C350879A16}" destId="{A87863AA-B7E8-4E14-BBDC-43E6979C3E03}" srcOrd="2" destOrd="0" presId="urn:microsoft.com/office/officeart/2005/8/layout/hierarchy2"/>
    <dgm:cxn modelId="{8A855B33-17F0-49AA-9F01-432A216930AB}" type="presParOf" srcId="{A87863AA-B7E8-4E14-BBDC-43E6979C3E03}" destId="{A9784289-3139-4049-8F08-F3C035E95AC6}" srcOrd="0" destOrd="0" presId="urn:microsoft.com/office/officeart/2005/8/layout/hierarchy2"/>
    <dgm:cxn modelId="{57E772D4-813C-414B-931D-EC90E9FD6EF7}" type="presParOf" srcId="{C44BEE07-5109-49BC-8C96-53C350879A16}" destId="{118FE9C2-296E-4399-9438-F6F80BE4D37D}" srcOrd="3" destOrd="0" presId="urn:microsoft.com/office/officeart/2005/8/layout/hierarchy2"/>
    <dgm:cxn modelId="{98AFF6DE-5A3C-4723-890E-19943EFDE5FE}" type="presParOf" srcId="{118FE9C2-296E-4399-9438-F6F80BE4D37D}" destId="{01ACC834-22C6-4AC0-BF47-45CF2CED4956}" srcOrd="0" destOrd="0" presId="urn:microsoft.com/office/officeart/2005/8/layout/hierarchy2"/>
    <dgm:cxn modelId="{4EDBB11C-AF17-4346-AD59-3CB08974BE0D}" type="presParOf" srcId="{118FE9C2-296E-4399-9438-F6F80BE4D37D}" destId="{191E770B-E1E8-47D5-ABA1-F0083CA1A467}" srcOrd="1" destOrd="0" presId="urn:microsoft.com/office/officeart/2005/8/layout/hierarchy2"/>
    <dgm:cxn modelId="{7B5C8D29-6EAE-4DE4-91E6-CE47400FE2FE}" type="presParOf" srcId="{191E770B-E1E8-47D5-ABA1-F0083CA1A467}" destId="{CA2C99F8-7D2E-4B46-9A8B-6AA2A1DEF7C8}" srcOrd="0" destOrd="0" presId="urn:microsoft.com/office/officeart/2005/8/layout/hierarchy2"/>
    <dgm:cxn modelId="{3361E102-4BF0-44C9-B926-88F86B124137}" type="presParOf" srcId="{CA2C99F8-7D2E-4B46-9A8B-6AA2A1DEF7C8}" destId="{DF8A7DA2-FE69-4520-B67E-AE7CA74E9C57}" srcOrd="0" destOrd="0" presId="urn:microsoft.com/office/officeart/2005/8/layout/hierarchy2"/>
    <dgm:cxn modelId="{A40BE727-248C-4058-BAF9-C5E4AE085D8D}" type="presParOf" srcId="{191E770B-E1E8-47D5-ABA1-F0083CA1A467}" destId="{A8068B2C-4646-4B2A-A411-750A400E5B71}" srcOrd="1" destOrd="0" presId="urn:microsoft.com/office/officeart/2005/8/layout/hierarchy2"/>
    <dgm:cxn modelId="{4EE55E79-B50D-4103-A29E-32F9267BAB00}" type="presParOf" srcId="{A8068B2C-4646-4B2A-A411-750A400E5B71}" destId="{293AD261-6936-4814-9063-E781BF647BD9}" srcOrd="0" destOrd="0" presId="urn:microsoft.com/office/officeart/2005/8/layout/hierarchy2"/>
    <dgm:cxn modelId="{0E95CBE1-A217-4414-BDA5-D32B34462C3B}" type="presParOf" srcId="{A8068B2C-4646-4B2A-A411-750A400E5B71}" destId="{A99EA50E-8E49-431E-B2D6-C72540759B2E}" srcOrd="1" destOrd="0" presId="urn:microsoft.com/office/officeart/2005/8/layout/hierarchy2"/>
  </dgm:cxnLst>
  <dgm:bg/>
  <dgm:whole/>
</dgm:dataModel>
</file>

<file path=ppt/diagrams/data3.xml><?xml version="1.0" encoding="utf-8"?>
<dgm:dataModel xmlns:dgm="http://schemas.openxmlformats.org/drawingml/2006/diagram" xmlns:a="http://schemas.openxmlformats.org/drawingml/2006/main">
  <dgm:ptLst>
    <dgm:pt modelId="{E36F2016-0EA1-4759-95BA-3288832B7876}" type="doc">
      <dgm:prSet loTypeId="urn:microsoft.com/office/officeart/2005/8/layout/hProcess7" loCatId="process" qsTypeId="urn:microsoft.com/office/officeart/2005/8/quickstyle/simple1" qsCatId="simple" csTypeId="urn:microsoft.com/office/officeart/2005/8/colors/accent1_2" csCatId="accent1" phldr="1"/>
      <dgm:spPr/>
      <dgm:t>
        <a:bodyPr/>
        <a:lstStyle/>
        <a:p>
          <a:endParaRPr lang="zh-CN" altLang="en-US"/>
        </a:p>
      </dgm:t>
    </dgm:pt>
    <dgm:pt modelId="{7BFD03BD-49FA-4AF0-8D13-59CC7144F9E1}">
      <dgm:prSet phldrT="[文本]" phldr="1"/>
      <dgm:spPr>
        <a:solidFill>
          <a:schemeClr val="bg1"/>
        </a:solidFill>
        <a:ln w="38100">
          <a:solidFill>
            <a:srgbClr val="00B0F0"/>
          </a:solidFill>
        </a:ln>
      </dgm:spPr>
      <dgm:t>
        <a:bodyPr/>
        <a:lstStyle/>
        <a:p>
          <a:endParaRPr lang="zh-CN" altLang="en-US" dirty="0"/>
        </a:p>
      </dgm:t>
    </dgm:pt>
    <dgm:pt modelId="{A4BAB0D5-3BEE-4F64-9700-64FEE20320BE}" type="parTrans" cxnId="{04AFEAB1-948B-460E-87B9-119654C5B672}">
      <dgm:prSet/>
      <dgm:spPr/>
      <dgm:t>
        <a:bodyPr/>
        <a:lstStyle/>
        <a:p>
          <a:endParaRPr lang="zh-CN" altLang="en-US"/>
        </a:p>
      </dgm:t>
    </dgm:pt>
    <dgm:pt modelId="{BCC61615-78EC-40B6-BA81-6716F2745804}" type="sibTrans" cxnId="{04AFEAB1-948B-460E-87B9-119654C5B672}">
      <dgm:prSet/>
      <dgm:spPr/>
      <dgm:t>
        <a:bodyPr/>
        <a:lstStyle/>
        <a:p>
          <a:endParaRPr lang="zh-CN" altLang="en-US"/>
        </a:p>
      </dgm:t>
    </dgm:pt>
    <dgm:pt modelId="{B4CC1AB2-14C3-4E11-8454-C3F50AD9067F}">
      <dgm:prSet phldrT="[文本]" custT="1"/>
      <dgm:spPr>
        <a:noFill/>
        <a:ln>
          <a:solidFill>
            <a:schemeClr val="bg2">
              <a:lumMod val="50000"/>
            </a:schemeClr>
          </a:solidFill>
        </a:ln>
      </dgm:spPr>
      <dgm:t>
        <a:bodyPr anchor="ctr"/>
        <a:lstStyle/>
        <a:p>
          <a:pPr algn="ctr"/>
          <a:r>
            <a:rPr lang="en-US" altLang="zh-CN" sz="1200" dirty="0" smtClean="0">
              <a:solidFill>
                <a:srgbClr val="00B0F0"/>
              </a:solidFill>
            </a:rPr>
            <a:t>2003.10</a:t>
          </a:r>
          <a:r>
            <a:rPr lang="zh-CN" altLang="en-US" sz="1200" dirty="0" smtClean="0">
              <a:solidFill>
                <a:srgbClr val="00B0F0"/>
              </a:solidFill>
            </a:rPr>
            <a:t>，</a:t>
          </a:r>
          <a:r>
            <a:rPr lang="en-US" altLang="zh-CN" sz="1200" dirty="0" smtClean="0">
              <a:solidFill>
                <a:srgbClr val="00B0F0"/>
              </a:solidFill>
            </a:rPr>
            <a:t> 114.4mm</a:t>
          </a:r>
        </a:p>
        <a:p>
          <a:pPr algn="ctr"/>
          <a:r>
            <a:rPr lang="en-US" altLang="zh-CN" sz="1200" dirty="0" smtClean="0">
              <a:solidFill>
                <a:srgbClr val="00B0F0"/>
              </a:solidFill>
            </a:rPr>
            <a:t>5</a:t>
          </a:r>
          <a:r>
            <a:rPr lang="zh-CN" altLang="en-US" sz="1200" dirty="0" smtClean="0">
              <a:solidFill>
                <a:srgbClr val="00B0F0"/>
              </a:solidFill>
            </a:rPr>
            <a:t>年一遇设计暴雨</a:t>
          </a:r>
          <a:endParaRPr lang="en-US" altLang="zh-CN" sz="1200" dirty="0" smtClean="0">
            <a:solidFill>
              <a:srgbClr val="00B0F0"/>
            </a:solidFill>
          </a:endParaRPr>
        </a:p>
        <a:p>
          <a:pPr algn="ctr"/>
          <a:r>
            <a:rPr lang="en-US" altLang="zh-CN" sz="1200" dirty="0" smtClean="0">
              <a:solidFill>
                <a:srgbClr val="00B0F0"/>
              </a:solidFill>
            </a:rPr>
            <a:t>10</a:t>
          </a:r>
          <a:r>
            <a:rPr lang="zh-CN" altLang="en-US" sz="1200" dirty="0" smtClean="0">
              <a:solidFill>
                <a:srgbClr val="00B0F0"/>
              </a:solidFill>
            </a:rPr>
            <a:t>年一遇设计暴雨</a:t>
          </a:r>
          <a:endParaRPr lang="zh-CN" altLang="en-US" sz="1200" dirty="0">
            <a:solidFill>
              <a:srgbClr val="00B0F0"/>
            </a:solidFill>
          </a:endParaRPr>
        </a:p>
      </dgm:t>
    </dgm:pt>
    <dgm:pt modelId="{6FBA985C-E488-4611-981F-9F6124D145D5}" type="parTrans" cxnId="{2C29C015-2C58-4117-9F87-B503655FC5AB}">
      <dgm:prSet/>
      <dgm:spPr/>
      <dgm:t>
        <a:bodyPr/>
        <a:lstStyle/>
        <a:p>
          <a:endParaRPr lang="zh-CN" altLang="en-US"/>
        </a:p>
      </dgm:t>
    </dgm:pt>
    <dgm:pt modelId="{E85C61AF-5F1F-49B7-A0F8-E2EDD59C75CB}" type="sibTrans" cxnId="{2C29C015-2C58-4117-9F87-B503655FC5AB}">
      <dgm:prSet/>
      <dgm:spPr/>
      <dgm:t>
        <a:bodyPr/>
        <a:lstStyle/>
        <a:p>
          <a:endParaRPr lang="zh-CN" altLang="en-US"/>
        </a:p>
      </dgm:t>
    </dgm:pt>
    <dgm:pt modelId="{53985132-CABC-428A-80E9-7CAB7955AA11}">
      <dgm:prSet phldrT="[文本]" phldr="1"/>
      <dgm:spPr>
        <a:solidFill>
          <a:schemeClr val="bg1"/>
        </a:solidFill>
        <a:ln w="38100">
          <a:solidFill>
            <a:srgbClr val="00B0F0"/>
          </a:solidFill>
        </a:ln>
      </dgm:spPr>
      <dgm:t>
        <a:bodyPr/>
        <a:lstStyle/>
        <a:p>
          <a:endParaRPr lang="zh-CN" altLang="en-US"/>
        </a:p>
      </dgm:t>
    </dgm:pt>
    <dgm:pt modelId="{A4C59F1B-34F8-4FDC-A03D-14D92964BAEC}" type="parTrans" cxnId="{61DA71A5-1FA1-48D2-880C-6F0654555B97}">
      <dgm:prSet/>
      <dgm:spPr/>
      <dgm:t>
        <a:bodyPr/>
        <a:lstStyle/>
        <a:p>
          <a:endParaRPr lang="zh-CN" altLang="en-US"/>
        </a:p>
      </dgm:t>
    </dgm:pt>
    <dgm:pt modelId="{129F1BF3-0CCF-4F29-BD9A-FAD9CDEC531F}" type="sibTrans" cxnId="{61DA71A5-1FA1-48D2-880C-6F0654555B97}">
      <dgm:prSet/>
      <dgm:spPr/>
      <dgm:t>
        <a:bodyPr/>
        <a:lstStyle/>
        <a:p>
          <a:endParaRPr lang="zh-CN" altLang="en-US"/>
        </a:p>
      </dgm:t>
    </dgm:pt>
    <dgm:pt modelId="{58BB2426-9105-43E8-91BF-903A2B38E50B}">
      <dgm:prSet phldrT="[文本]" custT="1"/>
      <dgm:spPr/>
      <dgm:t>
        <a:bodyPr anchor="ctr"/>
        <a:lstStyle/>
        <a:p>
          <a:pPr algn="ctr"/>
          <a:r>
            <a:rPr lang="zh-CN" altLang="en-US" sz="1200" dirty="0" smtClean="0">
              <a:solidFill>
                <a:srgbClr val="00B0F0"/>
              </a:solidFill>
            </a:rPr>
            <a:t>→丰水年</a:t>
          </a:r>
          <a:endParaRPr lang="en-US" altLang="zh-CN" sz="1200" dirty="0" smtClean="0">
            <a:solidFill>
              <a:srgbClr val="00B0F0"/>
            </a:solidFill>
          </a:endParaRPr>
        </a:p>
        <a:p>
          <a:pPr algn="ctr"/>
          <a:r>
            <a:rPr lang="zh-CN" altLang="zh-CN" sz="1200" dirty="0" smtClean="0">
              <a:solidFill>
                <a:srgbClr val="00B0F0"/>
              </a:solidFill>
            </a:rPr>
            <a:t>→</a:t>
          </a:r>
          <a:r>
            <a:rPr lang="zh-CN" altLang="en-US" sz="1200" dirty="0" smtClean="0">
              <a:solidFill>
                <a:srgbClr val="00B0F0"/>
              </a:solidFill>
            </a:rPr>
            <a:t>平水年</a:t>
          </a:r>
          <a:endParaRPr lang="zh-CN" altLang="en-US" sz="1200" dirty="0">
            <a:solidFill>
              <a:srgbClr val="00B0F0"/>
            </a:solidFill>
          </a:endParaRPr>
        </a:p>
      </dgm:t>
    </dgm:pt>
    <dgm:pt modelId="{9486B062-1811-4080-902D-C07E2FA30ECD}" type="parTrans" cxnId="{34030490-9988-45C1-B389-89BB586D19A4}">
      <dgm:prSet/>
      <dgm:spPr/>
      <dgm:t>
        <a:bodyPr/>
        <a:lstStyle/>
        <a:p>
          <a:endParaRPr lang="zh-CN" altLang="en-US"/>
        </a:p>
      </dgm:t>
    </dgm:pt>
    <dgm:pt modelId="{D06D8A9F-C739-4D04-8B91-26A4FC5185C7}" type="sibTrans" cxnId="{34030490-9988-45C1-B389-89BB586D19A4}">
      <dgm:prSet/>
      <dgm:spPr/>
      <dgm:t>
        <a:bodyPr/>
        <a:lstStyle/>
        <a:p>
          <a:endParaRPr lang="zh-CN" altLang="en-US"/>
        </a:p>
      </dgm:t>
    </dgm:pt>
    <dgm:pt modelId="{8F04BCD3-3369-40BB-90A6-7AE87B9F1A44}">
      <dgm:prSet phldrT="[文本]" phldr="1"/>
      <dgm:spPr>
        <a:solidFill>
          <a:schemeClr val="bg1"/>
        </a:solidFill>
        <a:ln w="38100">
          <a:solidFill>
            <a:srgbClr val="00B0F0"/>
          </a:solidFill>
        </a:ln>
      </dgm:spPr>
      <dgm:t>
        <a:bodyPr/>
        <a:lstStyle/>
        <a:p>
          <a:endParaRPr lang="zh-CN" altLang="en-US" dirty="0"/>
        </a:p>
      </dgm:t>
    </dgm:pt>
    <dgm:pt modelId="{6532DD36-BDA1-4AE0-8A77-F87B5C0AC0CB}" type="parTrans" cxnId="{EE5D53D0-A46E-4CA4-BDCA-97E365CDB755}">
      <dgm:prSet/>
      <dgm:spPr/>
      <dgm:t>
        <a:bodyPr/>
        <a:lstStyle/>
        <a:p>
          <a:endParaRPr lang="zh-CN" altLang="en-US"/>
        </a:p>
      </dgm:t>
    </dgm:pt>
    <dgm:pt modelId="{E3EF623D-4306-4A48-80D3-5EDBE2327853}" type="sibTrans" cxnId="{EE5D53D0-A46E-4CA4-BDCA-97E365CDB755}">
      <dgm:prSet/>
      <dgm:spPr/>
      <dgm:t>
        <a:bodyPr/>
        <a:lstStyle/>
        <a:p>
          <a:endParaRPr lang="zh-CN" altLang="en-US"/>
        </a:p>
      </dgm:t>
    </dgm:pt>
    <dgm:pt modelId="{87DE07A0-1917-4296-A771-EF6F9B95152D}">
      <dgm:prSet phldrT="[文本]" custT="1"/>
      <dgm:spPr>
        <a:noFill/>
        <a:ln>
          <a:solidFill>
            <a:srgbClr val="00B0F0"/>
          </a:solidFill>
        </a:ln>
      </dgm:spPr>
      <dgm:t>
        <a:bodyPr anchor="ctr"/>
        <a:lstStyle/>
        <a:p>
          <a:pPr algn="ctr"/>
          <a:r>
            <a:rPr lang="en-US" altLang="zh-CN" sz="1200" dirty="0" smtClean="0">
              <a:solidFill>
                <a:srgbClr val="00B0F0"/>
              </a:solidFill>
            </a:rPr>
            <a:t>6</a:t>
          </a:r>
          <a:r>
            <a:rPr lang="zh-CN" altLang="en-US" sz="1200" dirty="0" smtClean="0">
              <a:solidFill>
                <a:srgbClr val="00B0F0"/>
              </a:solidFill>
            </a:rPr>
            <a:t>月</a:t>
          </a:r>
          <a:endParaRPr lang="en-US" altLang="zh-CN" sz="1200" dirty="0" smtClean="0">
            <a:solidFill>
              <a:srgbClr val="00B0F0"/>
            </a:solidFill>
          </a:endParaRPr>
        </a:p>
        <a:p>
          <a:pPr algn="ctr"/>
          <a:r>
            <a:rPr lang="en-US" altLang="zh-CN" sz="1200" dirty="0" smtClean="0">
              <a:solidFill>
                <a:srgbClr val="00B0F0"/>
              </a:solidFill>
            </a:rPr>
            <a:t>7</a:t>
          </a:r>
          <a:r>
            <a:rPr lang="zh-CN" altLang="en-US" sz="1200" dirty="0" smtClean="0">
              <a:solidFill>
                <a:srgbClr val="00B0F0"/>
              </a:solidFill>
            </a:rPr>
            <a:t>月</a:t>
          </a:r>
          <a:endParaRPr lang="en-US" altLang="zh-CN" sz="1200" dirty="0" smtClean="0">
            <a:solidFill>
              <a:srgbClr val="00B0F0"/>
            </a:solidFill>
          </a:endParaRPr>
        </a:p>
        <a:p>
          <a:pPr algn="ctr"/>
          <a:r>
            <a:rPr lang="en-US" altLang="zh-CN" sz="1200" dirty="0" smtClean="0">
              <a:solidFill>
                <a:srgbClr val="00B0F0"/>
              </a:solidFill>
            </a:rPr>
            <a:t>8</a:t>
          </a:r>
          <a:r>
            <a:rPr lang="zh-CN" altLang="en-US" sz="1200" dirty="0" smtClean="0">
              <a:solidFill>
                <a:srgbClr val="00B0F0"/>
              </a:solidFill>
            </a:rPr>
            <a:t>月</a:t>
          </a:r>
          <a:endParaRPr lang="zh-CN" altLang="en-US" sz="1200" dirty="0">
            <a:solidFill>
              <a:srgbClr val="00B0F0"/>
            </a:solidFill>
          </a:endParaRPr>
        </a:p>
      </dgm:t>
    </dgm:pt>
    <dgm:pt modelId="{9A2884B2-0667-4B0D-8B85-9B591BDA67BE}" type="parTrans" cxnId="{F4898FC2-078B-4F1C-B9A2-9BDB929CB843}">
      <dgm:prSet/>
      <dgm:spPr/>
      <dgm:t>
        <a:bodyPr/>
        <a:lstStyle/>
        <a:p>
          <a:endParaRPr lang="zh-CN" altLang="en-US"/>
        </a:p>
      </dgm:t>
    </dgm:pt>
    <dgm:pt modelId="{E7E560E8-6958-4ACB-883C-7B347008F80E}" type="sibTrans" cxnId="{F4898FC2-078B-4F1C-B9A2-9BDB929CB843}">
      <dgm:prSet/>
      <dgm:spPr/>
      <dgm:t>
        <a:bodyPr/>
        <a:lstStyle/>
        <a:p>
          <a:endParaRPr lang="zh-CN" altLang="en-US"/>
        </a:p>
      </dgm:t>
    </dgm:pt>
    <dgm:pt modelId="{4C85D967-CC12-4EFD-905C-7143C28E3929}" type="pres">
      <dgm:prSet presAssocID="{E36F2016-0EA1-4759-95BA-3288832B7876}" presName="Name0" presStyleCnt="0">
        <dgm:presLayoutVars>
          <dgm:dir/>
          <dgm:animLvl val="lvl"/>
          <dgm:resizeHandles val="exact"/>
        </dgm:presLayoutVars>
      </dgm:prSet>
      <dgm:spPr/>
      <dgm:t>
        <a:bodyPr/>
        <a:lstStyle/>
        <a:p>
          <a:endParaRPr lang="zh-CN" altLang="en-US"/>
        </a:p>
      </dgm:t>
    </dgm:pt>
    <dgm:pt modelId="{08BFCBB2-70D5-4E8F-8603-FB6DDA73E159}" type="pres">
      <dgm:prSet presAssocID="{7BFD03BD-49FA-4AF0-8D13-59CC7144F9E1}" presName="compositeNode" presStyleCnt="0">
        <dgm:presLayoutVars>
          <dgm:bulletEnabled val="1"/>
        </dgm:presLayoutVars>
      </dgm:prSet>
      <dgm:spPr/>
    </dgm:pt>
    <dgm:pt modelId="{4C357A30-8057-4C65-B432-5CB1C0868ED4}" type="pres">
      <dgm:prSet presAssocID="{7BFD03BD-49FA-4AF0-8D13-59CC7144F9E1}" presName="bgRect" presStyleLbl="node1" presStyleIdx="0" presStyleCnt="3" custScaleX="113672" custScaleY="37618"/>
      <dgm:spPr/>
      <dgm:t>
        <a:bodyPr/>
        <a:lstStyle/>
        <a:p>
          <a:endParaRPr lang="zh-CN" altLang="en-US"/>
        </a:p>
      </dgm:t>
    </dgm:pt>
    <dgm:pt modelId="{46D3CA9C-B9DC-484A-AB76-B0B050CF46CA}" type="pres">
      <dgm:prSet presAssocID="{7BFD03BD-49FA-4AF0-8D13-59CC7144F9E1}" presName="parentNode" presStyleLbl="node1" presStyleIdx="0" presStyleCnt="3">
        <dgm:presLayoutVars>
          <dgm:chMax val="0"/>
          <dgm:bulletEnabled val="1"/>
        </dgm:presLayoutVars>
      </dgm:prSet>
      <dgm:spPr/>
      <dgm:t>
        <a:bodyPr/>
        <a:lstStyle/>
        <a:p>
          <a:endParaRPr lang="zh-CN" altLang="en-US"/>
        </a:p>
      </dgm:t>
    </dgm:pt>
    <dgm:pt modelId="{657AF788-0E83-41A8-AA29-ECEDCDB8566F}" type="pres">
      <dgm:prSet presAssocID="{7BFD03BD-49FA-4AF0-8D13-59CC7144F9E1}" presName="childNode" presStyleLbl="node1" presStyleIdx="0" presStyleCnt="3">
        <dgm:presLayoutVars>
          <dgm:bulletEnabled val="1"/>
        </dgm:presLayoutVars>
      </dgm:prSet>
      <dgm:spPr/>
      <dgm:t>
        <a:bodyPr/>
        <a:lstStyle/>
        <a:p>
          <a:endParaRPr lang="zh-CN" altLang="en-US"/>
        </a:p>
      </dgm:t>
    </dgm:pt>
    <dgm:pt modelId="{07FF279E-60C5-4C6B-837D-0DF5C16F0A99}" type="pres">
      <dgm:prSet presAssocID="{BCC61615-78EC-40B6-BA81-6716F2745804}" presName="hSp" presStyleCnt="0"/>
      <dgm:spPr/>
    </dgm:pt>
    <dgm:pt modelId="{E827BD8E-38A6-49B2-9ECA-6F75EDF68A8A}" type="pres">
      <dgm:prSet presAssocID="{BCC61615-78EC-40B6-BA81-6716F2745804}" presName="vProcSp" presStyleCnt="0"/>
      <dgm:spPr/>
    </dgm:pt>
    <dgm:pt modelId="{9CA71E45-4B3C-45D7-AC92-BEBA91FC1A7A}" type="pres">
      <dgm:prSet presAssocID="{BCC61615-78EC-40B6-BA81-6716F2745804}" presName="vSp1" presStyleCnt="0"/>
      <dgm:spPr/>
    </dgm:pt>
    <dgm:pt modelId="{9E1C5D2F-6EC2-44F1-96A5-8910689927C9}" type="pres">
      <dgm:prSet presAssocID="{BCC61615-78EC-40B6-BA81-6716F2745804}" presName="simulatedConn" presStyleLbl="solidFgAcc1" presStyleIdx="0" presStyleCnt="2" custLinFactY="-287998" custLinFactNeighborX="8406" custLinFactNeighborY="-300000"/>
      <dgm:spPr>
        <a:ln>
          <a:solidFill>
            <a:srgbClr val="00B0F0"/>
          </a:solidFill>
        </a:ln>
      </dgm:spPr>
    </dgm:pt>
    <dgm:pt modelId="{684286E4-34DA-4589-983F-F663F8B9E947}" type="pres">
      <dgm:prSet presAssocID="{BCC61615-78EC-40B6-BA81-6716F2745804}" presName="vSp2" presStyleCnt="0"/>
      <dgm:spPr/>
    </dgm:pt>
    <dgm:pt modelId="{1812AF00-8A70-45FA-8EB0-5D5DA57FC9B5}" type="pres">
      <dgm:prSet presAssocID="{BCC61615-78EC-40B6-BA81-6716F2745804}" presName="sibTrans" presStyleCnt="0"/>
      <dgm:spPr/>
    </dgm:pt>
    <dgm:pt modelId="{CEE5C579-F2C1-4C62-AB39-97ED7462415A}" type="pres">
      <dgm:prSet presAssocID="{53985132-CABC-428A-80E9-7CAB7955AA11}" presName="compositeNode" presStyleCnt="0">
        <dgm:presLayoutVars>
          <dgm:bulletEnabled val="1"/>
        </dgm:presLayoutVars>
      </dgm:prSet>
      <dgm:spPr/>
    </dgm:pt>
    <dgm:pt modelId="{40523E89-BDA3-48AA-8D64-0347F74F7F9C}" type="pres">
      <dgm:prSet presAssocID="{53985132-CABC-428A-80E9-7CAB7955AA11}" presName="bgRect" presStyleLbl="node1" presStyleIdx="1" presStyleCnt="3" custScaleY="37303"/>
      <dgm:spPr/>
      <dgm:t>
        <a:bodyPr/>
        <a:lstStyle/>
        <a:p>
          <a:endParaRPr lang="zh-CN" altLang="en-US"/>
        </a:p>
      </dgm:t>
    </dgm:pt>
    <dgm:pt modelId="{F78D509B-DAA1-46DB-AB28-5DA35F8457BD}" type="pres">
      <dgm:prSet presAssocID="{53985132-CABC-428A-80E9-7CAB7955AA11}" presName="parentNode" presStyleLbl="node1" presStyleIdx="1" presStyleCnt="3">
        <dgm:presLayoutVars>
          <dgm:chMax val="0"/>
          <dgm:bulletEnabled val="1"/>
        </dgm:presLayoutVars>
      </dgm:prSet>
      <dgm:spPr/>
      <dgm:t>
        <a:bodyPr/>
        <a:lstStyle/>
        <a:p>
          <a:endParaRPr lang="zh-CN" altLang="en-US"/>
        </a:p>
      </dgm:t>
    </dgm:pt>
    <dgm:pt modelId="{03B17C84-258F-4591-8ABA-D264D90FE227}" type="pres">
      <dgm:prSet presAssocID="{53985132-CABC-428A-80E9-7CAB7955AA11}" presName="childNode" presStyleLbl="node1" presStyleIdx="1" presStyleCnt="3">
        <dgm:presLayoutVars>
          <dgm:bulletEnabled val="1"/>
        </dgm:presLayoutVars>
      </dgm:prSet>
      <dgm:spPr/>
      <dgm:t>
        <a:bodyPr/>
        <a:lstStyle/>
        <a:p>
          <a:endParaRPr lang="zh-CN" altLang="en-US"/>
        </a:p>
      </dgm:t>
    </dgm:pt>
    <dgm:pt modelId="{12B32EDD-D1AA-42A3-9C00-2E665F120D31}" type="pres">
      <dgm:prSet presAssocID="{129F1BF3-0CCF-4F29-BD9A-FAD9CDEC531F}" presName="hSp" presStyleCnt="0"/>
      <dgm:spPr/>
    </dgm:pt>
    <dgm:pt modelId="{12EA4F4E-4CD0-4805-9CDE-43E45E78FFB2}" type="pres">
      <dgm:prSet presAssocID="{129F1BF3-0CCF-4F29-BD9A-FAD9CDEC531F}" presName="vProcSp" presStyleCnt="0"/>
      <dgm:spPr/>
    </dgm:pt>
    <dgm:pt modelId="{29961BF7-41A5-41B1-8C31-5EB7CEB65CF8}" type="pres">
      <dgm:prSet presAssocID="{129F1BF3-0CCF-4F29-BD9A-FAD9CDEC531F}" presName="vSp1" presStyleCnt="0"/>
      <dgm:spPr/>
    </dgm:pt>
    <dgm:pt modelId="{C137E4C8-E973-46D5-85FA-04D7A27B719B}" type="pres">
      <dgm:prSet presAssocID="{129F1BF3-0CCF-4F29-BD9A-FAD9CDEC531F}" presName="simulatedConn" presStyleLbl="solidFgAcc1" presStyleIdx="1" presStyleCnt="2" custLinFactY="-287998" custLinFactNeighborX="-4473" custLinFactNeighborY="-300000"/>
      <dgm:spPr>
        <a:ln>
          <a:solidFill>
            <a:srgbClr val="00B0F0"/>
          </a:solidFill>
        </a:ln>
      </dgm:spPr>
    </dgm:pt>
    <dgm:pt modelId="{42A612A8-CAF2-4608-BCF1-43FFD0E74052}" type="pres">
      <dgm:prSet presAssocID="{129F1BF3-0CCF-4F29-BD9A-FAD9CDEC531F}" presName="vSp2" presStyleCnt="0"/>
      <dgm:spPr/>
    </dgm:pt>
    <dgm:pt modelId="{E780FDDE-8708-4598-9C92-2DE91B130030}" type="pres">
      <dgm:prSet presAssocID="{129F1BF3-0CCF-4F29-BD9A-FAD9CDEC531F}" presName="sibTrans" presStyleCnt="0"/>
      <dgm:spPr/>
    </dgm:pt>
    <dgm:pt modelId="{9AA0B30B-3347-4630-A818-D94B6DD986BB}" type="pres">
      <dgm:prSet presAssocID="{8F04BCD3-3369-40BB-90A6-7AE87B9F1A44}" presName="compositeNode" presStyleCnt="0">
        <dgm:presLayoutVars>
          <dgm:bulletEnabled val="1"/>
        </dgm:presLayoutVars>
      </dgm:prSet>
      <dgm:spPr/>
    </dgm:pt>
    <dgm:pt modelId="{ECA21F77-ADB4-41D4-B6E6-78FA657FC88A}" type="pres">
      <dgm:prSet presAssocID="{8F04BCD3-3369-40BB-90A6-7AE87B9F1A44}" presName="bgRect" presStyleLbl="node1" presStyleIdx="2" presStyleCnt="3" custScaleY="37618"/>
      <dgm:spPr/>
      <dgm:t>
        <a:bodyPr/>
        <a:lstStyle/>
        <a:p>
          <a:endParaRPr lang="zh-CN" altLang="en-US"/>
        </a:p>
      </dgm:t>
    </dgm:pt>
    <dgm:pt modelId="{9C2F36E6-F2A0-424A-A28E-5EB1275DDE9E}" type="pres">
      <dgm:prSet presAssocID="{8F04BCD3-3369-40BB-90A6-7AE87B9F1A44}" presName="parentNode" presStyleLbl="node1" presStyleIdx="2" presStyleCnt="3">
        <dgm:presLayoutVars>
          <dgm:chMax val="0"/>
          <dgm:bulletEnabled val="1"/>
        </dgm:presLayoutVars>
      </dgm:prSet>
      <dgm:spPr/>
      <dgm:t>
        <a:bodyPr/>
        <a:lstStyle/>
        <a:p>
          <a:endParaRPr lang="zh-CN" altLang="en-US"/>
        </a:p>
      </dgm:t>
    </dgm:pt>
    <dgm:pt modelId="{1F776E79-6BB3-4832-B4B7-0F178AE76B38}" type="pres">
      <dgm:prSet presAssocID="{8F04BCD3-3369-40BB-90A6-7AE87B9F1A44}" presName="childNode" presStyleLbl="node1" presStyleIdx="2" presStyleCnt="3">
        <dgm:presLayoutVars>
          <dgm:bulletEnabled val="1"/>
        </dgm:presLayoutVars>
      </dgm:prSet>
      <dgm:spPr/>
      <dgm:t>
        <a:bodyPr/>
        <a:lstStyle/>
        <a:p>
          <a:endParaRPr lang="zh-CN" altLang="en-US"/>
        </a:p>
      </dgm:t>
    </dgm:pt>
  </dgm:ptLst>
  <dgm:cxnLst>
    <dgm:cxn modelId="{6060071C-0CDE-4479-8301-13FF395DEE77}" type="presOf" srcId="{7BFD03BD-49FA-4AF0-8D13-59CC7144F9E1}" destId="{4C357A30-8057-4C65-B432-5CB1C0868ED4}" srcOrd="0" destOrd="0" presId="urn:microsoft.com/office/officeart/2005/8/layout/hProcess7"/>
    <dgm:cxn modelId="{EE5D53D0-A46E-4CA4-BDCA-97E365CDB755}" srcId="{E36F2016-0EA1-4759-95BA-3288832B7876}" destId="{8F04BCD3-3369-40BB-90A6-7AE87B9F1A44}" srcOrd="2" destOrd="0" parTransId="{6532DD36-BDA1-4AE0-8A77-F87B5C0AC0CB}" sibTransId="{E3EF623D-4306-4A48-80D3-5EDBE2327853}"/>
    <dgm:cxn modelId="{9CFE459D-79CE-464B-9DB6-5046E7A25B78}" type="presOf" srcId="{8F04BCD3-3369-40BB-90A6-7AE87B9F1A44}" destId="{ECA21F77-ADB4-41D4-B6E6-78FA657FC88A}" srcOrd="0" destOrd="0" presId="urn:microsoft.com/office/officeart/2005/8/layout/hProcess7"/>
    <dgm:cxn modelId="{34030490-9988-45C1-B389-89BB586D19A4}" srcId="{53985132-CABC-428A-80E9-7CAB7955AA11}" destId="{58BB2426-9105-43E8-91BF-903A2B38E50B}" srcOrd="0" destOrd="0" parTransId="{9486B062-1811-4080-902D-C07E2FA30ECD}" sibTransId="{D06D8A9F-C739-4D04-8B91-26A4FC5185C7}"/>
    <dgm:cxn modelId="{83CB8095-07F5-41D4-BE30-C0E37D9946D0}" type="presOf" srcId="{87DE07A0-1917-4296-A771-EF6F9B95152D}" destId="{1F776E79-6BB3-4832-B4B7-0F178AE76B38}" srcOrd="0" destOrd="0" presId="urn:microsoft.com/office/officeart/2005/8/layout/hProcess7"/>
    <dgm:cxn modelId="{61DA71A5-1FA1-48D2-880C-6F0654555B97}" srcId="{E36F2016-0EA1-4759-95BA-3288832B7876}" destId="{53985132-CABC-428A-80E9-7CAB7955AA11}" srcOrd="1" destOrd="0" parTransId="{A4C59F1B-34F8-4FDC-A03D-14D92964BAEC}" sibTransId="{129F1BF3-0CCF-4F29-BD9A-FAD9CDEC531F}"/>
    <dgm:cxn modelId="{E7E2C59E-58C8-4648-AEC2-D43B0A991AE3}" type="presOf" srcId="{E36F2016-0EA1-4759-95BA-3288832B7876}" destId="{4C85D967-CC12-4EFD-905C-7143C28E3929}" srcOrd="0" destOrd="0" presId="urn:microsoft.com/office/officeart/2005/8/layout/hProcess7"/>
    <dgm:cxn modelId="{0BEA0278-E5DC-4594-BE28-B66DD2122D62}" type="presOf" srcId="{B4CC1AB2-14C3-4E11-8454-C3F50AD9067F}" destId="{657AF788-0E83-41A8-AA29-ECEDCDB8566F}" srcOrd="0" destOrd="0" presId="urn:microsoft.com/office/officeart/2005/8/layout/hProcess7"/>
    <dgm:cxn modelId="{2C29C015-2C58-4117-9F87-B503655FC5AB}" srcId="{7BFD03BD-49FA-4AF0-8D13-59CC7144F9E1}" destId="{B4CC1AB2-14C3-4E11-8454-C3F50AD9067F}" srcOrd="0" destOrd="0" parTransId="{6FBA985C-E488-4611-981F-9F6124D145D5}" sibTransId="{E85C61AF-5F1F-49B7-A0F8-E2EDD59C75CB}"/>
    <dgm:cxn modelId="{3868F815-639A-48A5-ACA7-2EB37423C3F2}" type="presOf" srcId="{58BB2426-9105-43E8-91BF-903A2B38E50B}" destId="{03B17C84-258F-4591-8ABA-D264D90FE227}" srcOrd="0" destOrd="0" presId="urn:microsoft.com/office/officeart/2005/8/layout/hProcess7"/>
    <dgm:cxn modelId="{14B1B6BE-DB26-4AE3-884F-547F835B212D}" type="presOf" srcId="{7BFD03BD-49FA-4AF0-8D13-59CC7144F9E1}" destId="{46D3CA9C-B9DC-484A-AB76-B0B050CF46CA}" srcOrd="1" destOrd="0" presId="urn:microsoft.com/office/officeart/2005/8/layout/hProcess7"/>
    <dgm:cxn modelId="{04AFEAB1-948B-460E-87B9-119654C5B672}" srcId="{E36F2016-0EA1-4759-95BA-3288832B7876}" destId="{7BFD03BD-49FA-4AF0-8D13-59CC7144F9E1}" srcOrd="0" destOrd="0" parTransId="{A4BAB0D5-3BEE-4F64-9700-64FEE20320BE}" sibTransId="{BCC61615-78EC-40B6-BA81-6716F2745804}"/>
    <dgm:cxn modelId="{3DB62220-35C6-43E3-A139-32C7E4E940FA}" type="presOf" srcId="{8F04BCD3-3369-40BB-90A6-7AE87B9F1A44}" destId="{9C2F36E6-F2A0-424A-A28E-5EB1275DDE9E}" srcOrd="1" destOrd="0" presId="urn:microsoft.com/office/officeart/2005/8/layout/hProcess7"/>
    <dgm:cxn modelId="{5F3F81C0-873F-4454-A54D-C097CF676169}" type="presOf" srcId="{53985132-CABC-428A-80E9-7CAB7955AA11}" destId="{F78D509B-DAA1-46DB-AB28-5DA35F8457BD}" srcOrd="1" destOrd="0" presId="urn:microsoft.com/office/officeart/2005/8/layout/hProcess7"/>
    <dgm:cxn modelId="{152533D0-DE4F-401D-9316-1268BDBA73F9}" type="presOf" srcId="{53985132-CABC-428A-80E9-7CAB7955AA11}" destId="{40523E89-BDA3-48AA-8D64-0347F74F7F9C}" srcOrd="0" destOrd="0" presId="urn:microsoft.com/office/officeart/2005/8/layout/hProcess7"/>
    <dgm:cxn modelId="{F4898FC2-078B-4F1C-B9A2-9BDB929CB843}" srcId="{8F04BCD3-3369-40BB-90A6-7AE87B9F1A44}" destId="{87DE07A0-1917-4296-A771-EF6F9B95152D}" srcOrd="0" destOrd="0" parTransId="{9A2884B2-0667-4B0D-8B85-9B591BDA67BE}" sibTransId="{E7E560E8-6958-4ACB-883C-7B347008F80E}"/>
    <dgm:cxn modelId="{1556E777-9395-4458-A457-A781995976F5}" type="presParOf" srcId="{4C85D967-CC12-4EFD-905C-7143C28E3929}" destId="{08BFCBB2-70D5-4E8F-8603-FB6DDA73E159}" srcOrd="0" destOrd="0" presId="urn:microsoft.com/office/officeart/2005/8/layout/hProcess7"/>
    <dgm:cxn modelId="{02E6ED5F-3689-4FE6-8599-8C1BF7EF8718}" type="presParOf" srcId="{08BFCBB2-70D5-4E8F-8603-FB6DDA73E159}" destId="{4C357A30-8057-4C65-B432-5CB1C0868ED4}" srcOrd="0" destOrd="0" presId="urn:microsoft.com/office/officeart/2005/8/layout/hProcess7"/>
    <dgm:cxn modelId="{4DB1A3C5-4A94-4D92-AA85-D848621789D9}" type="presParOf" srcId="{08BFCBB2-70D5-4E8F-8603-FB6DDA73E159}" destId="{46D3CA9C-B9DC-484A-AB76-B0B050CF46CA}" srcOrd="1" destOrd="0" presId="urn:microsoft.com/office/officeart/2005/8/layout/hProcess7"/>
    <dgm:cxn modelId="{2A0EB7F8-42B7-47D8-B749-456F3693C63C}" type="presParOf" srcId="{08BFCBB2-70D5-4E8F-8603-FB6DDA73E159}" destId="{657AF788-0E83-41A8-AA29-ECEDCDB8566F}" srcOrd="2" destOrd="0" presId="urn:microsoft.com/office/officeart/2005/8/layout/hProcess7"/>
    <dgm:cxn modelId="{3BCC5A7E-1A05-40AD-BA75-8E7B96BB3A17}" type="presParOf" srcId="{4C85D967-CC12-4EFD-905C-7143C28E3929}" destId="{07FF279E-60C5-4C6B-837D-0DF5C16F0A99}" srcOrd="1" destOrd="0" presId="urn:microsoft.com/office/officeart/2005/8/layout/hProcess7"/>
    <dgm:cxn modelId="{BFE921D8-2ED0-461D-8612-29A822543BFA}" type="presParOf" srcId="{4C85D967-CC12-4EFD-905C-7143C28E3929}" destId="{E827BD8E-38A6-49B2-9ECA-6F75EDF68A8A}" srcOrd="2" destOrd="0" presId="urn:microsoft.com/office/officeart/2005/8/layout/hProcess7"/>
    <dgm:cxn modelId="{244A769B-60AA-47DF-B935-F9CB99D3987C}" type="presParOf" srcId="{E827BD8E-38A6-49B2-9ECA-6F75EDF68A8A}" destId="{9CA71E45-4B3C-45D7-AC92-BEBA91FC1A7A}" srcOrd="0" destOrd="0" presId="urn:microsoft.com/office/officeart/2005/8/layout/hProcess7"/>
    <dgm:cxn modelId="{B3B70076-D045-4ACF-B0CD-CEDD81B66407}" type="presParOf" srcId="{E827BD8E-38A6-49B2-9ECA-6F75EDF68A8A}" destId="{9E1C5D2F-6EC2-44F1-96A5-8910689927C9}" srcOrd="1" destOrd="0" presId="urn:microsoft.com/office/officeart/2005/8/layout/hProcess7"/>
    <dgm:cxn modelId="{5C336BB6-2AED-4B70-9E4E-6F0AA9C4D5A0}" type="presParOf" srcId="{E827BD8E-38A6-49B2-9ECA-6F75EDF68A8A}" destId="{684286E4-34DA-4589-983F-F663F8B9E947}" srcOrd="2" destOrd="0" presId="urn:microsoft.com/office/officeart/2005/8/layout/hProcess7"/>
    <dgm:cxn modelId="{AEDBCA89-4AA8-43F9-B7A1-BAA6A4C30DEB}" type="presParOf" srcId="{4C85D967-CC12-4EFD-905C-7143C28E3929}" destId="{1812AF00-8A70-45FA-8EB0-5D5DA57FC9B5}" srcOrd="3" destOrd="0" presId="urn:microsoft.com/office/officeart/2005/8/layout/hProcess7"/>
    <dgm:cxn modelId="{78CA1324-0F9D-4977-A6C5-3931B809AA3E}" type="presParOf" srcId="{4C85D967-CC12-4EFD-905C-7143C28E3929}" destId="{CEE5C579-F2C1-4C62-AB39-97ED7462415A}" srcOrd="4" destOrd="0" presId="urn:microsoft.com/office/officeart/2005/8/layout/hProcess7"/>
    <dgm:cxn modelId="{F371855E-C336-440E-A7DA-B4B96202AC0F}" type="presParOf" srcId="{CEE5C579-F2C1-4C62-AB39-97ED7462415A}" destId="{40523E89-BDA3-48AA-8D64-0347F74F7F9C}" srcOrd="0" destOrd="0" presId="urn:microsoft.com/office/officeart/2005/8/layout/hProcess7"/>
    <dgm:cxn modelId="{BFA0A279-ADC9-4881-9F25-A6D464A26B4E}" type="presParOf" srcId="{CEE5C579-F2C1-4C62-AB39-97ED7462415A}" destId="{F78D509B-DAA1-46DB-AB28-5DA35F8457BD}" srcOrd="1" destOrd="0" presId="urn:microsoft.com/office/officeart/2005/8/layout/hProcess7"/>
    <dgm:cxn modelId="{3F09FB7F-EBFC-4283-A008-7CB3BD7C5121}" type="presParOf" srcId="{CEE5C579-F2C1-4C62-AB39-97ED7462415A}" destId="{03B17C84-258F-4591-8ABA-D264D90FE227}" srcOrd="2" destOrd="0" presId="urn:microsoft.com/office/officeart/2005/8/layout/hProcess7"/>
    <dgm:cxn modelId="{E05D6B39-4339-4375-B412-1C500F1F7791}" type="presParOf" srcId="{4C85D967-CC12-4EFD-905C-7143C28E3929}" destId="{12B32EDD-D1AA-42A3-9C00-2E665F120D31}" srcOrd="5" destOrd="0" presId="urn:microsoft.com/office/officeart/2005/8/layout/hProcess7"/>
    <dgm:cxn modelId="{4F70218D-6BB0-4693-9ECF-C195FE3A8E26}" type="presParOf" srcId="{4C85D967-CC12-4EFD-905C-7143C28E3929}" destId="{12EA4F4E-4CD0-4805-9CDE-43E45E78FFB2}" srcOrd="6" destOrd="0" presId="urn:microsoft.com/office/officeart/2005/8/layout/hProcess7"/>
    <dgm:cxn modelId="{6455CD6F-C46B-439E-9648-2396A8885CC3}" type="presParOf" srcId="{12EA4F4E-4CD0-4805-9CDE-43E45E78FFB2}" destId="{29961BF7-41A5-41B1-8C31-5EB7CEB65CF8}" srcOrd="0" destOrd="0" presId="urn:microsoft.com/office/officeart/2005/8/layout/hProcess7"/>
    <dgm:cxn modelId="{C0942FF8-E54E-4BFF-B98F-9C949EC9A4D3}" type="presParOf" srcId="{12EA4F4E-4CD0-4805-9CDE-43E45E78FFB2}" destId="{C137E4C8-E973-46D5-85FA-04D7A27B719B}" srcOrd="1" destOrd="0" presId="urn:microsoft.com/office/officeart/2005/8/layout/hProcess7"/>
    <dgm:cxn modelId="{58771A5D-6BF2-4804-8CB2-F667E82E19ED}" type="presParOf" srcId="{12EA4F4E-4CD0-4805-9CDE-43E45E78FFB2}" destId="{42A612A8-CAF2-4608-BCF1-43FFD0E74052}" srcOrd="2" destOrd="0" presId="urn:microsoft.com/office/officeart/2005/8/layout/hProcess7"/>
    <dgm:cxn modelId="{C6CED0E1-5D1C-4E0D-AC41-8F0E5383EB51}" type="presParOf" srcId="{4C85D967-CC12-4EFD-905C-7143C28E3929}" destId="{E780FDDE-8708-4598-9C92-2DE91B130030}" srcOrd="7" destOrd="0" presId="urn:microsoft.com/office/officeart/2005/8/layout/hProcess7"/>
    <dgm:cxn modelId="{9F312334-4C52-4D76-B95D-C397A2ED7D6F}" type="presParOf" srcId="{4C85D967-CC12-4EFD-905C-7143C28E3929}" destId="{9AA0B30B-3347-4630-A818-D94B6DD986BB}" srcOrd="8" destOrd="0" presId="urn:microsoft.com/office/officeart/2005/8/layout/hProcess7"/>
    <dgm:cxn modelId="{44D1D1A9-C779-4425-A68D-C2357D0F124E}" type="presParOf" srcId="{9AA0B30B-3347-4630-A818-D94B6DD986BB}" destId="{ECA21F77-ADB4-41D4-B6E6-78FA657FC88A}" srcOrd="0" destOrd="0" presId="urn:microsoft.com/office/officeart/2005/8/layout/hProcess7"/>
    <dgm:cxn modelId="{DC8C04CD-7767-423E-A10B-7E2B9E8C3F3D}" type="presParOf" srcId="{9AA0B30B-3347-4630-A818-D94B6DD986BB}" destId="{9C2F36E6-F2A0-424A-A28E-5EB1275DDE9E}" srcOrd="1" destOrd="0" presId="urn:microsoft.com/office/officeart/2005/8/layout/hProcess7"/>
    <dgm:cxn modelId="{62DE777E-5B0D-4375-8059-3CD34ED63F85}" type="presParOf" srcId="{9AA0B30B-3347-4630-A818-D94B6DD986BB}" destId="{1F776E79-6BB3-4832-B4B7-0F178AE76B38}" srcOrd="2" destOrd="0" presId="urn:microsoft.com/office/officeart/2005/8/layout/hProcess7"/>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presOf axis="self"/>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presOf axis="self"/>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5" Type="http://schemas.openxmlformats.org/officeDocument/2006/relationships/image" Target="../media/image49.wmf"/><Relationship Id="rId4" Type="http://schemas.openxmlformats.org/officeDocument/2006/relationships/image" Target="../media/image4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4EA5B8-C2C2-468D-ACE8-C866C97B7C2A}" type="datetimeFigureOut">
              <a:rPr lang="zh-CN" altLang="en-US" smtClean="0"/>
              <a:t>2010-10-23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B27132-E6A2-42A5-924F-66C05B535E2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4B27132-E6A2-42A5-924F-66C05B535E2B}" type="slidenum">
              <a:rPr lang="zh-CN" altLang="en-US" smtClean="0"/>
              <a:t>40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组合 1"/>
          <p:cNvGrpSpPr>
            <a:grpSpLocks/>
          </p:cNvGrpSpPr>
          <p:nvPr/>
        </p:nvGrpSpPr>
        <p:grpSpPr bwMode="auto">
          <a:xfrm>
            <a:off x="-3175" y="4953000"/>
            <a:ext cx="9147175" cy="1911350"/>
            <a:chOff x="-3765" y="4832896"/>
            <a:chExt cx="9147765" cy="2032192"/>
          </a:xfrm>
        </p:grpSpPr>
        <p:sp>
          <p:nvSpPr>
            <p:cNvPr id="6" name="任意多边形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7" name="任意多边形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8"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a:p>
        </p:txBody>
      </p:sp>
      <p:sp>
        <p:nvSpPr>
          <p:cNvPr id="11" name="日期占位符 29"/>
          <p:cNvSpPr>
            <a:spLocks noGrp="1"/>
          </p:cNvSpPr>
          <p:nvPr>
            <p:ph type="dt" sz="half" idx="10"/>
          </p:nvPr>
        </p:nvSpPr>
        <p:spPr/>
        <p:txBody>
          <a:bodyPr/>
          <a:lstStyle>
            <a:lvl1pPr>
              <a:defRPr smtClean="0">
                <a:solidFill>
                  <a:srgbClr val="FFFFFF"/>
                </a:solidFill>
              </a:defRPr>
            </a:lvl1pPr>
            <a:extLst/>
          </a:lstStyle>
          <a:p>
            <a:pPr>
              <a:defRPr/>
            </a:pPr>
            <a:fld id="{F8327952-D227-4047-8322-16EBF464182B}" type="datetimeFigureOut">
              <a:rPr lang="zh-CN" altLang="en-US"/>
              <a:pPr>
                <a:defRPr/>
              </a:pPr>
              <a:t>2010-10-23</a:t>
            </a:fld>
            <a:endParaRPr lang="zh-CN" altLang="en-US"/>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zh-CN" altLang="en-US"/>
          </a:p>
        </p:txBody>
      </p:sp>
      <p:sp>
        <p:nvSpPr>
          <p:cNvPr id="13" name="灯片编号占位符 26"/>
          <p:cNvSpPr>
            <a:spLocks noGrp="1"/>
          </p:cNvSpPr>
          <p:nvPr>
            <p:ph type="sldNum" sz="quarter" idx="12"/>
          </p:nvPr>
        </p:nvSpPr>
        <p:spPr/>
        <p:txBody>
          <a:bodyPr/>
          <a:lstStyle>
            <a:lvl1pPr>
              <a:defRPr smtClean="0">
                <a:solidFill>
                  <a:srgbClr val="FFFFFF"/>
                </a:solidFill>
              </a:defRPr>
            </a:lvl1pPr>
            <a:extLst/>
          </a:lstStyle>
          <a:p>
            <a:pPr>
              <a:defRPr/>
            </a:pPr>
            <a:fld id="{63DB1912-C32B-4E26-A6D3-946055F0831A}"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A4B490CD-98D2-429F-B75D-67CDC31C1673}" type="datetimeFigureOut">
              <a:rPr lang="zh-CN" altLang="en-US"/>
              <a:pPr>
                <a:defRPr/>
              </a:pPr>
              <a:t>2010-10-23</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A66BB258-7F1F-4D86-8166-B86ABAB94384}"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CD9D83EB-416F-40BA-B892-AF60ECE9D869}" type="datetimeFigureOut">
              <a:rPr lang="zh-CN" altLang="en-US"/>
              <a:pPr>
                <a:defRPr/>
              </a:pPr>
              <a:t>2010-10-23</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0F28DD9E-EB1E-4D47-9799-91FD2E6007E3}"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a:xfrm>
            <a:off x="6727825" y="6408738"/>
            <a:ext cx="1919288" cy="365125"/>
          </a:xfrm>
        </p:spPr>
        <p:txBody>
          <a:bodyPr/>
          <a:lstStyle>
            <a:lvl1pPr>
              <a:defRPr/>
            </a:lvl1pPr>
          </a:lstStyle>
          <a:p>
            <a:pPr>
              <a:defRPr/>
            </a:pPr>
            <a:fld id="{C22AFE5B-5461-4423-92D3-2D01A6787236}" type="datetimeFigureOut">
              <a:rPr lang="zh-CN" altLang="en-US"/>
              <a:pPr>
                <a:defRPr/>
              </a:pPr>
              <a:t>2010-10-23</a:t>
            </a:fld>
            <a:endParaRPr lang="zh-CN" altLang="en-US"/>
          </a:p>
        </p:txBody>
      </p:sp>
      <p:sp>
        <p:nvSpPr>
          <p:cNvPr id="4" name="Footer Placeholder 3"/>
          <p:cNvSpPr>
            <a:spLocks noGrp="1"/>
          </p:cNvSpPr>
          <p:nvPr>
            <p:ph type="ftr" sz="quarter" idx="11"/>
          </p:nvPr>
        </p:nvSpPr>
        <p:spPr>
          <a:xfrm>
            <a:off x="4379913" y="6408738"/>
            <a:ext cx="2351087" cy="365125"/>
          </a:xfrm>
        </p:spPr>
        <p:txBody>
          <a:bodyPr/>
          <a:lstStyle>
            <a:lvl1pPr>
              <a:defRPr/>
            </a:lvl1pPr>
          </a:lstStyle>
          <a:p>
            <a:pPr>
              <a:defRPr/>
            </a:pPr>
            <a:endParaRPr lang="zh-CN" altLang="en-US"/>
          </a:p>
        </p:txBody>
      </p:sp>
      <p:sp>
        <p:nvSpPr>
          <p:cNvPr id="5" name="Slide Number Placeholder 4"/>
          <p:cNvSpPr>
            <a:spLocks noGrp="1"/>
          </p:cNvSpPr>
          <p:nvPr>
            <p:ph type="sldNum" sz="quarter" idx="12"/>
          </p:nvPr>
        </p:nvSpPr>
        <p:spPr>
          <a:xfrm>
            <a:off x="8647113" y="6408738"/>
            <a:ext cx="366712" cy="365125"/>
          </a:xfrm>
        </p:spPr>
        <p:txBody>
          <a:bodyPr/>
          <a:lstStyle>
            <a:lvl1pPr>
              <a:defRPr/>
            </a:lvl1pPr>
          </a:lstStyle>
          <a:p>
            <a:pPr>
              <a:defRPr/>
            </a:pPr>
            <a:fld id="{75A7B73E-6D37-414D-B146-4DD0E6D1C2D3}"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CN"/>
              <a:t>Click to edit Master title style</a:t>
            </a:r>
            <a:endParaRPr lang="zh-CN" altLang="en-US"/>
          </a:p>
        </p:txBody>
      </p:sp>
      <p:sp>
        <p:nvSpPr>
          <p:cNvPr id="3" name="Table Placeholder 2"/>
          <p:cNvSpPr>
            <a:spLocks noGrp="1"/>
          </p:cNvSpPr>
          <p:nvPr>
            <p:ph type="tbl" idx="1"/>
          </p:nvPr>
        </p:nvSpPr>
        <p:spPr>
          <a:xfrm>
            <a:off x="457200" y="1481138"/>
            <a:ext cx="8229600" cy="4525962"/>
          </a:xfrm>
        </p:spPr>
        <p:txBody>
          <a:bodyPr/>
          <a:lstStyle/>
          <a:p>
            <a:endParaRPr lang="zh-CN" altLang="en-US"/>
          </a:p>
        </p:txBody>
      </p:sp>
      <p:sp>
        <p:nvSpPr>
          <p:cNvPr id="4" name="Date Placeholder 3"/>
          <p:cNvSpPr>
            <a:spLocks noGrp="1"/>
          </p:cNvSpPr>
          <p:nvPr>
            <p:ph type="dt" sz="half" idx="10"/>
          </p:nvPr>
        </p:nvSpPr>
        <p:spPr>
          <a:xfrm>
            <a:off x="6727825" y="6408738"/>
            <a:ext cx="1919288" cy="365125"/>
          </a:xfrm>
        </p:spPr>
        <p:txBody>
          <a:bodyPr/>
          <a:lstStyle>
            <a:lvl1pPr>
              <a:defRPr/>
            </a:lvl1pPr>
          </a:lstStyle>
          <a:p>
            <a:pPr>
              <a:defRPr/>
            </a:pPr>
            <a:fld id="{4DC6664E-00F5-4263-8067-B6CFD293A0ED}" type="datetimeFigureOut">
              <a:rPr lang="zh-CN" altLang="en-US"/>
              <a:pPr>
                <a:defRPr/>
              </a:pPr>
              <a:t>2010-10-23</a:t>
            </a:fld>
            <a:endParaRPr lang="zh-CN" altLang="en-US"/>
          </a:p>
        </p:txBody>
      </p:sp>
      <p:sp>
        <p:nvSpPr>
          <p:cNvPr id="5" name="Footer Placeholder 4"/>
          <p:cNvSpPr>
            <a:spLocks noGrp="1"/>
          </p:cNvSpPr>
          <p:nvPr>
            <p:ph type="ftr" sz="quarter" idx="11"/>
          </p:nvPr>
        </p:nvSpPr>
        <p:spPr>
          <a:xfrm>
            <a:off x="4379913" y="6408738"/>
            <a:ext cx="2351087" cy="365125"/>
          </a:xfrm>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a:xfrm>
            <a:off x="8647113" y="6408738"/>
            <a:ext cx="366712" cy="365125"/>
          </a:xfrm>
        </p:spPr>
        <p:txBody>
          <a:bodyPr/>
          <a:lstStyle>
            <a:lvl1pPr>
              <a:defRPr/>
            </a:lvl1pPr>
          </a:lstStyle>
          <a:p>
            <a:pPr>
              <a:defRPr/>
            </a:pPr>
            <a:fld id="{71161826-0B5B-4052-B32F-C8D25B3F8540}"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标题 6"/>
          <p:cNvSpPr>
            <a:spLocks noGrp="1"/>
          </p:cNvSpPr>
          <p:nvPr>
            <p:ph type="title"/>
          </p:nvPr>
        </p:nvSpPr>
        <p:spPr/>
        <p:txBody>
          <a:bodyPr rtlCol="0"/>
          <a:lstStyle>
            <a:extLst/>
          </a:lstStyle>
          <a:p>
            <a:r>
              <a:rPr lang="zh-CN" altLang="en-US" smtClean="0"/>
              <a:t>单击此处编辑母版标题样式</a:t>
            </a:r>
            <a:endParaRPr lang="en-US"/>
          </a:p>
        </p:txBody>
      </p:sp>
      <p:sp>
        <p:nvSpPr>
          <p:cNvPr id="4" name="日期占位符 9"/>
          <p:cNvSpPr>
            <a:spLocks noGrp="1"/>
          </p:cNvSpPr>
          <p:nvPr>
            <p:ph type="dt" sz="half" idx="10"/>
          </p:nvPr>
        </p:nvSpPr>
        <p:spPr/>
        <p:txBody>
          <a:bodyPr/>
          <a:lstStyle>
            <a:lvl1pPr>
              <a:defRPr/>
            </a:lvl1pPr>
          </a:lstStyle>
          <a:p>
            <a:pPr>
              <a:defRPr/>
            </a:pPr>
            <a:fld id="{CBEC800A-E965-4202-B2F3-022AAC404516}" type="datetimeFigureOut">
              <a:rPr lang="zh-CN" altLang="en-US"/>
              <a:pPr>
                <a:defRPr/>
              </a:pPr>
              <a:t>2010-10-23</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BB0F3A81-6B03-42F4-A590-038CDDD65EB4}"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5" name="燕尾形 7"/>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smtClean="0"/>
              <a:t>单击此处编辑母版文本样式</a:t>
            </a:r>
          </a:p>
        </p:txBody>
      </p:sp>
      <p:sp>
        <p:nvSpPr>
          <p:cNvPr id="6" name="日期占位符 3"/>
          <p:cNvSpPr>
            <a:spLocks noGrp="1"/>
          </p:cNvSpPr>
          <p:nvPr>
            <p:ph type="dt" sz="half" idx="10"/>
          </p:nvPr>
        </p:nvSpPr>
        <p:spPr/>
        <p:txBody>
          <a:bodyPr/>
          <a:lstStyle>
            <a:lvl1pPr>
              <a:defRPr/>
            </a:lvl1pPr>
            <a:extLst/>
          </a:lstStyle>
          <a:p>
            <a:pPr>
              <a:defRPr/>
            </a:pPr>
            <a:fld id="{0298AEE8-992C-4AD9-9301-3F5EADC112CB}" type="datetimeFigureOut">
              <a:rPr lang="zh-CN" altLang="en-US"/>
              <a:pPr>
                <a:defRPr/>
              </a:pPr>
              <a:t>2010-10-23</a:t>
            </a:fld>
            <a:endParaRPr lang="zh-CN" altLang="en-US"/>
          </a:p>
        </p:txBody>
      </p:sp>
      <p:sp>
        <p:nvSpPr>
          <p:cNvPr id="7" name="页脚占位符 4"/>
          <p:cNvSpPr>
            <a:spLocks noGrp="1"/>
          </p:cNvSpPr>
          <p:nvPr>
            <p:ph type="ftr" sz="quarter" idx="11"/>
          </p:nvPr>
        </p:nvSpPr>
        <p:spPr/>
        <p:txBody>
          <a:bodyPr/>
          <a:lstStyle>
            <a:lvl1pPr>
              <a:defRPr/>
            </a:lvl1pPr>
            <a:extLst/>
          </a:lstStyle>
          <a:p>
            <a:pPr>
              <a:defRPr/>
            </a:pPr>
            <a:endParaRPr lang="zh-CN" altLang="en-US"/>
          </a:p>
        </p:txBody>
      </p:sp>
      <p:sp>
        <p:nvSpPr>
          <p:cNvPr id="8" name="灯片编号占位符 5"/>
          <p:cNvSpPr>
            <a:spLocks noGrp="1"/>
          </p:cNvSpPr>
          <p:nvPr>
            <p:ph type="sldNum" sz="quarter" idx="12"/>
          </p:nvPr>
        </p:nvSpPr>
        <p:spPr/>
        <p:txBody>
          <a:bodyPr/>
          <a:lstStyle>
            <a:lvl1pPr>
              <a:defRPr/>
            </a:lvl1pPr>
            <a:extLst/>
          </a:lstStyle>
          <a:p>
            <a:pPr>
              <a:defRPr/>
            </a:pPr>
            <a:fld id="{5970E8F3-BC5E-40B1-AC54-08DA01035111}"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标题 7"/>
          <p:cNvSpPr>
            <a:spLocks noGrp="1"/>
          </p:cNvSpPr>
          <p:nvPr>
            <p:ph type="title"/>
          </p:nvPr>
        </p:nvSpPr>
        <p:spPr/>
        <p:txBody>
          <a:bodyPr rtlCol="0"/>
          <a:lstStyle>
            <a:extLst/>
          </a:lstStyle>
          <a:p>
            <a:r>
              <a:rPr lang="zh-CN" altLang="en-US" smtClean="0"/>
              <a:t>单击此处编辑母版标题样式</a:t>
            </a:r>
            <a:endParaRPr lang="en-US"/>
          </a:p>
        </p:txBody>
      </p:sp>
      <p:sp>
        <p:nvSpPr>
          <p:cNvPr id="5" name="日期占位符 4"/>
          <p:cNvSpPr>
            <a:spLocks noGrp="1"/>
          </p:cNvSpPr>
          <p:nvPr>
            <p:ph type="dt" sz="half" idx="10"/>
          </p:nvPr>
        </p:nvSpPr>
        <p:spPr/>
        <p:txBody>
          <a:bodyPr/>
          <a:lstStyle>
            <a:lvl1pPr>
              <a:defRPr/>
            </a:lvl1pPr>
            <a:extLst/>
          </a:lstStyle>
          <a:p>
            <a:pPr>
              <a:defRPr/>
            </a:pPr>
            <a:fld id="{559EBB13-3B9C-4410-883E-D754414E028E}" type="datetimeFigureOut">
              <a:rPr lang="zh-CN" altLang="en-US"/>
              <a:pPr>
                <a:defRPr/>
              </a:pPr>
              <a:t>2010-10-23</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endParaRPr lang="zh-CN" altLang="en-US"/>
          </a:p>
        </p:txBody>
      </p:sp>
      <p:sp>
        <p:nvSpPr>
          <p:cNvPr id="7" name="灯片编号占位符 6"/>
          <p:cNvSpPr>
            <a:spLocks noGrp="1"/>
          </p:cNvSpPr>
          <p:nvPr>
            <p:ph type="sldNum" sz="quarter" idx="12"/>
          </p:nvPr>
        </p:nvSpPr>
        <p:spPr/>
        <p:txBody>
          <a:bodyPr/>
          <a:lstStyle>
            <a:lvl1pPr>
              <a:defRPr/>
            </a:lvl1pPr>
            <a:extLst/>
          </a:lstStyle>
          <a:p>
            <a:pPr>
              <a:defRPr/>
            </a:pPr>
            <a:fld id="{2AA1EFD0-DA7B-42B9-A702-9C9079F01D48}"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extLst/>
          </a:lstStyle>
          <a:p>
            <a:pPr>
              <a:defRPr/>
            </a:pPr>
            <a:fld id="{F70D9EE9-412E-4D5E-B2B9-F4B7471B70F6}" type="datetimeFigureOut">
              <a:rPr lang="zh-CN" altLang="en-US"/>
              <a:pPr>
                <a:defRPr/>
              </a:pPr>
              <a:t>2010-10-23</a:t>
            </a:fld>
            <a:endParaRPr lang="zh-CN" altLang="en-US"/>
          </a:p>
        </p:txBody>
      </p:sp>
      <p:sp>
        <p:nvSpPr>
          <p:cNvPr id="8" name="页脚占位符 7"/>
          <p:cNvSpPr>
            <a:spLocks noGrp="1"/>
          </p:cNvSpPr>
          <p:nvPr>
            <p:ph type="ftr" sz="quarter" idx="11"/>
          </p:nvPr>
        </p:nvSpPr>
        <p:spPr/>
        <p:txBody>
          <a:bodyPr/>
          <a:lstStyle>
            <a:lvl1pPr>
              <a:defRPr/>
            </a:lvl1pPr>
            <a:extLst/>
          </a:lstStyle>
          <a:p>
            <a:pPr>
              <a:defRPr/>
            </a:pPr>
            <a:endParaRPr lang="zh-CN" altLang="en-US"/>
          </a:p>
        </p:txBody>
      </p:sp>
      <p:sp>
        <p:nvSpPr>
          <p:cNvPr id="9" name="灯片编号占位符 8"/>
          <p:cNvSpPr>
            <a:spLocks noGrp="1"/>
          </p:cNvSpPr>
          <p:nvPr>
            <p:ph type="sldNum" sz="quarter" idx="12"/>
          </p:nvPr>
        </p:nvSpPr>
        <p:spPr/>
        <p:txBody>
          <a:bodyPr/>
          <a:lstStyle>
            <a:lvl1pPr>
              <a:defRPr/>
            </a:lvl1pPr>
            <a:extLst/>
          </a:lstStyle>
          <a:p>
            <a:pPr>
              <a:defRPr/>
            </a:pPr>
            <a:fld id="{A1702B62-5EA4-48B2-8C6F-1A2A7D6E6038}"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extLst/>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extLst/>
          </a:lstStyle>
          <a:p>
            <a:pPr>
              <a:defRPr/>
            </a:pPr>
            <a:fld id="{B366E3F4-CBC7-43BA-9B98-9F4AC0754545}" type="datetimeFigureOut">
              <a:rPr lang="zh-CN" altLang="en-US"/>
              <a:pPr>
                <a:defRPr/>
              </a:pPr>
              <a:t>2010-10-23</a:t>
            </a:fld>
            <a:endParaRPr lang="zh-CN" altLang="en-US"/>
          </a:p>
        </p:txBody>
      </p:sp>
      <p:sp>
        <p:nvSpPr>
          <p:cNvPr id="4" name="页脚占位符 3"/>
          <p:cNvSpPr>
            <a:spLocks noGrp="1"/>
          </p:cNvSpPr>
          <p:nvPr>
            <p:ph type="ftr" sz="quarter" idx="11"/>
          </p:nvPr>
        </p:nvSpPr>
        <p:spPr/>
        <p:txBody>
          <a:bodyPr/>
          <a:lstStyle>
            <a:lvl1pPr>
              <a:defRPr/>
            </a:lvl1pPr>
            <a:extLst/>
          </a:lstStyle>
          <a:p>
            <a:pPr>
              <a:defRPr/>
            </a:pPr>
            <a:endParaRPr lang="zh-CN" altLang="en-US"/>
          </a:p>
        </p:txBody>
      </p:sp>
      <p:sp>
        <p:nvSpPr>
          <p:cNvPr id="5" name="灯片编号占位符 4"/>
          <p:cNvSpPr>
            <a:spLocks noGrp="1"/>
          </p:cNvSpPr>
          <p:nvPr>
            <p:ph type="sldNum" sz="quarter" idx="12"/>
          </p:nvPr>
        </p:nvSpPr>
        <p:spPr/>
        <p:txBody>
          <a:bodyPr/>
          <a:lstStyle>
            <a:lvl1pPr>
              <a:defRPr/>
            </a:lvl1pPr>
            <a:extLst/>
          </a:lstStyle>
          <a:p>
            <a:pPr>
              <a:defRPr/>
            </a:pPr>
            <a:fld id="{E72EECDF-D93A-4398-AAC0-205C0554E2BF}"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AE90538A-6C8B-42A0-AA82-0F8262F9121F}" type="datetimeFigureOut">
              <a:rPr lang="zh-CN" altLang="en-US"/>
              <a:pPr>
                <a:defRPr/>
              </a:pPr>
              <a:t>2010-10-23</a:t>
            </a:fld>
            <a:endParaRPr lang="zh-CN" altLang="en-US"/>
          </a:p>
        </p:txBody>
      </p:sp>
      <p:sp>
        <p:nvSpPr>
          <p:cNvPr id="3" name="页脚占位符 21"/>
          <p:cNvSpPr>
            <a:spLocks noGrp="1"/>
          </p:cNvSpPr>
          <p:nvPr>
            <p:ph type="ftr" sz="quarter" idx="11"/>
          </p:nvPr>
        </p:nvSpPr>
        <p:spPr/>
        <p:txBody>
          <a:bodyPr/>
          <a:lstStyle>
            <a:lvl1pPr>
              <a:defRPr/>
            </a:lvl1pPr>
          </a:lstStyle>
          <a:p>
            <a:pPr>
              <a:defRPr/>
            </a:pPr>
            <a:endParaRPr lang="zh-CN" altLang="en-US"/>
          </a:p>
        </p:txBody>
      </p:sp>
      <p:sp>
        <p:nvSpPr>
          <p:cNvPr id="4" name="灯片编号占位符 17"/>
          <p:cNvSpPr>
            <a:spLocks noGrp="1"/>
          </p:cNvSpPr>
          <p:nvPr>
            <p:ph type="sldNum" sz="quarter" idx="12"/>
          </p:nvPr>
        </p:nvSpPr>
        <p:spPr/>
        <p:txBody>
          <a:bodyPr/>
          <a:lstStyle>
            <a:lvl1pPr>
              <a:defRPr/>
            </a:lvl1pPr>
          </a:lstStyle>
          <a:p>
            <a:pPr>
              <a:defRPr/>
            </a:pPr>
            <a:fld id="{031B3469-F61C-49A2-AD56-7FB017ED372E}"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smtClean="0"/>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extLst/>
          </a:lstStyle>
          <a:p>
            <a:pPr>
              <a:defRPr/>
            </a:pPr>
            <a:fld id="{397C3FB7-C90F-469C-B0A1-40DD8AB8C53B}" type="datetimeFigureOut">
              <a:rPr lang="zh-CN" altLang="en-US"/>
              <a:pPr>
                <a:defRPr/>
              </a:pPr>
              <a:t>2010-10-23</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endParaRPr lang="zh-CN" altLang="en-US"/>
          </a:p>
        </p:txBody>
      </p:sp>
      <p:sp>
        <p:nvSpPr>
          <p:cNvPr id="7" name="灯片编号占位符 6"/>
          <p:cNvSpPr>
            <a:spLocks noGrp="1"/>
          </p:cNvSpPr>
          <p:nvPr>
            <p:ph type="sldNum" sz="quarter" idx="12"/>
          </p:nvPr>
        </p:nvSpPr>
        <p:spPr/>
        <p:txBody>
          <a:bodyPr/>
          <a:lstStyle>
            <a:lvl1pPr>
              <a:defRPr/>
            </a:lvl1pPr>
            <a:extLst/>
          </a:lstStyle>
          <a:p>
            <a:pPr>
              <a:defRPr/>
            </a:pPr>
            <a:fld id="{7BC59D27-D73B-431B-8E18-D03CBD8F3F1F}"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7"/>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6" name="任意多边形 8"/>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7" name="直角三角形 9"/>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11"/>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10" name="燕尾形 12"/>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smtClean="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smtClean="0"/>
              <a:t>单击此处编辑母版标题样式</a:t>
            </a:r>
            <a:endParaRPr lang="en-US"/>
          </a:p>
        </p:txBody>
      </p:sp>
      <p:sp>
        <p:nvSpPr>
          <p:cNvPr id="11" name="日期占位符 4"/>
          <p:cNvSpPr>
            <a:spLocks noGrp="1"/>
          </p:cNvSpPr>
          <p:nvPr>
            <p:ph type="dt" sz="half" idx="10"/>
          </p:nvPr>
        </p:nvSpPr>
        <p:spPr/>
        <p:txBody>
          <a:bodyPr/>
          <a:lstStyle>
            <a:lvl1pPr>
              <a:defRPr smtClean="0">
                <a:solidFill>
                  <a:schemeClr val="tx1"/>
                </a:solidFill>
              </a:defRPr>
            </a:lvl1pPr>
            <a:extLst/>
          </a:lstStyle>
          <a:p>
            <a:pPr>
              <a:defRPr/>
            </a:pPr>
            <a:fld id="{0F1EE518-F8AB-4DB1-85C1-58145688CC3D}" type="datetimeFigureOut">
              <a:rPr lang="zh-CN" altLang="en-US"/>
              <a:pPr>
                <a:defRPr/>
              </a:pPr>
              <a:t>2010-10-23</a:t>
            </a:fld>
            <a:endParaRPr lang="zh-CN" altLang="en-US"/>
          </a:p>
        </p:txBody>
      </p:sp>
      <p:sp>
        <p:nvSpPr>
          <p:cNvPr id="12" name="页脚占位符 5"/>
          <p:cNvSpPr>
            <a:spLocks noGrp="1"/>
          </p:cNvSpPr>
          <p:nvPr>
            <p:ph type="ftr" sz="quarter" idx="11"/>
          </p:nvPr>
        </p:nvSpPr>
        <p:spPr/>
        <p:txBody>
          <a:bodyPr/>
          <a:lstStyle>
            <a:lvl1pPr>
              <a:defRPr>
                <a:solidFill>
                  <a:schemeClr val="tx1"/>
                </a:solidFill>
              </a:defRPr>
            </a:lvl1pPr>
            <a:extLst/>
          </a:lstStyle>
          <a:p>
            <a:pPr>
              <a:defRPr/>
            </a:pPr>
            <a:endParaRPr lang="zh-CN" altLang="en-US"/>
          </a:p>
        </p:txBody>
      </p:sp>
      <p:sp>
        <p:nvSpPr>
          <p:cNvPr id="13" name="灯片编号占位符 6"/>
          <p:cNvSpPr>
            <a:spLocks noGrp="1"/>
          </p:cNvSpPr>
          <p:nvPr>
            <p:ph type="sldNum" sz="quarter" idx="12"/>
          </p:nvPr>
        </p:nvSpPr>
        <p:spPr/>
        <p:txBody>
          <a:bodyPr/>
          <a:lstStyle>
            <a:lvl1pPr>
              <a:defRPr smtClean="0">
                <a:solidFill>
                  <a:schemeClr val="tx1"/>
                </a:solidFill>
              </a:defRPr>
            </a:lvl1pPr>
            <a:extLst/>
          </a:lstStyle>
          <a:p>
            <a:pPr>
              <a:defRPr/>
            </a:pPr>
            <a:fld id="{B594880F-7EFD-4B66-850C-400C6823004B}"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12" name="任意多边形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14" name="直角三角形 13"/>
          <p:cNvSpPr>
            <a:spLocks/>
          </p:cNvSpPr>
          <p:nvPr/>
        </p:nvSpPr>
        <p:spPr bwMode="auto">
          <a:xfrm>
            <a:off x="-6042" y="5791253"/>
            <a:ext cx="3402314" cy="1080868"/>
          </a:xfrm>
          <a:prstGeom prst="rtTriangle">
            <a:avLst/>
          </a:prstGeom>
          <a:blipFill>
            <a:blip r:embed="rId15"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zh-CN" altLang="en-US" smtClean="0"/>
              <a:t>单击此处编辑母版标题样式</a:t>
            </a:r>
            <a:endParaRPr lang="en-US"/>
          </a:p>
        </p:txBody>
      </p:sp>
      <p:sp>
        <p:nvSpPr>
          <p:cNvPr id="1033" name="文本占位符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mn-lt"/>
                <a:ea typeface="+mn-ea"/>
              </a:defRPr>
            </a:lvl1pPr>
            <a:extLst/>
          </a:lstStyle>
          <a:p>
            <a:pPr>
              <a:defRPr/>
            </a:pPr>
            <a:fld id="{55B0AC30-3A8C-4D80-A93D-0C461E598B26}" type="datetimeFigureOut">
              <a:rPr lang="zh-CN" altLang="en-US"/>
              <a:pPr>
                <a:defRPr/>
              </a:pPr>
              <a:t>2010-10-23</a:t>
            </a:fld>
            <a:endParaRPr lang="zh-CN" altLang="en-US"/>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ea typeface="+mn-ea"/>
              </a:defRPr>
            </a:lvl1pPr>
            <a:extLst/>
          </a:lstStyle>
          <a:p>
            <a:pPr>
              <a:defRPr/>
            </a:pPr>
            <a:endParaRPr lang="zh-CN" altLang="en-US"/>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smtClean="0">
                <a:solidFill>
                  <a:schemeClr val="tx1"/>
                </a:solidFill>
                <a:latin typeface="+mn-lt"/>
                <a:ea typeface="+mn-ea"/>
              </a:defRPr>
            </a:lvl1pPr>
            <a:extLst/>
          </a:lstStyle>
          <a:p>
            <a:pPr>
              <a:defRPr/>
            </a:pPr>
            <a:fld id="{A5325E86-1C6C-43FB-BB27-5754A78B612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4" r:id="rId1"/>
    <p:sldLayoutId id="2147483668" r:id="rId2"/>
    <p:sldLayoutId id="2147483675" r:id="rId3"/>
    <p:sldLayoutId id="2147483676" r:id="rId4"/>
    <p:sldLayoutId id="2147483677" r:id="rId5"/>
    <p:sldLayoutId id="2147483678" r:id="rId6"/>
    <p:sldLayoutId id="2147483669" r:id="rId7"/>
    <p:sldLayoutId id="2147483679" r:id="rId8"/>
    <p:sldLayoutId id="2147483680" r:id="rId9"/>
    <p:sldLayoutId id="2147483670" r:id="rId10"/>
    <p:sldLayoutId id="2147483671" r:id="rId11"/>
    <p:sldLayoutId id="2147483672" r:id="rId12"/>
    <p:sldLayoutId id="2147483673" r:id="rId13"/>
  </p:sldLayoutIdLst>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ea typeface="黑体" pitchFamily="2" charset="-122"/>
        </a:defRPr>
      </a:lvl2pPr>
      <a:lvl3pPr algn="l" rtl="0" fontAlgn="base">
        <a:spcBef>
          <a:spcPct val="0"/>
        </a:spcBef>
        <a:spcAft>
          <a:spcPct val="0"/>
        </a:spcAft>
        <a:defRPr sz="4100" b="1">
          <a:solidFill>
            <a:schemeClr val="tx2"/>
          </a:solidFill>
          <a:latin typeface="Lucida Sans Unicode" pitchFamily="34" charset="0"/>
          <a:ea typeface="黑体" pitchFamily="2" charset="-122"/>
        </a:defRPr>
      </a:lvl3pPr>
      <a:lvl4pPr algn="l" rtl="0" fontAlgn="base">
        <a:spcBef>
          <a:spcPct val="0"/>
        </a:spcBef>
        <a:spcAft>
          <a:spcPct val="0"/>
        </a:spcAft>
        <a:defRPr sz="4100" b="1">
          <a:solidFill>
            <a:schemeClr val="tx2"/>
          </a:solidFill>
          <a:latin typeface="Lucida Sans Unicode" pitchFamily="34" charset="0"/>
          <a:ea typeface="黑体" pitchFamily="2" charset="-122"/>
        </a:defRPr>
      </a:lvl4pPr>
      <a:lvl5pPr algn="l" rtl="0" fontAlgn="base">
        <a:spcBef>
          <a:spcPct val="0"/>
        </a:spcBef>
        <a:spcAft>
          <a:spcPct val="0"/>
        </a:spcAft>
        <a:defRPr sz="4100" b="1">
          <a:solidFill>
            <a:schemeClr val="tx2"/>
          </a:solidFill>
          <a:latin typeface="Lucida Sans Unicode" pitchFamily="34" charset="0"/>
          <a:ea typeface="黑体" pitchFamily="2" charset="-122"/>
        </a:defRPr>
      </a:lvl5pPr>
      <a:lvl6pPr marL="457200" algn="l" rtl="0" fontAlgn="base">
        <a:spcBef>
          <a:spcPct val="0"/>
        </a:spcBef>
        <a:spcAft>
          <a:spcPct val="0"/>
        </a:spcAft>
        <a:defRPr sz="4100" b="1">
          <a:solidFill>
            <a:schemeClr val="tx2"/>
          </a:solidFill>
          <a:latin typeface="Lucida Sans Unicode" pitchFamily="34" charset="0"/>
          <a:ea typeface="黑体" pitchFamily="2" charset="-122"/>
        </a:defRPr>
      </a:lvl6pPr>
      <a:lvl7pPr marL="914400" algn="l" rtl="0" fontAlgn="base">
        <a:spcBef>
          <a:spcPct val="0"/>
        </a:spcBef>
        <a:spcAft>
          <a:spcPct val="0"/>
        </a:spcAft>
        <a:defRPr sz="4100" b="1">
          <a:solidFill>
            <a:schemeClr val="tx2"/>
          </a:solidFill>
          <a:latin typeface="Lucida Sans Unicode" pitchFamily="34" charset="0"/>
          <a:ea typeface="黑体" pitchFamily="2" charset="-122"/>
        </a:defRPr>
      </a:lvl7pPr>
      <a:lvl8pPr marL="1371600" algn="l" rtl="0" fontAlgn="base">
        <a:spcBef>
          <a:spcPct val="0"/>
        </a:spcBef>
        <a:spcAft>
          <a:spcPct val="0"/>
        </a:spcAft>
        <a:defRPr sz="4100" b="1">
          <a:solidFill>
            <a:schemeClr val="tx2"/>
          </a:solidFill>
          <a:latin typeface="Lucida Sans Unicode" pitchFamily="34" charset="0"/>
          <a:ea typeface="黑体" pitchFamily="2" charset="-122"/>
        </a:defRPr>
      </a:lvl8pPr>
      <a:lvl9pPr marL="1828800" algn="l" rtl="0" fontAlgn="base">
        <a:spcBef>
          <a:spcPct val="0"/>
        </a:spcBef>
        <a:spcAft>
          <a:spcPct val="0"/>
        </a:spcAft>
        <a:defRPr sz="4100" b="1">
          <a:solidFill>
            <a:schemeClr val="tx2"/>
          </a:solidFill>
          <a:latin typeface="Lucida Sans Unicode" pitchFamily="34" charset="0"/>
          <a:ea typeface="黑体" pitchFamily="2" charset="-122"/>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 Id="rId9"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13.xml"/><Relationship Id="rId4" Type="http://schemas.openxmlformats.org/officeDocument/2006/relationships/image" Target="../media/image12.emf"/></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13.xml"/><Relationship Id="rId4" Type="http://schemas.openxmlformats.org/officeDocument/2006/relationships/image" Target="../media/image16.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2.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3.xml"/><Relationship Id="rId4" Type="http://schemas.openxmlformats.org/officeDocument/2006/relationships/image" Target="../media/image38.png"/></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3.xml"/><Relationship Id="rId1" Type="http://schemas.openxmlformats.org/officeDocument/2006/relationships/vmlDrawing" Target="../drawings/vmlDrawing3.v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0.emf"/><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13.xml"/><Relationship Id="rId4" Type="http://schemas.openxmlformats.org/officeDocument/2006/relationships/image" Target="../media/image43.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hyperlink" Target="../&#211;&#197;&#187;&#175;&#197;&#228;&#214;&#195;/&#188;&#198;&#203;&#227;/&#211;&#234;&#203;&#174;&#180;&#166;&#192;&#237;&#193;&#247;&#179;&#204;.vs" TargetMode="External"/><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oleObject" Target="../embeddings/oleObject15.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6.bin"/><Relationship Id="rId7" Type="http://schemas.openxmlformats.org/officeDocument/2006/relationships/oleObject" Target="../embeddings/oleObject20.bin"/><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oleObject" Target="../embeddings/oleObject19.bin"/><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6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21.bin"/><Relationship Id="rId7" Type="http://schemas.openxmlformats.org/officeDocument/2006/relationships/diagramColors" Target="../diagrams/colors2.xml"/><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124744"/>
            <a:ext cx="7772400" cy="1829761"/>
          </a:xfrm>
        </p:spPr>
        <p:txBody>
          <a:bodyPr/>
          <a:lstStyle/>
          <a:p>
            <a:pPr algn="ctr" fontAlgn="auto">
              <a:spcAft>
                <a:spcPts val="0"/>
              </a:spcAft>
              <a:defRPr/>
            </a:pPr>
            <a:r>
              <a:rPr lang="zh-CN" altLang="zh-CN" dirty="0" smtClean="0"/>
              <a:t>梅江景观水体多水源优化配置与利用模式研究</a:t>
            </a:r>
            <a:endParaRPr lang="zh-CN" altLang="en-US" dirty="0"/>
          </a:p>
        </p:txBody>
      </p:sp>
      <p:sp>
        <p:nvSpPr>
          <p:cNvPr id="13314" name="副标题 2"/>
          <p:cNvSpPr>
            <a:spLocks noGrp="1"/>
          </p:cNvSpPr>
          <p:nvPr>
            <p:ph type="subTitle" idx="1"/>
          </p:nvPr>
        </p:nvSpPr>
        <p:spPr>
          <a:xfrm>
            <a:off x="684213" y="4221163"/>
            <a:ext cx="7772400" cy="1200150"/>
          </a:xfrm>
        </p:spPr>
        <p:txBody>
          <a:bodyPr/>
          <a:lstStyle/>
          <a:p>
            <a:pPr marR="0" algn="ctr"/>
            <a:r>
              <a:rPr lang="zh-CN" altLang="zh-CN" dirty="0" smtClean="0"/>
              <a:t>天津大学建筑工程学院</a:t>
            </a:r>
          </a:p>
          <a:p>
            <a:pPr marR="0" algn="ctr"/>
            <a:r>
              <a:rPr lang="en-US" altLang="zh-CN" dirty="0" smtClean="0"/>
              <a:t>2010</a:t>
            </a:r>
            <a:r>
              <a:rPr lang="zh-CN" altLang="zh-CN" dirty="0" smtClean="0"/>
              <a:t>年</a:t>
            </a:r>
            <a:r>
              <a:rPr lang="en-US" altLang="zh-CN" dirty="0" smtClean="0"/>
              <a:t>9</a:t>
            </a:r>
            <a:r>
              <a:rPr lang="zh-CN" altLang="zh-CN" dirty="0" smtClean="0"/>
              <a:t>月</a:t>
            </a:r>
            <a:r>
              <a:rPr lang="en-US" altLang="zh-CN" dirty="0" smtClean="0"/>
              <a:t>12</a:t>
            </a:r>
            <a:endParaRPr lang="zh-CN" altLang="en-US" dirty="0" smtClean="0"/>
          </a:p>
        </p:txBody>
      </p:sp>
    </p:spTree>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2.1 </a:t>
            </a:r>
            <a:r>
              <a:rPr lang="zh-CN" altLang="en-US" sz="2400" dirty="0" smtClean="0">
                <a:solidFill>
                  <a:schemeClr val="tx1"/>
                </a:solidFill>
                <a:effectLst/>
                <a:latin typeface="Times New Roman" pitchFamily="18" charset="0"/>
                <a:cs typeface="Times New Roman" pitchFamily="18" charset="0"/>
              </a:rPr>
              <a:t>降雨典型年选取</a:t>
            </a:r>
          </a:p>
        </p:txBody>
      </p:sp>
      <p:sp>
        <p:nvSpPr>
          <p:cNvPr id="56323" name="Text Box 3"/>
          <p:cNvSpPr txBox="1">
            <a:spLocks noChangeArrowheads="1"/>
          </p:cNvSpPr>
          <p:nvPr/>
        </p:nvSpPr>
        <p:spPr bwMode="auto">
          <a:xfrm>
            <a:off x="395288" y="981074"/>
            <a:ext cx="8372475" cy="4093428"/>
          </a:xfrm>
          <a:prstGeom prst="rect">
            <a:avLst/>
          </a:prstGeom>
          <a:noFill/>
          <a:ln w="9525">
            <a:noFill/>
            <a:miter lim="800000"/>
            <a:headEnd/>
            <a:tailEnd/>
          </a:ln>
          <a:effectLst/>
        </p:spPr>
        <p:txBody>
          <a:bodyPr wrap="square">
            <a:spAutoFit/>
          </a:bodyPr>
          <a:lstStyle/>
          <a:p>
            <a:pPr>
              <a:lnSpc>
                <a:spcPts val="2400"/>
              </a:lnSpc>
            </a:pPr>
            <a:endParaRPr lang="en-US" altLang="zh-CN" b="1" dirty="0" smtClean="0">
              <a:solidFill>
                <a:srgbClr val="92D050"/>
              </a:solidFill>
              <a:latin typeface="Times New Roman" pitchFamily="18" charset="0"/>
              <a:ea typeface="仿宋_GB2312" pitchFamily="49" charset="-122"/>
              <a:cs typeface="Times New Roman" pitchFamily="18" charset="0"/>
            </a:endParaRPr>
          </a:p>
          <a:p>
            <a:pPr>
              <a:lnSpc>
                <a:spcPts val="2400"/>
              </a:lnSpc>
            </a:pPr>
            <a:r>
              <a:rPr lang="zh-CN" altLang="en-US" dirty="0" smtClean="0">
                <a:latin typeface="Times New Roman" pitchFamily="18" charset="0"/>
                <a:ea typeface="仿宋_GB2312" pitchFamily="49" charset="-122"/>
                <a:cs typeface="Times New Roman" pitchFamily="18" charset="0"/>
              </a:rPr>
              <a:t>        对区域</a:t>
            </a:r>
            <a:r>
              <a:rPr lang="en-US" altLang="zh-CN" dirty="0" smtClean="0">
                <a:latin typeface="Times New Roman" pitchFamily="18" charset="0"/>
                <a:ea typeface="仿宋_GB2312" pitchFamily="49" charset="-122"/>
                <a:cs typeface="Times New Roman" pitchFamily="18" charset="0"/>
              </a:rPr>
              <a:t>1918~2008</a:t>
            </a:r>
            <a:r>
              <a:rPr lang="zh-CN" altLang="en-US" dirty="0" smtClean="0">
                <a:latin typeface="Times New Roman" pitchFamily="18" charset="0"/>
                <a:ea typeface="仿宋_GB2312" pitchFamily="49" charset="-122"/>
                <a:cs typeface="Times New Roman" pitchFamily="18" charset="0"/>
              </a:rPr>
              <a:t>年年降雨资料进行丰枯划分，选取典型的丰水年、平水年和枯水年。    </a:t>
            </a:r>
            <a:endParaRPr lang="en-US" altLang="zh-CN" dirty="0" smtClean="0">
              <a:latin typeface="Times New Roman" pitchFamily="18" charset="0"/>
              <a:ea typeface="仿宋_GB2312" pitchFamily="49" charset="-122"/>
              <a:cs typeface="Times New Roman" pitchFamily="18" charset="0"/>
            </a:endParaRPr>
          </a:p>
          <a:p>
            <a:pPr>
              <a:lnSpc>
                <a:spcPts val="2400"/>
              </a:lnSpc>
            </a:pPr>
            <a:r>
              <a:rPr lang="zh-CN" altLang="en-US" dirty="0" smtClean="0">
                <a:latin typeface="仿宋_GB2312" pitchFamily="49" charset="-122"/>
                <a:ea typeface="仿宋_GB2312" pitchFamily="49" charset="-122"/>
                <a:cs typeface="Times New Roman" pitchFamily="18" charset="0"/>
              </a:rPr>
              <a:t>    丰枯评价因丰枯指标的不同而异，丰枯指标的确定有多种计算方法，如频率分析法、均值标准差法、模糊聚类法等。本研究采用距平百分比法。其公式为</a:t>
            </a:r>
          </a:p>
          <a:p>
            <a:pPr>
              <a:lnSpc>
                <a:spcPts val="2400"/>
              </a:lnSpc>
            </a:pPr>
            <a:endParaRPr lang="en-US" altLang="zh-CN" dirty="0" smtClean="0">
              <a:latin typeface="仿宋_GB2312" pitchFamily="49" charset="-122"/>
              <a:ea typeface="仿宋_GB2312" pitchFamily="49" charset="-122"/>
              <a:cs typeface="Times New Roman" pitchFamily="18" charset="0"/>
            </a:endParaRPr>
          </a:p>
          <a:p>
            <a:pPr>
              <a:lnSpc>
                <a:spcPts val="2400"/>
              </a:lnSpc>
            </a:pPr>
            <a:endParaRPr lang="en-US" altLang="zh-CN" dirty="0" smtClean="0">
              <a:latin typeface="仿宋_GB2312" pitchFamily="49" charset="-122"/>
              <a:ea typeface="仿宋_GB2312" pitchFamily="49" charset="-122"/>
              <a:cs typeface="Times New Roman" pitchFamily="18" charset="0"/>
            </a:endParaRPr>
          </a:p>
          <a:p>
            <a:pPr>
              <a:lnSpc>
                <a:spcPts val="2400"/>
              </a:lnSpc>
            </a:pPr>
            <a:r>
              <a:rPr lang="zh-CN" altLang="en-US" dirty="0" smtClean="0">
                <a:latin typeface="仿宋_GB2312" pitchFamily="49" charset="-122"/>
                <a:ea typeface="仿宋_GB2312" pitchFamily="49" charset="-122"/>
                <a:cs typeface="Times New Roman" pitchFamily="18" charset="0"/>
              </a:rPr>
              <a:t>式中： 为距平百分比； 为某年水资源特征量； 为水资源特征量的多年平均值。</a:t>
            </a:r>
          </a:p>
          <a:p>
            <a:pPr>
              <a:lnSpc>
                <a:spcPts val="2400"/>
              </a:lnSpc>
            </a:pPr>
            <a:r>
              <a:rPr lang="zh-CN" altLang="en-US" dirty="0" smtClean="0">
                <a:latin typeface="仿宋_GB2312" pitchFamily="49" charset="-122"/>
                <a:ea typeface="仿宋_GB2312" pitchFamily="49" charset="-122"/>
                <a:cs typeface="Times New Roman" pitchFamily="18" charset="0"/>
              </a:rPr>
              <a:t>    根据</a:t>
            </a:r>
            <a:r>
              <a:rPr lang="en-US" altLang="zh-CN" dirty="0" smtClean="0">
                <a:latin typeface="仿宋_GB2312" pitchFamily="49" charset="-122"/>
                <a:ea typeface="仿宋_GB2312" pitchFamily="49" charset="-122"/>
                <a:cs typeface="Times New Roman" pitchFamily="18" charset="0"/>
              </a:rPr>
              <a:t>《SL250—2000</a:t>
            </a:r>
            <a:r>
              <a:rPr lang="zh-CN" altLang="en-US" dirty="0" smtClean="0">
                <a:latin typeface="仿宋_GB2312" pitchFamily="49" charset="-122"/>
                <a:ea typeface="仿宋_GB2312" pitchFamily="49" charset="-122"/>
                <a:cs typeface="Times New Roman" pitchFamily="18" charset="0"/>
              </a:rPr>
              <a:t>水文情报预报规范</a:t>
            </a:r>
            <a:r>
              <a:rPr lang="en-US" altLang="zh-CN" dirty="0" smtClean="0">
                <a:latin typeface="仿宋_GB2312" pitchFamily="49" charset="-122"/>
                <a:ea typeface="仿宋_GB2312" pitchFamily="49" charset="-122"/>
                <a:cs typeface="Times New Roman" pitchFamily="18" charset="0"/>
              </a:rPr>
              <a:t>》</a:t>
            </a:r>
            <a:r>
              <a:rPr lang="zh-CN" altLang="en-US" dirty="0" smtClean="0">
                <a:latin typeface="仿宋_GB2312" pitchFamily="49" charset="-122"/>
                <a:ea typeface="仿宋_GB2312" pitchFamily="49" charset="-122"/>
                <a:cs typeface="Times New Roman" pitchFamily="18" charset="0"/>
              </a:rPr>
              <a:t>，具体的丰枯类型划分采用：</a:t>
            </a:r>
          </a:p>
          <a:p>
            <a:pPr>
              <a:lnSpc>
                <a:spcPts val="2400"/>
              </a:lnSpc>
            </a:pPr>
            <a:r>
              <a:rPr lang="zh-CN" altLang="en-US" dirty="0" smtClean="0">
                <a:latin typeface="仿宋_GB2312" pitchFamily="49" charset="-122"/>
                <a:ea typeface="仿宋_GB2312" pitchFamily="49" charset="-122"/>
                <a:cs typeface="Times New Roman" pitchFamily="18" charset="0"/>
              </a:rPr>
              <a:t>丰水年： </a:t>
            </a:r>
          </a:p>
          <a:p>
            <a:pPr>
              <a:lnSpc>
                <a:spcPts val="2400"/>
              </a:lnSpc>
            </a:pPr>
            <a:r>
              <a:rPr lang="zh-CN" altLang="en-US" dirty="0" smtClean="0">
                <a:latin typeface="仿宋_GB2312" pitchFamily="49" charset="-122"/>
                <a:ea typeface="仿宋_GB2312" pitchFamily="49" charset="-122"/>
                <a:cs typeface="Times New Roman" pitchFamily="18" charset="0"/>
              </a:rPr>
              <a:t>平水年： </a:t>
            </a:r>
          </a:p>
          <a:p>
            <a:pPr>
              <a:lnSpc>
                <a:spcPts val="2400"/>
              </a:lnSpc>
            </a:pPr>
            <a:r>
              <a:rPr lang="zh-CN" altLang="en-US" dirty="0" smtClean="0">
                <a:latin typeface="仿宋_GB2312" pitchFamily="49" charset="-122"/>
                <a:ea typeface="仿宋_GB2312" pitchFamily="49" charset="-122"/>
                <a:cs typeface="Times New Roman" pitchFamily="18" charset="0"/>
              </a:rPr>
              <a:t>枯水年： </a:t>
            </a:r>
          </a:p>
          <a:p>
            <a:pPr>
              <a:lnSpc>
                <a:spcPts val="2400"/>
              </a:lnSpc>
            </a:pPr>
            <a:endParaRPr lang="en-US" altLang="zh-CN" dirty="0">
              <a:latin typeface="仿宋_GB2312" pitchFamily="49" charset="-122"/>
              <a:ea typeface="仿宋_GB2312" pitchFamily="49" charset="-122"/>
              <a:cs typeface="Times New Roman" pitchFamily="18"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25" name="Object 1"/>
          <p:cNvGraphicFramePr>
            <a:graphicFrameLocks noChangeAspect="1"/>
          </p:cNvGraphicFramePr>
          <p:nvPr/>
        </p:nvGraphicFramePr>
        <p:xfrm>
          <a:off x="2771800" y="2636912"/>
          <a:ext cx="2903363" cy="432048"/>
        </p:xfrm>
        <a:graphic>
          <a:graphicData uri="http://schemas.openxmlformats.org/presentationml/2006/ole">
            <p:oleObj spid="_x0000_s126978" name="公式" r:id="rId3" imgW="1600200" imgH="241300" progId="Equation.3">
              <p:embed/>
            </p:oleObj>
          </a:graphicData>
        </a:graphic>
      </p:graphicFrame>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27" name="Object 3"/>
          <p:cNvGraphicFramePr>
            <a:graphicFrameLocks noChangeAspect="1"/>
          </p:cNvGraphicFramePr>
          <p:nvPr/>
        </p:nvGraphicFramePr>
        <p:xfrm>
          <a:off x="1043608" y="3212976"/>
          <a:ext cx="257175" cy="219075"/>
        </p:xfrm>
        <a:graphic>
          <a:graphicData uri="http://schemas.openxmlformats.org/presentationml/2006/ole">
            <p:oleObj spid="_x0000_s126979" name="公式" r:id="rId4" imgW="253780" imgH="215713" progId="Equation.3">
              <p:embed/>
            </p:oleObj>
          </a:graphicData>
        </a:graphic>
      </p:graphicFrame>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29" name="Object 5"/>
          <p:cNvGraphicFramePr>
            <a:graphicFrameLocks noChangeAspect="1"/>
          </p:cNvGraphicFramePr>
          <p:nvPr/>
        </p:nvGraphicFramePr>
        <p:xfrm>
          <a:off x="2843808" y="3212976"/>
          <a:ext cx="152400" cy="228600"/>
        </p:xfrm>
        <a:graphic>
          <a:graphicData uri="http://schemas.openxmlformats.org/presentationml/2006/ole">
            <p:oleObj spid="_x0000_s126980" name="公式" r:id="rId5" imgW="152334" imgH="228501" progId="Equation.3">
              <p:embed/>
            </p:oleObj>
          </a:graphicData>
        </a:graphic>
      </p:graphicFrame>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31" name="Object 7"/>
          <p:cNvGraphicFramePr>
            <a:graphicFrameLocks noChangeAspect="1"/>
          </p:cNvGraphicFramePr>
          <p:nvPr/>
        </p:nvGraphicFramePr>
        <p:xfrm>
          <a:off x="5220072" y="3212976"/>
          <a:ext cx="161925" cy="190500"/>
        </p:xfrm>
        <a:graphic>
          <a:graphicData uri="http://schemas.openxmlformats.org/presentationml/2006/ole">
            <p:oleObj spid="_x0000_s126981" name="公式" r:id="rId6" imgW="164957" imgH="190335" progId="Equation.3">
              <p:embed/>
            </p:oleObj>
          </a:graphicData>
        </a:graphic>
      </p:graphicFrame>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33" name="Object 9"/>
          <p:cNvGraphicFramePr>
            <a:graphicFrameLocks noChangeAspect="1"/>
          </p:cNvGraphicFramePr>
          <p:nvPr/>
        </p:nvGraphicFramePr>
        <p:xfrm>
          <a:off x="1475656" y="3789040"/>
          <a:ext cx="914189" cy="288032"/>
        </p:xfrm>
        <a:graphic>
          <a:graphicData uri="http://schemas.openxmlformats.org/presentationml/2006/ole">
            <p:oleObj spid="_x0000_s126982" name="公式" r:id="rId7" imgW="698197" imgH="215806" progId="Equation.3">
              <p:embed/>
            </p:oleObj>
          </a:graphicData>
        </a:graphic>
      </p:graphicFrame>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35" name="Object 11"/>
          <p:cNvGraphicFramePr>
            <a:graphicFrameLocks noChangeAspect="1"/>
          </p:cNvGraphicFramePr>
          <p:nvPr/>
        </p:nvGraphicFramePr>
        <p:xfrm>
          <a:off x="1403648" y="4077072"/>
          <a:ext cx="1615484" cy="288032"/>
        </p:xfrm>
        <a:graphic>
          <a:graphicData uri="http://schemas.openxmlformats.org/presentationml/2006/ole">
            <p:oleObj spid="_x0000_s126983" name="公式" r:id="rId8" imgW="1231366" imgH="215806" progId="Equation.3">
              <p:embed/>
            </p:oleObj>
          </a:graphicData>
        </a:graphic>
      </p:graphicFrame>
      <p:sp>
        <p:nvSpPr>
          <p:cNvPr id="103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37" name="Object 13"/>
          <p:cNvGraphicFramePr>
            <a:graphicFrameLocks noChangeAspect="1"/>
          </p:cNvGraphicFramePr>
          <p:nvPr/>
        </p:nvGraphicFramePr>
        <p:xfrm>
          <a:off x="1403648" y="4365104"/>
          <a:ext cx="1039420" cy="288032"/>
        </p:xfrm>
        <a:graphic>
          <a:graphicData uri="http://schemas.openxmlformats.org/presentationml/2006/ole">
            <p:oleObj spid="_x0000_s126984" name="公式" r:id="rId9" imgW="787058" imgH="215806" progId="Equation.3">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cstate="print"/>
          <a:srcRect b="2292"/>
          <a:stretch>
            <a:fillRect/>
          </a:stretch>
        </p:blipFill>
        <p:spPr bwMode="auto">
          <a:xfrm>
            <a:off x="1000100" y="2643182"/>
            <a:ext cx="6912768" cy="3212625"/>
          </a:xfrm>
          <a:prstGeom prst="rect">
            <a:avLst/>
          </a:prstGeom>
          <a:noFill/>
          <a:ln w="9525">
            <a:noFill/>
            <a:miter lim="800000"/>
            <a:headEnd/>
            <a:tailEnd/>
          </a:ln>
        </p:spPr>
      </p:pic>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2.1 </a:t>
            </a:r>
            <a:r>
              <a:rPr lang="zh-CN" altLang="en-US" sz="2400" dirty="0" smtClean="0">
                <a:solidFill>
                  <a:schemeClr val="tx1"/>
                </a:solidFill>
                <a:effectLst/>
                <a:latin typeface="Times New Roman" pitchFamily="18" charset="0"/>
                <a:cs typeface="Times New Roman" pitchFamily="18" charset="0"/>
              </a:rPr>
              <a:t>降雨典型年选取</a:t>
            </a:r>
          </a:p>
        </p:txBody>
      </p:sp>
      <p:sp>
        <p:nvSpPr>
          <p:cNvPr id="56323" name="Text Box 3"/>
          <p:cNvSpPr txBox="1">
            <a:spLocks noChangeArrowheads="1"/>
          </p:cNvSpPr>
          <p:nvPr/>
        </p:nvSpPr>
        <p:spPr bwMode="auto">
          <a:xfrm>
            <a:off x="395288" y="981074"/>
            <a:ext cx="8372475" cy="2208746"/>
          </a:xfrm>
          <a:prstGeom prst="rect">
            <a:avLst/>
          </a:prstGeom>
          <a:noFill/>
          <a:ln w="9525">
            <a:noFill/>
            <a:miter lim="800000"/>
            <a:headEnd/>
            <a:tailEnd/>
          </a:ln>
          <a:effectLst/>
        </p:spPr>
        <p:txBody>
          <a:bodyPr wrap="square">
            <a:spAutoFit/>
          </a:bodyPr>
          <a:lstStyle/>
          <a:p>
            <a:pPr>
              <a:lnSpc>
                <a:spcPts val="2400"/>
              </a:lnSpc>
            </a:pPr>
            <a:r>
              <a:rPr lang="en-US" altLang="zh-CN" dirty="0" smtClean="0">
                <a:latin typeface="Times New Roman" pitchFamily="18" charset="0"/>
                <a:ea typeface="仿宋_GB2312" pitchFamily="49" charset="-122"/>
                <a:cs typeface="Times New Roman" pitchFamily="18" charset="0"/>
              </a:rPr>
              <a:t>        </a:t>
            </a:r>
            <a:r>
              <a:rPr lang="zh-CN" altLang="en-US" dirty="0" smtClean="0">
                <a:latin typeface="Times New Roman" pitchFamily="18" charset="0"/>
                <a:ea typeface="仿宋_GB2312" pitchFamily="49" charset="-122"/>
                <a:cs typeface="Times New Roman" pitchFamily="18" charset="0"/>
              </a:rPr>
              <a:t>对区域</a:t>
            </a:r>
            <a:r>
              <a:rPr lang="en-US" altLang="zh-CN" dirty="0" smtClean="0">
                <a:latin typeface="Times New Roman" pitchFamily="18" charset="0"/>
                <a:ea typeface="仿宋_GB2312" pitchFamily="49" charset="-122"/>
                <a:cs typeface="Times New Roman" pitchFamily="18" charset="0"/>
              </a:rPr>
              <a:t>1918~2008</a:t>
            </a:r>
            <a:r>
              <a:rPr lang="zh-CN" altLang="en-US" dirty="0" smtClean="0">
                <a:latin typeface="Times New Roman" pitchFamily="18" charset="0"/>
                <a:ea typeface="仿宋_GB2312" pitchFamily="49" charset="-122"/>
                <a:cs typeface="Times New Roman" pitchFamily="18" charset="0"/>
              </a:rPr>
              <a:t>年年降雨资料进行丰枯划分，选取典型的丰水年、平水年和枯水年。</a:t>
            </a:r>
            <a:endParaRPr lang="en-US" altLang="zh-CN" dirty="0" smtClean="0">
              <a:latin typeface="Times New Roman" pitchFamily="18" charset="0"/>
              <a:ea typeface="仿宋_GB2312" pitchFamily="49" charset="-122"/>
              <a:cs typeface="Times New Roman" pitchFamily="18" charset="0"/>
            </a:endParaRPr>
          </a:p>
          <a:p>
            <a:pPr>
              <a:lnSpc>
                <a:spcPts val="2400"/>
              </a:lnSpc>
            </a:pPr>
            <a:r>
              <a:rPr lang="zh-CN" altLang="en-US" dirty="0" smtClean="0">
                <a:latin typeface="Times New Roman" pitchFamily="18" charset="0"/>
                <a:ea typeface="仿宋_GB2312" pitchFamily="49" charset="-122"/>
                <a:cs typeface="Times New Roman" pitchFamily="18" charset="0"/>
              </a:rPr>
              <a:t>        本课题采用距平百分比法得到的丰枯划分结果，其年降水丰枯状态转移过程如下图所示。</a:t>
            </a:r>
            <a:endParaRPr lang="en-US" altLang="zh-CN" dirty="0" smtClean="0">
              <a:latin typeface="Times New Roman" pitchFamily="18" charset="0"/>
              <a:ea typeface="仿宋_GB2312" pitchFamily="49" charset="-122"/>
              <a:cs typeface="Times New Roman" pitchFamily="18" charset="0"/>
            </a:endParaRPr>
          </a:p>
          <a:p>
            <a:pPr>
              <a:lnSpc>
                <a:spcPts val="2400"/>
              </a:lnSpc>
            </a:pPr>
            <a:r>
              <a:rPr lang="zh-CN" altLang="en-US" dirty="0" smtClean="0">
                <a:latin typeface="Times New Roman" pitchFamily="18" charset="0"/>
                <a:ea typeface="仿宋_GB2312" pitchFamily="49" charset="-122"/>
                <a:cs typeface="Times New Roman" pitchFamily="18" charset="0"/>
              </a:rPr>
              <a:t>         本课题选取</a:t>
            </a:r>
            <a:r>
              <a:rPr lang="en-US" altLang="zh-CN" dirty="0" smtClean="0">
                <a:latin typeface="Times New Roman" pitchFamily="18" charset="0"/>
                <a:ea typeface="仿宋_GB2312" pitchFamily="49" charset="-122"/>
                <a:cs typeface="Times New Roman" pitchFamily="18" charset="0"/>
              </a:rPr>
              <a:t>2003</a:t>
            </a:r>
            <a:r>
              <a:rPr lang="zh-CN" altLang="en-US" dirty="0" smtClean="0">
                <a:latin typeface="Times New Roman" pitchFamily="18" charset="0"/>
                <a:ea typeface="仿宋_GB2312" pitchFamily="49" charset="-122"/>
                <a:cs typeface="Times New Roman" pitchFamily="18" charset="0"/>
              </a:rPr>
              <a:t>年为丰水典型年，</a:t>
            </a:r>
            <a:r>
              <a:rPr lang="en-US" altLang="zh-CN" dirty="0" smtClean="0">
                <a:latin typeface="Times New Roman" pitchFamily="18" charset="0"/>
                <a:ea typeface="仿宋_GB2312" pitchFamily="49" charset="-122"/>
                <a:cs typeface="Times New Roman" pitchFamily="18" charset="0"/>
              </a:rPr>
              <a:t>2006</a:t>
            </a:r>
            <a:r>
              <a:rPr lang="zh-CN" altLang="en-US" dirty="0" smtClean="0">
                <a:latin typeface="Times New Roman" pitchFamily="18" charset="0"/>
                <a:ea typeface="仿宋_GB2312" pitchFamily="49" charset="-122"/>
                <a:cs typeface="Times New Roman" pitchFamily="18" charset="0"/>
              </a:rPr>
              <a:t>年为枯水典型年，</a:t>
            </a:r>
            <a:r>
              <a:rPr lang="en-US" altLang="zh-CN" dirty="0" smtClean="0">
                <a:latin typeface="Times New Roman" pitchFamily="18" charset="0"/>
                <a:ea typeface="仿宋_GB2312" pitchFamily="49" charset="-122"/>
                <a:cs typeface="Times New Roman" pitchFamily="18" charset="0"/>
              </a:rPr>
              <a:t>2007</a:t>
            </a:r>
            <a:r>
              <a:rPr lang="zh-CN" altLang="en-US" dirty="0" smtClean="0">
                <a:latin typeface="Times New Roman" pitchFamily="18" charset="0"/>
                <a:ea typeface="仿宋_GB2312" pitchFamily="49" charset="-122"/>
                <a:cs typeface="Times New Roman" pitchFamily="18" charset="0"/>
              </a:rPr>
              <a:t>年为平水典型年。</a:t>
            </a:r>
          </a:p>
          <a:p>
            <a:pPr>
              <a:lnSpc>
                <a:spcPts val="2400"/>
              </a:lnSpc>
            </a:pPr>
            <a:endParaRPr lang="en-US" altLang="zh-CN" dirty="0">
              <a:latin typeface="仿宋_GB2312" pitchFamily="49" charset="-122"/>
              <a:ea typeface="仿宋_GB2312" pitchFamily="49" charset="-122"/>
              <a:cs typeface="Times New Roman" pitchFamily="18"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3786182" y="5715016"/>
            <a:ext cx="1851789" cy="246221"/>
          </a:xfrm>
          <a:prstGeom prst="rect">
            <a:avLst/>
          </a:prstGeom>
        </p:spPr>
        <p:txBody>
          <a:bodyPr wrap="none">
            <a:spAutoFit/>
          </a:bodyPr>
          <a:lstStyle/>
          <a:p>
            <a:r>
              <a:rPr lang="zh-CN" altLang="zh-CN" sz="1000" b="1" dirty="0" smtClean="0"/>
              <a:t>梅江地区年降水系列丰枯过程</a:t>
            </a:r>
            <a:endParaRPr lang="zh-CN" altLang="en-US" sz="1000" dirty="0"/>
          </a:p>
        </p:txBody>
      </p:sp>
      <p:sp>
        <p:nvSpPr>
          <p:cNvPr id="7" name="矩形 6"/>
          <p:cNvSpPr/>
          <p:nvPr/>
        </p:nvSpPr>
        <p:spPr>
          <a:xfrm>
            <a:off x="7541443" y="4334856"/>
            <a:ext cx="45719" cy="571504"/>
          </a:xfrm>
          <a:prstGeom prst="rect">
            <a:avLst/>
          </a:prstGeom>
          <a:solidFill>
            <a:srgbClr val="00B0F0"/>
          </a:solidFill>
          <a:ln w="222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flipH="1">
            <a:off x="7607429" y="3776763"/>
            <a:ext cx="48385" cy="1125176"/>
          </a:xfrm>
          <a:prstGeom prst="rect">
            <a:avLst/>
          </a:prstGeom>
          <a:solidFill>
            <a:srgbClr val="00B0F0"/>
          </a:solidFill>
          <a:ln w="222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334151" y="3214686"/>
            <a:ext cx="45719" cy="1684847"/>
          </a:xfrm>
          <a:prstGeom prst="rect">
            <a:avLst/>
          </a:prstGeom>
          <a:solidFill>
            <a:srgbClr val="00B0F0"/>
          </a:solidFill>
          <a:ln w="222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2.2 </a:t>
            </a:r>
            <a:r>
              <a:rPr lang="zh-CN" altLang="en-US" sz="2400" dirty="0" smtClean="0">
                <a:solidFill>
                  <a:schemeClr val="tx1"/>
                </a:solidFill>
                <a:effectLst/>
                <a:latin typeface="Times New Roman" pitchFamily="18" charset="0"/>
                <a:cs typeface="Times New Roman" pitchFamily="18" charset="0"/>
              </a:rPr>
              <a:t>基于</a:t>
            </a:r>
            <a:r>
              <a:rPr lang="en-US" altLang="zh-CN" sz="2400" dirty="0" smtClean="0">
                <a:solidFill>
                  <a:schemeClr val="tx1"/>
                </a:solidFill>
                <a:effectLst/>
                <a:latin typeface="Times New Roman" pitchFamily="18" charset="0"/>
                <a:cs typeface="Times New Roman" pitchFamily="18" charset="0"/>
              </a:rPr>
              <a:t>SCS</a:t>
            </a:r>
            <a:r>
              <a:rPr lang="zh-CN" altLang="en-US" sz="2400" dirty="0" smtClean="0">
                <a:solidFill>
                  <a:schemeClr val="tx1"/>
                </a:solidFill>
                <a:effectLst/>
                <a:latin typeface="Times New Roman" pitchFamily="18" charset="0"/>
                <a:cs typeface="Times New Roman" pitchFamily="18" charset="0"/>
              </a:rPr>
              <a:t>产流模型产水量推求</a:t>
            </a:r>
          </a:p>
        </p:txBody>
      </p:sp>
      <p:sp>
        <p:nvSpPr>
          <p:cNvPr id="56323" name="Text Box 3"/>
          <p:cNvSpPr txBox="1">
            <a:spLocks noChangeArrowheads="1"/>
          </p:cNvSpPr>
          <p:nvPr/>
        </p:nvSpPr>
        <p:spPr bwMode="auto">
          <a:xfrm>
            <a:off x="395288" y="981074"/>
            <a:ext cx="8372475" cy="1913344"/>
          </a:xfrm>
          <a:prstGeom prst="rect">
            <a:avLst/>
          </a:prstGeom>
          <a:noFill/>
          <a:ln w="9525">
            <a:noFill/>
            <a:miter lim="800000"/>
            <a:headEnd/>
            <a:tailEnd/>
          </a:ln>
          <a:effectLst/>
        </p:spPr>
        <p:txBody>
          <a:bodyPr wrap="square">
            <a:spAutoFit/>
          </a:bodyPr>
          <a:lstStyle/>
          <a:p>
            <a:pPr>
              <a:lnSpc>
                <a:spcPts val="2400"/>
              </a:lnSpc>
            </a:pPr>
            <a:r>
              <a:rPr lang="zh-CN" altLang="en-US" dirty="0" smtClean="0">
                <a:latin typeface="Times New Roman" pitchFamily="18" charset="0"/>
                <a:ea typeface="仿宋_GB2312" pitchFamily="49" charset="-122"/>
                <a:cs typeface="Times New Roman" pitchFamily="18" charset="0"/>
              </a:rPr>
              <a:t> </a:t>
            </a:r>
            <a:r>
              <a:rPr lang="en-US" altLang="zh-CN" b="1" dirty="0" smtClean="0">
                <a:solidFill>
                  <a:srgbClr val="92D050"/>
                </a:solidFill>
                <a:latin typeface="Times New Roman" pitchFamily="18" charset="0"/>
                <a:ea typeface="仿宋_GB2312" pitchFamily="49" charset="-122"/>
                <a:cs typeface="Times New Roman" pitchFamily="18" charset="0"/>
              </a:rPr>
              <a:t>SCS</a:t>
            </a:r>
            <a:r>
              <a:rPr lang="zh-CN" altLang="en-US" b="1" dirty="0" smtClean="0">
                <a:solidFill>
                  <a:srgbClr val="92D050"/>
                </a:solidFill>
                <a:latin typeface="Times New Roman" pitchFamily="18" charset="0"/>
                <a:ea typeface="仿宋_GB2312" pitchFamily="49" charset="-122"/>
                <a:cs typeface="Times New Roman" pitchFamily="18" charset="0"/>
              </a:rPr>
              <a:t>产流模型理论</a:t>
            </a:r>
            <a:endParaRPr lang="en-US" altLang="zh-CN" b="1" dirty="0" smtClean="0">
              <a:solidFill>
                <a:srgbClr val="92D050"/>
              </a:solidFill>
              <a:latin typeface="Times New Roman" pitchFamily="18" charset="0"/>
              <a:ea typeface="仿宋_GB2312" pitchFamily="49" charset="-122"/>
              <a:cs typeface="Times New Roman" pitchFamily="18" charset="0"/>
            </a:endParaRPr>
          </a:p>
          <a:p>
            <a:pPr>
              <a:lnSpc>
                <a:spcPts val="2400"/>
              </a:lnSpc>
            </a:pPr>
            <a:endParaRPr lang="en-US" altLang="zh-CN" b="1" dirty="0" smtClean="0">
              <a:solidFill>
                <a:srgbClr val="92D050"/>
              </a:solidFill>
              <a:latin typeface="Times New Roman" pitchFamily="18" charset="0"/>
              <a:ea typeface="仿宋_GB2312" pitchFamily="49" charset="-122"/>
              <a:cs typeface="Times New Roman" pitchFamily="18" charset="0"/>
            </a:endParaRPr>
          </a:p>
          <a:p>
            <a:pPr>
              <a:lnSpc>
                <a:spcPts val="2400"/>
              </a:lnSpc>
            </a:pPr>
            <a:r>
              <a:rPr lang="en-US" altLang="zh-CN" dirty="0" smtClean="0">
                <a:latin typeface="Times New Roman" pitchFamily="18" charset="0"/>
                <a:ea typeface="仿宋_GB2312" pitchFamily="49" charset="-122"/>
                <a:cs typeface="Times New Roman" pitchFamily="18" charset="0"/>
              </a:rPr>
              <a:t>        SCS</a:t>
            </a:r>
            <a:r>
              <a:rPr lang="zh-CN" altLang="en-US" dirty="0" smtClean="0">
                <a:latin typeface="Times New Roman" pitchFamily="18" charset="0"/>
                <a:ea typeface="仿宋_GB2312" pitchFamily="49" charset="-122"/>
                <a:cs typeface="Times New Roman" pitchFamily="18" charset="0"/>
              </a:rPr>
              <a:t>模型是美国农业部水土保持局（</a:t>
            </a:r>
            <a:r>
              <a:rPr lang="en-US" altLang="zh-CN" dirty="0" smtClean="0">
                <a:latin typeface="Times New Roman" pitchFamily="18" charset="0"/>
                <a:ea typeface="仿宋_GB2312" pitchFamily="49" charset="-122"/>
                <a:cs typeface="Times New Roman" pitchFamily="18" charset="0"/>
              </a:rPr>
              <a:t>Soil Conservation Service</a:t>
            </a:r>
            <a:r>
              <a:rPr lang="zh-CN" altLang="en-US" dirty="0" smtClean="0">
                <a:latin typeface="Times New Roman" pitchFamily="18" charset="0"/>
                <a:ea typeface="仿宋_GB2312" pitchFamily="49" charset="-122"/>
                <a:cs typeface="Times New Roman" pitchFamily="18" charset="0"/>
              </a:rPr>
              <a:t>）在上世纪</a:t>
            </a:r>
            <a:r>
              <a:rPr lang="en-US" altLang="zh-CN" dirty="0" smtClean="0">
                <a:latin typeface="Times New Roman" pitchFamily="18" charset="0"/>
                <a:ea typeface="仿宋_GB2312" pitchFamily="49" charset="-122"/>
                <a:cs typeface="Times New Roman" pitchFamily="18" charset="0"/>
              </a:rPr>
              <a:t>50</a:t>
            </a:r>
            <a:r>
              <a:rPr lang="zh-CN" altLang="en-US" dirty="0" smtClean="0">
                <a:latin typeface="Times New Roman" pitchFamily="18" charset="0"/>
                <a:ea typeface="仿宋_GB2312" pitchFamily="49" charset="-122"/>
                <a:cs typeface="Times New Roman" pitchFamily="18" charset="0"/>
              </a:rPr>
              <a:t>年代初研制的小流域设计洪水模型。目前，在美国及其它一些国家得到了广泛的应用。</a:t>
            </a:r>
          </a:p>
          <a:p>
            <a:pPr>
              <a:lnSpc>
                <a:spcPts val="2400"/>
              </a:lnSpc>
            </a:pPr>
            <a:r>
              <a:rPr lang="en-US" altLang="zh-CN" dirty="0" smtClean="0">
                <a:latin typeface="Times New Roman" pitchFamily="18" charset="0"/>
                <a:ea typeface="仿宋_GB2312" pitchFamily="49" charset="-122"/>
                <a:cs typeface="Times New Roman" pitchFamily="18" charset="0"/>
              </a:rPr>
              <a:t>        SCS</a:t>
            </a:r>
            <a:r>
              <a:rPr lang="zh-CN" altLang="en-US" dirty="0" smtClean="0">
                <a:latin typeface="Times New Roman" pitchFamily="18" charset="0"/>
                <a:ea typeface="仿宋_GB2312" pitchFamily="49" charset="-122"/>
                <a:cs typeface="Times New Roman" pitchFamily="18" charset="0"/>
              </a:rPr>
              <a:t>模型有许多优点，这些优点是它得到广泛应用的基础。</a:t>
            </a:r>
            <a:endParaRPr lang="en-US" altLang="zh-CN" dirty="0">
              <a:latin typeface="仿宋_GB2312" pitchFamily="49" charset="-122"/>
              <a:ea typeface="仿宋_GB2312" pitchFamily="49" charset="-122"/>
              <a:cs typeface="Times New Roman" pitchFamily="18"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2.2 </a:t>
            </a:r>
            <a:r>
              <a:rPr lang="zh-CN" altLang="en-US" sz="2400" dirty="0" smtClean="0">
                <a:solidFill>
                  <a:schemeClr val="tx1"/>
                </a:solidFill>
                <a:effectLst/>
                <a:latin typeface="Times New Roman" pitchFamily="18" charset="0"/>
                <a:cs typeface="Times New Roman" pitchFamily="18" charset="0"/>
              </a:rPr>
              <a:t>基于</a:t>
            </a:r>
            <a:r>
              <a:rPr lang="en-US" altLang="zh-CN" sz="2400" dirty="0" smtClean="0">
                <a:solidFill>
                  <a:schemeClr val="tx1"/>
                </a:solidFill>
                <a:effectLst/>
                <a:latin typeface="Times New Roman" pitchFamily="18" charset="0"/>
                <a:cs typeface="Times New Roman" pitchFamily="18" charset="0"/>
              </a:rPr>
              <a:t>SCS</a:t>
            </a:r>
            <a:r>
              <a:rPr lang="zh-CN" altLang="en-US" sz="2400" dirty="0" smtClean="0">
                <a:solidFill>
                  <a:schemeClr val="tx1"/>
                </a:solidFill>
                <a:effectLst/>
                <a:latin typeface="Times New Roman" pitchFamily="18" charset="0"/>
                <a:cs typeface="Times New Roman" pitchFamily="18" charset="0"/>
              </a:rPr>
              <a:t>产流模型产水量推求</a:t>
            </a:r>
          </a:p>
        </p:txBody>
      </p:sp>
      <p:sp>
        <p:nvSpPr>
          <p:cNvPr id="56323" name="Text Box 3"/>
          <p:cNvSpPr txBox="1">
            <a:spLocks noChangeArrowheads="1"/>
          </p:cNvSpPr>
          <p:nvPr/>
        </p:nvSpPr>
        <p:spPr bwMode="auto">
          <a:xfrm>
            <a:off x="395288" y="981074"/>
            <a:ext cx="3456631" cy="2862322"/>
          </a:xfrm>
          <a:prstGeom prst="rect">
            <a:avLst/>
          </a:prstGeom>
          <a:noFill/>
          <a:ln w="9525">
            <a:noFill/>
            <a:miter lim="800000"/>
            <a:headEnd/>
            <a:tailEnd/>
          </a:ln>
          <a:effectLst/>
        </p:spPr>
        <p:txBody>
          <a:bodyPr wrap="square">
            <a:spAutoFit/>
          </a:bodyPr>
          <a:lstStyle/>
          <a:p>
            <a:pPr>
              <a:lnSpc>
                <a:spcPts val="2400"/>
              </a:lnSpc>
            </a:pPr>
            <a:r>
              <a:rPr lang="zh-CN" altLang="en-US" b="1" dirty="0" smtClean="0">
                <a:solidFill>
                  <a:srgbClr val="92D050"/>
                </a:solidFill>
                <a:latin typeface="Times New Roman" pitchFamily="18" charset="0"/>
                <a:ea typeface="仿宋_GB2312" pitchFamily="49" charset="-122"/>
                <a:cs typeface="Times New Roman" pitchFamily="18" charset="0"/>
              </a:rPr>
              <a:t>模型计算结果</a:t>
            </a:r>
            <a:endParaRPr lang="en-US" altLang="zh-CN" b="1" dirty="0" smtClean="0">
              <a:solidFill>
                <a:srgbClr val="92D050"/>
              </a:solidFill>
              <a:latin typeface="Times New Roman" pitchFamily="18" charset="0"/>
              <a:ea typeface="仿宋_GB2312" pitchFamily="49" charset="-122"/>
              <a:cs typeface="Times New Roman" pitchFamily="18" charset="0"/>
            </a:endParaRPr>
          </a:p>
          <a:p>
            <a:pPr>
              <a:lnSpc>
                <a:spcPts val="2400"/>
              </a:lnSpc>
            </a:pPr>
            <a:endParaRPr lang="en-US" altLang="zh-CN" b="1" dirty="0" smtClean="0">
              <a:solidFill>
                <a:srgbClr val="92D050"/>
              </a:solidFill>
              <a:latin typeface="Times New Roman" pitchFamily="18" charset="0"/>
              <a:ea typeface="仿宋_GB2312" pitchFamily="49" charset="-122"/>
              <a:cs typeface="Times New Roman" pitchFamily="18" charset="0"/>
            </a:endParaRPr>
          </a:p>
          <a:p>
            <a:pPr>
              <a:lnSpc>
                <a:spcPts val="2400"/>
              </a:lnSpc>
            </a:pPr>
            <a:r>
              <a:rPr lang="zh-CN" altLang="en-US" dirty="0" smtClean="0">
                <a:latin typeface="Times New Roman" pitchFamily="18" charset="0"/>
                <a:ea typeface="仿宋_GB2312" pitchFamily="49" charset="-122"/>
                <a:cs typeface="Times New Roman" pitchFamily="18" charset="0"/>
              </a:rPr>
              <a:t>        </a:t>
            </a:r>
          </a:p>
          <a:p>
            <a:pPr>
              <a:lnSpc>
                <a:spcPts val="2400"/>
              </a:lnSpc>
            </a:pPr>
            <a:r>
              <a:rPr lang="zh-CN" altLang="en-US" dirty="0" smtClean="0">
                <a:latin typeface="Times New Roman" pitchFamily="18" charset="0"/>
                <a:ea typeface="仿宋_GB2312" pitchFamily="49" charset="-122"/>
                <a:cs typeface="Times New Roman" pitchFamily="18" charset="0"/>
              </a:rPr>
              <a:t>        从上图中可以看到该区域主要在</a:t>
            </a:r>
            <a:r>
              <a:rPr lang="en-US" altLang="zh-CN" dirty="0" smtClean="0">
                <a:latin typeface="Times New Roman" pitchFamily="18" charset="0"/>
                <a:ea typeface="仿宋_GB2312" pitchFamily="49" charset="-122"/>
                <a:cs typeface="Times New Roman" pitchFamily="18" charset="0"/>
              </a:rPr>
              <a:t>5-10</a:t>
            </a:r>
            <a:r>
              <a:rPr lang="zh-CN" altLang="en-US" dirty="0" smtClean="0">
                <a:latin typeface="Times New Roman" pitchFamily="18" charset="0"/>
                <a:ea typeface="仿宋_GB2312" pitchFamily="49" charset="-122"/>
                <a:cs typeface="Times New Roman" pitchFamily="18" charset="0"/>
              </a:rPr>
              <a:t>月期间产流，其中</a:t>
            </a:r>
            <a:r>
              <a:rPr lang="en-US" altLang="zh-CN" dirty="0" smtClean="0">
                <a:latin typeface="Times New Roman" pitchFamily="18" charset="0"/>
                <a:ea typeface="仿宋_GB2312" pitchFamily="49" charset="-122"/>
                <a:cs typeface="Times New Roman" pitchFamily="18" charset="0"/>
              </a:rPr>
              <a:t>7</a:t>
            </a:r>
            <a:r>
              <a:rPr lang="zh-CN" altLang="en-US" dirty="0" smtClean="0">
                <a:latin typeface="Times New Roman" pitchFamily="18" charset="0"/>
                <a:ea typeface="仿宋_GB2312" pitchFamily="49" charset="-122"/>
                <a:cs typeface="Times New Roman" pitchFamily="18" charset="0"/>
              </a:rPr>
              <a:t>、</a:t>
            </a:r>
            <a:r>
              <a:rPr lang="en-US" altLang="zh-CN" dirty="0" smtClean="0">
                <a:latin typeface="Times New Roman" pitchFamily="18" charset="0"/>
                <a:ea typeface="仿宋_GB2312" pitchFamily="49" charset="-122"/>
                <a:cs typeface="Times New Roman" pitchFamily="18" charset="0"/>
              </a:rPr>
              <a:t>8</a:t>
            </a:r>
            <a:r>
              <a:rPr lang="zh-CN" altLang="en-US" dirty="0" smtClean="0">
                <a:latin typeface="Times New Roman" pitchFamily="18" charset="0"/>
                <a:ea typeface="仿宋_GB2312" pitchFamily="49" charset="-122"/>
                <a:cs typeface="Times New Roman" pitchFamily="18" charset="0"/>
              </a:rPr>
              <a:t>、</a:t>
            </a:r>
            <a:r>
              <a:rPr lang="en-US" altLang="zh-CN" dirty="0" smtClean="0">
                <a:latin typeface="Times New Roman" pitchFamily="18" charset="0"/>
                <a:ea typeface="仿宋_GB2312" pitchFamily="49" charset="-122"/>
                <a:cs typeface="Times New Roman" pitchFamily="18" charset="0"/>
              </a:rPr>
              <a:t>9</a:t>
            </a:r>
            <a:r>
              <a:rPr lang="zh-CN" altLang="en-US" dirty="0" smtClean="0">
                <a:latin typeface="Times New Roman" pitchFamily="18" charset="0"/>
                <a:ea typeface="仿宋_GB2312" pitchFamily="49" charset="-122"/>
                <a:cs typeface="Times New Roman" pitchFamily="18" charset="0"/>
              </a:rPr>
              <a:t>三个月产水量最大。</a:t>
            </a:r>
          </a:p>
          <a:p>
            <a:pPr>
              <a:lnSpc>
                <a:spcPts val="2400"/>
              </a:lnSpc>
            </a:pPr>
            <a:endParaRPr lang="zh-CN" altLang="en-US" dirty="0" smtClean="0">
              <a:latin typeface="Times New Roman" pitchFamily="18" charset="0"/>
              <a:ea typeface="仿宋_GB2312" pitchFamily="49" charset="-122"/>
              <a:cs typeface="Times New Roman" pitchFamily="18" charset="0"/>
            </a:endParaRPr>
          </a:p>
          <a:p>
            <a:pPr>
              <a:lnSpc>
                <a:spcPts val="2400"/>
              </a:lnSpc>
            </a:pPr>
            <a:endParaRPr lang="zh-CN" altLang="en-US" dirty="0" smtClean="0">
              <a:solidFill>
                <a:srgbClr val="FF0000"/>
              </a:solidFill>
              <a:latin typeface="Times New Roman" pitchFamily="18" charset="0"/>
              <a:ea typeface="仿宋_GB2312" pitchFamily="49" charset="-122"/>
              <a:cs typeface="Times New Roman" pitchFamily="18" charset="0"/>
            </a:endParaRPr>
          </a:p>
          <a:p>
            <a:pPr>
              <a:lnSpc>
                <a:spcPts val="2400"/>
              </a:lnSpc>
            </a:pPr>
            <a:endParaRPr lang="en-US" altLang="zh-CN" dirty="0">
              <a:latin typeface="仿宋_GB2312" pitchFamily="49" charset="-122"/>
              <a:ea typeface="仿宋_GB2312" pitchFamily="49" charset="-122"/>
              <a:cs typeface="Times New Roman" pitchFamily="18"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4" name="组合 13"/>
          <p:cNvGrpSpPr/>
          <p:nvPr/>
        </p:nvGrpSpPr>
        <p:grpSpPr>
          <a:xfrm>
            <a:off x="3857620" y="764704"/>
            <a:ext cx="4881767" cy="5593254"/>
            <a:chOff x="3995936" y="764704"/>
            <a:chExt cx="4743451" cy="5841940"/>
          </a:xfrm>
        </p:grpSpPr>
        <p:pic>
          <p:nvPicPr>
            <p:cNvPr id="13" name="Picture 5"/>
            <p:cNvPicPr>
              <a:picLocks noChangeAspect="1" noChangeArrowheads="1"/>
            </p:cNvPicPr>
            <p:nvPr/>
          </p:nvPicPr>
          <p:blipFill>
            <a:blip r:embed="rId2" cstate="print"/>
            <a:srcRect l="3436" t="16333" r="4883" b="7909"/>
            <a:stretch>
              <a:fillRect/>
            </a:stretch>
          </p:blipFill>
          <p:spPr bwMode="auto">
            <a:xfrm>
              <a:off x="4129287" y="4584230"/>
              <a:ext cx="4610099" cy="1790700"/>
            </a:xfrm>
            <a:prstGeom prst="rect">
              <a:avLst/>
            </a:prstGeom>
            <a:noFill/>
            <a:ln w="9525">
              <a:noFill/>
              <a:miter lim="800000"/>
              <a:headEnd/>
              <a:tailEnd/>
            </a:ln>
          </p:spPr>
        </p:pic>
        <p:pic>
          <p:nvPicPr>
            <p:cNvPr id="12" name="Picture 3"/>
            <p:cNvPicPr>
              <a:picLocks noChangeAspect="1" noChangeArrowheads="1"/>
            </p:cNvPicPr>
            <p:nvPr/>
          </p:nvPicPr>
          <p:blipFill>
            <a:blip r:embed="rId3" cstate="print"/>
            <a:srcRect l="1990" t="19031" r="1628" b="5457"/>
            <a:stretch>
              <a:fillRect/>
            </a:stretch>
          </p:blipFill>
          <p:spPr bwMode="auto">
            <a:xfrm>
              <a:off x="4186437" y="2717329"/>
              <a:ext cx="4552950" cy="1771651"/>
            </a:xfrm>
            <a:prstGeom prst="rect">
              <a:avLst/>
            </a:prstGeom>
            <a:noFill/>
            <a:ln w="9525">
              <a:noFill/>
              <a:miter lim="800000"/>
              <a:headEnd/>
              <a:tailEnd/>
            </a:ln>
          </p:spPr>
        </p:pic>
        <p:pic>
          <p:nvPicPr>
            <p:cNvPr id="11" name="Picture 2"/>
            <p:cNvPicPr>
              <a:picLocks noChangeAspect="1" noChangeArrowheads="1"/>
            </p:cNvPicPr>
            <p:nvPr/>
          </p:nvPicPr>
          <p:blipFill>
            <a:blip r:embed="rId4" cstate="print"/>
            <a:srcRect l="2170" t="16333" r="4521" b="6326"/>
            <a:stretch>
              <a:fillRect/>
            </a:stretch>
          </p:blipFill>
          <p:spPr bwMode="auto">
            <a:xfrm>
              <a:off x="3995936" y="764704"/>
              <a:ext cx="4733925" cy="1952625"/>
            </a:xfrm>
            <a:prstGeom prst="rect">
              <a:avLst/>
            </a:prstGeom>
            <a:noFill/>
            <a:ln w="9525">
              <a:noFill/>
              <a:miter lim="800000"/>
              <a:headEnd/>
              <a:tailEnd/>
            </a:ln>
          </p:spPr>
        </p:pic>
        <p:sp>
          <p:nvSpPr>
            <p:cNvPr id="6" name="矩形 5"/>
            <p:cNvSpPr/>
            <p:nvPr/>
          </p:nvSpPr>
          <p:spPr>
            <a:xfrm>
              <a:off x="5580112" y="2564904"/>
              <a:ext cx="2276585" cy="246221"/>
            </a:xfrm>
            <a:prstGeom prst="rect">
              <a:avLst/>
            </a:prstGeom>
          </p:spPr>
          <p:txBody>
            <a:bodyPr wrap="none">
              <a:spAutoFit/>
            </a:bodyPr>
            <a:lstStyle/>
            <a:p>
              <a:r>
                <a:rPr lang="en-US" altLang="zh-CN" sz="1000" b="1" dirty="0" smtClean="0"/>
                <a:t>SCS</a:t>
              </a:r>
              <a:r>
                <a:rPr lang="zh-CN" altLang="zh-CN" sz="1000" b="1" dirty="0" smtClean="0"/>
                <a:t>模型推求的</a:t>
              </a:r>
              <a:r>
                <a:rPr lang="en-US" altLang="zh-CN" sz="1000" b="1" dirty="0" smtClean="0"/>
                <a:t>2003</a:t>
              </a:r>
              <a:r>
                <a:rPr lang="zh-CN" altLang="zh-CN" sz="1000" b="1" dirty="0" smtClean="0"/>
                <a:t>年旬降雨产水量</a:t>
              </a:r>
              <a:endParaRPr lang="zh-CN" altLang="en-US" sz="1000" dirty="0"/>
            </a:p>
          </p:txBody>
        </p:sp>
        <p:sp>
          <p:nvSpPr>
            <p:cNvPr id="22532" name="Rectangle 4"/>
            <p:cNvSpPr>
              <a:spLocks noChangeArrowheads="1"/>
            </p:cNvSpPr>
            <p:nvPr/>
          </p:nvSpPr>
          <p:spPr bwMode="auto">
            <a:xfrm>
              <a:off x="5580112" y="4365104"/>
              <a:ext cx="2483768"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SCS</a:t>
              </a: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模型推求的</a:t>
              </a: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2006</a:t>
              </a: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年旬降雨产水量</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0" name="矩形 9"/>
            <p:cNvSpPr/>
            <p:nvPr/>
          </p:nvSpPr>
          <p:spPr>
            <a:xfrm>
              <a:off x="5580112" y="6237312"/>
              <a:ext cx="2350323" cy="369332"/>
            </a:xfrm>
            <a:prstGeom prst="rect">
              <a:avLst/>
            </a:prstGeom>
          </p:spPr>
          <p:txBody>
            <a:bodyPr wrap="none">
              <a:spAutoFit/>
            </a:bodyPr>
            <a:lstStyle/>
            <a:p>
              <a:r>
                <a:rPr lang="en-US" altLang="zh-CN" b="1" dirty="0" smtClean="0"/>
                <a:t> </a:t>
              </a:r>
              <a:r>
                <a:rPr lang="en-US" altLang="zh-CN" sz="1000" b="1" dirty="0" smtClean="0"/>
                <a:t>SCS</a:t>
              </a:r>
              <a:r>
                <a:rPr lang="zh-CN" altLang="zh-CN" sz="1000" b="1" dirty="0" smtClean="0"/>
                <a:t>模型推求的</a:t>
              </a:r>
              <a:r>
                <a:rPr lang="en-US" altLang="zh-CN" sz="1000" b="1" dirty="0" smtClean="0"/>
                <a:t>2007</a:t>
              </a:r>
              <a:r>
                <a:rPr lang="zh-CN" altLang="zh-CN" sz="1000" b="1" dirty="0" smtClean="0"/>
                <a:t>年旬降雨产水量</a:t>
              </a:r>
              <a:endParaRPr lang="zh-CN" altLang="en-US" sz="1000" dirty="0"/>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2.3 </a:t>
            </a:r>
            <a:r>
              <a:rPr lang="zh-CN" altLang="en-US" sz="2400" dirty="0" smtClean="0">
                <a:solidFill>
                  <a:schemeClr val="tx1"/>
                </a:solidFill>
                <a:effectLst/>
                <a:latin typeface="Times New Roman" pitchFamily="18" charset="0"/>
                <a:cs typeface="Times New Roman" pitchFamily="18" charset="0"/>
              </a:rPr>
              <a:t>基于降雨径流关系（</a:t>
            </a:r>
            <a:r>
              <a:rPr lang="en-US" altLang="zh-CN" sz="2400" dirty="0" err="1" smtClean="0">
                <a:solidFill>
                  <a:schemeClr val="tx1"/>
                </a:solidFill>
                <a:effectLst/>
                <a:latin typeface="Times New Roman" pitchFamily="18" charset="0"/>
                <a:cs typeface="Times New Roman" pitchFamily="18" charset="0"/>
              </a:rPr>
              <a:t>P+Pa~R</a:t>
            </a:r>
            <a:r>
              <a:rPr lang="zh-CN" altLang="en-US" sz="2400" dirty="0" smtClean="0">
                <a:solidFill>
                  <a:schemeClr val="tx1"/>
                </a:solidFill>
                <a:effectLst/>
                <a:latin typeface="Times New Roman" pitchFamily="18" charset="0"/>
                <a:cs typeface="Times New Roman" pitchFamily="18" charset="0"/>
              </a:rPr>
              <a:t>）曲线的产水量推求</a:t>
            </a:r>
          </a:p>
        </p:txBody>
      </p:sp>
      <p:sp>
        <p:nvSpPr>
          <p:cNvPr id="56323" name="Text Box 3"/>
          <p:cNvSpPr txBox="1">
            <a:spLocks noChangeArrowheads="1"/>
          </p:cNvSpPr>
          <p:nvPr/>
        </p:nvSpPr>
        <p:spPr bwMode="auto">
          <a:xfrm>
            <a:off x="395288" y="981074"/>
            <a:ext cx="8372475" cy="2246769"/>
          </a:xfrm>
          <a:prstGeom prst="rect">
            <a:avLst/>
          </a:prstGeom>
          <a:noFill/>
          <a:ln w="9525">
            <a:noFill/>
            <a:miter lim="800000"/>
            <a:headEnd/>
            <a:tailEnd/>
          </a:ln>
          <a:effectLst/>
        </p:spPr>
        <p:txBody>
          <a:bodyPr wrap="square">
            <a:spAutoFit/>
          </a:bodyPr>
          <a:lstStyle/>
          <a:p>
            <a:pPr>
              <a:lnSpc>
                <a:spcPts val="2400"/>
              </a:lnSpc>
            </a:pPr>
            <a:r>
              <a:rPr lang="zh-CN" altLang="en-US" b="1" dirty="0" smtClean="0">
                <a:solidFill>
                  <a:srgbClr val="92D050"/>
                </a:solidFill>
                <a:latin typeface="Times New Roman" pitchFamily="18" charset="0"/>
                <a:ea typeface="仿宋_GB2312" pitchFamily="49" charset="-122"/>
                <a:cs typeface="Times New Roman" pitchFamily="18" charset="0"/>
              </a:rPr>
              <a:t>降雨径流相关法</a:t>
            </a:r>
            <a:endParaRPr lang="en-US" altLang="zh-CN" b="1" dirty="0" smtClean="0">
              <a:solidFill>
                <a:srgbClr val="92D050"/>
              </a:solidFill>
              <a:latin typeface="Times New Roman" pitchFamily="18" charset="0"/>
              <a:ea typeface="仿宋_GB2312" pitchFamily="49" charset="-122"/>
              <a:cs typeface="Times New Roman" pitchFamily="18" charset="0"/>
            </a:endParaRPr>
          </a:p>
          <a:p>
            <a:pPr>
              <a:lnSpc>
                <a:spcPts val="2400"/>
              </a:lnSpc>
            </a:pPr>
            <a:endParaRPr lang="en-US" altLang="zh-CN" b="1" dirty="0" smtClean="0">
              <a:solidFill>
                <a:srgbClr val="92D050"/>
              </a:solidFill>
              <a:latin typeface="Times New Roman" pitchFamily="18" charset="0"/>
              <a:ea typeface="仿宋_GB2312" pitchFamily="49" charset="-122"/>
              <a:cs typeface="Times New Roman" pitchFamily="18" charset="0"/>
            </a:endParaRPr>
          </a:p>
          <a:p>
            <a:pPr>
              <a:lnSpc>
                <a:spcPts val="2400"/>
              </a:lnSpc>
            </a:pPr>
            <a:r>
              <a:rPr lang="zh-CN" altLang="en-US" dirty="0" smtClean="0">
                <a:latin typeface="Times New Roman" pitchFamily="18" charset="0"/>
                <a:ea typeface="仿宋_GB2312" pitchFamily="49" charset="-122"/>
                <a:cs typeface="Times New Roman" pitchFamily="18" charset="0"/>
              </a:rPr>
              <a:t>        这种方法简单，又有一定的精度，所以实际工作中应用较为广泛。</a:t>
            </a:r>
            <a:endParaRPr lang="en-US" altLang="zh-CN" dirty="0" smtClean="0">
              <a:latin typeface="Times New Roman" pitchFamily="18" charset="0"/>
              <a:ea typeface="仿宋_GB2312" pitchFamily="49" charset="-122"/>
              <a:cs typeface="Times New Roman" pitchFamily="18" charset="0"/>
            </a:endParaRPr>
          </a:p>
          <a:p>
            <a:pPr>
              <a:lnSpc>
                <a:spcPts val="2400"/>
              </a:lnSpc>
            </a:pPr>
            <a:r>
              <a:rPr lang="zh-CN" altLang="en-US" dirty="0" smtClean="0">
                <a:latin typeface="仿宋_GB2312" pitchFamily="49" charset="-122"/>
                <a:ea typeface="仿宋_GB2312" pitchFamily="49" charset="-122"/>
                <a:cs typeface="Times New Roman" pitchFamily="18" charset="0"/>
              </a:rPr>
              <a:t>    在我国湿润和半湿润地区最常用的是</a:t>
            </a:r>
            <a:r>
              <a:rPr lang="en-US" altLang="zh-CN" dirty="0" smtClean="0">
                <a:latin typeface="仿宋_GB2312" pitchFamily="49" charset="-122"/>
                <a:ea typeface="仿宋_GB2312" pitchFamily="49" charset="-122"/>
                <a:cs typeface="Times New Roman" pitchFamily="18" charset="0"/>
              </a:rPr>
              <a:t>P</a:t>
            </a:r>
            <a:r>
              <a:rPr lang="zh-CN" altLang="en-US" dirty="0" smtClean="0">
                <a:latin typeface="仿宋_GB2312" pitchFamily="49" charset="-122"/>
                <a:ea typeface="仿宋_GB2312" pitchFamily="49" charset="-122"/>
                <a:cs typeface="Times New Roman" pitchFamily="18" charset="0"/>
              </a:rPr>
              <a:t>～</a:t>
            </a:r>
            <a:r>
              <a:rPr lang="en-US" altLang="zh-CN" dirty="0" smtClean="0">
                <a:latin typeface="仿宋_GB2312" pitchFamily="49" charset="-122"/>
                <a:ea typeface="仿宋_GB2312" pitchFamily="49" charset="-122"/>
                <a:cs typeface="Times New Roman" pitchFamily="18" charset="0"/>
              </a:rPr>
              <a:t>Pa</a:t>
            </a:r>
            <a:r>
              <a:rPr lang="zh-CN" altLang="en-US" dirty="0" smtClean="0">
                <a:latin typeface="仿宋_GB2312" pitchFamily="49" charset="-122"/>
                <a:ea typeface="仿宋_GB2312" pitchFamily="49" charset="-122"/>
                <a:cs typeface="Times New Roman" pitchFamily="18" charset="0"/>
              </a:rPr>
              <a:t>～</a:t>
            </a:r>
            <a:r>
              <a:rPr lang="en-US" altLang="zh-CN" dirty="0" smtClean="0">
                <a:latin typeface="仿宋_GB2312" pitchFamily="49" charset="-122"/>
                <a:ea typeface="仿宋_GB2312" pitchFamily="49" charset="-122"/>
                <a:cs typeface="Times New Roman" pitchFamily="18" charset="0"/>
              </a:rPr>
              <a:t>R</a:t>
            </a:r>
            <a:r>
              <a:rPr lang="zh-CN" altLang="en-US" dirty="0" smtClean="0">
                <a:latin typeface="仿宋_GB2312" pitchFamily="49" charset="-122"/>
                <a:ea typeface="仿宋_GB2312" pitchFamily="49" charset="-122"/>
                <a:cs typeface="Times New Roman" pitchFamily="18" charset="0"/>
              </a:rPr>
              <a:t>三变量相关图法，如图所示。该图以次降雨量</a:t>
            </a:r>
            <a:r>
              <a:rPr lang="en-US" altLang="zh-CN" dirty="0" smtClean="0">
                <a:latin typeface="仿宋_GB2312" pitchFamily="49" charset="-122"/>
                <a:ea typeface="仿宋_GB2312" pitchFamily="49" charset="-122"/>
                <a:cs typeface="Times New Roman" pitchFamily="18" charset="0"/>
              </a:rPr>
              <a:t>P</a:t>
            </a:r>
            <a:r>
              <a:rPr lang="zh-CN" altLang="en-US" dirty="0" smtClean="0">
                <a:latin typeface="仿宋_GB2312" pitchFamily="49" charset="-122"/>
                <a:ea typeface="仿宋_GB2312" pitchFamily="49" charset="-122"/>
                <a:cs typeface="Times New Roman" pitchFamily="18" charset="0"/>
              </a:rPr>
              <a:t>为纵坐标，相应的次洪径流深</a:t>
            </a:r>
            <a:r>
              <a:rPr lang="en-US" altLang="zh-CN" dirty="0" smtClean="0">
                <a:latin typeface="仿宋_GB2312" pitchFamily="49" charset="-122"/>
                <a:ea typeface="仿宋_GB2312" pitchFamily="49" charset="-122"/>
                <a:cs typeface="Times New Roman" pitchFamily="18" charset="0"/>
              </a:rPr>
              <a:t>R</a:t>
            </a:r>
            <a:r>
              <a:rPr lang="zh-CN" altLang="en-US" dirty="0" smtClean="0">
                <a:latin typeface="仿宋_GB2312" pitchFamily="49" charset="-122"/>
                <a:ea typeface="仿宋_GB2312" pitchFamily="49" charset="-122"/>
                <a:cs typeface="Times New Roman" pitchFamily="18" charset="0"/>
              </a:rPr>
              <a:t>为横坐标，降雨开始时的</a:t>
            </a:r>
            <a:r>
              <a:rPr lang="en-US" altLang="zh-CN" dirty="0" smtClean="0">
                <a:latin typeface="仿宋_GB2312" pitchFamily="49" charset="-122"/>
                <a:ea typeface="仿宋_GB2312" pitchFamily="49" charset="-122"/>
                <a:cs typeface="Times New Roman" pitchFamily="18" charset="0"/>
              </a:rPr>
              <a:t>Pa</a:t>
            </a:r>
            <a:r>
              <a:rPr lang="zh-CN" altLang="en-US" dirty="0" smtClean="0">
                <a:latin typeface="仿宋_GB2312" pitchFamily="49" charset="-122"/>
                <a:ea typeface="仿宋_GB2312" pitchFamily="49" charset="-122"/>
                <a:cs typeface="Times New Roman" pitchFamily="18" charset="0"/>
              </a:rPr>
              <a:t>为参数建立起来的降雨径流相关图。</a:t>
            </a:r>
          </a:p>
          <a:p>
            <a:pPr>
              <a:lnSpc>
                <a:spcPts val="2400"/>
              </a:lnSpc>
            </a:pPr>
            <a:endParaRPr lang="en-US" altLang="zh-CN" dirty="0">
              <a:latin typeface="仿宋_GB2312" pitchFamily="49" charset="-122"/>
              <a:ea typeface="仿宋_GB2312" pitchFamily="49" charset="-122"/>
              <a:cs typeface="Times New Roman" pitchFamily="18"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4578" name="Picture 2"/>
          <p:cNvPicPr>
            <a:picLocks noChangeAspect="1" noChangeArrowheads="1"/>
          </p:cNvPicPr>
          <p:nvPr/>
        </p:nvPicPr>
        <p:blipFill>
          <a:blip r:embed="rId2" cstate="print"/>
          <a:srcRect/>
          <a:stretch>
            <a:fillRect/>
          </a:stretch>
        </p:blipFill>
        <p:spPr bwMode="auto">
          <a:xfrm>
            <a:off x="3779912" y="3717032"/>
            <a:ext cx="4392488" cy="2795988"/>
          </a:xfrm>
          <a:prstGeom prst="rect">
            <a:avLst/>
          </a:prstGeom>
          <a:noFill/>
          <a:ln w="9525">
            <a:noFill/>
            <a:miter lim="800000"/>
            <a:headEnd/>
            <a:tailEnd/>
          </a:ln>
        </p:spPr>
      </p:pic>
      <p:sp>
        <p:nvSpPr>
          <p:cNvPr id="6" name="矩形 5"/>
          <p:cNvSpPr/>
          <p:nvPr/>
        </p:nvSpPr>
        <p:spPr>
          <a:xfrm>
            <a:off x="5796136" y="6381328"/>
            <a:ext cx="1082348" cy="246221"/>
          </a:xfrm>
          <a:prstGeom prst="rect">
            <a:avLst/>
          </a:prstGeom>
        </p:spPr>
        <p:txBody>
          <a:bodyPr wrap="none">
            <a:spAutoFit/>
          </a:bodyPr>
          <a:lstStyle/>
          <a:p>
            <a:r>
              <a:rPr lang="zh-CN" altLang="zh-CN" sz="1000" b="1" dirty="0" smtClean="0"/>
              <a:t>降雨径流相关图</a:t>
            </a:r>
            <a:endParaRPr lang="zh-CN" altLang="en-US" sz="1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2.3 </a:t>
            </a:r>
            <a:r>
              <a:rPr lang="zh-CN" altLang="en-US" sz="2400" dirty="0" smtClean="0">
                <a:solidFill>
                  <a:schemeClr val="tx1"/>
                </a:solidFill>
                <a:effectLst/>
                <a:latin typeface="Times New Roman" pitchFamily="18" charset="0"/>
                <a:cs typeface="Times New Roman" pitchFamily="18" charset="0"/>
              </a:rPr>
              <a:t>基于降雨径流关系（</a:t>
            </a:r>
            <a:r>
              <a:rPr lang="en-US" altLang="zh-CN" sz="2400" dirty="0" err="1" smtClean="0">
                <a:solidFill>
                  <a:schemeClr val="tx1"/>
                </a:solidFill>
                <a:effectLst/>
                <a:latin typeface="Times New Roman" pitchFamily="18" charset="0"/>
                <a:cs typeface="Times New Roman" pitchFamily="18" charset="0"/>
              </a:rPr>
              <a:t>P+Pa~R</a:t>
            </a:r>
            <a:r>
              <a:rPr lang="zh-CN" altLang="en-US" sz="2400" dirty="0" smtClean="0">
                <a:solidFill>
                  <a:schemeClr val="tx1"/>
                </a:solidFill>
                <a:effectLst/>
                <a:latin typeface="Times New Roman" pitchFamily="18" charset="0"/>
                <a:cs typeface="Times New Roman" pitchFamily="18" charset="0"/>
              </a:rPr>
              <a:t>）曲线的产水量推求</a:t>
            </a:r>
          </a:p>
        </p:txBody>
      </p:sp>
      <p:sp>
        <p:nvSpPr>
          <p:cNvPr id="56323" name="Text Box 3"/>
          <p:cNvSpPr txBox="1">
            <a:spLocks noChangeArrowheads="1"/>
          </p:cNvSpPr>
          <p:nvPr/>
        </p:nvSpPr>
        <p:spPr bwMode="auto">
          <a:xfrm>
            <a:off x="395289" y="981075"/>
            <a:ext cx="2448519" cy="2554545"/>
          </a:xfrm>
          <a:prstGeom prst="rect">
            <a:avLst/>
          </a:prstGeom>
          <a:noFill/>
          <a:ln w="9525">
            <a:noFill/>
            <a:miter lim="800000"/>
            <a:headEnd/>
            <a:tailEnd/>
          </a:ln>
          <a:effectLst/>
        </p:spPr>
        <p:txBody>
          <a:bodyPr wrap="square">
            <a:spAutoFit/>
          </a:bodyPr>
          <a:lstStyle/>
          <a:p>
            <a:pPr>
              <a:lnSpc>
                <a:spcPts val="2400"/>
              </a:lnSpc>
            </a:pPr>
            <a:r>
              <a:rPr lang="zh-CN" altLang="en-US" b="1" dirty="0" smtClean="0">
                <a:solidFill>
                  <a:srgbClr val="92D050"/>
                </a:solidFill>
                <a:latin typeface="Times New Roman" pitchFamily="18" charset="0"/>
                <a:ea typeface="仿宋_GB2312" pitchFamily="49" charset="-122"/>
                <a:cs typeface="Times New Roman" pitchFamily="18" charset="0"/>
              </a:rPr>
              <a:t>基于降雨径流相关法的产水量计算结果</a:t>
            </a:r>
          </a:p>
          <a:p>
            <a:pPr>
              <a:lnSpc>
                <a:spcPts val="2400"/>
              </a:lnSpc>
            </a:pPr>
            <a:endParaRPr lang="en-US" altLang="zh-CN" b="1" dirty="0" smtClean="0">
              <a:solidFill>
                <a:srgbClr val="92D050"/>
              </a:solidFill>
              <a:latin typeface="Times New Roman" pitchFamily="18" charset="0"/>
              <a:ea typeface="仿宋_GB2312" pitchFamily="49" charset="-122"/>
              <a:cs typeface="Times New Roman" pitchFamily="18" charset="0"/>
            </a:endParaRPr>
          </a:p>
          <a:p>
            <a:pPr>
              <a:lnSpc>
                <a:spcPts val="2400"/>
              </a:lnSpc>
            </a:pPr>
            <a:r>
              <a:rPr lang="zh-CN" altLang="en-US" dirty="0" smtClean="0">
                <a:latin typeface="Times New Roman" pitchFamily="18" charset="0"/>
                <a:ea typeface="仿宋_GB2312" pitchFamily="49" charset="-122"/>
                <a:cs typeface="Times New Roman" pitchFamily="18" charset="0"/>
              </a:rPr>
              <a:t>        从图中可以看到：梅江域主要在</a:t>
            </a:r>
            <a:r>
              <a:rPr lang="en-US" altLang="zh-CN" dirty="0" smtClean="0">
                <a:latin typeface="Times New Roman" pitchFamily="18" charset="0"/>
                <a:ea typeface="仿宋_GB2312" pitchFamily="49" charset="-122"/>
                <a:cs typeface="Times New Roman" pitchFamily="18" charset="0"/>
              </a:rPr>
              <a:t>5-10</a:t>
            </a:r>
            <a:r>
              <a:rPr lang="zh-CN" altLang="en-US" dirty="0" smtClean="0">
                <a:latin typeface="Times New Roman" pitchFamily="18" charset="0"/>
                <a:ea typeface="仿宋_GB2312" pitchFamily="49" charset="-122"/>
                <a:cs typeface="Times New Roman" pitchFamily="18" charset="0"/>
              </a:rPr>
              <a:t>月期间产流，其中</a:t>
            </a:r>
            <a:r>
              <a:rPr lang="en-US" altLang="zh-CN" dirty="0" smtClean="0">
                <a:latin typeface="Times New Roman" pitchFamily="18" charset="0"/>
                <a:ea typeface="仿宋_GB2312" pitchFamily="49" charset="-122"/>
                <a:cs typeface="Times New Roman" pitchFamily="18" charset="0"/>
              </a:rPr>
              <a:t>7</a:t>
            </a:r>
            <a:r>
              <a:rPr lang="zh-CN" altLang="en-US" dirty="0" smtClean="0">
                <a:latin typeface="Times New Roman" pitchFamily="18" charset="0"/>
                <a:ea typeface="仿宋_GB2312" pitchFamily="49" charset="-122"/>
                <a:cs typeface="Times New Roman" pitchFamily="18" charset="0"/>
              </a:rPr>
              <a:t>、</a:t>
            </a:r>
            <a:r>
              <a:rPr lang="en-US" altLang="zh-CN" dirty="0" smtClean="0">
                <a:latin typeface="Times New Roman" pitchFamily="18" charset="0"/>
                <a:ea typeface="仿宋_GB2312" pitchFamily="49" charset="-122"/>
                <a:cs typeface="Times New Roman" pitchFamily="18" charset="0"/>
              </a:rPr>
              <a:t>8</a:t>
            </a:r>
            <a:r>
              <a:rPr lang="zh-CN" altLang="en-US" dirty="0" smtClean="0">
                <a:latin typeface="Times New Roman" pitchFamily="18" charset="0"/>
                <a:ea typeface="仿宋_GB2312" pitchFamily="49" charset="-122"/>
                <a:cs typeface="Times New Roman" pitchFamily="18" charset="0"/>
              </a:rPr>
              <a:t>、</a:t>
            </a:r>
            <a:r>
              <a:rPr lang="en-US" altLang="zh-CN" dirty="0" smtClean="0">
                <a:latin typeface="Times New Roman" pitchFamily="18" charset="0"/>
                <a:ea typeface="仿宋_GB2312" pitchFamily="49" charset="-122"/>
                <a:cs typeface="Times New Roman" pitchFamily="18" charset="0"/>
              </a:rPr>
              <a:t>9</a:t>
            </a:r>
            <a:r>
              <a:rPr lang="zh-CN" altLang="en-US" dirty="0" smtClean="0">
                <a:latin typeface="Times New Roman" pitchFamily="18" charset="0"/>
                <a:ea typeface="仿宋_GB2312" pitchFamily="49" charset="-122"/>
                <a:cs typeface="Times New Roman" pitchFamily="18" charset="0"/>
              </a:rPr>
              <a:t>三个月产流量最大。</a:t>
            </a:r>
          </a:p>
          <a:p>
            <a:pPr>
              <a:lnSpc>
                <a:spcPts val="2400"/>
              </a:lnSpc>
            </a:pPr>
            <a:endParaRPr lang="en-US" altLang="zh-CN" dirty="0">
              <a:latin typeface="仿宋_GB2312" pitchFamily="49" charset="-122"/>
              <a:ea typeface="仿宋_GB2312" pitchFamily="49" charset="-122"/>
              <a:cs typeface="Times New Roman" pitchFamily="18"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3" name="组合 12"/>
          <p:cNvGrpSpPr/>
          <p:nvPr/>
        </p:nvGrpSpPr>
        <p:grpSpPr>
          <a:xfrm>
            <a:off x="3732286" y="659904"/>
            <a:ext cx="4619626" cy="5895637"/>
            <a:chOff x="3732286" y="659904"/>
            <a:chExt cx="4619626" cy="5895637"/>
          </a:xfrm>
        </p:grpSpPr>
        <p:pic>
          <p:nvPicPr>
            <p:cNvPr id="9" name="Picture 3"/>
            <p:cNvPicPr>
              <a:picLocks noChangeAspect="1" noChangeArrowheads="1"/>
            </p:cNvPicPr>
            <p:nvPr/>
          </p:nvPicPr>
          <p:blipFill>
            <a:blip r:embed="rId2" cstate="print"/>
            <a:srcRect l="1808" t="19702" r="1266" b="6908"/>
            <a:stretch>
              <a:fillRect/>
            </a:stretch>
          </p:blipFill>
          <p:spPr bwMode="auto">
            <a:xfrm>
              <a:off x="3808487" y="4488953"/>
              <a:ext cx="4543425" cy="1876425"/>
            </a:xfrm>
            <a:prstGeom prst="rect">
              <a:avLst/>
            </a:prstGeom>
            <a:noFill/>
            <a:ln w="9525">
              <a:noFill/>
              <a:miter lim="800000"/>
              <a:headEnd/>
              <a:tailEnd/>
            </a:ln>
          </p:spPr>
        </p:pic>
        <p:pic>
          <p:nvPicPr>
            <p:cNvPr id="8" name="Picture 2"/>
            <p:cNvPicPr>
              <a:picLocks noChangeAspect="1" noChangeArrowheads="1"/>
            </p:cNvPicPr>
            <p:nvPr/>
          </p:nvPicPr>
          <p:blipFill>
            <a:blip r:embed="rId3" cstate="print"/>
            <a:srcRect l="1447" t="18503" r="905" b="5904"/>
            <a:stretch>
              <a:fillRect/>
            </a:stretch>
          </p:blipFill>
          <p:spPr bwMode="auto">
            <a:xfrm>
              <a:off x="3779912" y="2564904"/>
              <a:ext cx="4572000" cy="1904999"/>
            </a:xfrm>
            <a:prstGeom prst="rect">
              <a:avLst/>
            </a:prstGeom>
            <a:noFill/>
            <a:ln w="9525">
              <a:noFill/>
              <a:miter lim="800000"/>
              <a:headEnd/>
              <a:tailEnd/>
            </a:ln>
          </p:spPr>
        </p:pic>
        <p:pic>
          <p:nvPicPr>
            <p:cNvPr id="7" name="Picture 1"/>
            <p:cNvPicPr>
              <a:picLocks noChangeAspect="1" noChangeArrowheads="1"/>
            </p:cNvPicPr>
            <p:nvPr/>
          </p:nvPicPr>
          <p:blipFill>
            <a:blip r:embed="rId4" cstate="print"/>
            <a:srcRect l="3069" t="17261" r="4694" b="8150"/>
            <a:stretch>
              <a:fillRect/>
            </a:stretch>
          </p:blipFill>
          <p:spPr bwMode="auto">
            <a:xfrm>
              <a:off x="3732286" y="659904"/>
              <a:ext cx="4610101" cy="1962149"/>
            </a:xfrm>
            <a:prstGeom prst="rect">
              <a:avLst/>
            </a:prstGeom>
            <a:noFill/>
            <a:ln w="9525">
              <a:noFill/>
              <a:miter lim="800000"/>
              <a:headEnd/>
              <a:tailEnd/>
            </a:ln>
          </p:spPr>
        </p:pic>
        <p:sp>
          <p:nvSpPr>
            <p:cNvPr id="10" name="矩形 9"/>
            <p:cNvSpPr/>
            <p:nvPr/>
          </p:nvSpPr>
          <p:spPr>
            <a:xfrm>
              <a:off x="4572000" y="6309320"/>
              <a:ext cx="3312368" cy="246221"/>
            </a:xfrm>
            <a:prstGeom prst="rect">
              <a:avLst/>
            </a:prstGeom>
          </p:spPr>
          <p:txBody>
            <a:bodyPr wrap="square">
              <a:spAutoFit/>
            </a:bodyPr>
            <a:lstStyle/>
            <a:p>
              <a:r>
                <a:rPr lang="zh-CN" altLang="zh-CN" sz="1000" b="1" dirty="0" smtClean="0"/>
                <a:t>降雨径流关系（</a:t>
              </a:r>
              <a:r>
                <a:rPr lang="en-US" altLang="zh-CN" sz="1000" b="1" dirty="0" err="1" smtClean="0"/>
                <a:t>P+Pa~R</a:t>
              </a:r>
              <a:r>
                <a:rPr lang="zh-CN" altLang="zh-CN" sz="1000" b="1" dirty="0" smtClean="0"/>
                <a:t>）曲线推求的</a:t>
              </a:r>
              <a:r>
                <a:rPr lang="en-US" altLang="zh-CN" sz="1000" b="1" dirty="0" smtClean="0"/>
                <a:t>2007</a:t>
              </a:r>
              <a:r>
                <a:rPr lang="zh-CN" altLang="zh-CN" sz="1000" b="1" dirty="0" smtClean="0"/>
                <a:t>年旬产水量</a:t>
              </a:r>
              <a:endParaRPr lang="zh-CN" altLang="en-US" sz="1000" dirty="0"/>
            </a:p>
          </p:txBody>
        </p:sp>
        <p:sp>
          <p:nvSpPr>
            <p:cNvPr id="11" name="矩形 10"/>
            <p:cNvSpPr/>
            <p:nvPr/>
          </p:nvSpPr>
          <p:spPr>
            <a:xfrm>
              <a:off x="4643438" y="4429132"/>
              <a:ext cx="3366120" cy="246221"/>
            </a:xfrm>
            <a:prstGeom prst="rect">
              <a:avLst/>
            </a:prstGeom>
          </p:spPr>
          <p:txBody>
            <a:bodyPr wrap="square">
              <a:spAutoFit/>
            </a:bodyPr>
            <a:lstStyle/>
            <a:p>
              <a:r>
                <a:rPr lang="zh-CN" altLang="zh-CN" sz="1000" b="1" dirty="0" smtClean="0"/>
                <a:t>降雨径流关系（</a:t>
              </a:r>
              <a:r>
                <a:rPr lang="en-US" altLang="zh-CN" sz="1000" b="1" dirty="0" err="1" smtClean="0"/>
                <a:t>P+Pa~R</a:t>
              </a:r>
              <a:r>
                <a:rPr lang="zh-CN" altLang="zh-CN" sz="1000" b="1" dirty="0" smtClean="0"/>
                <a:t>）曲线推求的</a:t>
              </a:r>
              <a:r>
                <a:rPr lang="en-US" altLang="zh-CN" sz="1000" b="1" dirty="0" smtClean="0"/>
                <a:t>2006</a:t>
              </a:r>
              <a:r>
                <a:rPr lang="zh-CN" altLang="zh-CN" sz="1000" b="1" dirty="0" smtClean="0"/>
                <a:t>年旬产水量</a:t>
              </a:r>
              <a:endParaRPr lang="zh-CN" altLang="en-US" sz="1000" dirty="0"/>
            </a:p>
          </p:txBody>
        </p:sp>
        <p:sp>
          <p:nvSpPr>
            <p:cNvPr id="12" name="矩形 11"/>
            <p:cNvSpPr/>
            <p:nvPr/>
          </p:nvSpPr>
          <p:spPr>
            <a:xfrm>
              <a:off x="4644008" y="2564904"/>
              <a:ext cx="3366120" cy="246223"/>
            </a:xfrm>
            <a:prstGeom prst="rect">
              <a:avLst/>
            </a:prstGeom>
          </p:spPr>
          <p:txBody>
            <a:bodyPr wrap="square">
              <a:spAutoFit/>
            </a:bodyPr>
            <a:lstStyle/>
            <a:p>
              <a:r>
                <a:rPr lang="zh-CN" altLang="zh-CN" sz="1000" b="1" dirty="0" smtClean="0"/>
                <a:t>降雨径流关系（</a:t>
              </a:r>
              <a:r>
                <a:rPr lang="en-US" altLang="zh-CN" sz="1000" b="1" dirty="0" err="1" smtClean="0"/>
                <a:t>P+Pa~R</a:t>
              </a:r>
              <a:r>
                <a:rPr lang="zh-CN" altLang="zh-CN" sz="1000" b="1" dirty="0" smtClean="0"/>
                <a:t>）曲线推求的</a:t>
              </a:r>
              <a:r>
                <a:rPr lang="en-US" altLang="zh-CN" sz="1000" b="1" dirty="0" smtClean="0"/>
                <a:t>2003</a:t>
              </a:r>
              <a:r>
                <a:rPr lang="zh-CN" altLang="zh-CN" sz="1000" b="1" dirty="0" smtClean="0"/>
                <a:t>年旬产水量</a:t>
              </a:r>
              <a:endParaRPr lang="zh-CN" altLang="en-US" sz="1000" dirty="0"/>
            </a:p>
          </p:txBody>
        </p:sp>
      </p:grpSp>
      <p:sp>
        <p:nvSpPr>
          <p:cNvPr id="14" name="矩形 13"/>
          <p:cNvSpPr/>
          <p:nvPr/>
        </p:nvSpPr>
        <p:spPr>
          <a:xfrm>
            <a:off x="5571242" y="928670"/>
            <a:ext cx="2017336" cy="5214974"/>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2.4 </a:t>
            </a:r>
            <a:r>
              <a:rPr lang="zh-CN" altLang="en-US" sz="2400" dirty="0" smtClean="0">
                <a:solidFill>
                  <a:schemeClr val="tx1"/>
                </a:solidFill>
                <a:effectLst/>
                <a:latin typeface="Times New Roman" pitchFamily="18" charset="0"/>
                <a:cs typeface="Times New Roman" pitchFamily="18" charset="0"/>
              </a:rPr>
              <a:t>两种方法推求产水量对比分析</a:t>
            </a:r>
          </a:p>
        </p:txBody>
      </p:sp>
      <p:sp>
        <p:nvSpPr>
          <p:cNvPr id="56323" name="Text Box 3"/>
          <p:cNvSpPr txBox="1">
            <a:spLocks noChangeArrowheads="1"/>
          </p:cNvSpPr>
          <p:nvPr/>
        </p:nvSpPr>
        <p:spPr bwMode="auto">
          <a:xfrm>
            <a:off x="395288" y="981074"/>
            <a:ext cx="8372475" cy="1938992"/>
          </a:xfrm>
          <a:prstGeom prst="rect">
            <a:avLst/>
          </a:prstGeom>
          <a:noFill/>
          <a:ln w="9525">
            <a:noFill/>
            <a:miter lim="800000"/>
            <a:headEnd/>
            <a:tailEnd/>
          </a:ln>
          <a:effectLst/>
        </p:spPr>
        <p:txBody>
          <a:bodyPr wrap="square">
            <a:spAutoFit/>
          </a:bodyPr>
          <a:lstStyle/>
          <a:p>
            <a:pPr>
              <a:lnSpc>
                <a:spcPts val="2400"/>
              </a:lnSpc>
            </a:pPr>
            <a:endParaRPr lang="en-US" altLang="zh-CN" b="1" dirty="0" smtClean="0">
              <a:solidFill>
                <a:srgbClr val="92D050"/>
              </a:solidFill>
              <a:latin typeface="Times New Roman" pitchFamily="18" charset="0"/>
              <a:ea typeface="仿宋_GB2312" pitchFamily="49" charset="-122"/>
              <a:cs typeface="Times New Roman" pitchFamily="18" charset="0"/>
            </a:endParaRPr>
          </a:p>
          <a:p>
            <a:pPr>
              <a:lnSpc>
                <a:spcPts val="2400"/>
              </a:lnSpc>
            </a:pPr>
            <a:r>
              <a:rPr lang="zh-CN" altLang="en-US" dirty="0" smtClean="0">
                <a:latin typeface="Times New Roman" pitchFamily="18" charset="0"/>
                <a:ea typeface="仿宋_GB2312" pitchFamily="49" charset="-122"/>
                <a:cs typeface="Times New Roman" pitchFamily="18" charset="0"/>
              </a:rPr>
              <a:t>        按照</a:t>
            </a:r>
            <a:r>
              <a:rPr lang="en-US" altLang="zh-CN" dirty="0" smtClean="0">
                <a:latin typeface="Times New Roman" pitchFamily="18" charset="0"/>
                <a:ea typeface="仿宋_GB2312" pitchFamily="49" charset="-122"/>
                <a:cs typeface="Times New Roman" pitchFamily="18" charset="0"/>
              </a:rPr>
              <a:t>SCS</a:t>
            </a:r>
            <a:r>
              <a:rPr lang="zh-CN" altLang="en-US" dirty="0" smtClean="0">
                <a:latin typeface="Times New Roman" pitchFamily="18" charset="0"/>
                <a:ea typeface="仿宋_GB2312" pitchFamily="49" charset="-122"/>
                <a:cs typeface="Times New Roman" pitchFamily="18" charset="0"/>
              </a:rPr>
              <a:t>产流模型和降雨径流关系法推求出的产水量量值是有所差别，具体的产流量及产流系数见表所示。通过对表分析，可得以下结论：</a:t>
            </a:r>
          </a:p>
          <a:p>
            <a:pPr>
              <a:lnSpc>
                <a:spcPts val="2400"/>
              </a:lnSpc>
            </a:pPr>
            <a:r>
              <a:rPr lang="zh-CN" altLang="en-US" dirty="0" smtClean="0">
                <a:latin typeface="Times New Roman" pitchFamily="18" charset="0"/>
                <a:ea typeface="仿宋_GB2312" pitchFamily="49" charset="-122"/>
                <a:cs typeface="Times New Roman" pitchFamily="18" charset="0"/>
              </a:rPr>
              <a:t>（</a:t>
            </a:r>
            <a:r>
              <a:rPr lang="en-US" altLang="zh-CN" dirty="0" smtClean="0">
                <a:latin typeface="Times New Roman" pitchFamily="18" charset="0"/>
                <a:ea typeface="仿宋_GB2312" pitchFamily="49" charset="-122"/>
                <a:cs typeface="Times New Roman" pitchFamily="18" charset="0"/>
              </a:rPr>
              <a:t>1</a:t>
            </a:r>
            <a:r>
              <a:rPr lang="zh-CN" altLang="en-US" dirty="0" smtClean="0">
                <a:latin typeface="Times New Roman" pitchFamily="18" charset="0"/>
                <a:ea typeface="仿宋_GB2312" pitchFamily="49" charset="-122"/>
                <a:cs typeface="Times New Roman" pitchFamily="18" charset="0"/>
              </a:rPr>
              <a:t>）通过两种方法计算得到的产水量结果比较接近，丰水年计算结果相差相对较大，平水年次之，枯水年计算结果最接近；</a:t>
            </a:r>
          </a:p>
          <a:p>
            <a:pPr>
              <a:lnSpc>
                <a:spcPts val="2400"/>
              </a:lnSpc>
            </a:pPr>
            <a:endParaRPr lang="en-US" altLang="zh-CN" dirty="0">
              <a:latin typeface="仿宋_GB2312" pitchFamily="49" charset="-122"/>
              <a:ea typeface="仿宋_GB2312" pitchFamily="49" charset="-122"/>
              <a:cs typeface="Times New Roman" pitchFamily="18"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表格 5"/>
          <p:cNvGraphicFramePr>
            <a:graphicFrameLocks noGrp="1"/>
          </p:cNvGraphicFramePr>
          <p:nvPr/>
        </p:nvGraphicFramePr>
        <p:xfrm>
          <a:off x="1691680" y="4005064"/>
          <a:ext cx="5904657" cy="1509434"/>
        </p:xfrm>
        <a:graphic>
          <a:graphicData uri="http://schemas.openxmlformats.org/drawingml/2006/table">
            <a:tbl>
              <a:tblPr/>
              <a:tblGrid>
                <a:gridCol w="864096"/>
                <a:gridCol w="1008112"/>
                <a:gridCol w="1152128"/>
                <a:gridCol w="864096"/>
                <a:gridCol w="1080120"/>
                <a:gridCol w="936105"/>
              </a:tblGrid>
              <a:tr h="288032">
                <a:tc rowSpan="2">
                  <a:txBody>
                    <a:bodyPr/>
                    <a:lstStyle/>
                    <a:p>
                      <a:pPr algn="ctr">
                        <a:lnSpc>
                          <a:spcPts val="2000"/>
                        </a:lnSpc>
                        <a:spcAft>
                          <a:spcPts val="0"/>
                        </a:spcAft>
                      </a:pPr>
                      <a:r>
                        <a:rPr lang="zh-CN" sz="1000" kern="100" dirty="0">
                          <a:latin typeface="Times New Roman"/>
                          <a:ea typeface="宋体"/>
                        </a:rPr>
                        <a:t>年份</a:t>
                      </a:r>
                    </a:p>
                  </a:txBody>
                  <a:tcPr marL="54864" marR="54864"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ts val="2000"/>
                        </a:lnSpc>
                        <a:spcAft>
                          <a:spcPts val="0"/>
                        </a:spcAft>
                      </a:pPr>
                      <a:r>
                        <a:rPr lang="zh-CN" sz="1000" kern="100" dirty="0">
                          <a:latin typeface="Times New Roman"/>
                          <a:ea typeface="宋体"/>
                        </a:rPr>
                        <a:t>总降雨量</a:t>
                      </a:r>
                    </a:p>
                    <a:p>
                      <a:pPr algn="ctr">
                        <a:lnSpc>
                          <a:spcPts val="2000"/>
                        </a:lnSpc>
                        <a:spcAft>
                          <a:spcPts val="0"/>
                        </a:spcAft>
                      </a:pPr>
                      <a:r>
                        <a:rPr lang="en-US" sz="1000" kern="100" dirty="0">
                          <a:latin typeface="Times New Roman"/>
                          <a:ea typeface="宋体"/>
                        </a:rPr>
                        <a:t>(mm)</a:t>
                      </a:r>
                      <a:endParaRPr lang="zh-CN" sz="1000" kern="100" dirty="0">
                        <a:latin typeface="Times New Roman"/>
                        <a:ea typeface="宋体"/>
                      </a:endParaRPr>
                    </a:p>
                  </a:txBody>
                  <a:tcPr marL="54864" marR="54864"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ts val="2000"/>
                        </a:lnSpc>
                        <a:spcAft>
                          <a:spcPts val="0"/>
                        </a:spcAft>
                      </a:pPr>
                      <a:r>
                        <a:rPr lang="en-US" sz="1000" kern="100">
                          <a:latin typeface="Times New Roman"/>
                          <a:ea typeface="宋体"/>
                        </a:rPr>
                        <a:t>SCS</a:t>
                      </a:r>
                      <a:r>
                        <a:rPr lang="zh-CN" sz="1000" kern="100">
                          <a:latin typeface="Times New Roman"/>
                          <a:ea typeface="宋体"/>
                        </a:rPr>
                        <a:t>产流模型</a:t>
                      </a:r>
                    </a:p>
                  </a:txBody>
                  <a:tcPr marL="54864" marR="54864"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a:lnSpc>
                          <a:spcPts val="2000"/>
                        </a:lnSpc>
                        <a:spcAft>
                          <a:spcPts val="0"/>
                        </a:spcAft>
                      </a:pPr>
                      <a:r>
                        <a:rPr lang="zh-CN" sz="1000" kern="100">
                          <a:latin typeface="Times New Roman"/>
                          <a:ea typeface="宋体"/>
                        </a:rPr>
                        <a:t>降雨径流关系法</a:t>
                      </a:r>
                    </a:p>
                  </a:txBody>
                  <a:tcPr marL="54864" marR="54864"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288032">
                <a:tc vMerge="1">
                  <a:txBody>
                    <a:bodyPr/>
                    <a:lstStyle/>
                    <a:p>
                      <a:endParaRPr lang="zh-CN" altLang="en-US"/>
                    </a:p>
                  </a:txBody>
                  <a:tcPr/>
                </a:tc>
                <a:tc vMerge="1">
                  <a:txBody>
                    <a:bodyPr/>
                    <a:lstStyle/>
                    <a:p>
                      <a:endParaRPr lang="zh-CN" altLang="en-US"/>
                    </a:p>
                  </a:txBody>
                  <a:tcPr/>
                </a:tc>
                <a:tc>
                  <a:txBody>
                    <a:bodyPr/>
                    <a:lstStyle/>
                    <a:p>
                      <a:pPr algn="ctr">
                        <a:lnSpc>
                          <a:spcPts val="2000"/>
                        </a:lnSpc>
                        <a:spcAft>
                          <a:spcPts val="0"/>
                        </a:spcAft>
                      </a:pPr>
                      <a:r>
                        <a:rPr lang="zh-CN" sz="1000" kern="100">
                          <a:latin typeface="Times New Roman"/>
                          <a:ea typeface="宋体"/>
                        </a:rPr>
                        <a:t>总产流量</a:t>
                      </a:r>
                      <a:r>
                        <a:rPr lang="en-US" sz="1000" kern="100">
                          <a:latin typeface="Times New Roman"/>
                          <a:ea typeface="宋体"/>
                        </a:rPr>
                        <a:t>/mm</a:t>
                      </a:r>
                      <a:endParaRPr lang="zh-CN" sz="1000" kern="100">
                        <a:latin typeface="Times New Roman"/>
                        <a:ea typeface="宋体"/>
                      </a:endParaRPr>
                    </a:p>
                  </a:txBody>
                  <a:tcPr marL="54864" marR="5486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000" kern="100">
                          <a:latin typeface="Times New Roman"/>
                          <a:ea typeface="宋体"/>
                        </a:rPr>
                        <a:t>产流系数</a:t>
                      </a:r>
                    </a:p>
                  </a:txBody>
                  <a:tcPr marL="54864" marR="5486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000"/>
                        </a:lnSpc>
                        <a:spcAft>
                          <a:spcPts val="0"/>
                        </a:spcAft>
                      </a:pPr>
                      <a:r>
                        <a:rPr lang="zh-CN" sz="1000" kern="100">
                          <a:latin typeface="Times New Roman"/>
                          <a:ea typeface="宋体"/>
                        </a:rPr>
                        <a:t>总产流量</a:t>
                      </a:r>
                      <a:r>
                        <a:rPr lang="en-US" sz="1000" kern="100">
                          <a:latin typeface="Times New Roman"/>
                          <a:ea typeface="宋体"/>
                        </a:rPr>
                        <a:t>/mm</a:t>
                      </a:r>
                      <a:endParaRPr lang="zh-CN" sz="1000" kern="100">
                        <a:latin typeface="Times New Roman"/>
                        <a:ea typeface="宋体"/>
                      </a:endParaRPr>
                    </a:p>
                  </a:txBody>
                  <a:tcPr marL="54864" marR="5486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000" kern="100">
                          <a:latin typeface="Times New Roman"/>
                          <a:ea typeface="宋体"/>
                        </a:rPr>
                        <a:t>产流系数</a:t>
                      </a:r>
                    </a:p>
                  </a:txBody>
                  <a:tcPr marL="54864" marR="5486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306">
                <a:tc>
                  <a:txBody>
                    <a:bodyPr/>
                    <a:lstStyle/>
                    <a:p>
                      <a:pPr algn="ctr">
                        <a:lnSpc>
                          <a:spcPts val="2000"/>
                        </a:lnSpc>
                        <a:spcAft>
                          <a:spcPts val="0"/>
                        </a:spcAft>
                      </a:pPr>
                      <a:r>
                        <a:rPr lang="en-US" sz="1000" kern="100">
                          <a:latin typeface="Times New Roman"/>
                          <a:ea typeface="宋体"/>
                        </a:rPr>
                        <a:t>2003</a:t>
                      </a:r>
                      <a:endParaRPr lang="zh-CN" sz="1000" kern="100">
                        <a:latin typeface="Times New Roman"/>
                        <a:ea typeface="宋体"/>
                      </a:endParaRPr>
                    </a:p>
                  </a:txBody>
                  <a:tcPr marL="54864" marR="5486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2000"/>
                        </a:lnSpc>
                        <a:spcAft>
                          <a:spcPts val="0"/>
                        </a:spcAft>
                      </a:pPr>
                      <a:r>
                        <a:rPr lang="en-US" sz="1000" kern="100" dirty="0">
                          <a:latin typeface="Times New Roman"/>
                          <a:ea typeface="宋体"/>
                        </a:rPr>
                        <a:t>724.49</a:t>
                      </a:r>
                      <a:endParaRPr lang="zh-CN" sz="1000" kern="100" dirty="0">
                        <a:latin typeface="Times New Roman"/>
                        <a:ea typeface="宋体"/>
                      </a:endParaRPr>
                    </a:p>
                  </a:txBody>
                  <a:tcPr marL="54864" marR="5486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2000"/>
                        </a:lnSpc>
                        <a:spcAft>
                          <a:spcPts val="0"/>
                        </a:spcAft>
                      </a:pPr>
                      <a:r>
                        <a:rPr lang="en-US" sz="1000" kern="100" dirty="0">
                          <a:solidFill>
                            <a:srgbClr val="00B0F0"/>
                          </a:solidFill>
                          <a:latin typeface="Times New Roman"/>
                          <a:ea typeface="宋体"/>
                        </a:rPr>
                        <a:t>221.83</a:t>
                      </a:r>
                      <a:endParaRPr lang="zh-CN" sz="1000" kern="100" dirty="0">
                        <a:solidFill>
                          <a:srgbClr val="00B0F0"/>
                        </a:solidFill>
                        <a:latin typeface="Times New Roman"/>
                        <a:ea typeface="宋体"/>
                      </a:endParaRPr>
                    </a:p>
                  </a:txBody>
                  <a:tcPr marL="54864" marR="5486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2000"/>
                        </a:lnSpc>
                        <a:spcAft>
                          <a:spcPts val="0"/>
                        </a:spcAft>
                      </a:pPr>
                      <a:r>
                        <a:rPr lang="en-US" sz="1000" kern="100" dirty="0">
                          <a:solidFill>
                            <a:schemeClr val="tx1"/>
                          </a:solidFill>
                          <a:latin typeface="Times New Roman"/>
                          <a:ea typeface="宋体"/>
                        </a:rPr>
                        <a:t>0.306</a:t>
                      </a:r>
                      <a:endParaRPr lang="zh-CN" sz="1000" kern="100" dirty="0">
                        <a:solidFill>
                          <a:schemeClr val="tx1"/>
                        </a:solidFill>
                        <a:latin typeface="Times New Roman"/>
                        <a:ea typeface="宋体"/>
                      </a:endParaRPr>
                    </a:p>
                  </a:txBody>
                  <a:tcPr marL="54864" marR="5486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2000"/>
                        </a:lnSpc>
                        <a:spcAft>
                          <a:spcPts val="0"/>
                        </a:spcAft>
                      </a:pPr>
                      <a:r>
                        <a:rPr lang="en-US" sz="1000" kern="100" dirty="0">
                          <a:solidFill>
                            <a:srgbClr val="00B0F0"/>
                          </a:solidFill>
                          <a:latin typeface="Times New Roman"/>
                          <a:ea typeface="宋体"/>
                        </a:rPr>
                        <a:t>149.35</a:t>
                      </a:r>
                      <a:endParaRPr lang="zh-CN" sz="1000" kern="100" dirty="0">
                        <a:solidFill>
                          <a:srgbClr val="00B0F0"/>
                        </a:solidFill>
                        <a:latin typeface="Times New Roman"/>
                        <a:ea typeface="宋体"/>
                      </a:endParaRPr>
                    </a:p>
                  </a:txBody>
                  <a:tcPr marL="54864" marR="5486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2000"/>
                        </a:lnSpc>
                        <a:spcAft>
                          <a:spcPts val="0"/>
                        </a:spcAft>
                      </a:pPr>
                      <a:r>
                        <a:rPr lang="en-US" sz="1000" kern="100">
                          <a:latin typeface="Times New Roman"/>
                          <a:ea typeface="宋体"/>
                        </a:rPr>
                        <a:t>0.206</a:t>
                      </a:r>
                      <a:endParaRPr lang="zh-CN" sz="1000" kern="100">
                        <a:latin typeface="Times New Roman"/>
                        <a:ea typeface="宋体"/>
                      </a:endParaRPr>
                    </a:p>
                  </a:txBody>
                  <a:tcPr marL="54864" marR="54864" marT="0" marB="0" anchor="ctr">
                    <a:lnL>
                      <a:noFill/>
                    </a:lnL>
                    <a:lnR>
                      <a:noFill/>
                    </a:lnR>
                    <a:lnT w="12700" cap="flat" cmpd="sng" algn="ctr">
                      <a:solidFill>
                        <a:srgbClr val="000000"/>
                      </a:solidFill>
                      <a:prstDash val="solid"/>
                      <a:round/>
                      <a:headEnd type="none" w="med" len="med"/>
                      <a:tailEnd type="none" w="med" len="med"/>
                    </a:lnT>
                    <a:lnB>
                      <a:noFill/>
                    </a:lnB>
                  </a:tcPr>
                </a:tc>
              </a:tr>
              <a:tr h="288032">
                <a:tc>
                  <a:txBody>
                    <a:bodyPr/>
                    <a:lstStyle/>
                    <a:p>
                      <a:pPr algn="ctr">
                        <a:lnSpc>
                          <a:spcPts val="2000"/>
                        </a:lnSpc>
                        <a:spcAft>
                          <a:spcPts val="0"/>
                        </a:spcAft>
                      </a:pPr>
                      <a:r>
                        <a:rPr lang="en-US" sz="1000" kern="100">
                          <a:latin typeface="Times New Roman"/>
                          <a:ea typeface="宋体"/>
                        </a:rPr>
                        <a:t>2006</a:t>
                      </a:r>
                      <a:endParaRPr lang="zh-CN" sz="1000" kern="100">
                        <a:latin typeface="Times New Roman"/>
                        <a:ea typeface="宋体"/>
                      </a:endParaRPr>
                    </a:p>
                  </a:txBody>
                  <a:tcPr marL="54864" marR="54864" marT="0" marB="0" anchor="ctr">
                    <a:lnL>
                      <a:noFill/>
                    </a:lnL>
                    <a:lnR>
                      <a:noFill/>
                    </a:lnR>
                    <a:lnT>
                      <a:noFill/>
                    </a:lnT>
                    <a:lnB>
                      <a:noFill/>
                    </a:lnB>
                  </a:tcPr>
                </a:tc>
                <a:tc>
                  <a:txBody>
                    <a:bodyPr/>
                    <a:lstStyle/>
                    <a:p>
                      <a:pPr algn="ctr">
                        <a:lnSpc>
                          <a:spcPts val="2000"/>
                        </a:lnSpc>
                        <a:spcAft>
                          <a:spcPts val="0"/>
                        </a:spcAft>
                      </a:pPr>
                      <a:r>
                        <a:rPr lang="en-US" sz="1000" kern="100" dirty="0">
                          <a:latin typeface="Times New Roman"/>
                          <a:ea typeface="宋体"/>
                        </a:rPr>
                        <a:t>323.91</a:t>
                      </a:r>
                      <a:endParaRPr lang="zh-CN" sz="1000" kern="100" dirty="0">
                        <a:latin typeface="Times New Roman"/>
                        <a:ea typeface="宋体"/>
                      </a:endParaRPr>
                    </a:p>
                  </a:txBody>
                  <a:tcPr marL="54864" marR="54864" marT="0" marB="0" anchor="ctr">
                    <a:lnL>
                      <a:noFill/>
                    </a:lnL>
                    <a:lnR>
                      <a:noFill/>
                    </a:lnR>
                    <a:lnT>
                      <a:noFill/>
                    </a:lnT>
                    <a:lnB>
                      <a:noFill/>
                    </a:lnB>
                  </a:tcPr>
                </a:tc>
                <a:tc>
                  <a:txBody>
                    <a:bodyPr/>
                    <a:lstStyle/>
                    <a:p>
                      <a:pPr algn="ctr">
                        <a:lnSpc>
                          <a:spcPts val="2000"/>
                        </a:lnSpc>
                        <a:spcAft>
                          <a:spcPts val="0"/>
                        </a:spcAft>
                      </a:pPr>
                      <a:r>
                        <a:rPr lang="en-US" sz="1000" kern="100" dirty="0">
                          <a:latin typeface="Times New Roman"/>
                          <a:ea typeface="宋体"/>
                        </a:rPr>
                        <a:t>42.35</a:t>
                      </a:r>
                      <a:endParaRPr lang="zh-CN" sz="1000" kern="100" dirty="0">
                        <a:latin typeface="Times New Roman"/>
                        <a:ea typeface="宋体"/>
                      </a:endParaRPr>
                    </a:p>
                  </a:txBody>
                  <a:tcPr marL="54864" marR="54864" marT="0" marB="0" anchor="ctr">
                    <a:lnL>
                      <a:noFill/>
                    </a:lnL>
                    <a:lnR>
                      <a:noFill/>
                    </a:lnR>
                    <a:lnT>
                      <a:noFill/>
                    </a:lnT>
                    <a:lnB>
                      <a:noFill/>
                    </a:lnB>
                  </a:tcPr>
                </a:tc>
                <a:tc>
                  <a:txBody>
                    <a:bodyPr/>
                    <a:lstStyle/>
                    <a:p>
                      <a:pPr algn="ctr">
                        <a:lnSpc>
                          <a:spcPts val="2000"/>
                        </a:lnSpc>
                        <a:spcAft>
                          <a:spcPts val="0"/>
                        </a:spcAft>
                      </a:pPr>
                      <a:r>
                        <a:rPr lang="en-US" sz="1000" kern="100" dirty="0">
                          <a:latin typeface="Times New Roman"/>
                          <a:ea typeface="宋体"/>
                        </a:rPr>
                        <a:t>0.131</a:t>
                      </a:r>
                      <a:endParaRPr lang="zh-CN" sz="1000" kern="100" dirty="0">
                        <a:latin typeface="Times New Roman"/>
                        <a:ea typeface="宋体"/>
                      </a:endParaRPr>
                    </a:p>
                  </a:txBody>
                  <a:tcPr marL="54864" marR="54864" marT="0" marB="0" anchor="ctr">
                    <a:lnL>
                      <a:noFill/>
                    </a:lnL>
                    <a:lnR>
                      <a:noFill/>
                    </a:lnR>
                    <a:lnT>
                      <a:noFill/>
                    </a:lnT>
                    <a:lnB>
                      <a:noFill/>
                    </a:lnB>
                  </a:tcPr>
                </a:tc>
                <a:tc>
                  <a:txBody>
                    <a:bodyPr/>
                    <a:lstStyle/>
                    <a:p>
                      <a:pPr algn="ctr">
                        <a:lnSpc>
                          <a:spcPts val="2000"/>
                        </a:lnSpc>
                        <a:spcAft>
                          <a:spcPts val="0"/>
                        </a:spcAft>
                      </a:pPr>
                      <a:r>
                        <a:rPr lang="en-US" sz="1000" kern="100" dirty="0">
                          <a:latin typeface="Times New Roman"/>
                          <a:ea typeface="宋体"/>
                        </a:rPr>
                        <a:t>40.96</a:t>
                      </a:r>
                      <a:endParaRPr lang="zh-CN" sz="1000" kern="100" dirty="0">
                        <a:latin typeface="Times New Roman"/>
                        <a:ea typeface="宋体"/>
                      </a:endParaRPr>
                    </a:p>
                  </a:txBody>
                  <a:tcPr marL="54864" marR="54864" marT="0" marB="0" anchor="ctr">
                    <a:lnL>
                      <a:noFill/>
                    </a:lnL>
                    <a:lnR>
                      <a:noFill/>
                    </a:lnR>
                    <a:lnT>
                      <a:noFill/>
                    </a:lnT>
                    <a:lnB>
                      <a:noFill/>
                    </a:lnB>
                  </a:tcPr>
                </a:tc>
                <a:tc>
                  <a:txBody>
                    <a:bodyPr/>
                    <a:lstStyle/>
                    <a:p>
                      <a:pPr algn="ctr">
                        <a:lnSpc>
                          <a:spcPts val="2000"/>
                        </a:lnSpc>
                        <a:spcAft>
                          <a:spcPts val="0"/>
                        </a:spcAft>
                      </a:pPr>
                      <a:r>
                        <a:rPr lang="en-US" sz="1000" kern="100" dirty="0">
                          <a:latin typeface="Times New Roman"/>
                          <a:ea typeface="宋体"/>
                        </a:rPr>
                        <a:t>0.126</a:t>
                      </a:r>
                      <a:endParaRPr lang="zh-CN" sz="1000" kern="100" dirty="0">
                        <a:latin typeface="Times New Roman"/>
                        <a:ea typeface="宋体"/>
                      </a:endParaRPr>
                    </a:p>
                  </a:txBody>
                  <a:tcPr marL="54864" marR="54864" marT="0" marB="0" anchor="ctr">
                    <a:lnL>
                      <a:noFill/>
                    </a:lnL>
                    <a:lnR>
                      <a:noFill/>
                    </a:lnR>
                    <a:lnT>
                      <a:noFill/>
                    </a:lnT>
                    <a:lnB>
                      <a:noFill/>
                    </a:lnB>
                  </a:tcPr>
                </a:tc>
              </a:tr>
              <a:tr h="288032">
                <a:tc>
                  <a:txBody>
                    <a:bodyPr/>
                    <a:lstStyle/>
                    <a:p>
                      <a:pPr algn="ctr">
                        <a:lnSpc>
                          <a:spcPts val="2000"/>
                        </a:lnSpc>
                        <a:spcAft>
                          <a:spcPts val="0"/>
                        </a:spcAft>
                      </a:pPr>
                      <a:r>
                        <a:rPr lang="en-US" sz="1000" kern="100">
                          <a:latin typeface="Times New Roman"/>
                          <a:ea typeface="宋体"/>
                        </a:rPr>
                        <a:t>2007</a:t>
                      </a:r>
                      <a:endParaRPr lang="zh-CN" sz="1000" kern="100">
                        <a:latin typeface="Times New Roman"/>
                        <a:ea typeface="宋体"/>
                      </a:endParaRPr>
                    </a:p>
                  </a:txBody>
                  <a:tcPr marL="54864" marR="5486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latin typeface="Times New Roman"/>
                          <a:ea typeface="宋体"/>
                        </a:rPr>
                        <a:t>565.51</a:t>
                      </a:r>
                      <a:endParaRPr lang="zh-CN" sz="1000" kern="100">
                        <a:latin typeface="Times New Roman"/>
                        <a:ea typeface="宋体"/>
                      </a:endParaRPr>
                    </a:p>
                  </a:txBody>
                  <a:tcPr marL="54864" marR="5486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latin typeface="Times New Roman"/>
                          <a:ea typeface="宋体"/>
                        </a:rPr>
                        <a:t>105.85</a:t>
                      </a:r>
                      <a:endParaRPr lang="zh-CN" sz="1000" kern="100">
                        <a:latin typeface="Times New Roman"/>
                        <a:ea typeface="宋体"/>
                      </a:endParaRPr>
                    </a:p>
                  </a:txBody>
                  <a:tcPr marL="54864" marR="5486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latin typeface="Times New Roman"/>
                          <a:ea typeface="宋体"/>
                        </a:rPr>
                        <a:t>0.187</a:t>
                      </a:r>
                      <a:endParaRPr lang="zh-CN" sz="1000" kern="100">
                        <a:latin typeface="Times New Roman"/>
                        <a:ea typeface="宋体"/>
                      </a:endParaRPr>
                    </a:p>
                  </a:txBody>
                  <a:tcPr marL="54864" marR="5486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dirty="0">
                          <a:latin typeface="Times New Roman"/>
                          <a:ea typeface="宋体"/>
                        </a:rPr>
                        <a:t>84.51</a:t>
                      </a:r>
                      <a:endParaRPr lang="zh-CN" sz="1000" kern="100" dirty="0">
                        <a:latin typeface="Times New Roman"/>
                        <a:ea typeface="宋体"/>
                      </a:endParaRPr>
                    </a:p>
                  </a:txBody>
                  <a:tcPr marL="54864" marR="5486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dirty="0">
                          <a:latin typeface="Times New Roman"/>
                          <a:ea typeface="宋体"/>
                        </a:rPr>
                        <a:t>0.149</a:t>
                      </a:r>
                      <a:endParaRPr lang="zh-CN" sz="1000" kern="100" dirty="0">
                        <a:latin typeface="Times New Roman"/>
                        <a:ea typeface="宋体"/>
                      </a:endParaRPr>
                    </a:p>
                  </a:txBody>
                  <a:tcPr marL="54864" marR="54864" marT="0" marB="0" anchor="ctr">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
        <p:nvSpPr>
          <p:cNvPr id="7" name="矩形 6"/>
          <p:cNvSpPr/>
          <p:nvPr/>
        </p:nvSpPr>
        <p:spPr>
          <a:xfrm>
            <a:off x="4139952" y="3789040"/>
            <a:ext cx="1210588" cy="246221"/>
          </a:xfrm>
          <a:prstGeom prst="rect">
            <a:avLst/>
          </a:prstGeom>
        </p:spPr>
        <p:txBody>
          <a:bodyPr wrap="none">
            <a:spAutoFit/>
          </a:bodyPr>
          <a:lstStyle/>
          <a:p>
            <a:r>
              <a:rPr lang="zh-CN" altLang="zh-CN" sz="1000" b="1" dirty="0" smtClean="0"/>
              <a:t>两种方法结果对照</a:t>
            </a:r>
            <a:endParaRPr lang="zh-CN" altLang="en-US" sz="1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2.4 </a:t>
            </a:r>
            <a:r>
              <a:rPr lang="zh-CN" altLang="en-US" sz="2400" dirty="0" smtClean="0">
                <a:solidFill>
                  <a:schemeClr val="tx1"/>
                </a:solidFill>
                <a:effectLst/>
                <a:latin typeface="Times New Roman" pitchFamily="18" charset="0"/>
                <a:cs typeface="Times New Roman" pitchFamily="18" charset="0"/>
              </a:rPr>
              <a:t>两种方法推求产水量对比分析</a:t>
            </a:r>
          </a:p>
        </p:txBody>
      </p:sp>
      <p:sp>
        <p:nvSpPr>
          <p:cNvPr id="56323" name="Text Box 3"/>
          <p:cNvSpPr txBox="1">
            <a:spLocks noChangeArrowheads="1"/>
          </p:cNvSpPr>
          <p:nvPr/>
        </p:nvSpPr>
        <p:spPr bwMode="auto">
          <a:xfrm>
            <a:off x="395288" y="981074"/>
            <a:ext cx="8372475" cy="1938992"/>
          </a:xfrm>
          <a:prstGeom prst="rect">
            <a:avLst/>
          </a:prstGeom>
          <a:noFill/>
          <a:ln w="9525">
            <a:noFill/>
            <a:miter lim="800000"/>
            <a:headEnd/>
            <a:tailEnd/>
          </a:ln>
          <a:effectLst/>
        </p:spPr>
        <p:txBody>
          <a:bodyPr wrap="square">
            <a:spAutoFit/>
          </a:bodyPr>
          <a:lstStyle/>
          <a:p>
            <a:pPr>
              <a:lnSpc>
                <a:spcPts val="2400"/>
              </a:lnSpc>
            </a:pPr>
            <a:endParaRPr lang="en-US" altLang="zh-CN" b="1" dirty="0" smtClean="0">
              <a:solidFill>
                <a:srgbClr val="92D050"/>
              </a:solidFill>
              <a:latin typeface="Times New Roman" pitchFamily="18" charset="0"/>
              <a:ea typeface="仿宋_GB2312" pitchFamily="49" charset="-122"/>
              <a:cs typeface="Times New Roman" pitchFamily="18" charset="0"/>
            </a:endParaRPr>
          </a:p>
          <a:p>
            <a:pPr>
              <a:lnSpc>
                <a:spcPts val="2400"/>
              </a:lnSpc>
            </a:pPr>
            <a:r>
              <a:rPr lang="zh-CN" altLang="en-US" dirty="0" smtClean="0">
                <a:latin typeface="Times New Roman" pitchFamily="18" charset="0"/>
                <a:ea typeface="仿宋_GB2312" pitchFamily="49" charset="-122"/>
                <a:cs typeface="Times New Roman" pitchFamily="18" charset="0"/>
              </a:rPr>
              <a:t>        按照</a:t>
            </a:r>
            <a:r>
              <a:rPr lang="en-US" altLang="zh-CN" dirty="0" smtClean="0">
                <a:latin typeface="Times New Roman" pitchFamily="18" charset="0"/>
                <a:ea typeface="仿宋_GB2312" pitchFamily="49" charset="-122"/>
                <a:cs typeface="Times New Roman" pitchFamily="18" charset="0"/>
              </a:rPr>
              <a:t>SCS</a:t>
            </a:r>
            <a:r>
              <a:rPr lang="zh-CN" altLang="en-US" dirty="0" smtClean="0">
                <a:latin typeface="Times New Roman" pitchFamily="18" charset="0"/>
                <a:ea typeface="仿宋_GB2312" pitchFamily="49" charset="-122"/>
                <a:cs typeface="Times New Roman" pitchFamily="18" charset="0"/>
              </a:rPr>
              <a:t>产流模型和降雨径流关系法推求出的产水量量值是有所差别，具体的产流量及产流系数见表所示。通过对表分析，可得以下结论：</a:t>
            </a:r>
          </a:p>
          <a:p>
            <a:pPr>
              <a:lnSpc>
                <a:spcPts val="2400"/>
              </a:lnSpc>
            </a:pPr>
            <a:r>
              <a:rPr lang="zh-CN" altLang="en-US" dirty="0" smtClean="0">
                <a:latin typeface="Times New Roman" pitchFamily="18" charset="0"/>
                <a:ea typeface="仿宋_GB2312" pitchFamily="49" charset="-122"/>
                <a:cs typeface="Times New Roman" pitchFamily="18" charset="0"/>
              </a:rPr>
              <a:t>（</a:t>
            </a:r>
            <a:r>
              <a:rPr lang="en-US" altLang="zh-CN" dirty="0" smtClean="0">
                <a:latin typeface="Times New Roman" pitchFamily="18" charset="0"/>
                <a:ea typeface="仿宋_GB2312" pitchFamily="49" charset="-122"/>
                <a:cs typeface="Times New Roman" pitchFamily="18" charset="0"/>
              </a:rPr>
              <a:t>1</a:t>
            </a:r>
            <a:r>
              <a:rPr lang="zh-CN" altLang="en-US" dirty="0" smtClean="0">
                <a:latin typeface="Times New Roman" pitchFamily="18" charset="0"/>
                <a:ea typeface="仿宋_GB2312" pitchFamily="49" charset="-122"/>
                <a:cs typeface="Times New Roman" pitchFamily="18" charset="0"/>
              </a:rPr>
              <a:t>）通过两种方法计算得到的产水量结果比较接近，丰水年计算结果相差相对较大，平水年次之，枯水年计算结果最接近；</a:t>
            </a:r>
          </a:p>
          <a:p>
            <a:pPr>
              <a:lnSpc>
                <a:spcPts val="2400"/>
              </a:lnSpc>
            </a:pPr>
            <a:endParaRPr lang="en-US" altLang="zh-CN" dirty="0">
              <a:latin typeface="仿宋_GB2312" pitchFamily="49" charset="-122"/>
              <a:ea typeface="仿宋_GB2312" pitchFamily="49" charset="-122"/>
              <a:cs typeface="Times New Roman" pitchFamily="18"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表格 5"/>
          <p:cNvGraphicFramePr>
            <a:graphicFrameLocks noGrp="1"/>
          </p:cNvGraphicFramePr>
          <p:nvPr/>
        </p:nvGraphicFramePr>
        <p:xfrm>
          <a:off x="1691680" y="4005064"/>
          <a:ext cx="5904657" cy="1509434"/>
        </p:xfrm>
        <a:graphic>
          <a:graphicData uri="http://schemas.openxmlformats.org/drawingml/2006/table">
            <a:tbl>
              <a:tblPr/>
              <a:tblGrid>
                <a:gridCol w="864096"/>
                <a:gridCol w="1008112"/>
                <a:gridCol w="1152128"/>
                <a:gridCol w="864096"/>
                <a:gridCol w="1080120"/>
                <a:gridCol w="936105"/>
              </a:tblGrid>
              <a:tr h="288032">
                <a:tc rowSpan="2">
                  <a:txBody>
                    <a:bodyPr/>
                    <a:lstStyle/>
                    <a:p>
                      <a:pPr algn="ctr">
                        <a:lnSpc>
                          <a:spcPts val="2000"/>
                        </a:lnSpc>
                        <a:spcAft>
                          <a:spcPts val="0"/>
                        </a:spcAft>
                      </a:pPr>
                      <a:r>
                        <a:rPr lang="zh-CN" sz="1000" kern="100" dirty="0">
                          <a:latin typeface="Times New Roman"/>
                          <a:ea typeface="宋体"/>
                        </a:rPr>
                        <a:t>年份</a:t>
                      </a:r>
                    </a:p>
                  </a:txBody>
                  <a:tcPr marL="54864" marR="54864"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ts val="2000"/>
                        </a:lnSpc>
                        <a:spcAft>
                          <a:spcPts val="0"/>
                        </a:spcAft>
                      </a:pPr>
                      <a:r>
                        <a:rPr lang="zh-CN" sz="1000" kern="100" dirty="0">
                          <a:latin typeface="Times New Roman"/>
                          <a:ea typeface="宋体"/>
                        </a:rPr>
                        <a:t>总降雨量</a:t>
                      </a:r>
                    </a:p>
                    <a:p>
                      <a:pPr algn="ctr">
                        <a:lnSpc>
                          <a:spcPts val="2000"/>
                        </a:lnSpc>
                        <a:spcAft>
                          <a:spcPts val="0"/>
                        </a:spcAft>
                      </a:pPr>
                      <a:r>
                        <a:rPr lang="en-US" sz="1000" kern="100" dirty="0">
                          <a:latin typeface="Times New Roman"/>
                          <a:ea typeface="宋体"/>
                        </a:rPr>
                        <a:t>(mm)</a:t>
                      </a:r>
                      <a:endParaRPr lang="zh-CN" sz="1000" kern="100" dirty="0">
                        <a:latin typeface="Times New Roman"/>
                        <a:ea typeface="宋体"/>
                      </a:endParaRPr>
                    </a:p>
                  </a:txBody>
                  <a:tcPr marL="54864" marR="54864"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ts val="2000"/>
                        </a:lnSpc>
                        <a:spcAft>
                          <a:spcPts val="0"/>
                        </a:spcAft>
                      </a:pPr>
                      <a:r>
                        <a:rPr lang="en-US" sz="1000" kern="100">
                          <a:latin typeface="Times New Roman"/>
                          <a:ea typeface="宋体"/>
                        </a:rPr>
                        <a:t>SCS</a:t>
                      </a:r>
                      <a:r>
                        <a:rPr lang="zh-CN" sz="1000" kern="100">
                          <a:latin typeface="Times New Roman"/>
                          <a:ea typeface="宋体"/>
                        </a:rPr>
                        <a:t>产流模型</a:t>
                      </a:r>
                    </a:p>
                  </a:txBody>
                  <a:tcPr marL="54864" marR="54864"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a:lnSpc>
                          <a:spcPts val="2000"/>
                        </a:lnSpc>
                        <a:spcAft>
                          <a:spcPts val="0"/>
                        </a:spcAft>
                      </a:pPr>
                      <a:r>
                        <a:rPr lang="zh-CN" sz="1000" kern="100">
                          <a:latin typeface="Times New Roman"/>
                          <a:ea typeface="宋体"/>
                        </a:rPr>
                        <a:t>降雨径流关系法</a:t>
                      </a:r>
                    </a:p>
                  </a:txBody>
                  <a:tcPr marL="54864" marR="54864"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288032">
                <a:tc vMerge="1">
                  <a:txBody>
                    <a:bodyPr/>
                    <a:lstStyle/>
                    <a:p>
                      <a:endParaRPr lang="zh-CN" altLang="en-US"/>
                    </a:p>
                  </a:txBody>
                  <a:tcPr/>
                </a:tc>
                <a:tc vMerge="1">
                  <a:txBody>
                    <a:bodyPr/>
                    <a:lstStyle/>
                    <a:p>
                      <a:endParaRPr lang="zh-CN" altLang="en-US"/>
                    </a:p>
                  </a:txBody>
                  <a:tcPr/>
                </a:tc>
                <a:tc>
                  <a:txBody>
                    <a:bodyPr/>
                    <a:lstStyle/>
                    <a:p>
                      <a:pPr algn="ctr">
                        <a:lnSpc>
                          <a:spcPts val="2000"/>
                        </a:lnSpc>
                        <a:spcAft>
                          <a:spcPts val="0"/>
                        </a:spcAft>
                      </a:pPr>
                      <a:r>
                        <a:rPr lang="zh-CN" sz="1000" kern="100">
                          <a:latin typeface="Times New Roman"/>
                          <a:ea typeface="宋体"/>
                        </a:rPr>
                        <a:t>总产流量</a:t>
                      </a:r>
                      <a:r>
                        <a:rPr lang="en-US" sz="1000" kern="100">
                          <a:latin typeface="Times New Roman"/>
                          <a:ea typeface="宋体"/>
                        </a:rPr>
                        <a:t>/mm</a:t>
                      </a:r>
                      <a:endParaRPr lang="zh-CN" sz="1000" kern="100">
                        <a:latin typeface="Times New Roman"/>
                        <a:ea typeface="宋体"/>
                      </a:endParaRPr>
                    </a:p>
                  </a:txBody>
                  <a:tcPr marL="54864" marR="5486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000" kern="100">
                          <a:latin typeface="Times New Roman"/>
                          <a:ea typeface="宋体"/>
                        </a:rPr>
                        <a:t>产流系数</a:t>
                      </a:r>
                    </a:p>
                  </a:txBody>
                  <a:tcPr marL="54864" marR="5486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000"/>
                        </a:lnSpc>
                        <a:spcAft>
                          <a:spcPts val="0"/>
                        </a:spcAft>
                      </a:pPr>
                      <a:r>
                        <a:rPr lang="zh-CN" sz="1000" kern="100">
                          <a:latin typeface="Times New Roman"/>
                          <a:ea typeface="宋体"/>
                        </a:rPr>
                        <a:t>总产流量</a:t>
                      </a:r>
                      <a:r>
                        <a:rPr lang="en-US" sz="1000" kern="100">
                          <a:latin typeface="Times New Roman"/>
                          <a:ea typeface="宋体"/>
                        </a:rPr>
                        <a:t>/mm</a:t>
                      </a:r>
                      <a:endParaRPr lang="zh-CN" sz="1000" kern="100">
                        <a:latin typeface="Times New Roman"/>
                        <a:ea typeface="宋体"/>
                      </a:endParaRPr>
                    </a:p>
                  </a:txBody>
                  <a:tcPr marL="54864" marR="5486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000" kern="100">
                          <a:latin typeface="Times New Roman"/>
                          <a:ea typeface="宋体"/>
                        </a:rPr>
                        <a:t>产流系数</a:t>
                      </a:r>
                    </a:p>
                  </a:txBody>
                  <a:tcPr marL="54864" marR="5486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306">
                <a:tc>
                  <a:txBody>
                    <a:bodyPr/>
                    <a:lstStyle/>
                    <a:p>
                      <a:pPr algn="ctr">
                        <a:lnSpc>
                          <a:spcPts val="2000"/>
                        </a:lnSpc>
                        <a:spcAft>
                          <a:spcPts val="0"/>
                        </a:spcAft>
                      </a:pPr>
                      <a:r>
                        <a:rPr lang="en-US" sz="1000" kern="100">
                          <a:latin typeface="Times New Roman"/>
                          <a:ea typeface="宋体"/>
                        </a:rPr>
                        <a:t>2003</a:t>
                      </a:r>
                      <a:endParaRPr lang="zh-CN" sz="1000" kern="100">
                        <a:latin typeface="Times New Roman"/>
                        <a:ea typeface="宋体"/>
                      </a:endParaRPr>
                    </a:p>
                  </a:txBody>
                  <a:tcPr marL="54864" marR="5486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2000"/>
                        </a:lnSpc>
                        <a:spcAft>
                          <a:spcPts val="0"/>
                        </a:spcAft>
                      </a:pPr>
                      <a:r>
                        <a:rPr lang="en-US" sz="1000" kern="100" dirty="0">
                          <a:latin typeface="Times New Roman"/>
                          <a:ea typeface="宋体"/>
                        </a:rPr>
                        <a:t>724.49</a:t>
                      </a:r>
                      <a:endParaRPr lang="zh-CN" sz="1000" kern="100" dirty="0">
                        <a:latin typeface="Times New Roman"/>
                        <a:ea typeface="宋体"/>
                      </a:endParaRPr>
                    </a:p>
                  </a:txBody>
                  <a:tcPr marL="54864" marR="5486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2000"/>
                        </a:lnSpc>
                        <a:spcAft>
                          <a:spcPts val="0"/>
                        </a:spcAft>
                      </a:pPr>
                      <a:r>
                        <a:rPr lang="en-US" sz="1000" kern="100" dirty="0">
                          <a:latin typeface="Times New Roman"/>
                          <a:ea typeface="宋体"/>
                        </a:rPr>
                        <a:t>221.83</a:t>
                      </a:r>
                      <a:endParaRPr lang="zh-CN" sz="1000" kern="100" dirty="0">
                        <a:latin typeface="Times New Roman"/>
                        <a:ea typeface="宋体"/>
                      </a:endParaRPr>
                    </a:p>
                  </a:txBody>
                  <a:tcPr marL="54864" marR="5486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2000"/>
                        </a:lnSpc>
                        <a:spcAft>
                          <a:spcPts val="0"/>
                        </a:spcAft>
                      </a:pPr>
                      <a:r>
                        <a:rPr lang="en-US" sz="1000" kern="100">
                          <a:latin typeface="Times New Roman"/>
                          <a:ea typeface="宋体"/>
                        </a:rPr>
                        <a:t>0.306</a:t>
                      </a:r>
                      <a:endParaRPr lang="zh-CN" sz="1000" kern="100">
                        <a:latin typeface="Times New Roman"/>
                        <a:ea typeface="宋体"/>
                      </a:endParaRPr>
                    </a:p>
                  </a:txBody>
                  <a:tcPr marL="54864" marR="5486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2000"/>
                        </a:lnSpc>
                        <a:spcAft>
                          <a:spcPts val="0"/>
                        </a:spcAft>
                      </a:pPr>
                      <a:r>
                        <a:rPr lang="en-US" sz="1000" kern="100">
                          <a:latin typeface="Times New Roman"/>
                          <a:ea typeface="宋体"/>
                        </a:rPr>
                        <a:t>149.35</a:t>
                      </a:r>
                      <a:endParaRPr lang="zh-CN" sz="1000" kern="100">
                        <a:latin typeface="Times New Roman"/>
                        <a:ea typeface="宋体"/>
                      </a:endParaRPr>
                    </a:p>
                  </a:txBody>
                  <a:tcPr marL="54864" marR="5486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2000"/>
                        </a:lnSpc>
                        <a:spcAft>
                          <a:spcPts val="0"/>
                        </a:spcAft>
                      </a:pPr>
                      <a:r>
                        <a:rPr lang="en-US" sz="1000" kern="100">
                          <a:latin typeface="Times New Roman"/>
                          <a:ea typeface="宋体"/>
                        </a:rPr>
                        <a:t>0.206</a:t>
                      </a:r>
                      <a:endParaRPr lang="zh-CN" sz="1000" kern="100">
                        <a:latin typeface="Times New Roman"/>
                        <a:ea typeface="宋体"/>
                      </a:endParaRPr>
                    </a:p>
                  </a:txBody>
                  <a:tcPr marL="54864" marR="54864" marT="0" marB="0" anchor="ctr">
                    <a:lnL>
                      <a:noFill/>
                    </a:lnL>
                    <a:lnR>
                      <a:noFill/>
                    </a:lnR>
                    <a:lnT w="12700" cap="flat" cmpd="sng" algn="ctr">
                      <a:solidFill>
                        <a:srgbClr val="000000"/>
                      </a:solidFill>
                      <a:prstDash val="solid"/>
                      <a:round/>
                      <a:headEnd type="none" w="med" len="med"/>
                      <a:tailEnd type="none" w="med" len="med"/>
                    </a:lnT>
                    <a:lnB>
                      <a:noFill/>
                    </a:lnB>
                  </a:tcPr>
                </a:tc>
              </a:tr>
              <a:tr h="288032">
                <a:tc>
                  <a:txBody>
                    <a:bodyPr/>
                    <a:lstStyle/>
                    <a:p>
                      <a:pPr algn="ctr">
                        <a:lnSpc>
                          <a:spcPts val="2000"/>
                        </a:lnSpc>
                        <a:spcAft>
                          <a:spcPts val="0"/>
                        </a:spcAft>
                      </a:pPr>
                      <a:r>
                        <a:rPr lang="en-US" sz="1000" kern="100">
                          <a:latin typeface="Times New Roman"/>
                          <a:ea typeface="宋体"/>
                        </a:rPr>
                        <a:t>2006</a:t>
                      </a:r>
                      <a:endParaRPr lang="zh-CN" sz="1000" kern="100">
                        <a:latin typeface="Times New Roman"/>
                        <a:ea typeface="宋体"/>
                      </a:endParaRPr>
                    </a:p>
                  </a:txBody>
                  <a:tcPr marL="54864" marR="54864" marT="0" marB="0" anchor="ctr">
                    <a:lnL>
                      <a:noFill/>
                    </a:lnL>
                    <a:lnR>
                      <a:noFill/>
                    </a:lnR>
                    <a:lnT>
                      <a:noFill/>
                    </a:lnT>
                    <a:lnB>
                      <a:noFill/>
                    </a:lnB>
                  </a:tcPr>
                </a:tc>
                <a:tc>
                  <a:txBody>
                    <a:bodyPr/>
                    <a:lstStyle/>
                    <a:p>
                      <a:pPr algn="ctr">
                        <a:lnSpc>
                          <a:spcPts val="2000"/>
                        </a:lnSpc>
                        <a:spcAft>
                          <a:spcPts val="0"/>
                        </a:spcAft>
                      </a:pPr>
                      <a:r>
                        <a:rPr lang="en-US" sz="1000" kern="100" dirty="0">
                          <a:latin typeface="Times New Roman"/>
                          <a:ea typeface="宋体"/>
                        </a:rPr>
                        <a:t>323.91</a:t>
                      </a:r>
                      <a:endParaRPr lang="zh-CN" sz="1000" kern="100" dirty="0">
                        <a:latin typeface="Times New Roman"/>
                        <a:ea typeface="宋体"/>
                      </a:endParaRPr>
                    </a:p>
                  </a:txBody>
                  <a:tcPr marL="54864" marR="54864" marT="0" marB="0" anchor="ctr">
                    <a:lnL>
                      <a:noFill/>
                    </a:lnL>
                    <a:lnR>
                      <a:noFill/>
                    </a:lnR>
                    <a:lnT>
                      <a:noFill/>
                    </a:lnT>
                    <a:lnB>
                      <a:noFill/>
                    </a:lnB>
                  </a:tcPr>
                </a:tc>
                <a:tc>
                  <a:txBody>
                    <a:bodyPr/>
                    <a:lstStyle/>
                    <a:p>
                      <a:pPr algn="ctr">
                        <a:lnSpc>
                          <a:spcPts val="2000"/>
                        </a:lnSpc>
                        <a:spcAft>
                          <a:spcPts val="0"/>
                        </a:spcAft>
                      </a:pPr>
                      <a:r>
                        <a:rPr lang="en-US" sz="1000" kern="100" dirty="0">
                          <a:latin typeface="Times New Roman"/>
                          <a:ea typeface="宋体"/>
                        </a:rPr>
                        <a:t>42.35</a:t>
                      </a:r>
                      <a:endParaRPr lang="zh-CN" sz="1000" kern="100" dirty="0">
                        <a:latin typeface="Times New Roman"/>
                        <a:ea typeface="宋体"/>
                      </a:endParaRPr>
                    </a:p>
                  </a:txBody>
                  <a:tcPr marL="54864" marR="54864" marT="0" marB="0" anchor="ctr">
                    <a:lnL>
                      <a:noFill/>
                    </a:lnL>
                    <a:lnR>
                      <a:noFill/>
                    </a:lnR>
                    <a:lnT>
                      <a:noFill/>
                    </a:lnT>
                    <a:lnB>
                      <a:noFill/>
                    </a:lnB>
                  </a:tcPr>
                </a:tc>
                <a:tc>
                  <a:txBody>
                    <a:bodyPr/>
                    <a:lstStyle/>
                    <a:p>
                      <a:pPr algn="ctr">
                        <a:lnSpc>
                          <a:spcPts val="2000"/>
                        </a:lnSpc>
                        <a:spcAft>
                          <a:spcPts val="0"/>
                        </a:spcAft>
                      </a:pPr>
                      <a:r>
                        <a:rPr lang="en-US" sz="1000" kern="100" dirty="0">
                          <a:latin typeface="Times New Roman"/>
                          <a:ea typeface="宋体"/>
                        </a:rPr>
                        <a:t>0.131</a:t>
                      </a:r>
                      <a:endParaRPr lang="zh-CN" sz="1000" kern="100" dirty="0">
                        <a:latin typeface="Times New Roman"/>
                        <a:ea typeface="宋体"/>
                      </a:endParaRPr>
                    </a:p>
                  </a:txBody>
                  <a:tcPr marL="54864" marR="54864" marT="0" marB="0" anchor="ctr">
                    <a:lnL>
                      <a:noFill/>
                    </a:lnL>
                    <a:lnR>
                      <a:noFill/>
                    </a:lnR>
                    <a:lnT>
                      <a:noFill/>
                    </a:lnT>
                    <a:lnB>
                      <a:noFill/>
                    </a:lnB>
                  </a:tcPr>
                </a:tc>
                <a:tc>
                  <a:txBody>
                    <a:bodyPr/>
                    <a:lstStyle/>
                    <a:p>
                      <a:pPr algn="ctr">
                        <a:lnSpc>
                          <a:spcPts val="2000"/>
                        </a:lnSpc>
                        <a:spcAft>
                          <a:spcPts val="0"/>
                        </a:spcAft>
                      </a:pPr>
                      <a:r>
                        <a:rPr lang="en-US" sz="1000" kern="100" dirty="0">
                          <a:latin typeface="Times New Roman"/>
                          <a:ea typeface="宋体"/>
                        </a:rPr>
                        <a:t>40.96</a:t>
                      </a:r>
                      <a:endParaRPr lang="zh-CN" sz="1000" kern="100" dirty="0">
                        <a:latin typeface="Times New Roman"/>
                        <a:ea typeface="宋体"/>
                      </a:endParaRPr>
                    </a:p>
                  </a:txBody>
                  <a:tcPr marL="54864" marR="54864" marT="0" marB="0" anchor="ctr">
                    <a:lnL>
                      <a:noFill/>
                    </a:lnL>
                    <a:lnR>
                      <a:noFill/>
                    </a:lnR>
                    <a:lnT>
                      <a:noFill/>
                    </a:lnT>
                    <a:lnB>
                      <a:noFill/>
                    </a:lnB>
                  </a:tcPr>
                </a:tc>
                <a:tc>
                  <a:txBody>
                    <a:bodyPr/>
                    <a:lstStyle/>
                    <a:p>
                      <a:pPr algn="ctr">
                        <a:lnSpc>
                          <a:spcPts val="2000"/>
                        </a:lnSpc>
                        <a:spcAft>
                          <a:spcPts val="0"/>
                        </a:spcAft>
                      </a:pPr>
                      <a:r>
                        <a:rPr lang="en-US" sz="1000" kern="100" dirty="0">
                          <a:latin typeface="Times New Roman"/>
                          <a:ea typeface="宋体"/>
                        </a:rPr>
                        <a:t>0.126</a:t>
                      </a:r>
                      <a:endParaRPr lang="zh-CN" sz="1000" kern="100" dirty="0">
                        <a:latin typeface="Times New Roman"/>
                        <a:ea typeface="宋体"/>
                      </a:endParaRPr>
                    </a:p>
                  </a:txBody>
                  <a:tcPr marL="54864" marR="54864" marT="0" marB="0" anchor="ctr">
                    <a:lnL>
                      <a:noFill/>
                    </a:lnL>
                    <a:lnR>
                      <a:noFill/>
                    </a:lnR>
                    <a:lnT>
                      <a:noFill/>
                    </a:lnT>
                    <a:lnB>
                      <a:noFill/>
                    </a:lnB>
                  </a:tcPr>
                </a:tc>
              </a:tr>
              <a:tr h="288032">
                <a:tc>
                  <a:txBody>
                    <a:bodyPr/>
                    <a:lstStyle/>
                    <a:p>
                      <a:pPr algn="ctr">
                        <a:lnSpc>
                          <a:spcPts val="2000"/>
                        </a:lnSpc>
                        <a:spcAft>
                          <a:spcPts val="0"/>
                        </a:spcAft>
                      </a:pPr>
                      <a:r>
                        <a:rPr lang="en-US" sz="1000" kern="100">
                          <a:latin typeface="Times New Roman"/>
                          <a:ea typeface="宋体"/>
                        </a:rPr>
                        <a:t>2007</a:t>
                      </a:r>
                      <a:endParaRPr lang="zh-CN" sz="1000" kern="100">
                        <a:latin typeface="Times New Roman"/>
                        <a:ea typeface="宋体"/>
                      </a:endParaRPr>
                    </a:p>
                  </a:txBody>
                  <a:tcPr marL="54864" marR="5486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latin typeface="Times New Roman"/>
                          <a:ea typeface="宋体"/>
                        </a:rPr>
                        <a:t>565.51</a:t>
                      </a:r>
                      <a:endParaRPr lang="zh-CN" sz="1000" kern="100">
                        <a:latin typeface="Times New Roman"/>
                        <a:ea typeface="宋体"/>
                      </a:endParaRPr>
                    </a:p>
                  </a:txBody>
                  <a:tcPr marL="54864" marR="5486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dirty="0">
                          <a:solidFill>
                            <a:srgbClr val="00B0F0"/>
                          </a:solidFill>
                          <a:latin typeface="Times New Roman"/>
                          <a:ea typeface="宋体"/>
                        </a:rPr>
                        <a:t>105.85</a:t>
                      </a:r>
                      <a:endParaRPr lang="zh-CN" sz="1000" kern="100" dirty="0">
                        <a:solidFill>
                          <a:srgbClr val="00B0F0"/>
                        </a:solidFill>
                        <a:latin typeface="Times New Roman"/>
                        <a:ea typeface="宋体"/>
                      </a:endParaRPr>
                    </a:p>
                  </a:txBody>
                  <a:tcPr marL="54864" marR="5486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latin typeface="Times New Roman"/>
                          <a:ea typeface="宋体"/>
                        </a:rPr>
                        <a:t>0.187</a:t>
                      </a:r>
                      <a:endParaRPr lang="zh-CN" sz="1000" kern="100">
                        <a:latin typeface="Times New Roman"/>
                        <a:ea typeface="宋体"/>
                      </a:endParaRPr>
                    </a:p>
                  </a:txBody>
                  <a:tcPr marL="54864" marR="5486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dirty="0">
                          <a:solidFill>
                            <a:srgbClr val="00B0F0"/>
                          </a:solidFill>
                          <a:latin typeface="Times New Roman"/>
                          <a:ea typeface="宋体"/>
                        </a:rPr>
                        <a:t>84.51</a:t>
                      </a:r>
                      <a:endParaRPr lang="zh-CN" sz="1000" kern="100" dirty="0">
                        <a:solidFill>
                          <a:srgbClr val="00B0F0"/>
                        </a:solidFill>
                        <a:latin typeface="Times New Roman"/>
                        <a:ea typeface="宋体"/>
                      </a:endParaRPr>
                    </a:p>
                  </a:txBody>
                  <a:tcPr marL="54864" marR="5486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dirty="0">
                          <a:latin typeface="Times New Roman"/>
                          <a:ea typeface="宋体"/>
                        </a:rPr>
                        <a:t>0.149</a:t>
                      </a:r>
                      <a:endParaRPr lang="zh-CN" sz="1000" kern="100" dirty="0">
                        <a:latin typeface="Times New Roman"/>
                        <a:ea typeface="宋体"/>
                      </a:endParaRPr>
                    </a:p>
                  </a:txBody>
                  <a:tcPr marL="54864" marR="54864" marT="0" marB="0" anchor="ctr">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
        <p:nvSpPr>
          <p:cNvPr id="7" name="矩形 6"/>
          <p:cNvSpPr/>
          <p:nvPr/>
        </p:nvSpPr>
        <p:spPr>
          <a:xfrm>
            <a:off x="4139952" y="3789040"/>
            <a:ext cx="1210588" cy="246221"/>
          </a:xfrm>
          <a:prstGeom prst="rect">
            <a:avLst/>
          </a:prstGeom>
        </p:spPr>
        <p:txBody>
          <a:bodyPr wrap="none">
            <a:spAutoFit/>
          </a:bodyPr>
          <a:lstStyle/>
          <a:p>
            <a:r>
              <a:rPr lang="zh-CN" altLang="zh-CN" sz="1000" b="1" dirty="0" smtClean="0"/>
              <a:t>两种方法结果对照</a:t>
            </a:r>
            <a:endParaRPr lang="zh-CN" altLang="en-US" sz="1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2.4 </a:t>
            </a:r>
            <a:r>
              <a:rPr lang="zh-CN" altLang="en-US" sz="2400" dirty="0" smtClean="0">
                <a:solidFill>
                  <a:schemeClr val="tx1"/>
                </a:solidFill>
                <a:effectLst/>
                <a:latin typeface="Times New Roman" pitchFamily="18" charset="0"/>
                <a:cs typeface="Times New Roman" pitchFamily="18" charset="0"/>
              </a:rPr>
              <a:t>两种方法推求产水量对比分析</a:t>
            </a:r>
          </a:p>
        </p:txBody>
      </p:sp>
      <p:sp>
        <p:nvSpPr>
          <p:cNvPr id="56323" name="Text Box 3"/>
          <p:cNvSpPr txBox="1">
            <a:spLocks noChangeArrowheads="1"/>
          </p:cNvSpPr>
          <p:nvPr/>
        </p:nvSpPr>
        <p:spPr bwMode="auto">
          <a:xfrm>
            <a:off x="395288" y="981074"/>
            <a:ext cx="8372475" cy="1938992"/>
          </a:xfrm>
          <a:prstGeom prst="rect">
            <a:avLst/>
          </a:prstGeom>
          <a:noFill/>
          <a:ln w="9525">
            <a:noFill/>
            <a:miter lim="800000"/>
            <a:headEnd/>
            <a:tailEnd/>
          </a:ln>
          <a:effectLst/>
        </p:spPr>
        <p:txBody>
          <a:bodyPr wrap="square">
            <a:spAutoFit/>
          </a:bodyPr>
          <a:lstStyle/>
          <a:p>
            <a:pPr>
              <a:lnSpc>
                <a:spcPts val="2400"/>
              </a:lnSpc>
            </a:pPr>
            <a:endParaRPr lang="en-US" altLang="zh-CN" b="1" dirty="0" smtClean="0">
              <a:solidFill>
                <a:srgbClr val="92D050"/>
              </a:solidFill>
              <a:latin typeface="Times New Roman" pitchFamily="18" charset="0"/>
              <a:ea typeface="仿宋_GB2312" pitchFamily="49" charset="-122"/>
              <a:cs typeface="Times New Roman" pitchFamily="18" charset="0"/>
            </a:endParaRPr>
          </a:p>
          <a:p>
            <a:pPr>
              <a:lnSpc>
                <a:spcPts val="2400"/>
              </a:lnSpc>
            </a:pPr>
            <a:r>
              <a:rPr lang="zh-CN" altLang="en-US" dirty="0" smtClean="0">
                <a:latin typeface="Times New Roman" pitchFamily="18" charset="0"/>
                <a:ea typeface="仿宋_GB2312" pitchFamily="49" charset="-122"/>
                <a:cs typeface="Times New Roman" pitchFamily="18" charset="0"/>
              </a:rPr>
              <a:t>        按照</a:t>
            </a:r>
            <a:r>
              <a:rPr lang="en-US" altLang="zh-CN" dirty="0" smtClean="0">
                <a:latin typeface="Times New Roman" pitchFamily="18" charset="0"/>
                <a:ea typeface="仿宋_GB2312" pitchFamily="49" charset="-122"/>
                <a:cs typeface="Times New Roman" pitchFamily="18" charset="0"/>
              </a:rPr>
              <a:t>SCS</a:t>
            </a:r>
            <a:r>
              <a:rPr lang="zh-CN" altLang="en-US" dirty="0" smtClean="0">
                <a:latin typeface="Times New Roman" pitchFamily="18" charset="0"/>
                <a:ea typeface="仿宋_GB2312" pitchFamily="49" charset="-122"/>
                <a:cs typeface="Times New Roman" pitchFamily="18" charset="0"/>
              </a:rPr>
              <a:t>产流模型和降雨径流关系法推求出的产水量量值是有所差别，具体的产流量及产流系数见表所示。通过对表分析，可得以下结论：</a:t>
            </a:r>
          </a:p>
          <a:p>
            <a:pPr>
              <a:lnSpc>
                <a:spcPts val="2400"/>
              </a:lnSpc>
            </a:pPr>
            <a:r>
              <a:rPr lang="zh-CN" altLang="en-US" dirty="0" smtClean="0">
                <a:latin typeface="Times New Roman" pitchFamily="18" charset="0"/>
                <a:ea typeface="仿宋_GB2312" pitchFamily="49" charset="-122"/>
                <a:cs typeface="Times New Roman" pitchFamily="18" charset="0"/>
              </a:rPr>
              <a:t>（</a:t>
            </a:r>
            <a:r>
              <a:rPr lang="en-US" altLang="zh-CN" dirty="0" smtClean="0">
                <a:latin typeface="Times New Roman" pitchFamily="18" charset="0"/>
                <a:ea typeface="仿宋_GB2312" pitchFamily="49" charset="-122"/>
                <a:cs typeface="Times New Roman" pitchFamily="18" charset="0"/>
              </a:rPr>
              <a:t>1</a:t>
            </a:r>
            <a:r>
              <a:rPr lang="zh-CN" altLang="en-US" dirty="0" smtClean="0">
                <a:latin typeface="Times New Roman" pitchFamily="18" charset="0"/>
                <a:ea typeface="仿宋_GB2312" pitchFamily="49" charset="-122"/>
                <a:cs typeface="Times New Roman" pitchFamily="18" charset="0"/>
              </a:rPr>
              <a:t>）通过两种方法计算得到的产水量结果比较接近，丰水年计算结果相差相对较大，平水年次之，枯水年计算结果最接近；</a:t>
            </a:r>
          </a:p>
          <a:p>
            <a:pPr>
              <a:lnSpc>
                <a:spcPts val="2400"/>
              </a:lnSpc>
            </a:pPr>
            <a:endParaRPr lang="en-US" altLang="zh-CN" dirty="0">
              <a:latin typeface="仿宋_GB2312" pitchFamily="49" charset="-122"/>
              <a:ea typeface="仿宋_GB2312" pitchFamily="49" charset="-122"/>
              <a:cs typeface="Times New Roman" pitchFamily="18"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表格 5"/>
          <p:cNvGraphicFramePr>
            <a:graphicFrameLocks noGrp="1"/>
          </p:cNvGraphicFramePr>
          <p:nvPr/>
        </p:nvGraphicFramePr>
        <p:xfrm>
          <a:off x="1691680" y="4005064"/>
          <a:ext cx="5904657" cy="1509434"/>
        </p:xfrm>
        <a:graphic>
          <a:graphicData uri="http://schemas.openxmlformats.org/drawingml/2006/table">
            <a:tbl>
              <a:tblPr/>
              <a:tblGrid>
                <a:gridCol w="864096"/>
                <a:gridCol w="1008112"/>
                <a:gridCol w="1152128"/>
                <a:gridCol w="864096"/>
                <a:gridCol w="1080120"/>
                <a:gridCol w="936105"/>
              </a:tblGrid>
              <a:tr h="288032">
                <a:tc rowSpan="2">
                  <a:txBody>
                    <a:bodyPr/>
                    <a:lstStyle/>
                    <a:p>
                      <a:pPr algn="ctr">
                        <a:lnSpc>
                          <a:spcPts val="2000"/>
                        </a:lnSpc>
                        <a:spcAft>
                          <a:spcPts val="0"/>
                        </a:spcAft>
                      </a:pPr>
                      <a:r>
                        <a:rPr lang="zh-CN" sz="1000" kern="100" dirty="0">
                          <a:latin typeface="Times New Roman"/>
                          <a:ea typeface="宋体"/>
                        </a:rPr>
                        <a:t>年份</a:t>
                      </a:r>
                    </a:p>
                  </a:txBody>
                  <a:tcPr marL="54864" marR="54864"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ts val="2000"/>
                        </a:lnSpc>
                        <a:spcAft>
                          <a:spcPts val="0"/>
                        </a:spcAft>
                      </a:pPr>
                      <a:r>
                        <a:rPr lang="zh-CN" sz="1000" kern="100" dirty="0">
                          <a:latin typeface="Times New Roman"/>
                          <a:ea typeface="宋体"/>
                        </a:rPr>
                        <a:t>总降雨量</a:t>
                      </a:r>
                    </a:p>
                    <a:p>
                      <a:pPr algn="ctr">
                        <a:lnSpc>
                          <a:spcPts val="2000"/>
                        </a:lnSpc>
                        <a:spcAft>
                          <a:spcPts val="0"/>
                        </a:spcAft>
                      </a:pPr>
                      <a:r>
                        <a:rPr lang="en-US" sz="1000" kern="100" dirty="0">
                          <a:latin typeface="Times New Roman"/>
                          <a:ea typeface="宋体"/>
                        </a:rPr>
                        <a:t>(mm)</a:t>
                      </a:r>
                      <a:endParaRPr lang="zh-CN" sz="1000" kern="100" dirty="0">
                        <a:latin typeface="Times New Roman"/>
                        <a:ea typeface="宋体"/>
                      </a:endParaRPr>
                    </a:p>
                  </a:txBody>
                  <a:tcPr marL="54864" marR="54864"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ts val="2000"/>
                        </a:lnSpc>
                        <a:spcAft>
                          <a:spcPts val="0"/>
                        </a:spcAft>
                      </a:pPr>
                      <a:r>
                        <a:rPr lang="en-US" sz="1000" kern="100">
                          <a:latin typeface="Times New Roman"/>
                          <a:ea typeface="宋体"/>
                        </a:rPr>
                        <a:t>SCS</a:t>
                      </a:r>
                      <a:r>
                        <a:rPr lang="zh-CN" sz="1000" kern="100">
                          <a:latin typeface="Times New Roman"/>
                          <a:ea typeface="宋体"/>
                        </a:rPr>
                        <a:t>产流模型</a:t>
                      </a:r>
                    </a:p>
                  </a:txBody>
                  <a:tcPr marL="54864" marR="54864"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a:lnSpc>
                          <a:spcPts val="2000"/>
                        </a:lnSpc>
                        <a:spcAft>
                          <a:spcPts val="0"/>
                        </a:spcAft>
                      </a:pPr>
                      <a:r>
                        <a:rPr lang="zh-CN" sz="1000" kern="100">
                          <a:latin typeface="Times New Roman"/>
                          <a:ea typeface="宋体"/>
                        </a:rPr>
                        <a:t>降雨径流关系法</a:t>
                      </a:r>
                    </a:p>
                  </a:txBody>
                  <a:tcPr marL="54864" marR="54864"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288032">
                <a:tc vMerge="1">
                  <a:txBody>
                    <a:bodyPr/>
                    <a:lstStyle/>
                    <a:p>
                      <a:endParaRPr lang="zh-CN" altLang="en-US"/>
                    </a:p>
                  </a:txBody>
                  <a:tcPr/>
                </a:tc>
                <a:tc vMerge="1">
                  <a:txBody>
                    <a:bodyPr/>
                    <a:lstStyle/>
                    <a:p>
                      <a:endParaRPr lang="zh-CN" altLang="en-US"/>
                    </a:p>
                  </a:txBody>
                  <a:tcPr/>
                </a:tc>
                <a:tc>
                  <a:txBody>
                    <a:bodyPr/>
                    <a:lstStyle/>
                    <a:p>
                      <a:pPr algn="ctr">
                        <a:lnSpc>
                          <a:spcPts val="2000"/>
                        </a:lnSpc>
                        <a:spcAft>
                          <a:spcPts val="0"/>
                        </a:spcAft>
                      </a:pPr>
                      <a:r>
                        <a:rPr lang="zh-CN" sz="1000" kern="100">
                          <a:latin typeface="Times New Roman"/>
                          <a:ea typeface="宋体"/>
                        </a:rPr>
                        <a:t>总产流量</a:t>
                      </a:r>
                      <a:r>
                        <a:rPr lang="en-US" sz="1000" kern="100">
                          <a:latin typeface="Times New Roman"/>
                          <a:ea typeface="宋体"/>
                        </a:rPr>
                        <a:t>/mm</a:t>
                      </a:r>
                      <a:endParaRPr lang="zh-CN" sz="1000" kern="100">
                        <a:latin typeface="Times New Roman"/>
                        <a:ea typeface="宋体"/>
                      </a:endParaRPr>
                    </a:p>
                  </a:txBody>
                  <a:tcPr marL="54864" marR="5486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000" kern="100">
                          <a:latin typeface="Times New Roman"/>
                          <a:ea typeface="宋体"/>
                        </a:rPr>
                        <a:t>产流系数</a:t>
                      </a:r>
                    </a:p>
                  </a:txBody>
                  <a:tcPr marL="54864" marR="5486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000"/>
                        </a:lnSpc>
                        <a:spcAft>
                          <a:spcPts val="0"/>
                        </a:spcAft>
                      </a:pPr>
                      <a:r>
                        <a:rPr lang="zh-CN" sz="1000" kern="100">
                          <a:latin typeface="Times New Roman"/>
                          <a:ea typeface="宋体"/>
                        </a:rPr>
                        <a:t>总产流量</a:t>
                      </a:r>
                      <a:r>
                        <a:rPr lang="en-US" sz="1000" kern="100">
                          <a:latin typeface="Times New Roman"/>
                          <a:ea typeface="宋体"/>
                        </a:rPr>
                        <a:t>/mm</a:t>
                      </a:r>
                      <a:endParaRPr lang="zh-CN" sz="1000" kern="100">
                        <a:latin typeface="Times New Roman"/>
                        <a:ea typeface="宋体"/>
                      </a:endParaRPr>
                    </a:p>
                  </a:txBody>
                  <a:tcPr marL="54864" marR="5486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000" kern="100">
                          <a:latin typeface="Times New Roman"/>
                          <a:ea typeface="宋体"/>
                        </a:rPr>
                        <a:t>产流系数</a:t>
                      </a:r>
                    </a:p>
                  </a:txBody>
                  <a:tcPr marL="54864" marR="5486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306">
                <a:tc>
                  <a:txBody>
                    <a:bodyPr/>
                    <a:lstStyle/>
                    <a:p>
                      <a:pPr algn="ctr">
                        <a:lnSpc>
                          <a:spcPts val="2000"/>
                        </a:lnSpc>
                        <a:spcAft>
                          <a:spcPts val="0"/>
                        </a:spcAft>
                      </a:pPr>
                      <a:r>
                        <a:rPr lang="en-US" sz="1000" kern="100">
                          <a:latin typeface="Times New Roman"/>
                          <a:ea typeface="宋体"/>
                        </a:rPr>
                        <a:t>2003</a:t>
                      </a:r>
                      <a:endParaRPr lang="zh-CN" sz="1000" kern="100">
                        <a:latin typeface="Times New Roman"/>
                        <a:ea typeface="宋体"/>
                      </a:endParaRPr>
                    </a:p>
                  </a:txBody>
                  <a:tcPr marL="54864" marR="5486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2000"/>
                        </a:lnSpc>
                        <a:spcAft>
                          <a:spcPts val="0"/>
                        </a:spcAft>
                      </a:pPr>
                      <a:r>
                        <a:rPr lang="en-US" sz="1000" kern="100" dirty="0">
                          <a:latin typeface="Times New Roman"/>
                          <a:ea typeface="宋体"/>
                        </a:rPr>
                        <a:t>724.49</a:t>
                      </a:r>
                      <a:endParaRPr lang="zh-CN" sz="1000" kern="100" dirty="0">
                        <a:latin typeface="Times New Roman"/>
                        <a:ea typeface="宋体"/>
                      </a:endParaRPr>
                    </a:p>
                  </a:txBody>
                  <a:tcPr marL="54864" marR="5486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2000"/>
                        </a:lnSpc>
                        <a:spcAft>
                          <a:spcPts val="0"/>
                        </a:spcAft>
                      </a:pPr>
                      <a:r>
                        <a:rPr lang="en-US" sz="1000" kern="100" dirty="0">
                          <a:latin typeface="Times New Roman"/>
                          <a:ea typeface="宋体"/>
                        </a:rPr>
                        <a:t>221.83</a:t>
                      </a:r>
                      <a:endParaRPr lang="zh-CN" sz="1000" kern="100" dirty="0">
                        <a:latin typeface="Times New Roman"/>
                        <a:ea typeface="宋体"/>
                      </a:endParaRPr>
                    </a:p>
                  </a:txBody>
                  <a:tcPr marL="54864" marR="5486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2000"/>
                        </a:lnSpc>
                        <a:spcAft>
                          <a:spcPts val="0"/>
                        </a:spcAft>
                      </a:pPr>
                      <a:r>
                        <a:rPr lang="en-US" sz="1000" kern="100">
                          <a:latin typeface="Times New Roman"/>
                          <a:ea typeface="宋体"/>
                        </a:rPr>
                        <a:t>0.306</a:t>
                      </a:r>
                      <a:endParaRPr lang="zh-CN" sz="1000" kern="100">
                        <a:latin typeface="Times New Roman"/>
                        <a:ea typeface="宋体"/>
                      </a:endParaRPr>
                    </a:p>
                  </a:txBody>
                  <a:tcPr marL="54864" marR="5486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2000"/>
                        </a:lnSpc>
                        <a:spcAft>
                          <a:spcPts val="0"/>
                        </a:spcAft>
                      </a:pPr>
                      <a:r>
                        <a:rPr lang="en-US" sz="1000" kern="100">
                          <a:latin typeface="Times New Roman"/>
                          <a:ea typeface="宋体"/>
                        </a:rPr>
                        <a:t>149.35</a:t>
                      </a:r>
                      <a:endParaRPr lang="zh-CN" sz="1000" kern="100">
                        <a:latin typeface="Times New Roman"/>
                        <a:ea typeface="宋体"/>
                      </a:endParaRPr>
                    </a:p>
                  </a:txBody>
                  <a:tcPr marL="54864" marR="5486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2000"/>
                        </a:lnSpc>
                        <a:spcAft>
                          <a:spcPts val="0"/>
                        </a:spcAft>
                      </a:pPr>
                      <a:r>
                        <a:rPr lang="en-US" sz="1000" kern="100">
                          <a:latin typeface="Times New Roman"/>
                          <a:ea typeface="宋体"/>
                        </a:rPr>
                        <a:t>0.206</a:t>
                      </a:r>
                      <a:endParaRPr lang="zh-CN" sz="1000" kern="100">
                        <a:latin typeface="Times New Roman"/>
                        <a:ea typeface="宋体"/>
                      </a:endParaRPr>
                    </a:p>
                  </a:txBody>
                  <a:tcPr marL="54864" marR="54864" marT="0" marB="0" anchor="ctr">
                    <a:lnL>
                      <a:noFill/>
                    </a:lnL>
                    <a:lnR>
                      <a:noFill/>
                    </a:lnR>
                    <a:lnT w="12700" cap="flat" cmpd="sng" algn="ctr">
                      <a:solidFill>
                        <a:srgbClr val="000000"/>
                      </a:solidFill>
                      <a:prstDash val="solid"/>
                      <a:round/>
                      <a:headEnd type="none" w="med" len="med"/>
                      <a:tailEnd type="none" w="med" len="med"/>
                    </a:lnT>
                    <a:lnB>
                      <a:noFill/>
                    </a:lnB>
                  </a:tcPr>
                </a:tc>
              </a:tr>
              <a:tr h="288032">
                <a:tc>
                  <a:txBody>
                    <a:bodyPr/>
                    <a:lstStyle/>
                    <a:p>
                      <a:pPr algn="ctr">
                        <a:lnSpc>
                          <a:spcPts val="2000"/>
                        </a:lnSpc>
                        <a:spcAft>
                          <a:spcPts val="0"/>
                        </a:spcAft>
                      </a:pPr>
                      <a:r>
                        <a:rPr lang="en-US" sz="1000" kern="100">
                          <a:latin typeface="Times New Roman"/>
                          <a:ea typeface="宋体"/>
                        </a:rPr>
                        <a:t>2006</a:t>
                      </a:r>
                      <a:endParaRPr lang="zh-CN" sz="1000" kern="100">
                        <a:latin typeface="Times New Roman"/>
                        <a:ea typeface="宋体"/>
                      </a:endParaRPr>
                    </a:p>
                  </a:txBody>
                  <a:tcPr marL="54864" marR="54864" marT="0" marB="0" anchor="ctr">
                    <a:lnL>
                      <a:noFill/>
                    </a:lnL>
                    <a:lnR>
                      <a:noFill/>
                    </a:lnR>
                    <a:lnT>
                      <a:noFill/>
                    </a:lnT>
                    <a:lnB>
                      <a:noFill/>
                    </a:lnB>
                  </a:tcPr>
                </a:tc>
                <a:tc>
                  <a:txBody>
                    <a:bodyPr/>
                    <a:lstStyle/>
                    <a:p>
                      <a:pPr algn="ctr">
                        <a:lnSpc>
                          <a:spcPts val="2000"/>
                        </a:lnSpc>
                        <a:spcAft>
                          <a:spcPts val="0"/>
                        </a:spcAft>
                      </a:pPr>
                      <a:r>
                        <a:rPr lang="en-US" sz="1000" kern="100" dirty="0">
                          <a:latin typeface="Times New Roman"/>
                          <a:ea typeface="宋体"/>
                        </a:rPr>
                        <a:t>323.91</a:t>
                      </a:r>
                      <a:endParaRPr lang="zh-CN" sz="1000" kern="100" dirty="0">
                        <a:latin typeface="Times New Roman"/>
                        <a:ea typeface="宋体"/>
                      </a:endParaRPr>
                    </a:p>
                  </a:txBody>
                  <a:tcPr marL="54864" marR="54864" marT="0" marB="0" anchor="ctr">
                    <a:lnL>
                      <a:noFill/>
                    </a:lnL>
                    <a:lnR>
                      <a:noFill/>
                    </a:lnR>
                    <a:lnT>
                      <a:noFill/>
                    </a:lnT>
                    <a:lnB>
                      <a:noFill/>
                    </a:lnB>
                  </a:tcPr>
                </a:tc>
                <a:tc>
                  <a:txBody>
                    <a:bodyPr/>
                    <a:lstStyle/>
                    <a:p>
                      <a:pPr algn="ctr">
                        <a:lnSpc>
                          <a:spcPts val="2000"/>
                        </a:lnSpc>
                        <a:spcAft>
                          <a:spcPts val="0"/>
                        </a:spcAft>
                      </a:pPr>
                      <a:r>
                        <a:rPr lang="en-US" sz="1000" kern="100" dirty="0">
                          <a:solidFill>
                            <a:srgbClr val="00B0F0"/>
                          </a:solidFill>
                          <a:latin typeface="Times New Roman"/>
                          <a:ea typeface="宋体"/>
                        </a:rPr>
                        <a:t>42.35</a:t>
                      </a:r>
                      <a:endParaRPr lang="zh-CN" sz="1000" kern="100" dirty="0">
                        <a:solidFill>
                          <a:srgbClr val="00B0F0"/>
                        </a:solidFill>
                        <a:latin typeface="Times New Roman"/>
                        <a:ea typeface="宋体"/>
                      </a:endParaRPr>
                    </a:p>
                  </a:txBody>
                  <a:tcPr marL="54864" marR="54864" marT="0" marB="0" anchor="ctr">
                    <a:lnL>
                      <a:noFill/>
                    </a:lnL>
                    <a:lnR>
                      <a:noFill/>
                    </a:lnR>
                    <a:lnT>
                      <a:noFill/>
                    </a:lnT>
                    <a:lnB>
                      <a:noFill/>
                    </a:lnB>
                  </a:tcPr>
                </a:tc>
                <a:tc>
                  <a:txBody>
                    <a:bodyPr/>
                    <a:lstStyle/>
                    <a:p>
                      <a:pPr algn="ctr">
                        <a:lnSpc>
                          <a:spcPts val="2000"/>
                        </a:lnSpc>
                        <a:spcAft>
                          <a:spcPts val="0"/>
                        </a:spcAft>
                      </a:pPr>
                      <a:r>
                        <a:rPr lang="en-US" sz="1000" kern="100" dirty="0">
                          <a:latin typeface="Times New Roman"/>
                          <a:ea typeface="宋体"/>
                        </a:rPr>
                        <a:t>0.131</a:t>
                      </a:r>
                      <a:endParaRPr lang="zh-CN" sz="1000" kern="100" dirty="0">
                        <a:latin typeface="Times New Roman"/>
                        <a:ea typeface="宋体"/>
                      </a:endParaRPr>
                    </a:p>
                  </a:txBody>
                  <a:tcPr marL="54864" marR="54864" marT="0" marB="0" anchor="ctr">
                    <a:lnL>
                      <a:noFill/>
                    </a:lnL>
                    <a:lnR>
                      <a:noFill/>
                    </a:lnR>
                    <a:lnT>
                      <a:noFill/>
                    </a:lnT>
                    <a:lnB>
                      <a:noFill/>
                    </a:lnB>
                  </a:tcPr>
                </a:tc>
                <a:tc>
                  <a:txBody>
                    <a:bodyPr/>
                    <a:lstStyle/>
                    <a:p>
                      <a:pPr algn="ctr">
                        <a:lnSpc>
                          <a:spcPts val="2000"/>
                        </a:lnSpc>
                        <a:spcAft>
                          <a:spcPts val="0"/>
                        </a:spcAft>
                      </a:pPr>
                      <a:r>
                        <a:rPr lang="en-US" sz="1000" kern="100" dirty="0">
                          <a:solidFill>
                            <a:srgbClr val="00B0F0"/>
                          </a:solidFill>
                          <a:latin typeface="Times New Roman"/>
                          <a:ea typeface="宋体"/>
                        </a:rPr>
                        <a:t>40.96</a:t>
                      </a:r>
                      <a:endParaRPr lang="zh-CN" sz="1000" kern="100" dirty="0">
                        <a:solidFill>
                          <a:srgbClr val="00B0F0"/>
                        </a:solidFill>
                        <a:latin typeface="Times New Roman"/>
                        <a:ea typeface="宋体"/>
                      </a:endParaRPr>
                    </a:p>
                  </a:txBody>
                  <a:tcPr marL="54864" marR="54864" marT="0" marB="0" anchor="ctr">
                    <a:lnL>
                      <a:noFill/>
                    </a:lnL>
                    <a:lnR>
                      <a:noFill/>
                    </a:lnR>
                    <a:lnT>
                      <a:noFill/>
                    </a:lnT>
                    <a:lnB>
                      <a:noFill/>
                    </a:lnB>
                  </a:tcPr>
                </a:tc>
                <a:tc>
                  <a:txBody>
                    <a:bodyPr/>
                    <a:lstStyle/>
                    <a:p>
                      <a:pPr algn="ctr">
                        <a:lnSpc>
                          <a:spcPts val="2000"/>
                        </a:lnSpc>
                        <a:spcAft>
                          <a:spcPts val="0"/>
                        </a:spcAft>
                      </a:pPr>
                      <a:r>
                        <a:rPr lang="en-US" sz="1000" kern="100" dirty="0">
                          <a:latin typeface="Times New Roman"/>
                          <a:ea typeface="宋体"/>
                        </a:rPr>
                        <a:t>0.126</a:t>
                      </a:r>
                      <a:endParaRPr lang="zh-CN" sz="1000" kern="100" dirty="0">
                        <a:latin typeface="Times New Roman"/>
                        <a:ea typeface="宋体"/>
                      </a:endParaRPr>
                    </a:p>
                  </a:txBody>
                  <a:tcPr marL="54864" marR="54864" marT="0" marB="0" anchor="ctr">
                    <a:lnL>
                      <a:noFill/>
                    </a:lnL>
                    <a:lnR>
                      <a:noFill/>
                    </a:lnR>
                    <a:lnT>
                      <a:noFill/>
                    </a:lnT>
                    <a:lnB>
                      <a:noFill/>
                    </a:lnB>
                  </a:tcPr>
                </a:tc>
              </a:tr>
              <a:tr h="288032">
                <a:tc>
                  <a:txBody>
                    <a:bodyPr/>
                    <a:lstStyle/>
                    <a:p>
                      <a:pPr algn="ctr">
                        <a:lnSpc>
                          <a:spcPts val="2000"/>
                        </a:lnSpc>
                        <a:spcAft>
                          <a:spcPts val="0"/>
                        </a:spcAft>
                      </a:pPr>
                      <a:r>
                        <a:rPr lang="en-US" sz="1000" kern="100">
                          <a:latin typeface="Times New Roman"/>
                          <a:ea typeface="宋体"/>
                        </a:rPr>
                        <a:t>2007</a:t>
                      </a:r>
                      <a:endParaRPr lang="zh-CN" sz="1000" kern="100">
                        <a:latin typeface="Times New Roman"/>
                        <a:ea typeface="宋体"/>
                      </a:endParaRPr>
                    </a:p>
                  </a:txBody>
                  <a:tcPr marL="54864" marR="5486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latin typeface="Times New Roman"/>
                          <a:ea typeface="宋体"/>
                        </a:rPr>
                        <a:t>565.51</a:t>
                      </a:r>
                      <a:endParaRPr lang="zh-CN" sz="1000" kern="100">
                        <a:latin typeface="Times New Roman"/>
                        <a:ea typeface="宋体"/>
                      </a:endParaRPr>
                    </a:p>
                  </a:txBody>
                  <a:tcPr marL="54864" marR="5486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dirty="0">
                          <a:solidFill>
                            <a:schemeClr val="tx1"/>
                          </a:solidFill>
                          <a:latin typeface="Times New Roman"/>
                          <a:ea typeface="宋体"/>
                        </a:rPr>
                        <a:t>105.85</a:t>
                      </a:r>
                      <a:endParaRPr lang="zh-CN" sz="1000" kern="100" dirty="0">
                        <a:solidFill>
                          <a:schemeClr val="tx1"/>
                        </a:solidFill>
                        <a:latin typeface="Times New Roman"/>
                        <a:ea typeface="宋体"/>
                      </a:endParaRPr>
                    </a:p>
                  </a:txBody>
                  <a:tcPr marL="54864" marR="5486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dirty="0">
                          <a:solidFill>
                            <a:schemeClr val="tx1"/>
                          </a:solidFill>
                          <a:latin typeface="Times New Roman"/>
                          <a:ea typeface="宋体"/>
                        </a:rPr>
                        <a:t>0.187</a:t>
                      </a:r>
                      <a:endParaRPr lang="zh-CN" sz="1000" kern="100" dirty="0">
                        <a:solidFill>
                          <a:schemeClr val="tx1"/>
                        </a:solidFill>
                        <a:latin typeface="Times New Roman"/>
                        <a:ea typeface="宋体"/>
                      </a:endParaRPr>
                    </a:p>
                  </a:txBody>
                  <a:tcPr marL="54864" marR="5486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dirty="0">
                          <a:solidFill>
                            <a:schemeClr val="tx1"/>
                          </a:solidFill>
                          <a:latin typeface="Times New Roman"/>
                          <a:ea typeface="宋体"/>
                        </a:rPr>
                        <a:t>84.51</a:t>
                      </a:r>
                      <a:endParaRPr lang="zh-CN" sz="1000" kern="100" dirty="0">
                        <a:solidFill>
                          <a:schemeClr val="tx1"/>
                        </a:solidFill>
                        <a:latin typeface="Times New Roman"/>
                        <a:ea typeface="宋体"/>
                      </a:endParaRPr>
                    </a:p>
                  </a:txBody>
                  <a:tcPr marL="54864" marR="5486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dirty="0">
                          <a:latin typeface="Times New Roman"/>
                          <a:ea typeface="宋体"/>
                        </a:rPr>
                        <a:t>0.149</a:t>
                      </a:r>
                      <a:endParaRPr lang="zh-CN" sz="1000" kern="100" dirty="0">
                        <a:latin typeface="Times New Roman"/>
                        <a:ea typeface="宋体"/>
                      </a:endParaRPr>
                    </a:p>
                  </a:txBody>
                  <a:tcPr marL="54864" marR="54864" marT="0" marB="0" anchor="ctr">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
        <p:nvSpPr>
          <p:cNvPr id="7" name="矩形 6"/>
          <p:cNvSpPr/>
          <p:nvPr/>
        </p:nvSpPr>
        <p:spPr>
          <a:xfrm>
            <a:off x="4139952" y="3789040"/>
            <a:ext cx="1210588" cy="246221"/>
          </a:xfrm>
          <a:prstGeom prst="rect">
            <a:avLst/>
          </a:prstGeom>
        </p:spPr>
        <p:txBody>
          <a:bodyPr wrap="none">
            <a:spAutoFit/>
          </a:bodyPr>
          <a:lstStyle/>
          <a:p>
            <a:r>
              <a:rPr lang="zh-CN" altLang="zh-CN" sz="1000" b="1" dirty="0" smtClean="0"/>
              <a:t>两种方法结果对照</a:t>
            </a:r>
            <a:endParaRPr lang="zh-CN" altLang="en-US" sz="1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2.4 </a:t>
            </a:r>
            <a:r>
              <a:rPr lang="zh-CN" altLang="en-US" sz="2400" dirty="0" smtClean="0">
                <a:solidFill>
                  <a:schemeClr val="tx1"/>
                </a:solidFill>
                <a:effectLst/>
                <a:latin typeface="Times New Roman" pitchFamily="18" charset="0"/>
                <a:cs typeface="Times New Roman" pitchFamily="18" charset="0"/>
              </a:rPr>
              <a:t>两种方法推求产水量对比分析</a:t>
            </a:r>
          </a:p>
        </p:txBody>
      </p:sp>
      <p:sp>
        <p:nvSpPr>
          <p:cNvPr id="56323" name="Text Box 3"/>
          <p:cNvSpPr txBox="1">
            <a:spLocks noChangeArrowheads="1"/>
          </p:cNvSpPr>
          <p:nvPr/>
        </p:nvSpPr>
        <p:spPr bwMode="auto">
          <a:xfrm>
            <a:off x="395288" y="981074"/>
            <a:ext cx="8372475" cy="2554545"/>
          </a:xfrm>
          <a:prstGeom prst="rect">
            <a:avLst/>
          </a:prstGeom>
          <a:noFill/>
          <a:ln w="9525">
            <a:noFill/>
            <a:miter lim="800000"/>
            <a:headEnd/>
            <a:tailEnd/>
          </a:ln>
          <a:effectLst/>
        </p:spPr>
        <p:txBody>
          <a:bodyPr wrap="square">
            <a:spAutoFit/>
          </a:bodyPr>
          <a:lstStyle/>
          <a:p>
            <a:pPr>
              <a:lnSpc>
                <a:spcPts val="2400"/>
              </a:lnSpc>
            </a:pPr>
            <a:endParaRPr lang="en-US" altLang="zh-CN" b="1" dirty="0" smtClean="0">
              <a:solidFill>
                <a:srgbClr val="92D050"/>
              </a:solidFill>
              <a:latin typeface="Times New Roman" pitchFamily="18" charset="0"/>
              <a:ea typeface="仿宋_GB2312" pitchFamily="49" charset="-122"/>
              <a:cs typeface="Times New Roman" pitchFamily="18" charset="0"/>
            </a:endParaRPr>
          </a:p>
          <a:p>
            <a:pPr>
              <a:lnSpc>
                <a:spcPts val="2400"/>
              </a:lnSpc>
            </a:pPr>
            <a:r>
              <a:rPr lang="zh-CN" altLang="en-US" dirty="0" smtClean="0">
                <a:latin typeface="Times New Roman" pitchFamily="18" charset="0"/>
                <a:ea typeface="仿宋_GB2312" pitchFamily="49" charset="-122"/>
                <a:cs typeface="Times New Roman" pitchFamily="18" charset="0"/>
              </a:rPr>
              <a:t>（</a:t>
            </a:r>
            <a:r>
              <a:rPr lang="en-US" altLang="zh-CN" dirty="0" smtClean="0">
                <a:latin typeface="Times New Roman" pitchFamily="18" charset="0"/>
                <a:ea typeface="仿宋_GB2312" pitchFamily="49" charset="-122"/>
                <a:cs typeface="Times New Roman" pitchFamily="18" charset="0"/>
              </a:rPr>
              <a:t>2</a:t>
            </a:r>
            <a:r>
              <a:rPr lang="zh-CN" altLang="en-US" dirty="0" smtClean="0">
                <a:latin typeface="Times New Roman" pitchFamily="18" charset="0"/>
                <a:ea typeface="仿宋_GB2312" pitchFamily="49" charset="-122"/>
                <a:cs typeface="Times New Roman" pitchFamily="18" charset="0"/>
              </a:rPr>
              <a:t>）利用</a:t>
            </a:r>
            <a:r>
              <a:rPr lang="en-US" altLang="zh-CN" dirty="0" smtClean="0">
                <a:latin typeface="Times New Roman" pitchFamily="18" charset="0"/>
                <a:ea typeface="仿宋_GB2312" pitchFamily="49" charset="-122"/>
                <a:cs typeface="Times New Roman" pitchFamily="18" charset="0"/>
              </a:rPr>
              <a:t>SCS</a:t>
            </a:r>
            <a:r>
              <a:rPr lang="zh-CN" altLang="en-US" dirty="0" smtClean="0">
                <a:latin typeface="Times New Roman" pitchFamily="18" charset="0"/>
                <a:ea typeface="仿宋_GB2312" pitchFamily="49" charset="-122"/>
                <a:cs typeface="Times New Roman" pitchFamily="18" charset="0"/>
              </a:rPr>
              <a:t>模型推求的产水量比</a:t>
            </a:r>
            <a:r>
              <a:rPr lang="en-US" altLang="zh-CN" dirty="0" err="1" smtClean="0">
                <a:latin typeface="Times New Roman" pitchFamily="18" charset="0"/>
                <a:ea typeface="仿宋_GB2312" pitchFamily="49" charset="-122"/>
                <a:cs typeface="Times New Roman" pitchFamily="18" charset="0"/>
              </a:rPr>
              <a:t>P+Pa~R</a:t>
            </a:r>
            <a:r>
              <a:rPr lang="zh-CN" altLang="en-US" dirty="0" smtClean="0">
                <a:latin typeface="Times New Roman" pitchFamily="18" charset="0"/>
                <a:ea typeface="仿宋_GB2312" pitchFamily="49" charset="-122"/>
                <a:cs typeface="Times New Roman" pitchFamily="18" charset="0"/>
              </a:rPr>
              <a:t>曲线推求的产水量略大。利用</a:t>
            </a:r>
            <a:r>
              <a:rPr lang="en-US" altLang="zh-CN" dirty="0" err="1" smtClean="0">
                <a:latin typeface="Times New Roman" pitchFamily="18" charset="0"/>
                <a:ea typeface="仿宋_GB2312" pitchFamily="49" charset="-122"/>
                <a:cs typeface="Times New Roman" pitchFamily="18" charset="0"/>
              </a:rPr>
              <a:t>P+Pa~R</a:t>
            </a:r>
            <a:r>
              <a:rPr lang="zh-CN" altLang="en-US" dirty="0" smtClean="0">
                <a:latin typeface="Times New Roman" pitchFamily="18" charset="0"/>
                <a:ea typeface="仿宋_GB2312" pitchFamily="49" charset="-122"/>
                <a:cs typeface="Times New Roman" pitchFamily="18" charset="0"/>
              </a:rPr>
              <a:t>曲线推求径流量，由于天津市地区水文分区相对比较粗，只划分为</a:t>
            </a:r>
            <a:r>
              <a:rPr lang="en-US" altLang="zh-CN" dirty="0" smtClean="0">
                <a:latin typeface="Times New Roman" pitchFamily="18" charset="0"/>
                <a:ea typeface="仿宋_GB2312" pitchFamily="49" charset="-122"/>
                <a:cs typeface="Times New Roman" pitchFamily="18" charset="0"/>
              </a:rPr>
              <a:t>3</a:t>
            </a:r>
            <a:r>
              <a:rPr lang="zh-CN" altLang="en-US" dirty="0" smtClean="0">
                <a:latin typeface="Times New Roman" pitchFamily="18" charset="0"/>
                <a:ea typeface="仿宋_GB2312" pitchFamily="49" charset="-122"/>
                <a:cs typeface="Times New Roman" pitchFamily="18" charset="0"/>
              </a:rPr>
              <a:t>个水文分区，而各个子分区中存在一定的水文特性差别，因而本身存在一定的偏差，相对于</a:t>
            </a:r>
            <a:r>
              <a:rPr lang="en-US" altLang="zh-CN" dirty="0" smtClean="0">
                <a:latin typeface="Times New Roman" pitchFamily="18" charset="0"/>
                <a:ea typeface="仿宋_GB2312" pitchFamily="49" charset="-122"/>
                <a:cs typeface="Times New Roman" pitchFamily="18" charset="0"/>
              </a:rPr>
              <a:t>SCS</a:t>
            </a:r>
            <a:r>
              <a:rPr lang="zh-CN" altLang="en-US" dirty="0" smtClean="0">
                <a:latin typeface="Times New Roman" pitchFamily="18" charset="0"/>
                <a:ea typeface="仿宋_GB2312" pitchFamily="49" charset="-122"/>
                <a:cs typeface="Times New Roman" pitchFamily="18" charset="0"/>
              </a:rPr>
              <a:t>模型计算结果，</a:t>
            </a:r>
            <a:r>
              <a:rPr lang="en-US" altLang="zh-CN" dirty="0" err="1" smtClean="0">
                <a:latin typeface="Times New Roman" pitchFamily="18" charset="0"/>
                <a:ea typeface="仿宋_GB2312" pitchFamily="49" charset="-122"/>
                <a:cs typeface="Times New Roman" pitchFamily="18" charset="0"/>
              </a:rPr>
              <a:t>P+Pa~R</a:t>
            </a:r>
            <a:r>
              <a:rPr lang="zh-CN" altLang="en-US" dirty="0" smtClean="0">
                <a:latin typeface="Times New Roman" pitchFamily="18" charset="0"/>
                <a:ea typeface="仿宋_GB2312" pitchFamily="49" charset="-122"/>
                <a:cs typeface="Times New Roman" pitchFamily="18" charset="0"/>
              </a:rPr>
              <a:t>曲线法的前期影响雨量</a:t>
            </a:r>
            <a:r>
              <a:rPr lang="en-US" altLang="zh-CN" dirty="0" smtClean="0">
                <a:latin typeface="Times New Roman" pitchFamily="18" charset="0"/>
                <a:ea typeface="仿宋_GB2312" pitchFamily="49" charset="-122"/>
                <a:cs typeface="Times New Roman" pitchFamily="18" charset="0"/>
              </a:rPr>
              <a:t>Pa</a:t>
            </a:r>
            <a:r>
              <a:rPr lang="zh-CN" altLang="en-US" dirty="0" smtClean="0">
                <a:latin typeface="Times New Roman" pitchFamily="18" charset="0"/>
                <a:ea typeface="仿宋_GB2312" pitchFamily="49" charset="-122"/>
                <a:cs typeface="Times New Roman" pitchFamily="18" charset="0"/>
              </a:rPr>
              <a:t>有可能取值偏小；而</a:t>
            </a:r>
            <a:r>
              <a:rPr lang="en-US" altLang="zh-CN" dirty="0" smtClean="0">
                <a:latin typeface="Times New Roman" pitchFamily="18" charset="0"/>
                <a:ea typeface="仿宋_GB2312" pitchFamily="49" charset="-122"/>
                <a:cs typeface="Times New Roman" pitchFamily="18" charset="0"/>
              </a:rPr>
              <a:t>SCS</a:t>
            </a:r>
            <a:r>
              <a:rPr lang="zh-CN" altLang="en-US" dirty="0" smtClean="0">
                <a:latin typeface="Times New Roman" pitchFamily="18" charset="0"/>
                <a:ea typeface="仿宋_GB2312" pitchFamily="49" charset="-122"/>
                <a:cs typeface="Times New Roman" pitchFamily="18" charset="0"/>
              </a:rPr>
              <a:t>模型计算结果偏大，主要是由产流参数取值造成的，本课题取初损率 </a:t>
            </a:r>
            <a:r>
              <a:rPr lang="en-US" altLang="zh-CN" dirty="0" smtClean="0">
                <a:latin typeface="Times New Roman" pitchFamily="18" charset="0"/>
                <a:ea typeface="仿宋_GB2312" pitchFamily="49" charset="-122"/>
                <a:cs typeface="Times New Roman" pitchFamily="18" charset="0"/>
              </a:rPr>
              <a:t>=0.05S</a:t>
            </a:r>
            <a:r>
              <a:rPr lang="zh-CN" altLang="en-US" dirty="0" smtClean="0">
                <a:latin typeface="Times New Roman" pitchFamily="18" charset="0"/>
                <a:ea typeface="仿宋_GB2312" pitchFamily="49" charset="-122"/>
                <a:cs typeface="Times New Roman" pitchFamily="18" charset="0"/>
              </a:rPr>
              <a:t>偏小，即降雨初损量偏小，导致产流量偏大；</a:t>
            </a:r>
          </a:p>
          <a:p>
            <a:pPr>
              <a:lnSpc>
                <a:spcPts val="2400"/>
              </a:lnSpc>
            </a:pPr>
            <a:r>
              <a:rPr lang="zh-CN" altLang="en-US" dirty="0" smtClean="0">
                <a:latin typeface="Times New Roman" pitchFamily="18" charset="0"/>
                <a:ea typeface="仿宋_GB2312" pitchFamily="49" charset="-122"/>
                <a:cs typeface="Times New Roman" pitchFamily="18" charset="0"/>
              </a:rPr>
              <a:t>        根据两种方法计算存在的问题，本课题取两者平均值作为最后的产流量。</a:t>
            </a:r>
            <a:endParaRPr lang="en-US" altLang="zh-CN" dirty="0">
              <a:latin typeface="仿宋_GB2312" pitchFamily="49" charset="-122"/>
              <a:ea typeface="仿宋_GB2312" pitchFamily="49" charset="-122"/>
              <a:cs typeface="Times New Roman" pitchFamily="18"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表格 5"/>
          <p:cNvGraphicFramePr>
            <a:graphicFrameLocks noGrp="1"/>
          </p:cNvGraphicFramePr>
          <p:nvPr/>
        </p:nvGraphicFramePr>
        <p:xfrm>
          <a:off x="1691680" y="4005064"/>
          <a:ext cx="5904657" cy="1509434"/>
        </p:xfrm>
        <a:graphic>
          <a:graphicData uri="http://schemas.openxmlformats.org/drawingml/2006/table">
            <a:tbl>
              <a:tblPr/>
              <a:tblGrid>
                <a:gridCol w="864096"/>
                <a:gridCol w="1008112"/>
                <a:gridCol w="1152128"/>
                <a:gridCol w="864096"/>
                <a:gridCol w="1080120"/>
                <a:gridCol w="936105"/>
              </a:tblGrid>
              <a:tr h="288032">
                <a:tc rowSpan="2">
                  <a:txBody>
                    <a:bodyPr/>
                    <a:lstStyle/>
                    <a:p>
                      <a:pPr algn="ctr">
                        <a:lnSpc>
                          <a:spcPts val="2000"/>
                        </a:lnSpc>
                        <a:spcAft>
                          <a:spcPts val="0"/>
                        </a:spcAft>
                      </a:pPr>
                      <a:r>
                        <a:rPr lang="zh-CN" sz="1000" kern="100" dirty="0">
                          <a:latin typeface="Times New Roman"/>
                          <a:ea typeface="宋体"/>
                        </a:rPr>
                        <a:t>年份</a:t>
                      </a:r>
                    </a:p>
                  </a:txBody>
                  <a:tcPr marL="54864" marR="54864"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ts val="2000"/>
                        </a:lnSpc>
                        <a:spcAft>
                          <a:spcPts val="0"/>
                        </a:spcAft>
                      </a:pPr>
                      <a:r>
                        <a:rPr lang="zh-CN" sz="1000" kern="100" dirty="0">
                          <a:latin typeface="Times New Roman"/>
                          <a:ea typeface="宋体"/>
                        </a:rPr>
                        <a:t>总降雨量</a:t>
                      </a:r>
                    </a:p>
                    <a:p>
                      <a:pPr algn="ctr">
                        <a:lnSpc>
                          <a:spcPts val="2000"/>
                        </a:lnSpc>
                        <a:spcAft>
                          <a:spcPts val="0"/>
                        </a:spcAft>
                      </a:pPr>
                      <a:r>
                        <a:rPr lang="en-US" sz="1000" kern="100" dirty="0">
                          <a:latin typeface="Times New Roman"/>
                          <a:ea typeface="宋体"/>
                        </a:rPr>
                        <a:t>(mm)</a:t>
                      </a:r>
                      <a:endParaRPr lang="zh-CN" sz="1000" kern="100" dirty="0">
                        <a:latin typeface="Times New Roman"/>
                        <a:ea typeface="宋体"/>
                      </a:endParaRPr>
                    </a:p>
                  </a:txBody>
                  <a:tcPr marL="54864" marR="54864"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ts val="2000"/>
                        </a:lnSpc>
                        <a:spcAft>
                          <a:spcPts val="0"/>
                        </a:spcAft>
                      </a:pPr>
                      <a:r>
                        <a:rPr lang="en-US" sz="1000" kern="100">
                          <a:latin typeface="Times New Roman"/>
                          <a:ea typeface="宋体"/>
                        </a:rPr>
                        <a:t>SCS</a:t>
                      </a:r>
                      <a:r>
                        <a:rPr lang="zh-CN" sz="1000" kern="100">
                          <a:latin typeface="Times New Roman"/>
                          <a:ea typeface="宋体"/>
                        </a:rPr>
                        <a:t>产流模型</a:t>
                      </a:r>
                    </a:p>
                  </a:txBody>
                  <a:tcPr marL="54864" marR="54864"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a:lnSpc>
                          <a:spcPts val="2000"/>
                        </a:lnSpc>
                        <a:spcAft>
                          <a:spcPts val="0"/>
                        </a:spcAft>
                      </a:pPr>
                      <a:r>
                        <a:rPr lang="zh-CN" sz="1000" kern="100">
                          <a:latin typeface="Times New Roman"/>
                          <a:ea typeface="宋体"/>
                        </a:rPr>
                        <a:t>降雨径流关系法</a:t>
                      </a:r>
                    </a:p>
                  </a:txBody>
                  <a:tcPr marL="54864" marR="54864"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288032">
                <a:tc vMerge="1">
                  <a:txBody>
                    <a:bodyPr/>
                    <a:lstStyle/>
                    <a:p>
                      <a:endParaRPr lang="zh-CN" altLang="en-US"/>
                    </a:p>
                  </a:txBody>
                  <a:tcPr/>
                </a:tc>
                <a:tc vMerge="1">
                  <a:txBody>
                    <a:bodyPr/>
                    <a:lstStyle/>
                    <a:p>
                      <a:endParaRPr lang="zh-CN" altLang="en-US"/>
                    </a:p>
                  </a:txBody>
                  <a:tcPr/>
                </a:tc>
                <a:tc>
                  <a:txBody>
                    <a:bodyPr/>
                    <a:lstStyle/>
                    <a:p>
                      <a:pPr algn="ctr">
                        <a:lnSpc>
                          <a:spcPts val="2000"/>
                        </a:lnSpc>
                        <a:spcAft>
                          <a:spcPts val="0"/>
                        </a:spcAft>
                      </a:pPr>
                      <a:r>
                        <a:rPr lang="zh-CN" sz="1000" kern="100">
                          <a:latin typeface="Times New Roman"/>
                          <a:ea typeface="宋体"/>
                        </a:rPr>
                        <a:t>总产流量</a:t>
                      </a:r>
                      <a:r>
                        <a:rPr lang="en-US" sz="1000" kern="100">
                          <a:latin typeface="Times New Roman"/>
                          <a:ea typeface="宋体"/>
                        </a:rPr>
                        <a:t>/mm</a:t>
                      </a:r>
                      <a:endParaRPr lang="zh-CN" sz="1000" kern="100">
                        <a:latin typeface="Times New Roman"/>
                        <a:ea typeface="宋体"/>
                      </a:endParaRPr>
                    </a:p>
                  </a:txBody>
                  <a:tcPr marL="54864" marR="5486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000" kern="100">
                          <a:latin typeface="Times New Roman"/>
                          <a:ea typeface="宋体"/>
                        </a:rPr>
                        <a:t>产流系数</a:t>
                      </a:r>
                    </a:p>
                  </a:txBody>
                  <a:tcPr marL="54864" marR="5486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000"/>
                        </a:lnSpc>
                        <a:spcAft>
                          <a:spcPts val="0"/>
                        </a:spcAft>
                      </a:pPr>
                      <a:r>
                        <a:rPr lang="zh-CN" sz="1000" kern="100">
                          <a:latin typeface="Times New Roman"/>
                          <a:ea typeface="宋体"/>
                        </a:rPr>
                        <a:t>总产流量</a:t>
                      </a:r>
                      <a:r>
                        <a:rPr lang="en-US" sz="1000" kern="100">
                          <a:latin typeface="Times New Roman"/>
                          <a:ea typeface="宋体"/>
                        </a:rPr>
                        <a:t>/mm</a:t>
                      </a:r>
                      <a:endParaRPr lang="zh-CN" sz="1000" kern="100">
                        <a:latin typeface="Times New Roman"/>
                        <a:ea typeface="宋体"/>
                      </a:endParaRPr>
                    </a:p>
                  </a:txBody>
                  <a:tcPr marL="54864" marR="5486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000" kern="100">
                          <a:latin typeface="Times New Roman"/>
                          <a:ea typeface="宋体"/>
                        </a:rPr>
                        <a:t>产流系数</a:t>
                      </a:r>
                    </a:p>
                  </a:txBody>
                  <a:tcPr marL="54864" marR="5486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306">
                <a:tc>
                  <a:txBody>
                    <a:bodyPr/>
                    <a:lstStyle/>
                    <a:p>
                      <a:pPr algn="ctr">
                        <a:lnSpc>
                          <a:spcPts val="2000"/>
                        </a:lnSpc>
                        <a:spcAft>
                          <a:spcPts val="0"/>
                        </a:spcAft>
                      </a:pPr>
                      <a:r>
                        <a:rPr lang="en-US" sz="1000" kern="100">
                          <a:latin typeface="Times New Roman"/>
                          <a:ea typeface="宋体"/>
                        </a:rPr>
                        <a:t>2003</a:t>
                      </a:r>
                      <a:endParaRPr lang="zh-CN" sz="1000" kern="100">
                        <a:latin typeface="Times New Roman"/>
                        <a:ea typeface="宋体"/>
                      </a:endParaRPr>
                    </a:p>
                  </a:txBody>
                  <a:tcPr marL="54864" marR="5486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2000"/>
                        </a:lnSpc>
                        <a:spcAft>
                          <a:spcPts val="0"/>
                        </a:spcAft>
                      </a:pPr>
                      <a:r>
                        <a:rPr lang="en-US" sz="1000" kern="100" dirty="0">
                          <a:latin typeface="Times New Roman"/>
                          <a:ea typeface="宋体"/>
                        </a:rPr>
                        <a:t>724.49</a:t>
                      </a:r>
                      <a:endParaRPr lang="zh-CN" sz="1000" kern="100" dirty="0">
                        <a:latin typeface="Times New Roman"/>
                        <a:ea typeface="宋体"/>
                      </a:endParaRPr>
                    </a:p>
                  </a:txBody>
                  <a:tcPr marL="54864" marR="5486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2000"/>
                        </a:lnSpc>
                        <a:spcAft>
                          <a:spcPts val="0"/>
                        </a:spcAft>
                      </a:pPr>
                      <a:r>
                        <a:rPr lang="en-US" sz="1000" kern="100">
                          <a:latin typeface="Times New Roman"/>
                          <a:ea typeface="宋体"/>
                        </a:rPr>
                        <a:t>221.83</a:t>
                      </a:r>
                      <a:endParaRPr lang="zh-CN" sz="1000" kern="100">
                        <a:latin typeface="Times New Roman"/>
                        <a:ea typeface="宋体"/>
                      </a:endParaRPr>
                    </a:p>
                  </a:txBody>
                  <a:tcPr marL="54864" marR="5486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2000"/>
                        </a:lnSpc>
                        <a:spcAft>
                          <a:spcPts val="0"/>
                        </a:spcAft>
                      </a:pPr>
                      <a:r>
                        <a:rPr lang="en-US" sz="1000" kern="100">
                          <a:latin typeface="Times New Roman"/>
                          <a:ea typeface="宋体"/>
                        </a:rPr>
                        <a:t>0.306</a:t>
                      </a:r>
                      <a:endParaRPr lang="zh-CN" sz="1000" kern="100">
                        <a:latin typeface="Times New Roman"/>
                        <a:ea typeface="宋体"/>
                      </a:endParaRPr>
                    </a:p>
                  </a:txBody>
                  <a:tcPr marL="54864" marR="5486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2000"/>
                        </a:lnSpc>
                        <a:spcAft>
                          <a:spcPts val="0"/>
                        </a:spcAft>
                      </a:pPr>
                      <a:r>
                        <a:rPr lang="en-US" sz="1000" kern="100">
                          <a:latin typeface="Times New Roman"/>
                          <a:ea typeface="宋体"/>
                        </a:rPr>
                        <a:t>149.35</a:t>
                      </a:r>
                      <a:endParaRPr lang="zh-CN" sz="1000" kern="100">
                        <a:latin typeface="Times New Roman"/>
                        <a:ea typeface="宋体"/>
                      </a:endParaRPr>
                    </a:p>
                  </a:txBody>
                  <a:tcPr marL="54864" marR="5486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2000"/>
                        </a:lnSpc>
                        <a:spcAft>
                          <a:spcPts val="0"/>
                        </a:spcAft>
                      </a:pPr>
                      <a:r>
                        <a:rPr lang="en-US" sz="1000" kern="100">
                          <a:latin typeface="Times New Roman"/>
                          <a:ea typeface="宋体"/>
                        </a:rPr>
                        <a:t>0.206</a:t>
                      </a:r>
                      <a:endParaRPr lang="zh-CN" sz="1000" kern="100">
                        <a:latin typeface="Times New Roman"/>
                        <a:ea typeface="宋体"/>
                      </a:endParaRPr>
                    </a:p>
                  </a:txBody>
                  <a:tcPr marL="54864" marR="54864" marT="0" marB="0" anchor="ctr">
                    <a:lnL>
                      <a:noFill/>
                    </a:lnL>
                    <a:lnR>
                      <a:noFill/>
                    </a:lnR>
                    <a:lnT w="12700" cap="flat" cmpd="sng" algn="ctr">
                      <a:solidFill>
                        <a:srgbClr val="000000"/>
                      </a:solidFill>
                      <a:prstDash val="solid"/>
                      <a:round/>
                      <a:headEnd type="none" w="med" len="med"/>
                      <a:tailEnd type="none" w="med" len="med"/>
                    </a:lnT>
                    <a:lnB>
                      <a:noFill/>
                    </a:lnB>
                  </a:tcPr>
                </a:tc>
              </a:tr>
              <a:tr h="288032">
                <a:tc>
                  <a:txBody>
                    <a:bodyPr/>
                    <a:lstStyle/>
                    <a:p>
                      <a:pPr algn="ctr">
                        <a:lnSpc>
                          <a:spcPts val="2000"/>
                        </a:lnSpc>
                        <a:spcAft>
                          <a:spcPts val="0"/>
                        </a:spcAft>
                      </a:pPr>
                      <a:r>
                        <a:rPr lang="en-US" sz="1000" kern="100">
                          <a:latin typeface="Times New Roman"/>
                          <a:ea typeface="宋体"/>
                        </a:rPr>
                        <a:t>2006</a:t>
                      </a:r>
                      <a:endParaRPr lang="zh-CN" sz="1000" kern="100">
                        <a:latin typeface="Times New Roman"/>
                        <a:ea typeface="宋体"/>
                      </a:endParaRPr>
                    </a:p>
                  </a:txBody>
                  <a:tcPr marL="54864" marR="54864" marT="0" marB="0" anchor="ctr">
                    <a:lnL>
                      <a:noFill/>
                    </a:lnL>
                    <a:lnR>
                      <a:noFill/>
                    </a:lnR>
                    <a:lnT>
                      <a:noFill/>
                    </a:lnT>
                    <a:lnB>
                      <a:noFill/>
                    </a:lnB>
                  </a:tcPr>
                </a:tc>
                <a:tc>
                  <a:txBody>
                    <a:bodyPr/>
                    <a:lstStyle/>
                    <a:p>
                      <a:pPr algn="ctr">
                        <a:lnSpc>
                          <a:spcPts val="2000"/>
                        </a:lnSpc>
                        <a:spcAft>
                          <a:spcPts val="0"/>
                        </a:spcAft>
                      </a:pPr>
                      <a:r>
                        <a:rPr lang="en-US" sz="1000" kern="100" dirty="0">
                          <a:latin typeface="Times New Roman"/>
                          <a:ea typeface="宋体"/>
                        </a:rPr>
                        <a:t>323.91</a:t>
                      </a:r>
                      <a:endParaRPr lang="zh-CN" sz="1000" kern="100" dirty="0">
                        <a:latin typeface="Times New Roman"/>
                        <a:ea typeface="宋体"/>
                      </a:endParaRPr>
                    </a:p>
                  </a:txBody>
                  <a:tcPr marL="54864" marR="54864" marT="0" marB="0" anchor="ctr">
                    <a:lnL>
                      <a:noFill/>
                    </a:lnL>
                    <a:lnR>
                      <a:noFill/>
                    </a:lnR>
                    <a:lnT>
                      <a:noFill/>
                    </a:lnT>
                    <a:lnB>
                      <a:noFill/>
                    </a:lnB>
                  </a:tcPr>
                </a:tc>
                <a:tc>
                  <a:txBody>
                    <a:bodyPr/>
                    <a:lstStyle/>
                    <a:p>
                      <a:pPr algn="ctr">
                        <a:lnSpc>
                          <a:spcPts val="2000"/>
                        </a:lnSpc>
                        <a:spcAft>
                          <a:spcPts val="0"/>
                        </a:spcAft>
                      </a:pPr>
                      <a:r>
                        <a:rPr lang="en-US" sz="1000" kern="100" dirty="0">
                          <a:latin typeface="Times New Roman"/>
                          <a:ea typeface="宋体"/>
                        </a:rPr>
                        <a:t>42.35</a:t>
                      </a:r>
                      <a:endParaRPr lang="zh-CN" sz="1000" kern="100" dirty="0">
                        <a:latin typeface="Times New Roman"/>
                        <a:ea typeface="宋体"/>
                      </a:endParaRPr>
                    </a:p>
                  </a:txBody>
                  <a:tcPr marL="54864" marR="54864" marT="0" marB="0" anchor="ctr">
                    <a:lnL>
                      <a:noFill/>
                    </a:lnL>
                    <a:lnR>
                      <a:noFill/>
                    </a:lnR>
                    <a:lnT>
                      <a:noFill/>
                    </a:lnT>
                    <a:lnB>
                      <a:noFill/>
                    </a:lnB>
                  </a:tcPr>
                </a:tc>
                <a:tc>
                  <a:txBody>
                    <a:bodyPr/>
                    <a:lstStyle/>
                    <a:p>
                      <a:pPr algn="ctr">
                        <a:lnSpc>
                          <a:spcPts val="2000"/>
                        </a:lnSpc>
                        <a:spcAft>
                          <a:spcPts val="0"/>
                        </a:spcAft>
                      </a:pPr>
                      <a:r>
                        <a:rPr lang="en-US" sz="1000" kern="100" dirty="0">
                          <a:latin typeface="Times New Roman"/>
                          <a:ea typeface="宋体"/>
                        </a:rPr>
                        <a:t>0.131</a:t>
                      </a:r>
                      <a:endParaRPr lang="zh-CN" sz="1000" kern="100" dirty="0">
                        <a:latin typeface="Times New Roman"/>
                        <a:ea typeface="宋体"/>
                      </a:endParaRPr>
                    </a:p>
                  </a:txBody>
                  <a:tcPr marL="54864" marR="54864" marT="0" marB="0" anchor="ctr">
                    <a:lnL>
                      <a:noFill/>
                    </a:lnL>
                    <a:lnR>
                      <a:noFill/>
                    </a:lnR>
                    <a:lnT>
                      <a:noFill/>
                    </a:lnT>
                    <a:lnB>
                      <a:noFill/>
                    </a:lnB>
                  </a:tcPr>
                </a:tc>
                <a:tc>
                  <a:txBody>
                    <a:bodyPr/>
                    <a:lstStyle/>
                    <a:p>
                      <a:pPr algn="ctr">
                        <a:lnSpc>
                          <a:spcPts val="2000"/>
                        </a:lnSpc>
                        <a:spcAft>
                          <a:spcPts val="0"/>
                        </a:spcAft>
                      </a:pPr>
                      <a:r>
                        <a:rPr lang="en-US" sz="1000" kern="100" dirty="0">
                          <a:latin typeface="Times New Roman"/>
                          <a:ea typeface="宋体"/>
                        </a:rPr>
                        <a:t>40.96</a:t>
                      </a:r>
                      <a:endParaRPr lang="zh-CN" sz="1000" kern="100" dirty="0">
                        <a:latin typeface="Times New Roman"/>
                        <a:ea typeface="宋体"/>
                      </a:endParaRPr>
                    </a:p>
                  </a:txBody>
                  <a:tcPr marL="54864" marR="54864" marT="0" marB="0" anchor="ctr">
                    <a:lnL>
                      <a:noFill/>
                    </a:lnL>
                    <a:lnR>
                      <a:noFill/>
                    </a:lnR>
                    <a:lnT>
                      <a:noFill/>
                    </a:lnT>
                    <a:lnB>
                      <a:noFill/>
                    </a:lnB>
                  </a:tcPr>
                </a:tc>
                <a:tc>
                  <a:txBody>
                    <a:bodyPr/>
                    <a:lstStyle/>
                    <a:p>
                      <a:pPr algn="ctr">
                        <a:lnSpc>
                          <a:spcPts val="2000"/>
                        </a:lnSpc>
                        <a:spcAft>
                          <a:spcPts val="0"/>
                        </a:spcAft>
                      </a:pPr>
                      <a:r>
                        <a:rPr lang="en-US" sz="1000" kern="100">
                          <a:latin typeface="Times New Roman"/>
                          <a:ea typeface="宋体"/>
                        </a:rPr>
                        <a:t>0.126</a:t>
                      </a:r>
                      <a:endParaRPr lang="zh-CN" sz="1000" kern="100">
                        <a:latin typeface="Times New Roman"/>
                        <a:ea typeface="宋体"/>
                      </a:endParaRPr>
                    </a:p>
                  </a:txBody>
                  <a:tcPr marL="54864" marR="54864" marT="0" marB="0" anchor="ctr">
                    <a:lnL>
                      <a:noFill/>
                    </a:lnL>
                    <a:lnR>
                      <a:noFill/>
                    </a:lnR>
                    <a:lnT>
                      <a:noFill/>
                    </a:lnT>
                    <a:lnB>
                      <a:noFill/>
                    </a:lnB>
                  </a:tcPr>
                </a:tc>
              </a:tr>
              <a:tr h="288032">
                <a:tc>
                  <a:txBody>
                    <a:bodyPr/>
                    <a:lstStyle/>
                    <a:p>
                      <a:pPr algn="ctr">
                        <a:lnSpc>
                          <a:spcPts val="2000"/>
                        </a:lnSpc>
                        <a:spcAft>
                          <a:spcPts val="0"/>
                        </a:spcAft>
                      </a:pPr>
                      <a:r>
                        <a:rPr lang="en-US" sz="1000" kern="100">
                          <a:latin typeface="Times New Roman"/>
                          <a:ea typeface="宋体"/>
                        </a:rPr>
                        <a:t>2007</a:t>
                      </a:r>
                      <a:endParaRPr lang="zh-CN" sz="1000" kern="100">
                        <a:latin typeface="Times New Roman"/>
                        <a:ea typeface="宋体"/>
                      </a:endParaRPr>
                    </a:p>
                  </a:txBody>
                  <a:tcPr marL="54864" marR="5486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latin typeface="Times New Roman"/>
                          <a:ea typeface="宋体"/>
                        </a:rPr>
                        <a:t>565.51</a:t>
                      </a:r>
                      <a:endParaRPr lang="zh-CN" sz="1000" kern="100">
                        <a:latin typeface="Times New Roman"/>
                        <a:ea typeface="宋体"/>
                      </a:endParaRPr>
                    </a:p>
                  </a:txBody>
                  <a:tcPr marL="54864" marR="5486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latin typeface="Times New Roman"/>
                          <a:ea typeface="宋体"/>
                        </a:rPr>
                        <a:t>105.85</a:t>
                      </a:r>
                      <a:endParaRPr lang="zh-CN" sz="1000" kern="100">
                        <a:latin typeface="Times New Roman"/>
                        <a:ea typeface="宋体"/>
                      </a:endParaRPr>
                    </a:p>
                  </a:txBody>
                  <a:tcPr marL="54864" marR="5486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a:latin typeface="Times New Roman"/>
                          <a:ea typeface="宋体"/>
                        </a:rPr>
                        <a:t>0.187</a:t>
                      </a:r>
                      <a:endParaRPr lang="zh-CN" sz="1000" kern="100">
                        <a:latin typeface="Times New Roman"/>
                        <a:ea typeface="宋体"/>
                      </a:endParaRPr>
                    </a:p>
                  </a:txBody>
                  <a:tcPr marL="54864" marR="5486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dirty="0">
                          <a:latin typeface="Times New Roman"/>
                          <a:ea typeface="宋体"/>
                        </a:rPr>
                        <a:t>84.51</a:t>
                      </a:r>
                      <a:endParaRPr lang="zh-CN" sz="1000" kern="100" dirty="0">
                        <a:latin typeface="Times New Roman"/>
                        <a:ea typeface="宋体"/>
                      </a:endParaRPr>
                    </a:p>
                  </a:txBody>
                  <a:tcPr marL="54864" marR="5486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100" dirty="0">
                          <a:latin typeface="Times New Roman"/>
                          <a:ea typeface="宋体"/>
                        </a:rPr>
                        <a:t>0.149</a:t>
                      </a:r>
                      <a:endParaRPr lang="zh-CN" sz="1000" kern="100" dirty="0">
                        <a:latin typeface="Times New Roman"/>
                        <a:ea typeface="宋体"/>
                      </a:endParaRPr>
                    </a:p>
                  </a:txBody>
                  <a:tcPr marL="54864" marR="54864" marT="0" marB="0" anchor="ctr">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
        <p:nvSpPr>
          <p:cNvPr id="7" name="矩形 6"/>
          <p:cNvSpPr/>
          <p:nvPr/>
        </p:nvSpPr>
        <p:spPr>
          <a:xfrm>
            <a:off x="4139952" y="3789040"/>
            <a:ext cx="1210588" cy="246221"/>
          </a:xfrm>
          <a:prstGeom prst="rect">
            <a:avLst/>
          </a:prstGeom>
        </p:spPr>
        <p:txBody>
          <a:bodyPr wrap="none">
            <a:spAutoFit/>
          </a:bodyPr>
          <a:lstStyle/>
          <a:p>
            <a:r>
              <a:rPr lang="zh-CN" altLang="zh-CN" sz="1000" b="1" dirty="0" smtClean="0"/>
              <a:t>两种方法结果对照</a:t>
            </a:r>
            <a:endParaRPr lang="zh-CN" altLang="en-US" sz="1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内容占位符 1"/>
          <p:cNvSpPr>
            <a:spLocks noGrp="1"/>
          </p:cNvSpPr>
          <p:nvPr>
            <p:ph idx="1"/>
          </p:nvPr>
        </p:nvSpPr>
        <p:spPr>
          <a:ln>
            <a:noFill/>
          </a:ln>
        </p:spPr>
        <p:txBody>
          <a:bodyPr/>
          <a:lstStyle/>
          <a:p>
            <a:r>
              <a:rPr lang="zh-CN" altLang="en-US" b="1" dirty="0" smtClean="0">
                <a:solidFill>
                  <a:srgbClr val="92D050"/>
                </a:solidFill>
              </a:rPr>
              <a:t>一、</a:t>
            </a:r>
            <a:r>
              <a:rPr lang="zh-CN" altLang="zh-CN" b="1" dirty="0" smtClean="0">
                <a:solidFill>
                  <a:srgbClr val="92D050"/>
                </a:solidFill>
              </a:rPr>
              <a:t>项目概述</a:t>
            </a:r>
            <a:endParaRPr lang="en-US" altLang="zh-CN" b="1" dirty="0" smtClean="0">
              <a:solidFill>
                <a:srgbClr val="92D050"/>
              </a:solidFill>
            </a:endParaRPr>
          </a:p>
          <a:p>
            <a:r>
              <a:rPr lang="zh-CN" altLang="en-US" dirty="0" smtClean="0"/>
              <a:t>二、</a:t>
            </a:r>
            <a:r>
              <a:rPr lang="zh-CN" altLang="zh-CN" dirty="0" smtClean="0"/>
              <a:t>梅江景观湖区域降雨产水模型</a:t>
            </a:r>
            <a:endParaRPr lang="en-US" altLang="zh-CN" dirty="0" smtClean="0"/>
          </a:p>
          <a:p>
            <a:r>
              <a:rPr lang="zh-CN" altLang="en-US" dirty="0" smtClean="0"/>
              <a:t>三、</a:t>
            </a:r>
            <a:r>
              <a:rPr lang="zh-CN" altLang="zh-CN" dirty="0" smtClean="0"/>
              <a:t>梅江景观湖水体下渗量计算</a:t>
            </a:r>
            <a:endParaRPr lang="en-US" altLang="zh-CN" dirty="0" smtClean="0"/>
          </a:p>
          <a:p>
            <a:r>
              <a:rPr lang="zh-CN" altLang="en-US" dirty="0" smtClean="0"/>
              <a:t>四、</a:t>
            </a:r>
            <a:r>
              <a:rPr lang="zh-CN" altLang="zh-CN" dirty="0" smtClean="0"/>
              <a:t>梅江景观湖蒸发量计算</a:t>
            </a:r>
            <a:endParaRPr lang="en-US" altLang="zh-CN" dirty="0" smtClean="0"/>
          </a:p>
          <a:p>
            <a:r>
              <a:rPr lang="zh-CN" altLang="en-US" dirty="0" smtClean="0"/>
              <a:t>五、</a:t>
            </a:r>
            <a:r>
              <a:rPr lang="zh-CN" altLang="zh-CN" dirty="0" smtClean="0"/>
              <a:t>梅江景观湖生态需水量计算</a:t>
            </a:r>
            <a:endParaRPr lang="en-US" altLang="zh-CN" dirty="0" smtClean="0"/>
          </a:p>
          <a:p>
            <a:r>
              <a:rPr lang="zh-CN" altLang="en-US" dirty="0" smtClean="0"/>
              <a:t>六、</a:t>
            </a:r>
            <a:r>
              <a:rPr lang="zh-CN" altLang="zh-CN" dirty="0" smtClean="0"/>
              <a:t>梅江景观水体多水源优化配置与利用模式研究</a:t>
            </a:r>
            <a:endParaRPr lang="en-US" altLang="zh-CN" dirty="0" smtClean="0"/>
          </a:p>
          <a:p>
            <a:r>
              <a:rPr lang="zh-CN" altLang="en-US" dirty="0" smtClean="0"/>
              <a:t>七、暴雨对梅江景观湖防洪与水量优化配置的影响</a:t>
            </a:r>
            <a:endParaRPr lang="en-US" altLang="zh-CN" dirty="0" smtClean="0"/>
          </a:p>
          <a:p>
            <a:r>
              <a:rPr lang="zh-CN" altLang="en-US" dirty="0" smtClean="0"/>
              <a:t>八、结论 </a:t>
            </a:r>
            <a:endParaRPr lang="en-US" altLang="zh-CN" dirty="0" smtClean="0"/>
          </a:p>
          <a:p>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37">
                                            <p:txEl>
                                              <p:pRg st="0" end="0"/>
                                            </p:txEl>
                                          </p:spTgt>
                                        </p:tgtEl>
                                        <p:attrNameLst>
                                          <p:attrName>style.visibility</p:attrName>
                                        </p:attrNameLst>
                                      </p:cBhvr>
                                      <p:to>
                                        <p:strVal val="visible"/>
                                      </p:to>
                                    </p:set>
                                    <p:anim calcmode="lin" valueType="num">
                                      <p:cBhvr additive="base">
                                        <p:cTn id="7" dur="500" fill="hold"/>
                                        <p:tgtEl>
                                          <p:spTgt spid="1433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337">
                                            <p:txEl>
                                              <p:pRg st="1" end="1"/>
                                            </p:txEl>
                                          </p:spTgt>
                                        </p:tgtEl>
                                        <p:attrNameLst>
                                          <p:attrName>style.visibility</p:attrName>
                                        </p:attrNameLst>
                                      </p:cBhvr>
                                      <p:to>
                                        <p:strVal val="visible"/>
                                      </p:to>
                                    </p:set>
                                    <p:anim calcmode="lin" valueType="num">
                                      <p:cBhvr additive="base">
                                        <p:cTn id="11" dur="500" fill="hold"/>
                                        <p:tgtEl>
                                          <p:spTgt spid="1433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33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337">
                                            <p:txEl>
                                              <p:pRg st="2" end="2"/>
                                            </p:txEl>
                                          </p:spTgt>
                                        </p:tgtEl>
                                        <p:attrNameLst>
                                          <p:attrName>style.visibility</p:attrName>
                                        </p:attrNameLst>
                                      </p:cBhvr>
                                      <p:to>
                                        <p:strVal val="visible"/>
                                      </p:to>
                                    </p:set>
                                    <p:anim calcmode="lin" valueType="num">
                                      <p:cBhvr additive="base">
                                        <p:cTn id="15" dur="500" fill="hold"/>
                                        <p:tgtEl>
                                          <p:spTgt spid="1433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33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337">
                                            <p:txEl>
                                              <p:pRg st="3" end="3"/>
                                            </p:txEl>
                                          </p:spTgt>
                                        </p:tgtEl>
                                        <p:attrNameLst>
                                          <p:attrName>style.visibility</p:attrName>
                                        </p:attrNameLst>
                                      </p:cBhvr>
                                      <p:to>
                                        <p:strVal val="visible"/>
                                      </p:to>
                                    </p:set>
                                    <p:anim calcmode="lin" valueType="num">
                                      <p:cBhvr additive="base">
                                        <p:cTn id="19" dur="500" fill="hold"/>
                                        <p:tgtEl>
                                          <p:spTgt spid="1433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3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337">
                                            <p:txEl>
                                              <p:pRg st="4" end="4"/>
                                            </p:txEl>
                                          </p:spTgt>
                                        </p:tgtEl>
                                        <p:attrNameLst>
                                          <p:attrName>style.visibility</p:attrName>
                                        </p:attrNameLst>
                                      </p:cBhvr>
                                      <p:to>
                                        <p:strVal val="visible"/>
                                      </p:to>
                                    </p:set>
                                    <p:anim calcmode="lin" valueType="num">
                                      <p:cBhvr additive="base">
                                        <p:cTn id="23" dur="500" fill="hold"/>
                                        <p:tgtEl>
                                          <p:spTgt spid="1433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337">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337">
                                            <p:txEl>
                                              <p:pRg st="5" end="5"/>
                                            </p:txEl>
                                          </p:spTgt>
                                        </p:tgtEl>
                                        <p:attrNameLst>
                                          <p:attrName>style.visibility</p:attrName>
                                        </p:attrNameLst>
                                      </p:cBhvr>
                                      <p:to>
                                        <p:strVal val="visible"/>
                                      </p:to>
                                    </p:set>
                                    <p:anim calcmode="lin" valueType="num">
                                      <p:cBhvr additive="base">
                                        <p:cTn id="27" dur="500" fill="hold"/>
                                        <p:tgtEl>
                                          <p:spTgt spid="1433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337">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337">
                                            <p:txEl>
                                              <p:pRg st="6" end="6"/>
                                            </p:txEl>
                                          </p:spTgt>
                                        </p:tgtEl>
                                        <p:attrNameLst>
                                          <p:attrName>style.visibility</p:attrName>
                                        </p:attrNameLst>
                                      </p:cBhvr>
                                      <p:to>
                                        <p:strVal val="visible"/>
                                      </p:to>
                                    </p:set>
                                    <p:anim calcmode="lin" valueType="num">
                                      <p:cBhvr additive="base">
                                        <p:cTn id="31" dur="500" fill="hold"/>
                                        <p:tgtEl>
                                          <p:spTgt spid="1433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337">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337">
                                            <p:txEl>
                                              <p:pRg st="7" end="7"/>
                                            </p:txEl>
                                          </p:spTgt>
                                        </p:tgtEl>
                                        <p:attrNameLst>
                                          <p:attrName>style.visibility</p:attrName>
                                        </p:attrNameLst>
                                      </p:cBhvr>
                                      <p:to>
                                        <p:strVal val="visible"/>
                                      </p:to>
                                    </p:set>
                                    <p:anim calcmode="lin" valueType="num">
                                      <p:cBhvr additive="base">
                                        <p:cTn id="35" dur="500" fill="hold"/>
                                        <p:tgtEl>
                                          <p:spTgt spid="14337">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433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7" grpId="0"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1"/>
          <p:cNvSpPr>
            <a:spLocks noGrp="1"/>
          </p:cNvSpPr>
          <p:nvPr>
            <p:ph idx="4294967295"/>
          </p:nvPr>
        </p:nvSpPr>
        <p:spPr/>
        <p:txBody>
          <a:bodyPr/>
          <a:lstStyle/>
          <a:p>
            <a:r>
              <a:rPr lang="zh-CN" altLang="en-US" dirty="0" smtClean="0"/>
              <a:t>一、</a:t>
            </a:r>
            <a:r>
              <a:rPr lang="zh-CN" altLang="zh-CN" dirty="0" smtClean="0"/>
              <a:t>项目概述</a:t>
            </a:r>
            <a:endParaRPr lang="en-US" altLang="zh-CN" dirty="0" smtClean="0"/>
          </a:p>
          <a:p>
            <a:r>
              <a:rPr lang="zh-CN" altLang="en-US" dirty="0" smtClean="0"/>
              <a:t>二、</a:t>
            </a:r>
            <a:r>
              <a:rPr lang="zh-CN" altLang="zh-CN" dirty="0" smtClean="0"/>
              <a:t>梅江景观湖区域降雨产水模型</a:t>
            </a:r>
            <a:endParaRPr lang="en-US" altLang="zh-CN" dirty="0" smtClean="0"/>
          </a:p>
          <a:p>
            <a:r>
              <a:rPr lang="zh-CN" altLang="en-US" b="1" dirty="0" smtClean="0">
                <a:solidFill>
                  <a:srgbClr val="92D050"/>
                </a:solidFill>
              </a:rPr>
              <a:t>三、</a:t>
            </a:r>
            <a:r>
              <a:rPr lang="zh-CN" altLang="zh-CN" b="1" dirty="0" smtClean="0">
                <a:solidFill>
                  <a:srgbClr val="92D050"/>
                </a:solidFill>
              </a:rPr>
              <a:t>梅江景观湖水体下渗量计算</a:t>
            </a:r>
            <a:endParaRPr lang="en-US" altLang="zh-CN" b="1" dirty="0" smtClean="0">
              <a:solidFill>
                <a:srgbClr val="92D050"/>
              </a:solidFill>
            </a:endParaRPr>
          </a:p>
          <a:p>
            <a:r>
              <a:rPr lang="zh-CN" altLang="en-US" dirty="0" smtClean="0"/>
              <a:t>四、</a:t>
            </a:r>
            <a:r>
              <a:rPr lang="zh-CN" altLang="zh-CN" dirty="0" smtClean="0"/>
              <a:t>梅江景观湖蒸发量计算</a:t>
            </a:r>
            <a:endParaRPr lang="en-US" altLang="zh-CN" dirty="0" smtClean="0"/>
          </a:p>
          <a:p>
            <a:r>
              <a:rPr lang="zh-CN" altLang="en-US" dirty="0" smtClean="0"/>
              <a:t>五、</a:t>
            </a:r>
            <a:r>
              <a:rPr lang="zh-CN" altLang="zh-CN" dirty="0" smtClean="0"/>
              <a:t>梅江景观湖生态需水量计算</a:t>
            </a:r>
            <a:endParaRPr lang="en-US" altLang="zh-CN" dirty="0" smtClean="0"/>
          </a:p>
          <a:p>
            <a:r>
              <a:rPr lang="zh-CN" altLang="en-US" dirty="0" smtClean="0"/>
              <a:t>六、</a:t>
            </a:r>
            <a:r>
              <a:rPr lang="zh-CN" altLang="zh-CN" dirty="0" smtClean="0"/>
              <a:t>梅江景观水体多水源优化配置与利用模式研究</a:t>
            </a:r>
            <a:endParaRPr lang="en-US" altLang="zh-CN" dirty="0" smtClean="0"/>
          </a:p>
          <a:p>
            <a:r>
              <a:rPr lang="zh-CN" altLang="en-US" dirty="0" smtClean="0"/>
              <a:t>七、暴雨对梅江景观湖防洪与水量优化配置的影响</a:t>
            </a:r>
            <a:endParaRPr lang="en-US" altLang="zh-CN" dirty="0" smtClean="0"/>
          </a:p>
          <a:p>
            <a:r>
              <a:rPr lang="zh-CN" altLang="en-US" dirty="0" smtClean="0"/>
              <a:t>八、结论 </a:t>
            </a:r>
            <a:endParaRPr lang="en-US" altLang="zh-CN" dirty="0" smtClean="0"/>
          </a:p>
          <a:p>
            <a:endParaRPr lang="zh-CN" altLang="en-US" dirty="0" smtClean="0"/>
          </a:p>
        </p:txBody>
      </p:sp>
      <p:sp>
        <p:nvSpPr>
          <p:cNvPr id="3" name="标题 2"/>
          <p:cNvSpPr>
            <a:spLocks noGrp="1"/>
          </p:cNvSpPr>
          <p:nvPr>
            <p:ph type="title" idx="4294967295"/>
          </p:nvPr>
        </p:nvSpPr>
        <p:spPr/>
        <p:txBody>
          <a:bodyPr rtlCol="0"/>
          <a:lstStyle/>
          <a:p>
            <a:pPr fontAlgn="auto">
              <a:spcAft>
                <a:spcPts val="0"/>
              </a:spcAft>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anim calcmode="lin" valueType="num">
                                      <p:cBhvr additive="base">
                                        <p:cTn id="7" dur="500" fill="hold"/>
                                        <p:tgtEl>
                                          <p:spTgt spid="3174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1746">
                                            <p:txEl>
                                              <p:pRg st="1" end="1"/>
                                            </p:txEl>
                                          </p:spTgt>
                                        </p:tgtEl>
                                        <p:attrNameLst>
                                          <p:attrName>style.visibility</p:attrName>
                                        </p:attrNameLst>
                                      </p:cBhvr>
                                      <p:to>
                                        <p:strVal val="visible"/>
                                      </p:to>
                                    </p:set>
                                    <p:anim calcmode="lin" valueType="num">
                                      <p:cBhvr additive="base">
                                        <p:cTn id="11" dur="500" fill="hold"/>
                                        <p:tgtEl>
                                          <p:spTgt spid="3174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174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1746">
                                            <p:txEl>
                                              <p:pRg st="2" end="2"/>
                                            </p:txEl>
                                          </p:spTgt>
                                        </p:tgtEl>
                                        <p:attrNameLst>
                                          <p:attrName>style.visibility</p:attrName>
                                        </p:attrNameLst>
                                      </p:cBhvr>
                                      <p:to>
                                        <p:strVal val="visible"/>
                                      </p:to>
                                    </p:set>
                                    <p:anim calcmode="lin" valueType="num">
                                      <p:cBhvr additive="base">
                                        <p:cTn id="15" dur="500" fill="hold"/>
                                        <p:tgtEl>
                                          <p:spTgt spid="3174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174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1746">
                                            <p:txEl>
                                              <p:pRg st="3" end="3"/>
                                            </p:txEl>
                                          </p:spTgt>
                                        </p:tgtEl>
                                        <p:attrNameLst>
                                          <p:attrName>style.visibility</p:attrName>
                                        </p:attrNameLst>
                                      </p:cBhvr>
                                      <p:to>
                                        <p:strVal val="visible"/>
                                      </p:to>
                                    </p:set>
                                    <p:anim calcmode="lin" valueType="num">
                                      <p:cBhvr additive="base">
                                        <p:cTn id="19" dur="500" fill="hold"/>
                                        <p:tgtEl>
                                          <p:spTgt spid="3174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746">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1746">
                                            <p:txEl>
                                              <p:pRg st="4" end="4"/>
                                            </p:txEl>
                                          </p:spTgt>
                                        </p:tgtEl>
                                        <p:attrNameLst>
                                          <p:attrName>style.visibility</p:attrName>
                                        </p:attrNameLst>
                                      </p:cBhvr>
                                      <p:to>
                                        <p:strVal val="visible"/>
                                      </p:to>
                                    </p:set>
                                    <p:anim calcmode="lin" valueType="num">
                                      <p:cBhvr additive="base">
                                        <p:cTn id="23" dur="500" fill="hold"/>
                                        <p:tgtEl>
                                          <p:spTgt spid="31746">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1746">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1746">
                                            <p:txEl>
                                              <p:pRg st="5" end="5"/>
                                            </p:txEl>
                                          </p:spTgt>
                                        </p:tgtEl>
                                        <p:attrNameLst>
                                          <p:attrName>style.visibility</p:attrName>
                                        </p:attrNameLst>
                                      </p:cBhvr>
                                      <p:to>
                                        <p:strVal val="visible"/>
                                      </p:to>
                                    </p:set>
                                    <p:anim calcmode="lin" valueType="num">
                                      <p:cBhvr additive="base">
                                        <p:cTn id="27" dur="500" fill="hold"/>
                                        <p:tgtEl>
                                          <p:spTgt spid="31746">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1746">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1746">
                                            <p:txEl>
                                              <p:pRg st="6" end="6"/>
                                            </p:txEl>
                                          </p:spTgt>
                                        </p:tgtEl>
                                        <p:attrNameLst>
                                          <p:attrName>style.visibility</p:attrName>
                                        </p:attrNameLst>
                                      </p:cBhvr>
                                      <p:to>
                                        <p:strVal val="visible"/>
                                      </p:to>
                                    </p:set>
                                    <p:anim calcmode="lin" valueType="num">
                                      <p:cBhvr additive="base">
                                        <p:cTn id="31" dur="500" fill="hold"/>
                                        <p:tgtEl>
                                          <p:spTgt spid="31746">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1746">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1746">
                                            <p:txEl>
                                              <p:pRg st="7" end="7"/>
                                            </p:txEl>
                                          </p:spTgt>
                                        </p:tgtEl>
                                        <p:attrNameLst>
                                          <p:attrName>style.visibility</p:attrName>
                                        </p:attrNameLst>
                                      </p:cBhvr>
                                      <p:to>
                                        <p:strVal val="visible"/>
                                      </p:to>
                                    </p:set>
                                    <p:anim calcmode="lin" valueType="num">
                                      <p:cBhvr additive="base">
                                        <p:cTn id="35" dur="500" fill="hold"/>
                                        <p:tgtEl>
                                          <p:spTgt spid="31746">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174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内容占位符 1"/>
          <p:cNvSpPr>
            <a:spLocks noGrp="1"/>
          </p:cNvSpPr>
          <p:nvPr>
            <p:ph idx="1"/>
          </p:nvPr>
        </p:nvSpPr>
        <p:spPr>
          <a:ln>
            <a:noFill/>
          </a:ln>
        </p:spPr>
        <p:txBody>
          <a:bodyPr/>
          <a:lstStyle/>
          <a:p>
            <a:r>
              <a:rPr lang="en-US" altLang="zh-CN" dirty="0" smtClean="0"/>
              <a:t>3.1 </a:t>
            </a:r>
            <a:r>
              <a:rPr lang="zh-CN" altLang="en-US" dirty="0" smtClean="0"/>
              <a:t>饱和</a:t>
            </a:r>
            <a:r>
              <a:rPr lang="en-US" altLang="zh-CN" dirty="0" smtClean="0"/>
              <a:t>-</a:t>
            </a:r>
            <a:r>
              <a:rPr lang="zh-CN" altLang="en-US" dirty="0" smtClean="0"/>
              <a:t>非饱和渗流模型的基本理论</a:t>
            </a:r>
            <a:endParaRPr lang="en-US" altLang="zh-CN" dirty="0" smtClean="0"/>
          </a:p>
          <a:p>
            <a:r>
              <a:rPr lang="en-US" altLang="zh-CN" dirty="0" smtClean="0"/>
              <a:t>3.2 梅</a:t>
            </a:r>
            <a:r>
              <a:rPr lang="zh-CN" altLang="en-US" dirty="0" smtClean="0"/>
              <a:t>江景观湖渗流场分析及渗漏量计算</a:t>
            </a:r>
            <a:br>
              <a:rPr lang="zh-CN" altLang="en-US" dirty="0" smtClean="0"/>
            </a:br>
            <a:endParaRPr lang="zh-CN" altLang="en-US" dirty="0" smtClean="0"/>
          </a:p>
          <a:p>
            <a:pPr>
              <a:buNone/>
            </a:pPr>
            <a:endParaRPr lang="en-US" altLang="zh-CN" dirty="0" smtClean="0"/>
          </a:p>
          <a:p>
            <a:pPr>
              <a:buNone/>
            </a:pPr>
            <a:endParaRPr lang="zh-CN" alt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3.1 </a:t>
            </a:r>
            <a:r>
              <a:rPr lang="zh-CN" altLang="en-US" sz="2400" dirty="0" smtClean="0">
                <a:solidFill>
                  <a:schemeClr val="tx1"/>
                </a:solidFill>
                <a:effectLst/>
                <a:latin typeface="Times New Roman" pitchFamily="18" charset="0"/>
                <a:cs typeface="Times New Roman" pitchFamily="18" charset="0"/>
              </a:rPr>
              <a:t>饱和</a:t>
            </a:r>
            <a:r>
              <a:rPr lang="en-US" altLang="zh-CN" sz="2400" dirty="0" smtClean="0">
                <a:solidFill>
                  <a:schemeClr val="tx1"/>
                </a:solidFill>
                <a:effectLst/>
                <a:latin typeface="Times New Roman" pitchFamily="18" charset="0"/>
                <a:cs typeface="Times New Roman" pitchFamily="18" charset="0"/>
              </a:rPr>
              <a:t>-</a:t>
            </a:r>
            <a:r>
              <a:rPr lang="zh-CN" altLang="en-US" sz="2400" dirty="0" smtClean="0">
                <a:solidFill>
                  <a:schemeClr val="tx1"/>
                </a:solidFill>
                <a:effectLst/>
                <a:latin typeface="Times New Roman" pitchFamily="18" charset="0"/>
                <a:cs typeface="Times New Roman" pitchFamily="18" charset="0"/>
              </a:rPr>
              <a:t>非饱和渗流模型的基本理论</a:t>
            </a:r>
          </a:p>
        </p:txBody>
      </p:sp>
      <p:sp>
        <p:nvSpPr>
          <p:cNvPr id="56323" name="Text Box 3"/>
          <p:cNvSpPr txBox="1">
            <a:spLocks noChangeArrowheads="1"/>
          </p:cNvSpPr>
          <p:nvPr/>
        </p:nvSpPr>
        <p:spPr bwMode="auto">
          <a:xfrm>
            <a:off x="395288" y="981074"/>
            <a:ext cx="8372475" cy="2528897"/>
          </a:xfrm>
          <a:prstGeom prst="rect">
            <a:avLst/>
          </a:prstGeom>
          <a:noFill/>
          <a:ln w="9525">
            <a:noFill/>
            <a:miter lim="800000"/>
            <a:headEnd/>
            <a:tailEnd/>
          </a:ln>
          <a:effectLst/>
        </p:spPr>
        <p:txBody>
          <a:bodyPr wrap="square">
            <a:spAutoFit/>
          </a:bodyPr>
          <a:lstStyle/>
          <a:p>
            <a:pPr>
              <a:lnSpc>
                <a:spcPts val="2400"/>
              </a:lnSpc>
            </a:pPr>
            <a:endParaRPr lang="en-US" altLang="zh-CN" b="1" dirty="0" smtClean="0">
              <a:solidFill>
                <a:srgbClr val="92D050"/>
              </a:solidFill>
              <a:latin typeface="Times New Roman" pitchFamily="18" charset="0"/>
              <a:ea typeface="仿宋_GB2312" pitchFamily="49" charset="-122"/>
              <a:cs typeface="Times New Roman" pitchFamily="18" charset="0"/>
            </a:endParaRPr>
          </a:p>
          <a:p>
            <a:pPr>
              <a:lnSpc>
                <a:spcPts val="2400"/>
              </a:lnSpc>
            </a:pPr>
            <a:r>
              <a:rPr lang="en-US" altLang="zh-CN" b="1" dirty="0" smtClean="0">
                <a:solidFill>
                  <a:srgbClr val="92D050"/>
                </a:solidFill>
                <a:latin typeface="Times New Roman" pitchFamily="18" charset="0"/>
                <a:ea typeface="仿宋_GB2312" pitchFamily="49" charset="-122"/>
                <a:cs typeface="Times New Roman" pitchFamily="18" charset="0"/>
              </a:rPr>
              <a:t>        </a:t>
            </a:r>
            <a:r>
              <a:rPr lang="zh-CN" altLang="en-US" dirty="0" smtClean="0">
                <a:latin typeface="Times New Roman" pitchFamily="18" charset="0"/>
                <a:ea typeface="仿宋_GB2312" pitchFamily="49" charset="-122"/>
                <a:cs typeface="Times New Roman" pitchFamily="18" charset="0"/>
              </a:rPr>
              <a:t>对于北方城市来说，景观湖的水位往往高于周边湖岸的地下水位，湖水将通过渗漏补给地下水，景观水体的下渗水量是生态需水量计算的重要组成部分，下渗量随着景观湖的形状、渗透系数、地下水位等不同而变化。</a:t>
            </a:r>
            <a:endParaRPr lang="en-US" altLang="zh-CN" dirty="0" smtClean="0">
              <a:latin typeface="Times New Roman" pitchFamily="18" charset="0"/>
              <a:ea typeface="仿宋_GB2312" pitchFamily="49" charset="-122"/>
              <a:cs typeface="Times New Roman" pitchFamily="18" charset="0"/>
            </a:endParaRPr>
          </a:p>
          <a:p>
            <a:pPr>
              <a:lnSpc>
                <a:spcPts val="2400"/>
              </a:lnSpc>
            </a:pPr>
            <a:r>
              <a:rPr lang="en-US" altLang="zh-CN" dirty="0" smtClean="0">
                <a:latin typeface="Times New Roman" pitchFamily="18" charset="0"/>
                <a:ea typeface="仿宋_GB2312" pitchFamily="49" charset="-122"/>
                <a:cs typeface="Times New Roman" pitchFamily="18" charset="0"/>
              </a:rPr>
              <a:t>        </a:t>
            </a:r>
            <a:r>
              <a:rPr lang="zh-CN" altLang="en-US" dirty="0" smtClean="0">
                <a:latin typeface="Times New Roman" pitchFamily="18" charset="0"/>
                <a:ea typeface="仿宋_GB2312" pitchFamily="49" charset="-122"/>
                <a:cs typeface="Times New Roman" pitchFamily="18" charset="0"/>
              </a:rPr>
              <a:t>对于分层土、各向异性土、非饱和入渗、以及考虑地下水位的动态变化对渗漏量的影响等情况，由于渗漏量不仅随时间变化，而且也随空间变化，现场试验法、经验公式法和解析方法很难求得精确的渗漏量，通过建立土壤饱和－非饱和渗流模型则可较为准确的计算上述复杂条件下的渗漏量。</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3.2 </a:t>
            </a:r>
            <a:r>
              <a:rPr lang="zh-CN" altLang="en-US" sz="2400" dirty="0" smtClean="0">
                <a:solidFill>
                  <a:schemeClr val="tx1"/>
                </a:solidFill>
                <a:effectLst/>
                <a:latin typeface="Times New Roman" pitchFamily="18" charset="0"/>
                <a:cs typeface="Times New Roman" pitchFamily="18" charset="0"/>
              </a:rPr>
              <a:t>梅江景观湖渗流场分析及渗漏量计算</a:t>
            </a:r>
            <a:r>
              <a:rPr lang="zh-CN" altLang="en-US" sz="2400" dirty="0" smtClean="0">
                <a:solidFill>
                  <a:srgbClr val="FF0000"/>
                </a:solidFill>
                <a:effectLst/>
                <a:latin typeface="Times New Roman" pitchFamily="18" charset="0"/>
                <a:cs typeface="Times New Roman" pitchFamily="18" charset="0"/>
              </a:rPr>
              <a:t/>
            </a:r>
            <a:br>
              <a:rPr lang="zh-CN" altLang="en-US" sz="2400" dirty="0" smtClean="0">
                <a:solidFill>
                  <a:srgbClr val="FF0000"/>
                </a:solidFill>
                <a:effectLst/>
                <a:latin typeface="Times New Roman" pitchFamily="18" charset="0"/>
                <a:cs typeface="Times New Roman" pitchFamily="18" charset="0"/>
              </a:rPr>
            </a:br>
            <a:endParaRPr lang="zh-CN" altLang="en-US" sz="2400" dirty="0" smtClean="0">
              <a:solidFill>
                <a:srgbClr val="FF0000"/>
              </a:solidFill>
              <a:effectLst/>
              <a:latin typeface="Times New Roman" pitchFamily="18" charset="0"/>
              <a:cs typeface="Times New Roman" pitchFamily="18" charset="0"/>
            </a:endParaRPr>
          </a:p>
        </p:txBody>
      </p:sp>
      <p:sp>
        <p:nvSpPr>
          <p:cNvPr id="56323" name="Text Box 3"/>
          <p:cNvSpPr txBox="1">
            <a:spLocks noChangeArrowheads="1"/>
          </p:cNvSpPr>
          <p:nvPr/>
        </p:nvSpPr>
        <p:spPr bwMode="auto">
          <a:xfrm>
            <a:off x="395288" y="981075"/>
            <a:ext cx="5616871" cy="1631216"/>
          </a:xfrm>
          <a:prstGeom prst="rect">
            <a:avLst/>
          </a:prstGeom>
          <a:noFill/>
          <a:ln w="9525">
            <a:noFill/>
            <a:miter lim="800000"/>
            <a:headEnd/>
            <a:tailEnd/>
          </a:ln>
          <a:effectLst/>
        </p:spPr>
        <p:txBody>
          <a:bodyPr wrap="square">
            <a:spAutoFit/>
          </a:bodyPr>
          <a:lstStyle/>
          <a:p>
            <a:pPr>
              <a:lnSpc>
                <a:spcPts val="2400"/>
              </a:lnSpc>
            </a:pPr>
            <a:r>
              <a:rPr lang="zh-CN" altLang="en-US" b="1" dirty="0" smtClean="0">
                <a:solidFill>
                  <a:schemeClr val="accent1"/>
                </a:solidFill>
                <a:latin typeface="Times New Roman" pitchFamily="18" charset="0"/>
                <a:ea typeface="仿宋_GB2312" pitchFamily="49" charset="-122"/>
                <a:cs typeface="Times New Roman" pitchFamily="18" charset="0"/>
              </a:rPr>
              <a:t>网格剖分</a:t>
            </a:r>
            <a:endParaRPr lang="en-US" altLang="zh-CN" b="1" dirty="0" smtClean="0">
              <a:solidFill>
                <a:schemeClr val="accent1"/>
              </a:solidFill>
              <a:latin typeface="Times New Roman" pitchFamily="18" charset="0"/>
              <a:ea typeface="仿宋_GB2312" pitchFamily="49" charset="-122"/>
              <a:cs typeface="Times New Roman" pitchFamily="18" charset="0"/>
            </a:endParaRPr>
          </a:p>
          <a:p>
            <a:pPr>
              <a:lnSpc>
                <a:spcPts val="2400"/>
              </a:lnSpc>
            </a:pPr>
            <a:endParaRPr lang="en-US" altLang="zh-CN" b="1" dirty="0" smtClean="0">
              <a:solidFill>
                <a:schemeClr val="accent1"/>
              </a:solidFill>
              <a:latin typeface="Times New Roman" pitchFamily="18" charset="0"/>
              <a:ea typeface="仿宋_GB2312" pitchFamily="49" charset="-122"/>
              <a:cs typeface="Times New Roman" pitchFamily="18" charset="0"/>
            </a:endParaRPr>
          </a:p>
          <a:p>
            <a:pPr>
              <a:lnSpc>
                <a:spcPts val="2400"/>
              </a:lnSpc>
            </a:pPr>
            <a:r>
              <a:rPr lang="zh-CN" altLang="en-US" dirty="0" smtClean="0">
                <a:latin typeface="Times New Roman" pitchFamily="18" charset="0"/>
                <a:ea typeface="仿宋_GB2312" pitchFamily="49" charset="-122"/>
                <a:cs typeface="Times New Roman" pitchFamily="18" charset="0"/>
              </a:rPr>
              <a:t>        对景观湖采用三维网格剖分，大部分单元为</a:t>
            </a:r>
            <a:r>
              <a:rPr lang="en-US" altLang="zh-CN" dirty="0" smtClean="0">
                <a:latin typeface="Times New Roman" pitchFamily="18" charset="0"/>
                <a:ea typeface="仿宋_GB2312" pitchFamily="49" charset="-122"/>
                <a:cs typeface="Times New Roman" pitchFamily="18" charset="0"/>
              </a:rPr>
              <a:t>6</a:t>
            </a:r>
            <a:r>
              <a:rPr lang="zh-CN" altLang="en-US" dirty="0" smtClean="0">
                <a:latin typeface="Times New Roman" pitchFamily="18" charset="0"/>
                <a:ea typeface="仿宋_GB2312" pitchFamily="49" charset="-122"/>
                <a:cs typeface="Times New Roman" pitchFamily="18" charset="0"/>
              </a:rPr>
              <a:t>面体单元，在南北两端拐角处采用五面体棱柱单元，单元总数为</a:t>
            </a:r>
            <a:r>
              <a:rPr lang="en-US" altLang="zh-CN" dirty="0" smtClean="0">
                <a:latin typeface="Times New Roman" pitchFamily="18" charset="0"/>
                <a:ea typeface="仿宋_GB2312" pitchFamily="49" charset="-122"/>
                <a:cs typeface="Times New Roman" pitchFamily="18" charset="0"/>
              </a:rPr>
              <a:t>311600</a:t>
            </a:r>
            <a:r>
              <a:rPr lang="zh-CN" altLang="en-US" dirty="0" smtClean="0">
                <a:latin typeface="Times New Roman" pitchFamily="18" charset="0"/>
                <a:ea typeface="仿宋_GB2312" pitchFamily="49" charset="-122"/>
                <a:cs typeface="Times New Roman" pitchFamily="18" charset="0"/>
              </a:rPr>
              <a:t>个。</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 name="组合 8"/>
          <p:cNvGrpSpPr/>
          <p:nvPr/>
        </p:nvGrpSpPr>
        <p:grpSpPr>
          <a:xfrm>
            <a:off x="6329164" y="1700808"/>
            <a:ext cx="2814836" cy="4494693"/>
            <a:chOff x="5796136" y="836712"/>
            <a:chExt cx="2814836" cy="4494693"/>
          </a:xfrm>
        </p:grpSpPr>
        <p:pic>
          <p:nvPicPr>
            <p:cNvPr id="2" name="Picture 2"/>
            <p:cNvPicPr>
              <a:picLocks noChangeAspect="1" noChangeArrowheads="1"/>
            </p:cNvPicPr>
            <p:nvPr/>
          </p:nvPicPr>
          <p:blipFill>
            <a:blip r:embed="rId2" cstate="print">
              <a:duotone>
                <a:schemeClr val="accent4">
                  <a:shade val="45000"/>
                  <a:satMod val="135000"/>
                </a:schemeClr>
                <a:prstClr val="white"/>
              </a:duotone>
            </a:blip>
            <a:srcRect/>
            <a:stretch>
              <a:fillRect/>
            </a:stretch>
          </p:blipFill>
          <p:spPr bwMode="auto">
            <a:xfrm>
              <a:off x="5796136" y="836712"/>
              <a:ext cx="2814836" cy="3992956"/>
            </a:xfrm>
            <a:prstGeom prst="rect">
              <a:avLst/>
            </a:prstGeom>
            <a:noFill/>
            <a:ln w="9525">
              <a:noFill/>
              <a:miter lim="800000"/>
              <a:headEnd/>
              <a:tailEnd/>
            </a:ln>
          </p:spPr>
        </p:pic>
        <p:sp>
          <p:nvSpPr>
            <p:cNvPr id="6" name="矩形 5"/>
            <p:cNvSpPr/>
            <p:nvPr/>
          </p:nvSpPr>
          <p:spPr>
            <a:xfrm>
              <a:off x="5868144" y="5085184"/>
              <a:ext cx="2236510" cy="246221"/>
            </a:xfrm>
            <a:prstGeom prst="rect">
              <a:avLst/>
            </a:prstGeom>
          </p:spPr>
          <p:txBody>
            <a:bodyPr wrap="none">
              <a:spAutoFit/>
            </a:bodyPr>
            <a:lstStyle/>
            <a:p>
              <a:r>
                <a:rPr lang="zh-CN" altLang="zh-CN" sz="1000" b="1" dirty="0" smtClean="0"/>
                <a:t>梅江一期景观湖三维网格剖分俯视图</a:t>
              </a:r>
              <a:endParaRPr lang="zh-CN" altLang="en-US" sz="1000" dirty="0"/>
            </a:p>
          </p:txBody>
        </p:sp>
      </p:grpSp>
      <p:grpSp>
        <p:nvGrpSpPr>
          <p:cNvPr id="4" name="组合 9"/>
          <p:cNvGrpSpPr/>
          <p:nvPr/>
        </p:nvGrpSpPr>
        <p:grpSpPr>
          <a:xfrm>
            <a:off x="323528" y="3284984"/>
            <a:ext cx="5191125" cy="1614373"/>
            <a:chOff x="323528" y="3284984"/>
            <a:chExt cx="5191125" cy="1614373"/>
          </a:xfrm>
        </p:grpSpPr>
        <p:pic>
          <p:nvPicPr>
            <p:cNvPr id="1027" name="Picture 3" descr="888"/>
            <p:cNvPicPr>
              <a:picLocks noChangeAspect="1" noChangeArrowheads="1"/>
            </p:cNvPicPr>
            <p:nvPr/>
          </p:nvPicPr>
          <p:blipFill>
            <a:blip r:embed="rId3" cstate="print">
              <a:duotone>
                <a:schemeClr val="accent4">
                  <a:shade val="45000"/>
                  <a:satMod val="135000"/>
                </a:schemeClr>
                <a:prstClr val="white"/>
              </a:duotone>
            </a:blip>
            <a:srcRect t="46678" r="75092" b="46361"/>
            <a:stretch>
              <a:fillRect/>
            </a:stretch>
          </p:blipFill>
          <p:spPr bwMode="auto">
            <a:xfrm>
              <a:off x="323528" y="3284984"/>
              <a:ext cx="5191125" cy="1038225"/>
            </a:xfrm>
            <a:prstGeom prst="rect">
              <a:avLst/>
            </a:prstGeom>
            <a:noFill/>
            <a:ln w="9525">
              <a:noFill/>
              <a:miter lim="800000"/>
              <a:headEnd/>
              <a:tailEnd/>
            </a:ln>
          </p:spPr>
        </p:pic>
        <p:sp>
          <p:nvSpPr>
            <p:cNvPr id="8" name="矩形 7"/>
            <p:cNvSpPr/>
            <p:nvPr/>
          </p:nvSpPr>
          <p:spPr>
            <a:xfrm>
              <a:off x="1979712" y="4653136"/>
              <a:ext cx="1717137" cy="246221"/>
            </a:xfrm>
            <a:prstGeom prst="rect">
              <a:avLst/>
            </a:prstGeom>
          </p:spPr>
          <p:txBody>
            <a:bodyPr wrap="none">
              <a:spAutoFit/>
            </a:bodyPr>
            <a:lstStyle/>
            <a:p>
              <a:r>
                <a:rPr lang="en-US" altLang="zh-CN" sz="1000" b="1" dirty="0" smtClean="0"/>
                <a:t>A-A</a:t>
              </a:r>
              <a:r>
                <a:rPr lang="zh-CN" altLang="zh-CN" sz="1000" b="1" dirty="0" smtClean="0"/>
                <a:t>剖面的网格剖分局部图</a:t>
              </a:r>
              <a:endParaRPr lang="zh-CN" altLang="en-US" sz="1000" dirty="0"/>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3.2 </a:t>
            </a:r>
            <a:r>
              <a:rPr lang="zh-CN" altLang="en-US" sz="2400" dirty="0" smtClean="0">
                <a:solidFill>
                  <a:schemeClr val="tx1"/>
                </a:solidFill>
                <a:effectLst/>
                <a:latin typeface="Times New Roman" pitchFamily="18" charset="0"/>
                <a:cs typeface="Times New Roman" pitchFamily="18" charset="0"/>
              </a:rPr>
              <a:t>梅江景观湖渗流场分析及渗漏量计算</a:t>
            </a:r>
            <a:r>
              <a:rPr lang="zh-CN" altLang="en-US" sz="2400" dirty="0" smtClean="0">
                <a:solidFill>
                  <a:srgbClr val="FF0000"/>
                </a:solidFill>
                <a:effectLst/>
                <a:latin typeface="Times New Roman" pitchFamily="18" charset="0"/>
                <a:cs typeface="Times New Roman" pitchFamily="18" charset="0"/>
              </a:rPr>
              <a:t/>
            </a:r>
            <a:br>
              <a:rPr lang="zh-CN" altLang="en-US" sz="2400" dirty="0" smtClean="0">
                <a:solidFill>
                  <a:srgbClr val="FF0000"/>
                </a:solidFill>
                <a:effectLst/>
                <a:latin typeface="Times New Roman" pitchFamily="18" charset="0"/>
                <a:cs typeface="Times New Roman" pitchFamily="18" charset="0"/>
              </a:rPr>
            </a:br>
            <a:endParaRPr lang="zh-CN" altLang="en-US" sz="2400" dirty="0" smtClean="0">
              <a:solidFill>
                <a:srgbClr val="FF0000"/>
              </a:solidFill>
              <a:effectLst/>
              <a:latin typeface="Times New Roman" pitchFamily="18" charset="0"/>
              <a:cs typeface="Times New Roman" pitchFamily="18" charset="0"/>
            </a:endParaRPr>
          </a:p>
        </p:txBody>
      </p:sp>
      <p:sp>
        <p:nvSpPr>
          <p:cNvPr id="56323" name="Text Box 3"/>
          <p:cNvSpPr txBox="1">
            <a:spLocks noChangeArrowheads="1"/>
          </p:cNvSpPr>
          <p:nvPr/>
        </p:nvSpPr>
        <p:spPr bwMode="auto">
          <a:xfrm>
            <a:off x="395288" y="981075"/>
            <a:ext cx="8137152" cy="2246769"/>
          </a:xfrm>
          <a:prstGeom prst="rect">
            <a:avLst/>
          </a:prstGeom>
          <a:noFill/>
          <a:ln w="9525">
            <a:noFill/>
            <a:miter lim="800000"/>
            <a:headEnd/>
            <a:tailEnd/>
          </a:ln>
          <a:effectLst/>
        </p:spPr>
        <p:txBody>
          <a:bodyPr wrap="square">
            <a:spAutoFit/>
          </a:bodyPr>
          <a:lstStyle/>
          <a:p>
            <a:pPr>
              <a:lnSpc>
                <a:spcPts val="2400"/>
              </a:lnSpc>
            </a:pPr>
            <a:r>
              <a:rPr lang="zh-CN" altLang="en-US" b="1" dirty="0" smtClean="0">
                <a:solidFill>
                  <a:schemeClr val="accent1"/>
                </a:solidFill>
                <a:latin typeface="Times New Roman" pitchFamily="18" charset="0"/>
                <a:ea typeface="仿宋_GB2312" pitchFamily="49" charset="-122"/>
                <a:cs typeface="Times New Roman" pitchFamily="18" charset="0"/>
              </a:rPr>
              <a:t>模型计算参数</a:t>
            </a:r>
          </a:p>
          <a:p>
            <a:pPr>
              <a:lnSpc>
                <a:spcPts val="2400"/>
              </a:lnSpc>
            </a:pPr>
            <a:endParaRPr lang="en-US" altLang="zh-CN" b="1" dirty="0" smtClean="0">
              <a:solidFill>
                <a:schemeClr val="accent1"/>
              </a:solidFill>
              <a:latin typeface="Times New Roman" pitchFamily="18" charset="0"/>
              <a:ea typeface="仿宋_GB2312" pitchFamily="49" charset="-122"/>
              <a:cs typeface="Times New Roman" pitchFamily="18" charset="0"/>
            </a:endParaRPr>
          </a:p>
          <a:p>
            <a:pPr>
              <a:lnSpc>
                <a:spcPts val="2400"/>
              </a:lnSpc>
            </a:pPr>
            <a:r>
              <a:rPr lang="zh-CN" altLang="en-US" dirty="0" smtClean="0">
                <a:latin typeface="Times New Roman" pitchFamily="18" charset="0"/>
                <a:ea typeface="仿宋_GB2312" pitchFamily="49" charset="-122"/>
                <a:cs typeface="Times New Roman" pitchFamily="18" charset="0"/>
              </a:rPr>
              <a:t>        梅江一期景观湖地属华北平原滨海冲积平原，在垂直方向上成层分布，在埋深</a:t>
            </a:r>
            <a:r>
              <a:rPr lang="en-US" altLang="zh-CN" dirty="0" smtClean="0">
                <a:latin typeface="Times New Roman" pitchFamily="18" charset="0"/>
                <a:ea typeface="仿宋_GB2312" pitchFamily="49" charset="-122"/>
                <a:cs typeface="Times New Roman" pitchFamily="18" charset="0"/>
              </a:rPr>
              <a:t>10.0m</a:t>
            </a:r>
            <a:r>
              <a:rPr lang="zh-CN" altLang="en-US" dirty="0" smtClean="0">
                <a:latin typeface="Times New Roman" pitchFamily="18" charset="0"/>
                <a:ea typeface="仿宋_GB2312" pitchFamily="49" charset="-122"/>
                <a:cs typeface="Times New Roman" pitchFamily="18" charset="0"/>
              </a:rPr>
              <a:t>以上范围内，地基土层自上而下主要分为淤泥质土、淤泥质粉质粘土和粉土。根据勘查室内渗透试验结果，浅层地基土的特性参数如表所示。</a:t>
            </a:r>
          </a:p>
          <a:p>
            <a:pPr>
              <a:lnSpc>
                <a:spcPts val="2400"/>
              </a:lnSpc>
            </a:pPr>
            <a:r>
              <a:rPr lang="zh-CN" altLang="en-US" dirty="0" smtClean="0">
                <a:latin typeface="Times New Roman" pitchFamily="18" charset="0"/>
                <a:ea typeface="仿宋_GB2312" pitchFamily="49" charset="-122"/>
                <a:cs typeface="Times New Roman" pitchFamily="18" charset="0"/>
              </a:rPr>
              <a:t>        根据地基土的特性参数，非饱和水力特性参数的取值为 </a:t>
            </a:r>
            <a:r>
              <a:rPr lang="en-US" altLang="zh-CN" dirty="0" smtClean="0">
                <a:latin typeface="Times New Roman" pitchFamily="18" charset="0"/>
                <a:ea typeface="仿宋_GB2312" pitchFamily="49" charset="-122"/>
                <a:cs typeface="Times New Roman" pitchFamily="18" charset="0"/>
              </a:rPr>
              <a:t>=0.99</a:t>
            </a:r>
            <a:r>
              <a:rPr lang="zh-CN" altLang="en-US" dirty="0" smtClean="0">
                <a:latin typeface="Times New Roman" pitchFamily="18" charset="0"/>
                <a:ea typeface="仿宋_GB2312" pitchFamily="49" charset="-122"/>
                <a:cs typeface="Times New Roman" pitchFamily="18" charset="0"/>
              </a:rPr>
              <a:t>， </a:t>
            </a:r>
            <a:r>
              <a:rPr lang="en-US" altLang="zh-CN" dirty="0" smtClean="0">
                <a:latin typeface="Times New Roman" pitchFamily="18" charset="0"/>
                <a:ea typeface="仿宋_GB2312" pitchFamily="49" charset="-122"/>
                <a:cs typeface="Times New Roman" pitchFamily="18" charset="0"/>
              </a:rPr>
              <a:t>=0.01</a:t>
            </a:r>
            <a:r>
              <a:rPr lang="zh-CN" altLang="en-US" dirty="0" smtClean="0">
                <a:latin typeface="Times New Roman" pitchFamily="18" charset="0"/>
                <a:ea typeface="仿宋_GB2312" pitchFamily="49" charset="-122"/>
                <a:cs typeface="Times New Roman" pitchFamily="18" charset="0"/>
              </a:rPr>
              <a:t>，</a:t>
            </a:r>
            <a:r>
              <a:rPr lang="en-US" altLang="zh-CN" dirty="0" smtClean="0">
                <a:latin typeface="Times New Roman" pitchFamily="18" charset="0"/>
                <a:ea typeface="仿宋_GB2312" pitchFamily="49" charset="-122"/>
                <a:cs typeface="Times New Roman" pitchFamily="18" charset="0"/>
              </a:rPr>
              <a:t>m</a:t>
            </a:r>
            <a:r>
              <a:rPr lang="zh-CN" altLang="en-US" dirty="0" smtClean="0">
                <a:latin typeface="Times New Roman" pitchFamily="18" charset="0"/>
                <a:ea typeface="仿宋_GB2312" pitchFamily="49" charset="-122"/>
                <a:cs typeface="Times New Roman" pitchFamily="18" charset="0"/>
              </a:rPr>
              <a:t>＝</a:t>
            </a:r>
            <a:r>
              <a:rPr lang="en-US" altLang="zh-CN" dirty="0" smtClean="0">
                <a:latin typeface="Times New Roman" pitchFamily="18" charset="0"/>
                <a:ea typeface="仿宋_GB2312" pitchFamily="49" charset="-122"/>
                <a:cs typeface="Times New Roman" pitchFamily="18" charset="0"/>
              </a:rPr>
              <a:t>0.457</a:t>
            </a:r>
            <a:r>
              <a:rPr lang="zh-CN" altLang="en-US" dirty="0" smtClean="0">
                <a:latin typeface="Times New Roman" pitchFamily="18" charset="0"/>
                <a:ea typeface="仿宋_GB2312" pitchFamily="49" charset="-122"/>
                <a:cs typeface="Times New Roman" pitchFamily="18" charset="0"/>
              </a:rPr>
              <a:t>， ＝</a:t>
            </a:r>
            <a:r>
              <a:rPr lang="en-US" altLang="zh-CN" dirty="0" smtClean="0">
                <a:latin typeface="Times New Roman" pitchFamily="18" charset="0"/>
                <a:ea typeface="仿宋_GB2312" pitchFamily="49" charset="-122"/>
                <a:cs typeface="Times New Roman" pitchFamily="18" charset="0"/>
              </a:rPr>
              <a:t>25kPa</a:t>
            </a:r>
            <a:r>
              <a:rPr lang="zh-CN" altLang="en-US" dirty="0" smtClean="0">
                <a:latin typeface="Times New Roman" pitchFamily="18" charset="0"/>
                <a:ea typeface="仿宋_GB2312" pitchFamily="49" charset="-122"/>
                <a:cs typeface="Times New Roman" pitchFamily="18" charset="0"/>
              </a:rPr>
              <a:t>。</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表格 10"/>
          <p:cNvGraphicFramePr>
            <a:graphicFrameLocks noGrp="1"/>
          </p:cNvGraphicFramePr>
          <p:nvPr/>
        </p:nvGraphicFramePr>
        <p:xfrm>
          <a:off x="1907704" y="3861048"/>
          <a:ext cx="5355590" cy="923290"/>
        </p:xfrm>
        <a:graphic>
          <a:graphicData uri="http://schemas.openxmlformats.org/drawingml/2006/table">
            <a:tbl>
              <a:tblPr/>
              <a:tblGrid>
                <a:gridCol w="1083945"/>
                <a:gridCol w="1083310"/>
                <a:gridCol w="1165860"/>
                <a:gridCol w="1226185"/>
                <a:gridCol w="796290"/>
              </a:tblGrid>
              <a:tr h="419100">
                <a:tc>
                  <a:txBody>
                    <a:bodyPr/>
                    <a:lstStyle/>
                    <a:p>
                      <a:pPr algn="ctr">
                        <a:spcAft>
                          <a:spcPts val="0"/>
                        </a:spcAft>
                      </a:pPr>
                      <a:r>
                        <a:rPr lang="zh-CN" sz="1050" kern="0" dirty="0">
                          <a:latin typeface="Times New Roman"/>
                          <a:ea typeface="宋体"/>
                        </a:rPr>
                        <a:t>岩性</a:t>
                      </a:r>
                      <a:endParaRPr lang="zh-CN" sz="1050" kern="100" dirty="0">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latin typeface="Times New Roman"/>
                          <a:ea typeface="宋体"/>
                        </a:rPr>
                        <a:t>天然孔隙比</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latin typeface="Times New Roman"/>
                          <a:ea typeface="宋体"/>
                        </a:rPr>
                        <a:t>水平渗透系数</a:t>
                      </a:r>
                      <a:endParaRPr lang="zh-CN" sz="1050" kern="100">
                        <a:latin typeface="Times New Roman"/>
                        <a:ea typeface="宋体"/>
                      </a:endParaRPr>
                    </a:p>
                    <a:p>
                      <a:pPr algn="ctr">
                        <a:spcAft>
                          <a:spcPts val="0"/>
                        </a:spcAft>
                      </a:pPr>
                      <a:r>
                        <a:rPr lang="en-US" sz="1050" kern="0">
                          <a:latin typeface="Times New Roman"/>
                          <a:ea typeface="宋体"/>
                        </a:rPr>
                        <a:t>cm/s</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latin typeface="Times New Roman"/>
                          <a:ea typeface="宋体"/>
                        </a:rPr>
                        <a:t>垂直渗透系数</a:t>
                      </a:r>
                      <a:endParaRPr lang="zh-CN" sz="1050" kern="100">
                        <a:latin typeface="Times New Roman"/>
                        <a:ea typeface="宋体"/>
                      </a:endParaRPr>
                    </a:p>
                    <a:p>
                      <a:pPr algn="ctr">
                        <a:spcAft>
                          <a:spcPts val="0"/>
                        </a:spcAft>
                      </a:pPr>
                      <a:r>
                        <a:rPr lang="en-US" sz="1050" kern="0">
                          <a:latin typeface="Times New Roman"/>
                          <a:ea typeface="宋体"/>
                        </a:rPr>
                        <a:t>cm/s</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latin typeface="Times New Roman"/>
                          <a:ea typeface="宋体"/>
                        </a:rPr>
                        <a:t>渗透性</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095">
                <a:tc>
                  <a:txBody>
                    <a:bodyPr/>
                    <a:lstStyle/>
                    <a:p>
                      <a:pPr algn="ctr">
                        <a:spcAft>
                          <a:spcPts val="0"/>
                        </a:spcAft>
                      </a:pPr>
                      <a:r>
                        <a:rPr lang="zh-CN" sz="1050" kern="0" dirty="0">
                          <a:latin typeface="Times New Roman"/>
                          <a:ea typeface="宋体"/>
                        </a:rPr>
                        <a:t>淤泥质粉质粘土</a:t>
                      </a:r>
                      <a:endParaRPr lang="zh-CN" sz="1050" kern="100" dirty="0">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0">
                          <a:latin typeface="Times New Roman"/>
                          <a:ea typeface="宋体"/>
                        </a:rPr>
                        <a:t>1.02</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0">
                          <a:latin typeface="Times New Roman"/>
                          <a:ea typeface="宋体"/>
                        </a:rPr>
                        <a:t>1.64E-4</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0">
                          <a:latin typeface="Times New Roman"/>
                          <a:ea typeface="宋体"/>
                        </a:rPr>
                        <a:t>1.1E-4</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zh-CN" sz="1050" kern="0">
                          <a:latin typeface="Times New Roman"/>
                          <a:ea typeface="宋体"/>
                        </a:rPr>
                        <a:t>弱透水</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r h="252095">
                <a:tc>
                  <a:txBody>
                    <a:bodyPr/>
                    <a:lstStyle/>
                    <a:p>
                      <a:pPr algn="ctr">
                        <a:spcAft>
                          <a:spcPts val="0"/>
                        </a:spcAft>
                      </a:pPr>
                      <a:r>
                        <a:rPr lang="zh-CN" sz="1050" kern="0">
                          <a:latin typeface="Times New Roman"/>
                          <a:ea typeface="宋体"/>
                        </a:rPr>
                        <a:t>粉土</a:t>
                      </a:r>
                      <a:endParaRPr lang="zh-CN" sz="1050" kern="100">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0">
                          <a:latin typeface="Times New Roman"/>
                          <a:ea typeface="宋体"/>
                        </a:rPr>
                        <a:t>0.788</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0">
                          <a:latin typeface="Times New Roman"/>
                          <a:ea typeface="宋体"/>
                        </a:rPr>
                        <a:t>4.23E-4</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0">
                          <a:latin typeface="Times New Roman"/>
                          <a:ea typeface="宋体"/>
                        </a:rPr>
                        <a:t>8.95E-5</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zh-CN" sz="1050" kern="0" dirty="0">
                          <a:latin typeface="Times New Roman"/>
                          <a:ea typeface="宋体"/>
                        </a:rPr>
                        <a:t>弱透水</a:t>
                      </a:r>
                      <a:endParaRPr lang="zh-CN" sz="105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r>
            </a:tbl>
          </a:graphicData>
        </a:graphic>
      </p:graphicFrame>
      <p:sp>
        <p:nvSpPr>
          <p:cNvPr id="2049" name="Rectangle 1"/>
          <p:cNvSpPr>
            <a:spLocks noChangeArrowheads="1"/>
          </p:cNvSpPr>
          <p:nvPr/>
        </p:nvSpPr>
        <p:spPr bwMode="auto">
          <a:xfrm>
            <a:off x="3707904" y="3645024"/>
            <a:ext cx="1763688"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浅层地基土特性参数表</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3.2 </a:t>
            </a:r>
            <a:r>
              <a:rPr lang="zh-CN" altLang="en-US" sz="2400" dirty="0" smtClean="0">
                <a:solidFill>
                  <a:schemeClr val="tx1"/>
                </a:solidFill>
                <a:effectLst/>
                <a:latin typeface="Times New Roman" pitchFamily="18" charset="0"/>
                <a:cs typeface="Times New Roman" pitchFamily="18" charset="0"/>
              </a:rPr>
              <a:t>梅江景观湖渗流场分析及渗漏量计算</a:t>
            </a:r>
            <a:r>
              <a:rPr lang="zh-CN" altLang="en-US" sz="2400" dirty="0" smtClean="0">
                <a:solidFill>
                  <a:srgbClr val="FF0000"/>
                </a:solidFill>
                <a:effectLst/>
                <a:latin typeface="Times New Roman" pitchFamily="18" charset="0"/>
                <a:cs typeface="Times New Roman" pitchFamily="18" charset="0"/>
              </a:rPr>
              <a:t/>
            </a:r>
            <a:br>
              <a:rPr lang="zh-CN" altLang="en-US" sz="2400" dirty="0" smtClean="0">
                <a:solidFill>
                  <a:srgbClr val="FF0000"/>
                </a:solidFill>
                <a:effectLst/>
                <a:latin typeface="Times New Roman" pitchFamily="18" charset="0"/>
                <a:cs typeface="Times New Roman" pitchFamily="18" charset="0"/>
              </a:rPr>
            </a:br>
            <a:endParaRPr lang="zh-CN" altLang="en-US" sz="2400" dirty="0" smtClean="0">
              <a:solidFill>
                <a:srgbClr val="FF0000"/>
              </a:solidFill>
              <a:effectLst/>
              <a:latin typeface="Times New Roman" pitchFamily="18" charset="0"/>
              <a:cs typeface="Times New Roman" pitchFamily="18" charset="0"/>
            </a:endParaRPr>
          </a:p>
        </p:txBody>
      </p:sp>
      <p:sp>
        <p:nvSpPr>
          <p:cNvPr id="56323" name="Text Box 3"/>
          <p:cNvSpPr txBox="1">
            <a:spLocks noChangeArrowheads="1"/>
          </p:cNvSpPr>
          <p:nvPr/>
        </p:nvSpPr>
        <p:spPr bwMode="auto">
          <a:xfrm>
            <a:off x="395288" y="981075"/>
            <a:ext cx="8137152" cy="3477875"/>
          </a:xfrm>
          <a:prstGeom prst="rect">
            <a:avLst/>
          </a:prstGeom>
          <a:noFill/>
          <a:ln w="9525">
            <a:noFill/>
            <a:miter lim="800000"/>
            <a:headEnd/>
            <a:tailEnd/>
          </a:ln>
          <a:effectLst/>
        </p:spPr>
        <p:txBody>
          <a:bodyPr wrap="square">
            <a:spAutoFit/>
          </a:bodyPr>
          <a:lstStyle/>
          <a:p>
            <a:pPr>
              <a:lnSpc>
                <a:spcPts val="2400"/>
              </a:lnSpc>
            </a:pPr>
            <a:r>
              <a:rPr lang="zh-CN" altLang="en-US" b="1" dirty="0" smtClean="0">
                <a:solidFill>
                  <a:schemeClr val="accent1"/>
                </a:solidFill>
                <a:latin typeface="Times New Roman" pitchFamily="18" charset="0"/>
                <a:ea typeface="仿宋_GB2312" pitchFamily="49" charset="-122"/>
                <a:cs typeface="Times New Roman" pitchFamily="18" charset="0"/>
              </a:rPr>
              <a:t>边界条件与初始条件</a:t>
            </a:r>
            <a:endParaRPr lang="en-US" altLang="zh-CN" b="1" dirty="0" smtClean="0">
              <a:solidFill>
                <a:schemeClr val="accent1"/>
              </a:solidFill>
              <a:latin typeface="Times New Roman" pitchFamily="18" charset="0"/>
              <a:ea typeface="仿宋_GB2312" pitchFamily="49" charset="-122"/>
              <a:cs typeface="Times New Roman" pitchFamily="18" charset="0"/>
            </a:endParaRPr>
          </a:p>
          <a:p>
            <a:pPr>
              <a:lnSpc>
                <a:spcPts val="2400"/>
              </a:lnSpc>
            </a:pPr>
            <a:endParaRPr lang="en-US" altLang="zh-CN" b="1" dirty="0" smtClean="0">
              <a:solidFill>
                <a:schemeClr val="accent1"/>
              </a:solidFill>
              <a:latin typeface="Times New Roman" pitchFamily="18" charset="0"/>
              <a:ea typeface="仿宋_GB2312" pitchFamily="49" charset="-122"/>
              <a:cs typeface="Times New Roman" pitchFamily="18" charset="0"/>
            </a:endParaRPr>
          </a:p>
          <a:p>
            <a:pPr>
              <a:lnSpc>
                <a:spcPts val="2400"/>
              </a:lnSpc>
            </a:pPr>
            <a:r>
              <a:rPr lang="zh-CN" altLang="en-US" dirty="0" smtClean="0">
                <a:latin typeface="Times New Roman" pitchFamily="18" charset="0"/>
                <a:ea typeface="仿宋_GB2312" pitchFamily="49" charset="-122"/>
                <a:cs typeface="Times New Roman" pitchFamily="18" charset="0"/>
              </a:rPr>
              <a:t>        计算区域的四周外侧作用地下水位，为已知水头边界条件。梅江景观湖区域表层地下水属潜水类型，主要由大气降水补给，以蒸发形式排泄，水位随季节有所变化。根据区域地下水长期观测资料，地下水位年变化幅度在</a:t>
            </a:r>
            <a:r>
              <a:rPr lang="en-US" altLang="zh-CN" dirty="0" smtClean="0">
                <a:latin typeface="Times New Roman" pitchFamily="18" charset="0"/>
                <a:ea typeface="仿宋_GB2312" pitchFamily="49" charset="-122"/>
                <a:cs typeface="Times New Roman" pitchFamily="18" charset="0"/>
              </a:rPr>
              <a:t>0.5</a:t>
            </a:r>
            <a:r>
              <a:rPr lang="zh-CN" altLang="en-US" dirty="0" smtClean="0">
                <a:latin typeface="Times New Roman" pitchFamily="18" charset="0"/>
                <a:ea typeface="仿宋_GB2312" pitchFamily="49" charset="-122"/>
                <a:cs typeface="Times New Roman" pitchFamily="18" charset="0"/>
              </a:rPr>
              <a:t>～</a:t>
            </a:r>
            <a:r>
              <a:rPr lang="en-US" altLang="zh-CN" dirty="0" smtClean="0">
                <a:latin typeface="Times New Roman" pitchFamily="18" charset="0"/>
                <a:ea typeface="仿宋_GB2312" pitchFamily="49" charset="-122"/>
                <a:cs typeface="Times New Roman" pitchFamily="18" charset="0"/>
              </a:rPr>
              <a:t>1.0m</a:t>
            </a:r>
            <a:r>
              <a:rPr lang="zh-CN" altLang="en-US" dirty="0" smtClean="0">
                <a:latin typeface="Times New Roman" pitchFamily="18" charset="0"/>
                <a:ea typeface="仿宋_GB2312" pitchFamily="49" charset="-122"/>
                <a:cs typeface="Times New Roman" pitchFamily="18" charset="0"/>
              </a:rPr>
              <a:t>左右。</a:t>
            </a:r>
          </a:p>
          <a:p>
            <a:pPr>
              <a:lnSpc>
                <a:spcPts val="2400"/>
              </a:lnSpc>
            </a:pPr>
            <a:r>
              <a:rPr lang="zh-CN" altLang="en-US" dirty="0" smtClean="0">
                <a:latin typeface="Times New Roman" pitchFamily="18" charset="0"/>
                <a:ea typeface="仿宋_GB2312" pitchFamily="49" charset="-122"/>
                <a:cs typeface="Times New Roman" pitchFamily="18" charset="0"/>
              </a:rPr>
              <a:t>        计算区域内由边坡和湖底组成的凹陷区域内，由于景观湖的水位维持在</a:t>
            </a:r>
            <a:r>
              <a:rPr lang="en-US" altLang="zh-CN" dirty="0" smtClean="0">
                <a:latin typeface="Times New Roman" pitchFamily="18" charset="0"/>
                <a:ea typeface="仿宋_GB2312" pitchFamily="49" charset="-122"/>
                <a:cs typeface="Times New Roman" pitchFamily="18" charset="0"/>
              </a:rPr>
              <a:t>2.0m</a:t>
            </a:r>
            <a:r>
              <a:rPr lang="zh-CN" altLang="en-US" dirty="0" smtClean="0">
                <a:latin typeface="Times New Roman" pitchFamily="18" charset="0"/>
                <a:ea typeface="仿宋_GB2312" pitchFamily="49" charset="-122"/>
                <a:cs typeface="Times New Roman" pitchFamily="18" charset="0"/>
              </a:rPr>
              <a:t>，因此在</a:t>
            </a:r>
            <a:r>
              <a:rPr lang="en-US" altLang="zh-CN" dirty="0" smtClean="0">
                <a:latin typeface="Times New Roman" pitchFamily="18" charset="0"/>
                <a:ea typeface="仿宋_GB2312" pitchFamily="49" charset="-122"/>
                <a:cs typeface="Times New Roman" pitchFamily="18" charset="0"/>
              </a:rPr>
              <a:t>2.0m</a:t>
            </a:r>
            <a:r>
              <a:rPr lang="zh-CN" altLang="en-US" dirty="0" smtClean="0">
                <a:latin typeface="Times New Roman" pitchFamily="18" charset="0"/>
                <a:ea typeface="仿宋_GB2312" pitchFamily="49" charset="-122"/>
                <a:cs typeface="Times New Roman" pitchFamily="18" charset="0"/>
              </a:rPr>
              <a:t>以下的边界条件是已知水头边界条件，这部分边界即为发生湖水渗漏的边界，通过统计通过此类边界的所有渗流量，就得到所求的渗漏量。</a:t>
            </a:r>
          </a:p>
          <a:p>
            <a:pPr>
              <a:lnSpc>
                <a:spcPts val="2400"/>
              </a:lnSpc>
            </a:pPr>
            <a:r>
              <a:rPr lang="zh-CN" altLang="en-US" dirty="0" smtClean="0">
                <a:latin typeface="Times New Roman" pitchFamily="18" charset="0"/>
                <a:ea typeface="仿宋_GB2312" pitchFamily="49" charset="-122"/>
                <a:cs typeface="Times New Roman" pitchFamily="18" charset="0"/>
              </a:rPr>
              <a:t>为了得到已知的周边地下水位和湖内水位的稳定渗流场，初始条件可取为孔隙水压力等于大气压力。</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3.2 </a:t>
            </a:r>
            <a:r>
              <a:rPr lang="zh-CN" altLang="en-US" sz="2400" dirty="0" smtClean="0">
                <a:solidFill>
                  <a:schemeClr val="tx1"/>
                </a:solidFill>
                <a:effectLst/>
                <a:latin typeface="Times New Roman" pitchFamily="18" charset="0"/>
                <a:cs typeface="Times New Roman" pitchFamily="18" charset="0"/>
              </a:rPr>
              <a:t>梅江景观湖渗流场分析及渗漏量计算</a:t>
            </a:r>
            <a:r>
              <a:rPr lang="zh-CN" altLang="en-US" sz="2400" dirty="0" smtClean="0">
                <a:solidFill>
                  <a:srgbClr val="FF0000"/>
                </a:solidFill>
                <a:effectLst/>
                <a:latin typeface="Times New Roman" pitchFamily="18" charset="0"/>
                <a:cs typeface="Times New Roman" pitchFamily="18" charset="0"/>
              </a:rPr>
              <a:t/>
            </a:r>
            <a:br>
              <a:rPr lang="zh-CN" altLang="en-US" sz="2400" dirty="0" smtClean="0">
                <a:solidFill>
                  <a:srgbClr val="FF0000"/>
                </a:solidFill>
                <a:effectLst/>
                <a:latin typeface="Times New Roman" pitchFamily="18" charset="0"/>
                <a:cs typeface="Times New Roman" pitchFamily="18" charset="0"/>
              </a:rPr>
            </a:br>
            <a:endParaRPr lang="zh-CN" altLang="en-US" sz="2400" dirty="0" smtClean="0">
              <a:solidFill>
                <a:srgbClr val="FF0000"/>
              </a:solidFill>
              <a:effectLst/>
              <a:latin typeface="Times New Roman" pitchFamily="18" charset="0"/>
              <a:cs typeface="Times New Roman" pitchFamily="18" charset="0"/>
            </a:endParaRPr>
          </a:p>
        </p:txBody>
      </p:sp>
      <p:sp>
        <p:nvSpPr>
          <p:cNvPr id="56323" name="Text Box 3"/>
          <p:cNvSpPr txBox="1">
            <a:spLocks noChangeArrowheads="1"/>
          </p:cNvSpPr>
          <p:nvPr/>
        </p:nvSpPr>
        <p:spPr bwMode="auto">
          <a:xfrm>
            <a:off x="395288" y="981075"/>
            <a:ext cx="8137152" cy="2554545"/>
          </a:xfrm>
          <a:prstGeom prst="rect">
            <a:avLst/>
          </a:prstGeom>
          <a:noFill/>
          <a:ln w="9525">
            <a:noFill/>
            <a:miter lim="800000"/>
            <a:headEnd/>
            <a:tailEnd/>
          </a:ln>
          <a:effectLst/>
        </p:spPr>
        <p:txBody>
          <a:bodyPr wrap="square">
            <a:spAutoFit/>
          </a:bodyPr>
          <a:lstStyle/>
          <a:p>
            <a:pPr>
              <a:lnSpc>
                <a:spcPts val="2400"/>
              </a:lnSpc>
            </a:pPr>
            <a:r>
              <a:rPr lang="zh-CN" altLang="en-US" b="1" dirty="0" smtClean="0">
                <a:solidFill>
                  <a:schemeClr val="accent1"/>
                </a:solidFill>
                <a:latin typeface="Times New Roman" pitchFamily="18" charset="0"/>
                <a:ea typeface="仿宋_GB2312" pitchFamily="49" charset="-122"/>
                <a:cs typeface="Times New Roman" pitchFamily="18" charset="0"/>
              </a:rPr>
              <a:t>渗流场分析及渗漏量计算</a:t>
            </a:r>
            <a:endParaRPr lang="en-US" altLang="zh-CN" b="1" dirty="0" smtClean="0">
              <a:solidFill>
                <a:schemeClr val="accent1"/>
              </a:solidFill>
              <a:latin typeface="Times New Roman" pitchFamily="18" charset="0"/>
              <a:ea typeface="仿宋_GB2312" pitchFamily="49" charset="-122"/>
              <a:cs typeface="Times New Roman" pitchFamily="18" charset="0"/>
            </a:endParaRPr>
          </a:p>
          <a:p>
            <a:pPr>
              <a:lnSpc>
                <a:spcPts val="2400"/>
              </a:lnSpc>
            </a:pPr>
            <a:endParaRPr lang="en-US" altLang="zh-CN" b="1" dirty="0" smtClean="0">
              <a:solidFill>
                <a:schemeClr val="accent1"/>
              </a:solidFill>
              <a:latin typeface="Times New Roman" pitchFamily="18" charset="0"/>
              <a:ea typeface="仿宋_GB2312" pitchFamily="49" charset="-122"/>
              <a:cs typeface="Times New Roman" pitchFamily="18" charset="0"/>
            </a:endParaRPr>
          </a:p>
          <a:p>
            <a:pPr>
              <a:lnSpc>
                <a:spcPts val="2400"/>
              </a:lnSpc>
            </a:pPr>
            <a:r>
              <a:rPr lang="zh-CN" altLang="en-US" dirty="0" smtClean="0">
                <a:latin typeface="Times New Roman" pitchFamily="18" charset="0"/>
                <a:ea typeface="仿宋_GB2312" pitchFamily="49" charset="-122"/>
                <a:cs typeface="Times New Roman" pitchFamily="18" charset="0"/>
              </a:rPr>
              <a:t>        景观湖水位为</a:t>
            </a:r>
            <a:r>
              <a:rPr lang="en-US" altLang="zh-CN" dirty="0" smtClean="0">
                <a:latin typeface="Times New Roman" pitchFamily="18" charset="0"/>
                <a:ea typeface="仿宋_GB2312" pitchFamily="49" charset="-122"/>
                <a:cs typeface="Times New Roman" pitchFamily="18" charset="0"/>
              </a:rPr>
              <a:t>2.0m</a:t>
            </a:r>
            <a:r>
              <a:rPr lang="zh-CN" altLang="en-US" dirty="0" smtClean="0">
                <a:latin typeface="Times New Roman" pitchFamily="18" charset="0"/>
                <a:ea typeface="仿宋_GB2312" pitchFamily="49" charset="-122"/>
                <a:cs typeface="Times New Roman" pitchFamily="18" charset="0"/>
              </a:rPr>
              <a:t>，地下水位在年内是变化的，分别计算地下水位从</a:t>
            </a:r>
            <a:r>
              <a:rPr lang="en-US" altLang="zh-CN" dirty="0" smtClean="0">
                <a:latin typeface="Times New Roman" pitchFamily="18" charset="0"/>
                <a:ea typeface="仿宋_GB2312" pitchFamily="49" charset="-122"/>
                <a:cs typeface="Times New Roman" pitchFamily="18" charset="0"/>
              </a:rPr>
              <a:t>-0.8m</a:t>
            </a:r>
            <a:r>
              <a:rPr lang="zh-CN" altLang="en-US" dirty="0" smtClean="0">
                <a:latin typeface="Times New Roman" pitchFamily="18" charset="0"/>
                <a:ea typeface="仿宋_GB2312" pitchFamily="49" charset="-122"/>
                <a:cs typeface="Times New Roman" pitchFamily="18" charset="0"/>
              </a:rPr>
              <a:t>渐变至</a:t>
            </a:r>
            <a:r>
              <a:rPr lang="en-US" altLang="zh-CN" dirty="0" smtClean="0">
                <a:latin typeface="Times New Roman" pitchFamily="18" charset="0"/>
                <a:ea typeface="仿宋_GB2312" pitchFamily="49" charset="-122"/>
                <a:cs typeface="Times New Roman" pitchFamily="18" charset="0"/>
              </a:rPr>
              <a:t>2.0m</a:t>
            </a:r>
            <a:r>
              <a:rPr lang="zh-CN" altLang="en-US" dirty="0" smtClean="0">
                <a:latin typeface="Times New Roman" pitchFamily="18" charset="0"/>
                <a:ea typeface="仿宋_GB2312" pitchFamily="49" charset="-122"/>
                <a:cs typeface="Times New Roman" pitchFamily="18" charset="0"/>
              </a:rPr>
              <a:t>的渗流场和渗漏量，计算过程中每次地下水位的变化量为</a:t>
            </a:r>
            <a:r>
              <a:rPr lang="en-US" altLang="zh-CN" dirty="0" smtClean="0">
                <a:latin typeface="Times New Roman" pitchFamily="18" charset="0"/>
                <a:ea typeface="仿宋_GB2312" pitchFamily="49" charset="-122"/>
                <a:cs typeface="Times New Roman" pitchFamily="18" charset="0"/>
              </a:rPr>
              <a:t>0.2m</a:t>
            </a:r>
            <a:r>
              <a:rPr lang="zh-CN" altLang="en-US" dirty="0" smtClean="0">
                <a:latin typeface="Times New Roman" pitchFamily="18" charset="0"/>
                <a:ea typeface="仿宋_GB2312" pitchFamily="49" charset="-122"/>
                <a:cs typeface="Times New Roman" pitchFamily="18" charset="0"/>
              </a:rPr>
              <a:t>。选择三个典型的地下水位情况下的渗流场进行分析，分别为</a:t>
            </a:r>
            <a:r>
              <a:rPr lang="en-US" altLang="zh-CN" dirty="0" smtClean="0">
                <a:latin typeface="Times New Roman" pitchFamily="18" charset="0"/>
                <a:ea typeface="仿宋_GB2312" pitchFamily="49" charset="-122"/>
                <a:cs typeface="Times New Roman" pitchFamily="18" charset="0"/>
              </a:rPr>
              <a:t>-0.8m</a:t>
            </a:r>
            <a:r>
              <a:rPr lang="zh-CN" altLang="en-US" dirty="0" smtClean="0">
                <a:latin typeface="Times New Roman" pitchFamily="18" charset="0"/>
                <a:ea typeface="仿宋_GB2312" pitchFamily="49" charset="-122"/>
                <a:cs typeface="Times New Roman" pitchFamily="18" charset="0"/>
              </a:rPr>
              <a:t>、</a:t>
            </a:r>
            <a:r>
              <a:rPr lang="en-US" altLang="zh-CN" dirty="0" smtClean="0">
                <a:latin typeface="Times New Roman" pitchFamily="18" charset="0"/>
                <a:ea typeface="仿宋_GB2312" pitchFamily="49" charset="-122"/>
                <a:cs typeface="Times New Roman" pitchFamily="18" charset="0"/>
              </a:rPr>
              <a:t>0.6m</a:t>
            </a:r>
            <a:r>
              <a:rPr lang="zh-CN" altLang="en-US" dirty="0" smtClean="0">
                <a:latin typeface="Times New Roman" pitchFamily="18" charset="0"/>
                <a:ea typeface="仿宋_GB2312" pitchFamily="49" charset="-122"/>
                <a:cs typeface="Times New Roman" pitchFamily="18" charset="0"/>
              </a:rPr>
              <a:t>和</a:t>
            </a:r>
            <a:r>
              <a:rPr lang="en-US" altLang="zh-CN" dirty="0" smtClean="0">
                <a:latin typeface="Times New Roman" pitchFamily="18" charset="0"/>
                <a:ea typeface="仿宋_GB2312" pitchFamily="49" charset="-122"/>
                <a:cs typeface="Times New Roman" pitchFamily="18" charset="0"/>
              </a:rPr>
              <a:t>2.0m</a:t>
            </a:r>
            <a:r>
              <a:rPr lang="zh-CN" altLang="en-US" dirty="0" smtClean="0">
                <a:latin typeface="Times New Roman" pitchFamily="18" charset="0"/>
                <a:ea typeface="仿宋_GB2312" pitchFamily="49" charset="-122"/>
                <a:cs typeface="Times New Roman" pitchFamily="18" charset="0"/>
              </a:rPr>
              <a:t>，若地下水位高于湖水位，则没有渗漏发生，并且地下水将补给湖水。</a:t>
            </a:r>
            <a:endParaRPr lang="en-US" altLang="zh-CN" dirty="0" smtClean="0">
              <a:latin typeface="Times New Roman" pitchFamily="18" charset="0"/>
              <a:ea typeface="仿宋_GB2312" pitchFamily="49" charset="-122"/>
              <a:cs typeface="Times New Roman" pitchFamily="18" charset="0"/>
            </a:endParaRPr>
          </a:p>
          <a:p>
            <a:pPr>
              <a:lnSpc>
                <a:spcPts val="2400"/>
              </a:lnSpc>
            </a:pPr>
            <a:r>
              <a:rPr lang="zh-CN" altLang="en-US" dirty="0" smtClean="0">
                <a:latin typeface="Times New Roman" pitchFamily="18" charset="0"/>
                <a:ea typeface="仿宋_GB2312" pitchFamily="49" charset="-122"/>
                <a:cs typeface="Times New Roman" pitchFamily="18" charset="0"/>
              </a:rPr>
              <a:t>        由于剖面的轴对称性，只需显示局部的渗流场即可知道整个剖面甚至整个景观湖的渗流场分布。</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4" name="Picture 6"/>
          <p:cNvPicPr>
            <a:picLocks noChangeAspect="1" noChangeArrowheads="1"/>
          </p:cNvPicPr>
          <p:nvPr/>
        </p:nvPicPr>
        <p:blipFill>
          <a:blip r:embed="rId2" cstate="print"/>
          <a:srcRect b="8900"/>
          <a:stretch>
            <a:fillRect/>
          </a:stretch>
        </p:blipFill>
        <p:spPr bwMode="auto">
          <a:xfrm>
            <a:off x="3707904" y="4365105"/>
            <a:ext cx="5195317" cy="2088232"/>
          </a:xfrm>
          <a:prstGeom prst="rect">
            <a:avLst/>
          </a:prstGeom>
          <a:noFill/>
          <a:ln w="9525">
            <a:noFill/>
            <a:miter lim="800000"/>
            <a:headEnd/>
            <a:tailEnd/>
          </a:ln>
        </p:spPr>
      </p:pic>
      <p:pic>
        <p:nvPicPr>
          <p:cNvPr id="17412" name="Picture 4"/>
          <p:cNvPicPr>
            <a:picLocks noChangeAspect="1" noChangeArrowheads="1"/>
          </p:cNvPicPr>
          <p:nvPr/>
        </p:nvPicPr>
        <p:blipFill>
          <a:blip r:embed="rId3" cstate="print"/>
          <a:srcRect b="4390"/>
          <a:stretch>
            <a:fillRect/>
          </a:stretch>
        </p:blipFill>
        <p:spPr bwMode="auto">
          <a:xfrm>
            <a:off x="3707904" y="2204864"/>
            <a:ext cx="5204842" cy="2126489"/>
          </a:xfrm>
          <a:prstGeom prst="rect">
            <a:avLst/>
          </a:prstGeom>
          <a:noFill/>
          <a:ln w="9525">
            <a:noFill/>
            <a:miter lim="800000"/>
            <a:headEnd/>
            <a:tailEnd/>
          </a:ln>
        </p:spPr>
      </p:pic>
      <p:pic>
        <p:nvPicPr>
          <p:cNvPr id="17410" name="Picture 2"/>
          <p:cNvPicPr>
            <a:picLocks noChangeAspect="1" noChangeArrowheads="1"/>
          </p:cNvPicPr>
          <p:nvPr/>
        </p:nvPicPr>
        <p:blipFill>
          <a:blip r:embed="rId4" cstate="print"/>
          <a:srcRect t="7356" b="15146"/>
          <a:stretch>
            <a:fillRect/>
          </a:stretch>
        </p:blipFill>
        <p:spPr bwMode="auto">
          <a:xfrm>
            <a:off x="3707904" y="188640"/>
            <a:ext cx="5178441" cy="1872208"/>
          </a:xfrm>
          <a:prstGeom prst="rect">
            <a:avLst/>
          </a:prstGeom>
          <a:noFill/>
          <a:ln w="9525">
            <a:noFill/>
            <a:miter lim="800000"/>
            <a:headEnd/>
            <a:tailEnd/>
          </a:ln>
        </p:spPr>
      </p:pic>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3.2 </a:t>
            </a:r>
            <a:r>
              <a:rPr lang="zh-CN" altLang="en-US" sz="2400" dirty="0" smtClean="0">
                <a:solidFill>
                  <a:schemeClr val="tx1"/>
                </a:solidFill>
                <a:effectLst/>
                <a:latin typeface="Times New Roman" pitchFamily="18" charset="0"/>
                <a:cs typeface="Times New Roman" pitchFamily="18" charset="0"/>
              </a:rPr>
              <a:t>梅江景观湖渗流场分析及渗漏量计算</a:t>
            </a:r>
            <a:r>
              <a:rPr lang="zh-CN" altLang="en-US" sz="2400" dirty="0" smtClean="0">
                <a:solidFill>
                  <a:srgbClr val="FF0000"/>
                </a:solidFill>
                <a:effectLst/>
                <a:latin typeface="Times New Roman" pitchFamily="18" charset="0"/>
                <a:cs typeface="Times New Roman" pitchFamily="18" charset="0"/>
              </a:rPr>
              <a:t/>
            </a:r>
            <a:br>
              <a:rPr lang="zh-CN" altLang="en-US" sz="2400" dirty="0" smtClean="0">
                <a:solidFill>
                  <a:srgbClr val="FF0000"/>
                </a:solidFill>
                <a:effectLst/>
                <a:latin typeface="Times New Roman" pitchFamily="18" charset="0"/>
                <a:cs typeface="Times New Roman" pitchFamily="18" charset="0"/>
              </a:rPr>
            </a:br>
            <a:endParaRPr lang="zh-CN" altLang="en-US" sz="2400" dirty="0" smtClean="0">
              <a:solidFill>
                <a:srgbClr val="FF0000"/>
              </a:solidFill>
              <a:effectLst/>
              <a:latin typeface="Times New Roman" pitchFamily="18" charset="0"/>
              <a:cs typeface="Times New Roman" pitchFamily="18" charset="0"/>
            </a:endParaRPr>
          </a:p>
        </p:txBody>
      </p:sp>
      <p:sp>
        <p:nvSpPr>
          <p:cNvPr id="56323" name="Text Box 3"/>
          <p:cNvSpPr txBox="1">
            <a:spLocks noChangeArrowheads="1"/>
          </p:cNvSpPr>
          <p:nvPr/>
        </p:nvSpPr>
        <p:spPr bwMode="auto">
          <a:xfrm>
            <a:off x="395288" y="981074"/>
            <a:ext cx="3384624" cy="5016758"/>
          </a:xfrm>
          <a:prstGeom prst="rect">
            <a:avLst/>
          </a:prstGeom>
          <a:noFill/>
          <a:ln w="9525">
            <a:noFill/>
            <a:miter lim="800000"/>
            <a:headEnd/>
            <a:tailEnd/>
          </a:ln>
          <a:effectLst/>
        </p:spPr>
        <p:txBody>
          <a:bodyPr wrap="square">
            <a:spAutoFit/>
          </a:bodyPr>
          <a:lstStyle/>
          <a:p>
            <a:pPr>
              <a:lnSpc>
                <a:spcPts val="2400"/>
              </a:lnSpc>
            </a:pPr>
            <a:r>
              <a:rPr lang="zh-CN" altLang="en-US" b="1" dirty="0" smtClean="0">
                <a:solidFill>
                  <a:schemeClr val="accent1"/>
                </a:solidFill>
                <a:latin typeface="Times New Roman" pitchFamily="18" charset="0"/>
                <a:ea typeface="仿宋_GB2312" pitchFamily="49" charset="-122"/>
                <a:cs typeface="Times New Roman" pitchFamily="18" charset="0"/>
              </a:rPr>
              <a:t>渗流场分析及渗漏量计算</a:t>
            </a:r>
            <a:endParaRPr lang="en-US" altLang="zh-CN" b="1" dirty="0" smtClean="0">
              <a:solidFill>
                <a:schemeClr val="accent1"/>
              </a:solidFill>
              <a:latin typeface="Times New Roman" pitchFamily="18" charset="0"/>
              <a:ea typeface="仿宋_GB2312" pitchFamily="49" charset="-122"/>
              <a:cs typeface="Times New Roman" pitchFamily="18" charset="0"/>
            </a:endParaRPr>
          </a:p>
          <a:p>
            <a:pPr>
              <a:lnSpc>
                <a:spcPts val="2400"/>
              </a:lnSpc>
            </a:pPr>
            <a:endParaRPr lang="en-US" altLang="zh-CN" b="1" dirty="0" smtClean="0">
              <a:solidFill>
                <a:schemeClr val="accent1"/>
              </a:solidFill>
              <a:latin typeface="Times New Roman" pitchFamily="18" charset="0"/>
              <a:ea typeface="仿宋_GB2312" pitchFamily="49" charset="-122"/>
              <a:cs typeface="Times New Roman" pitchFamily="18" charset="0"/>
            </a:endParaRPr>
          </a:p>
          <a:p>
            <a:pPr>
              <a:lnSpc>
                <a:spcPts val="2400"/>
              </a:lnSpc>
            </a:pPr>
            <a:r>
              <a:rPr lang="zh-CN" altLang="en-US" dirty="0" smtClean="0">
                <a:latin typeface="Times New Roman" pitchFamily="18" charset="0"/>
                <a:ea typeface="仿宋_GB2312" pitchFamily="49" charset="-122"/>
                <a:cs typeface="Times New Roman" pitchFamily="18" charset="0"/>
              </a:rPr>
              <a:t>（</a:t>
            </a:r>
            <a:r>
              <a:rPr lang="en-US" altLang="zh-CN" dirty="0" smtClean="0">
                <a:latin typeface="Times New Roman" pitchFamily="18" charset="0"/>
                <a:ea typeface="仿宋_GB2312" pitchFamily="49" charset="-122"/>
                <a:cs typeface="Times New Roman" pitchFamily="18" charset="0"/>
              </a:rPr>
              <a:t>1</a:t>
            </a:r>
            <a:r>
              <a:rPr lang="zh-CN" altLang="en-US" dirty="0" smtClean="0">
                <a:latin typeface="Times New Roman" pitchFamily="18" charset="0"/>
                <a:ea typeface="仿宋_GB2312" pitchFamily="49" charset="-122"/>
                <a:cs typeface="Times New Roman" pitchFamily="18" charset="0"/>
              </a:rPr>
              <a:t>）在湖周边区域，孔隙水压力水头等值线由高水头方向向低水头方向倾斜，随着地下水位的升高，湖水位和地下水位之间的落差逐渐减小，孔隙水压力水头等值线的倾斜程度越小，当地下水位与湖水位相同时，孔隙水压力水头等值线也接近水平；</a:t>
            </a:r>
          </a:p>
          <a:p>
            <a:pPr>
              <a:lnSpc>
                <a:spcPts val="2400"/>
              </a:lnSpc>
            </a:pPr>
            <a:r>
              <a:rPr lang="zh-CN" altLang="en-US" dirty="0" smtClean="0">
                <a:latin typeface="Times New Roman" pitchFamily="18" charset="0"/>
                <a:ea typeface="仿宋_GB2312" pitchFamily="49" charset="-122"/>
                <a:cs typeface="Times New Roman" pitchFamily="18" charset="0"/>
              </a:rPr>
              <a:t>（</a:t>
            </a:r>
            <a:r>
              <a:rPr lang="en-US" altLang="zh-CN" dirty="0" smtClean="0">
                <a:latin typeface="Times New Roman" pitchFamily="18" charset="0"/>
                <a:ea typeface="仿宋_GB2312" pitchFamily="49" charset="-122"/>
                <a:cs typeface="Times New Roman" pitchFamily="18" charset="0"/>
              </a:rPr>
              <a:t>2</a:t>
            </a:r>
            <a:r>
              <a:rPr lang="zh-CN" altLang="en-US" dirty="0" smtClean="0">
                <a:latin typeface="Times New Roman" pitchFamily="18" charset="0"/>
                <a:ea typeface="仿宋_GB2312" pitchFamily="49" charset="-122"/>
                <a:cs typeface="Times New Roman" pitchFamily="18" charset="0"/>
              </a:rPr>
              <a:t>）在湖内底部区域，越远离边坡区域，湖水位和地下水位之间的落差对渗流场的影响越小，孔隙水压力水头的等值线越接近水平，并且满足静水压力分布定律。</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411" name="Rectangle 3"/>
          <p:cNvSpPr>
            <a:spLocks noChangeArrowheads="1"/>
          </p:cNvSpPr>
          <p:nvPr/>
        </p:nvSpPr>
        <p:spPr bwMode="auto">
          <a:xfrm>
            <a:off x="4283968" y="2132856"/>
            <a:ext cx="3851920"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A-A</a:t>
            </a: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剖面在地下水位为</a:t>
            </a: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-0.8m</a:t>
            </a: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情况下的局部孔隙水压力水头分布 </a:t>
            </a: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a:t>
            </a:r>
            <a:r>
              <a:rPr kumimoji="0" lang="en-US" altLang="zh-CN" sz="800" b="0" i="0" u="none" strike="noStrike" cap="none" normalizeH="0" baseline="0" dirty="0" smtClean="0">
                <a:ln>
                  <a:noFill/>
                </a:ln>
                <a:solidFill>
                  <a:schemeClr val="tx1"/>
                </a:solidFill>
                <a:effectLst/>
                <a:latin typeface="Arial" pitchFamily="34" charset="0"/>
                <a:ea typeface="宋体" pitchFamily="2" charset="-122"/>
              </a:rPr>
              <a:t>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413" name="Rectangle 5"/>
          <p:cNvSpPr>
            <a:spLocks noChangeArrowheads="1"/>
          </p:cNvSpPr>
          <p:nvPr/>
        </p:nvSpPr>
        <p:spPr bwMode="auto">
          <a:xfrm>
            <a:off x="4355976" y="4293096"/>
            <a:ext cx="3851920"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A-A</a:t>
            </a: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剖面在地下水位为</a:t>
            </a: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0.6m</a:t>
            </a: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情况下的局部孔隙水压力水头分布 </a:t>
            </a: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a:t>
            </a:r>
            <a:r>
              <a:rPr kumimoji="0" lang="en-US" altLang="zh-CN" sz="800" b="0" i="0" u="none" strike="noStrike" cap="none" normalizeH="0" baseline="0" dirty="0" smtClean="0">
                <a:ln>
                  <a:noFill/>
                </a:ln>
                <a:solidFill>
                  <a:schemeClr val="tx1"/>
                </a:solidFill>
                <a:effectLst/>
                <a:latin typeface="Arial" pitchFamily="34" charset="0"/>
                <a:ea typeface="宋体" pitchFamily="2" charset="-122"/>
              </a:rPr>
              <a:t>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415" name="Rectangle 7"/>
          <p:cNvSpPr>
            <a:spLocks noChangeArrowheads="1"/>
          </p:cNvSpPr>
          <p:nvPr/>
        </p:nvSpPr>
        <p:spPr bwMode="auto">
          <a:xfrm>
            <a:off x="4427984" y="6453336"/>
            <a:ext cx="3923928"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a:t>
            </a:r>
            <a:r>
              <a:rPr kumimoji="0" lang="zh-CN" altLang="en-US"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剖面在地下水位为</a:t>
            </a:r>
            <a:r>
              <a:rPr kumimoji="0" lang="en-US" altLang="zh-CN"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2.0m</a:t>
            </a:r>
            <a:r>
              <a:rPr kumimoji="0" lang="zh-CN" altLang="en-US"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情况下的局部孔隙水压力水头分布 </a:t>
            </a:r>
            <a:r>
              <a:rPr kumimoji="0" lang="en-US" altLang="zh-CN"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a:t>
            </a:r>
            <a:r>
              <a:rPr kumimoji="0" lang="en-US" altLang="zh-CN" sz="800" b="0" i="0" u="none" strike="noStrike" cap="none" normalizeH="0" baseline="0" smtClean="0">
                <a:ln>
                  <a:noFill/>
                </a:ln>
                <a:solidFill>
                  <a:schemeClr val="tx1"/>
                </a:solidFill>
                <a:effectLst/>
                <a:latin typeface="Arial" pitchFamily="34" charset="0"/>
                <a:ea typeface="宋体" pitchFamily="2" charset="-122"/>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4" name="Picture 4"/>
          <p:cNvPicPr>
            <a:picLocks noChangeAspect="1" noChangeArrowheads="1"/>
          </p:cNvPicPr>
          <p:nvPr/>
        </p:nvPicPr>
        <p:blipFill>
          <a:blip r:embed="rId2" cstate="print"/>
          <a:srcRect b="10381"/>
          <a:stretch>
            <a:fillRect/>
          </a:stretch>
        </p:blipFill>
        <p:spPr bwMode="auto">
          <a:xfrm>
            <a:off x="3491880" y="4221088"/>
            <a:ext cx="5267325" cy="2030735"/>
          </a:xfrm>
          <a:prstGeom prst="rect">
            <a:avLst/>
          </a:prstGeom>
          <a:noFill/>
          <a:ln w="9525">
            <a:noFill/>
            <a:miter lim="800000"/>
            <a:headEnd/>
            <a:tailEnd/>
          </a:ln>
        </p:spPr>
      </p:pic>
      <p:pic>
        <p:nvPicPr>
          <p:cNvPr id="20483" name="Picture 3"/>
          <p:cNvPicPr>
            <a:picLocks noChangeAspect="1" noChangeArrowheads="1"/>
          </p:cNvPicPr>
          <p:nvPr/>
        </p:nvPicPr>
        <p:blipFill>
          <a:blip r:embed="rId3" cstate="print"/>
          <a:srcRect/>
          <a:stretch>
            <a:fillRect/>
          </a:stretch>
        </p:blipFill>
        <p:spPr bwMode="auto">
          <a:xfrm>
            <a:off x="3491880" y="2204864"/>
            <a:ext cx="5267325" cy="2137420"/>
          </a:xfrm>
          <a:prstGeom prst="rect">
            <a:avLst/>
          </a:prstGeom>
          <a:noFill/>
          <a:ln w="9525">
            <a:noFill/>
            <a:miter lim="800000"/>
            <a:headEnd/>
            <a:tailEnd/>
          </a:ln>
        </p:spPr>
      </p:pic>
      <p:pic>
        <p:nvPicPr>
          <p:cNvPr id="20482" name="Picture 2"/>
          <p:cNvPicPr>
            <a:picLocks noChangeAspect="1" noChangeArrowheads="1"/>
          </p:cNvPicPr>
          <p:nvPr/>
        </p:nvPicPr>
        <p:blipFill>
          <a:blip r:embed="rId4" cstate="print"/>
          <a:srcRect t="1640" b="1845"/>
          <a:stretch>
            <a:fillRect/>
          </a:stretch>
        </p:blipFill>
        <p:spPr bwMode="auto">
          <a:xfrm>
            <a:off x="3491880" y="260648"/>
            <a:ext cx="5267325" cy="1944216"/>
          </a:xfrm>
          <a:prstGeom prst="rect">
            <a:avLst/>
          </a:prstGeom>
          <a:noFill/>
          <a:ln w="9525">
            <a:noFill/>
            <a:miter lim="800000"/>
            <a:headEnd/>
            <a:tailEnd/>
          </a:ln>
        </p:spPr>
      </p:pic>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3.2 </a:t>
            </a:r>
            <a:r>
              <a:rPr lang="zh-CN" altLang="en-US" sz="2400" dirty="0" smtClean="0">
                <a:solidFill>
                  <a:schemeClr val="tx1"/>
                </a:solidFill>
                <a:effectLst/>
                <a:latin typeface="Times New Roman" pitchFamily="18" charset="0"/>
                <a:cs typeface="Times New Roman" pitchFamily="18" charset="0"/>
              </a:rPr>
              <a:t>梅江景观湖渗流场分析及渗漏量计算</a:t>
            </a:r>
            <a:r>
              <a:rPr lang="zh-CN" altLang="en-US" sz="2400" dirty="0" smtClean="0">
                <a:solidFill>
                  <a:srgbClr val="FF0000"/>
                </a:solidFill>
                <a:effectLst/>
                <a:latin typeface="Times New Roman" pitchFamily="18" charset="0"/>
                <a:cs typeface="Times New Roman" pitchFamily="18" charset="0"/>
              </a:rPr>
              <a:t/>
            </a:r>
            <a:br>
              <a:rPr lang="zh-CN" altLang="en-US" sz="2400" dirty="0" smtClean="0">
                <a:solidFill>
                  <a:srgbClr val="FF0000"/>
                </a:solidFill>
                <a:effectLst/>
                <a:latin typeface="Times New Roman" pitchFamily="18" charset="0"/>
                <a:cs typeface="Times New Roman" pitchFamily="18" charset="0"/>
              </a:rPr>
            </a:br>
            <a:endParaRPr lang="zh-CN" altLang="en-US" sz="2400" dirty="0" smtClean="0">
              <a:solidFill>
                <a:srgbClr val="FF0000"/>
              </a:solidFill>
              <a:effectLst/>
              <a:latin typeface="Times New Roman" pitchFamily="18" charset="0"/>
              <a:cs typeface="Times New Roman" pitchFamily="18" charset="0"/>
            </a:endParaRPr>
          </a:p>
        </p:txBody>
      </p:sp>
      <p:sp>
        <p:nvSpPr>
          <p:cNvPr id="56323" name="Text Box 3"/>
          <p:cNvSpPr txBox="1">
            <a:spLocks noChangeArrowheads="1"/>
          </p:cNvSpPr>
          <p:nvPr/>
        </p:nvSpPr>
        <p:spPr bwMode="auto">
          <a:xfrm>
            <a:off x="395288" y="981074"/>
            <a:ext cx="2736552" cy="3170099"/>
          </a:xfrm>
          <a:prstGeom prst="rect">
            <a:avLst/>
          </a:prstGeom>
          <a:noFill/>
          <a:ln w="9525">
            <a:noFill/>
            <a:miter lim="800000"/>
            <a:headEnd/>
            <a:tailEnd/>
          </a:ln>
          <a:effectLst/>
        </p:spPr>
        <p:txBody>
          <a:bodyPr wrap="square">
            <a:spAutoFit/>
          </a:bodyPr>
          <a:lstStyle/>
          <a:p>
            <a:pPr>
              <a:lnSpc>
                <a:spcPts val="2400"/>
              </a:lnSpc>
            </a:pPr>
            <a:r>
              <a:rPr lang="zh-CN" altLang="en-US" b="1" dirty="0" smtClean="0">
                <a:solidFill>
                  <a:schemeClr val="accent1"/>
                </a:solidFill>
                <a:latin typeface="Times New Roman" pitchFamily="18" charset="0"/>
                <a:ea typeface="仿宋_GB2312" pitchFamily="49" charset="-122"/>
                <a:cs typeface="Times New Roman" pitchFamily="18" charset="0"/>
              </a:rPr>
              <a:t>渗流场分析及渗漏量计算</a:t>
            </a:r>
            <a:endParaRPr lang="en-US" altLang="zh-CN" b="1" dirty="0" smtClean="0">
              <a:solidFill>
                <a:schemeClr val="accent1"/>
              </a:solidFill>
              <a:latin typeface="Times New Roman" pitchFamily="18" charset="0"/>
              <a:ea typeface="仿宋_GB2312" pitchFamily="49" charset="-122"/>
              <a:cs typeface="Times New Roman" pitchFamily="18" charset="0"/>
            </a:endParaRPr>
          </a:p>
          <a:p>
            <a:pPr>
              <a:lnSpc>
                <a:spcPts val="2400"/>
              </a:lnSpc>
            </a:pPr>
            <a:endParaRPr lang="en-US" altLang="zh-CN" b="1" dirty="0" smtClean="0">
              <a:solidFill>
                <a:schemeClr val="accent1"/>
              </a:solidFill>
              <a:latin typeface="Times New Roman" pitchFamily="18" charset="0"/>
              <a:ea typeface="仿宋_GB2312" pitchFamily="49" charset="-122"/>
              <a:cs typeface="Times New Roman" pitchFamily="18" charset="0"/>
            </a:endParaRPr>
          </a:p>
          <a:p>
            <a:pPr>
              <a:lnSpc>
                <a:spcPts val="2400"/>
              </a:lnSpc>
            </a:pPr>
            <a:r>
              <a:rPr lang="zh-CN" altLang="en-US" dirty="0" smtClean="0">
                <a:latin typeface="Times New Roman" pitchFamily="18" charset="0"/>
                <a:ea typeface="仿宋_GB2312" pitchFamily="49" charset="-122"/>
                <a:cs typeface="Times New Roman" pitchFamily="18" charset="0"/>
              </a:rPr>
              <a:t>（</a:t>
            </a:r>
            <a:r>
              <a:rPr lang="en-US" altLang="zh-CN" dirty="0" smtClean="0">
                <a:latin typeface="Times New Roman" pitchFamily="18" charset="0"/>
                <a:ea typeface="仿宋_GB2312" pitchFamily="49" charset="-122"/>
                <a:cs typeface="Times New Roman" pitchFamily="18" charset="0"/>
              </a:rPr>
              <a:t>3</a:t>
            </a:r>
            <a:r>
              <a:rPr lang="zh-CN" altLang="en-US" dirty="0" smtClean="0">
                <a:latin typeface="Times New Roman" pitchFamily="18" charset="0"/>
                <a:ea typeface="仿宋_GB2312" pitchFamily="49" charset="-122"/>
                <a:cs typeface="Times New Roman" pitchFamily="18" charset="0"/>
              </a:rPr>
              <a:t>）在湖周边区域，在孔隙水压力水头小于零的区域内为非饱和区，水饱和度小于</a:t>
            </a:r>
            <a:r>
              <a:rPr lang="en-US" altLang="zh-CN" dirty="0" smtClean="0">
                <a:latin typeface="Times New Roman" pitchFamily="18" charset="0"/>
                <a:ea typeface="仿宋_GB2312" pitchFamily="49" charset="-122"/>
                <a:cs typeface="Times New Roman" pitchFamily="18" charset="0"/>
              </a:rPr>
              <a:t>1.0</a:t>
            </a:r>
            <a:r>
              <a:rPr lang="zh-CN" altLang="en-US" dirty="0" smtClean="0">
                <a:latin typeface="Times New Roman" pitchFamily="18" charset="0"/>
                <a:ea typeface="仿宋_GB2312" pitchFamily="49" charset="-122"/>
                <a:cs typeface="Times New Roman" pitchFamily="18" charset="0"/>
              </a:rPr>
              <a:t>，在孔隙水压力水头为</a:t>
            </a:r>
            <a:r>
              <a:rPr lang="en-US" altLang="zh-CN" dirty="0" smtClean="0">
                <a:latin typeface="Times New Roman" pitchFamily="18" charset="0"/>
                <a:ea typeface="仿宋_GB2312" pitchFamily="49" charset="-122"/>
                <a:cs typeface="Times New Roman" pitchFamily="18" charset="0"/>
              </a:rPr>
              <a:t>0</a:t>
            </a:r>
            <a:r>
              <a:rPr lang="zh-CN" altLang="en-US" dirty="0" smtClean="0">
                <a:latin typeface="Times New Roman" pitchFamily="18" charset="0"/>
                <a:ea typeface="仿宋_GB2312" pitchFamily="49" charset="-122"/>
                <a:cs typeface="Times New Roman" pitchFamily="18" charset="0"/>
              </a:rPr>
              <a:t>的等值线以下均为饱和区，水饱和度等</a:t>
            </a:r>
            <a:r>
              <a:rPr lang="en-US" altLang="zh-CN" dirty="0" smtClean="0">
                <a:latin typeface="Times New Roman" pitchFamily="18" charset="0"/>
                <a:ea typeface="仿宋_GB2312" pitchFamily="49" charset="-122"/>
                <a:cs typeface="Times New Roman" pitchFamily="18" charset="0"/>
              </a:rPr>
              <a:t>1.0</a:t>
            </a:r>
            <a:r>
              <a:rPr lang="zh-CN" altLang="en-US" dirty="0" smtClean="0">
                <a:latin typeface="Times New Roman" pitchFamily="18" charset="0"/>
                <a:ea typeface="仿宋_GB2312" pitchFamily="49" charset="-122"/>
                <a:cs typeface="Times New Roman" pitchFamily="18" charset="0"/>
              </a:rPr>
              <a:t>，饱和区是渗漏发生的主要通道。</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485" name="Rectangle 5"/>
          <p:cNvSpPr>
            <a:spLocks noChangeArrowheads="1"/>
          </p:cNvSpPr>
          <p:nvPr/>
        </p:nvSpPr>
        <p:spPr bwMode="auto">
          <a:xfrm>
            <a:off x="4572000" y="6309320"/>
            <a:ext cx="3419872"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A-A</a:t>
            </a: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剖面在地下水位为</a:t>
            </a: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2.0m</a:t>
            </a: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情况下的局部水饱和度分布 </a:t>
            </a: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800" b="0" i="0" u="none" strike="noStrike" cap="none" normalizeH="0" baseline="0" dirty="0" smtClean="0">
                <a:ln>
                  <a:noFill/>
                </a:ln>
                <a:solidFill>
                  <a:schemeClr val="tx1"/>
                </a:solidFill>
                <a:effectLst/>
                <a:latin typeface="Arial" pitchFamily="34" charset="0"/>
                <a:ea typeface="宋体" pitchFamily="2" charset="-122"/>
              </a:rPr>
              <a:t>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20486" name="Rectangle 6"/>
          <p:cNvSpPr>
            <a:spLocks noChangeArrowheads="1"/>
          </p:cNvSpPr>
          <p:nvPr/>
        </p:nvSpPr>
        <p:spPr bwMode="auto">
          <a:xfrm>
            <a:off x="4572000" y="4293096"/>
            <a:ext cx="3347864"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a:t>
            </a:r>
            <a:r>
              <a:rPr kumimoji="0" lang="zh-CN" altLang="en-US"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剖面在地下水位为</a:t>
            </a:r>
            <a:r>
              <a:rPr kumimoji="0" lang="en-US" altLang="zh-CN"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0.6m</a:t>
            </a:r>
            <a:r>
              <a:rPr kumimoji="0" lang="zh-CN" altLang="en-US"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情况下的局部水饱和度分布 </a:t>
            </a:r>
            <a:r>
              <a:rPr kumimoji="0" lang="en-US" altLang="zh-CN"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800" b="0" i="0" u="none" strike="noStrike" cap="none" normalizeH="0" baseline="0" smtClean="0">
                <a:ln>
                  <a:noFill/>
                </a:ln>
                <a:solidFill>
                  <a:schemeClr val="tx1"/>
                </a:solidFill>
                <a:effectLst/>
                <a:latin typeface="Arial" pitchFamily="34" charset="0"/>
                <a:ea typeface="宋体" pitchFamily="2" charset="-122"/>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20487" name="Rectangle 7"/>
          <p:cNvSpPr>
            <a:spLocks noChangeArrowheads="1"/>
          </p:cNvSpPr>
          <p:nvPr/>
        </p:nvSpPr>
        <p:spPr bwMode="auto">
          <a:xfrm>
            <a:off x="4427984" y="2132856"/>
            <a:ext cx="3419872"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A-A</a:t>
            </a: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剖面在地下水位为</a:t>
            </a: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-0.8m</a:t>
            </a: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情况下的局部水饱和度分布 </a:t>
            </a: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800" b="0" i="0" u="none" strike="noStrike" cap="none" normalizeH="0" baseline="0" dirty="0" smtClean="0">
                <a:ln>
                  <a:noFill/>
                </a:ln>
                <a:solidFill>
                  <a:schemeClr val="tx1"/>
                </a:solidFill>
                <a:effectLst/>
                <a:latin typeface="Arial" pitchFamily="34" charset="0"/>
                <a:ea typeface="宋体" pitchFamily="2" charset="-122"/>
              </a:rPr>
              <a:t>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3.2 </a:t>
            </a:r>
            <a:r>
              <a:rPr lang="zh-CN" altLang="en-US" sz="2400" dirty="0" smtClean="0">
                <a:solidFill>
                  <a:schemeClr val="tx1"/>
                </a:solidFill>
                <a:effectLst/>
                <a:latin typeface="Times New Roman" pitchFamily="18" charset="0"/>
                <a:cs typeface="Times New Roman" pitchFamily="18" charset="0"/>
              </a:rPr>
              <a:t>梅江景观湖渗流场分析及渗漏量计算</a:t>
            </a:r>
            <a:r>
              <a:rPr lang="zh-CN" altLang="en-US" sz="2400" dirty="0" smtClean="0">
                <a:solidFill>
                  <a:srgbClr val="FF0000"/>
                </a:solidFill>
                <a:effectLst/>
                <a:latin typeface="Times New Roman" pitchFamily="18" charset="0"/>
                <a:cs typeface="Times New Roman" pitchFamily="18" charset="0"/>
              </a:rPr>
              <a:t/>
            </a:r>
            <a:br>
              <a:rPr lang="zh-CN" altLang="en-US" sz="2400" dirty="0" smtClean="0">
                <a:solidFill>
                  <a:srgbClr val="FF0000"/>
                </a:solidFill>
                <a:effectLst/>
                <a:latin typeface="Times New Roman" pitchFamily="18" charset="0"/>
                <a:cs typeface="Times New Roman" pitchFamily="18" charset="0"/>
              </a:rPr>
            </a:br>
            <a:endParaRPr lang="zh-CN" altLang="en-US" sz="2400" dirty="0" smtClean="0">
              <a:solidFill>
                <a:srgbClr val="FF0000"/>
              </a:solidFill>
              <a:effectLst/>
              <a:latin typeface="Times New Roman" pitchFamily="18" charset="0"/>
              <a:cs typeface="Times New Roman" pitchFamily="18" charset="0"/>
            </a:endParaRPr>
          </a:p>
        </p:txBody>
      </p:sp>
      <p:sp>
        <p:nvSpPr>
          <p:cNvPr id="56323" name="Text Box 3"/>
          <p:cNvSpPr txBox="1">
            <a:spLocks noChangeArrowheads="1"/>
          </p:cNvSpPr>
          <p:nvPr/>
        </p:nvSpPr>
        <p:spPr bwMode="auto">
          <a:xfrm>
            <a:off x="395288" y="981075"/>
            <a:ext cx="8137152" cy="1631216"/>
          </a:xfrm>
          <a:prstGeom prst="rect">
            <a:avLst/>
          </a:prstGeom>
          <a:noFill/>
          <a:ln w="9525">
            <a:noFill/>
            <a:miter lim="800000"/>
            <a:headEnd/>
            <a:tailEnd/>
          </a:ln>
          <a:effectLst/>
        </p:spPr>
        <p:txBody>
          <a:bodyPr wrap="square">
            <a:spAutoFit/>
          </a:bodyPr>
          <a:lstStyle/>
          <a:p>
            <a:pPr>
              <a:lnSpc>
                <a:spcPts val="2400"/>
              </a:lnSpc>
            </a:pPr>
            <a:r>
              <a:rPr lang="zh-CN" altLang="en-US" b="1" dirty="0" smtClean="0">
                <a:solidFill>
                  <a:schemeClr val="accent1"/>
                </a:solidFill>
                <a:latin typeface="Times New Roman" pitchFamily="18" charset="0"/>
                <a:ea typeface="仿宋_GB2312" pitchFamily="49" charset="-122"/>
                <a:cs typeface="Times New Roman" pitchFamily="18" charset="0"/>
              </a:rPr>
              <a:t>渗流场分析及渗漏量计算</a:t>
            </a:r>
            <a:endParaRPr lang="en-US" altLang="zh-CN" b="1" dirty="0" smtClean="0">
              <a:solidFill>
                <a:schemeClr val="accent1"/>
              </a:solidFill>
              <a:latin typeface="Times New Roman" pitchFamily="18" charset="0"/>
              <a:ea typeface="仿宋_GB2312" pitchFamily="49" charset="-122"/>
              <a:cs typeface="Times New Roman" pitchFamily="18" charset="0"/>
            </a:endParaRPr>
          </a:p>
          <a:p>
            <a:pPr>
              <a:lnSpc>
                <a:spcPts val="2400"/>
              </a:lnSpc>
            </a:pPr>
            <a:endParaRPr lang="en-US" altLang="zh-CN" b="1" dirty="0" smtClean="0">
              <a:solidFill>
                <a:schemeClr val="accent1"/>
              </a:solidFill>
              <a:latin typeface="Times New Roman" pitchFamily="18" charset="0"/>
              <a:ea typeface="仿宋_GB2312" pitchFamily="49" charset="-122"/>
              <a:cs typeface="Times New Roman" pitchFamily="18" charset="0"/>
            </a:endParaRPr>
          </a:p>
          <a:p>
            <a:pPr>
              <a:lnSpc>
                <a:spcPts val="2400"/>
              </a:lnSpc>
            </a:pPr>
            <a:r>
              <a:rPr lang="zh-CN" altLang="en-US" dirty="0" smtClean="0">
                <a:latin typeface="Times New Roman" pitchFamily="18" charset="0"/>
                <a:ea typeface="仿宋_GB2312" pitchFamily="49" charset="-122"/>
                <a:cs typeface="Times New Roman" pitchFamily="18" charset="0"/>
              </a:rPr>
              <a:t>        根据不同的地下水位下的渗流场计算结果，通过统计通过发生湖水渗漏的边界（即湖水位以下由边坡和湖底组成的凹陷区域内的边界）的所有渗流量，就得到不同的地下水位情况下渗漏量。</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nvGraphicFramePr>
        <p:xfrm>
          <a:off x="539552" y="3140968"/>
          <a:ext cx="7920879" cy="2808318"/>
        </p:xfrm>
        <a:graphic>
          <a:graphicData uri="http://schemas.openxmlformats.org/drawingml/2006/table">
            <a:tbl>
              <a:tblPr/>
              <a:tblGrid>
                <a:gridCol w="1603148"/>
                <a:gridCol w="1602207"/>
                <a:gridCol w="1724298"/>
                <a:gridCol w="1407051"/>
                <a:gridCol w="1584175"/>
              </a:tblGrid>
              <a:tr h="278298">
                <a:tc>
                  <a:txBody>
                    <a:bodyPr/>
                    <a:lstStyle/>
                    <a:p>
                      <a:pPr algn="ctr">
                        <a:spcAft>
                          <a:spcPts val="0"/>
                        </a:spcAft>
                      </a:pPr>
                      <a:r>
                        <a:rPr lang="zh-CN" sz="1000" kern="0" dirty="0" smtClean="0">
                          <a:latin typeface="Times New Roman"/>
                          <a:ea typeface="宋体"/>
                        </a:rPr>
                        <a:t>地下水位（</a:t>
                      </a:r>
                      <a:r>
                        <a:rPr lang="en-US" sz="1000" kern="0" dirty="0">
                          <a:latin typeface="Times New Roman"/>
                          <a:ea typeface="宋体"/>
                        </a:rPr>
                        <a:t>m</a:t>
                      </a:r>
                      <a:r>
                        <a:rPr lang="zh-CN" sz="1000" kern="0" dirty="0">
                          <a:latin typeface="Times New Roman"/>
                          <a:ea typeface="宋体"/>
                        </a:rPr>
                        <a:t>）</a:t>
                      </a:r>
                      <a:endParaRPr lang="zh-CN" sz="1000" kern="100" dirty="0">
                        <a:latin typeface="Times New Roman"/>
                        <a:ea typeface="宋体"/>
                      </a:endParaRPr>
                    </a:p>
                  </a:txBody>
                  <a:tcPr marL="66351" marR="66351"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0" dirty="0">
                          <a:latin typeface="Times New Roman"/>
                          <a:ea typeface="宋体"/>
                        </a:rPr>
                        <a:t>水位</a:t>
                      </a:r>
                      <a:r>
                        <a:rPr lang="zh-CN" sz="1000" kern="0" dirty="0" smtClean="0">
                          <a:latin typeface="Times New Roman"/>
                          <a:ea typeface="宋体"/>
                        </a:rPr>
                        <a:t>差（</a:t>
                      </a:r>
                      <a:r>
                        <a:rPr lang="en-US" sz="1000" kern="0" dirty="0">
                          <a:latin typeface="Times New Roman"/>
                          <a:ea typeface="宋体"/>
                        </a:rPr>
                        <a:t>m</a:t>
                      </a:r>
                      <a:r>
                        <a:rPr lang="zh-CN" sz="1000" kern="0" dirty="0">
                          <a:latin typeface="Times New Roman"/>
                          <a:ea typeface="宋体"/>
                        </a:rPr>
                        <a:t>）</a:t>
                      </a:r>
                      <a:endParaRPr lang="zh-CN" sz="1000" kern="100" dirty="0">
                        <a:latin typeface="Times New Roman"/>
                        <a:ea typeface="宋体"/>
                      </a:endParaRPr>
                    </a:p>
                  </a:txBody>
                  <a:tcPr marL="66351" marR="66351"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0" dirty="0">
                          <a:latin typeface="Times New Roman"/>
                          <a:ea typeface="宋体"/>
                        </a:rPr>
                        <a:t>一期景观</a:t>
                      </a:r>
                      <a:r>
                        <a:rPr lang="zh-CN" sz="1000" kern="0" dirty="0" smtClean="0">
                          <a:latin typeface="Times New Roman"/>
                          <a:ea typeface="宋体"/>
                        </a:rPr>
                        <a:t>湖下</a:t>
                      </a:r>
                      <a:r>
                        <a:rPr lang="zh-CN" sz="1000" kern="0" dirty="0">
                          <a:latin typeface="Times New Roman"/>
                          <a:ea typeface="宋体"/>
                        </a:rPr>
                        <a:t>渗量</a:t>
                      </a:r>
                      <a:r>
                        <a:rPr lang="en-US" sz="1000" kern="0" dirty="0">
                          <a:latin typeface="Times New Roman"/>
                          <a:ea typeface="宋体"/>
                        </a:rPr>
                        <a:t>(m</a:t>
                      </a:r>
                      <a:r>
                        <a:rPr lang="en-US" sz="1000" kern="0" baseline="30000" dirty="0">
                          <a:latin typeface="Times New Roman"/>
                          <a:ea typeface="宋体"/>
                        </a:rPr>
                        <a:t>3</a:t>
                      </a:r>
                      <a:r>
                        <a:rPr lang="en-US" sz="1000" kern="0" dirty="0">
                          <a:latin typeface="Times New Roman"/>
                          <a:ea typeface="宋体"/>
                        </a:rPr>
                        <a:t>/</a:t>
                      </a:r>
                      <a:r>
                        <a:rPr lang="zh-CN" sz="1000" kern="0" dirty="0">
                          <a:latin typeface="Times New Roman"/>
                          <a:ea typeface="宋体"/>
                        </a:rPr>
                        <a:t>旬</a:t>
                      </a:r>
                      <a:r>
                        <a:rPr lang="en-US" sz="1000" kern="0" dirty="0">
                          <a:latin typeface="Times New Roman"/>
                          <a:ea typeface="宋体"/>
                        </a:rPr>
                        <a:t>)</a:t>
                      </a:r>
                      <a:endParaRPr lang="zh-CN" sz="1000" kern="100" dirty="0">
                        <a:latin typeface="Times New Roman"/>
                        <a:ea typeface="宋体"/>
                      </a:endParaRPr>
                    </a:p>
                  </a:txBody>
                  <a:tcPr marL="66351" marR="66351"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0" dirty="0">
                          <a:latin typeface="Times New Roman"/>
                          <a:ea typeface="宋体"/>
                        </a:rPr>
                        <a:t>平均下</a:t>
                      </a:r>
                      <a:r>
                        <a:rPr lang="zh-CN" sz="1000" kern="0" dirty="0" smtClean="0">
                          <a:latin typeface="Times New Roman"/>
                          <a:ea typeface="宋体"/>
                        </a:rPr>
                        <a:t>渗量</a:t>
                      </a:r>
                      <a:r>
                        <a:rPr lang="en-US" sz="1000" kern="0" dirty="0" smtClean="0">
                          <a:latin typeface="Times New Roman"/>
                          <a:ea typeface="宋体"/>
                        </a:rPr>
                        <a:t>mm</a:t>
                      </a:r>
                      <a:r>
                        <a:rPr lang="en-US" sz="1000" kern="0" dirty="0">
                          <a:latin typeface="Times New Roman"/>
                          <a:ea typeface="宋体"/>
                        </a:rPr>
                        <a:t>/</a:t>
                      </a:r>
                      <a:r>
                        <a:rPr lang="zh-CN" sz="1000" kern="0" dirty="0">
                          <a:latin typeface="Times New Roman"/>
                          <a:ea typeface="宋体"/>
                        </a:rPr>
                        <a:t>旬</a:t>
                      </a:r>
                      <a:endParaRPr lang="zh-CN" sz="1000" kern="100" dirty="0">
                        <a:latin typeface="Times New Roman"/>
                        <a:ea typeface="宋体"/>
                      </a:endParaRPr>
                    </a:p>
                  </a:txBody>
                  <a:tcPr marL="66351" marR="66351"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0" dirty="0">
                          <a:latin typeface="Times New Roman"/>
                          <a:ea typeface="宋体"/>
                        </a:rPr>
                        <a:t>二期景观</a:t>
                      </a:r>
                      <a:r>
                        <a:rPr lang="zh-CN" sz="1000" kern="0" dirty="0" smtClean="0">
                          <a:latin typeface="Times New Roman"/>
                          <a:ea typeface="宋体"/>
                        </a:rPr>
                        <a:t>湖下</a:t>
                      </a:r>
                      <a:r>
                        <a:rPr lang="zh-CN" sz="1000" kern="0" dirty="0">
                          <a:latin typeface="Times New Roman"/>
                          <a:ea typeface="宋体"/>
                        </a:rPr>
                        <a:t>渗量</a:t>
                      </a:r>
                      <a:r>
                        <a:rPr lang="en-US" sz="1000" kern="0" dirty="0">
                          <a:latin typeface="Times New Roman"/>
                          <a:ea typeface="宋体"/>
                        </a:rPr>
                        <a:t>(m</a:t>
                      </a:r>
                      <a:r>
                        <a:rPr lang="en-US" sz="1000" kern="0" baseline="30000" dirty="0">
                          <a:latin typeface="Times New Roman"/>
                          <a:ea typeface="宋体"/>
                        </a:rPr>
                        <a:t>3</a:t>
                      </a:r>
                      <a:r>
                        <a:rPr lang="en-US" sz="1000" kern="0" dirty="0">
                          <a:latin typeface="Times New Roman"/>
                          <a:ea typeface="宋体"/>
                        </a:rPr>
                        <a:t>/</a:t>
                      </a:r>
                      <a:r>
                        <a:rPr lang="zh-CN" sz="1000" kern="0" dirty="0">
                          <a:latin typeface="Times New Roman"/>
                          <a:ea typeface="宋体"/>
                        </a:rPr>
                        <a:t>旬</a:t>
                      </a:r>
                      <a:r>
                        <a:rPr lang="en-US" sz="1000" kern="0" dirty="0">
                          <a:latin typeface="Times New Roman"/>
                          <a:ea typeface="宋体"/>
                        </a:rPr>
                        <a:t>)</a:t>
                      </a:r>
                      <a:endParaRPr lang="zh-CN" sz="1000" kern="100" dirty="0">
                        <a:latin typeface="Times New Roman"/>
                        <a:ea typeface="宋体"/>
                      </a:endParaRPr>
                    </a:p>
                  </a:txBody>
                  <a:tcPr marL="66351" marR="66351"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8668">
                <a:tc>
                  <a:txBody>
                    <a:bodyPr/>
                    <a:lstStyle/>
                    <a:p>
                      <a:pPr algn="ctr">
                        <a:spcAft>
                          <a:spcPts val="0"/>
                        </a:spcAft>
                      </a:pPr>
                      <a:r>
                        <a:rPr lang="en-US" sz="1000" kern="0">
                          <a:latin typeface="Times New Roman"/>
                          <a:ea typeface="宋体"/>
                        </a:rPr>
                        <a:t>-0.8</a:t>
                      </a:r>
                      <a:endParaRPr lang="zh-CN" sz="1000" kern="100">
                        <a:latin typeface="Times New Roman"/>
                        <a:ea typeface="宋体"/>
                      </a:endParaRPr>
                    </a:p>
                  </a:txBody>
                  <a:tcPr marL="66351" marR="66351"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00" kern="100">
                          <a:latin typeface="Times New Roman"/>
                          <a:ea typeface="宋体"/>
                        </a:rPr>
                        <a:t>2.80</a:t>
                      </a:r>
                      <a:endParaRPr lang="zh-CN" sz="1000" kern="100">
                        <a:latin typeface="Times New Roman"/>
                        <a:ea typeface="宋体"/>
                      </a:endParaRPr>
                    </a:p>
                  </a:txBody>
                  <a:tcPr marL="66351" marR="66351"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00" kern="100">
                          <a:latin typeface="Times New Roman"/>
                          <a:ea typeface="宋体"/>
                        </a:rPr>
                        <a:t>8612.24</a:t>
                      </a:r>
                      <a:endParaRPr lang="zh-CN" sz="1000" kern="100">
                        <a:latin typeface="Times New Roman"/>
                        <a:ea typeface="宋体"/>
                      </a:endParaRPr>
                    </a:p>
                  </a:txBody>
                  <a:tcPr marL="66351" marR="66351"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00" kern="100">
                          <a:latin typeface="Times New Roman"/>
                          <a:ea typeface="宋体"/>
                        </a:rPr>
                        <a:t>21.47</a:t>
                      </a:r>
                      <a:endParaRPr lang="zh-CN" sz="1000" kern="100">
                        <a:latin typeface="Times New Roman"/>
                        <a:ea typeface="宋体"/>
                      </a:endParaRPr>
                    </a:p>
                  </a:txBody>
                  <a:tcPr marL="66351" marR="66351"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00" kern="100">
                          <a:latin typeface="Times New Roman"/>
                          <a:ea typeface="宋体"/>
                        </a:rPr>
                        <a:t>26904.06</a:t>
                      </a:r>
                      <a:endParaRPr lang="zh-CN" sz="1000" kern="100">
                        <a:latin typeface="Times New Roman"/>
                        <a:ea typeface="宋体"/>
                      </a:endParaRPr>
                    </a:p>
                  </a:txBody>
                  <a:tcPr marL="66351" marR="66351" marT="0" marB="0" anchor="ctr">
                    <a:lnL>
                      <a:noFill/>
                    </a:lnL>
                    <a:lnR>
                      <a:noFill/>
                    </a:lnR>
                    <a:lnT w="12700" cap="flat" cmpd="sng" algn="ctr">
                      <a:solidFill>
                        <a:srgbClr val="000000"/>
                      </a:solidFill>
                      <a:prstDash val="solid"/>
                      <a:round/>
                      <a:headEnd type="none" w="med" len="med"/>
                      <a:tailEnd type="none" w="med" len="med"/>
                    </a:lnT>
                    <a:lnB>
                      <a:noFill/>
                    </a:lnB>
                  </a:tcPr>
                </a:tc>
              </a:tr>
              <a:tr h="168668">
                <a:tc>
                  <a:txBody>
                    <a:bodyPr/>
                    <a:lstStyle/>
                    <a:p>
                      <a:pPr algn="ctr">
                        <a:spcAft>
                          <a:spcPts val="0"/>
                        </a:spcAft>
                      </a:pPr>
                      <a:r>
                        <a:rPr lang="en-US" sz="1000" kern="0">
                          <a:latin typeface="Times New Roman"/>
                          <a:ea typeface="宋体"/>
                        </a:rPr>
                        <a:t>-0.6</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2.60</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8050.66</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20.07 </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25149.72</a:t>
                      </a:r>
                      <a:endParaRPr lang="zh-CN" sz="1000" kern="100">
                        <a:latin typeface="Times New Roman"/>
                        <a:ea typeface="宋体"/>
                      </a:endParaRPr>
                    </a:p>
                  </a:txBody>
                  <a:tcPr marL="66351" marR="66351" marT="0" marB="0" anchor="ctr">
                    <a:lnL>
                      <a:noFill/>
                    </a:lnL>
                    <a:lnR>
                      <a:noFill/>
                    </a:lnR>
                    <a:lnT>
                      <a:noFill/>
                    </a:lnT>
                    <a:lnB>
                      <a:noFill/>
                    </a:lnB>
                  </a:tcPr>
                </a:tc>
              </a:tr>
              <a:tr h="168668">
                <a:tc>
                  <a:txBody>
                    <a:bodyPr/>
                    <a:lstStyle/>
                    <a:p>
                      <a:pPr algn="ctr">
                        <a:spcAft>
                          <a:spcPts val="0"/>
                        </a:spcAft>
                      </a:pPr>
                      <a:r>
                        <a:rPr lang="en-US" sz="1000" kern="0">
                          <a:latin typeface="Times New Roman"/>
                          <a:ea typeface="宋体"/>
                        </a:rPr>
                        <a:t>-0.4</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2.40</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7477.04</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18.64 </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23357.78</a:t>
                      </a:r>
                      <a:endParaRPr lang="zh-CN" sz="1000" kern="100">
                        <a:latin typeface="Times New Roman"/>
                        <a:ea typeface="宋体"/>
                      </a:endParaRPr>
                    </a:p>
                  </a:txBody>
                  <a:tcPr marL="66351" marR="66351" marT="0" marB="0" anchor="ctr">
                    <a:lnL>
                      <a:noFill/>
                    </a:lnL>
                    <a:lnR>
                      <a:noFill/>
                    </a:lnR>
                    <a:lnT>
                      <a:noFill/>
                    </a:lnT>
                    <a:lnB>
                      <a:noFill/>
                    </a:lnB>
                  </a:tcPr>
                </a:tc>
              </a:tr>
              <a:tr h="168668">
                <a:tc>
                  <a:txBody>
                    <a:bodyPr/>
                    <a:lstStyle/>
                    <a:p>
                      <a:pPr algn="ctr">
                        <a:spcAft>
                          <a:spcPts val="0"/>
                        </a:spcAft>
                      </a:pPr>
                      <a:r>
                        <a:rPr lang="en-US" sz="1000" kern="0">
                          <a:latin typeface="Times New Roman"/>
                          <a:ea typeface="宋体"/>
                        </a:rPr>
                        <a:t>-0.2</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2.20</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6899.42</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17.20 </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21553.32</a:t>
                      </a:r>
                      <a:endParaRPr lang="zh-CN" sz="1000" kern="100">
                        <a:latin typeface="Times New Roman"/>
                        <a:ea typeface="宋体"/>
                      </a:endParaRPr>
                    </a:p>
                  </a:txBody>
                  <a:tcPr marL="66351" marR="66351" marT="0" marB="0" anchor="ctr">
                    <a:lnL>
                      <a:noFill/>
                    </a:lnL>
                    <a:lnR>
                      <a:noFill/>
                    </a:lnR>
                    <a:lnT>
                      <a:noFill/>
                    </a:lnT>
                    <a:lnB>
                      <a:noFill/>
                    </a:lnB>
                  </a:tcPr>
                </a:tc>
              </a:tr>
              <a:tr h="168668">
                <a:tc>
                  <a:txBody>
                    <a:bodyPr/>
                    <a:lstStyle/>
                    <a:p>
                      <a:pPr algn="ctr">
                        <a:spcAft>
                          <a:spcPts val="0"/>
                        </a:spcAft>
                      </a:pPr>
                      <a:r>
                        <a:rPr lang="en-US" sz="1000" kern="0">
                          <a:latin typeface="Times New Roman"/>
                          <a:ea typeface="宋体"/>
                        </a:rPr>
                        <a:t>0.0</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2.00</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6305.75</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15.72 </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19698.73</a:t>
                      </a:r>
                      <a:endParaRPr lang="zh-CN" sz="1000" kern="100">
                        <a:latin typeface="Times New Roman"/>
                        <a:ea typeface="宋体"/>
                      </a:endParaRPr>
                    </a:p>
                  </a:txBody>
                  <a:tcPr marL="66351" marR="66351" marT="0" marB="0" anchor="ctr">
                    <a:lnL>
                      <a:noFill/>
                    </a:lnL>
                    <a:lnR>
                      <a:noFill/>
                    </a:lnR>
                    <a:lnT>
                      <a:noFill/>
                    </a:lnT>
                    <a:lnB>
                      <a:noFill/>
                    </a:lnB>
                  </a:tcPr>
                </a:tc>
              </a:tr>
              <a:tr h="168668">
                <a:tc>
                  <a:txBody>
                    <a:bodyPr/>
                    <a:lstStyle/>
                    <a:p>
                      <a:pPr algn="ctr">
                        <a:spcAft>
                          <a:spcPts val="0"/>
                        </a:spcAft>
                      </a:pPr>
                      <a:r>
                        <a:rPr lang="en-US" sz="1000" kern="0">
                          <a:latin typeface="Times New Roman"/>
                          <a:ea typeface="宋体"/>
                        </a:rPr>
                        <a:t>0.2</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1.80</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5712.08</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14.24 </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17844.14</a:t>
                      </a:r>
                      <a:endParaRPr lang="zh-CN" sz="1000" kern="100">
                        <a:latin typeface="Times New Roman"/>
                        <a:ea typeface="宋体"/>
                      </a:endParaRPr>
                    </a:p>
                  </a:txBody>
                  <a:tcPr marL="66351" marR="66351" marT="0" marB="0" anchor="ctr">
                    <a:lnL>
                      <a:noFill/>
                    </a:lnL>
                    <a:lnR>
                      <a:noFill/>
                    </a:lnR>
                    <a:lnT>
                      <a:noFill/>
                    </a:lnT>
                    <a:lnB>
                      <a:noFill/>
                    </a:lnB>
                  </a:tcPr>
                </a:tc>
              </a:tr>
              <a:tr h="168668">
                <a:tc>
                  <a:txBody>
                    <a:bodyPr/>
                    <a:lstStyle/>
                    <a:p>
                      <a:pPr algn="ctr">
                        <a:spcAft>
                          <a:spcPts val="0"/>
                        </a:spcAft>
                      </a:pPr>
                      <a:r>
                        <a:rPr lang="en-US" sz="1000" kern="0">
                          <a:latin typeface="Times New Roman"/>
                          <a:ea typeface="宋体"/>
                        </a:rPr>
                        <a:t>0.4</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1.60</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5102.36</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12.72 </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15939.43</a:t>
                      </a:r>
                      <a:endParaRPr lang="zh-CN" sz="1000" kern="100">
                        <a:latin typeface="Times New Roman"/>
                        <a:ea typeface="宋体"/>
                      </a:endParaRPr>
                    </a:p>
                  </a:txBody>
                  <a:tcPr marL="66351" marR="66351" marT="0" marB="0" anchor="ctr">
                    <a:lnL>
                      <a:noFill/>
                    </a:lnL>
                    <a:lnR>
                      <a:noFill/>
                    </a:lnR>
                    <a:lnT>
                      <a:noFill/>
                    </a:lnT>
                    <a:lnB>
                      <a:noFill/>
                    </a:lnB>
                  </a:tcPr>
                </a:tc>
              </a:tr>
              <a:tr h="168668">
                <a:tc>
                  <a:txBody>
                    <a:bodyPr/>
                    <a:lstStyle/>
                    <a:p>
                      <a:pPr algn="ctr">
                        <a:spcAft>
                          <a:spcPts val="0"/>
                        </a:spcAft>
                      </a:pPr>
                      <a:r>
                        <a:rPr lang="en-US" sz="1000" kern="0">
                          <a:latin typeface="Times New Roman"/>
                          <a:ea typeface="宋体"/>
                        </a:rPr>
                        <a:t>0.6</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1.40</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4488.63</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11.19 </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14022.19</a:t>
                      </a:r>
                      <a:endParaRPr lang="zh-CN" sz="1000" kern="100">
                        <a:latin typeface="Times New Roman"/>
                        <a:ea typeface="宋体"/>
                      </a:endParaRPr>
                    </a:p>
                  </a:txBody>
                  <a:tcPr marL="66351" marR="66351" marT="0" marB="0" anchor="ctr">
                    <a:lnL>
                      <a:noFill/>
                    </a:lnL>
                    <a:lnR>
                      <a:noFill/>
                    </a:lnR>
                    <a:lnT>
                      <a:noFill/>
                    </a:lnT>
                    <a:lnB>
                      <a:noFill/>
                    </a:lnB>
                  </a:tcPr>
                </a:tc>
              </a:tr>
              <a:tr h="168668">
                <a:tc>
                  <a:txBody>
                    <a:bodyPr/>
                    <a:lstStyle/>
                    <a:p>
                      <a:pPr algn="ctr">
                        <a:spcAft>
                          <a:spcPts val="0"/>
                        </a:spcAft>
                      </a:pPr>
                      <a:r>
                        <a:rPr lang="en-US" sz="1000" kern="0">
                          <a:latin typeface="Times New Roman"/>
                          <a:ea typeface="宋体"/>
                        </a:rPr>
                        <a:t>0.8</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1.20</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3862.87</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9.63 </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12067.35</a:t>
                      </a:r>
                      <a:endParaRPr lang="zh-CN" sz="1000" kern="100">
                        <a:latin typeface="Times New Roman"/>
                        <a:ea typeface="宋体"/>
                      </a:endParaRPr>
                    </a:p>
                  </a:txBody>
                  <a:tcPr marL="66351" marR="66351" marT="0" marB="0" anchor="ctr">
                    <a:lnL>
                      <a:noFill/>
                    </a:lnL>
                    <a:lnR>
                      <a:noFill/>
                    </a:lnR>
                    <a:lnT>
                      <a:noFill/>
                    </a:lnT>
                    <a:lnB>
                      <a:noFill/>
                    </a:lnB>
                  </a:tcPr>
                </a:tc>
              </a:tr>
              <a:tr h="168668">
                <a:tc>
                  <a:txBody>
                    <a:bodyPr/>
                    <a:lstStyle/>
                    <a:p>
                      <a:pPr algn="ctr">
                        <a:spcAft>
                          <a:spcPts val="0"/>
                        </a:spcAft>
                      </a:pPr>
                      <a:r>
                        <a:rPr lang="en-US" sz="1000" kern="0">
                          <a:latin typeface="Times New Roman"/>
                          <a:ea typeface="宋体"/>
                        </a:rPr>
                        <a:t>1.0</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1.00</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3241.12</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8.08 </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10125.05</a:t>
                      </a:r>
                      <a:endParaRPr lang="zh-CN" sz="1000" kern="100">
                        <a:latin typeface="Times New Roman"/>
                        <a:ea typeface="宋体"/>
                      </a:endParaRPr>
                    </a:p>
                  </a:txBody>
                  <a:tcPr marL="66351" marR="66351" marT="0" marB="0" anchor="ctr">
                    <a:lnL>
                      <a:noFill/>
                    </a:lnL>
                    <a:lnR>
                      <a:noFill/>
                    </a:lnR>
                    <a:lnT>
                      <a:noFill/>
                    </a:lnT>
                    <a:lnB>
                      <a:noFill/>
                    </a:lnB>
                  </a:tcPr>
                </a:tc>
              </a:tr>
              <a:tr h="168668">
                <a:tc>
                  <a:txBody>
                    <a:bodyPr/>
                    <a:lstStyle/>
                    <a:p>
                      <a:pPr algn="ctr">
                        <a:spcAft>
                          <a:spcPts val="0"/>
                        </a:spcAft>
                      </a:pPr>
                      <a:r>
                        <a:rPr lang="en-US" sz="1000" kern="0">
                          <a:latin typeface="Times New Roman"/>
                          <a:ea typeface="宋体"/>
                        </a:rPr>
                        <a:t>1.2</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0.80</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2607.34</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6.50 </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8145.15</a:t>
                      </a:r>
                      <a:endParaRPr lang="zh-CN" sz="1000" kern="100">
                        <a:latin typeface="Times New Roman"/>
                        <a:ea typeface="宋体"/>
                      </a:endParaRPr>
                    </a:p>
                  </a:txBody>
                  <a:tcPr marL="66351" marR="66351" marT="0" marB="0" anchor="ctr">
                    <a:lnL>
                      <a:noFill/>
                    </a:lnL>
                    <a:lnR>
                      <a:noFill/>
                    </a:lnR>
                    <a:lnT>
                      <a:noFill/>
                    </a:lnT>
                    <a:lnB>
                      <a:noFill/>
                    </a:lnB>
                  </a:tcPr>
                </a:tc>
              </a:tr>
              <a:tr h="168668">
                <a:tc>
                  <a:txBody>
                    <a:bodyPr/>
                    <a:lstStyle/>
                    <a:p>
                      <a:pPr algn="ctr">
                        <a:spcAft>
                          <a:spcPts val="0"/>
                        </a:spcAft>
                      </a:pPr>
                      <a:r>
                        <a:rPr lang="en-US" sz="1000" kern="0">
                          <a:latin typeface="Times New Roman"/>
                          <a:ea typeface="宋体"/>
                        </a:rPr>
                        <a:t>1.4</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0.60</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1973.55</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4.92 </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6165.252</a:t>
                      </a:r>
                      <a:endParaRPr lang="zh-CN" sz="1000" kern="100">
                        <a:latin typeface="Times New Roman"/>
                        <a:ea typeface="宋体"/>
                      </a:endParaRPr>
                    </a:p>
                  </a:txBody>
                  <a:tcPr marL="66351" marR="66351" marT="0" marB="0" anchor="ctr">
                    <a:lnL>
                      <a:noFill/>
                    </a:lnL>
                    <a:lnR>
                      <a:noFill/>
                    </a:lnR>
                    <a:lnT>
                      <a:noFill/>
                    </a:lnT>
                    <a:lnB>
                      <a:noFill/>
                    </a:lnB>
                  </a:tcPr>
                </a:tc>
              </a:tr>
              <a:tr h="168668">
                <a:tc>
                  <a:txBody>
                    <a:bodyPr/>
                    <a:lstStyle/>
                    <a:p>
                      <a:pPr algn="ctr">
                        <a:spcAft>
                          <a:spcPts val="0"/>
                        </a:spcAft>
                      </a:pPr>
                      <a:r>
                        <a:rPr lang="en-US" sz="1000" kern="0">
                          <a:latin typeface="Times New Roman"/>
                          <a:ea typeface="宋体"/>
                        </a:rPr>
                        <a:t>1.6</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0.40</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1323.73</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3.30 </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4135.23</a:t>
                      </a:r>
                      <a:endParaRPr lang="zh-CN" sz="1000" kern="100">
                        <a:latin typeface="Times New Roman"/>
                        <a:ea typeface="宋体"/>
                      </a:endParaRPr>
                    </a:p>
                  </a:txBody>
                  <a:tcPr marL="66351" marR="66351" marT="0" marB="0" anchor="ctr">
                    <a:lnL>
                      <a:noFill/>
                    </a:lnL>
                    <a:lnR>
                      <a:noFill/>
                    </a:lnR>
                    <a:lnT>
                      <a:noFill/>
                    </a:lnT>
                    <a:lnB>
                      <a:noFill/>
                    </a:lnB>
                  </a:tcPr>
                </a:tc>
              </a:tr>
              <a:tr h="168668">
                <a:tc>
                  <a:txBody>
                    <a:bodyPr/>
                    <a:lstStyle/>
                    <a:p>
                      <a:pPr algn="ctr">
                        <a:spcAft>
                          <a:spcPts val="0"/>
                        </a:spcAft>
                      </a:pPr>
                      <a:r>
                        <a:rPr lang="en-US" sz="1000" kern="0">
                          <a:latin typeface="Times New Roman"/>
                          <a:ea typeface="宋体"/>
                        </a:rPr>
                        <a:t>1.8</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0.20</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673.90</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1.68 </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2105.208</a:t>
                      </a:r>
                      <a:endParaRPr lang="zh-CN" sz="1000" kern="100">
                        <a:latin typeface="Times New Roman"/>
                        <a:ea typeface="宋体"/>
                      </a:endParaRPr>
                    </a:p>
                  </a:txBody>
                  <a:tcPr marL="66351" marR="66351" marT="0" marB="0" anchor="ctr">
                    <a:lnL>
                      <a:noFill/>
                    </a:lnL>
                    <a:lnR>
                      <a:noFill/>
                    </a:lnR>
                    <a:lnT>
                      <a:noFill/>
                    </a:lnT>
                    <a:lnB>
                      <a:noFill/>
                    </a:lnB>
                  </a:tcPr>
                </a:tc>
              </a:tr>
              <a:tr h="168668">
                <a:tc>
                  <a:txBody>
                    <a:bodyPr/>
                    <a:lstStyle/>
                    <a:p>
                      <a:pPr algn="ctr">
                        <a:spcAft>
                          <a:spcPts val="0"/>
                        </a:spcAft>
                      </a:pPr>
                      <a:r>
                        <a:rPr lang="en-US" sz="1000" kern="0">
                          <a:latin typeface="Times New Roman"/>
                          <a:ea typeface="宋体"/>
                        </a:rPr>
                        <a:t>2.0</a:t>
                      </a:r>
                      <a:endParaRPr lang="zh-CN" sz="1000" kern="100">
                        <a:latin typeface="Times New Roman"/>
                        <a:ea typeface="宋体"/>
                      </a:endParaRPr>
                    </a:p>
                  </a:txBody>
                  <a:tcPr marL="66351" marR="66351"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latin typeface="Times New Roman"/>
                          <a:ea typeface="宋体"/>
                        </a:rPr>
                        <a:t>0.00</a:t>
                      </a:r>
                      <a:endParaRPr lang="zh-CN" sz="1000" kern="100">
                        <a:latin typeface="Times New Roman"/>
                        <a:ea typeface="宋体"/>
                      </a:endParaRPr>
                    </a:p>
                  </a:txBody>
                  <a:tcPr marL="66351" marR="66351"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latin typeface="Times New Roman"/>
                          <a:ea typeface="宋体"/>
                        </a:rPr>
                        <a:t>4.01</a:t>
                      </a:r>
                      <a:endParaRPr lang="zh-CN" sz="1000" kern="100">
                        <a:latin typeface="Times New Roman"/>
                        <a:ea typeface="宋体"/>
                      </a:endParaRPr>
                    </a:p>
                  </a:txBody>
                  <a:tcPr marL="66351" marR="66351"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latin typeface="Times New Roman"/>
                          <a:ea typeface="宋体"/>
                        </a:rPr>
                        <a:t>0.01 </a:t>
                      </a:r>
                      <a:endParaRPr lang="zh-CN" sz="1000" kern="100">
                        <a:latin typeface="Times New Roman"/>
                        <a:ea typeface="宋体"/>
                      </a:endParaRPr>
                    </a:p>
                  </a:txBody>
                  <a:tcPr marL="66351" marR="66351"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dirty="0">
                          <a:latin typeface="Times New Roman"/>
                          <a:ea typeface="宋体"/>
                        </a:rPr>
                        <a:t>12.531</a:t>
                      </a:r>
                      <a:endParaRPr lang="zh-CN" sz="1000" kern="100" dirty="0">
                        <a:latin typeface="Times New Roman"/>
                        <a:ea typeface="宋体"/>
                      </a:endParaRPr>
                    </a:p>
                  </a:txBody>
                  <a:tcPr marL="66351" marR="66351" marT="0" marB="0" anchor="ctr">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
        <p:nvSpPr>
          <p:cNvPr id="6" name="矩形 5"/>
          <p:cNvSpPr/>
          <p:nvPr/>
        </p:nvSpPr>
        <p:spPr>
          <a:xfrm>
            <a:off x="3851920" y="2924944"/>
            <a:ext cx="1723549" cy="246221"/>
          </a:xfrm>
          <a:prstGeom prst="rect">
            <a:avLst/>
          </a:prstGeom>
        </p:spPr>
        <p:txBody>
          <a:bodyPr wrap="none">
            <a:spAutoFit/>
          </a:bodyPr>
          <a:lstStyle/>
          <a:p>
            <a:r>
              <a:rPr lang="zh-CN" altLang="zh-CN" sz="1000" b="1" dirty="0" smtClean="0"/>
              <a:t>景观湖渗漏量计算结果列表</a:t>
            </a:r>
            <a:endParaRPr lang="zh-CN" altLang="en-US" sz="1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内容占位符 1"/>
          <p:cNvSpPr>
            <a:spLocks noGrp="1"/>
          </p:cNvSpPr>
          <p:nvPr>
            <p:ph idx="1"/>
          </p:nvPr>
        </p:nvSpPr>
        <p:spPr>
          <a:ln>
            <a:noFill/>
          </a:ln>
        </p:spPr>
        <p:txBody>
          <a:bodyPr/>
          <a:lstStyle/>
          <a:p>
            <a:r>
              <a:rPr lang="en-US" altLang="zh-CN" dirty="0" smtClean="0"/>
              <a:t>1.1 </a:t>
            </a:r>
            <a:r>
              <a:rPr lang="zh-CN" altLang="en-US" dirty="0" smtClean="0"/>
              <a:t>项目背景</a:t>
            </a:r>
            <a:endParaRPr lang="en-US" altLang="zh-CN" dirty="0" smtClean="0"/>
          </a:p>
          <a:p>
            <a:r>
              <a:rPr lang="en-US" altLang="zh-CN" dirty="0" smtClean="0"/>
              <a:t>1.2 </a:t>
            </a:r>
            <a:r>
              <a:rPr lang="zh-CN" altLang="en-US" dirty="0" smtClean="0"/>
              <a:t>研究内容及技术路线</a:t>
            </a:r>
            <a:endParaRPr lang="en-US" altLang="zh-CN" dirty="0" smtClean="0"/>
          </a:p>
          <a:p>
            <a:pPr>
              <a:buNone/>
            </a:pPr>
            <a:endParaRPr lang="en-US" altLang="zh-CN" dirty="0" smtClean="0"/>
          </a:p>
          <a:p>
            <a:pPr>
              <a:buNone/>
            </a:pPr>
            <a:endParaRPr lang="zh-CN" alt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3.2 </a:t>
            </a:r>
            <a:r>
              <a:rPr lang="zh-CN" altLang="en-US" sz="2400" dirty="0" smtClean="0">
                <a:solidFill>
                  <a:schemeClr val="tx1"/>
                </a:solidFill>
                <a:effectLst/>
                <a:latin typeface="Times New Roman" pitchFamily="18" charset="0"/>
                <a:cs typeface="Times New Roman" pitchFamily="18" charset="0"/>
              </a:rPr>
              <a:t>梅江景观湖渗流场分析及渗漏量计算</a:t>
            </a:r>
            <a:r>
              <a:rPr lang="zh-CN" altLang="en-US" sz="2400" dirty="0" smtClean="0">
                <a:solidFill>
                  <a:srgbClr val="FF0000"/>
                </a:solidFill>
                <a:effectLst/>
                <a:latin typeface="Times New Roman" pitchFamily="18" charset="0"/>
                <a:cs typeface="Times New Roman" pitchFamily="18" charset="0"/>
              </a:rPr>
              <a:t/>
            </a:r>
            <a:br>
              <a:rPr lang="zh-CN" altLang="en-US" sz="2400" dirty="0" smtClean="0">
                <a:solidFill>
                  <a:srgbClr val="FF0000"/>
                </a:solidFill>
                <a:effectLst/>
                <a:latin typeface="Times New Roman" pitchFamily="18" charset="0"/>
                <a:cs typeface="Times New Roman" pitchFamily="18" charset="0"/>
              </a:rPr>
            </a:br>
            <a:endParaRPr lang="zh-CN" altLang="en-US" sz="2400" dirty="0" smtClean="0">
              <a:solidFill>
                <a:srgbClr val="FF0000"/>
              </a:solidFill>
              <a:effectLst/>
              <a:latin typeface="Times New Roman" pitchFamily="18" charset="0"/>
              <a:cs typeface="Times New Roman" pitchFamily="18" charset="0"/>
            </a:endParaRPr>
          </a:p>
        </p:txBody>
      </p:sp>
      <p:sp>
        <p:nvSpPr>
          <p:cNvPr id="56323" name="Text Box 3"/>
          <p:cNvSpPr txBox="1">
            <a:spLocks noChangeArrowheads="1"/>
          </p:cNvSpPr>
          <p:nvPr/>
        </p:nvSpPr>
        <p:spPr bwMode="auto">
          <a:xfrm>
            <a:off x="395288" y="981075"/>
            <a:ext cx="8137152" cy="2554545"/>
          </a:xfrm>
          <a:prstGeom prst="rect">
            <a:avLst/>
          </a:prstGeom>
          <a:noFill/>
          <a:ln w="9525">
            <a:noFill/>
            <a:miter lim="800000"/>
            <a:headEnd/>
            <a:tailEnd/>
          </a:ln>
          <a:effectLst/>
        </p:spPr>
        <p:txBody>
          <a:bodyPr wrap="square">
            <a:spAutoFit/>
          </a:bodyPr>
          <a:lstStyle/>
          <a:p>
            <a:pPr>
              <a:lnSpc>
                <a:spcPts val="2400"/>
              </a:lnSpc>
            </a:pPr>
            <a:r>
              <a:rPr lang="zh-CN" altLang="en-US" b="1" dirty="0" smtClean="0">
                <a:solidFill>
                  <a:schemeClr val="accent1"/>
                </a:solidFill>
                <a:latin typeface="Times New Roman" pitchFamily="18" charset="0"/>
                <a:ea typeface="仿宋_GB2312" pitchFamily="49" charset="-122"/>
                <a:cs typeface="Times New Roman" pitchFamily="18" charset="0"/>
              </a:rPr>
              <a:t>渗流场分析及渗漏量计算</a:t>
            </a:r>
            <a:endParaRPr lang="en-US" altLang="zh-CN" b="1" dirty="0" smtClean="0">
              <a:solidFill>
                <a:schemeClr val="accent1"/>
              </a:solidFill>
              <a:latin typeface="Times New Roman" pitchFamily="18" charset="0"/>
              <a:ea typeface="仿宋_GB2312" pitchFamily="49" charset="-122"/>
              <a:cs typeface="Times New Roman" pitchFamily="18" charset="0"/>
            </a:endParaRPr>
          </a:p>
          <a:p>
            <a:pPr>
              <a:lnSpc>
                <a:spcPts val="2400"/>
              </a:lnSpc>
            </a:pPr>
            <a:r>
              <a:rPr lang="zh-CN" altLang="en-US" dirty="0" smtClean="0">
                <a:latin typeface="Times New Roman" pitchFamily="18" charset="0"/>
                <a:ea typeface="仿宋_GB2312" pitchFamily="49" charset="-122"/>
                <a:cs typeface="Times New Roman" pitchFamily="18" charset="0"/>
              </a:rPr>
              <a:t>（</a:t>
            </a:r>
            <a:r>
              <a:rPr lang="en-US" altLang="zh-CN" dirty="0" smtClean="0">
                <a:latin typeface="Times New Roman" pitchFamily="18" charset="0"/>
                <a:ea typeface="仿宋_GB2312" pitchFamily="49" charset="-122"/>
                <a:cs typeface="Times New Roman" pitchFamily="18" charset="0"/>
              </a:rPr>
              <a:t>1</a:t>
            </a:r>
            <a:r>
              <a:rPr lang="zh-CN" altLang="en-US" dirty="0" smtClean="0">
                <a:latin typeface="Times New Roman" pitchFamily="18" charset="0"/>
                <a:ea typeface="仿宋_GB2312" pitchFamily="49" charset="-122"/>
                <a:cs typeface="Times New Roman" pitchFamily="18" charset="0"/>
              </a:rPr>
              <a:t>）随着地下水位的上升、水位差的减小，一期景观湖的渗漏量逐渐减小，水位差与下渗量之间的关系近似呈线性关系。</a:t>
            </a:r>
          </a:p>
          <a:p>
            <a:pPr>
              <a:lnSpc>
                <a:spcPts val="2400"/>
              </a:lnSpc>
            </a:pPr>
            <a:r>
              <a:rPr lang="zh-CN" altLang="en-US" dirty="0" smtClean="0">
                <a:latin typeface="Times New Roman" pitchFamily="18" charset="0"/>
                <a:ea typeface="仿宋_GB2312" pitchFamily="49" charset="-122"/>
                <a:cs typeface="Times New Roman" pitchFamily="18" charset="0"/>
              </a:rPr>
              <a:t>（</a:t>
            </a:r>
            <a:r>
              <a:rPr lang="en-US" altLang="zh-CN" dirty="0" smtClean="0">
                <a:latin typeface="Times New Roman" pitchFamily="18" charset="0"/>
                <a:ea typeface="仿宋_GB2312" pitchFamily="49" charset="-122"/>
                <a:cs typeface="Times New Roman" pitchFamily="18" charset="0"/>
              </a:rPr>
              <a:t>2</a:t>
            </a:r>
            <a:r>
              <a:rPr lang="zh-CN" altLang="en-US" dirty="0" smtClean="0">
                <a:latin typeface="Times New Roman" pitchFamily="18" charset="0"/>
                <a:ea typeface="仿宋_GB2312" pitchFamily="49" charset="-122"/>
                <a:cs typeface="Times New Roman" pitchFamily="18" charset="0"/>
              </a:rPr>
              <a:t>）当一期景观湖的地下水位为</a:t>
            </a:r>
            <a:r>
              <a:rPr lang="en-US" altLang="zh-CN" dirty="0" smtClean="0">
                <a:latin typeface="Times New Roman" pitchFamily="18" charset="0"/>
                <a:ea typeface="仿宋_GB2312" pitchFamily="49" charset="-122"/>
                <a:cs typeface="Times New Roman" pitchFamily="18" charset="0"/>
              </a:rPr>
              <a:t>-0.8m</a:t>
            </a:r>
            <a:r>
              <a:rPr lang="zh-CN" altLang="en-US" dirty="0" smtClean="0">
                <a:latin typeface="Times New Roman" pitchFamily="18" charset="0"/>
                <a:ea typeface="仿宋_GB2312" pitchFamily="49" charset="-122"/>
                <a:cs typeface="Times New Roman" pitchFamily="18" charset="0"/>
              </a:rPr>
              <a:t>，水位差为</a:t>
            </a:r>
            <a:r>
              <a:rPr lang="en-US" altLang="zh-CN" dirty="0" smtClean="0">
                <a:latin typeface="Times New Roman" pitchFamily="18" charset="0"/>
                <a:ea typeface="仿宋_GB2312" pitchFamily="49" charset="-122"/>
                <a:cs typeface="Times New Roman" pitchFamily="18" charset="0"/>
              </a:rPr>
              <a:t>2.8m</a:t>
            </a:r>
            <a:r>
              <a:rPr lang="zh-CN" altLang="en-US" dirty="0" smtClean="0">
                <a:latin typeface="Times New Roman" pitchFamily="18" charset="0"/>
                <a:ea typeface="仿宋_GB2312" pitchFamily="49" charset="-122"/>
                <a:cs typeface="Times New Roman" pitchFamily="18" charset="0"/>
              </a:rPr>
              <a:t>时，平均的下渗量最大，为</a:t>
            </a:r>
            <a:r>
              <a:rPr lang="en-US" altLang="zh-CN" dirty="0" smtClean="0">
                <a:latin typeface="Times New Roman" pitchFamily="18" charset="0"/>
                <a:ea typeface="仿宋_GB2312" pitchFamily="49" charset="-122"/>
                <a:cs typeface="Times New Roman" pitchFamily="18" charset="0"/>
              </a:rPr>
              <a:t>21.47mm/</a:t>
            </a:r>
            <a:r>
              <a:rPr lang="zh-CN" altLang="en-US" dirty="0" smtClean="0">
                <a:latin typeface="Times New Roman" pitchFamily="18" charset="0"/>
                <a:ea typeface="仿宋_GB2312" pitchFamily="49" charset="-122"/>
                <a:cs typeface="Times New Roman" pitchFamily="18" charset="0"/>
              </a:rPr>
              <a:t>旬，当地下水位为</a:t>
            </a:r>
            <a:r>
              <a:rPr lang="en-US" altLang="zh-CN" dirty="0" smtClean="0">
                <a:latin typeface="Times New Roman" pitchFamily="18" charset="0"/>
                <a:ea typeface="仿宋_GB2312" pitchFamily="49" charset="-122"/>
                <a:cs typeface="Times New Roman" pitchFamily="18" charset="0"/>
              </a:rPr>
              <a:t>2.0m</a:t>
            </a:r>
            <a:r>
              <a:rPr lang="zh-CN" altLang="en-US" dirty="0" smtClean="0">
                <a:latin typeface="Times New Roman" pitchFamily="18" charset="0"/>
                <a:ea typeface="仿宋_GB2312" pitchFamily="49" charset="-122"/>
                <a:cs typeface="Times New Roman" pitchFamily="18" charset="0"/>
              </a:rPr>
              <a:t>，水位差为</a:t>
            </a:r>
            <a:r>
              <a:rPr lang="en-US" altLang="zh-CN" dirty="0" smtClean="0">
                <a:latin typeface="Times New Roman" pitchFamily="18" charset="0"/>
                <a:ea typeface="仿宋_GB2312" pitchFamily="49" charset="-122"/>
                <a:cs typeface="Times New Roman" pitchFamily="18" charset="0"/>
              </a:rPr>
              <a:t>0.0</a:t>
            </a:r>
            <a:r>
              <a:rPr lang="zh-CN" altLang="en-US" dirty="0" smtClean="0">
                <a:latin typeface="Times New Roman" pitchFamily="18" charset="0"/>
                <a:ea typeface="仿宋_GB2312" pitchFamily="49" charset="-122"/>
                <a:cs typeface="Times New Roman" pitchFamily="18" charset="0"/>
              </a:rPr>
              <a:t>时，下渗量几乎为零。根据二期规划资料，二期景观湖的面积约为</a:t>
            </a:r>
            <a:r>
              <a:rPr lang="en-US" altLang="zh-CN" dirty="0" smtClean="0">
                <a:latin typeface="Times New Roman" pitchFamily="18" charset="0"/>
                <a:ea typeface="仿宋_GB2312" pitchFamily="49" charset="-122"/>
                <a:cs typeface="Times New Roman" pitchFamily="18" charset="0"/>
              </a:rPr>
              <a:t>1253100m</a:t>
            </a:r>
            <a:r>
              <a:rPr lang="en-US" altLang="zh-CN" baseline="30000" dirty="0" smtClean="0">
                <a:latin typeface="Times New Roman" pitchFamily="18" charset="0"/>
                <a:ea typeface="仿宋_GB2312" pitchFamily="49" charset="-122"/>
                <a:cs typeface="Times New Roman" pitchFamily="18" charset="0"/>
              </a:rPr>
              <a:t>2</a:t>
            </a:r>
            <a:r>
              <a:rPr lang="zh-CN" altLang="en-US" dirty="0" smtClean="0">
                <a:latin typeface="Times New Roman" pitchFamily="18" charset="0"/>
                <a:ea typeface="仿宋_GB2312" pitchFamily="49" charset="-122"/>
                <a:cs typeface="Times New Roman" pitchFamily="18" charset="0"/>
              </a:rPr>
              <a:t>，由平均下渗量可近似得到二期景观湖的下渗量。</a:t>
            </a:r>
          </a:p>
          <a:p>
            <a:pPr>
              <a:lnSpc>
                <a:spcPts val="2400"/>
              </a:lnSpc>
            </a:pPr>
            <a:endParaRPr lang="zh-CN" altLang="en-US" dirty="0" smtClean="0">
              <a:latin typeface="Times New Roman" pitchFamily="18" charset="0"/>
              <a:ea typeface="仿宋_GB2312" pitchFamily="49" charset="-122"/>
              <a:cs typeface="Times New Roman" pitchFamily="18"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nvGraphicFramePr>
        <p:xfrm>
          <a:off x="539552" y="3140968"/>
          <a:ext cx="7920879" cy="2808318"/>
        </p:xfrm>
        <a:graphic>
          <a:graphicData uri="http://schemas.openxmlformats.org/drawingml/2006/table">
            <a:tbl>
              <a:tblPr/>
              <a:tblGrid>
                <a:gridCol w="1603148"/>
                <a:gridCol w="1602207"/>
                <a:gridCol w="1724298"/>
                <a:gridCol w="1407051"/>
                <a:gridCol w="1584175"/>
              </a:tblGrid>
              <a:tr h="278298">
                <a:tc>
                  <a:txBody>
                    <a:bodyPr/>
                    <a:lstStyle/>
                    <a:p>
                      <a:pPr algn="ctr">
                        <a:spcAft>
                          <a:spcPts val="0"/>
                        </a:spcAft>
                      </a:pPr>
                      <a:r>
                        <a:rPr lang="zh-CN" sz="1000" kern="0" dirty="0" smtClean="0">
                          <a:latin typeface="Times New Roman"/>
                          <a:ea typeface="宋体"/>
                        </a:rPr>
                        <a:t>地下水位（</a:t>
                      </a:r>
                      <a:r>
                        <a:rPr lang="en-US" sz="1000" kern="0" dirty="0">
                          <a:latin typeface="Times New Roman"/>
                          <a:ea typeface="宋体"/>
                        </a:rPr>
                        <a:t>m</a:t>
                      </a:r>
                      <a:r>
                        <a:rPr lang="zh-CN" sz="1000" kern="0" dirty="0">
                          <a:latin typeface="Times New Roman"/>
                          <a:ea typeface="宋体"/>
                        </a:rPr>
                        <a:t>）</a:t>
                      </a:r>
                      <a:endParaRPr lang="zh-CN" sz="1000" kern="100" dirty="0">
                        <a:latin typeface="Times New Roman"/>
                        <a:ea typeface="宋体"/>
                      </a:endParaRPr>
                    </a:p>
                  </a:txBody>
                  <a:tcPr marL="66351" marR="66351"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0" dirty="0">
                          <a:latin typeface="Times New Roman"/>
                          <a:ea typeface="宋体"/>
                        </a:rPr>
                        <a:t>水位</a:t>
                      </a:r>
                      <a:r>
                        <a:rPr lang="zh-CN" sz="1000" kern="0" dirty="0" smtClean="0">
                          <a:latin typeface="Times New Roman"/>
                          <a:ea typeface="宋体"/>
                        </a:rPr>
                        <a:t>差（</a:t>
                      </a:r>
                      <a:r>
                        <a:rPr lang="en-US" sz="1000" kern="0" dirty="0">
                          <a:latin typeface="Times New Roman"/>
                          <a:ea typeface="宋体"/>
                        </a:rPr>
                        <a:t>m</a:t>
                      </a:r>
                      <a:r>
                        <a:rPr lang="zh-CN" sz="1000" kern="0" dirty="0">
                          <a:latin typeface="Times New Roman"/>
                          <a:ea typeface="宋体"/>
                        </a:rPr>
                        <a:t>）</a:t>
                      </a:r>
                      <a:endParaRPr lang="zh-CN" sz="1000" kern="100" dirty="0">
                        <a:latin typeface="Times New Roman"/>
                        <a:ea typeface="宋体"/>
                      </a:endParaRPr>
                    </a:p>
                  </a:txBody>
                  <a:tcPr marL="66351" marR="66351"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0" dirty="0">
                          <a:latin typeface="Times New Roman"/>
                          <a:ea typeface="宋体"/>
                        </a:rPr>
                        <a:t>一期景观</a:t>
                      </a:r>
                      <a:r>
                        <a:rPr lang="zh-CN" sz="1000" kern="0" dirty="0" smtClean="0">
                          <a:latin typeface="Times New Roman"/>
                          <a:ea typeface="宋体"/>
                        </a:rPr>
                        <a:t>湖下</a:t>
                      </a:r>
                      <a:r>
                        <a:rPr lang="zh-CN" sz="1000" kern="0" dirty="0">
                          <a:latin typeface="Times New Roman"/>
                          <a:ea typeface="宋体"/>
                        </a:rPr>
                        <a:t>渗量</a:t>
                      </a:r>
                      <a:r>
                        <a:rPr lang="en-US" sz="1000" kern="0" dirty="0">
                          <a:latin typeface="Times New Roman"/>
                          <a:ea typeface="宋体"/>
                        </a:rPr>
                        <a:t>(m</a:t>
                      </a:r>
                      <a:r>
                        <a:rPr lang="en-US" sz="1000" kern="0" baseline="30000" dirty="0">
                          <a:latin typeface="Times New Roman"/>
                          <a:ea typeface="宋体"/>
                        </a:rPr>
                        <a:t>3</a:t>
                      </a:r>
                      <a:r>
                        <a:rPr lang="en-US" sz="1000" kern="0" dirty="0">
                          <a:latin typeface="Times New Roman"/>
                          <a:ea typeface="宋体"/>
                        </a:rPr>
                        <a:t>/</a:t>
                      </a:r>
                      <a:r>
                        <a:rPr lang="zh-CN" sz="1000" kern="0" dirty="0">
                          <a:latin typeface="Times New Roman"/>
                          <a:ea typeface="宋体"/>
                        </a:rPr>
                        <a:t>旬</a:t>
                      </a:r>
                      <a:r>
                        <a:rPr lang="en-US" sz="1000" kern="0" dirty="0">
                          <a:latin typeface="Times New Roman"/>
                          <a:ea typeface="宋体"/>
                        </a:rPr>
                        <a:t>)</a:t>
                      </a:r>
                      <a:endParaRPr lang="zh-CN" sz="1000" kern="100" dirty="0">
                        <a:latin typeface="Times New Roman"/>
                        <a:ea typeface="宋体"/>
                      </a:endParaRPr>
                    </a:p>
                  </a:txBody>
                  <a:tcPr marL="66351" marR="66351"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0" dirty="0">
                          <a:latin typeface="Times New Roman"/>
                          <a:ea typeface="宋体"/>
                        </a:rPr>
                        <a:t>平均下</a:t>
                      </a:r>
                      <a:r>
                        <a:rPr lang="zh-CN" sz="1000" kern="0" dirty="0" smtClean="0">
                          <a:latin typeface="Times New Roman"/>
                          <a:ea typeface="宋体"/>
                        </a:rPr>
                        <a:t>渗量</a:t>
                      </a:r>
                      <a:r>
                        <a:rPr lang="en-US" sz="1000" kern="0" dirty="0" smtClean="0">
                          <a:latin typeface="Times New Roman"/>
                          <a:ea typeface="宋体"/>
                        </a:rPr>
                        <a:t>mm</a:t>
                      </a:r>
                      <a:r>
                        <a:rPr lang="en-US" sz="1000" kern="0" dirty="0">
                          <a:latin typeface="Times New Roman"/>
                          <a:ea typeface="宋体"/>
                        </a:rPr>
                        <a:t>/</a:t>
                      </a:r>
                      <a:r>
                        <a:rPr lang="zh-CN" sz="1000" kern="0" dirty="0">
                          <a:latin typeface="Times New Roman"/>
                          <a:ea typeface="宋体"/>
                        </a:rPr>
                        <a:t>旬</a:t>
                      </a:r>
                      <a:endParaRPr lang="zh-CN" sz="1000" kern="100" dirty="0">
                        <a:latin typeface="Times New Roman"/>
                        <a:ea typeface="宋体"/>
                      </a:endParaRPr>
                    </a:p>
                  </a:txBody>
                  <a:tcPr marL="66351" marR="66351"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0" dirty="0">
                          <a:latin typeface="Times New Roman"/>
                          <a:ea typeface="宋体"/>
                        </a:rPr>
                        <a:t>二期景观</a:t>
                      </a:r>
                      <a:r>
                        <a:rPr lang="zh-CN" sz="1000" kern="0" dirty="0" smtClean="0">
                          <a:latin typeface="Times New Roman"/>
                          <a:ea typeface="宋体"/>
                        </a:rPr>
                        <a:t>湖下</a:t>
                      </a:r>
                      <a:r>
                        <a:rPr lang="zh-CN" sz="1000" kern="0" dirty="0">
                          <a:latin typeface="Times New Roman"/>
                          <a:ea typeface="宋体"/>
                        </a:rPr>
                        <a:t>渗量</a:t>
                      </a:r>
                      <a:r>
                        <a:rPr lang="en-US" sz="1000" kern="0" dirty="0">
                          <a:latin typeface="Times New Roman"/>
                          <a:ea typeface="宋体"/>
                        </a:rPr>
                        <a:t>(m</a:t>
                      </a:r>
                      <a:r>
                        <a:rPr lang="en-US" sz="1000" kern="0" baseline="30000" dirty="0">
                          <a:latin typeface="Times New Roman"/>
                          <a:ea typeface="宋体"/>
                        </a:rPr>
                        <a:t>3</a:t>
                      </a:r>
                      <a:r>
                        <a:rPr lang="en-US" sz="1000" kern="0" dirty="0">
                          <a:latin typeface="Times New Roman"/>
                          <a:ea typeface="宋体"/>
                        </a:rPr>
                        <a:t>/</a:t>
                      </a:r>
                      <a:r>
                        <a:rPr lang="zh-CN" sz="1000" kern="0" dirty="0">
                          <a:latin typeface="Times New Roman"/>
                          <a:ea typeface="宋体"/>
                        </a:rPr>
                        <a:t>旬</a:t>
                      </a:r>
                      <a:r>
                        <a:rPr lang="en-US" sz="1000" kern="0" dirty="0">
                          <a:latin typeface="Times New Roman"/>
                          <a:ea typeface="宋体"/>
                        </a:rPr>
                        <a:t>)</a:t>
                      </a:r>
                      <a:endParaRPr lang="zh-CN" sz="1000" kern="100" dirty="0">
                        <a:latin typeface="Times New Roman"/>
                        <a:ea typeface="宋体"/>
                      </a:endParaRPr>
                    </a:p>
                  </a:txBody>
                  <a:tcPr marL="66351" marR="66351"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8668">
                <a:tc>
                  <a:txBody>
                    <a:bodyPr/>
                    <a:lstStyle/>
                    <a:p>
                      <a:pPr algn="ctr">
                        <a:spcAft>
                          <a:spcPts val="0"/>
                        </a:spcAft>
                      </a:pPr>
                      <a:r>
                        <a:rPr lang="en-US" sz="1000" kern="0">
                          <a:latin typeface="Times New Roman"/>
                          <a:ea typeface="宋体"/>
                        </a:rPr>
                        <a:t>-0.8</a:t>
                      </a:r>
                      <a:endParaRPr lang="zh-CN" sz="1000" kern="100">
                        <a:latin typeface="Times New Roman"/>
                        <a:ea typeface="宋体"/>
                      </a:endParaRPr>
                    </a:p>
                  </a:txBody>
                  <a:tcPr marL="66351" marR="66351"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00" kern="100">
                          <a:latin typeface="Times New Roman"/>
                          <a:ea typeface="宋体"/>
                        </a:rPr>
                        <a:t>2.80</a:t>
                      </a:r>
                      <a:endParaRPr lang="zh-CN" sz="1000" kern="100">
                        <a:latin typeface="Times New Roman"/>
                        <a:ea typeface="宋体"/>
                      </a:endParaRPr>
                    </a:p>
                  </a:txBody>
                  <a:tcPr marL="66351" marR="66351"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00" kern="100">
                          <a:latin typeface="Times New Roman"/>
                          <a:ea typeface="宋体"/>
                        </a:rPr>
                        <a:t>8612.24</a:t>
                      </a:r>
                      <a:endParaRPr lang="zh-CN" sz="1000" kern="100">
                        <a:latin typeface="Times New Roman"/>
                        <a:ea typeface="宋体"/>
                      </a:endParaRPr>
                    </a:p>
                  </a:txBody>
                  <a:tcPr marL="66351" marR="66351"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00" kern="100">
                          <a:latin typeface="Times New Roman"/>
                          <a:ea typeface="宋体"/>
                        </a:rPr>
                        <a:t>21.47</a:t>
                      </a:r>
                      <a:endParaRPr lang="zh-CN" sz="1000" kern="100">
                        <a:latin typeface="Times New Roman"/>
                        <a:ea typeface="宋体"/>
                      </a:endParaRPr>
                    </a:p>
                  </a:txBody>
                  <a:tcPr marL="66351" marR="66351"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00" kern="100">
                          <a:latin typeface="Times New Roman"/>
                          <a:ea typeface="宋体"/>
                        </a:rPr>
                        <a:t>26904.06</a:t>
                      </a:r>
                      <a:endParaRPr lang="zh-CN" sz="1000" kern="100">
                        <a:latin typeface="Times New Roman"/>
                        <a:ea typeface="宋体"/>
                      </a:endParaRPr>
                    </a:p>
                  </a:txBody>
                  <a:tcPr marL="66351" marR="66351" marT="0" marB="0" anchor="ctr">
                    <a:lnL>
                      <a:noFill/>
                    </a:lnL>
                    <a:lnR>
                      <a:noFill/>
                    </a:lnR>
                    <a:lnT w="12700" cap="flat" cmpd="sng" algn="ctr">
                      <a:solidFill>
                        <a:srgbClr val="000000"/>
                      </a:solidFill>
                      <a:prstDash val="solid"/>
                      <a:round/>
                      <a:headEnd type="none" w="med" len="med"/>
                      <a:tailEnd type="none" w="med" len="med"/>
                    </a:lnT>
                    <a:lnB>
                      <a:noFill/>
                    </a:lnB>
                  </a:tcPr>
                </a:tc>
              </a:tr>
              <a:tr h="168668">
                <a:tc>
                  <a:txBody>
                    <a:bodyPr/>
                    <a:lstStyle/>
                    <a:p>
                      <a:pPr algn="ctr">
                        <a:spcAft>
                          <a:spcPts val="0"/>
                        </a:spcAft>
                      </a:pPr>
                      <a:r>
                        <a:rPr lang="en-US" sz="1000" kern="0">
                          <a:latin typeface="Times New Roman"/>
                          <a:ea typeface="宋体"/>
                        </a:rPr>
                        <a:t>-0.6</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2.60</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8050.66</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20.07 </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25149.72</a:t>
                      </a:r>
                      <a:endParaRPr lang="zh-CN" sz="1000" kern="100">
                        <a:latin typeface="Times New Roman"/>
                        <a:ea typeface="宋体"/>
                      </a:endParaRPr>
                    </a:p>
                  </a:txBody>
                  <a:tcPr marL="66351" marR="66351" marT="0" marB="0" anchor="ctr">
                    <a:lnL>
                      <a:noFill/>
                    </a:lnL>
                    <a:lnR>
                      <a:noFill/>
                    </a:lnR>
                    <a:lnT>
                      <a:noFill/>
                    </a:lnT>
                    <a:lnB>
                      <a:noFill/>
                    </a:lnB>
                  </a:tcPr>
                </a:tc>
              </a:tr>
              <a:tr h="168668">
                <a:tc>
                  <a:txBody>
                    <a:bodyPr/>
                    <a:lstStyle/>
                    <a:p>
                      <a:pPr algn="ctr">
                        <a:spcAft>
                          <a:spcPts val="0"/>
                        </a:spcAft>
                      </a:pPr>
                      <a:r>
                        <a:rPr lang="en-US" sz="1000" kern="0">
                          <a:latin typeface="Times New Roman"/>
                          <a:ea typeface="宋体"/>
                        </a:rPr>
                        <a:t>-0.4</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2.40</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7477.04</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18.64 </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23357.78</a:t>
                      </a:r>
                      <a:endParaRPr lang="zh-CN" sz="1000" kern="100">
                        <a:latin typeface="Times New Roman"/>
                        <a:ea typeface="宋体"/>
                      </a:endParaRPr>
                    </a:p>
                  </a:txBody>
                  <a:tcPr marL="66351" marR="66351" marT="0" marB="0" anchor="ctr">
                    <a:lnL>
                      <a:noFill/>
                    </a:lnL>
                    <a:lnR>
                      <a:noFill/>
                    </a:lnR>
                    <a:lnT>
                      <a:noFill/>
                    </a:lnT>
                    <a:lnB>
                      <a:noFill/>
                    </a:lnB>
                  </a:tcPr>
                </a:tc>
              </a:tr>
              <a:tr h="168668">
                <a:tc>
                  <a:txBody>
                    <a:bodyPr/>
                    <a:lstStyle/>
                    <a:p>
                      <a:pPr algn="ctr">
                        <a:spcAft>
                          <a:spcPts val="0"/>
                        </a:spcAft>
                      </a:pPr>
                      <a:r>
                        <a:rPr lang="en-US" sz="1000" kern="0">
                          <a:latin typeface="Times New Roman"/>
                          <a:ea typeface="宋体"/>
                        </a:rPr>
                        <a:t>-0.2</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2.20</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6899.42</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17.20 </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21553.32</a:t>
                      </a:r>
                      <a:endParaRPr lang="zh-CN" sz="1000" kern="100">
                        <a:latin typeface="Times New Roman"/>
                        <a:ea typeface="宋体"/>
                      </a:endParaRPr>
                    </a:p>
                  </a:txBody>
                  <a:tcPr marL="66351" marR="66351" marT="0" marB="0" anchor="ctr">
                    <a:lnL>
                      <a:noFill/>
                    </a:lnL>
                    <a:lnR>
                      <a:noFill/>
                    </a:lnR>
                    <a:lnT>
                      <a:noFill/>
                    </a:lnT>
                    <a:lnB>
                      <a:noFill/>
                    </a:lnB>
                  </a:tcPr>
                </a:tc>
              </a:tr>
              <a:tr h="168668">
                <a:tc>
                  <a:txBody>
                    <a:bodyPr/>
                    <a:lstStyle/>
                    <a:p>
                      <a:pPr algn="ctr">
                        <a:spcAft>
                          <a:spcPts val="0"/>
                        </a:spcAft>
                      </a:pPr>
                      <a:r>
                        <a:rPr lang="en-US" sz="1000" kern="0">
                          <a:latin typeface="Times New Roman"/>
                          <a:ea typeface="宋体"/>
                        </a:rPr>
                        <a:t>0.0</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2.00</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6305.75</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15.72 </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19698.73</a:t>
                      </a:r>
                      <a:endParaRPr lang="zh-CN" sz="1000" kern="100">
                        <a:latin typeface="Times New Roman"/>
                        <a:ea typeface="宋体"/>
                      </a:endParaRPr>
                    </a:p>
                  </a:txBody>
                  <a:tcPr marL="66351" marR="66351" marT="0" marB="0" anchor="ctr">
                    <a:lnL>
                      <a:noFill/>
                    </a:lnL>
                    <a:lnR>
                      <a:noFill/>
                    </a:lnR>
                    <a:lnT>
                      <a:noFill/>
                    </a:lnT>
                    <a:lnB>
                      <a:noFill/>
                    </a:lnB>
                  </a:tcPr>
                </a:tc>
              </a:tr>
              <a:tr h="168668">
                <a:tc>
                  <a:txBody>
                    <a:bodyPr/>
                    <a:lstStyle/>
                    <a:p>
                      <a:pPr algn="ctr">
                        <a:spcAft>
                          <a:spcPts val="0"/>
                        </a:spcAft>
                      </a:pPr>
                      <a:r>
                        <a:rPr lang="en-US" sz="1000" kern="0">
                          <a:latin typeface="Times New Roman"/>
                          <a:ea typeface="宋体"/>
                        </a:rPr>
                        <a:t>0.2</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1.80</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5712.08</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14.24 </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17844.14</a:t>
                      </a:r>
                      <a:endParaRPr lang="zh-CN" sz="1000" kern="100">
                        <a:latin typeface="Times New Roman"/>
                        <a:ea typeface="宋体"/>
                      </a:endParaRPr>
                    </a:p>
                  </a:txBody>
                  <a:tcPr marL="66351" marR="66351" marT="0" marB="0" anchor="ctr">
                    <a:lnL>
                      <a:noFill/>
                    </a:lnL>
                    <a:lnR>
                      <a:noFill/>
                    </a:lnR>
                    <a:lnT>
                      <a:noFill/>
                    </a:lnT>
                    <a:lnB>
                      <a:noFill/>
                    </a:lnB>
                  </a:tcPr>
                </a:tc>
              </a:tr>
              <a:tr h="168668">
                <a:tc>
                  <a:txBody>
                    <a:bodyPr/>
                    <a:lstStyle/>
                    <a:p>
                      <a:pPr algn="ctr">
                        <a:spcAft>
                          <a:spcPts val="0"/>
                        </a:spcAft>
                      </a:pPr>
                      <a:r>
                        <a:rPr lang="en-US" sz="1000" kern="0">
                          <a:latin typeface="Times New Roman"/>
                          <a:ea typeface="宋体"/>
                        </a:rPr>
                        <a:t>0.4</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1.60</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5102.36</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12.72 </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15939.43</a:t>
                      </a:r>
                      <a:endParaRPr lang="zh-CN" sz="1000" kern="100">
                        <a:latin typeface="Times New Roman"/>
                        <a:ea typeface="宋体"/>
                      </a:endParaRPr>
                    </a:p>
                  </a:txBody>
                  <a:tcPr marL="66351" marR="66351" marT="0" marB="0" anchor="ctr">
                    <a:lnL>
                      <a:noFill/>
                    </a:lnL>
                    <a:lnR>
                      <a:noFill/>
                    </a:lnR>
                    <a:lnT>
                      <a:noFill/>
                    </a:lnT>
                    <a:lnB>
                      <a:noFill/>
                    </a:lnB>
                  </a:tcPr>
                </a:tc>
              </a:tr>
              <a:tr h="168668">
                <a:tc>
                  <a:txBody>
                    <a:bodyPr/>
                    <a:lstStyle/>
                    <a:p>
                      <a:pPr algn="ctr">
                        <a:spcAft>
                          <a:spcPts val="0"/>
                        </a:spcAft>
                      </a:pPr>
                      <a:r>
                        <a:rPr lang="en-US" sz="1000" kern="0">
                          <a:latin typeface="Times New Roman"/>
                          <a:ea typeface="宋体"/>
                        </a:rPr>
                        <a:t>0.6</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1.40</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4488.63</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11.19 </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14022.19</a:t>
                      </a:r>
                      <a:endParaRPr lang="zh-CN" sz="1000" kern="100">
                        <a:latin typeface="Times New Roman"/>
                        <a:ea typeface="宋体"/>
                      </a:endParaRPr>
                    </a:p>
                  </a:txBody>
                  <a:tcPr marL="66351" marR="66351" marT="0" marB="0" anchor="ctr">
                    <a:lnL>
                      <a:noFill/>
                    </a:lnL>
                    <a:lnR>
                      <a:noFill/>
                    </a:lnR>
                    <a:lnT>
                      <a:noFill/>
                    </a:lnT>
                    <a:lnB>
                      <a:noFill/>
                    </a:lnB>
                  </a:tcPr>
                </a:tc>
              </a:tr>
              <a:tr h="168668">
                <a:tc>
                  <a:txBody>
                    <a:bodyPr/>
                    <a:lstStyle/>
                    <a:p>
                      <a:pPr algn="ctr">
                        <a:spcAft>
                          <a:spcPts val="0"/>
                        </a:spcAft>
                      </a:pPr>
                      <a:r>
                        <a:rPr lang="en-US" sz="1000" kern="0">
                          <a:latin typeface="Times New Roman"/>
                          <a:ea typeface="宋体"/>
                        </a:rPr>
                        <a:t>0.8</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1.20</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3862.87</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9.63 </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12067.35</a:t>
                      </a:r>
                      <a:endParaRPr lang="zh-CN" sz="1000" kern="100">
                        <a:latin typeface="Times New Roman"/>
                        <a:ea typeface="宋体"/>
                      </a:endParaRPr>
                    </a:p>
                  </a:txBody>
                  <a:tcPr marL="66351" marR="66351" marT="0" marB="0" anchor="ctr">
                    <a:lnL>
                      <a:noFill/>
                    </a:lnL>
                    <a:lnR>
                      <a:noFill/>
                    </a:lnR>
                    <a:lnT>
                      <a:noFill/>
                    </a:lnT>
                    <a:lnB>
                      <a:noFill/>
                    </a:lnB>
                  </a:tcPr>
                </a:tc>
              </a:tr>
              <a:tr h="168668">
                <a:tc>
                  <a:txBody>
                    <a:bodyPr/>
                    <a:lstStyle/>
                    <a:p>
                      <a:pPr algn="ctr">
                        <a:spcAft>
                          <a:spcPts val="0"/>
                        </a:spcAft>
                      </a:pPr>
                      <a:r>
                        <a:rPr lang="en-US" sz="1000" kern="0" dirty="0">
                          <a:latin typeface="Times New Roman"/>
                          <a:ea typeface="宋体"/>
                        </a:rPr>
                        <a:t>1.0</a:t>
                      </a:r>
                      <a:endParaRPr lang="zh-CN" sz="1000" kern="100" dirty="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1.00</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3241.12</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8.08 </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10125.05</a:t>
                      </a:r>
                      <a:endParaRPr lang="zh-CN" sz="1000" kern="100">
                        <a:latin typeface="Times New Roman"/>
                        <a:ea typeface="宋体"/>
                      </a:endParaRPr>
                    </a:p>
                  </a:txBody>
                  <a:tcPr marL="66351" marR="66351" marT="0" marB="0" anchor="ctr">
                    <a:lnL>
                      <a:noFill/>
                    </a:lnL>
                    <a:lnR>
                      <a:noFill/>
                    </a:lnR>
                    <a:lnT>
                      <a:noFill/>
                    </a:lnT>
                    <a:lnB>
                      <a:noFill/>
                    </a:lnB>
                  </a:tcPr>
                </a:tc>
              </a:tr>
              <a:tr h="168668">
                <a:tc>
                  <a:txBody>
                    <a:bodyPr/>
                    <a:lstStyle/>
                    <a:p>
                      <a:pPr algn="ctr">
                        <a:spcAft>
                          <a:spcPts val="0"/>
                        </a:spcAft>
                      </a:pPr>
                      <a:r>
                        <a:rPr lang="en-US" sz="1000" kern="0">
                          <a:latin typeface="Times New Roman"/>
                          <a:ea typeface="宋体"/>
                        </a:rPr>
                        <a:t>1.2</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0.80</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2607.34</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6.50 </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8145.15</a:t>
                      </a:r>
                      <a:endParaRPr lang="zh-CN" sz="1000" kern="100">
                        <a:latin typeface="Times New Roman"/>
                        <a:ea typeface="宋体"/>
                      </a:endParaRPr>
                    </a:p>
                  </a:txBody>
                  <a:tcPr marL="66351" marR="66351" marT="0" marB="0" anchor="ctr">
                    <a:lnL>
                      <a:noFill/>
                    </a:lnL>
                    <a:lnR>
                      <a:noFill/>
                    </a:lnR>
                    <a:lnT>
                      <a:noFill/>
                    </a:lnT>
                    <a:lnB>
                      <a:noFill/>
                    </a:lnB>
                  </a:tcPr>
                </a:tc>
              </a:tr>
              <a:tr h="168668">
                <a:tc>
                  <a:txBody>
                    <a:bodyPr/>
                    <a:lstStyle/>
                    <a:p>
                      <a:pPr algn="ctr">
                        <a:spcAft>
                          <a:spcPts val="0"/>
                        </a:spcAft>
                      </a:pPr>
                      <a:r>
                        <a:rPr lang="en-US" sz="1000" kern="0">
                          <a:latin typeface="Times New Roman"/>
                          <a:ea typeface="宋体"/>
                        </a:rPr>
                        <a:t>1.4</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0.60</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1973.55</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4.92 </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6165.252</a:t>
                      </a:r>
                      <a:endParaRPr lang="zh-CN" sz="1000" kern="100">
                        <a:latin typeface="Times New Roman"/>
                        <a:ea typeface="宋体"/>
                      </a:endParaRPr>
                    </a:p>
                  </a:txBody>
                  <a:tcPr marL="66351" marR="66351" marT="0" marB="0" anchor="ctr">
                    <a:lnL>
                      <a:noFill/>
                    </a:lnL>
                    <a:lnR>
                      <a:noFill/>
                    </a:lnR>
                    <a:lnT>
                      <a:noFill/>
                    </a:lnT>
                    <a:lnB>
                      <a:noFill/>
                    </a:lnB>
                  </a:tcPr>
                </a:tc>
              </a:tr>
              <a:tr h="168668">
                <a:tc>
                  <a:txBody>
                    <a:bodyPr/>
                    <a:lstStyle/>
                    <a:p>
                      <a:pPr algn="ctr">
                        <a:spcAft>
                          <a:spcPts val="0"/>
                        </a:spcAft>
                      </a:pPr>
                      <a:r>
                        <a:rPr lang="en-US" sz="1000" kern="0">
                          <a:latin typeface="Times New Roman"/>
                          <a:ea typeface="宋体"/>
                        </a:rPr>
                        <a:t>1.6</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0.40</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1323.73</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3.30 </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4135.23</a:t>
                      </a:r>
                      <a:endParaRPr lang="zh-CN" sz="1000" kern="100">
                        <a:latin typeface="Times New Roman"/>
                        <a:ea typeface="宋体"/>
                      </a:endParaRPr>
                    </a:p>
                  </a:txBody>
                  <a:tcPr marL="66351" marR="66351" marT="0" marB="0" anchor="ctr">
                    <a:lnL>
                      <a:noFill/>
                    </a:lnL>
                    <a:lnR>
                      <a:noFill/>
                    </a:lnR>
                    <a:lnT>
                      <a:noFill/>
                    </a:lnT>
                    <a:lnB>
                      <a:noFill/>
                    </a:lnB>
                  </a:tcPr>
                </a:tc>
              </a:tr>
              <a:tr h="168668">
                <a:tc>
                  <a:txBody>
                    <a:bodyPr/>
                    <a:lstStyle/>
                    <a:p>
                      <a:pPr algn="ctr">
                        <a:spcAft>
                          <a:spcPts val="0"/>
                        </a:spcAft>
                      </a:pPr>
                      <a:r>
                        <a:rPr lang="en-US" sz="1000" kern="0">
                          <a:latin typeface="Times New Roman"/>
                          <a:ea typeface="宋体"/>
                        </a:rPr>
                        <a:t>1.8</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0.20</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673.90</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1.68 </a:t>
                      </a:r>
                      <a:endParaRPr lang="zh-CN" sz="1000" kern="100">
                        <a:latin typeface="Times New Roman"/>
                        <a:ea typeface="宋体"/>
                      </a:endParaRPr>
                    </a:p>
                  </a:txBody>
                  <a:tcPr marL="66351" marR="66351" marT="0" marB="0" anchor="ctr">
                    <a:lnL>
                      <a:noFill/>
                    </a:lnL>
                    <a:lnR>
                      <a:noFill/>
                    </a:lnR>
                    <a:lnT>
                      <a:noFill/>
                    </a:lnT>
                    <a:lnB>
                      <a:noFill/>
                    </a:lnB>
                  </a:tcPr>
                </a:tc>
                <a:tc>
                  <a:txBody>
                    <a:bodyPr/>
                    <a:lstStyle/>
                    <a:p>
                      <a:pPr algn="ctr">
                        <a:spcAft>
                          <a:spcPts val="0"/>
                        </a:spcAft>
                      </a:pPr>
                      <a:r>
                        <a:rPr lang="en-US" sz="1000" kern="100">
                          <a:latin typeface="Times New Roman"/>
                          <a:ea typeface="宋体"/>
                        </a:rPr>
                        <a:t>2105.208</a:t>
                      </a:r>
                      <a:endParaRPr lang="zh-CN" sz="1000" kern="100">
                        <a:latin typeface="Times New Roman"/>
                        <a:ea typeface="宋体"/>
                      </a:endParaRPr>
                    </a:p>
                  </a:txBody>
                  <a:tcPr marL="66351" marR="66351" marT="0" marB="0" anchor="ctr">
                    <a:lnL>
                      <a:noFill/>
                    </a:lnL>
                    <a:lnR>
                      <a:noFill/>
                    </a:lnR>
                    <a:lnT>
                      <a:noFill/>
                    </a:lnT>
                    <a:lnB>
                      <a:noFill/>
                    </a:lnB>
                  </a:tcPr>
                </a:tc>
              </a:tr>
              <a:tr h="168668">
                <a:tc>
                  <a:txBody>
                    <a:bodyPr/>
                    <a:lstStyle/>
                    <a:p>
                      <a:pPr algn="ctr">
                        <a:spcAft>
                          <a:spcPts val="0"/>
                        </a:spcAft>
                      </a:pPr>
                      <a:r>
                        <a:rPr lang="en-US" sz="1000" kern="0">
                          <a:latin typeface="Times New Roman"/>
                          <a:ea typeface="宋体"/>
                        </a:rPr>
                        <a:t>2.0</a:t>
                      </a:r>
                      <a:endParaRPr lang="zh-CN" sz="1000" kern="100">
                        <a:latin typeface="Times New Roman"/>
                        <a:ea typeface="宋体"/>
                      </a:endParaRPr>
                    </a:p>
                  </a:txBody>
                  <a:tcPr marL="66351" marR="66351"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latin typeface="Times New Roman"/>
                          <a:ea typeface="宋体"/>
                        </a:rPr>
                        <a:t>0.00</a:t>
                      </a:r>
                      <a:endParaRPr lang="zh-CN" sz="1000" kern="100">
                        <a:latin typeface="Times New Roman"/>
                        <a:ea typeface="宋体"/>
                      </a:endParaRPr>
                    </a:p>
                  </a:txBody>
                  <a:tcPr marL="66351" marR="66351"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latin typeface="Times New Roman"/>
                          <a:ea typeface="宋体"/>
                        </a:rPr>
                        <a:t>4.01</a:t>
                      </a:r>
                      <a:endParaRPr lang="zh-CN" sz="1000" kern="100">
                        <a:latin typeface="Times New Roman"/>
                        <a:ea typeface="宋体"/>
                      </a:endParaRPr>
                    </a:p>
                  </a:txBody>
                  <a:tcPr marL="66351" marR="66351"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latin typeface="Times New Roman"/>
                          <a:ea typeface="宋体"/>
                        </a:rPr>
                        <a:t>0.01 </a:t>
                      </a:r>
                      <a:endParaRPr lang="zh-CN" sz="1000" kern="100">
                        <a:latin typeface="Times New Roman"/>
                        <a:ea typeface="宋体"/>
                      </a:endParaRPr>
                    </a:p>
                  </a:txBody>
                  <a:tcPr marL="66351" marR="66351"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dirty="0">
                          <a:latin typeface="Times New Roman"/>
                          <a:ea typeface="宋体"/>
                        </a:rPr>
                        <a:t>12.531</a:t>
                      </a:r>
                      <a:endParaRPr lang="zh-CN" sz="1000" kern="100" dirty="0">
                        <a:latin typeface="Times New Roman"/>
                        <a:ea typeface="宋体"/>
                      </a:endParaRPr>
                    </a:p>
                  </a:txBody>
                  <a:tcPr marL="66351" marR="66351" marT="0" marB="0" anchor="ctr">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
        <p:nvSpPr>
          <p:cNvPr id="6" name="矩形 5"/>
          <p:cNvSpPr/>
          <p:nvPr/>
        </p:nvSpPr>
        <p:spPr>
          <a:xfrm>
            <a:off x="3851920" y="2924944"/>
            <a:ext cx="1723549" cy="246221"/>
          </a:xfrm>
          <a:prstGeom prst="rect">
            <a:avLst/>
          </a:prstGeom>
        </p:spPr>
        <p:txBody>
          <a:bodyPr wrap="none">
            <a:spAutoFit/>
          </a:bodyPr>
          <a:lstStyle/>
          <a:p>
            <a:r>
              <a:rPr lang="zh-CN" altLang="zh-CN" sz="1000" b="1" dirty="0" smtClean="0"/>
              <a:t>景观湖渗漏量计算结果列表</a:t>
            </a:r>
            <a:endParaRPr lang="zh-CN" altLang="en-US" sz="1000" dirty="0"/>
          </a:p>
        </p:txBody>
      </p:sp>
      <p:cxnSp>
        <p:nvCxnSpPr>
          <p:cNvPr id="8" name="直接箭头连接符 7"/>
          <p:cNvCxnSpPr/>
          <p:nvPr/>
        </p:nvCxnSpPr>
        <p:spPr>
          <a:xfrm rot="5400000">
            <a:off x="750861" y="4678371"/>
            <a:ext cx="2357454" cy="1588"/>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rot="5400000" flipH="1" flipV="1">
            <a:off x="4179885" y="4679165"/>
            <a:ext cx="2356660" cy="794"/>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3.2 </a:t>
            </a:r>
            <a:r>
              <a:rPr lang="zh-CN" altLang="en-US" sz="2400" dirty="0" smtClean="0">
                <a:solidFill>
                  <a:schemeClr val="tx1"/>
                </a:solidFill>
                <a:effectLst/>
                <a:latin typeface="Times New Roman" pitchFamily="18" charset="0"/>
                <a:cs typeface="Times New Roman" pitchFamily="18" charset="0"/>
              </a:rPr>
              <a:t>梅江景观湖渗流场分析及渗漏量计算</a:t>
            </a:r>
            <a:r>
              <a:rPr lang="zh-CN" altLang="en-US" sz="2400" dirty="0" smtClean="0">
                <a:solidFill>
                  <a:srgbClr val="FF0000"/>
                </a:solidFill>
                <a:effectLst/>
                <a:latin typeface="Times New Roman" pitchFamily="18" charset="0"/>
                <a:cs typeface="Times New Roman" pitchFamily="18" charset="0"/>
              </a:rPr>
              <a:t/>
            </a:r>
            <a:br>
              <a:rPr lang="zh-CN" altLang="en-US" sz="2400" dirty="0" smtClean="0">
                <a:solidFill>
                  <a:srgbClr val="FF0000"/>
                </a:solidFill>
                <a:effectLst/>
                <a:latin typeface="Times New Roman" pitchFamily="18" charset="0"/>
                <a:cs typeface="Times New Roman" pitchFamily="18" charset="0"/>
              </a:rPr>
            </a:br>
            <a:endParaRPr lang="zh-CN" altLang="en-US" sz="2400" dirty="0" smtClean="0">
              <a:solidFill>
                <a:srgbClr val="FF0000"/>
              </a:solidFill>
              <a:effectLst/>
              <a:latin typeface="Times New Roman" pitchFamily="18" charset="0"/>
              <a:cs typeface="Times New Roman" pitchFamily="18" charset="0"/>
            </a:endParaRPr>
          </a:p>
        </p:txBody>
      </p:sp>
      <p:sp>
        <p:nvSpPr>
          <p:cNvPr id="56323" name="Text Box 3"/>
          <p:cNvSpPr txBox="1">
            <a:spLocks noChangeArrowheads="1"/>
          </p:cNvSpPr>
          <p:nvPr/>
        </p:nvSpPr>
        <p:spPr bwMode="auto">
          <a:xfrm>
            <a:off x="395288" y="981075"/>
            <a:ext cx="8137152" cy="3170099"/>
          </a:xfrm>
          <a:prstGeom prst="rect">
            <a:avLst/>
          </a:prstGeom>
          <a:noFill/>
          <a:ln w="9525">
            <a:noFill/>
            <a:miter lim="800000"/>
            <a:headEnd/>
            <a:tailEnd/>
          </a:ln>
          <a:effectLst/>
          <a:scene3d>
            <a:camera prst="orthographicFront"/>
            <a:lightRig rig="threePt" dir="t"/>
          </a:scene3d>
          <a:sp3d contourW="12700">
            <a:contourClr>
              <a:schemeClr val="bg1"/>
            </a:contourClr>
          </a:sp3d>
        </p:spPr>
        <p:txBody>
          <a:bodyPr wrap="square">
            <a:spAutoFit/>
          </a:bodyPr>
          <a:lstStyle/>
          <a:p>
            <a:pPr>
              <a:lnSpc>
                <a:spcPts val="2400"/>
              </a:lnSpc>
            </a:pPr>
            <a:r>
              <a:rPr lang="zh-CN" altLang="en-US" b="1" dirty="0" smtClean="0">
                <a:solidFill>
                  <a:schemeClr val="accent1"/>
                </a:solidFill>
                <a:latin typeface="Times New Roman" pitchFamily="18" charset="0"/>
                <a:ea typeface="仿宋_GB2312" pitchFamily="49" charset="-122"/>
                <a:cs typeface="Times New Roman" pitchFamily="18" charset="0"/>
              </a:rPr>
              <a:t>参数敏感性分析</a:t>
            </a:r>
            <a:endParaRPr lang="en-US" altLang="zh-CN" b="1" dirty="0" smtClean="0">
              <a:solidFill>
                <a:schemeClr val="accent1"/>
              </a:solidFill>
              <a:latin typeface="Times New Roman" pitchFamily="18" charset="0"/>
              <a:ea typeface="仿宋_GB2312" pitchFamily="49" charset="-122"/>
              <a:cs typeface="Times New Roman" pitchFamily="18" charset="0"/>
            </a:endParaRPr>
          </a:p>
          <a:p>
            <a:pPr>
              <a:lnSpc>
                <a:spcPts val="2400"/>
              </a:lnSpc>
            </a:pPr>
            <a:endParaRPr lang="en-US" altLang="zh-CN" dirty="0" smtClean="0">
              <a:latin typeface="Times New Roman" pitchFamily="18" charset="0"/>
              <a:ea typeface="仿宋_GB2312" pitchFamily="49" charset="-122"/>
              <a:cs typeface="Times New Roman" pitchFamily="18" charset="0"/>
            </a:endParaRPr>
          </a:p>
          <a:p>
            <a:pPr>
              <a:lnSpc>
                <a:spcPts val="2400"/>
              </a:lnSpc>
            </a:pPr>
            <a:r>
              <a:rPr lang="zh-CN" altLang="en-US" dirty="0" smtClean="0">
                <a:latin typeface="Times New Roman" pitchFamily="18" charset="0"/>
                <a:ea typeface="仿宋_GB2312" pitchFamily="49" charset="-122"/>
                <a:cs typeface="Times New Roman" pitchFamily="18" charset="0"/>
              </a:rPr>
              <a:t>模型计算中与渗漏有关的参数</a:t>
            </a:r>
            <a:r>
              <a:rPr lang="en-US" altLang="zh-CN" dirty="0" smtClean="0">
                <a:latin typeface="Times New Roman" pitchFamily="18" charset="0"/>
                <a:ea typeface="仿宋_GB2312" pitchFamily="49" charset="-122"/>
                <a:cs typeface="Times New Roman" pitchFamily="18" charset="0"/>
              </a:rPr>
              <a:t>:</a:t>
            </a:r>
          </a:p>
          <a:p>
            <a:pPr>
              <a:lnSpc>
                <a:spcPts val="2400"/>
              </a:lnSpc>
              <a:buBlip>
                <a:blip r:embed="rId2"/>
              </a:buBlip>
            </a:pPr>
            <a:r>
              <a:rPr lang="zh-CN" altLang="en-US" dirty="0" smtClean="0">
                <a:latin typeface="Times New Roman" pitchFamily="18" charset="0"/>
                <a:ea typeface="仿宋_GB2312" pitchFamily="49" charset="-122"/>
                <a:cs typeface="Times New Roman" pitchFamily="18" charset="0"/>
              </a:rPr>
              <a:t>孔隙率</a:t>
            </a:r>
            <a:endParaRPr lang="en-US" altLang="zh-CN" dirty="0" smtClean="0">
              <a:latin typeface="Times New Roman" pitchFamily="18" charset="0"/>
              <a:ea typeface="仿宋_GB2312" pitchFamily="49" charset="-122"/>
              <a:cs typeface="Times New Roman" pitchFamily="18" charset="0"/>
            </a:endParaRPr>
          </a:p>
          <a:p>
            <a:pPr>
              <a:lnSpc>
                <a:spcPts val="2400"/>
              </a:lnSpc>
              <a:buBlip>
                <a:blip r:embed="rId2"/>
              </a:buBlip>
            </a:pPr>
            <a:r>
              <a:rPr lang="zh-CN" altLang="en-US" dirty="0" smtClean="0">
                <a:latin typeface="Times New Roman" pitchFamily="18" charset="0"/>
                <a:ea typeface="仿宋_GB2312" pitchFamily="49" charset="-122"/>
                <a:cs typeface="Times New Roman" pitchFamily="18" charset="0"/>
              </a:rPr>
              <a:t>水平和垂直的渗透系数（敏感参数）</a:t>
            </a:r>
            <a:endParaRPr lang="en-US" altLang="zh-CN" dirty="0" smtClean="0">
              <a:latin typeface="Times New Roman" pitchFamily="18" charset="0"/>
              <a:ea typeface="仿宋_GB2312" pitchFamily="49" charset="-122"/>
              <a:cs typeface="Times New Roman" pitchFamily="18" charset="0"/>
            </a:endParaRPr>
          </a:p>
          <a:p>
            <a:pPr>
              <a:lnSpc>
                <a:spcPts val="2400"/>
              </a:lnSpc>
              <a:buBlip>
                <a:blip r:embed="rId2"/>
              </a:buBlip>
            </a:pPr>
            <a:r>
              <a:rPr lang="zh-CN" altLang="en-US" dirty="0" smtClean="0">
                <a:latin typeface="Times New Roman" pitchFamily="18" charset="0"/>
                <a:ea typeface="仿宋_GB2312" pitchFamily="49" charset="-122"/>
                <a:cs typeface="Times New Roman" pitchFamily="18" charset="0"/>
              </a:rPr>
              <a:t>非饱和水力特性参数</a:t>
            </a:r>
            <a:endParaRPr lang="en-US" altLang="zh-CN" dirty="0" smtClean="0">
              <a:latin typeface="Times New Roman" pitchFamily="18" charset="0"/>
              <a:ea typeface="仿宋_GB2312" pitchFamily="49" charset="-122"/>
              <a:cs typeface="Times New Roman" pitchFamily="18" charset="0"/>
            </a:endParaRPr>
          </a:p>
          <a:p>
            <a:pPr>
              <a:lnSpc>
                <a:spcPts val="2400"/>
              </a:lnSpc>
            </a:pPr>
            <a:endParaRPr lang="en-US" altLang="zh-CN" dirty="0" smtClean="0">
              <a:latin typeface="Times New Roman" pitchFamily="18" charset="0"/>
              <a:ea typeface="仿宋_GB2312" pitchFamily="49" charset="-122"/>
              <a:cs typeface="Times New Roman" pitchFamily="18" charset="0"/>
            </a:endParaRPr>
          </a:p>
          <a:p>
            <a:pPr>
              <a:lnSpc>
                <a:spcPts val="2400"/>
              </a:lnSpc>
            </a:pPr>
            <a:r>
              <a:rPr lang="en-US" altLang="zh-CN" dirty="0" smtClean="0">
                <a:latin typeface="Times New Roman" pitchFamily="18" charset="0"/>
                <a:ea typeface="仿宋_GB2312" pitchFamily="49" charset="-122"/>
                <a:cs typeface="Times New Roman" pitchFamily="18" charset="0"/>
              </a:rPr>
              <a:t>        </a:t>
            </a:r>
            <a:r>
              <a:rPr lang="zh-CN" altLang="en-US" dirty="0" smtClean="0">
                <a:latin typeface="Times New Roman" pitchFamily="18" charset="0"/>
                <a:ea typeface="仿宋_GB2312" pitchFamily="49" charset="-122"/>
                <a:cs typeface="Times New Roman" pitchFamily="18" charset="0"/>
              </a:rPr>
              <a:t>经过参数敏感性分析，在一定工况下，地基土的水平和垂直的渗透系数是影响渗漏量的敏感参数，在保持水平渗透系数与垂直的渗透系数的比值保持不变的前提下，渗漏量与渗透系数呈正比。</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1"/>
          <p:cNvSpPr>
            <a:spLocks noGrp="1"/>
          </p:cNvSpPr>
          <p:nvPr>
            <p:ph idx="4294967295"/>
          </p:nvPr>
        </p:nvSpPr>
        <p:spPr/>
        <p:txBody>
          <a:bodyPr/>
          <a:lstStyle/>
          <a:p>
            <a:r>
              <a:rPr lang="zh-CN" altLang="en-US" dirty="0" smtClean="0"/>
              <a:t>一、</a:t>
            </a:r>
            <a:r>
              <a:rPr lang="zh-CN" altLang="zh-CN" dirty="0" smtClean="0"/>
              <a:t>项目概述</a:t>
            </a:r>
            <a:endParaRPr lang="en-US" altLang="zh-CN" dirty="0" smtClean="0"/>
          </a:p>
          <a:p>
            <a:r>
              <a:rPr lang="zh-CN" altLang="en-US" dirty="0" smtClean="0"/>
              <a:t>二、</a:t>
            </a:r>
            <a:r>
              <a:rPr lang="zh-CN" altLang="zh-CN" dirty="0" smtClean="0"/>
              <a:t>梅江景观湖区域降雨产水模型</a:t>
            </a:r>
            <a:endParaRPr lang="en-US" altLang="zh-CN" dirty="0" smtClean="0"/>
          </a:p>
          <a:p>
            <a:r>
              <a:rPr lang="zh-CN" altLang="en-US" dirty="0" smtClean="0"/>
              <a:t>三、</a:t>
            </a:r>
            <a:r>
              <a:rPr lang="zh-CN" altLang="zh-CN" dirty="0" smtClean="0"/>
              <a:t>梅江景观湖水体下渗量计算</a:t>
            </a:r>
            <a:endParaRPr lang="en-US" altLang="zh-CN" dirty="0" smtClean="0"/>
          </a:p>
          <a:p>
            <a:r>
              <a:rPr lang="zh-CN" altLang="en-US" b="1" dirty="0" smtClean="0">
                <a:solidFill>
                  <a:srgbClr val="92D050"/>
                </a:solidFill>
              </a:rPr>
              <a:t>四、</a:t>
            </a:r>
            <a:r>
              <a:rPr lang="zh-CN" altLang="zh-CN" b="1" dirty="0" smtClean="0">
                <a:solidFill>
                  <a:srgbClr val="92D050"/>
                </a:solidFill>
              </a:rPr>
              <a:t>梅江景观湖蒸发量计算</a:t>
            </a:r>
            <a:endParaRPr lang="en-US" altLang="zh-CN" b="1" dirty="0" smtClean="0">
              <a:solidFill>
                <a:srgbClr val="92D050"/>
              </a:solidFill>
            </a:endParaRPr>
          </a:p>
          <a:p>
            <a:r>
              <a:rPr lang="zh-CN" altLang="en-US" dirty="0" smtClean="0"/>
              <a:t>五、</a:t>
            </a:r>
            <a:r>
              <a:rPr lang="zh-CN" altLang="zh-CN" dirty="0" smtClean="0"/>
              <a:t>梅江景观湖生态需水量计算</a:t>
            </a:r>
            <a:endParaRPr lang="en-US" altLang="zh-CN" dirty="0" smtClean="0"/>
          </a:p>
          <a:p>
            <a:r>
              <a:rPr lang="zh-CN" altLang="en-US" dirty="0" smtClean="0"/>
              <a:t>六、</a:t>
            </a:r>
            <a:r>
              <a:rPr lang="zh-CN" altLang="zh-CN" dirty="0" smtClean="0"/>
              <a:t>梅江景观水体多水源优化配置与利用模式研究</a:t>
            </a:r>
            <a:endParaRPr lang="en-US" altLang="zh-CN" dirty="0" smtClean="0"/>
          </a:p>
          <a:p>
            <a:r>
              <a:rPr lang="zh-CN" altLang="en-US" dirty="0" smtClean="0"/>
              <a:t>七、暴雨对梅江景观湖防洪与水量优化配置的影响</a:t>
            </a:r>
            <a:endParaRPr lang="en-US" altLang="zh-CN" dirty="0" smtClean="0"/>
          </a:p>
          <a:p>
            <a:r>
              <a:rPr lang="zh-CN" altLang="en-US" dirty="0" smtClean="0"/>
              <a:t>八、结论 </a:t>
            </a:r>
            <a:endParaRPr lang="en-US" altLang="zh-CN" dirty="0" smtClean="0"/>
          </a:p>
          <a:p>
            <a:endParaRPr lang="zh-CN" altLang="en-US" dirty="0" smtClean="0"/>
          </a:p>
        </p:txBody>
      </p:sp>
      <p:sp>
        <p:nvSpPr>
          <p:cNvPr id="3" name="标题 2"/>
          <p:cNvSpPr>
            <a:spLocks noGrp="1"/>
          </p:cNvSpPr>
          <p:nvPr>
            <p:ph type="title" idx="4294967295"/>
          </p:nvPr>
        </p:nvSpPr>
        <p:spPr/>
        <p:txBody>
          <a:bodyPr rtlCol="0"/>
          <a:lstStyle/>
          <a:p>
            <a:pPr fontAlgn="auto">
              <a:spcAft>
                <a:spcPts val="0"/>
              </a:spcAft>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anim calcmode="lin" valueType="num">
                                      <p:cBhvr additive="base">
                                        <p:cTn id="7" dur="500" fill="hold"/>
                                        <p:tgtEl>
                                          <p:spTgt spid="3277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2770">
                                            <p:txEl>
                                              <p:pRg st="1" end="1"/>
                                            </p:txEl>
                                          </p:spTgt>
                                        </p:tgtEl>
                                        <p:attrNameLst>
                                          <p:attrName>style.visibility</p:attrName>
                                        </p:attrNameLst>
                                      </p:cBhvr>
                                      <p:to>
                                        <p:strVal val="visible"/>
                                      </p:to>
                                    </p:set>
                                    <p:anim calcmode="lin" valueType="num">
                                      <p:cBhvr additive="base">
                                        <p:cTn id="11" dur="500" fill="hold"/>
                                        <p:tgtEl>
                                          <p:spTgt spid="3277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277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2770">
                                            <p:txEl>
                                              <p:pRg st="2" end="2"/>
                                            </p:txEl>
                                          </p:spTgt>
                                        </p:tgtEl>
                                        <p:attrNameLst>
                                          <p:attrName>style.visibility</p:attrName>
                                        </p:attrNameLst>
                                      </p:cBhvr>
                                      <p:to>
                                        <p:strVal val="visible"/>
                                      </p:to>
                                    </p:set>
                                    <p:anim calcmode="lin" valueType="num">
                                      <p:cBhvr additive="base">
                                        <p:cTn id="15" dur="500" fill="hold"/>
                                        <p:tgtEl>
                                          <p:spTgt spid="3277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277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2770">
                                            <p:txEl>
                                              <p:pRg st="3" end="3"/>
                                            </p:txEl>
                                          </p:spTgt>
                                        </p:tgtEl>
                                        <p:attrNameLst>
                                          <p:attrName>style.visibility</p:attrName>
                                        </p:attrNameLst>
                                      </p:cBhvr>
                                      <p:to>
                                        <p:strVal val="visible"/>
                                      </p:to>
                                    </p:set>
                                    <p:anim calcmode="lin" valueType="num">
                                      <p:cBhvr additive="base">
                                        <p:cTn id="19" dur="500" fill="hold"/>
                                        <p:tgtEl>
                                          <p:spTgt spid="3277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2770">
                                            <p:txEl>
                                              <p:pRg st="4" end="4"/>
                                            </p:txEl>
                                          </p:spTgt>
                                        </p:tgtEl>
                                        <p:attrNameLst>
                                          <p:attrName>style.visibility</p:attrName>
                                        </p:attrNameLst>
                                      </p:cBhvr>
                                      <p:to>
                                        <p:strVal val="visible"/>
                                      </p:to>
                                    </p:set>
                                    <p:anim calcmode="lin" valueType="num">
                                      <p:cBhvr additive="base">
                                        <p:cTn id="23" dur="500" fill="hold"/>
                                        <p:tgtEl>
                                          <p:spTgt spid="3277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2770">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2770">
                                            <p:txEl>
                                              <p:pRg st="5" end="5"/>
                                            </p:txEl>
                                          </p:spTgt>
                                        </p:tgtEl>
                                        <p:attrNameLst>
                                          <p:attrName>style.visibility</p:attrName>
                                        </p:attrNameLst>
                                      </p:cBhvr>
                                      <p:to>
                                        <p:strVal val="visible"/>
                                      </p:to>
                                    </p:set>
                                    <p:anim calcmode="lin" valueType="num">
                                      <p:cBhvr additive="base">
                                        <p:cTn id="27" dur="500" fill="hold"/>
                                        <p:tgtEl>
                                          <p:spTgt spid="32770">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2770">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2770">
                                            <p:txEl>
                                              <p:pRg st="6" end="6"/>
                                            </p:txEl>
                                          </p:spTgt>
                                        </p:tgtEl>
                                        <p:attrNameLst>
                                          <p:attrName>style.visibility</p:attrName>
                                        </p:attrNameLst>
                                      </p:cBhvr>
                                      <p:to>
                                        <p:strVal val="visible"/>
                                      </p:to>
                                    </p:set>
                                    <p:anim calcmode="lin" valueType="num">
                                      <p:cBhvr additive="base">
                                        <p:cTn id="31" dur="500" fill="hold"/>
                                        <p:tgtEl>
                                          <p:spTgt spid="32770">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2770">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2770">
                                            <p:txEl>
                                              <p:pRg st="7" end="7"/>
                                            </p:txEl>
                                          </p:spTgt>
                                        </p:tgtEl>
                                        <p:attrNameLst>
                                          <p:attrName>style.visibility</p:attrName>
                                        </p:attrNameLst>
                                      </p:cBhvr>
                                      <p:to>
                                        <p:strVal val="visible"/>
                                      </p:to>
                                    </p:set>
                                    <p:anim calcmode="lin" valueType="num">
                                      <p:cBhvr additive="base">
                                        <p:cTn id="35" dur="500" fill="hold"/>
                                        <p:tgtEl>
                                          <p:spTgt spid="32770">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277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build="allAtOnce"/>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内容占位符 1"/>
          <p:cNvSpPr>
            <a:spLocks noGrp="1"/>
          </p:cNvSpPr>
          <p:nvPr>
            <p:ph idx="1"/>
          </p:nvPr>
        </p:nvSpPr>
        <p:spPr>
          <a:ln>
            <a:noFill/>
          </a:ln>
        </p:spPr>
        <p:txBody>
          <a:bodyPr/>
          <a:lstStyle/>
          <a:p>
            <a:r>
              <a:rPr lang="en-US" altLang="zh-CN" dirty="0" smtClean="0"/>
              <a:t>4.1 </a:t>
            </a:r>
            <a:r>
              <a:rPr lang="zh-CN" altLang="en-US" dirty="0" smtClean="0"/>
              <a:t>景观湖水体蒸发量计算</a:t>
            </a:r>
            <a:endParaRPr lang="en-US" altLang="zh-CN" dirty="0" smtClean="0"/>
          </a:p>
          <a:p>
            <a:r>
              <a:rPr lang="en-US" altLang="zh-CN" dirty="0" smtClean="0"/>
              <a:t>4.2 </a:t>
            </a:r>
            <a:r>
              <a:rPr lang="zh-CN" altLang="en-US" dirty="0" smtClean="0"/>
              <a:t>景观湖水生植物蒸腾量计算</a:t>
            </a:r>
            <a:br>
              <a:rPr lang="zh-CN" altLang="en-US" dirty="0" smtClean="0"/>
            </a:br>
            <a:endParaRPr lang="zh-CN" altLang="en-US" dirty="0" smtClean="0"/>
          </a:p>
          <a:p>
            <a:pPr>
              <a:buNone/>
            </a:pPr>
            <a:endParaRPr lang="en-US" altLang="zh-CN"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p:nvPr/>
        </p:nvGrpSpPr>
        <p:grpSpPr>
          <a:xfrm>
            <a:off x="179512" y="3573016"/>
            <a:ext cx="8387152" cy="2190437"/>
            <a:chOff x="179512" y="2924944"/>
            <a:chExt cx="8387152" cy="2190437"/>
          </a:xfrm>
        </p:grpSpPr>
        <p:grpSp>
          <p:nvGrpSpPr>
            <p:cNvPr id="3" name="组合 8"/>
            <p:cNvGrpSpPr/>
            <p:nvPr/>
          </p:nvGrpSpPr>
          <p:grpSpPr>
            <a:xfrm>
              <a:off x="179512" y="2924944"/>
              <a:ext cx="3851920" cy="2190437"/>
              <a:chOff x="179512" y="2924944"/>
              <a:chExt cx="3851920" cy="2190437"/>
            </a:xfrm>
          </p:grpSpPr>
          <p:pic>
            <p:nvPicPr>
              <p:cNvPr id="10" name="Picture 2"/>
              <p:cNvPicPr>
                <a:picLocks noChangeAspect="1" noChangeArrowheads="1"/>
              </p:cNvPicPr>
              <p:nvPr/>
            </p:nvPicPr>
            <p:blipFill>
              <a:blip r:embed="rId2" cstate="print"/>
              <a:srcRect t="4071" b="3281"/>
              <a:stretch>
                <a:fillRect/>
              </a:stretch>
            </p:blipFill>
            <p:spPr bwMode="auto">
              <a:xfrm>
                <a:off x="179512" y="2924944"/>
                <a:ext cx="3851920" cy="1907618"/>
              </a:xfrm>
              <a:prstGeom prst="rect">
                <a:avLst/>
              </a:prstGeom>
              <a:noFill/>
              <a:ln w="9525">
                <a:noFill/>
                <a:miter lim="800000"/>
                <a:headEnd/>
                <a:tailEnd/>
              </a:ln>
            </p:spPr>
          </p:pic>
          <p:sp>
            <p:nvSpPr>
              <p:cNvPr id="11" name="矩形 10"/>
              <p:cNvSpPr/>
              <p:nvPr/>
            </p:nvSpPr>
            <p:spPr>
              <a:xfrm>
                <a:off x="1403648" y="4869160"/>
                <a:ext cx="1794081" cy="246221"/>
              </a:xfrm>
              <a:prstGeom prst="rect">
                <a:avLst/>
              </a:prstGeom>
            </p:spPr>
            <p:txBody>
              <a:bodyPr wrap="none">
                <a:spAutoFit/>
              </a:bodyPr>
              <a:lstStyle/>
              <a:p>
                <a:r>
                  <a:rPr lang="en-US" altLang="zh-CN" sz="1000" b="1" dirty="0" smtClean="0"/>
                  <a:t>2003</a:t>
                </a:r>
                <a:r>
                  <a:rPr lang="zh-CN" altLang="zh-CN" sz="1000" b="1" dirty="0" smtClean="0"/>
                  <a:t>年景观湖水体旬蒸发量</a:t>
                </a:r>
                <a:endParaRPr lang="zh-CN" altLang="en-US" sz="1000" dirty="0"/>
              </a:p>
            </p:txBody>
          </p:sp>
        </p:grpSp>
        <p:grpSp>
          <p:nvGrpSpPr>
            <p:cNvPr id="4" name="组合 9"/>
            <p:cNvGrpSpPr/>
            <p:nvPr/>
          </p:nvGrpSpPr>
          <p:grpSpPr>
            <a:xfrm>
              <a:off x="4644008" y="2924944"/>
              <a:ext cx="3922656" cy="2190437"/>
              <a:chOff x="4644008" y="2924944"/>
              <a:chExt cx="3922656" cy="2190437"/>
            </a:xfrm>
          </p:grpSpPr>
          <p:pic>
            <p:nvPicPr>
              <p:cNvPr id="8" name="Picture 3"/>
              <p:cNvPicPr>
                <a:picLocks noChangeAspect="1" noChangeArrowheads="1"/>
              </p:cNvPicPr>
              <p:nvPr/>
            </p:nvPicPr>
            <p:blipFill>
              <a:blip r:embed="rId3" cstate="print"/>
              <a:srcRect t="5746" b="4521"/>
              <a:stretch>
                <a:fillRect/>
              </a:stretch>
            </p:blipFill>
            <p:spPr bwMode="auto">
              <a:xfrm>
                <a:off x="4644008" y="2924944"/>
                <a:ext cx="3922656" cy="1772816"/>
              </a:xfrm>
              <a:prstGeom prst="rect">
                <a:avLst/>
              </a:prstGeom>
              <a:noFill/>
              <a:ln w="9525">
                <a:noFill/>
                <a:miter lim="800000"/>
                <a:headEnd/>
                <a:tailEnd/>
              </a:ln>
            </p:spPr>
          </p:pic>
          <p:sp>
            <p:nvSpPr>
              <p:cNvPr id="9" name="矩形 8"/>
              <p:cNvSpPr/>
              <p:nvPr/>
            </p:nvSpPr>
            <p:spPr>
              <a:xfrm>
                <a:off x="6084168" y="4869160"/>
                <a:ext cx="1794081" cy="246221"/>
              </a:xfrm>
              <a:prstGeom prst="rect">
                <a:avLst/>
              </a:prstGeom>
            </p:spPr>
            <p:txBody>
              <a:bodyPr wrap="none">
                <a:spAutoFit/>
              </a:bodyPr>
              <a:lstStyle/>
              <a:p>
                <a:r>
                  <a:rPr lang="en-US" altLang="zh-CN" sz="1000" b="1" dirty="0" smtClean="0"/>
                  <a:t>2003</a:t>
                </a:r>
                <a:r>
                  <a:rPr lang="zh-CN" altLang="zh-CN" sz="1000" b="1" dirty="0" smtClean="0"/>
                  <a:t>年景观湖水体月蒸发量</a:t>
                </a:r>
                <a:endParaRPr lang="zh-CN" altLang="en-US" sz="1000" dirty="0"/>
              </a:p>
            </p:txBody>
          </p:sp>
        </p:grpSp>
      </p:grpSp>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4.1 </a:t>
            </a:r>
            <a:r>
              <a:rPr lang="zh-CN" altLang="en-US" sz="2400" dirty="0" smtClean="0">
                <a:solidFill>
                  <a:schemeClr val="tx1"/>
                </a:solidFill>
                <a:effectLst/>
                <a:latin typeface="Times New Roman" pitchFamily="18" charset="0"/>
                <a:cs typeface="Times New Roman" pitchFamily="18" charset="0"/>
              </a:rPr>
              <a:t>景观湖水体蒸发量计算</a:t>
            </a:r>
            <a:endParaRPr lang="zh-CN" altLang="en-US" sz="2400" dirty="0" smtClean="0">
              <a:solidFill>
                <a:srgbClr val="FF0000"/>
              </a:solidFill>
              <a:effectLst/>
              <a:latin typeface="Times New Roman" pitchFamily="18" charset="0"/>
              <a:cs typeface="Times New Roman" pitchFamily="18" charset="0"/>
            </a:endParaRPr>
          </a:p>
        </p:txBody>
      </p:sp>
      <p:sp>
        <p:nvSpPr>
          <p:cNvPr id="56323" name="Text Box 3"/>
          <p:cNvSpPr txBox="1">
            <a:spLocks noChangeArrowheads="1"/>
          </p:cNvSpPr>
          <p:nvPr/>
        </p:nvSpPr>
        <p:spPr bwMode="auto">
          <a:xfrm>
            <a:off x="395288" y="981075"/>
            <a:ext cx="8137152" cy="2246769"/>
          </a:xfrm>
          <a:prstGeom prst="rect">
            <a:avLst/>
          </a:prstGeom>
          <a:noFill/>
          <a:ln w="9525">
            <a:noFill/>
            <a:miter lim="800000"/>
            <a:headEnd/>
            <a:tailEnd/>
          </a:ln>
          <a:effectLst/>
        </p:spPr>
        <p:txBody>
          <a:bodyPr wrap="square">
            <a:spAutoFit/>
          </a:bodyPr>
          <a:lstStyle/>
          <a:p>
            <a:pPr>
              <a:lnSpc>
                <a:spcPts val="2400"/>
              </a:lnSpc>
            </a:pPr>
            <a:r>
              <a:rPr lang="zh-CN" altLang="en-US" b="1" dirty="0" smtClean="0">
                <a:solidFill>
                  <a:schemeClr val="accent1"/>
                </a:solidFill>
                <a:latin typeface="Times New Roman" pitchFamily="18" charset="0"/>
                <a:ea typeface="仿宋_GB2312" pitchFamily="49" charset="-122"/>
                <a:cs typeface="Times New Roman" pitchFamily="18" charset="0"/>
              </a:rPr>
              <a:t>水面蒸发的观测</a:t>
            </a:r>
            <a:endParaRPr lang="en-US" altLang="zh-CN" b="1" dirty="0" smtClean="0">
              <a:solidFill>
                <a:schemeClr val="accent1"/>
              </a:solidFill>
              <a:latin typeface="Times New Roman" pitchFamily="18" charset="0"/>
              <a:ea typeface="仿宋_GB2312" pitchFamily="49" charset="-122"/>
              <a:cs typeface="Times New Roman" pitchFamily="18" charset="0"/>
            </a:endParaRPr>
          </a:p>
          <a:p>
            <a:pPr>
              <a:lnSpc>
                <a:spcPts val="2400"/>
              </a:lnSpc>
            </a:pPr>
            <a:endParaRPr lang="en-US" altLang="zh-CN" b="1" dirty="0" smtClean="0">
              <a:solidFill>
                <a:schemeClr val="accent1"/>
              </a:solidFill>
              <a:latin typeface="Times New Roman" pitchFamily="18" charset="0"/>
              <a:ea typeface="仿宋_GB2312" pitchFamily="49" charset="-122"/>
              <a:cs typeface="Times New Roman" pitchFamily="18" charset="0"/>
            </a:endParaRPr>
          </a:p>
          <a:p>
            <a:pPr>
              <a:lnSpc>
                <a:spcPts val="2400"/>
              </a:lnSpc>
            </a:pPr>
            <a:r>
              <a:rPr lang="zh-CN" altLang="en-US" dirty="0" smtClean="0">
                <a:latin typeface="Times New Roman" pitchFamily="18" charset="0"/>
                <a:ea typeface="仿宋_GB2312" pitchFamily="49" charset="-122"/>
                <a:cs typeface="Times New Roman" pitchFamily="18" charset="0"/>
              </a:rPr>
              <a:t>        本课题主要采用器测法观测水面蒸发量，冰期蒸发量观测采用</a:t>
            </a:r>
            <a:r>
              <a:rPr lang="en-US" altLang="zh-CN" dirty="0" smtClean="0">
                <a:latin typeface="Times New Roman" pitchFamily="18" charset="0"/>
                <a:ea typeface="仿宋_GB2312" pitchFamily="49" charset="-122"/>
                <a:cs typeface="Times New Roman" pitchFamily="18" charset="0"/>
              </a:rPr>
              <a:t>Φ-20</a:t>
            </a:r>
            <a:r>
              <a:rPr lang="zh-CN" altLang="en-US" dirty="0" smtClean="0">
                <a:latin typeface="Times New Roman" pitchFamily="18" charset="0"/>
                <a:ea typeface="仿宋_GB2312" pitchFamily="49" charset="-122"/>
                <a:cs typeface="Times New Roman" pitchFamily="18" charset="0"/>
              </a:rPr>
              <a:t>型，非冰期蒸发量观测采用</a:t>
            </a:r>
            <a:r>
              <a:rPr lang="en-US" altLang="zh-CN" dirty="0" smtClean="0">
                <a:latin typeface="Times New Roman" pitchFamily="18" charset="0"/>
                <a:ea typeface="仿宋_GB2312" pitchFamily="49" charset="-122"/>
                <a:cs typeface="Times New Roman" pitchFamily="18" charset="0"/>
              </a:rPr>
              <a:t>E601</a:t>
            </a:r>
            <a:r>
              <a:rPr lang="zh-CN" altLang="en-US" dirty="0" smtClean="0">
                <a:latin typeface="Times New Roman" pitchFamily="18" charset="0"/>
                <a:ea typeface="仿宋_GB2312" pitchFamily="49" charset="-122"/>
                <a:cs typeface="Times New Roman" pitchFamily="18" charset="0"/>
              </a:rPr>
              <a:t>型蒸发器，冰期蒸发量转化为</a:t>
            </a:r>
            <a:r>
              <a:rPr lang="en-US" altLang="zh-CN" dirty="0" smtClean="0">
                <a:latin typeface="Times New Roman" pitchFamily="18" charset="0"/>
                <a:ea typeface="仿宋_GB2312" pitchFamily="49" charset="-122"/>
                <a:cs typeface="Times New Roman" pitchFamily="18" charset="0"/>
              </a:rPr>
              <a:t>E601</a:t>
            </a:r>
            <a:r>
              <a:rPr lang="zh-CN" altLang="en-US" dirty="0" smtClean="0">
                <a:latin typeface="Times New Roman" pitchFamily="18" charset="0"/>
                <a:ea typeface="仿宋_GB2312" pitchFamily="49" charset="-122"/>
                <a:cs typeface="Times New Roman" pitchFamily="18" charset="0"/>
              </a:rPr>
              <a:t>蒸发量的折算系数取</a:t>
            </a:r>
            <a:r>
              <a:rPr lang="en-US" altLang="zh-CN" dirty="0" smtClean="0">
                <a:latin typeface="Times New Roman" pitchFamily="18" charset="0"/>
                <a:ea typeface="仿宋_GB2312" pitchFamily="49" charset="-122"/>
                <a:cs typeface="Times New Roman" pitchFamily="18" charset="0"/>
              </a:rPr>
              <a:t>0.6</a:t>
            </a:r>
            <a:r>
              <a:rPr lang="zh-CN" altLang="en-US" dirty="0" smtClean="0">
                <a:latin typeface="Times New Roman" pitchFamily="18" charset="0"/>
                <a:ea typeface="仿宋_GB2312" pitchFamily="49" charset="-122"/>
                <a:cs typeface="Times New Roman" pitchFamily="18" charset="0"/>
              </a:rPr>
              <a:t>。</a:t>
            </a:r>
            <a:endParaRPr lang="en-US" altLang="zh-CN" dirty="0" smtClean="0">
              <a:latin typeface="Times New Roman" pitchFamily="18" charset="0"/>
              <a:ea typeface="仿宋_GB2312" pitchFamily="49" charset="-122"/>
              <a:cs typeface="Times New Roman" pitchFamily="18" charset="0"/>
            </a:endParaRPr>
          </a:p>
          <a:p>
            <a:pPr>
              <a:lnSpc>
                <a:spcPts val="2400"/>
              </a:lnSpc>
            </a:pPr>
            <a:r>
              <a:rPr lang="zh-CN" altLang="en-US" dirty="0" smtClean="0">
                <a:latin typeface="Times New Roman" pitchFamily="18" charset="0"/>
                <a:ea typeface="仿宋_GB2312" pitchFamily="49" charset="-122"/>
                <a:cs typeface="Times New Roman" pitchFamily="18" charset="0"/>
              </a:rPr>
              <a:t>        通过对</a:t>
            </a:r>
            <a:r>
              <a:rPr lang="en-US" altLang="zh-CN" dirty="0" smtClean="0">
                <a:latin typeface="Times New Roman" pitchFamily="18" charset="0"/>
                <a:ea typeface="仿宋_GB2312" pitchFamily="49" charset="-122"/>
                <a:cs typeface="Times New Roman" pitchFamily="18" charset="0"/>
              </a:rPr>
              <a:t>2003</a:t>
            </a:r>
            <a:r>
              <a:rPr lang="zh-CN" altLang="en-US" dirty="0" smtClean="0">
                <a:latin typeface="Times New Roman" pitchFamily="18" charset="0"/>
                <a:ea typeface="仿宋_GB2312" pitchFamily="49" charset="-122"/>
                <a:cs typeface="Times New Roman" pitchFamily="18" charset="0"/>
              </a:rPr>
              <a:t>年、</a:t>
            </a:r>
            <a:r>
              <a:rPr lang="en-US" altLang="zh-CN" dirty="0" smtClean="0">
                <a:latin typeface="Times New Roman" pitchFamily="18" charset="0"/>
                <a:ea typeface="仿宋_GB2312" pitchFamily="49" charset="-122"/>
                <a:cs typeface="Times New Roman" pitchFamily="18" charset="0"/>
              </a:rPr>
              <a:t>2006</a:t>
            </a:r>
            <a:r>
              <a:rPr lang="zh-CN" altLang="en-US" dirty="0" smtClean="0">
                <a:latin typeface="Times New Roman" pitchFamily="18" charset="0"/>
                <a:ea typeface="仿宋_GB2312" pitchFamily="49" charset="-122"/>
                <a:cs typeface="Times New Roman" pitchFamily="18" charset="0"/>
              </a:rPr>
              <a:t>年和</a:t>
            </a:r>
            <a:r>
              <a:rPr lang="en-US" altLang="zh-CN" dirty="0" smtClean="0">
                <a:latin typeface="Times New Roman" pitchFamily="18" charset="0"/>
                <a:ea typeface="仿宋_GB2312" pitchFamily="49" charset="-122"/>
                <a:cs typeface="Times New Roman" pitchFamily="18" charset="0"/>
              </a:rPr>
              <a:t>2007</a:t>
            </a:r>
            <a:r>
              <a:rPr lang="zh-CN" altLang="en-US" dirty="0" smtClean="0">
                <a:latin typeface="Times New Roman" pitchFamily="18" charset="0"/>
                <a:ea typeface="仿宋_GB2312" pitchFamily="49" charset="-122"/>
                <a:cs typeface="Times New Roman" pitchFamily="18" charset="0"/>
              </a:rPr>
              <a:t>年蒸发资料进行统计，年蒸发量分别为：</a:t>
            </a:r>
            <a:r>
              <a:rPr lang="en-US" altLang="zh-CN" dirty="0" smtClean="0">
                <a:latin typeface="Times New Roman" pitchFamily="18" charset="0"/>
                <a:ea typeface="仿宋_GB2312" pitchFamily="49" charset="-122"/>
                <a:cs typeface="Times New Roman" pitchFamily="18" charset="0"/>
              </a:rPr>
              <a:t>1606.36mm</a:t>
            </a:r>
            <a:r>
              <a:rPr lang="zh-CN" altLang="en-US" dirty="0" smtClean="0">
                <a:latin typeface="Times New Roman" pitchFamily="18" charset="0"/>
                <a:ea typeface="仿宋_GB2312" pitchFamily="49" charset="-122"/>
                <a:cs typeface="Times New Roman" pitchFamily="18" charset="0"/>
              </a:rPr>
              <a:t>，</a:t>
            </a:r>
            <a:r>
              <a:rPr lang="en-US" altLang="zh-CN" dirty="0" smtClean="0">
                <a:latin typeface="Times New Roman" pitchFamily="18" charset="0"/>
                <a:ea typeface="仿宋_GB2312" pitchFamily="49" charset="-122"/>
                <a:cs typeface="Times New Roman" pitchFamily="18" charset="0"/>
              </a:rPr>
              <a:t>1854.4mm</a:t>
            </a:r>
            <a:r>
              <a:rPr lang="zh-CN" altLang="en-US" dirty="0" smtClean="0">
                <a:latin typeface="Times New Roman" pitchFamily="18" charset="0"/>
                <a:ea typeface="仿宋_GB2312" pitchFamily="49" charset="-122"/>
                <a:cs typeface="Times New Roman" pitchFamily="18" charset="0"/>
              </a:rPr>
              <a:t>和</a:t>
            </a:r>
            <a:r>
              <a:rPr lang="en-US" altLang="zh-CN" dirty="0" smtClean="0">
                <a:latin typeface="Times New Roman" pitchFamily="18" charset="0"/>
                <a:ea typeface="仿宋_GB2312" pitchFamily="49" charset="-122"/>
                <a:cs typeface="Times New Roman" pitchFamily="18" charset="0"/>
              </a:rPr>
              <a:t>1773.51mm</a:t>
            </a:r>
            <a:r>
              <a:rPr lang="zh-CN" altLang="en-US" dirty="0" smtClean="0">
                <a:latin typeface="Times New Roman" pitchFamily="18" charset="0"/>
                <a:ea typeface="仿宋_GB2312" pitchFamily="49" charset="-122"/>
                <a:cs typeface="Times New Roman" pitchFamily="18" charset="0"/>
              </a:rPr>
              <a:t>。</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4.2 </a:t>
            </a:r>
            <a:r>
              <a:rPr lang="zh-CN" altLang="en-US" sz="2400" dirty="0" smtClean="0">
                <a:solidFill>
                  <a:schemeClr val="tx1"/>
                </a:solidFill>
                <a:effectLst/>
                <a:latin typeface="Times New Roman" pitchFamily="18" charset="0"/>
                <a:cs typeface="Times New Roman" pitchFamily="18" charset="0"/>
              </a:rPr>
              <a:t>景观湖水生植物蒸腾量计算</a:t>
            </a:r>
            <a:endParaRPr lang="zh-CN" altLang="en-US" sz="2400" dirty="0" smtClean="0">
              <a:solidFill>
                <a:srgbClr val="FF0000"/>
              </a:solidFill>
              <a:effectLst/>
              <a:latin typeface="Times New Roman" pitchFamily="18" charset="0"/>
              <a:cs typeface="Times New Roman" pitchFamily="18" charset="0"/>
            </a:endParaRPr>
          </a:p>
        </p:txBody>
      </p:sp>
      <p:sp>
        <p:nvSpPr>
          <p:cNvPr id="56323" name="Text Box 3"/>
          <p:cNvSpPr txBox="1">
            <a:spLocks noChangeArrowheads="1"/>
          </p:cNvSpPr>
          <p:nvPr/>
        </p:nvSpPr>
        <p:spPr bwMode="auto">
          <a:xfrm>
            <a:off x="395288" y="981075"/>
            <a:ext cx="8137152" cy="682238"/>
          </a:xfrm>
          <a:prstGeom prst="rect">
            <a:avLst/>
          </a:prstGeom>
          <a:noFill/>
          <a:ln w="9525">
            <a:noFill/>
            <a:miter lim="800000"/>
            <a:headEnd/>
            <a:tailEnd/>
          </a:ln>
          <a:effectLst/>
        </p:spPr>
        <p:txBody>
          <a:bodyPr wrap="square">
            <a:spAutoFit/>
          </a:bodyPr>
          <a:lstStyle/>
          <a:p>
            <a:pPr>
              <a:lnSpc>
                <a:spcPts val="2400"/>
              </a:lnSpc>
            </a:pPr>
            <a:r>
              <a:rPr lang="zh-CN" altLang="en-US" dirty="0" smtClean="0">
                <a:latin typeface="Times New Roman" pitchFamily="18" charset="0"/>
                <a:ea typeface="仿宋_GB2312" pitchFamily="49" charset="-122"/>
                <a:cs typeface="Times New Roman" pitchFamily="18" charset="0"/>
              </a:rPr>
              <a:t>        梅江景观湖水生植物较少，暂时不考虑水生植物蒸腾量，只计算湖面水面蒸发量。</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3554" name="Picture 2" descr="P10306711"/>
          <p:cNvPicPr>
            <a:picLocks noChangeAspect="1" noChangeArrowheads="1"/>
          </p:cNvPicPr>
          <p:nvPr/>
        </p:nvPicPr>
        <p:blipFill>
          <a:blip r:embed="rId2" cstate="print"/>
          <a:srcRect/>
          <a:stretch>
            <a:fillRect/>
          </a:stretch>
        </p:blipFill>
        <p:spPr bwMode="auto">
          <a:xfrm>
            <a:off x="1763688" y="2420888"/>
            <a:ext cx="5362575" cy="3133725"/>
          </a:xfrm>
          <a:prstGeom prst="rect">
            <a:avLst/>
          </a:prstGeom>
          <a:ln>
            <a:noFill/>
          </a:ln>
          <a:effectLst>
            <a:softEdge rad="112500"/>
          </a:effectLst>
        </p:spPr>
      </p:pic>
      <p:sp>
        <p:nvSpPr>
          <p:cNvPr id="6" name="矩形 5"/>
          <p:cNvSpPr/>
          <p:nvPr/>
        </p:nvSpPr>
        <p:spPr>
          <a:xfrm>
            <a:off x="3779912" y="5589240"/>
            <a:ext cx="1595309" cy="246221"/>
          </a:xfrm>
          <a:prstGeom prst="rect">
            <a:avLst/>
          </a:prstGeom>
        </p:spPr>
        <p:txBody>
          <a:bodyPr wrap="none">
            <a:spAutoFit/>
          </a:bodyPr>
          <a:lstStyle/>
          <a:p>
            <a:r>
              <a:rPr lang="zh-CN" altLang="zh-CN" sz="1000" b="1" dirty="0" smtClean="0"/>
              <a:t>景观湖水生植物生长情况</a:t>
            </a:r>
            <a:endParaRPr lang="zh-CN" altLang="en-US" sz="10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1"/>
          <p:cNvSpPr>
            <a:spLocks noGrp="1"/>
          </p:cNvSpPr>
          <p:nvPr>
            <p:ph idx="4294967295"/>
          </p:nvPr>
        </p:nvSpPr>
        <p:spPr/>
        <p:txBody>
          <a:bodyPr/>
          <a:lstStyle/>
          <a:p>
            <a:r>
              <a:rPr lang="zh-CN" altLang="en-US" dirty="0" smtClean="0"/>
              <a:t>一、</a:t>
            </a:r>
            <a:r>
              <a:rPr lang="zh-CN" altLang="zh-CN" dirty="0" smtClean="0"/>
              <a:t>项目概述</a:t>
            </a:r>
            <a:endParaRPr lang="en-US" altLang="zh-CN" dirty="0" smtClean="0"/>
          </a:p>
          <a:p>
            <a:r>
              <a:rPr lang="zh-CN" altLang="en-US" dirty="0" smtClean="0"/>
              <a:t>二、</a:t>
            </a:r>
            <a:r>
              <a:rPr lang="zh-CN" altLang="zh-CN" dirty="0" smtClean="0"/>
              <a:t>梅江景观湖区域降雨产水模型</a:t>
            </a:r>
            <a:endParaRPr lang="en-US" altLang="zh-CN" dirty="0" smtClean="0"/>
          </a:p>
          <a:p>
            <a:r>
              <a:rPr lang="zh-CN" altLang="en-US" dirty="0" smtClean="0"/>
              <a:t>三、</a:t>
            </a:r>
            <a:r>
              <a:rPr lang="zh-CN" altLang="zh-CN" dirty="0" smtClean="0"/>
              <a:t>梅江景观湖水体下渗量计算</a:t>
            </a:r>
            <a:endParaRPr lang="en-US" altLang="zh-CN" dirty="0" smtClean="0"/>
          </a:p>
          <a:p>
            <a:r>
              <a:rPr lang="zh-CN" altLang="en-US" dirty="0" smtClean="0"/>
              <a:t>四、</a:t>
            </a:r>
            <a:r>
              <a:rPr lang="zh-CN" altLang="zh-CN" dirty="0" smtClean="0"/>
              <a:t>梅江景观湖蒸发量计算</a:t>
            </a:r>
            <a:endParaRPr lang="en-US" altLang="zh-CN" dirty="0" smtClean="0"/>
          </a:p>
          <a:p>
            <a:r>
              <a:rPr lang="zh-CN" altLang="en-US" b="1" dirty="0" smtClean="0">
                <a:solidFill>
                  <a:srgbClr val="92D050"/>
                </a:solidFill>
              </a:rPr>
              <a:t>五、</a:t>
            </a:r>
            <a:r>
              <a:rPr lang="zh-CN" altLang="zh-CN" b="1" dirty="0" smtClean="0">
                <a:solidFill>
                  <a:srgbClr val="92D050"/>
                </a:solidFill>
              </a:rPr>
              <a:t>梅江景观湖生态需水量计算</a:t>
            </a:r>
            <a:endParaRPr lang="en-US" altLang="zh-CN" b="1" dirty="0" smtClean="0">
              <a:solidFill>
                <a:srgbClr val="92D050"/>
              </a:solidFill>
            </a:endParaRPr>
          </a:p>
          <a:p>
            <a:r>
              <a:rPr lang="zh-CN" altLang="en-US" dirty="0" smtClean="0"/>
              <a:t>六、</a:t>
            </a:r>
            <a:r>
              <a:rPr lang="zh-CN" altLang="zh-CN" dirty="0" smtClean="0"/>
              <a:t>梅江景观水体多水源优化配置与利用模式研究</a:t>
            </a:r>
            <a:endParaRPr lang="en-US" altLang="zh-CN" dirty="0" smtClean="0"/>
          </a:p>
          <a:p>
            <a:r>
              <a:rPr lang="zh-CN" altLang="en-US" dirty="0" smtClean="0"/>
              <a:t>七、暴雨对梅江景观湖防洪与水量优化配置的影响</a:t>
            </a:r>
            <a:endParaRPr lang="en-US" altLang="zh-CN" dirty="0" smtClean="0"/>
          </a:p>
          <a:p>
            <a:r>
              <a:rPr lang="zh-CN" altLang="en-US" dirty="0" smtClean="0"/>
              <a:t>八、结论 </a:t>
            </a:r>
            <a:endParaRPr lang="en-US" altLang="zh-CN" dirty="0" smtClean="0"/>
          </a:p>
          <a:p>
            <a:endParaRPr lang="zh-CN" altLang="en-US" dirty="0" smtClean="0"/>
          </a:p>
        </p:txBody>
      </p:sp>
      <p:sp>
        <p:nvSpPr>
          <p:cNvPr id="3" name="标题 2"/>
          <p:cNvSpPr>
            <a:spLocks noGrp="1"/>
          </p:cNvSpPr>
          <p:nvPr>
            <p:ph type="title" idx="4294967295"/>
          </p:nvPr>
        </p:nvSpPr>
        <p:spPr/>
        <p:txBody>
          <a:bodyPr rtlCol="0"/>
          <a:lstStyle/>
          <a:p>
            <a:pPr fontAlgn="auto">
              <a:spcAft>
                <a:spcPts val="0"/>
              </a:spcAft>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anim calcmode="lin" valueType="num">
                                      <p:cBhvr additive="base">
                                        <p:cTn id="7" dur="500" fill="hold"/>
                                        <p:tgtEl>
                                          <p:spTgt spid="3379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3794">
                                            <p:txEl>
                                              <p:pRg st="1" end="1"/>
                                            </p:txEl>
                                          </p:spTgt>
                                        </p:tgtEl>
                                        <p:attrNameLst>
                                          <p:attrName>style.visibility</p:attrName>
                                        </p:attrNameLst>
                                      </p:cBhvr>
                                      <p:to>
                                        <p:strVal val="visible"/>
                                      </p:to>
                                    </p:set>
                                    <p:anim calcmode="lin" valueType="num">
                                      <p:cBhvr additive="base">
                                        <p:cTn id="11" dur="500" fill="hold"/>
                                        <p:tgtEl>
                                          <p:spTgt spid="3379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379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3794">
                                            <p:txEl>
                                              <p:pRg st="2" end="2"/>
                                            </p:txEl>
                                          </p:spTgt>
                                        </p:tgtEl>
                                        <p:attrNameLst>
                                          <p:attrName>style.visibility</p:attrName>
                                        </p:attrNameLst>
                                      </p:cBhvr>
                                      <p:to>
                                        <p:strVal val="visible"/>
                                      </p:to>
                                    </p:set>
                                    <p:anim calcmode="lin" valueType="num">
                                      <p:cBhvr additive="base">
                                        <p:cTn id="15" dur="500" fill="hold"/>
                                        <p:tgtEl>
                                          <p:spTgt spid="3379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379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3794">
                                            <p:txEl>
                                              <p:pRg st="3" end="3"/>
                                            </p:txEl>
                                          </p:spTgt>
                                        </p:tgtEl>
                                        <p:attrNameLst>
                                          <p:attrName>style.visibility</p:attrName>
                                        </p:attrNameLst>
                                      </p:cBhvr>
                                      <p:to>
                                        <p:strVal val="visible"/>
                                      </p:to>
                                    </p:set>
                                    <p:anim calcmode="lin" valueType="num">
                                      <p:cBhvr additive="base">
                                        <p:cTn id="19" dur="500" fill="hold"/>
                                        <p:tgtEl>
                                          <p:spTgt spid="3379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3794">
                                            <p:txEl>
                                              <p:pRg st="4" end="4"/>
                                            </p:txEl>
                                          </p:spTgt>
                                        </p:tgtEl>
                                        <p:attrNameLst>
                                          <p:attrName>style.visibility</p:attrName>
                                        </p:attrNameLst>
                                      </p:cBhvr>
                                      <p:to>
                                        <p:strVal val="visible"/>
                                      </p:to>
                                    </p:set>
                                    <p:anim calcmode="lin" valueType="num">
                                      <p:cBhvr additive="base">
                                        <p:cTn id="23" dur="500" fill="hold"/>
                                        <p:tgtEl>
                                          <p:spTgt spid="3379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379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3794">
                                            <p:txEl>
                                              <p:pRg st="5" end="5"/>
                                            </p:txEl>
                                          </p:spTgt>
                                        </p:tgtEl>
                                        <p:attrNameLst>
                                          <p:attrName>style.visibility</p:attrName>
                                        </p:attrNameLst>
                                      </p:cBhvr>
                                      <p:to>
                                        <p:strVal val="visible"/>
                                      </p:to>
                                    </p:set>
                                    <p:anim calcmode="lin" valueType="num">
                                      <p:cBhvr additive="base">
                                        <p:cTn id="27" dur="500" fill="hold"/>
                                        <p:tgtEl>
                                          <p:spTgt spid="3379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3794">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3794">
                                            <p:txEl>
                                              <p:pRg st="6" end="6"/>
                                            </p:txEl>
                                          </p:spTgt>
                                        </p:tgtEl>
                                        <p:attrNameLst>
                                          <p:attrName>style.visibility</p:attrName>
                                        </p:attrNameLst>
                                      </p:cBhvr>
                                      <p:to>
                                        <p:strVal val="visible"/>
                                      </p:to>
                                    </p:set>
                                    <p:anim calcmode="lin" valueType="num">
                                      <p:cBhvr additive="base">
                                        <p:cTn id="31" dur="500" fill="hold"/>
                                        <p:tgtEl>
                                          <p:spTgt spid="3379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3794">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3794">
                                            <p:txEl>
                                              <p:pRg st="7" end="7"/>
                                            </p:txEl>
                                          </p:spTgt>
                                        </p:tgtEl>
                                        <p:attrNameLst>
                                          <p:attrName>style.visibility</p:attrName>
                                        </p:attrNameLst>
                                      </p:cBhvr>
                                      <p:to>
                                        <p:strVal val="visible"/>
                                      </p:to>
                                    </p:set>
                                    <p:anim calcmode="lin" valueType="num">
                                      <p:cBhvr additive="base">
                                        <p:cTn id="35" dur="500" fill="hold"/>
                                        <p:tgtEl>
                                          <p:spTgt spid="33794">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379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uild="allAtOnce"/>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内容占位符 1"/>
          <p:cNvSpPr>
            <a:spLocks noGrp="1"/>
          </p:cNvSpPr>
          <p:nvPr>
            <p:ph idx="1"/>
          </p:nvPr>
        </p:nvSpPr>
        <p:spPr>
          <a:ln>
            <a:noFill/>
          </a:ln>
        </p:spPr>
        <p:txBody>
          <a:bodyPr/>
          <a:lstStyle/>
          <a:p>
            <a:r>
              <a:rPr lang="en-US" altLang="zh-CN" dirty="0" smtClean="0"/>
              <a:t>5.1 </a:t>
            </a:r>
            <a:r>
              <a:rPr lang="zh-CN" altLang="en-US" dirty="0" smtClean="0"/>
              <a:t>湖泊生态环境需水理论</a:t>
            </a:r>
            <a:endParaRPr lang="en-US" altLang="zh-CN" dirty="0" smtClean="0"/>
          </a:p>
          <a:p>
            <a:r>
              <a:rPr lang="en-US" altLang="zh-CN" dirty="0" smtClean="0"/>
              <a:t>5.2 </a:t>
            </a:r>
            <a:r>
              <a:rPr lang="zh-CN" altLang="en-US" dirty="0" smtClean="0"/>
              <a:t>计算方法的选取</a:t>
            </a:r>
            <a:endParaRPr lang="en-US" altLang="zh-CN" dirty="0" smtClean="0"/>
          </a:p>
          <a:p>
            <a:r>
              <a:rPr lang="en-US" altLang="zh-CN" dirty="0" smtClean="0"/>
              <a:t>5.3 </a:t>
            </a:r>
            <a:r>
              <a:rPr lang="zh-CN" altLang="en-US" dirty="0" smtClean="0"/>
              <a:t>湖泊需水量计算</a:t>
            </a:r>
            <a:endParaRPr lang="en-US" altLang="zh-CN" dirty="0" smtClean="0"/>
          </a:p>
          <a:p>
            <a:r>
              <a:rPr lang="en-US" altLang="zh-CN" dirty="0" smtClean="0"/>
              <a:t>5.4 </a:t>
            </a:r>
            <a:r>
              <a:rPr lang="zh-CN" altLang="en-US" dirty="0" smtClean="0"/>
              <a:t>湖泊引水量计算</a:t>
            </a:r>
            <a:br>
              <a:rPr lang="zh-CN" altLang="en-US" dirty="0" smtClean="0"/>
            </a:br>
            <a:endParaRPr lang="zh-CN" altLang="en-US" dirty="0" smtClean="0"/>
          </a:p>
          <a:p>
            <a:pPr>
              <a:buNone/>
            </a:pPr>
            <a:endParaRPr lang="en-US" altLang="zh-CN"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5.1 </a:t>
            </a:r>
            <a:r>
              <a:rPr lang="zh-CN" altLang="en-US" sz="2400" dirty="0" smtClean="0">
                <a:solidFill>
                  <a:schemeClr val="tx1"/>
                </a:solidFill>
                <a:effectLst/>
                <a:latin typeface="Times New Roman" pitchFamily="18" charset="0"/>
                <a:cs typeface="Times New Roman" pitchFamily="18" charset="0"/>
              </a:rPr>
              <a:t>湖泊生态环境需水理论</a:t>
            </a:r>
          </a:p>
        </p:txBody>
      </p:sp>
      <p:sp>
        <p:nvSpPr>
          <p:cNvPr id="56323" name="Text Box 3"/>
          <p:cNvSpPr txBox="1">
            <a:spLocks noChangeArrowheads="1"/>
          </p:cNvSpPr>
          <p:nvPr/>
        </p:nvSpPr>
        <p:spPr bwMode="auto">
          <a:xfrm>
            <a:off x="395288" y="981075"/>
            <a:ext cx="8372475" cy="646331"/>
          </a:xfrm>
          <a:prstGeom prst="rect">
            <a:avLst/>
          </a:prstGeom>
          <a:noFill/>
          <a:ln w="9525">
            <a:noFill/>
            <a:miter lim="800000"/>
            <a:headEnd/>
            <a:tailEnd/>
          </a:ln>
          <a:effectLst/>
        </p:spPr>
        <p:txBody>
          <a:bodyPr>
            <a:spAutoFit/>
          </a:bodyPr>
          <a:lstStyle/>
          <a:p>
            <a:r>
              <a:rPr lang="zh-CN" altLang="en-US" b="1" dirty="0" smtClean="0">
                <a:solidFill>
                  <a:srgbClr val="67C844"/>
                </a:solidFill>
                <a:latin typeface="Times New Roman" pitchFamily="18" charset="0"/>
                <a:ea typeface="仿宋_GB2312" pitchFamily="49" charset="-122"/>
                <a:cs typeface="Times New Roman" pitchFamily="18" charset="0"/>
              </a:rPr>
              <a:t>研究方法及选取</a:t>
            </a:r>
            <a:endParaRPr lang="en-US" altLang="zh-CN" b="1" dirty="0" smtClean="0">
              <a:solidFill>
                <a:srgbClr val="67C844"/>
              </a:solidFill>
              <a:latin typeface="Times New Roman" pitchFamily="18" charset="0"/>
              <a:ea typeface="仿宋_GB2312" pitchFamily="49" charset="-122"/>
              <a:cs typeface="Times New Roman" pitchFamily="18" charset="0"/>
            </a:endParaRPr>
          </a:p>
          <a:p>
            <a:endParaRPr lang="en-US" altLang="zh-CN" dirty="0" smtClean="0">
              <a:latin typeface="Times New Roman" pitchFamily="18" charset="0"/>
              <a:cs typeface="Times New Roman" pitchFamily="18" charset="0"/>
            </a:endParaRPr>
          </a:p>
        </p:txBody>
      </p:sp>
      <p:graphicFrame>
        <p:nvGraphicFramePr>
          <p:cNvPr id="4" name="图示 3"/>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5.2 </a:t>
            </a:r>
            <a:r>
              <a:rPr lang="zh-CN" altLang="en-US" sz="2400" dirty="0" smtClean="0">
                <a:solidFill>
                  <a:schemeClr val="tx1"/>
                </a:solidFill>
                <a:effectLst/>
                <a:latin typeface="Times New Roman" pitchFamily="18" charset="0"/>
                <a:cs typeface="Times New Roman" pitchFamily="18" charset="0"/>
              </a:rPr>
              <a:t>计算方法的选取</a:t>
            </a:r>
          </a:p>
        </p:txBody>
      </p:sp>
      <p:sp>
        <p:nvSpPr>
          <p:cNvPr id="56323" name="Text Box 3"/>
          <p:cNvSpPr txBox="1">
            <a:spLocks noChangeArrowheads="1"/>
          </p:cNvSpPr>
          <p:nvPr/>
        </p:nvSpPr>
        <p:spPr bwMode="auto">
          <a:xfrm>
            <a:off x="395288" y="981075"/>
            <a:ext cx="8372475" cy="3108543"/>
          </a:xfrm>
          <a:prstGeom prst="rect">
            <a:avLst/>
          </a:prstGeom>
          <a:noFill/>
          <a:ln w="9525">
            <a:noFill/>
            <a:miter lim="800000"/>
            <a:headEnd/>
            <a:tailEnd/>
          </a:ln>
          <a:effectLst/>
        </p:spPr>
        <p:txBody>
          <a:bodyPr>
            <a:spAutoFit/>
          </a:bodyPr>
          <a:lstStyle/>
          <a:p>
            <a:r>
              <a:rPr lang="zh-CN" altLang="en-US" b="1" dirty="0" smtClean="0">
                <a:solidFill>
                  <a:srgbClr val="67C844"/>
                </a:solidFill>
                <a:latin typeface="Times New Roman" pitchFamily="18" charset="0"/>
                <a:ea typeface="仿宋_GB2312" pitchFamily="49" charset="-122"/>
                <a:cs typeface="Times New Roman" pitchFamily="18" charset="0"/>
              </a:rPr>
              <a:t>功能法</a:t>
            </a:r>
            <a:endParaRPr lang="en-US" altLang="zh-CN" b="1" dirty="0" smtClean="0">
              <a:solidFill>
                <a:srgbClr val="FF0000"/>
              </a:solidFill>
              <a:latin typeface="Times New Roman" pitchFamily="18" charset="0"/>
              <a:ea typeface="仿宋_GB2312" pitchFamily="49" charset="-122"/>
              <a:cs typeface="Times New Roman" pitchFamily="18" charset="0"/>
            </a:endParaRPr>
          </a:p>
          <a:p>
            <a:endParaRPr lang="en-US" altLang="zh-CN" dirty="0">
              <a:latin typeface="Times New Roman" pitchFamily="18" charset="0"/>
              <a:cs typeface="Times New Roman" pitchFamily="18" charset="0"/>
            </a:endParaRPr>
          </a:p>
          <a:p>
            <a:pPr>
              <a:lnSpc>
                <a:spcPts val="2400"/>
              </a:lnSpc>
            </a:pPr>
            <a:r>
              <a:rPr lang="zh-CN" altLang="en-US" b="1" dirty="0" smtClean="0">
                <a:latin typeface="Times New Roman" pitchFamily="18" charset="0"/>
                <a:ea typeface="仿宋_GB2312" pitchFamily="49" charset="-122"/>
                <a:cs typeface="Times New Roman" pitchFamily="18" charset="0"/>
              </a:rPr>
              <a:t>简介：</a:t>
            </a:r>
            <a:r>
              <a:rPr lang="zh-CN" altLang="en-US" dirty="0" smtClean="0">
                <a:latin typeface="Times New Roman" pitchFamily="18" charset="0"/>
                <a:ea typeface="仿宋_GB2312" pitchFamily="49" charset="-122"/>
                <a:cs typeface="Times New Roman" pitchFamily="18" charset="0"/>
              </a:rPr>
              <a:t>根据生态系统生态学的基本理论和湖泊生态系统的特点，从维持和保证湖泊生态系统 正常的生态环境功能的角度，对湖泊生态环境需水量进行估算的计算方法。</a:t>
            </a:r>
          </a:p>
          <a:p>
            <a:pPr>
              <a:lnSpc>
                <a:spcPts val="2400"/>
              </a:lnSpc>
            </a:pPr>
            <a:r>
              <a:rPr lang="zh-CN" altLang="zh-CN" b="1" dirty="0" smtClean="0">
                <a:latin typeface="Times New Roman" pitchFamily="18" charset="0"/>
                <a:ea typeface="仿宋_GB2312" pitchFamily="49" charset="-122"/>
                <a:cs typeface="Times New Roman" pitchFamily="18" charset="0"/>
              </a:rPr>
              <a:t>计算原则</a:t>
            </a:r>
            <a:r>
              <a:rPr lang="zh-CN" altLang="en-US" b="1" dirty="0" smtClean="0">
                <a:latin typeface="Times New Roman" pitchFamily="18" charset="0"/>
                <a:ea typeface="仿宋_GB2312" pitchFamily="49" charset="-122"/>
                <a:cs typeface="Times New Roman" pitchFamily="18" charset="0"/>
              </a:rPr>
              <a:t>：</a:t>
            </a:r>
            <a:r>
              <a:rPr lang="zh-CN" altLang="zh-CN" dirty="0" smtClean="0">
                <a:latin typeface="Times New Roman" pitchFamily="18" charset="0"/>
                <a:ea typeface="仿宋_GB2312" pitchFamily="49" charset="-122"/>
                <a:cs typeface="Times New Roman" pitchFamily="18" charset="0"/>
              </a:rPr>
              <a:t>生态优先原则</a:t>
            </a:r>
            <a:r>
              <a:rPr lang="zh-CN" altLang="en-US" dirty="0" smtClean="0">
                <a:latin typeface="Times New Roman" pitchFamily="18" charset="0"/>
                <a:ea typeface="仿宋_GB2312" pitchFamily="49" charset="-122"/>
                <a:cs typeface="Times New Roman" pitchFamily="18" charset="0"/>
              </a:rPr>
              <a:t>、</a:t>
            </a:r>
            <a:r>
              <a:rPr lang="zh-CN" altLang="zh-CN" dirty="0" smtClean="0">
                <a:latin typeface="Times New Roman" pitchFamily="18" charset="0"/>
                <a:ea typeface="仿宋_GB2312" pitchFamily="49" charset="-122"/>
                <a:cs typeface="Times New Roman" pitchFamily="18" charset="0"/>
              </a:rPr>
              <a:t>兼容性原则</a:t>
            </a:r>
            <a:r>
              <a:rPr lang="zh-CN" altLang="en-US" dirty="0" smtClean="0">
                <a:latin typeface="Times New Roman" pitchFamily="18" charset="0"/>
                <a:ea typeface="仿宋_GB2312" pitchFamily="49" charset="-122"/>
                <a:cs typeface="Times New Roman" pitchFamily="18" charset="0"/>
              </a:rPr>
              <a:t>、</a:t>
            </a:r>
            <a:r>
              <a:rPr lang="zh-CN" altLang="zh-CN" dirty="0" smtClean="0">
                <a:latin typeface="Times New Roman" pitchFamily="18" charset="0"/>
                <a:ea typeface="仿宋_GB2312" pitchFamily="49" charset="-122"/>
                <a:cs typeface="Times New Roman" pitchFamily="18" charset="0"/>
              </a:rPr>
              <a:t>最大值原则</a:t>
            </a:r>
            <a:r>
              <a:rPr lang="zh-CN" altLang="en-US" dirty="0" smtClean="0">
                <a:latin typeface="Times New Roman" pitchFamily="18" charset="0"/>
                <a:ea typeface="仿宋_GB2312" pitchFamily="49" charset="-122"/>
                <a:cs typeface="Times New Roman" pitchFamily="18" charset="0"/>
              </a:rPr>
              <a:t>、</a:t>
            </a:r>
            <a:r>
              <a:rPr lang="zh-CN" altLang="zh-CN" dirty="0" smtClean="0">
                <a:latin typeface="Times New Roman" pitchFamily="18" charset="0"/>
                <a:ea typeface="仿宋_GB2312" pitchFamily="49" charset="-122"/>
                <a:cs typeface="Times New Roman" pitchFamily="18" charset="0"/>
              </a:rPr>
              <a:t>等级制原则</a:t>
            </a:r>
            <a:endParaRPr lang="en-US" altLang="zh-CN" dirty="0" smtClean="0">
              <a:latin typeface="Times New Roman" pitchFamily="18" charset="0"/>
              <a:ea typeface="仿宋_GB2312" pitchFamily="49" charset="-122"/>
              <a:cs typeface="Times New Roman" pitchFamily="18" charset="0"/>
            </a:endParaRPr>
          </a:p>
          <a:p>
            <a:pPr>
              <a:lnSpc>
                <a:spcPts val="2400"/>
              </a:lnSpc>
            </a:pPr>
            <a:r>
              <a:rPr lang="zh-CN" altLang="zh-CN" b="1" dirty="0" smtClean="0">
                <a:latin typeface="Times New Roman" pitchFamily="18" charset="0"/>
                <a:ea typeface="仿宋_GB2312" pitchFamily="49" charset="-122"/>
                <a:cs typeface="Times New Roman" pitchFamily="18" charset="0"/>
              </a:rPr>
              <a:t>计算内容及方法</a:t>
            </a:r>
            <a:r>
              <a:rPr lang="zh-CN" altLang="en-US" b="1" dirty="0" smtClean="0">
                <a:latin typeface="Times New Roman" pitchFamily="18" charset="0"/>
                <a:ea typeface="仿宋_GB2312" pitchFamily="49" charset="-122"/>
                <a:cs typeface="Times New Roman" pitchFamily="18" charset="0"/>
              </a:rPr>
              <a:t>：</a:t>
            </a:r>
            <a:r>
              <a:rPr lang="zh-CN" altLang="zh-CN" dirty="0" smtClean="0">
                <a:latin typeface="Times New Roman" pitchFamily="18" charset="0"/>
                <a:ea typeface="仿宋_GB2312" pitchFamily="49" charset="-122"/>
                <a:cs typeface="Times New Roman" pitchFamily="18" charset="0"/>
              </a:rPr>
              <a:t>湖泊蒸散需水量</a:t>
            </a:r>
            <a:r>
              <a:rPr lang="zh-CN" altLang="en-US" dirty="0" smtClean="0">
                <a:latin typeface="Times New Roman" pitchFamily="18" charset="0"/>
                <a:ea typeface="仿宋_GB2312" pitchFamily="49" charset="-122"/>
                <a:cs typeface="Times New Roman" pitchFamily="18" charset="0"/>
              </a:rPr>
              <a:t>、湖泊渗漏需水量、水生生物栖息地需水量 、环境稀释需水量、湖泊防盐化需水量、能源生产需水量、航运需水量、景观保护与建设需水量、娱乐需水量</a:t>
            </a:r>
            <a:endParaRPr lang="en-US" altLang="zh-CN" dirty="0" smtClean="0">
              <a:latin typeface="Times New Roman" pitchFamily="18" charset="0"/>
              <a:ea typeface="仿宋_GB2312" pitchFamily="49" charset="-122"/>
              <a:cs typeface="Times New Roman" pitchFamily="18" charset="0"/>
            </a:endParaRPr>
          </a:p>
          <a:p>
            <a:pPr>
              <a:lnSpc>
                <a:spcPts val="2400"/>
              </a:lnSpc>
            </a:pPr>
            <a:endParaRPr lang="zh-CN" altLang="en-US" b="1" dirty="0" smtClean="0">
              <a:latin typeface="Times New Roman" pitchFamily="18" charset="0"/>
              <a:ea typeface="仿宋_GB2312"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1.1 </a:t>
            </a:r>
            <a:r>
              <a:rPr lang="zh-CN" altLang="en-US" sz="2400" dirty="0" smtClean="0">
                <a:solidFill>
                  <a:schemeClr val="tx1"/>
                </a:solidFill>
                <a:effectLst/>
                <a:latin typeface="Times New Roman" pitchFamily="18" charset="0"/>
                <a:cs typeface="Times New Roman" pitchFamily="18" charset="0"/>
              </a:rPr>
              <a:t>项目背景</a:t>
            </a:r>
            <a:endParaRPr lang="zh-CN" altLang="en-US" sz="2400" dirty="0" smtClean="0">
              <a:solidFill>
                <a:srgbClr val="FF0000"/>
              </a:solidFill>
              <a:effectLst/>
              <a:latin typeface="Times New Roman" pitchFamily="18" charset="0"/>
              <a:cs typeface="Times New Roman" pitchFamily="18" charset="0"/>
            </a:endParaRPr>
          </a:p>
        </p:txBody>
      </p:sp>
      <p:sp>
        <p:nvSpPr>
          <p:cNvPr id="56323" name="Text Box 3"/>
          <p:cNvSpPr txBox="1">
            <a:spLocks noChangeArrowheads="1"/>
          </p:cNvSpPr>
          <p:nvPr/>
        </p:nvSpPr>
        <p:spPr bwMode="auto">
          <a:xfrm>
            <a:off x="395288" y="981074"/>
            <a:ext cx="8372475" cy="1938992"/>
          </a:xfrm>
          <a:prstGeom prst="rect">
            <a:avLst/>
          </a:prstGeom>
          <a:noFill/>
          <a:ln w="9525">
            <a:noFill/>
            <a:miter lim="800000"/>
            <a:headEnd/>
            <a:tailEnd/>
          </a:ln>
          <a:effectLst/>
        </p:spPr>
        <p:txBody>
          <a:bodyPr wrap="square">
            <a:spAutoFit/>
          </a:bodyPr>
          <a:lstStyle/>
          <a:p>
            <a:pPr>
              <a:lnSpc>
                <a:spcPts val="2400"/>
              </a:lnSpc>
            </a:pPr>
            <a:r>
              <a:rPr lang="zh-CN" altLang="en-US" dirty="0" smtClean="0">
                <a:latin typeface="Times New Roman" pitchFamily="18" charset="0"/>
                <a:ea typeface="仿宋_GB2312" pitchFamily="49" charset="-122"/>
                <a:cs typeface="Times New Roman" pitchFamily="18" charset="0"/>
              </a:rPr>
              <a:t>        随着人们生活水平的提高，生态型居住区逐渐受到重视，其中景观水体的构建是生态居住区建设的重要内容之一。</a:t>
            </a:r>
          </a:p>
          <a:p>
            <a:pPr>
              <a:lnSpc>
                <a:spcPts val="2400"/>
              </a:lnSpc>
            </a:pPr>
            <a:r>
              <a:rPr lang="zh-CN" altLang="en-US" dirty="0" smtClean="0">
                <a:latin typeface="Times New Roman" pitchFamily="18" charset="0"/>
                <a:ea typeface="仿宋_GB2312" pitchFamily="49" charset="-122"/>
                <a:cs typeface="Times New Roman" pitchFamily="18" charset="0"/>
              </a:rPr>
              <a:t>        针对城市居住区水资源缺乏、置换周期长等特点，结合其功能需要，以再生水</a:t>
            </a:r>
            <a:r>
              <a:rPr lang="en-US" altLang="zh-CN" dirty="0" smtClean="0">
                <a:latin typeface="Times New Roman" pitchFamily="18" charset="0"/>
                <a:ea typeface="仿宋_GB2312" pitchFamily="49" charset="-122"/>
                <a:cs typeface="Times New Roman" pitchFamily="18" charset="0"/>
              </a:rPr>
              <a:t>/</a:t>
            </a:r>
            <a:r>
              <a:rPr lang="zh-CN" altLang="en-US" dirty="0" smtClean="0">
                <a:latin typeface="Times New Roman" pitchFamily="18" charset="0"/>
                <a:ea typeface="仿宋_GB2312" pitchFamily="49" charset="-122"/>
                <a:cs typeface="Times New Roman" pitchFamily="18" charset="0"/>
              </a:rPr>
              <a:t>雨水</a:t>
            </a:r>
            <a:r>
              <a:rPr lang="en-US" altLang="zh-CN" dirty="0" smtClean="0">
                <a:latin typeface="Times New Roman" pitchFamily="18" charset="0"/>
                <a:ea typeface="仿宋_GB2312" pitchFamily="49" charset="-122"/>
                <a:cs typeface="Times New Roman" pitchFamily="18" charset="0"/>
              </a:rPr>
              <a:t>/</a:t>
            </a:r>
            <a:r>
              <a:rPr lang="zh-CN" altLang="en-US" dirty="0" smtClean="0">
                <a:latin typeface="Times New Roman" pitchFamily="18" charset="0"/>
                <a:ea typeface="仿宋_GB2312" pitchFamily="49" charset="-122"/>
                <a:cs typeface="Times New Roman" pitchFamily="18" charset="0"/>
              </a:rPr>
              <a:t>地表水为主要水源的补水方式，开展城市大型景观水体的生态需水量、多水源优化配置研究，形成自然、人文和生态环境的和谐统一，提升天津市城市水环境质量。</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5.2 </a:t>
            </a:r>
            <a:r>
              <a:rPr lang="zh-CN" altLang="en-US" sz="2400" dirty="0" smtClean="0">
                <a:solidFill>
                  <a:schemeClr val="tx1"/>
                </a:solidFill>
                <a:effectLst/>
                <a:latin typeface="Times New Roman" pitchFamily="18" charset="0"/>
                <a:cs typeface="Times New Roman" pitchFamily="18" charset="0"/>
              </a:rPr>
              <a:t>计算方法的选取</a:t>
            </a:r>
          </a:p>
        </p:txBody>
      </p:sp>
      <p:sp>
        <p:nvSpPr>
          <p:cNvPr id="56323" name="Text Box 3"/>
          <p:cNvSpPr txBox="1">
            <a:spLocks noChangeArrowheads="1"/>
          </p:cNvSpPr>
          <p:nvPr/>
        </p:nvSpPr>
        <p:spPr bwMode="auto">
          <a:xfrm>
            <a:off x="395288" y="981075"/>
            <a:ext cx="8372475" cy="2185214"/>
          </a:xfrm>
          <a:prstGeom prst="rect">
            <a:avLst/>
          </a:prstGeom>
          <a:noFill/>
          <a:ln w="9525">
            <a:noFill/>
            <a:miter lim="800000"/>
            <a:headEnd/>
            <a:tailEnd/>
          </a:ln>
          <a:effectLst/>
        </p:spPr>
        <p:txBody>
          <a:bodyPr>
            <a:spAutoFit/>
          </a:bodyPr>
          <a:lstStyle/>
          <a:p>
            <a:r>
              <a:rPr lang="zh-CN" altLang="en-US" b="1" dirty="0" smtClean="0">
                <a:solidFill>
                  <a:srgbClr val="67C844"/>
                </a:solidFill>
                <a:latin typeface="Times New Roman" pitchFamily="18" charset="0"/>
                <a:ea typeface="仿宋_GB2312" pitchFamily="49" charset="-122"/>
                <a:cs typeface="Times New Roman" pitchFamily="18" charset="0"/>
              </a:rPr>
              <a:t>功能法</a:t>
            </a:r>
            <a:endParaRPr lang="en-US" altLang="zh-CN" b="1" dirty="0" smtClean="0">
              <a:solidFill>
                <a:srgbClr val="67C844"/>
              </a:solidFill>
              <a:latin typeface="Times New Roman" pitchFamily="18" charset="0"/>
              <a:ea typeface="仿宋_GB2312" pitchFamily="49" charset="-122"/>
              <a:cs typeface="Times New Roman" pitchFamily="18" charset="0"/>
            </a:endParaRPr>
          </a:p>
          <a:p>
            <a:endParaRPr lang="en-US" altLang="zh-CN" b="1" dirty="0" smtClean="0">
              <a:solidFill>
                <a:srgbClr val="FF0000"/>
              </a:solidFill>
              <a:latin typeface="Times New Roman" pitchFamily="18" charset="0"/>
              <a:ea typeface="仿宋_GB2312" pitchFamily="49" charset="-122"/>
              <a:cs typeface="Times New Roman" pitchFamily="18" charset="0"/>
            </a:endParaRPr>
          </a:p>
          <a:p>
            <a:pPr>
              <a:lnSpc>
                <a:spcPts val="2400"/>
              </a:lnSpc>
            </a:pPr>
            <a:r>
              <a:rPr lang="zh-CN" altLang="zh-CN" b="1" dirty="0" smtClean="0">
                <a:latin typeface="Times New Roman" pitchFamily="18" charset="0"/>
                <a:ea typeface="仿宋_GB2312" pitchFamily="49" charset="-122"/>
                <a:cs typeface="Times New Roman" pitchFamily="18" charset="0"/>
              </a:rPr>
              <a:t>生态环境需水量等级划分方法</a:t>
            </a:r>
            <a:r>
              <a:rPr lang="zh-CN" altLang="en-US" b="1" dirty="0" smtClean="0"/>
              <a:t>：</a:t>
            </a:r>
            <a:r>
              <a:rPr lang="zh-CN" altLang="zh-CN" dirty="0" smtClean="0">
                <a:latin typeface="Times New Roman" pitchFamily="18" charset="0"/>
                <a:ea typeface="仿宋_GB2312" pitchFamily="49" charset="-122"/>
                <a:cs typeface="Times New Roman" pitchFamily="18" charset="0"/>
              </a:rPr>
              <a:t>为系统研究生态环境需水量，首先根据各类生态系统的基本特征和组成结构将其分成不同的需水类别，然后，根据每一种类型和类别各自需水量的特点和功能差异划分</a:t>
            </a:r>
            <a:r>
              <a:rPr lang="en-US" altLang="zh-CN" dirty="0" smtClean="0">
                <a:latin typeface="Times New Roman" pitchFamily="18" charset="0"/>
                <a:ea typeface="仿宋_GB2312" pitchFamily="49" charset="-122"/>
                <a:cs typeface="Times New Roman" pitchFamily="18" charset="0"/>
              </a:rPr>
              <a:t>5</a:t>
            </a:r>
            <a:r>
              <a:rPr lang="zh-CN" altLang="zh-CN" dirty="0" smtClean="0">
                <a:latin typeface="Times New Roman" pitchFamily="18" charset="0"/>
                <a:ea typeface="仿宋_GB2312" pitchFamily="49" charset="-122"/>
                <a:cs typeface="Times New Roman" pitchFamily="18" charset="0"/>
              </a:rPr>
              <a:t>个级别：最大需水量、优等需水量、中等需水量、较小需水量和最小需水量。</a:t>
            </a:r>
            <a:endParaRPr lang="en-US" altLang="zh-CN" dirty="0" smtClean="0">
              <a:latin typeface="Times New Roman" pitchFamily="18" charset="0"/>
              <a:ea typeface="仿宋_GB2312" pitchFamily="49" charset="-122"/>
              <a:cs typeface="Times New Roman" pitchFamily="18" charset="0"/>
            </a:endParaRPr>
          </a:p>
          <a:p>
            <a:pPr>
              <a:lnSpc>
                <a:spcPts val="2400"/>
              </a:lnSpc>
            </a:pPr>
            <a:endParaRPr lang="zh-CN" altLang="en-US" b="1" dirty="0" smtClean="0">
              <a:latin typeface="Times New Roman" pitchFamily="18" charset="0"/>
              <a:ea typeface="仿宋_GB2312" pitchFamily="49" charset="-122"/>
              <a:cs typeface="Times New Roman" pitchFamily="18" charset="0"/>
            </a:endParaRPr>
          </a:p>
        </p:txBody>
      </p:sp>
      <p:graphicFrame>
        <p:nvGraphicFramePr>
          <p:cNvPr id="4" name="表格 3"/>
          <p:cNvGraphicFramePr>
            <a:graphicFrameLocks noGrp="1"/>
          </p:cNvGraphicFramePr>
          <p:nvPr/>
        </p:nvGraphicFramePr>
        <p:xfrm>
          <a:off x="539552" y="3068960"/>
          <a:ext cx="8046414" cy="3607830"/>
        </p:xfrm>
        <a:graphic>
          <a:graphicData uri="http://schemas.openxmlformats.org/drawingml/2006/table">
            <a:tbl>
              <a:tblPr/>
              <a:tblGrid>
                <a:gridCol w="1152128"/>
                <a:gridCol w="1512168"/>
                <a:gridCol w="1681080"/>
                <a:gridCol w="731625"/>
                <a:gridCol w="806343"/>
                <a:gridCol w="806343"/>
                <a:gridCol w="806343"/>
                <a:gridCol w="550384"/>
              </a:tblGrid>
              <a:tr h="129897">
                <a:tc gridSpan="2">
                  <a:txBody>
                    <a:bodyPr/>
                    <a:lstStyle/>
                    <a:p>
                      <a:pPr algn="ctr">
                        <a:spcAft>
                          <a:spcPts val="0"/>
                        </a:spcAft>
                      </a:pPr>
                      <a:r>
                        <a:rPr lang="zh-CN" sz="1000" kern="0" dirty="0">
                          <a:solidFill>
                            <a:srgbClr val="000000"/>
                          </a:solidFill>
                          <a:latin typeface="Times New Roman"/>
                          <a:ea typeface="宋体"/>
                          <a:cs typeface="Times New Roman"/>
                        </a:rPr>
                        <a:t>需水类别</a:t>
                      </a:r>
                      <a:endParaRPr lang="zh-CN" sz="1000" kern="100" dirty="0">
                        <a:latin typeface="Times New Roman"/>
                        <a:ea typeface="宋体"/>
                        <a:cs typeface="Times New Roman"/>
                      </a:endParaRPr>
                    </a:p>
                  </a:txBody>
                  <a:tcPr marL="55432" marR="55432" marT="0" marB="0" anchor="ctr">
                    <a:lnL>
                      <a:noFill/>
                    </a:lnL>
                    <a:lnR>
                      <a:noFill/>
                    </a:lnR>
                    <a:lnT w="1905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rowSpan="2">
                  <a:txBody>
                    <a:bodyPr/>
                    <a:lstStyle/>
                    <a:p>
                      <a:pPr algn="ctr">
                        <a:spcAft>
                          <a:spcPts val="0"/>
                        </a:spcAft>
                      </a:pPr>
                      <a:r>
                        <a:rPr lang="zh-CN" sz="1000" kern="0">
                          <a:solidFill>
                            <a:srgbClr val="000000"/>
                          </a:solidFill>
                          <a:latin typeface="Times New Roman"/>
                          <a:ea typeface="宋体"/>
                          <a:cs typeface="Times New Roman"/>
                        </a:rPr>
                        <a:t>指标依据</a:t>
                      </a:r>
                      <a:endParaRPr lang="zh-CN" sz="1000" kern="100">
                        <a:latin typeface="Times New Roman"/>
                        <a:ea typeface="宋体"/>
                        <a:cs typeface="Times New Roman"/>
                      </a:endParaRPr>
                    </a:p>
                  </a:txBody>
                  <a:tcPr marL="55432" marR="55432"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000" kern="0">
                          <a:solidFill>
                            <a:srgbClr val="000000"/>
                          </a:solidFill>
                          <a:latin typeface="Times New Roman"/>
                          <a:ea typeface="宋体"/>
                          <a:cs typeface="Times New Roman"/>
                        </a:rPr>
                        <a:t>最小</a:t>
                      </a:r>
                      <a:endParaRPr lang="zh-CN" sz="1000" kern="100">
                        <a:latin typeface="Times New Roman"/>
                        <a:ea typeface="宋体"/>
                        <a:cs typeface="Times New Roman"/>
                      </a:endParaRPr>
                    </a:p>
                  </a:txBody>
                  <a:tcPr marL="55432" marR="55432"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000" kern="0">
                          <a:solidFill>
                            <a:srgbClr val="000000"/>
                          </a:solidFill>
                          <a:latin typeface="Times New Roman"/>
                          <a:ea typeface="宋体"/>
                          <a:cs typeface="Times New Roman"/>
                        </a:rPr>
                        <a:t>较小</a:t>
                      </a:r>
                      <a:endParaRPr lang="zh-CN" sz="1000" kern="100">
                        <a:latin typeface="Times New Roman"/>
                        <a:ea typeface="宋体"/>
                        <a:cs typeface="Times New Roman"/>
                      </a:endParaRPr>
                    </a:p>
                  </a:txBody>
                  <a:tcPr marL="55432" marR="55432"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000" kern="0">
                          <a:solidFill>
                            <a:srgbClr val="000000"/>
                          </a:solidFill>
                          <a:latin typeface="Times New Roman"/>
                          <a:ea typeface="宋体"/>
                          <a:cs typeface="Times New Roman"/>
                        </a:rPr>
                        <a:t>中等</a:t>
                      </a:r>
                      <a:endParaRPr lang="zh-CN" sz="1000" kern="100">
                        <a:latin typeface="Times New Roman"/>
                        <a:ea typeface="宋体"/>
                        <a:cs typeface="Times New Roman"/>
                      </a:endParaRPr>
                    </a:p>
                  </a:txBody>
                  <a:tcPr marL="55432" marR="55432"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000" kern="0">
                          <a:solidFill>
                            <a:srgbClr val="000000"/>
                          </a:solidFill>
                          <a:latin typeface="Times New Roman"/>
                          <a:ea typeface="宋体"/>
                          <a:cs typeface="Times New Roman"/>
                        </a:rPr>
                        <a:t>优等</a:t>
                      </a:r>
                      <a:endParaRPr lang="zh-CN" sz="1000" kern="100">
                        <a:latin typeface="Times New Roman"/>
                        <a:ea typeface="宋体"/>
                        <a:cs typeface="Times New Roman"/>
                      </a:endParaRPr>
                    </a:p>
                  </a:txBody>
                  <a:tcPr marL="55432" marR="55432"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000" kern="0">
                          <a:solidFill>
                            <a:srgbClr val="000000"/>
                          </a:solidFill>
                          <a:latin typeface="Times New Roman"/>
                          <a:ea typeface="宋体"/>
                          <a:cs typeface="Times New Roman"/>
                        </a:rPr>
                        <a:t>最大</a:t>
                      </a:r>
                      <a:endParaRPr lang="zh-CN" sz="1000" kern="100">
                        <a:latin typeface="Times New Roman"/>
                        <a:ea typeface="宋体"/>
                        <a:cs typeface="Times New Roman"/>
                      </a:endParaRPr>
                    </a:p>
                  </a:txBody>
                  <a:tcPr marL="55432" marR="55432"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9897">
                <a:tc gridSpan="2">
                  <a:txBody>
                    <a:bodyPr/>
                    <a:lstStyle/>
                    <a:p>
                      <a:pPr algn="ctr">
                        <a:spcAft>
                          <a:spcPts val="0"/>
                        </a:spcAft>
                      </a:pPr>
                      <a:r>
                        <a:rPr lang="zh-CN" sz="1000" kern="0">
                          <a:solidFill>
                            <a:srgbClr val="000000"/>
                          </a:solidFill>
                          <a:latin typeface="Times New Roman"/>
                          <a:ea typeface="宋体"/>
                          <a:cs typeface="Times New Roman"/>
                        </a:rPr>
                        <a:t>系统类型</a:t>
                      </a:r>
                      <a:endParaRPr lang="zh-CN" sz="1000" kern="100">
                        <a:latin typeface="Times New Roman"/>
                        <a:ea typeface="宋体"/>
                        <a:cs typeface="Times New Roman"/>
                      </a:endParaRPr>
                    </a:p>
                  </a:txBody>
                  <a:tcPr marL="55432" marR="55432"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319">
                <a:tc rowSpan="3">
                  <a:txBody>
                    <a:bodyPr/>
                    <a:lstStyle/>
                    <a:p>
                      <a:pPr algn="ctr">
                        <a:spcAft>
                          <a:spcPts val="0"/>
                        </a:spcAft>
                      </a:pPr>
                      <a:r>
                        <a:rPr lang="zh-CN" sz="1000" kern="0">
                          <a:solidFill>
                            <a:srgbClr val="000000"/>
                          </a:solidFill>
                          <a:latin typeface="Times New Roman"/>
                          <a:ea typeface="宋体"/>
                          <a:cs typeface="Times New Roman"/>
                        </a:rPr>
                        <a:t>河流</a:t>
                      </a:r>
                      <a:endParaRPr lang="zh-CN" sz="1000" kern="100">
                        <a:latin typeface="Times New Roman"/>
                        <a:ea typeface="宋体"/>
                        <a:cs typeface="Times New Roman"/>
                      </a:endParaRPr>
                    </a:p>
                  </a:txBody>
                  <a:tcPr marL="55432" marR="55432"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zh-CN" sz="1000" kern="0">
                          <a:solidFill>
                            <a:srgbClr val="000000"/>
                          </a:solidFill>
                          <a:latin typeface="Times New Roman"/>
                          <a:ea typeface="宋体"/>
                          <a:cs typeface="Times New Roman"/>
                        </a:rPr>
                        <a:t>河道基流</a:t>
                      </a:r>
                      <a:endParaRPr lang="zh-CN" sz="1000" kern="100">
                        <a:latin typeface="Times New Roman"/>
                        <a:ea typeface="宋体"/>
                        <a:cs typeface="Times New Roman"/>
                      </a:endParaRPr>
                    </a:p>
                  </a:txBody>
                  <a:tcPr marL="55432" marR="55432"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zh-CN" sz="1000" kern="0">
                          <a:solidFill>
                            <a:srgbClr val="000000"/>
                          </a:solidFill>
                          <a:latin typeface="Times New Roman"/>
                          <a:ea typeface="宋体"/>
                          <a:cs typeface="Times New Roman"/>
                        </a:rPr>
                        <a:t>多年平均径流量百分比</a:t>
                      </a:r>
                      <a:r>
                        <a:rPr lang="en-US" sz="1000" kern="0">
                          <a:solidFill>
                            <a:srgbClr val="000000"/>
                          </a:solidFill>
                          <a:latin typeface="Times New Roman"/>
                          <a:ea typeface="宋体"/>
                          <a:cs typeface="Times New Roman"/>
                        </a:rPr>
                        <a:t>/%</a:t>
                      </a:r>
                      <a:endParaRPr lang="zh-CN" sz="1000" kern="100">
                        <a:latin typeface="Times New Roman"/>
                        <a:ea typeface="宋体"/>
                        <a:cs typeface="Times New Roman"/>
                      </a:endParaRPr>
                    </a:p>
                  </a:txBody>
                  <a:tcPr marL="55432" marR="55432"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00" kern="0">
                          <a:solidFill>
                            <a:srgbClr val="000000"/>
                          </a:solidFill>
                          <a:latin typeface="Times New Roman"/>
                          <a:ea typeface="宋体"/>
                          <a:cs typeface="Times New Roman"/>
                        </a:rPr>
                        <a:t>10</a:t>
                      </a:r>
                      <a:endParaRPr lang="zh-CN" sz="1000" kern="100">
                        <a:latin typeface="Times New Roman"/>
                        <a:ea typeface="宋体"/>
                        <a:cs typeface="Times New Roman"/>
                      </a:endParaRPr>
                    </a:p>
                  </a:txBody>
                  <a:tcPr marL="55432" marR="55432"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00" kern="0">
                          <a:solidFill>
                            <a:srgbClr val="000000"/>
                          </a:solidFill>
                          <a:latin typeface="Times New Roman"/>
                          <a:ea typeface="宋体"/>
                          <a:cs typeface="Times New Roman"/>
                        </a:rPr>
                        <a:t>10-20</a:t>
                      </a:r>
                      <a:endParaRPr lang="zh-CN" sz="1000" kern="100">
                        <a:latin typeface="Times New Roman"/>
                        <a:ea typeface="宋体"/>
                        <a:cs typeface="Times New Roman"/>
                      </a:endParaRPr>
                    </a:p>
                  </a:txBody>
                  <a:tcPr marL="55432" marR="55432"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00" kern="0">
                          <a:solidFill>
                            <a:srgbClr val="000000"/>
                          </a:solidFill>
                          <a:latin typeface="Times New Roman"/>
                          <a:ea typeface="宋体"/>
                          <a:cs typeface="Times New Roman"/>
                        </a:rPr>
                        <a:t>20-40</a:t>
                      </a:r>
                      <a:endParaRPr lang="zh-CN" sz="1000" kern="100">
                        <a:latin typeface="Times New Roman"/>
                        <a:ea typeface="宋体"/>
                        <a:cs typeface="Times New Roman"/>
                      </a:endParaRPr>
                    </a:p>
                  </a:txBody>
                  <a:tcPr marL="55432" marR="55432"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00" kern="0">
                          <a:solidFill>
                            <a:srgbClr val="000000"/>
                          </a:solidFill>
                          <a:latin typeface="Times New Roman"/>
                          <a:ea typeface="宋体"/>
                          <a:cs typeface="Times New Roman"/>
                        </a:rPr>
                        <a:t>40-60</a:t>
                      </a:r>
                      <a:endParaRPr lang="zh-CN" sz="1000" kern="100">
                        <a:latin typeface="Times New Roman"/>
                        <a:ea typeface="宋体"/>
                        <a:cs typeface="Times New Roman"/>
                      </a:endParaRPr>
                    </a:p>
                  </a:txBody>
                  <a:tcPr marL="55432" marR="55432"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00" kern="0">
                          <a:solidFill>
                            <a:srgbClr val="000000"/>
                          </a:solidFill>
                          <a:latin typeface="Times New Roman"/>
                          <a:ea typeface="宋体"/>
                          <a:cs typeface="Times New Roman"/>
                        </a:rPr>
                        <a:t>100</a:t>
                      </a:r>
                      <a:endParaRPr lang="zh-CN" sz="1000" kern="100">
                        <a:latin typeface="Times New Roman"/>
                        <a:ea typeface="宋体"/>
                        <a:cs typeface="Times New Roman"/>
                      </a:endParaRPr>
                    </a:p>
                  </a:txBody>
                  <a:tcPr marL="55432" marR="55432" marT="0" marB="0" anchor="ctr">
                    <a:lnL>
                      <a:noFill/>
                    </a:lnL>
                    <a:lnR>
                      <a:noFill/>
                    </a:lnR>
                    <a:lnT w="12700" cap="flat" cmpd="sng" algn="ctr">
                      <a:solidFill>
                        <a:srgbClr val="000000"/>
                      </a:solidFill>
                      <a:prstDash val="solid"/>
                      <a:round/>
                      <a:headEnd type="none" w="med" len="med"/>
                      <a:tailEnd type="none" w="med" len="med"/>
                    </a:lnT>
                    <a:lnB>
                      <a:noFill/>
                    </a:lnB>
                  </a:tcPr>
                </a:tc>
              </a:tr>
              <a:tr h="211319">
                <a:tc vMerge="1">
                  <a:txBody>
                    <a:bodyPr/>
                    <a:lstStyle/>
                    <a:p>
                      <a:endParaRPr lang="zh-CN" altLang="en-US"/>
                    </a:p>
                  </a:txBody>
                  <a:tcPr/>
                </a:tc>
                <a:tc>
                  <a:txBody>
                    <a:bodyPr/>
                    <a:lstStyle/>
                    <a:p>
                      <a:pPr algn="ctr">
                        <a:spcAft>
                          <a:spcPts val="0"/>
                        </a:spcAft>
                      </a:pPr>
                      <a:r>
                        <a:rPr lang="zh-CN" sz="1000" kern="0">
                          <a:solidFill>
                            <a:srgbClr val="000000"/>
                          </a:solidFill>
                          <a:latin typeface="Times New Roman"/>
                          <a:ea typeface="宋体"/>
                          <a:cs typeface="Times New Roman"/>
                        </a:rPr>
                        <a:t>输沙、入海需水</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zh-CN" sz="1000" kern="0" dirty="0">
                          <a:solidFill>
                            <a:srgbClr val="000000"/>
                          </a:solidFill>
                          <a:latin typeface="Times New Roman"/>
                          <a:ea typeface="宋体"/>
                          <a:cs typeface="Times New Roman"/>
                        </a:rPr>
                        <a:t>保证率</a:t>
                      </a:r>
                      <a:r>
                        <a:rPr lang="en-US" sz="1000" kern="0" dirty="0">
                          <a:solidFill>
                            <a:srgbClr val="000000"/>
                          </a:solidFill>
                          <a:latin typeface="Times New Roman"/>
                          <a:ea typeface="宋体"/>
                          <a:cs typeface="Times New Roman"/>
                        </a:rPr>
                        <a:t>/%</a:t>
                      </a:r>
                      <a:endParaRPr lang="zh-CN" sz="1000" kern="100" dirty="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95</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95-75</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75-50</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50-10</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&gt;10</a:t>
                      </a:r>
                      <a:endParaRPr lang="zh-CN" sz="1000" kern="100">
                        <a:latin typeface="Times New Roman"/>
                        <a:ea typeface="宋体"/>
                        <a:cs typeface="Times New Roman"/>
                      </a:endParaRPr>
                    </a:p>
                  </a:txBody>
                  <a:tcPr marL="55432" marR="55432" marT="0" marB="0" anchor="ctr">
                    <a:lnL>
                      <a:noFill/>
                    </a:lnL>
                    <a:lnR>
                      <a:noFill/>
                    </a:lnR>
                    <a:lnT>
                      <a:noFill/>
                    </a:lnT>
                    <a:lnB>
                      <a:noFill/>
                    </a:lnB>
                  </a:tcPr>
                </a:tc>
              </a:tr>
              <a:tr h="259793">
                <a:tc vMerge="1">
                  <a:txBody>
                    <a:bodyPr/>
                    <a:lstStyle/>
                    <a:p>
                      <a:endParaRPr lang="zh-CN" altLang="en-US"/>
                    </a:p>
                  </a:txBody>
                  <a:tcPr/>
                </a:tc>
                <a:tc>
                  <a:txBody>
                    <a:bodyPr/>
                    <a:lstStyle/>
                    <a:p>
                      <a:pPr algn="ctr">
                        <a:spcAft>
                          <a:spcPts val="0"/>
                        </a:spcAft>
                      </a:pPr>
                      <a:r>
                        <a:rPr lang="zh-CN" sz="1000" kern="0" dirty="0">
                          <a:solidFill>
                            <a:srgbClr val="000000"/>
                          </a:solidFill>
                          <a:latin typeface="Times New Roman"/>
                          <a:ea typeface="宋体"/>
                          <a:cs typeface="Times New Roman"/>
                        </a:rPr>
                        <a:t>鱼类</a:t>
                      </a:r>
                      <a:r>
                        <a:rPr lang="zh-CN" sz="1000" kern="0" dirty="0" smtClean="0">
                          <a:solidFill>
                            <a:srgbClr val="000000"/>
                          </a:solidFill>
                          <a:latin typeface="Times New Roman"/>
                          <a:ea typeface="宋体"/>
                          <a:cs typeface="Times New Roman"/>
                        </a:rPr>
                        <a:t>繁殖需</a:t>
                      </a:r>
                      <a:r>
                        <a:rPr lang="zh-CN" sz="1000" kern="0" dirty="0">
                          <a:solidFill>
                            <a:srgbClr val="000000"/>
                          </a:solidFill>
                          <a:latin typeface="Times New Roman"/>
                          <a:ea typeface="宋体"/>
                          <a:cs typeface="Times New Roman"/>
                        </a:rPr>
                        <a:t>水</a:t>
                      </a:r>
                      <a:endParaRPr lang="zh-CN" sz="1000" kern="100" dirty="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zh-CN" sz="1000" kern="0">
                          <a:solidFill>
                            <a:srgbClr val="000000"/>
                          </a:solidFill>
                          <a:latin typeface="Times New Roman"/>
                          <a:ea typeface="宋体"/>
                          <a:cs typeface="Times New Roman"/>
                        </a:rPr>
                        <a:t>水深</a:t>
                      </a:r>
                      <a:r>
                        <a:rPr lang="en-US" sz="1000" kern="0">
                          <a:solidFill>
                            <a:srgbClr val="000000"/>
                          </a:solidFill>
                          <a:latin typeface="Times New Roman"/>
                          <a:ea typeface="宋体"/>
                          <a:cs typeface="Times New Roman"/>
                        </a:rPr>
                        <a:t>/m</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1.5</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1.5-2.0</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2.0-2.5</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2.5-3.0</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&gt;3.5</a:t>
                      </a:r>
                      <a:endParaRPr lang="zh-CN" sz="1000" kern="100">
                        <a:latin typeface="Times New Roman"/>
                        <a:ea typeface="宋体"/>
                        <a:cs typeface="Times New Roman"/>
                      </a:endParaRPr>
                    </a:p>
                  </a:txBody>
                  <a:tcPr marL="55432" marR="55432" marT="0" marB="0" anchor="ctr">
                    <a:lnL>
                      <a:noFill/>
                    </a:lnL>
                    <a:lnR>
                      <a:noFill/>
                    </a:lnR>
                    <a:lnT>
                      <a:noFill/>
                    </a:lnT>
                    <a:lnB>
                      <a:noFill/>
                    </a:lnB>
                  </a:tcPr>
                </a:tc>
              </a:tr>
              <a:tr h="129897">
                <a:tc rowSpan="7">
                  <a:txBody>
                    <a:bodyPr/>
                    <a:lstStyle/>
                    <a:p>
                      <a:pPr algn="ctr">
                        <a:spcAft>
                          <a:spcPts val="0"/>
                        </a:spcAft>
                      </a:pPr>
                      <a:r>
                        <a:rPr lang="zh-CN" sz="1000" kern="0">
                          <a:solidFill>
                            <a:srgbClr val="000000"/>
                          </a:solidFill>
                          <a:latin typeface="Times New Roman"/>
                          <a:ea typeface="宋体"/>
                          <a:cs typeface="Times New Roman"/>
                        </a:rPr>
                        <a:t>湖泊与湿地</a:t>
                      </a:r>
                      <a:endParaRPr lang="zh-CN" sz="1000" kern="100">
                        <a:latin typeface="Times New Roman"/>
                        <a:ea typeface="宋体"/>
                        <a:cs typeface="Times New Roman"/>
                      </a:endParaRPr>
                    </a:p>
                  </a:txBody>
                  <a:tcPr marL="55432" marR="55432" marT="0" marB="0" anchor="ctr">
                    <a:lnL>
                      <a:noFill/>
                    </a:lnL>
                    <a:lnR>
                      <a:noFill/>
                    </a:lnR>
                    <a:lnT>
                      <a:noFill/>
                    </a:lnT>
                    <a:lnB>
                      <a:noFill/>
                    </a:lnB>
                  </a:tcPr>
                </a:tc>
                <a:tc rowSpan="2">
                  <a:txBody>
                    <a:bodyPr/>
                    <a:lstStyle/>
                    <a:p>
                      <a:pPr algn="ctr">
                        <a:spcAft>
                          <a:spcPts val="0"/>
                        </a:spcAft>
                      </a:pPr>
                      <a:r>
                        <a:rPr lang="zh-CN" sz="1000" kern="0" dirty="0">
                          <a:solidFill>
                            <a:srgbClr val="000000"/>
                          </a:solidFill>
                          <a:latin typeface="Times New Roman"/>
                          <a:ea typeface="宋体"/>
                          <a:cs typeface="Times New Roman"/>
                        </a:rPr>
                        <a:t>植物需水</a:t>
                      </a:r>
                      <a:endParaRPr lang="zh-CN" sz="1000" kern="100" dirty="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zh-CN" sz="1000" kern="0">
                          <a:solidFill>
                            <a:srgbClr val="000000"/>
                          </a:solidFill>
                          <a:latin typeface="Times New Roman"/>
                          <a:ea typeface="宋体"/>
                          <a:cs typeface="Times New Roman"/>
                        </a:rPr>
                        <a:t>芦苇级别</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宋体"/>
                          <a:ea typeface="宋体"/>
                          <a:cs typeface="Times New Roman"/>
                        </a:rPr>
                        <a:t>Ⅳ</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宋体"/>
                          <a:ea typeface="宋体"/>
                          <a:cs typeface="Times New Roman"/>
                        </a:rPr>
                        <a:t>Ⅲ</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宋体"/>
                          <a:ea typeface="宋体"/>
                          <a:cs typeface="Times New Roman"/>
                        </a:rPr>
                        <a:t>Ⅱ</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宋体"/>
                          <a:ea typeface="宋体"/>
                          <a:cs typeface="Times New Roman"/>
                        </a:rPr>
                        <a:t>Ⅰ</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宋体"/>
                          <a:ea typeface="宋体"/>
                          <a:cs typeface="Times New Roman"/>
                        </a:rPr>
                        <a:t>Ⅰ</a:t>
                      </a:r>
                      <a:endParaRPr lang="zh-CN" sz="1000" kern="100">
                        <a:latin typeface="Times New Roman"/>
                        <a:ea typeface="宋体"/>
                        <a:cs typeface="Times New Roman"/>
                      </a:endParaRPr>
                    </a:p>
                  </a:txBody>
                  <a:tcPr marL="55432" marR="55432" marT="0" marB="0" anchor="ctr">
                    <a:lnL>
                      <a:noFill/>
                    </a:lnL>
                    <a:lnR>
                      <a:noFill/>
                    </a:lnR>
                    <a:lnT>
                      <a:noFill/>
                    </a:lnT>
                    <a:lnB>
                      <a:noFill/>
                    </a:lnB>
                  </a:tcPr>
                </a:tc>
              </a:tr>
              <a:tr h="211319">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000" kern="0">
                          <a:solidFill>
                            <a:srgbClr val="000000"/>
                          </a:solidFill>
                          <a:latin typeface="Times New Roman"/>
                          <a:ea typeface="宋体"/>
                          <a:cs typeface="Times New Roman"/>
                        </a:rPr>
                        <a:t>蒸散量</a:t>
                      </a:r>
                      <a:r>
                        <a:rPr lang="en-US" sz="1000" kern="0">
                          <a:solidFill>
                            <a:srgbClr val="000000"/>
                          </a:solidFill>
                          <a:latin typeface="Times New Roman"/>
                          <a:ea typeface="宋体"/>
                          <a:cs typeface="Times New Roman"/>
                        </a:rPr>
                        <a:t>/mm</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900</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900-1100</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1100-1300</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1300-1500</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1900</a:t>
                      </a:r>
                      <a:endParaRPr lang="zh-CN" sz="1000" kern="100">
                        <a:latin typeface="Times New Roman"/>
                        <a:ea typeface="宋体"/>
                        <a:cs typeface="Times New Roman"/>
                      </a:endParaRPr>
                    </a:p>
                  </a:txBody>
                  <a:tcPr marL="55432" marR="55432" marT="0" marB="0" anchor="ctr">
                    <a:lnL>
                      <a:noFill/>
                    </a:lnL>
                    <a:lnR>
                      <a:noFill/>
                    </a:lnR>
                    <a:lnT>
                      <a:noFill/>
                    </a:lnT>
                    <a:lnB>
                      <a:noFill/>
                    </a:lnB>
                  </a:tcPr>
                </a:tc>
              </a:tr>
              <a:tr h="129897">
                <a:tc vMerge="1">
                  <a:txBody>
                    <a:bodyPr/>
                    <a:lstStyle/>
                    <a:p>
                      <a:endParaRPr lang="zh-CN" altLang="en-US"/>
                    </a:p>
                  </a:txBody>
                  <a:tcPr/>
                </a:tc>
                <a:tc>
                  <a:txBody>
                    <a:bodyPr/>
                    <a:lstStyle/>
                    <a:p>
                      <a:pPr algn="ctr">
                        <a:spcAft>
                          <a:spcPts val="0"/>
                        </a:spcAft>
                      </a:pPr>
                      <a:r>
                        <a:rPr lang="zh-CN" sz="1000" kern="0">
                          <a:solidFill>
                            <a:srgbClr val="000000"/>
                          </a:solidFill>
                          <a:latin typeface="Times New Roman"/>
                          <a:ea typeface="宋体"/>
                          <a:cs typeface="Times New Roman"/>
                        </a:rPr>
                        <a:t>土壤需水</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zh-CN" sz="1000" kern="0">
                          <a:solidFill>
                            <a:srgbClr val="000000"/>
                          </a:solidFill>
                          <a:latin typeface="Times New Roman"/>
                          <a:ea typeface="宋体"/>
                          <a:cs typeface="Times New Roman"/>
                        </a:rPr>
                        <a:t>持水量</a:t>
                      </a:r>
                      <a:r>
                        <a:rPr lang="en-US" sz="1000" kern="0">
                          <a:solidFill>
                            <a:srgbClr val="000000"/>
                          </a:solidFill>
                          <a:latin typeface="Times New Roman"/>
                          <a:ea typeface="宋体"/>
                          <a:cs typeface="Times New Roman"/>
                        </a:rPr>
                        <a:t>/%</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25</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25-35</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35-45</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45-55</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80</a:t>
                      </a:r>
                      <a:endParaRPr lang="zh-CN" sz="1000" kern="100">
                        <a:latin typeface="Times New Roman"/>
                        <a:ea typeface="宋体"/>
                        <a:cs typeface="Times New Roman"/>
                      </a:endParaRPr>
                    </a:p>
                  </a:txBody>
                  <a:tcPr marL="55432" marR="55432" marT="0" marB="0" anchor="ctr">
                    <a:lnL>
                      <a:noFill/>
                    </a:lnL>
                    <a:lnR>
                      <a:noFill/>
                    </a:lnR>
                    <a:lnT>
                      <a:noFill/>
                    </a:lnT>
                    <a:lnB>
                      <a:noFill/>
                    </a:lnB>
                  </a:tcPr>
                </a:tc>
              </a:tr>
              <a:tr h="211319">
                <a:tc vMerge="1">
                  <a:txBody>
                    <a:bodyPr/>
                    <a:lstStyle/>
                    <a:p>
                      <a:endParaRPr lang="zh-CN" altLang="en-US"/>
                    </a:p>
                  </a:txBody>
                  <a:tcPr/>
                </a:tc>
                <a:tc rowSpan="2">
                  <a:txBody>
                    <a:bodyPr/>
                    <a:lstStyle/>
                    <a:p>
                      <a:pPr algn="ctr">
                        <a:spcAft>
                          <a:spcPts val="0"/>
                        </a:spcAft>
                      </a:pPr>
                      <a:r>
                        <a:rPr lang="zh-CN" sz="1000" kern="0">
                          <a:solidFill>
                            <a:srgbClr val="000000"/>
                          </a:solidFill>
                          <a:latin typeface="Times New Roman"/>
                          <a:ea typeface="宋体"/>
                          <a:cs typeface="Times New Roman"/>
                        </a:rPr>
                        <a:t>生物栖息地</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zh-CN" sz="1000" kern="0">
                          <a:solidFill>
                            <a:srgbClr val="000000"/>
                          </a:solidFill>
                          <a:latin typeface="Times New Roman"/>
                          <a:ea typeface="宋体"/>
                          <a:cs typeface="Times New Roman"/>
                        </a:rPr>
                        <a:t>水面百分比</a:t>
                      </a:r>
                      <a:r>
                        <a:rPr lang="en-US" sz="1000" kern="0">
                          <a:solidFill>
                            <a:srgbClr val="000000"/>
                          </a:solidFill>
                          <a:latin typeface="Times New Roman"/>
                          <a:ea typeface="宋体"/>
                          <a:cs typeface="Times New Roman"/>
                        </a:rPr>
                        <a:t>/%</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12.5</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12.5-20</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20-35</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35-55</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100</a:t>
                      </a:r>
                      <a:endParaRPr lang="zh-CN" sz="1000" kern="100">
                        <a:latin typeface="Times New Roman"/>
                        <a:ea typeface="宋体"/>
                        <a:cs typeface="Times New Roman"/>
                      </a:endParaRPr>
                    </a:p>
                  </a:txBody>
                  <a:tcPr marL="55432" marR="55432" marT="0" marB="0" anchor="ctr">
                    <a:lnL>
                      <a:noFill/>
                    </a:lnL>
                    <a:lnR>
                      <a:noFill/>
                    </a:lnR>
                    <a:lnT>
                      <a:noFill/>
                    </a:lnT>
                    <a:lnB>
                      <a:noFill/>
                    </a:lnB>
                  </a:tcPr>
                </a:tc>
              </a:tr>
              <a:tr h="211319">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000" kern="0">
                          <a:solidFill>
                            <a:srgbClr val="000000"/>
                          </a:solidFill>
                          <a:latin typeface="Times New Roman"/>
                          <a:ea typeface="宋体"/>
                          <a:cs typeface="Times New Roman"/>
                        </a:rPr>
                        <a:t>水深</a:t>
                      </a:r>
                      <a:r>
                        <a:rPr lang="en-US" sz="1000" kern="0">
                          <a:solidFill>
                            <a:srgbClr val="000000"/>
                          </a:solidFill>
                          <a:latin typeface="Times New Roman"/>
                          <a:ea typeface="宋体"/>
                          <a:cs typeface="Times New Roman"/>
                        </a:rPr>
                        <a:t>/m</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0.4</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0.4-0.6</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0.6-0.85</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0.85-1.25</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&gt;2.0</a:t>
                      </a:r>
                      <a:endParaRPr lang="zh-CN" sz="1000" kern="100">
                        <a:latin typeface="Times New Roman"/>
                        <a:ea typeface="宋体"/>
                        <a:cs typeface="Times New Roman"/>
                      </a:endParaRPr>
                    </a:p>
                  </a:txBody>
                  <a:tcPr marL="55432" marR="55432" marT="0" marB="0" anchor="ctr">
                    <a:lnL>
                      <a:noFill/>
                    </a:lnL>
                    <a:lnR>
                      <a:noFill/>
                    </a:lnR>
                    <a:lnT>
                      <a:noFill/>
                    </a:lnT>
                    <a:lnB>
                      <a:noFill/>
                    </a:lnB>
                  </a:tcPr>
                </a:tc>
              </a:tr>
              <a:tr h="211319">
                <a:tc vMerge="1">
                  <a:txBody>
                    <a:bodyPr/>
                    <a:lstStyle/>
                    <a:p>
                      <a:endParaRPr lang="zh-CN" altLang="en-US"/>
                    </a:p>
                  </a:txBody>
                  <a:tcPr/>
                </a:tc>
                <a:tc>
                  <a:txBody>
                    <a:bodyPr/>
                    <a:lstStyle/>
                    <a:p>
                      <a:pPr algn="ctr">
                        <a:spcAft>
                          <a:spcPts val="0"/>
                        </a:spcAft>
                      </a:pPr>
                      <a:r>
                        <a:rPr lang="zh-CN" sz="1000" kern="0">
                          <a:solidFill>
                            <a:srgbClr val="000000"/>
                          </a:solidFill>
                          <a:latin typeface="Times New Roman"/>
                          <a:ea typeface="宋体"/>
                          <a:cs typeface="Times New Roman"/>
                        </a:rPr>
                        <a:t>补给地下水</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zh-CN" sz="1000" kern="0">
                          <a:solidFill>
                            <a:srgbClr val="000000"/>
                          </a:solidFill>
                          <a:latin typeface="Times New Roman"/>
                          <a:ea typeface="宋体"/>
                          <a:cs typeface="Times New Roman"/>
                        </a:rPr>
                        <a:t>水面百分比</a:t>
                      </a:r>
                      <a:r>
                        <a:rPr lang="en-US" sz="1000" kern="0">
                          <a:solidFill>
                            <a:srgbClr val="000000"/>
                          </a:solidFill>
                          <a:latin typeface="Times New Roman"/>
                          <a:ea typeface="宋体"/>
                          <a:cs typeface="Times New Roman"/>
                        </a:rPr>
                        <a:t>/%</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dirty="0">
                          <a:solidFill>
                            <a:srgbClr val="000000"/>
                          </a:solidFill>
                          <a:latin typeface="Times New Roman"/>
                          <a:ea typeface="宋体"/>
                          <a:cs typeface="Times New Roman"/>
                        </a:rPr>
                        <a:t>12.5</a:t>
                      </a:r>
                      <a:endParaRPr lang="zh-CN" sz="1000" kern="100" dirty="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12.5-20</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20-35</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35-55</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80</a:t>
                      </a:r>
                      <a:endParaRPr lang="zh-CN" sz="1000" kern="100">
                        <a:latin typeface="Times New Roman"/>
                        <a:ea typeface="宋体"/>
                        <a:cs typeface="Times New Roman"/>
                      </a:endParaRPr>
                    </a:p>
                  </a:txBody>
                  <a:tcPr marL="55432" marR="55432" marT="0" marB="0" anchor="ctr">
                    <a:lnL>
                      <a:noFill/>
                    </a:lnL>
                    <a:lnR>
                      <a:noFill/>
                    </a:lnR>
                    <a:lnT>
                      <a:noFill/>
                    </a:lnT>
                    <a:lnB>
                      <a:noFill/>
                    </a:lnB>
                  </a:tcPr>
                </a:tc>
              </a:tr>
              <a:tr h="316980">
                <a:tc vMerge="1">
                  <a:txBody>
                    <a:bodyPr/>
                    <a:lstStyle/>
                    <a:p>
                      <a:endParaRPr lang="zh-CN" altLang="en-US"/>
                    </a:p>
                  </a:txBody>
                  <a:tcPr/>
                </a:tc>
                <a:tc>
                  <a:txBody>
                    <a:bodyPr/>
                    <a:lstStyle/>
                    <a:p>
                      <a:pPr algn="ctr">
                        <a:spcAft>
                          <a:spcPts val="0"/>
                        </a:spcAft>
                      </a:pPr>
                      <a:r>
                        <a:rPr lang="zh-CN" sz="1000" kern="0">
                          <a:solidFill>
                            <a:srgbClr val="000000"/>
                          </a:solidFill>
                          <a:latin typeface="Times New Roman"/>
                          <a:ea typeface="宋体"/>
                          <a:cs typeface="Times New Roman"/>
                        </a:rPr>
                        <a:t>净化污染物</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zh-CN" sz="1000" kern="0" dirty="0">
                          <a:solidFill>
                            <a:srgbClr val="000000"/>
                          </a:solidFill>
                          <a:latin typeface="Times New Roman"/>
                          <a:ea typeface="宋体"/>
                          <a:cs typeface="Times New Roman"/>
                        </a:rPr>
                        <a:t>达标水质级别</a:t>
                      </a:r>
                      <a:endParaRPr lang="zh-CN" sz="1000" kern="100" dirty="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zh-CN" sz="1000" kern="0">
                          <a:solidFill>
                            <a:srgbClr val="000000"/>
                          </a:solidFill>
                          <a:latin typeface="Times New Roman"/>
                          <a:ea typeface="宋体"/>
                          <a:cs typeface="宋体"/>
                        </a:rPr>
                        <a:t>Ⅴ</a:t>
                      </a:r>
                      <a:r>
                        <a:rPr lang="en-US" sz="1000" kern="0">
                          <a:solidFill>
                            <a:srgbClr val="000000"/>
                          </a:solidFill>
                          <a:latin typeface="Times New Roman"/>
                          <a:ea typeface="宋体"/>
                          <a:cs typeface="Times New Roman"/>
                        </a:rPr>
                        <a:t>(GB)</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zh-CN" sz="1000" kern="0">
                          <a:solidFill>
                            <a:srgbClr val="000000"/>
                          </a:solidFill>
                          <a:latin typeface="Times New Roman"/>
                          <a:ea typeface="宋体"/>
                          <a:cs typeface="宋体"/>
                        </a:rPr>
                        <a:t>Ⅳ</a:t>
                      </a:r>
                      <a:r>
                        <a:rPr lang="en-US" sz="1000" kern="0">
                          <a:solidFill>
                            <a:srgbClr val="000000"/>
                          </a:solidFill>
                          <a:latin typeface="Times New Roman"/>
                          <a:ea typeface="宋体"/>
                          <a:cs typeface="Times New Roman"/>
                        </a:rPr>
                        <a:t>(GB)</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zh-CN" sz="1000" kern="0">
                          <a:solidFill>
                            <a:srgbClr val="000000"/>
                          </a:solidFill>
                          <a:latin typeface="Times New Roman"/>
                          <a:ea typeface="宋体"/>
                          <a:cs typeface="宋体"/>
                        </a:rPr>
                        <a:t>Ⅲ</a:t>
                      </a:r>
                      <a:r>
                        <a:rPr lang="en-US" sz="1000" kern="0">
                          <a:solidFill>
                            <a:srgbClr val="000000"/>
                          </a:solidFill>
                          <a:latin typeface="Times New Roman"/>
                          <a:ea typeface="宋体"/>
                          <a:cs typeface="Times New Roman"/>
                        </a:rPr>
                        <a:t>(GB)</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zh-CN" sz="1000" kern="0">
                          <a:solidFill>
                            <a:srgbClr val="000000"/>
                          </a:solidFill>
                          <a:latin typeface="Times New Roman"/>
                          <a:ea typeface="宋体"/>
                          <a:cs typeface="宋体"/>
                        </a:rPr>
                        <a:t>Ⅱ</a:t>
                      </a:r>
                      <a:r>
                        <a:rPr lang="zh-CN" sz="1000" kern="0">
                          <a:solidFill>
                            <a:srgbClr val="000000"/>
                          </a:solidFill>
                          <a:latin typeface="Times New Roman"/>
                          <a:ea typeface="宋体"/>
                          <a:cs typeface="Times New Roman"/>
                        </a:rPr>
                        <a:t>、</a:t>
                      </a:r>
                      <a:r>
                        <a:rPr lang="zh-CN" sz="1000" kern="0">
                          <a:solidFill>
                            <a:srgbClr val="000000"/>
                          </a:solidFill>
                          <a:latin typeface="Times New Roman"/>
                          <a:ea typeface="宋体"/>
                          <a:cs typeface="宋体"/>
                        </a:rPr>
                        <a:t>Ⅰ</a:t>
                      </a:r>
                      <a:r>
                        <a:rPr lang="en-US" sz="1000" kern="0">
                          <a:solidFill>
                            <a:srgbClr val="000000"/>
                          </a:solidFill>
                          <a:latin typeface="Times New Roman"/>
                          <a:ea typeface="宋体"/>
                          <a:cs typeface="Times New Roman"/>
                        </a:rPr>
                        <a:t>(GB)</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zh-CN" sz="1000" kern="0" dirty="0">
                          <a:solidFill>
                            <a:srgbClr val="000000"/>
                          </a:solidFill>
                          <a:latin typeface="Times New Roman"/>
                          <a:ea typeface="宋体"/>
                          <a:cs typeface="宋体"/>
                        </a:rPr>
                        <a:t>Ⅰ</a:t>
                      </a:r>
                      <a:r>
                        <a:rPr lang="en-US" sz="1000" kern="0" dirty="0">
                          <a:solidFill>
                            <a:srgbClr val="000000"/>
                          </a:solidFill>
                          <a:latin typeface="Times New Roman"/>
                          <a:ea typeface="宋体"/>
                          <a:cs typeface="Times New Roman"/>
                        </a:rPr>
                        <a:t>(GB)</a:t>
                      </a:r>
                      <a:endParaRPr lang="zh-CN" sz="1000" kern="100" dirty="0">
                        <a:latin typeface="Times New Roman"/>
                        <a:ea typeface="宋体"/>
                        <a:cs typeface="Times New Roman"/>
                      </a:endParaRPr>
                    </a:p>
                  </a:txBody>
                  <a:tcPr marL="55432" marR="55432" marT="0" marB="0" anchor="ctr">
                    <a:lnL>
                      <a:noFill/>
                    </a:lnL>
                    <a:lnR>
                      <a:noFill/>
                    </a:lnR>
                    <a:lnT>
                      <a:noFill/>
                    </a:lnT>
                    <a:lnB>
                      <a:noFill/>
                    </a:lnB>
                  </a:tcPr>
                </a:tc>
              </a:tr>
              <a:tr h="211319">
                <a:tc rowSpan="3">
                  <a:txBody>
                    <a:bodyPr/>
                    <a:lstStyle/>
                    <a:p>
                      <a:pPr algn="ctr">
                        <a:spcAft>
                          <a:spcPts val="0"/>
                        </a:spcAft>
                      </a:pPr>
                      <a:r>
                        <a:rPr lang="zh-CN" sz="1000" kern="0">
                          <a:solidFill>
                            <a:srgbClr val="000000"/>
                          </a:solidFill>
                          <a:latin typeface="Times New Roman"/>
                          <a:ea typeface="宋体"/>
                          <a:cs typeface="Times New Roman"/>
                        </a:rPr>
                        <a:t>城市</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zh-CN" sz="1000" kern="0">
                          <a:solidFill>
                            <a:srgbClr val="000000"/>
                          </a:solidFill>
                          <a:latin typeface="Times New Roman"/>
                          <a:ea typeface="宋体"/>
                          <a:cs typeface="Times New Roman"/>
                        </a:rPr>
                        <a:t>城市绿地</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zh-CN" sz="1000" kern="0" dirty="0">
                          <a:solidFill>
                            <a:srgbClr val="000000"/>
                          </a:solidFill>
                          <a:latin typeface="Times New Roman"/>
                          <a:ea typeface="宋体"/>
                          <a:cs typeface="Times New Roman"/>
                        </a:rPr>
                        <a:t>人均绿地面积</a:t>
                      </a:r>
                      <a:r>
                        <a:rPr lang="en-US" sz="1000" kern="0" dirty="0">
                          <a:solidFill>
                            <a:srgbClr val="000000"/>
                          </a:solidFill>
                          <a:latin typeface="Times New Roman"/>
                          <a:ea typeface="宋体"/>
                          <a:cs typeface="Times New Roman"/>
                        </a:rPr>
                        <a:t>/m</a:t>
                      </a:r>
                      <a:r>
                        <a:rPr lang="en-US" sz="1000" kern="0" baseline="30000" dirty="0">
                          <a:solidFill>
                            <a:srgbClr val="000000"/>
                          </a:solidFill>
                          <a:latin typeface="Times New Roman"/>
                          <a:ea typeface="宋体"/>
                          <a:cs typeface="Times New Roman"/>
                        </a:rPr>
                        <a:t>2</a:t>
                      </a:r>
                      <a:endParaRPr lang="zh-CN" sz="1000" kern="100" dirty="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10</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10-30</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30-60</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60-90</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&gt;90</a:t>
                      </a:r>
                      <a:endParaRPr lang="zh-CN" sz="1000" kern="100">
                        <a:latin typeface="Times New Roman"/>
                        <a:ea typeface="宋体"/>
                        <a:cs typeface="Times New Roman"/>
                      </a:endParaRPr>
                    </a:p>
                  </a:txBody>
                  <a:tcPr marL="55432" marR="55432" marT="0" marB="0" anchor="ctr">
                    <a:lnL>
                      <a:noFill/>
                    </a:lnL>
                    <a:lnR>
                      <a:noFill/>
                    </a:lnR>
                    <a:lnT>
                      <a:noFill/>
                    </a:lnT>
                    <a:lnB>
                      <a:noFill/>
                    </a:lnB>
                  </a:tcPr>
                </a:tc>
              </a:tr>
              <a:tr h="211319">
                <a:tc vMerge="1">
                  <a:txBody>
                    <a:bodyPr/>
                    <a:lstStyle/>
                    <a:p>
                      <a:endParaRPr lang="zh-CN" altLang="en-US"/>
                    </a:p>
                  </a:txBody>
                  <a:tcPr/>
                </a:tc>
                <a:tc rowSpan="2">
                  <a:txBody>
                    <a:bodyPr/>
                    <a:lstStyle/>
                    <a:p>
                      <a:pPr algn="ctr">
                        <a:spcAft>
                          <a:spcPts val="0"/>
                        </a:spcAft>
                      </a:pPr>
                      <a:r>
                        <a:rPr lang="zh-CN" sz="1000" kern="0" dirty="0">
                          <a:solidFill>
                            <a:srgbClr val="000000"/>
                          </a:solidFill>
                          <a:latin typeface="Times New Roman"/>
                          <a:ea typeface="宋体"/>
                          <a:cs typeface="Times New Roman"/>
                        </a:rPr>
                        <a:t>城市河湖</a:t>
                      </a:r>
                      <a:endParaRPr lang="zh-CN" sz="1000" kern="100" dirty="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zh-CN" sz="1000" kern="0">
                          <a:solidFill>
                            <a:srgbClr val="000000"/>
                          </a:solidFill>
                          <a:latin typeface="Times New Roman"/>
                          <a:ea typeface="宋体"/>
                          <a:cs typeface="Times New Roman"/>
                        </a:rPr>
                        <a:t>水面占湖泊面积百分比</a:t>
                      </a:r>
                      <a:r>
                        <a:rPr lang="en-US" sz="1000" kern="0">
                          <a:solidFill>
                            <a:srgbClr val="000000"/>
                          </a:solidFill>
                          <a:latin typeface="Times New Roman"/>
                          <a:ea typeface="宋体"/>
                          <a:cs typeface="Times New Roman"/>
                        </a:rPr>
                        <a:t>/%</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dirty="0">
                          <a:solidFill>
                            <a:srgbClr val="000000"/>
                          </a:solidFill>
                          <a:latin typeface="Times New Roman"/>
                          <a:ea typeface="宋体"/>
                          <a:cs typeface="Times New Roman"/>
                        </a:rPr>
                        <a:t>40</a:t>
                      </a:r>
                      <a:endParaRPr lang="zh-CN" sz="1000" kern="100" dirty="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dirty="0">
                          <a:solidFill>
                            <a:srgbClr val="000000"/>
                          </a:solidFill>
                          <a:latin typeface="Times New Roman"/>
                          <a:ea typeface="宋体"/>
                          <a:cs typeface="Times New Roman"/>
                        </a:rPr>
                        <a:t>40-60</a:t>
                      </a:r>
                      <a:endParaRPr lang="zh-CN" sz="1000" kern="100" dirty="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dirty="0">
                          <a:solidFill>
                            <a:srgbClr val="000000"/>
                          </a:solidFill>
                          <a:latin typeface="Times New Roman"/>
                          <a:ea typeface="宋体"/>
                          <a:cs typeface="Times New Roman"/>
                        </a:rPr>
                        <a:t>60-80</a:t>
                      </a:r>
                      <a:endParaRPr lang="zh-CN" sz="1000" kern="100" dirty="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80-100</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dirty="0">
                          <a:solidFill>
                            <a:srgbClr val="000000"/>
                          </a:solidFill>
                          <a:latin typeface="Times New Roman"/>
                          <a:ea typeface="宋体"/>
                          <a:cs typeface="Times New Roman"/>
                        </a:rPr>
                        <a:t>100</a:t>
                      </a:r>
                      <a:endParaRPr lang="zh-CN" sz="1000" kern="100" dirty="0">
                        <a:latin typeface="Times New Roman"/>
                        <a:ea typeface="宋体"/>
                        <a:cs typeface="Times New Roman"/>
                      </a:endParaRPr>
                    </a:p>
                  </a:txBody>
                  <a:tcPr marL="55432" marR="55432" marT="0" marB="0" anchor="ctr">
                    <a:lnL>
                      <a:noFill/>
                    </a:lnL>
                    <a:lnR>
                      <a:noFill/>
                    </a:lnR>
                    <a:lnT>
                      <a:noFill/>
                    </a:lnT>
                    <a:lnB>
                      <a:noFill/>
                    </a:lnB>
                  </a:tcPr>
                </a:tc>
              </a:tr>
              <a:tr h="211319">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000" kern="0">
                          <a:solidFill>
                            <a:srgbClr val="000000"/>
                          </a:solidFill>
                          <a:latin typeface="Times New Roman"/>
                          <a:ea typeface="宋体"/>
                          <a:cs typeface="Times New Roman"/>
                        </a:rPr>
                        <a:t>水深</a:t>
                      </a:r>
                      <a:r>
                        <a:rPr lang="en-US" sz="1000" kern="0">
                          <a:solidFill>
                            <a:srgbClr val="000000"/>
                          </a:solidFill>
                          <a:latin typeface="Times New Roman"/>
                          <a:ea typeface="宋体"/>
                          <a:cs typeface="Times New Roman"/>
                        </a:rPr>
                        <a:t>/m</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0.8</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0.8-1.2</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dirty="0">
                          <a:solidFill>
                            <a:srgbClr val="000000"/>
                          </a:solidFill>
                          <a:latin typeface="Times New Roman"/>
                          <a:ea typeface="宋体"/>
                          <a:cs typeface="Times New Roman"/>
                        </a:rPr>
                        <a:t>1.2-1.6</a:t>
                      </a:r>
                      <a:endParaRPr lang="zh-CN" sz="1000" kern="100" dirty="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dirty="0">
                          <a:solidFill>
                            <a:srgbClr val="000000"/>
                          </a:solidFill>
                          <a:latin typeface="Times New Roman"/>
                          <a:ea typeface="宋体"/>
                          <a:cs typeface="Times New Roman"/>
                        </a:rPr>
                        <a:t>1.6-2.0</a:t>
                      </a:r>
                      <a:endParaRPr lang="zh-CN" sz="1000" kern="100" dirty="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&gt;2.0</a:t>
                      </a:r>
                      <a:endParaRPr lang="zh-CN" sz="1000" kern="100">
                        <a:latin typeface="Times New Roman"/>
                        <a:ea typeface="宋体"/>
                        <a:cs typeface="Times New Roman"/>
                      </a:endParaRPr>
                    </a:p>
                  </a:txBody>
                  <a:tcPr marL="55432" marR="55432" marT="0" marB="0" anchor="ctr">
                    <a:lnL>
                      <a:noFill/>
                    </a:lnL>
                    <a:lnR>
                      <a:noFill/>
                    </a:lnR>
                    <a:lnT>
                      <a:noFill/>
                    </a:lnT>
                    <a:lnB>
                      <a:noFill/>
                    </a:lnB>
                  </a:tcPr>
                </a:tc>
              </a:tr>
              <a:tr h="259793">
                <a:tc rowSpan="2">
                  <a:txBody>
                    <a:bodyPr/>
                    <a:lstStyle/>
                    <a:p>
                      <a:pPr algn="ctr">
                        <a:spcAft>
                          <a:spcPts val="0"/>
                        </a:spcAft>
                      </a:pPr>
                      <a:r>
                        <a:rPr lang="zh-CN" sz="1000" kern="0">
                          <a:solidFill>
                            <a:srgbClr val="000000"/>
                          </a:solidFill>
                          <a:latin typeface="Times New Roman"/>
                          <a:ea typeface="宋体"/>
                          <a:cs typeface="Times New Roman"/>
                        </a:rPr>
                        <a:t>旱地</a:t>
                      </a:r>
                      <a:endParaRPr lang="zh-CN" sz="1000" kern="100">
                        <a:latin typeface="Times New Roman"/>
                        <a:ea typeface="宋体"/>
                        <a:cs typeface="Times New Roman"/>
                      </a:endParaRPr>
                    </a:p>
                    <a:p>
                      <a:pPr algn="ctr">
                        <a:spcAft>
                          <a:spcPts val="0"/>
                        </a:spcAft>
                      </a:pPr>
                      <a:r>
                        <a:rPr lang="zh-CN" sz="1000" kern="0">
                          <a:solidFill>
                            <a:srgbClr val="000000"/>
                          </a:solidFill>
                          <a:latin typeface="Times New Roman"/>
                          <a:ea typeface="宋体"/>
                          <a:cs typeface="Times New Roman"/>
                        </a:rPr>
                        <a:t>植被</a:t>
                      </a:r>
                      <a:endParaRPr lang="zh-CN" sz="1000" kern="100">
                        <a:latin typeface="Times New Roman"/>
                        <a:ea typeface="宋体"/>
                        <a:cs typeface="Times New Roman"/>
                      </a:endParaRPr>
                    </a:p>
                  </a:txBody>
                  <a:tcPr marL="55432" marR="55432"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zh-CN" sz="1000" kern="0">
                          <a:solidFill>
                            <a:srgbClr val="000000"/>
                          </a:solidFill>
                          <a:latin typeface="Times New Roman"/>
                          <a:ea typeface="宋体"/>
                          <a:cs typeface="Times New Roman"/>
                        </a:rPr>
                        <a:t>林地植被</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zh-CN" sz="1000" kern="0">
                          <a:solidFill>
                            <a:srgbClr val="000000"/>
                          </a:solidFill>
                          <a:latin typeface="Times New Roman"/>
                          <a:ea typeface="宋体"/>
                          <a:cs typeface="Times New Roman"/>
                        </a:rPr>
                        <a:t>占潜在蒸散量的百分比</a:t>
                      </a:r>
                      <a:r>
                        <a:rPr lang="en-US" sz="1000" kern="0">
                          <a:solidFill>
                            <a:srgbClr val="000000"/>
                          </a:solidFill>
                          <a:latin typeface="Times New Roman"/>
                          <a:ea typeface="宋体"/>
                          <a:cs typeface="Times New Roman"/>
                        </a:rPr>
                        <a:t>/mm</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60</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60-70</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70-80</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80-100</a:t>
                      </a:r>
                      <a:endParaRPr lang="zh-CN" sz="1000" kern="100">
                        <a:latin typeface="Times New Roman"/>
                        <a:ea typeface="宋体"/>
                        <a:cs typeface="Times New Roman"/>
                      </a:endParaRPr>
                    </a:p>
                  </a:txBody>
                  <a:tcPr marL="55432" marR="55432"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100</a:t>
                      </a:r>
                      <a:endParaRPr lang="zh-CN" sz="1000" kern="100">
                        <a:latin typeface="Times New Roman"/>
                        <a:ea typeface="宋体"/>
                        <a:cs typeface="Times New Roman"/>
                      </a:endParaRPr>
                    </a:p>
                  </a:txBody>
                  <a:tcPr marL="55432" marR="55432" marT="0" marB="0" anchor="ctr">
                    <a:lnL>
                      <a:noFill/>
                    </a:lnL>
                    <a:lnR>
                      <a:noFill/>
                    </a:lnR>
                    <a:lnT>
                      <a:noFill/>
                    </a:lnT>
                    <a:lnB>
                      <a:noFill/>
                    </a:lnB>
                  </a:tcPr>
                </a:tc>
              </a:tr>
              <a:tr h="259793">
                <a:tc vMerge="1">
                  <a:txBody>
                    <a:bodyPr/>
                    <a:lstStyle/>
                    <a:p>
                      <a:endParaRPr lang="zh-CN" altLang="en-US"/>
                    </a:p>
                  </a:txBody>
                  <a:tcPr/>
                </a:tc>
                <a:tc>
                  <a:txBody>
                    <a:bodyPr/>
                    <a:lstStyle/>
                    <a:p>
                      <a:pPr algn="ctr">
                        <a:spcAft>
                          <a:spcPts val="0"/>
                        </a:spcAft>
                      </a:pPr>
                      <a:r>
                        <a:rPr lang="zh-CN" sz="1000" kern="0" dirty="0">
                          <a:solidFill>
                            <a:srgbClr val="000000"/>
                          </a:solidFill>
                          <a:latin typeface="Times New Roman"/>
                          <a:ea typeface="宋体"/>
                          <a:cs typeface="Times New Roman"/>
                        </a:rPr>
                        <a:t>林地</a:t>
                      </a:r>
                      <a:r>
                        <a:rPr lang="zh-CN" sz="1000" kern="0" dirty="0" smtClean="0">
                          <a:solidFill>
                            <a:srgbClr val="000000"/>
                          </a:solidFill>
                          <a:latin typeface="Times New Roman"/>
                          <a:ea typeface="宋体"/>
                          <a:cs typeface="Times New Roman"/>
                        </a:rPr>
                        <a:t>土壤需</a:t>
                      </a:r>
                      <a:r>
                        <a:rPr lang="zh-CN" sz="1000" kern="0" dirty="0">
                          <a:solidFill>
                            <a:srgbClr val="000000"/>
                          </a:solidFill>
                          <a:latin typeface="Times New Roman"/>
                          <a:ea typeface="宋体"/>
                          <a:cs typeface="Times New Roman"/>
                        </a:rPr>
                        <a:t>水</a:t>
                      </a:r>
                      <a:endParaRPr lang="zh-CN" sz="1000" kern="100" dirty="0">
                        <a:latin typeface="Times New Roman"/>
                        <a:ea typeface="宋体"/>
                        <a:cs typeface="Times New Roman"/>
                      </a:endParaRPr>
                    </a:p>
                  </a:txBody>
                  <a:tcPr marL="55432" marR="55432"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zh-CN" sz="1000" kern="0" dirty="0">
                          <a:solidFill>
                            <a:srgbClr val="000000"/>
                          </a:solidFill>
                          <a:latin typeface="Times New Roman"/>
                          <a:ea typeface="宋体"/>
                          <a:cs typeface="Times New Roman"/>
                        </a:rPr>
                        <a:t>占田间持水量百分比</a:t>
                      </a:r>
                      <a:r>
                        <a:rPr lang="en-US" sz="1000" kern="0" dirty="0">
                          <a:solidFill>
                            <a:srgbClr val="000000"/>
                          </a:solidFill>
                          <a:latin typeface="Times New Roman"/>
                          <a:ea typeface="宋体"/>
                          <a:cs typeface="Times New Roman"/>
                        </a:rPr>
                        <a:t>/%</a:t>
                      </a:r>
                      <a:endParaRPr lang="zh-CN" sz="1000" kern="100" dirty="0">
                        <a:latin typeface="Times New Roman"/>
                        <a:ea typeface="宋体"/>
                        <a:cs typeface="Times New Roman"/>
                      </a:endParaRPr>
                    </a:p>
                  </a:txBody>
                  <a:tcPr marL="55432" marR="55432"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Times New Roman"/>
                          <a:ea typeface="宋体"/>
                          <a:cs typeface="Times New Roman"/>
                        </a:rPr>
                        <a:t>45</a:t>
                      </a:r>
                      <a:endParaRPr lang="zh-CN" sz="1000" kern="100">
                        <a:latin typeface="Times New Roman"/>
                        <a:ea typeface="宋体"/>
                        <a:cs typeface="Times New Roman"/>
                      </a:endParaRPr>
                    </a:p>
                  </a:txBody>
                  <a:tcPr marL="55432" marR="55432"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Times New Roman"/>
                          <a:ea typeface="宋体"/>
                          <a:cs typeface="Times New Roman"/>
                        </a:rPr>
                        <a:t>45-60</a:t>
                      </a:r>
                      <a:endParaRPr lang="zh-CN" sz="1000" kern="100">
                        <a:latin typeface="Times New Roman"/>
                        <a:ea typeface="宋体"/>
                        <a:cs typeface="Times New Roman"/>
                      </a:endParaRPr>
                    </a:p>
                  </a:txBody>
                  <a:tcPr marL="55432" marR="55432"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Times New Roman"/>
                          <a:ea typeface="宋体"/>
                          <a:cs typeface="Times New Roman"/>
                        </a:rPr>
                        <a:t>60-80</a:t>
                      </a:r>
                      <a:endParaRPr lang="zh-CN" sz="1000" kern="100">
                        <a:latin typeface="Times New Roman"/>
                        <a:ea typeface="宋体"/>
                        <a:cs typeface="Times New Roman"/>
                      </a:endParaRPr>
                    </a:p>
                  </a:txBody>
                  <a:tcPr marL="55432" marR="55432"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Times New Roman"/>
                          <a:ea typeface="宋体"/>
                          <a:cs typeface="Times New Roman"/>
                        </a:rPr>
                        <a:t>80-100</a:t>
                      </a:r>
                      <a:endParaRPr lang="zh-CN" sz="1000" kern="100">
                        <a:latin typeface="Times New Roman"/>
                        <a:ea typeface="宋体"/>
                        <a:cs typeface="Times New Roman"/>
                      </a:endParaRPr>
                    </a:p>
                  </a:txBody>
                  <a:tcPr marL="55432" marR="55432"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rgbClr val="000000"/>
                          </a:solidFill>
                          <a:latin typeface="Times New Roman"/>
                          <a:ea typeface="宋体"/>
                          <a:cs typeface="Times New Roman"/>
                        </a:rPr>
                        <a:t>100</a:t>
                      </a:r>
                      <a:endParaRPr lang="zh-CN" sz="1000" kern="100" dirty="0">
                        <a:latin typeface="Times New Roman"/>
                        <a:ea typeface="宋体"/>
                        <a:cs typeface="Times New Roman"/>
                      </a:endParaRPr>
                    </a:p>
                  </a:txBody>
                  <a:tcPr marL="55432" marR="55432" marT="0" marB="0" anchor="ctr">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
        <p:nvSpPr>
          <p:cNvPr id="5" name="矩形 4"/>
          <p:cNvSpPr/>
          <p:nvPr/>
        </p:nvSpPr>
        <p:spPr>
          <a:xfrm>
            <a:off x="3779912" y="2852936"/>
            <a:ext cx="1851789" cy="246221"/>
          </a:xfrm>
          <a:prstGeom prst="rect">
            <a:avLst/>
          </a:prstGeom>
        </p:spPr>
        <p:txBody>
          <a:bodyPr wrap="none">
            <a:spAutoFit/>
          </a:bodyPr>
          <a:lstStyle/>
          <a:p>
            <a:r>
              <a:rPr lang="zh-CN" altLang="zh-CN" sz="1000" b="1" kern="100" dirty="0" smtClean="0">
                <a:latin typeface="Times New Roman"/>
                <a:ea typeface="黑体"/>
                <a:cs typeface="Times New Roman"/>
              </a:rPr>
              <a:t>生态环境需水量等级划分方法</a:t>
            </a:r>
            <a:endParaRPr lang="zh-CN" altLang="en-US" sz="1000" dirty="0"/>
          </a:p>
        </p:txBody>
      </p:sp>
      <p:sp>
        <p:nvSpPr>
          <p:cNvPr id="6" name="矩形 5"/>
          <p:cNvSpPr/>
          <p:nvPr/>
        </p:nvSpPr>
        <p:spPr>
          <a:xfrm>
            <a:off x="857224" y="5715016"/>
            <a:ext cx="7715304" cy="428628"/>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072066" y="5715016"/>
            <a:ext cx="928694" cy="214314"/>
          </a:xfrm>
          <a:prstGeom prst="ellipse">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B0F0"/>
              </a:solidFill>
            </a:endParaRPr>
          </a:p>
        </p:txBody>
      </p:sp>
      <p:sp>
        <p:nvSpPr>
          <p:cNvPr id="8" name="椭圆 7"/>
          <p:cNvSpPr/>
          <p:nvPr/>
        </p:nvSpPr>
        <p:spPr>
          <a:xfrm>
            <a:off x="6786578" y="5715016"/>
            <a:ext cx="785818" cy="214314"/>
          </a:xfrm>
          <a:prstGeom prst="ellipse">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B0F0"/>
              </a:solidFill>
            </a:endParaRPr>
          </a:p>
        </p:txBody>
      </p:sp>
      <p:sp>
        <p:nvSpPr>
          <p:cNvPr id="9" name="椭圆 8"/>
          <p:cNvSpPr/>
          <p:nvPr/>
        </p:nvSpPr>
        <p:spPr>
          <a:xfrm>
            <a:off x="7643834" y="5715016"/>
            <a:ext cx="785818" cy="214314"/>
          </a:xfrm>
          <a:prstGeom prst="ellipse">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B0F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5.2 </a:t>
            </a:r>
            <a:r>
              <a:rPr lang="zh-CN" altLang="en-US" sz="2400" dirty="0" smtClean="0">
                <a:solidFill>
                  <a:schemeClr val="tx1"/>
                </a:solidFill>
                <a:effectLst/>
                <a:latin typeface="Times New Roman" pitchFamily="18" charset="0"/>
                <a:cs typeface="Times New Roman" pitchFamily="18" charset="0"/>
              </a:rPr>
              <a:t>计算方法的选取</a:t>
            </a:r>
          </a:p>
        </p:txBody>
      </p:sp>
      <p:sp>
        <p:nvSpPr>
          <p:cNvPr id="56323" name="Text Box 3"/>
          <p:cNvSpPr txBox="1">
            <a:spLocks noChangeArrowheads="1"/>
          </p:cNvSpPr>
          <p:nvPr/>
        </p:nvSpPr>
        <p:spPr bwMode="auto">
          <a:xfrm>
            <a:off x="395288" y="981075"/>
            <a:ext cx="8372475" cy="2585323"/>
          </a:xfrm>
          <a:prstGeom prst="rect">
            <a:avLst/>
          </a:prstGeom>
          <a:noFill/>
          <a:ln w="9525">
            <a:noFill/>
            <a:miter lim="800000"/>
            <a:headEnd/>
            <a:tailEnd/>
          </a:ln>
          <a:effectLst/>
        </p:spPr>
        <p:txBody>
          <a:bodyPr>
            <a:spAutoFit/>
          </a:bodyPr>
          <a:lstStyle/>
          <a:p>
            <a:r>
              <a:rPr lang="zh-CN" altLang="en-US" b="1" dirty="0" smtClean="0">
                <a:solidFill>
                  <a:srgbClr val="67C844"/>
                </a:solidFill>
                <a:latin typeface="Times New Roman" pitchFamily="18" charset="0"/>
                <a:ea typeface="仿宋_GB2312" pitchFamily="49" charset="-122"/>
                <a:cs typeface="Times New Roman" pitchFamily="18" charset="0"/>
              </a:rPr>
              <a:t>水量平衡法</a:t>
            </a:r>
            <a:endParaRPr lang="en-US" altLang="zh-CN" b="1" dirty="0" smtClean="0">
              <a:solidFill>
                <a:srgbClr val="67C844"/>
              </a:solidFill>
              <a:latin typeface="Times New Roman" pitchFamily="18" charset="0"/>
              <a:ea typeface="仿宋_GB2312" pitchFamily="49" charset="-122"/>
              <a:cs typeface="Times New Roman" pitchFamily="18" charset="0"/>
            </a:endParaRPr>
          </a:p>
          <a:p>
            <a:r>
              <a:rPr lang="zh-CN" altLang="en-US" b="1" dirty="0" smtClean="0">
                <a:latin typeface="仿宋_GB2312" pitchFamily="49" charset="-122"/>
                <a:ea typeface="仿宋_GB2312" pitchFamily="49" charset="-122"/>
                <a:cs typeface="Times New Roman" pitchFamily="18" charset="0"/>
              </a:rPr>
              <a:t>估算模型：</a:t>
            </a:r>
            <a:r>
              <a:rPr lang="zh-CN" altLang="en-US" dirty="0" smtClean="0">
                <a:latin typeface="仿宋_GB2312" pitchFamily="49" charset="-122"/>
                <a:ea typeface="仿宋_GB2312" pitchFamily="49" charset="-122"/>
                <a:cs typeface="Times New Roman" pitchFamily="18" charset="0"/>
              </a:rPr>
              <a:t>根据湖泊水量平衡原理，湖泊的蓄水量由于入流和出流水量不尽相同而不断变化，对于城市人工湖泊，水量平衡公式为：</a:t>
            </a:r>
          </a:p>
          <a:p>
            <a:endParaRPr lang="en-US" altLang="zh-CN" dirty="0" smtClean="0">
              <a:latin typeface="仿宋_GB2312" pitchFamily="49" charset="-122"/>
              <a:ea typeface="仿宋_GB2312" pitchFamily="49" charset="-122"/>
              <a:cs typeface="Times New Roman" pitchFamily="18" charset="0"/>
            </a:endParaRPr>
          </a:p>
          <a:p>
            <a:endParaRPr lang="en-US" altLang="zh-CN" dirty="0" smtClean="0">
              <a:latin typeface="仿宋_GB2312" pitchFamily="49" charset="-122"/>
              <a:ea typeface="仿宋_GB2312" pitchFamily="49" charset="-122"/>
              <a:cs typeface="Times New Roman" pitchFamily="18" charset="0"/>
            </a:endParaRPr>
          </a:p>
          <a:p>
            <a:r>
              <a:rPr lang="zh-CN" altLang="en-US" dirty="0" smtClean="0">
                <a:latin typeface="仿宋_GB2312" pitchFamily="49" charset="-122"/>
                <a:ea typeface="仿宋_GB2312" pitchFamily="49" charset="-122"/>
                <a:cs typeface="Times New Roman" pitchFamily="18" charset="0"/>
              </a:rPr>
              <a:t>式中： 为计算时段内的湖面降水量； 为计算时段内入湖地表径流量； 为计算时段内入湖地下径流量； 为计算时段内湖面蒸发量； 为计算时段内工、农业及生活用水量。</a:t>
            </a:r>
          </a:p>
          <a:p>
            <a:endParaRPr lang="en-US" altLang="zh-CN" dirty="0">
              <a:latin typeface="Times New Roman" pitchFamily="18" charset="0"/>
              <a:cs typeface="Times New Roman" pitchFamily="18" charset="0"/>
            </a:endParaRPr>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7105" name="Object 1"/>
          <p:cNvGraphicFramePr>
            <a:graphicFrameLocks noChangeAspect="1"/>
          </p:cNvGraphicFramePr>
          <p:nvPr/>
        </p:nvGraphicFramePr>
        <p:xfrm>
          <a:off x="2699791" y="1988840"/>
          <a:ext cx="3977585" cy="360040"/>
        </p:xfrm>
        <a:graphic>
          <a:graphicData uri="http://schemas.openxmlformats.org/presentationml/2006/ole">
            <p:oleObj spid="_x0000_s47105" name="Equation" r:id="rId3" imgW="2209800" imgH="203200" progId="">
              <p:embed/>
            </p:oleObj>
          </a:graphicData>
        </a:graphic>
      </p:graphicFrame>
      <p:sp>
        <p:nvSpPr>
          <p:cNvPr id="471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7107" name="Object 3"/>
          <p:cNvGraphicFramePr>
            <a:graphicFrameLocks noChangeAspect="1"/>
          </p:cNvGraphicFramePr>
          <p:nvPr/>
        </p:nvGraphicFramePr>
        <p:xfrm>
          <a:off x="1043608" y="2420888"/>
          <a:ext cx="200025" cy="180975"/>
        </p:xfrm>
        <a:graphic>
          <a:graphicData uri="http://schemas.openxmlformats.org/presentationml/2006/ole">
            <p:oleObj spid="_x0000_s47107" name="Equation" r:id="rId4" imgW="202936" imgH="177569" progId="">
              <p:embed/>
            </p:oleObj>
          </a:graphicData>
        </a:graphic>
      </p:graphicFrame>
      <p:sp>
        <p:nvSpPr>
          <p:cNvPr id="4711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7109" name="Object 5"/>
          <p:cNvGraphicFramePr>
            <a:graphicFrameLocks noChangeAspect="1"/>
          </p:cNvGraphicFramePr>
          <p:nvPr/>
        </p:nvGraphicFramePr>
        <p:xfrm>
          <a:off x="4139952" y="2420888"/>
          <a:ext cx="190500" cy="180975"/>
        </p:xfrm>
        <a:graphic>
          <a:graphicData uri="http://schemas.openxmlformats.org/presentationml/2006/ole">
            <p:oleObj spid="_x0000_s47109" name="Equation" r:id="rId5" imgW="190335" imgH="177646" progId="">
              <p:embed/>
            </p:oleObj>
          </a:graphicData>
        </a:graphic>
      </p:graphicFrame>
      <p:sp>
        <p:nvSpPr>
          <p:cNvPr id="4711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7111" name="Object 7"/>
          <p:cNvGraphicFramePr>
            <a:graphicFrameLocks noChangeAspect="1"/>
          </p:cNvGraphicFramePr>
          <p:nvPr/>
        </p:nvGraphicFramePr>
        <p:xfrm>
          <a:off x="7452320" y="2420888"/>
          <a:ext cx="180975" cy="180975"/>
        </p:xfrm>
        <a:graphic>
          <a:graphicData uri="http://schemas.openxmlformats.org/presentationml/2006/ole">
            <p:oleObj spid="_x0000_s47111" name="Equation" r:id="rId6" imgW="177492" imgH="177492" progId="">
              <p:embed/>
            </p:oleObj>
          </a:graphicData>
        </a:graphic>
      </p:graphicFrame>
      <p:sp>
        <p:nvSpPr>
          <p:cNvPr id="4711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7113" name="Object 9"/>
          <p:cNvGraphicFramePr>
            <a:graphicFrameLocks noChangeAspect="1"/>
          </p:cNvGraphicFramePr>
          <p:nvPr/>
        </p:nvGraphicFramePr>
        <p:xfrm>
          <a:off x="2699792" y="2708920"/>
          <a:ext cx="190500" cy="180975"/>
        </p:xfrm>
        <a:graphic>
          <a:graphicData uri="http://schemas.openxmlformats.org/presentationml/2006/ole">
            <p:oleObj spid="_x0000_s47113" name="Equation" r:id="rId7" imgW="190335" imgH="177646" progId="">
              <p:embed/>
            </p:oleObj>
          </a:graphicData>
        </a:graphic>
      </p:graphicFrame>
      <p:sp>
        <p:nvSpPr>
          <p:cNvPr id="4711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7115" name="Object 11"/>
          <p:cNvGraphicFramePr>
            <a:graphicFrameLocks noChangeAspect="1"/>
          </p:cNvGraphicFramePr>
          <p:nvPr/>
        </p:nvGraphicFramePr>
        <p:xfrm>
          <a:off x="5580112" y="2708920"/>
          <a:ext cx="180975" cy="190500"/>
        </p:xfrm>
        <a:graphic>
          <a:graphicData uri="http://schemas.openxmlformats.org/presentationml/2006/ole">
            <p:oleObj spid="_x0000_s47115" name="Equation" r:id="rId8" imgW="177646" imgH="190335" progId="">
              <p:embed/>
            </p:oleObj>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5.3 </a:t>
            </a:r>
            <a:r>
              <a:rPr lang="zh-CN" altLang="en-US" sz="2400" dirty="0" smtClean="0">
                <a:solidFill>
                  <a:schemeClr val="tx1"/>
                </a:solidFill>
                <a:effectLst/>
                <a:latin typeface="Times New Roman" pitchFamily="18" charset="0"/>
                <a:cs typeface="Times New Roman" pitchFamily="18" charset="0"/>
              </a:rPr>
              <a:t>湖泊需水量计算</a:t>
            </a:r>
          </a:p>
        </p:txBody>
      </p:sp>
      <p:sp>
        <p:nvSpPr>
          <p:cNvPr id="56323" name="Text Box 3"/>
          <p:cNvSpPr txBox="1">
            <a:spLocks noChangeArrowheads="1"/>
          </p:cNvSpPr>
          <p:nvPr/>
        </p:nvSpPr>
        <p:spPr bwMode="auto">
          <a:xfrm>
            <a:off x="395288" y="981075"/>
            <a:ext cx="8372475" cy="2467342"/>
          </a:xfrm>
          <a:prstGeom prst="rect">
            <a:avLst/>
          </a:prstGeom>
          <a:noFill/>
          <a:ln w="9525">
            <a:noFill/>
            <a:miter lim="800000"/>
            <a:headEnd/>
            <a:tailEnd/>
          </a:ln>
          <a:effectLst/>
        </p:spPr>
        <p:txBody>
          <a:bodyPr>
            <a:spAutoFit/>
          </a:bodyPr>
          <a:lstStyle/>
          <a:p>
            <a:r>
              <a:rPr lang="zh-CN" altLang="en-US" b="1" dirty="0" smtClean="0">
                <a:solidFill>
                  <a:srgbClr val="67C844"/>
                </a:solidFill>
                <a:latin typeface="Times New Roman" pitchFamily="18" charset="0"/>
                <a:ea typeface="仿宋_GB2312" pitchFamily="49" charset="-122"/>
                <a:cs typeface="Times New Roman" pitchFamily="18" charset="0"/>
              </a:rPr>
              <a:t>估算模型</a:t>
            </a:r>
            <a:endParaRPr lang="en-US" altLang="zh-CN" b="1" dirty="0" smtClean="0">
              <a:solidFill>
                <a:srgbClr val="67C844"/>
              </a:solidFill>
              <a:latin typeface="Times New Roman" pitchFamily="18" charset="0"/>
              <a:ea typeface="仿宋_GB2312" pitchFamily="49" charset="-122"/>
              <a:cs typeface="Times New Roman" pitchFamily="18" charset="0"/>
            </a:endParaRPr>
          </a:p>
          <a:p>
            <a:endParaRPr lang="en-US" altLang="zh-CN" dirty="0" smtClean="0">
              <a:latin typeface="Times New Roman" pitchFamily="18" charset="0"/>
              <a:cs typeface="Times New Roman" pitchFamily="18" charset="0"/>
            </a:endParaRPr>
          </a:p>
          <a:p>
            <a:pPr>
              <a:lnSpc>
                <a:spcPts val="2400"/>
              </a:lnSpc>
            </a:pPr>
            <a:r>
              <a:rPr lang="zh-CN" altLang="en-US" dirty="0" smtClean="0">
                <a:latin typeface="Times New Roman" pitchFamily="18" charset="0"/>
                <a:ea typeface="仿宋_GB2312" pitchFamily="49" charset="-122"/>
                <a:cs typeface="Times New Roman" pitchFamily="18" charset="0"/>
              </a:rPr>
              <a:t>        梅江景观水体属于城市湖泊，通过对湖泊的实地考察，并依据上述理论，可得，需要考虑的内容有：湖泊蒸发、渗漏、环境稀释需水量。</a:t>
            </a:r>
          </a:p>
          <a:p>
            <a:pPr>
              <a:lnSpc>
                <a:spcPts val="2400"/>
              </a:lnSpc>
            </a:pPr>
            <a:r>
              <a:rPr lang="zh-CN" altLang="en-US" dirty="0" smtClean="0">
                <a:latin typeface="Times New Roman" pitchFamily="18" charset="0"/>
                <a:ea typeface="仿宋_GB2312" pitchFamily="49" charset="-122"/>
                <a:cs typeface="Times New Roman" pitchFamily="18" charset="0"/>
              </a:rPr>
              <a:t>        根据实际需要，本项目分别研究了以旬、月、年为单位的最小生态环境需水、适宜生态环境需水量及最大生态环境需水量。梅江湖泊近似矩形，故水面占湖泊面积百分比均取</a:t>
            </a:r>
            <a:r>
              <a:rPr lang="en-US" altLang="zh-CN" dirty="0" smtClean="0">
                <a:latin typeface="Times New Roman" pitchFamily="18" charset="0"/>
                <a:ea typeface="仿宋_GB2312" pitchFamily="49" charset="-122"/>
                <a:cs typeface="Times New Roman" pitchFamily="18" charset="0"/>
              </a:rPr>
              <a:t>100%</a:t>
            </a:r>
            <a:r>
              <a:rPr lang="zh-CN" altLang="en-US" dirty="0" smtClean="0">
                <a:latin typeface="Times New Roman" pitchFamily="18" charset="0"/>
                <a:ea typeface="仿宋_GB2312" pitchFamily="49" charset="-122"/>
                <a:cs typeface="Times New Roman" pitchFamily="18" charset="0"/>
              </a:rPr>
              <a:t>，另外，湖泊最大水深取</a:t>
            </a:r>
            <a:r>
              <a:rPr lang="en-US" altLang="zh-CN" dirty="0" smtClean="0">
                <a:latin typeface="Times New Roman" pitchFamily="18" charset="0"/>
                <a:ea typeface="仿宋_GB2312" pitchFamily="49" charset="-122"/>
                <a:cs typeface="Times New Roman" pitchFamily="18" charset="0"/>
              </a:rPr>
              <a:t>2</a:t>
            </a:r>
            <a:r>
              <a:rPr lang="zh-CN" altLang="en-US" dirty="0" smtClean="0">
                <a:latin typeface="Times New Roman" pitchFamily="18" charset="0"/>
                <a:ea typeface="仿宋_GB2312" pitchFamily="49" charset="-122"/>
                <a:cs typeface="Times New Roman" pitchFamily="18" charset="0"/>
              </a:rPr>
              <a:t>米。具体采用的需水量等级划分方法如表所示</a:t>
            </a:r>
            <a:r>
              <a:rPr lang="zh-CN" altLang="en-US" dirty="0" smtClean="0">
                <a:latin typeface="Times New Roman" pitchFamily="18" charset="0"/>
                <a:cs typeface="Times New Roman" pitchFamily="18" charset="0"/>
              </a:rPr>
              <a:t>。</a:t>
            </a:r>
            <a:r>
              <a:rPr lang="zh-CN" altLang="en-US" dirty="0">
                <a:latin typeface="Times New Roman" pitchFamily="18" charset="0"/>
                <a:cs typeface="Times New Roman" pitchFamily="18" charset="0"/>
              </a:rPr>
              <a:t> </a:t>
            </a:r>
            <a:endParaRPr lang="en-US" altLang="zh-CN" dirty="0">
              <a:latin typeface="Times New Roman" pitchFamily="18" charset="0"/>
              <a:cs typeface="Times New Roman" pitchFamily="18" charset="0"/>
            </a:endParaRPr>
          </a:p>
        </p:txBody>
      </p:sp>
      <p:graphicFrame>
        <p:nvGraphicFramePr>
          <p:cNvPr id="6" name="表格占位符 5"/>
          <p:cNvGraphicFramePr>
            <a:graphicFrameLocks noGrp="1"/>
          </p:cNvGraphicFramePr>
          <p:nvPr>
            <p:ph type="tbl" idx="1"/>
          </p:nvPr>
        </p:nvGraphicFramePr>
        <p:xfrm>
          <a:off x="1857356" y="4214818"/>
          <a:ext cx="5517891" cy="720081"/>
        </p:xfrm>
        <a:graphic>
          <a:graphicData uri="http://schemas.openxmlformats.org/drawingml/2006/table">
            <a:tbl>
              <a:tblPr/>
              <a:tblGrid>
                <a:gridCol w="2125152"/>
                <a:gridCol w="1130913"/>
                <a:gridCol w="1130913"/>
                <a:gridCol w="1130913"/>
              </a:tblGrid>
              <a:tr h="252285">
                <a:tc>
                  <a:txBody>
                    <a:bodyPr/>
                    <a:lstStyle/>
                    <a:p>
                      <a:pPr algn="ctr">
                        <a:spcAft>
                          <a:spcPts val="0"/>
                        </a:spcAft>
                      </a:pPr>
                      <a:r>
                        <a:rPr lang="zh-CN" sz="1050" kern="100" dirty="0">
                          <a:solidFill>
                            <a:srgbClr val="000000"/>
                          </a:solidFill>
                          <a:latin typeface="Times New Roman"/>
                          <a:ea typeface="宋体"/>
                          <a:cs typeface="Times New Roman"/>
                        </a:rPr>
                        <a:t>指标依据</a:t>
                      </a:r>
                      <a:endParaRPr lang="zh-CN" sz="1050" kern="100" dirty="0">
                        <a:latin typeface="Times New Roman"/>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solidFill>
                            <a:srgbClr val="000000"/>
                          </a:solidFill>
                          <a:latin typeface="Times New Roman"/>
                          <a:ea typeface="宋体"/>
                          <a:cs typeface="Times New Roman"/>
                        </a:rPr>
                        <a:t>最小</a:t>
                      </a:r>
                      <a:endParaRPr lang="zh-CN" sz="1050" kern="100">
                        <a:latin typeface="Times New Roman"/>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dirty="0">
                          <a:solidFill>
                            <a:srgbClr val="000000"/>
                          </a:solidFill>
                          <a:latin typeface="Times New Roman"/>
                          <a:ea typeface="宋体"/>
                          <a:cs typeface="Times New Roman"/>
                        </a:rPr>
                        <a:t>中等</a:t>
                      </a:r>
                      <a:endParaRPr lang="zh-CN" sz="1050" kern="100" dirty="0">
                        <a:latin typeface="Times New Roman"/>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solidFill>
                            <a:srgbClr val="000000"/>
                          </a:solidFill>
                          <a:latin typeface="Times New Roman"/>
                          <a:ea typeface="宋体"/>
                          <a:cs typeface="Times New Roman"/>
                        </a:rPr>
                        <a:t>最大</a:t>
                      </a:r>
                      <a:endParaRPr lang="zh-CN" sz="1050" kern="100">
                        <a:latin typeface="Times New Roman"/>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7484">
                <a:tc>
                  <a:txBody>
                    <a:bodyPr/>
                    <a:lstStyle/>
                    <a:p>
                      <a:pPr algn="ctr">
                        <a:spcAft>
                          <a:spcPts val="0"/>
                        </a:spcAft>
                      </a:pPr>
                      <a:r>
                        <a:rPr lang="zh-CN" sz="1050" kern="100">
                          <a:solidFill>
                            <a:srgbClr val="000000"/>
                          </a:solidFill>
                          <a:latin typeface="Times New Roman"/>
                          <a:ea typeface="宋体"/>
                          <a:cs typeface="Times New Roman"/>
                        </a:rPr>
                        <a:t>水面占湖泊面积百分比</a:t>
                      </a:r>
                      <a:r>
                        <a:rPr lang="en-US" sz="1050" kern="100">
                          <a:solidFill>
                            <a:srgbClr val="000000"/>
                          </a:solidFill>
                          <a:latin typeface="Times New Roman"/>
                          <a:ea typeface="宋体"/>
                          <a:cs typeface="Times New Roman"/>
                        </a:rPr>
                        <a:t>/%</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solidFill>
                            <a:srgbClr val="000000"/>
                          </a:solidFill>
                          <a:latin typeface="Times New Roman"/>
                          <a:ea typeface="宋体"/>
                          <a:cs typeface="Times New Roman"/>
                        </a:rPr>
                        <a:t>100</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solidFill>
                            <a:srgbClr val="000000"/>
                          </a:solidFill>
                          <a:latin typeface="Times New Roman"/>
                          <a:ea typeface="宋体"/>
                          <a:cs typeface="Times New Roman"/>
                        </a:rPr>
                        <a:t>100</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solidFill>
                            <a:srgbClr val="000000"/>
                          </a:solidFill>
                          <a:latin typeface="Times New Roman"/>
                          <a:ea typeface="宋体"/>
                          <a:cs typeface="Times New Roman"/>
                        </a:rPr>
                        <a:t>100</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240312">
                <a:tc>
                  <a:txBody>
                    <a:bodyPr/>
                    <a:lstStyle/>
                    <a:p>
                      <a:pPr algn="ctr">
                        <a:spcAft>
                          <a:spcPts val="0"/>
                        </a:spcAft>
                      </a:pPr>
                      <a:r>
                        <a:rPr lang="zh-CN" sz="1050" kern="100" dirty="0">
                          <a:solidFill>
                            <a:srgbClr val="000000"/>
                          </a:solidFill>
                          <a:latin typeface="Times New Roman"/>
                          <a:ea typeface="宋体"/>
                          <a:cs typeface="Times New Roman"/>
                        </a:rPr>
                        <a:t>水深</a:t>
                      </a:r>
                      <a:r>
                        <a:rPr lang="en-US" sz="1050" kern="100" dirty="0">
                          <a:solidFill>
                            <a:srgbClr val="000000"/>
                          </a:solidFill>
                          <a:latin typeface="Times New Roman"/>
                          <a:ea typeface="宋体"/>
                          <a:cs typeface="Times New Roman"/>
                        </a:rPr>
                        <a:t>/m</a:t>
                      </a:r>
                      <a:endParaRPr lang="zh-CN" sz="1050" kern="100" dirty="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solidFill>
                            <a:srgbClr val="000000"/>
                          </a:solidFill>
                          <a:latin typeface="Times New Roman"/>
                          <a:ea typeface="宋体"/>
                          <a:cs typeface="Times New Roman"/>
                        </a:rPr>
                        <a:t>0.8</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solidFill>
                            <a:srgbClr val="000000"/>
                          </a:solidFill>
                          <a:latin typeface="Times New Roman"/>
                          <a:ea typeface="宋体"/>
                          <a:cs typeface="Times New Roman"/>
                        </a:rPr>
                        <a:t>1.6</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dirty="0">
                          <a:solidFill>
                            <a:srgbClr val="000000"/>
                          </a:solidFill>
                          <a:latin typeface="Times New Roman"/>
                          <a:ea typeface="宋体"/>
                          <a:cs typeface="Times New Roman"/>
                        </a:rPr>
                        <a:t>2.0</a:t>
                      </a:r>
                      <a:endParaRPr lang="zh-CN" sz="1050" kern="100" dirty="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
        <p:nvSpPr>
          <p:cNvPr id="4097" name="Rectangle 1"/>
          <p:cNvSpPr>
            <a:spLocks noChangeArrowheads="1"/>
          </p:cNvSpPr>
          <p:nvPr/>
        </p:nvSpPr>
        <p:spPr bwMode="auto">
          <a:xfrm>
            <a:off x="3150607" y="3960267"/>
            <a:ext cx="2525050" cy="24622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sz="1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城市湖泊生态环境需水量等级划分方法</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5.3 </a:t>
            </a:r>
            <a:r>
              <a:rPr lang="zh-CN" altLang="en-US" sz="2400" dirty="0" smtClean="0">
                <a:solidFill>
                  <a:schemeClr val="tx1"/>
                </a:solidFill>
                <a:effectLst/>
                <a:latin typeface="Times New Roman" pitchFamily="18" charset="0"/>
                <a:cs typeface="Times New Roman" pitchFamily="18" charset="0"/>
              </a:rPr>
              <a:t>湖泊需水量计算</a:t>
            </a:r>
          </a:p>
        </p:txBody>
      </p:sp>
      <p:sp>
        <p:nvSpPr>
          <p:cNvPr id="56323" name="Text Box 3"/>
          <p:cNvSpPr txBox="1">
            <a:spLocks noChangeArrowheads="1"/>
          </p:cNvSpPr>
          <p:nvPr/>
        </p:nvSpPr>
        <p:spPr bwMode="auto">
          <a:xfrm>
            <a:off x="395288" y="981074"/>
            <a:ext cx="8372475" cy="1538883"/>
          </a:xfrm>
          <a:prstGeom prst="rect">
            <a:avLst/>
          </a:prstGeom>
          <a:noFill/>
          <a:ln w="9525">
            <a:noFill/>
            <a:miter lim="800000"/>
            <a:headEnd/>
            <a:tailEnd/>
          </a:ln>
          <a:effectLst/>
        </p:spPr>
        <p:txBody>
          <a:bodyPr wrap="square">
            <a:spAutoFit/>
          </a:bodyPr>
          <a:lstStyle/>
          <a:p>
            <a:r>
              <a:rPr lang="zh-CN" altLang="en-US" b="1" dirty="0" smtClean="0">
                <a:solidFill>
                  <a:srgbClr val="67C844"/>
                </a:solidFill>
                <a:latin typeface="Times New Roman" pitchFamily="18" charset="0"/>
                <a:ea typeface="仿宋_GB2312" pitchFamily="49" charset="-122"/>
                <a:cs typeface="Times New Roman" pitchFamily="18" charset="0"/>
              </a:rPr>
              <a:t>计算成果及分析</a:t>
            </a:r>
            <a:endParaRPr lang="en-US" altLang="zh-CN" b="1" dirty="0" smtClean="0">
              <a:solidFill>
                <a:srgbClr val="FF0000"/>
              </a:solidFill>
              <a:latin typeface="Times New Roman" pitchFamily="18" charset="0"/>
              <a:ea typeface="仿宋_GB2312" pitchFamily="49" charset="-122"/>
              <a:cs typeface="Times New Roman" pitchFamily="18" charset="0"/>
            </a:endParaRPr>
          </a:p>
          <a:p>
            <a:endParaRPr lang="en-US" altLang="zh-CN" dirty="0" smtClean="0">
              <a:latin typeface="Times New Roman" pitchFamily="18" charset="0"/>
              <a:cs typeface="Times New Roman" pitchFamily="18" charset="0"/>
            </a:endParaRPr>
          </a:p>
          <a:p>
            <a:pPr>
              <a:lnSpc>
                <a:spcPts val="2400"/>
              </a:lnSpc>
            </a:pPr>
            <a:r>
              <a:rPr lang="en-US" altLang="zh-CN" dirty="0" smtClean="0">
                <a:latin typeface="仿宋_GB2312" pitchFamily="49" charset="-122"/>
                <a:ea typeface="仿宋_GB2312" pitchFamily="49" charset="-122"/>
                <a:cs typeface="Times New Roman" pitchFamily="18" charset="0"/>
              </a:rPr>
              <a:t>    </a:t>
            </a:r>
            <a:r>
              <a:rPr lang="zh-CN" altLang="zh-CN" dirty="0" smtClean="0">
                <a:latin typeface="仿宋_GB2312" pitchFamily="49" charset="-122"/>
                <a:ea typeface="仿宋_GB2312" pitchFamily="49" charset="-122"/>
                <a:cs typeface="Times New Roman" pitchFamily="18" charset="0"/>
              </a:rPr>
              <a:t>本</a:t>
            </a:r>
            <a:r>
              <a:rPr lang="zh-CN" altLang="en-US" dirty="0" smtClean="0">
                <a:latin typeface="仿宋_GB2312" pitchFamily="49" charset="-122"/>
                <a:ea typeface="仿宋_GB2312" pitchFamily="49" charset="-122"/>
                <a:cs typeface="Times New Roman" pitchFamily="18" charset="0"/>
              </a:rPr>
              <a:t>章</a:t>
            </a:r>
            <a:r>
              <a:rPr lang="zh-CN" altLang="zh-CN" dirty="0" smtClean="0">
                <a:latin typeface="仿宋_GB2312" pitchFamily="49" charset="-122"/>
                <a:ea typeface="仿宋_GB2312" pitchFamily="49" charset="-122"/>
                <a:cs typeface="Times New Roman" pitchFamily="18" charset="0"/>
              </a:rPr>
              <a:t>针对梅江一期、规划景观水体，对不同水平年、不同等级的生态环境需水量进行了分析，所得成果以旬、月、年生态环境需水量的形式列出</a:t>
            </a:r>
            <a:r>
              <a:rPr lang="zh-CN" altLang="en-US" dirty="0" smtClean="0">
                <a:latin typeface="仿宋_GB2312" pitchFamily="49" charset="-122"/>
                <a:ea typeface="仿宋_GB2312" pitchFamily="49" charset="-122"/>
                <a:cs typeface="Times New Roman" pitchFamily="18" charset="0"/>
              </a:rPr>
              <a:t>。</a:t>
            </a:r>
            <a:endParaRPr lang="en-US" altLang="zh-CN" dirty="0" smtClean="0">
              <a:solidFill>
                <a:srgbClr val="FF0000"/>
              </a:solidFill>
              <a:latin typeface="仿宋_GB2312" pitchFamily="49" charset="-122"/>
              <a:ea typeface="仿宋_GB2312" pitchFamily="49" charset="-122"/>
              <a:cs typeface="Times New Roman" pitchFamily="18" charset="0"/>
            </a:endParaRPr>
          </a:p>
          <a:p>
            <a:r>
              <a:rPr lang="en-US" altLang="zh-CN" dirty="0" smtClean="0">
                <a:latin typeface="仿宋_GB2312" pitchFamily="49" charset="-122"/>
                <a:ea typeface="仿宋_GB2312" pitchFamily="49" charset="-122"/>
                <a:cs typeface="Times New Roman" pitchFamily="18" charset="0"/>
              </a:rPr>
              <a:t>    </a:t>
            </a:r>
            <a:endParaRPr lang="en-US" altLang="zh-CN" dirty="0">
              <a:latin typeface="仿宋_GB2312" pitchFamily="49" charset="-122"/>
              <a:ea typeface="仿宋_GB2312" pitchFamily="49" charset="-122"/>
              <a:cs typeface="Times New Roman" pitchFamily="18"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5.3 </a:t>
            </a:r>
            <a:r>
              <a:rPr lang="zh-CN" altLang="en-US" sz="2400" dirty="0" smtClean="0">
                <a:solidFill>
                  <a:schemeClr val="tx1"/>
                </a:solidFill>
                <a:effectLst/>
                <a:latin typeface="Times New Roman" pitchFamily="18" charset="0"/>
                <a:cs typeface="Times New Roman" pitchFamily="18" charset="0"/>
              </a:rPr>
              <a:t>湖泊需水量计算</a:t>
            </a:r>
          </a:p>
        </p:txBody>
      </p:sp>
      <p:sp>
        <p:nvSpPr>
          <p:cNvPr id="56323" name="Text Box 3"/>
          <p:cNvSpPr txBox="1">
            <a:spLocks noChangeArrowheads="1"/>
          </p:cNvSpPr>
          <p:nvPr/>
        </p:nvSpPr>
        <p:spPr bwMode="auto">
          <a:xfrm>
            <a:off x="395288" y="981074"/>
            <a:ext cx="8372475" cy="1200329"/>
          </a:xfrm>
          <a:prstGeom prst="rect">
            <a:avLst/>
          </a:prstGeom>
          <a:noFill/>
          <a:ln w="9525">
            <a:noFill/>
            <a:miter lim="800000"/>
            <a:headEnd/>
            <a:tailEnd/>
          </a:ln>
          <a:effectLst/>
        </p:spPr>
        <p:txBody>
          <a:bodyPr wrap="square">
            <a:spAutoFit/>
          </a:bodyPr>
          <a:lstStyle/>
          <a:p>
            <a:r>
              <a:rPr lang="zh-CN" altLang="en-US" b="1" dirty="0" smtClean="0">
                <a:solidFill>
                  <a:srgbClr val="67C844"/>
                </a:solidFill>
                <a:latin typeface="Times New Roman" pitchFamily="18" charset="0"/>
                <a:ea typeface="仿宋_GB2312" pitchFamily="49" charset="-122"/>
                <a:cs typeface="Times New Roman" pitchFamily="18" charset="0"/>
              </a:rPr>
              <a:t>计算成果及分析</a:t>
            </a:r>
            <a:endParaRPr lang="en-US" altLang="zh-CN" b="1" dirty="0" smtClean="0">
              <a:solidFill>
                <a:srgbClr val="67C844"/>
              </a:solidFill>
              <a:latin typeface="Times New Roman" pitchFamily="18" charset="0"/>
              <a:ea typeface="仿宋_GB2312" pitchFamily="49" charset="-122"/>
              <a:cs typeface="Times New Roman" pitchFamily="18" charset="0"/>
            </a:endParaRPr>
          </a:p>
          <a:p>
            <a:endParaRPr lang="en-US" altLang="zh-CN" dirty="0" smtClean="0">
              <a:solidFill>
                <a:srgbClr val="FF0000"/>
              </a:solidFill>
              <a:latin typeface="仿宋_GB2312" pitchFamily="49" charset="-122"/>
              <a:ea typeface="仿宋_GB2312" pitchFamily="49" charset="-122"/>
              <a:cs typeface="Times New Roman" pitchFamily="18" charset="0"/>
            </a:endParaRPr>
          </a:p>
          <a:p>
            <a:r>
              <a:rPr lang="en-US" altLang="zh-CN" dirty="0" smtClean="0">
                <a:latin typeface="仿宋_GB2312" pitchFamily="49" charset="-122"/>
                <a:ea typeface="仿宋_GB2312" pitchFamily="49" charset="-122"/>
                <a:cs typeface="Times New Roman" pitchFamily="18" charset="0"/>
              </a:rPr>
              <a:t>    </a:t>
            </a:r>
            <a:r>
              <a:rPr lang="zh-CN" altLang="zh-CN" dirty="0" smtClean="0">
                <a:latin typeface="仿宋_GB2312" pitchFamily="49" charset="-122"/>
                <a:ea typeface="仿宋_GB2312" pitchFamily="49" charset="-122"/>
                <a:cs typeface="Times New Roman" pitchFamily="18" charset="0"/>
              </a:rPr>
              <a:t>处于适宜需水量和最大需水量之间的系统处于最佳状态，而超过最大需水量，系统便会产生突</a:t>
            </a:r>
            <a:r>
              <a:rPr lang="zh-CN" altLang="en-US" dirty="0" smtClean="0">
                <a:latin typeface="仿宋_GB2312" pitchFamily="49" charset="-122"/>
                <a:ea typeface="仿宋_GB2312" pitchFamily="49" charset="-122"/>
                <a:cs typeface="Times New Roman" pitchFamily="18" charset="0"/>
              </a:rPr>
              <a:t>变。</a:t>
            </a:r>
            <a:r>
              <a:rPr lang="en-US" altLang="zh-CN" dirty="0" smtClean="0">
                <a:latin typeface="仿宋_GB2312" pitchFamily="49" charset="-122"/>
                <a:ea typeface="仿宋_GB2312" pitchFamily="49" charset="-122"/>
                <a:cs typeface="Times New Roman" pitchFamily="18" charset="0"/>
              </a:rPr>
              <a:t>    </a:t>
            </a:r>
            <a:endParaRPr lang="en-US" altLang="zh-CN" dirty="0">
              <a:latin typeface="仿宋_GB2312" pitchFamily="49" charset="-122"/>
              <a:ea typeface="仿宋_GB2312" pitchFamily="49" charset="-122"/>
              <a:cs typeface="Times New Roman" pitchFamily="18"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表格 12"/>
          <p:cNvGraphicFramePr>
            <a:graphicFrameLocks noGrp="1"/>
          </p:cNvGraphicFramePr>
          <p:nvPr/>
        </p:nvGraphicFramePr>
        <p:xfrm>
          <a:off x="428596" y="2859777"/>
          <a:ext cx="8064898" cy="936102"/>
        </p:xfrm>
        <a:graphic>
          <a:graphicData uri="http://schemas.openxmlformats.org/drawingml/2006/table">
            <a:tbl>
              <a:tblPr/>
              <a:tblGrid>
                <a:gridCol w="633901"/>
                <a:gridCol w="733906"/>
                <a:gridCol w="733906"/>
                <a:gridCol w="733906"/>
                <a:gridCol w="733906"/>
                <a:gridCol w="733906"/>
                <a:gridCol w="733906"/>
                <a:gridCol w="832297"/>
                <a:gridCol w="832297"/>
                <a:gridCol w="832297"/>
                <a:gridCol w="530670"/>
              </a:tblGrid>
              <a:tr h="186213">
                <a:tc rowSpan="2">
                  <a:txBody>
                    <a:bodyPr/>
                    <a:lstStyle/>
                    <a:p>
                      <a:pPr algn="ctr">
                        <a:spcAft>
                          <a:spcPts val="0"/>
                        </a:spcAft>
                      </a:pPr>
                      <a:r>
                        <a:rPr lang="zh-CN" sz="1050" kern="0" dirty="0">
                          <a:latin typeface="Times New Roman"/>
                          <a:ea typeface="宋体"/>
                          <a:cs typeface="Times New Roman"/>
                        </a:rPr>
                        <a:t>水平年</a:t>
                      </a:r>
                      <a:endParaRPr lang="zh-CN" sz="1050" kern="100" dirty="0">
                        <a:latin typeface="Times New Roman"/>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050" kern="0">
                          <a:latin typeface="Times New Roman"/>
                          <a:ea typeface="宋体"/>
                          <a:cs typeface="Times New Roman"/>
                        </a:rPr>
                        <a:t>蒸发</a:t>
                      </a:r>
                      <a:endParaRPr lang="zh-CN" sz="1050" kern="100">
                        <a:latin typeface="Times New Roman"/>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Aft>
                          <a:spcPts val="0"/>
                        </a:spcAft>
                      </a:pPr>
                      <a:r>
                        <a:rPr lang="zh-CN" sz="1050" kern="0">
                          <a:solidFill>
                            <a:srgbClr val="000000"/>
                          </a:solidFill>
                          <a:latin typeface="Times New Roman"/>
                          <a:ea typeface="宋体"/>
                          <a:cs typeface="Times New Roman"/>
                        </a:rPr>
                        <a:t>入渗</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zh-CN" sz="1050" kern="0">
                          <a:solidFill>
                            <a:srgbClr val="000000"/>
                          </a:solidFill>
                          <a:latin typeface="Times New Roman"/>
                          <a:ea typeface="宋体"/>
                          <a:cs typeface="Times New Roman"/>
                        </a:rPr>
                        <a:t>存在</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zh-CN" sz="1050" kern="0">
                          <a:solidFill>
                            <a:srgbClr val="000000"/>
                          </a:solidFill>
                          <a:latin typeface="Times New Roman"/>
                          <a:ea typeface="宋体"/>
                          <a:cs typeface="Times New Roman"/>
                        </a:rPr>
                        <a:t>需水量</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186213">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050" kern="0">
                          <a:solidFill>
                            <a:srgbClr val="000000"/>
                          </a:solidFill>
                          <a:latin typeface="Times New Roman"/>
                          <a:ea typeface="宋体"/>
                          <a:cs typeface="Times New Roman"/>
                        </a:rPr>
                        <a:t>最小</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solidFill>
                            <a:srgbClr val="000000"/>
                          </a:solidFill>
                          <a:latin typeface="Times New Roman"/>
                          <a:ea typeface="宋体"/>
                          <a:cs typeface="Times New Roman"/>
                        </a:rPr>
                        <a:t>适宜</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solidFill>
                            <a:srgbClr val="000000"/>
                          </a:solidFill>
                          <a:latin typeface="Times New Roman"/>
                          <a:ea typeface="宋体"/>
                          <a:cs typeface="Times New Roman"/>
                        </a:rPr>
                        <a:t>最大</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solidFill>
                            <a:srgbClr val="000000"/>
                          </a:solidFill>
                          <a:latin typeface="Times New Roman"/>
                          <a:ea typeface="宋体"/>
                          <a:cs typeface="Times New Roman"/>
                        </a:rPr>
                        <a:t>最小</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solidFill>
                            <a:srgbClr val="000000"/>
                          </a:solidFill>
                          <a:latin typeface="Times New Roman"/>
                          <a:ea typeface="宋体"/>
                          <a:cs typeface="Times New Roman"/>
                        </a:rPr>
                        <a:t>适宜</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solidFill>
                            <a:srgbClr val="000000"/>
                          </a:solidFill>
                          <a:latin typeface="Times New Roman"/>
                          <a:ea typeface="宋体"/>
                          <a:cs typeface="Times New Roman"/>
                        </a:rPr>
                        <a:t>最大</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solidFill>
                            <a:srgbClr val="000000"/>
                          </a:solidFill>
                          <a:latin typeface="Times New Roman"/>
                          <a:ea typeface="宋体"/>
                          <a:cs typeface="Times New Roman"/>
                        </a:rPr>
                        <a:t>最小</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solidFill>
                            <a:srgbClr val="000000"/>
                          </a:solidFill>
                          <a:latin typeface="Times New Roman"/>
                          <a:ea typeface="宋体"/>
                          <a:cs typeface="Times New Roman"/>
                        </a:rPr>
                        <a:t>适宜</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solidFill>
                            <a:srgbClr val="000000"/>
                          </a:solidFill>
                          <a:latin typeface="Times New Roman"/>
                          <a:ea typeface="宋体"/>
                          <a:cs typeface="Times New Roman"/>
                        </a:rPr>
                        <a:t>最大</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7892">
                <a:tc>
                  <a:txBody>
                    <a:bodyPr/>
                    <a:lstStyle/>
                    <a:p>
                      <a:pPr algn="ctr">
                        <a:spcAft>
                          <a:spcPts val="0"/>
                        </a:spcAft>
                      </a:pPr>
                      <a:r>
                        <a:rPr lang="zh-CN" sz="1050" kern="100">
                          <a:solidFill>
                            <a:srgbClr val="000000"/>
                          </a:solidFill>
                          <a:latin typeface="Times New Roman"/>
                          <a:ea typeface="宋体"/>
                          <a:cs typeface="Times New Roman"/>
                        </a:rPr>
                        <a:t>丰水年</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solidFill>
                            <a:srgbClr val="000000"/>
                          </a:solidFill>
                          <a:latin typeface="Times New Roman"/>
                          <a:ea typeface="宋体"/>
                          <a:cs typeface="Times New Roman"/>
                        </a:rPr>
                        <a:t>64.44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solidFill>
                            <a:srgbClr val="000000"/>
                          </a:solidFill>
                          <a:latin typeface="Times New Roman"/>
                          <a:ea typeface="宋体"/>
                          <a:cs typeface="Times New Roman"/>
                        </a:rPr>
                        <a:t>9.39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solidFill>
                            <a:srgbClr val="000000"/>
                          </a:solidFill>
                          <a:latin typeface="Times New Roman"/>
                          <a:ea typeface="宋体"/>
                          <a:cs typeface="Times New Roman"/>
                        </a:rPr>
                        <a:t>18.37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dirty="0">
                          <a:solidFill>
                            <a:srgbClr val="000000"/>
                          </a:solidFill>
                          <a:latin typeface="Times New Roman"/>
                          <a:ea typeface="宋体"/>
                          <a:cs typeface="Times New Roman"/>
                        </a:rPr>
                        <a:t>22.70 </a:t>
                      </a:r>
                      <a:endParaRPr lang="zh-CN" sz="1050" kern="100" dirty="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solidFill>
                            <a:srgbClr val="000000"/>
                          </a:solidFill>
                          <a:latin typeface="Times New Roman"/>
                          <a:ea typeface="宋体"/>
                          <a:cs typeface="Times New Roman"/>
                        </a:rPr>
                        <a:t>32.09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solidFill>
                            <a:srgbClr val="000000"/>
                          </a:solidFill>
                          <a:latin typeface="Times New Roman"/>
                          <a:ea typeface="宋体"/>
                          <a:cs typeface="Times New Roman"/>
                        </a:rPr>
                        <a:t>64.18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solidFill>
                            <a:srgbClr val="000000"/>
                          </a:solidFill>
                          <a:latin typeface="Times New Roman"/>
                          <a:ea typeface="宋体"/>
                          <a:cs typeface="Times New Roman"/>
                        </a:rPr>
                        <a:t>80.23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solidFill>
                            <a:srgbClr val="000000"/>
                          </a:solidFill>
                          <a:latin typeface="Times New Roman"/>
                          <a:ea typeface="宋体"/>
                          <a:cs typeface="Times New Roman"/>
                        </a:rPr>
                        <a:t>105.91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solidFill>
                            <a:srgbClr val="000000"/>
                          </a:solidFill>
                          <a:latin typeface="Times New Roman"/>
                          <a:ea typeface="宋体"/>
                          <a:cs typeface="Times New Roman"/>
                        </a:rPr>
                        <a:t>146.98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solidFill>
                            <a:srgbClr val="000000"/>
                          </a:solidFill>
                          <a:latin typeface="Times New Roman"/>
                          <a:ea typeface="宋体"/>
                          <a:cs typeface="Times New Roman"/>
                        </a:rPr>
                        <a:t>167.36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187892">
                <a:tc>
                  <a:txBody>
                    <a:bodyPr/>
                    <a:lstStyle/>
                    <a:p>
                      <a:pPr algn="ctr">
                        <a:spcAft>
                          <a:spcPts val="0"/>
                        </a:spcAft>
                      </a:pPr>
                      <a:r>
                        <a:rPr lang="zh-CN" sz="1050" kern="100">
                          <a:solidFill>
                            <a:srgbClr val="000000"/>
                          </a:solidFill>
                          <a:latin typeface="Times New Roman"/>
                          <a:ea typeface="宋体"/>
                          <a:cs typeface="Times New Roman"/>
                        </a:rPr>
                        <a:t>平水年</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100">
                          <a:solidFill>
                            <a:srgbClr val="000000"/>
                          </a:solidFill>
                          <a:latin typeface="Times New Roman"/>
                          <a:ea typeface="宋体"/>
                          <a:cs typeface="Times New Roman"/>
                        </a:rPr>
                        <a:t>71.14 </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100">
                          <a:solidFill>
                            <a:srgbClr val="000000"/>
                          </a:solidFill>
                          <a:latin typeface="Times New Roman"/>
                          <a:ea typeface="宋体"/>
                          <a:cs typeface="Times New Roman"/>
                        </a:rPr>
                        <a:t>9.39 </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100">
                          <a:solidFill>
                            <a:srgbClr val="000000"/>
                          </a:solidFill>
                          <a:latin typeface="Times New Roman"/>
                          <a:ea typeface="宋体"/>
                          <a:cs typeface="Times New Roman"/>
                        </a:rPr>
                        <a:t>18.37 </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100" dirty="0">
                          <a:solidFill>
                            <a:srgbClr val="000000"/>
                          </a:solidFill>
                          <a:latin typeface="Times New Roman"/>
                          <a:ea typeface="宋体"/>
                          <a:cs typeface="Times New Roman"/>
                        </a:rPr>
                        <a:t>22.70 </a:t>
                      </a:r>
                      <a:endParaRPr lang="zh-CN" sz="1050" kern="100" dirty="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100">
                          <a:solidFill>
                            <a:srgbClr val="000000"/>
                          </a:solidFill>
                          <a:latin typeface="Times New Roman"/>
                          <a:ea typeface="宋体"/>
                          <a:cs typeface="Times New Roman"/>
                        </a:rPr>
                        <a:t>32.09 </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100">
                          <a:solidFill>
                            <a:srgbClr val="000000"/>
                          </a:solidFill>
                          <a:latin typeface="Times New Roman"/>
                          <a:ea typeface="宋体"/>
                          <a:cs typeface="Times New Roman"/>
                        </a:rPr>
                        <a:t>64.18 </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100">
                          <a:solidFill>
                            <a:srgbClr val="000000"/>
                          </a:solidFill>
                          <a:latin typeface="Times New Roman"/>
                          <a:ea typeface="宋体"/>
                          <a:cs typeface="Times New Roman"/>
                        </a:rPr>
                        <a:t>80.23 </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100">
                          <a:solidFill>
                            <a:srgbClr val="000000"/>
                          </a:solidFill>
                          <a:latin typeface="Times New Roman"/>
                          <a:ea typeface="宋体"/>
                          <a:cs typeface="Times New Roman"/>
                        </a:rPr>
                        <a:t>112.62 </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100">
                          <a:solidFill>
                            <a:srgbClr val="000000"/>
                          </a:solidFill>
                          <a:latin typeface="Times New Roman"/>
                          <a:ea typeface="宋体"/>
                          <a:cs typeface="Times New Roman"/>
                        </a:rPr>
                        <a:t>153.69 </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100">
                          <a:solidFill>
                            <a:srgbClr val="000000"/>
                          </a:solidFill>
                          <a:latin typeface="Times New Roman"/>
                          <a:ea typeface="宋体"/>
                          <a:cs typeface="Times New Roman"/>
                        </a:rPr>
                        <a:t>174.07 </a:t>
                      </a:r>
                      <a:endParaRPr lang="zh-CN" sz="1050" kern="100">
                        <a:latin typeface="Times New Roman"/>
                        <a:ea typeface="宋体"/>
                        <a:cs typeface="Times New Roman"/>
                      </a:endParaRPr>
                    </a:p>
                  </a:txBody>
                  <a:tcPr marL="68580" marR="68580" marT="0" marB="0" anchor="ctr">
                    <a:lnL>
                      <a:noFill/>
                    </a:lnL>
                    <a:lnR>
                      <a:noFill/>
                    </a:lnR>
                    <a:lnT>
                      <a:noFill/>
                    </a:lnT>
                    <a:lnB>
                      <a:noFill/>
                    </a:lnB>
                  </a:tcPr>
                </a:tc>
              </a:tr>
              <a:tr h="187892">
                <a:tc>
                  <a:txBody>
                    <a:bodyPr/>
                    <a:lstStyle/>
                    <a:p>
                      <a:pPr algn="ctr">
                        <a:spcAft>
                          <a:spcPts val="0"/>
                        </a:spcAft>
                      </a:pPr>
                      <a:r>
                        <a:rPr lang="zh-CN" sz="1050" kern="100">
                          <a:solidFill>
                            <a:srgbClr val="000000"/>
                          </a:solidFill>
                          <a:latin typeface="Times New Roman"/>
                          <a:ea typeface="宋体"/>
                          <a:cs typeface="Times New Roman"/>
                        </a:rPr>
                        <a:t>枯水年</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solidFill>
                            <a:srgbClr val="000000"/>
                          </a:solidFill>
                          <a:latin typeface="Times New Roman"/>
                          <a:ea typeface="宋体"/>
                          <a:cs typeface="Times New Roman"/>
                        </a:rPr>
                        <a:t>74.38 </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solidFill>
                            <a:srgbClr val="000000"/>
                          </a:solidFill>
                          <a:latin typeface="Times New Roman"/>
                          <a:ea typeface="宋体"/>
                          <a:cs typeface="Times New Roman"/>
                        </a:rPr>
                        <a:t>9.39 </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solidFill>
                            <a:srgbClr val="000000"/>
                          </a:solidFill>
                          <a:latin typeface="Times New Roman"/>
                          <a:ea typeface="宋体"/>
                          <a:cs typeface="Times New Roman"/>
                        </a:rPr>
                        <a:t>18.37 </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solidFill>
                            <a:srgbClr val="000000"/>
                          </a:solidFill>
                          <a:latin typeface="Times New Roman"/>
                          <a:ea typeface="宋体"/>
                          <a:cs typeface="Times New Roman"/>
                        </a:rPr>
                        <a:t>22.70 </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solidFill>
                            <a:srgbClr val="000000"/>
                          </a:solidFill>
                          <a:latin typeface="Times New Roman"/>
                          <a:ea typeface="宋体"/>
                          <a:cs typeface="Times New Roman"/>
                        </a:rPr>
                        <a:t>32.09 </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solidFill>
                            <a:srgbClr val="000000"/>
                          </a:solidFill>
                          <a:latin typeface="Times New Roman"/>
                          <a:ea typeface="宋体"/>
                          <a:cs typeface="Times New Roman"/>
                        </a:rPr>
                        <a:t>64.18 </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solidFill>
                            <a:srgbClr val="000000"/>
                          </a:solidFill>
                          <a:latin typeface="Times New Roman"/>
                          <a:ea typeface="宋体"/>
                          <a:cs typeface="Times New Roman"/>
                        </a:rPr>
                        <a:t>80.23 </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solidFill>
                            <a:srgbClr val="000000"/>
                          </a:solidFill>
                          <a:latin typeface="Times New Roman"/>
                          <a:ea typeface="宋体"/>
                          <a:cs typeface="Times New Roman"/>
                        </a:rPr>
                        <a:t>115.86 </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solidFill>
                            <a:srgbClr val="000000"/>
                          </a:solidFill>
                          <a:latin typeface="Times New Roman"/>
                          <a:ea typeface="宋体"/>
                          <a:cs typeface="Times New Roman"/>
                        </a:rPr>
                        <a:t>156.93 </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dirty="0">
                          <a:solidFill>
                            <a:srgbClr val="000000"/>
                          </a:solidFill>
                          <a:latin typeface="Times New Roman"/>
                          <a:ea typeface="宋体"/>
                          <a:cs typeface="Times New Roman"/>
                        </a:rPr>
                        <a:t>177.31 </a:t>
                      </a:r>
                      <a:endParaRPr lang="zh-CN" sz="1050" kern="100" dirty="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r>
            </a:tbl>
          </a:graphicData>
        </a:graphic>
      </p:graphicFrame>
      <p:graphicFrame>
        <p:nvGraphicFramePr>
          <p:cNvPr id="14" name="表格 13"/>
          <p:cNvGraphicFramePr>
            <a:graphicFrameLocks noGrp="1"/>
          </p:cNvGraphicFramePr>
          <p:nvPr/>
        </p:nvGraphicFramePr>
        <p:xfrm>
          <a:off x="428596" y="4329121"/>
          <a:ext cx="8136907" cy="929307"/>
        </p:xfrm>
        <a:graphic>
          <a:graphicData uri="http://schemas.openxmlformats.org/drawingml/2006/table">
            <a:tbl>
              <a:tblPr/>
              <a:tblGrid>
                <a:gridCol w="696520"/>
                <a:gridCol w="790907"/>
                <a:gridCol w="696520"/>
                <a:gridCol w="696520"/>
                <a:gridCol w="790907"/>
                <a:gridCol w="790907"/>
                <a:gridCol w="790907"/>
                <a:gridCol w="790907"/>
                <a:gridCol w="790907"/>
                <a:gridCol w="790907"/>
                <a:gridCol w="510998"/>
              </a:tblGrid>
              <a:tr h="148826">
                <a:tc rowSpan="2">
                  <a:txBody>
                    <a:bodyPr/>
                    <a:lstStyle/>
                    <a:p>
                      <a:pPr algn="ctr">
                        <a:spcAft>
                          <a:spcPts val="0"/>
                        </a:spcAft>
                      </a:pPr>
                      <a:r>
                        <a:rPr lang="zh-CN" sz="1050" kern="0" dirty="0">
                          <a:latin typeface="Times New Roman"/>
                          <a:ea typeface="宋体"/>
                          <a:cs typeface="Times New Roman"/>
                        </a:rPr>
                        <a:t>水平年</a:t>
                      </a:r>
                      <a:endParaRPr lang="zh-CN" sz="1050" kern="100" dirty="0">
                        <a:latin typeface="Times New Roman"/>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050" kern="0">
                          <a:latin typeface="Times New Roman"/>
                          <a:ea typeface="宋体"/>
                          <a:cs typeface="Times New Roman"/>
                        </a:rPr>
                        <a:t>蒸发</a:t>
                      </a:r>
                      <a:endParaRPr lang="zh-CN" sz="1050" kern="100">
                        <a:latin typeface="Times New Roman"/>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Aft>
                          <a:spcPts val="0"/>
                        </a:spcAft>
                      </a:pPr>
                      <a:r>
                        <a:rPr lang="zh-CN" sz="1050" kern="0">
                          <a:solidFill>
                            <a:srgbClr val="000000"/>
                          </a:solidFill>
                          <a:latin typeface="Times New Roman"/>
                          <a:ea typeface="宋体"/>
                          <a:cs typeface="Times New Roman"/>
                        </a:rPr>
                        <a:t>入渗</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zh-CN" sz="1050" kern="0">
                          <a:solidFill>
                            <a:srgbClr val="000000"/>
                          </a:solidFill>
                          <a:latin typeface="Times New Roman"/>
                          <a:ea typeface="宋体"/>
                          <a:cs typeface="Times New Roman"/>
                        </a:rPr>
                        <a:t>存在</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zh-CN" sz="1050" kern="0">
                          <a:solidFill>
                            <a:srgbClr val="000000"/>
                          </a:solidFill>
                          <a:latin typeface="Times New Roman"/>
                          <a:ea typeface="宋体"/>
                          <a:cs typeface="Times New Roman"/>
                        </a:rPr>
                        <a:t>需水量</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14882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050" kern="0">
                          <a:solidFill>
                            <a:srgbClr val="000000"/>
                          </a:solidFill>
                          <a:latin typeface="Times New Roman"/>
                          <a:ea typeface="宋体"/>
                          <a:cs typeface="Times New Roman"/>
                        </a:rPr>
                        <a:t>最小</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solidFill>
                            <a:srgbClr val="000000"/>
                          </a:solidFill>
                          <a:latin typeface="Times New Roman"/>
                          <a:ea typeface="宋体"/>
                          <a:cs typeface="Times New Roman"/>
                        </a:rPr>
                        <a:t>适宜</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solidFill>
                            <a:srgbClr val="000000"/>
                          </a:solidFill>
                          <a:latin typeface="Times New Roman"/>
                          <a:ea typeface="宋体"/>
                          <a:cs typeface="Times New Roman"/>
                        </a:rPr>
                        <a:t>最大</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solidFill>
                            <a:srgbClr val="000000"/>
                          </a:solidFill>
                          <a:latin typeface="Times New Roman"/>
                          <a:ea typeface="宋体"/>
                          <a:cs typeface="Times New Roman"/>
                        </a:rPr>
                        <a:t>最小</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solidFill>
                            <a:srgbClr val="000000"/>
                          </a:solidFill>
                          <a:latin typeface="Times New Roman"/>
                          <a:ea typeface="宋体"/>
                          <a:cs typeface="Times New Roman"/>
                        </a:rPr>
                        <a:t>适宜</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solidFill>
                            <a:srgbClr val="000000"/>
                          </a:solidFill>
                          <a:latin typeface="Times New Roman"/>
                          <a:ea typeface="宋体"/>
                          <a:cs typeface="Times New Roman"/>
                        </a:rPr>
                        <a:t>最大</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solidFill>
                            <a:srgbClr val="000000"/>
                          </a:solidFill>
                          <a:latin typeface="Times New Roman"/>
                          <a:ea typeface="宋体"/>
                          <a:cs typeface="Times New Roman"/>
                        </a:rPr>
                        <a:t>最小</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solidFill>
                            <a:srgbClr val="000000"/>
                          </a:solidFill>
                          <a:latin typeface="Times New Roman"/>
                          <a:ea typeface="宋体"/>
                          <a:cs typeface="Times New Roman"/>
                        </a:rPr>
                        <a:t>适宜</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solidFill>
                            <a:srgbClr val="000000"/>
                          </a:solidFill>
                          <a:latin typeface="Times New Roman"/>
                          <a:ea typeface="宋体"/>
                          <a:cs typeface="Times New Roman"/>
                        </a:rPr>
                        <a:t>最大</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089">
                <a:tc>
                  <a:txBody>
                    <a:bodyPr/>
                    <a:lstStyle/>
                    <a:p>
                      <a:pPr algn="ctr">
                        <a:spcAft>
                          <a:spcPts val="0"/>
                        </a:spcAft>
                      </a:pPr>
                      <a:r>
                        <a:rPr lang="zh-CN" sz="1050" kern="100">
                          <a:solidFill>
                            <a:srgbClr val="000000"/>
                          </a:solidFill>
                          <a:latin typeface="Times New Roman"/>
                          <a:ea typeface="宋体"/>
                          <a:cs typeface="Times New Roman"/>
                        </a:rPr>
                        <a:t>丰水年</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solidFill>
                            <a:srgbClr val="000000"/>
                          </a:solidFill>
                          <a:latin typeface="Times New Roman"/>
                          <a:ea typeface="宋体"/>
                          <a:cs typeface="Times New Roman"/>
                        </a:rPr>
                        <a:t>201.29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solidFill>
                            <a:srgbClr val="000000"/>
                          </a:solidFill>
                          <a:latin typeface="Times New Roman"/>
                          <a:ea typeface="宋体"/>
                          <a:cs typeface="Times New Roman"/>
                        </a:rPr>
                        <a:t>29.32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solidFill>
                            <a:srgbClr val="000000"/>
                          </a:solidFill>
                          <a:latin typeface="Times New Roman"/>
                          <a:ea typeface="宋体"/>
                          <a:cs typeface="Times New Roman"/>
                        </a:rPr>
                        <a:t>57.38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solidFill>
                            <a:srgbClr val="000000"/>
                          </a:solidFill>
                          <a:latin typeface="Times New Roman"/>
                          <a:ea typeface="宋体"/>
                          <a:cs typeface="Times New Roman"/>
                        </a:rPr>
                        <a:t>70.92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solidFill>
                            <a:srgbClr val="000000"/>
                          </a:solidFill>
                          <a:latin typeface="Times New Roman"/>
                          <a:ea typeface="宋体"/>
                          <a:cs typeface="Times New Roman"/>
                        </a:rPr>
                        <a:t>100.25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solidFill>
                            <a:srgbClr val="000000"/>
                          </a:solidFill>
                          <a:latin typeface="Times New Roman"/>
                          <a:ea typeface="宋体"/>
                          <a:cs typeface="Times New Roman"/>
                        </a:rPr>
                        <a:t>200.50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solidFill>
                            <a:srgbClr val="000000"/>
                          </a:solidFill>
                          <a:latin typeface="Times New Roman"/>
                          <a:ea typeface="宋体"/>
                          <a:cs typeface="Times New Roman"/>
                        </a:rPr>
                        <a:t>250.62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solidFill>
                            <a:srgbClr val="000000"/>
                          </a:solidFill>
                          <a:latin typeface="Times New Roman"/>
                          <a:ea typeface="宋体"/>
                          <a:cs typeface="Times New Roman"/>
                        </a:rPr>
                        <a:t>330.86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solidFill>
                            <a:srgbClr val="000000"/>
                          </a:solidFill>
                          <a:latin typeface="Times New Roman"/>
                          <a:ea typeface="宋体"/>
                          <a:cs typeface="Times New Roman"/>
                        </a:rPr>
                        <a:t>459.17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solidFill>
                            <a:srgbClr val="000000"/>
                          </a:solidFill>
                          <a:latin typeface="Times New Roman"/>
                          <a:ea typeface="宋体"/>
                          <a:cs typeface="Times New Roman"/>
                        </a:rPr>
                        <a:t>522.83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203089">
                <a:tc>
                  <a:txBody>
                    <a:bodyPr/>
                    <a:lstStyle/>
                    <a:p>
                      <a:pPr algn="ctr">
                        <a:spcAft>
                          <a:spcPts val="0"/>
                        </a:spcAft>
                      </a:pPr>
                      <a:r>
                        <a:rPr lang="zh-CN" sz="1050" kern="100">
                          <a:solidFill>
                            <a:srgbClr val="000000"/>
                          </a:solidFill>
                          <a:latin typeface="Times New Roman"/>
                          <a:ea typeface="宋体"/>
                          <a:cs typeface="Times New Roman"/>
                        </a:rPr>
                        <a:t>平水年</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100">
                          <a:solidFill>
                            <a:srgbClr val="000000"/>
                          </a:solidFill>
                          <a:latin typeface="Times New Roman"/>
                          <a:ea typeface="宋体"/>
                          <a:cs typeface="Times New Roman"/>
                        </a:rPr>
                        <a:t>222.24 </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100">
                          <a:solidFill>
                            <a:srgbClr val="000000"/>
                          </a:solidFill>
                          <a:latin typeface="Times New Roman"/>
                          <a:ea typeface="宋体"/>
                          <a:cs typeface="Times New Roman"/>
                        </a:rPr>
                        <a:t>29.32 </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100" dirty="0">
                          <a:solidFill>
                            <a:srgbClr val="000000"/>
                          </a:solidFill>
                          <a:latin typeface="Times New Roman"/>
                          <a:ea typeface="宋体"/>
                          <a:cs typeface="Times New Roman"/>
                        </a:rPr>
                        <a:t>57.38 </a:t>
                      </a:r>
                      <a:endParaRPr lang="zh-CN" sz="1050" kern="100" dirty="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100">
                          <a:solidFill>
                            <a:srgbClr val="000000"/>
                          </a:solidFill>
                          <a:latin typeface="Times New Roman"/>
                          <a:ea typeface="宋体"/>
                          <a:cs typeface="Times New Roman"/>
                        </a:rPr>
                        <a:t>70.92 </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100" dirty="0">
                          <a:solidFill>
                            <a:srgbClr val="000000"/>
                          </a:solidFill>
                          <a:latin typeface="Times New Roman"/>
                          <a:ea typeface="宋体"/>
                          <a:cs typeface="Times New Roman"/>
                        </a:rPr>
                        <a:t>100.25 </a:t>
                      </a:r>
                      <a:endParaRPr lang="zh-CN" sz="1050" kern="100" dirty="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100">
                          <a:solidFill>
                            <a:srgbClr val="000000"/>
                          </a:solidFill>
                          <a:latin typeface="Times New Roman"/>
                          <a:ea typeface="宋体"/>
                          <a:cs typeface="Times New Roman"/>
                        </a:rPr>
                        <a:t>200.50 </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100">
                          <a:solidFill>
                            <a:srgbClr val="000000"/>
                          </a:solidFill>
                          <a:latin typeface="Times New Roman"/>
                          <a:ea typeface="宋体"/>
                          <a:cs typeface="Times New Roman"/>
                        </a:rPr>
                        <a:t>250.62 </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100">
                          <a:solidFill>
                            <a:srgbClr val="000000"/>
                          </a:solidFill>
                          <a:latin typeface="Times New Roman"/>
                          <a:ea typeface="宋体"/>
                          <a:cs typeface="Times New Roman"/>
                        </a:rPr>
                        <a:t>351.81 </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100">
                          <a:solidFill>
                            <a:srgbClr val="000000"/>
                          </a:solidFill>
                          <a:latin typeface="Times New Roman"/>
                          <a:ea typeface="宋体"/>
                          <a:cs typeface="Times New Roman"/>
                        </a:rPr>
                        <a:t>480.12 </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100">
                          <a:solidFill>
                            <a:srgbClr val="000000"/>
                          </a:solidFill>
                          <a:latin typeface="Times New Roman"/>
                          <a:ea typeface="宋体"/>
                          <a:cs typeface="Times New Roman"/>
                        </a:rPr>
                        <a:t>543.77 </a:t>
                      </a:r>
                      <a:endParaRPr lang="zh-CN" sz="1050" kern="100">
                        <a:latin typeface="Times New Roman"/>
                        <a:ea typeface="宋体"/>
                        <a:cs typeface="Times New Roman"/>
                      </a:endParaRPr>
                    </a:p>
                  </a:txBody>
                  <a:tcPr marL="68580" marR="68580" marT="0" marB="0" anchor="ctr">
                    <a:lnL>
                      <a:noFill/>
                    </a:lnL>
                    <a:lnR>
                      <a:noFill/>
                    </a:lnR>
                    <a:lnT>
                      <a:noFill/>
                    </a:lnT>
                    <a:lnB>
                      <a:noFill/>
                    </a:lnB>
                  </a:tcPr>
                </a:tc>
              </a:tr>
              <a:tr h="203089">
                <a:tc>
                  <a:txBody>
                    <a:bodyPr/>
                    <a:lstStyle/>
                    <a:p>
                      <a:pPr algn="ctr">
                        <a:spcAft>
                          <a:spcPts val="0"/>
                        </a:spcAft>
                      </a:pPr>
                      <a:r>
                        <a:rPr lang="zh-CN" sz="1050" kern="100">
                          <a:solidFill>
                            <a:srgbClr val="000000"/>
                          </a:solidFill>
                          <a:latin typeface="Times New Roman"/>
                          <a:ea typeface="宋体"/>
                          <a:cs typeface="Times New Roman"/>
                        </a:rPr>
                        <a:t>枯水年</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solidFill>
                            <a:srgbClr val="000000"/>
                          </a:solidFill>
                          <a:latin typeface="Times New Roman"/>
                          <a:ea typeface="宋体"/>
                          <a:cs typeface="Times New Roman"/>
                        </a:rPr>
                        <a:t>232.37 </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solidFill>
                            <a:srgbClr val="000000"/>
                          </a:solidFill>
                          <a:latin typeface="Times New Roman"/>
                          <a:ea typeface="宋体"/>
                          <a:cs typeface="Times New Roman"/>
                        </a:rPr>
                        <a:t>29.32 </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solidFill>
                            <a:srgbClr val="000000"/>
                          </a:solidFill>
                          <a:latin typeface="Times New Roman"/>
                          <a:ea typeface="宋体"/>
                          <a:cs typeface="Times New Roman"/>
                        </a:rPr>
                        <a:t>57.38 </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dirty="0">
                          <a:solidFill>
                            <a:srgbClr val="000000"/>
                          </a:solidFill>
                          <a:latin typeface="Times New Roman"/>
                          <a:ea typeface="宋体"/>
                          <a:cs typeface="Times New Roman"/>
                        </a:rPr>
                        <a:t>70.92 </a:t>
                      </a:r>
                      <a:endParaRPr lang="zh-CN" sz="1050" kern="100" dirty="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dirty="0">
                          <a:solidFill>
                            <a:srgbClr val="000000"/>
                          </a:solidFill>
                          <a:latin typeface="Times New Roman"/>
                          <a:ea typeface="宋体"/>
                          <a:cs typeface="Times New Roman"/>
                        </a:rPr>
                        <a:t>100.25 </a:t>
                      </a:r>
                      <a:endParaRPr lang="zh-CN" sz="1050" kern="100" dirty="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solidFill>
                            <a:srgbClr val="000000"/>
                          </a:solidFill>
                          <a:latin typeface="Times New Roman"/>
                          <a:ea typeface="宋体"/>
                          <a:cs typeface="Times New Roman"/>
                        </a:rPr>
                        <a:t>200.50 </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solidFill>
                            <a:srgbClr val="000000"/>
                          </a:solidFill>
                          <a:latin typeface="Times New Roman"/>
                          <a:ea typeface="宋体"/>
                          <a:cs typeface="Times New Roman"/>
                        </a:rPr>
                        <a:t>250.62 </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solidFill>
                            <a:srgbClr val="000000"/>
                          </a:solidFill>
                          <a:latin typeface="Times New Roman"/>
                          <a:ea typeface="宋体"/>
                          <a:cs typeface="Times New Roman"/>
                        </a:rPr>
                        <a:t>361.94 </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solidFill>
                            <a:srgbClr val="000000"/>
                          </a:solidFill>
                          <a:latin typeface="Times New Roman"/>
                          <a:ea typeface="宋体"/>
                          <a:cs typeface="Times New Roman"/>
                        </a:rPr>
                        <a:t>490.25 </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dirty="0">
                          <a:solidFill>
                            <a:srgbClr val="000000"/>
                          </a:solidFill>
                          <a:latin typeface="Times New Roman"/>
                          <a:ea typeface="宋体"/>
                          <a:cs typeface="Times New Roman"/>
                        </a:rPr>
                        <a:t>553.91 </a:t>
                      </a:r>
                      <a:endParaRPr lang="zh-CN" sz="1050" kern="100" dirty="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
        <p:nvSpPr>
          <p:cNvPr id="28673" name="Rectangle 1"/>
          <p:cNvSpPr>
            <a:spLocks noChangeArrowheads="1"/>
          </p:cNvSpPr>
          <p:nvPr/>
        </p:nvSpPr>
        <p:spPr bwMode="auto">
          <a:xfrm>
            <a:off x="428596" y="2571744"/>
            <a:ext cx="8136904"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梅江湖泊（一期）年需水量     </a:t>
            </a:r>
            <a:r>
              <a:rPr kumimoji="0" lang="zh-CN" altLang="en-US" sz="1000" b="1" i="0" u="none" strike="noStrike" cap="none" normalizeH="0" dirty="0" smtClean="0">
                <a:ln>
                  <a:noFill/>
                </a:ln>
                <a:solidFill>
                  <a:schemeClr val="tx1"/>
                </a:solidFill>
                <a:effectLst/>
                <a:latin typeface="Times New Roman" pitchFamily="18" charset="0"/>
                <a:ea typeface="黑体" pitchFamily="2" charset="-122"/>
                <a:cs typeface="Times New Roman" pitchFamily="18" charset="0"/>
              </a:rPr>
              <a:t>          </a:t>
            </a:r>
            <a:r>
              <a:rPr kumimoji="0" lang="zh-CN" altLang="en-US" sz="1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                                                                  单位：万</a:t>
            </a:r>
            <a:r>
              <a:rPr kumimoji="0" lang="en-US" altLang="zh-CN" sz="1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m</a:t>
            </a:r>
            <a:r>
              <a:rPr kumimoji="0" lang="en-US" altLang="zh-CN" sz="1000" b="1" i="0" u="none" strike="noStrike" cap="none" normalizeH="0" baseline="30000" dirty="0" smtClean="0">
                <a:ln>
                  <a:noFill/>
                </a:ln>
                <a:solidFill>
                  <a:schemeClr val="tx1"/>
                </a:solidFill>
                <a:effectLst/>
                <a:latin typeface="Times New Roman" pitchFamily="18" charset="0"/>
                <a:ea typeface="黑体" pitchFamily="2" charset="-122"/>
                <a:cs typeface="Times New Roman" pitchFamily="18" charset="0"/>
              </a:rPr>
              <a:t>3</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zh-CN" sz="1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endParaRPr lang="en-US" altLang="zh-CN" sz="1000" b="1" dirty="0" smtClean="0">
              <a:latin typeface="Times New Roman" pitchFamily="18" charset="0"/>
              <a:ea typeface="黑体" pitchFamily="2"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zh-CN" sz="1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endParaRPr lang="en-US" altLang="zh-CN" sz="1000" b="1" dirty="0" smtClean="0">
              <a:latin typeface="Times New Roman" pitchFamily="18" charset="0"/>
              <a:ea typeface="黑体" pitchFamily="2"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zh-CN" sz="1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endParaRPr lang="en-US" altLang="zh-CN" sz="1000" b="1" dirty="0" smtClean="0">
              <a:latin typeface="Times New Roman" pitchFamily="18" charset="0"/>
              <a:ea typeface="黑体" pitchFamily="2"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zh-CN" sz="1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endParaRPr lang="en-US" altLang="zh-CN" sz="1000" b="1" dirty="0" smtClean="0">
              <a:latin typeface="Times New Roman" pitchFamily="18" charset="0"/>
              <a:ea typeface="黑体" pitchFamily="2"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zh-CN" sz="1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                      梅江湖泊（规划）年需水量                                                                               单位：万</a:t>
            </a:r>
            <a:r>
              <a:rPr kumimoji="0" lang="en-US" altLang="zh-CN" sz="1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m</a:t>
            </a:r>
            <a:r>
              <a:rPr kumimoji="0" lang="en-US" altLang="zh-CN" sz="1000" b="1" i="0" u="none" strike="noStrike" cap="none" normalizeH="0" baseline="30000" dirty="0" smtClean="0">
                <a:ln>
                  <a:noFill/>
                </a:ln>
                <a:solidFill>
                  <a:schemeClr val="tx1"/>
                </a:solidFill>
                <a:effectLst/>
                <a:latin typeface="Times New Roman" pitchFamily="18" charset="0"/>
                <a:ea typeface="黑体" pitchFamily="2" charset="-122"/>
                <a:cs typeface="Times New Roman" pitchFamily="18" charset="0"/>
              </a:rPr>
              <a:t>3</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8" name="矩形 7"/>
          <p:cNvSpPr/>
          <p:nvPr/>
        </p:nvSpPr>
        <p:spPr>
          <a:xfrm>
            <a:off x="6429388" y="2857496"/>
            <a:ext cx="2071702" cy="928694"/>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67454" y="4324337"/>
            <a:ext cx="2071702" cy="928694"/>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5.3 </a:t>
            </a:r>
            <a:r>
              <a:rPr lang="zh-CN" altLang="en-US" sz="2400" dirty="0" smtClean="0">
                <a:solidFill>
                  <a:schemeClr val="tx1"/>
                </a:solidFill>
                <a:effectLst/>
                <a:latin typeface="Times New Roman" pitchFamily="18" charset="0"/>
                <a:cs typeface="Times New Roman" pitchFamily="18" charset="0"/>
              </a:rPr>
              <a:t>湖泊需水量计算</a:t>
            </a:r>
          </a:p>
        </p:txBody>
      </p:sp>
      <p:sp>
        <p:nvSpPr>
          <p:cNvPr id="56323" name="Text Box 3"/>
          <p:cNvSpPr txBox="1">
            <a:spLocks noChangeArrowheads="1"/>
          </p:cNvSpPr>
          <p:nvPr/>
        </p:nvSpPr>
        <p:spPr bwMode="auto">
          <a:xfrm>
            <a:off x="395288" y="981074"/>
            <a:ext cx="8372475" cy="2031325"/>
          </a:xfrm>
          <a:prstGeom prst="rect">
            <a:avLst/>
          </a:prstGeom>
          <a:noFill/>
          <a:ln w="9525">
            <a:noFill/>
            <a:miter lim="800000"/>
            <a:headEnd/>
            <a:tailEnd/>
          </a:ln>
          <a:effectLst/>
        </p:spPr>
        <p:txBody>
          <a:bodyPr wrap="square">
            <a:spAutoFit/>
          </a:bodyPr>
          <a:lstStyle/>
          <a:p>
            <a:r>
              <a:rPr lang="zh-CN" altLang="en-US" b="1" dirty="0" smtClean="0">
                <a:solidFill>
                  <a:srgbClr val="67C844"/>
                </a:solidFill>
                <a:latin typeface="Times New Roman" pitchFamily="18" charset="0"/>
                <a:ea typeface="仿宋_GB2312" pitchFamily="49" charset="-122"/>
                <a:cs typeface="Times New Roman" pitchFamily="18" charset="0"/>
              </a:rPr>
              <a:t>计算成果及分析</a:t>
            </a:r>
            <a:endParaRPr lang="en-US" altLang="zh-CN" b="1" dirty="0" smtClean="0">
              <a:solidFill>
                <a:srgbClr val="67C844"/>
              </a:solidFill>
              <a:latin typeface="Times New Roman" pitchFamily="18" charset="0"/>
              <a:ea typeface="仿宋_GB2312" pitchFamily="49" charset="-122"/>
              <a:cs typeface="Times New Roman" pitchFamily="18" charset="0"/>
            </a:endParaRPr>
          </a:p>
          <a:p>
            <a:endParaRPr lang="en-US" altLang="zh-CN" dirty="0" smtClean="0">
              <a:solidFill>
                <a:srgbClr val="FF0000"/>
              </a:solidFill>
              <a:latin typeface="仿宋_GB2312" pitchFamily="49" charset="-122"/>
              <a:ea typeface="仿宋_GB2312" pitchFamily="49" charset="-122"/>
              <a:cs typeface="Times New Roman" pitchFamily="18" charset="0"/>
            </a:endParaRPr>
          </a:p>
          <a:p>
            <a:r>
              <a:rPr lang="en-US" altLang="zh-CN" dirty="0" smtClean="0">
                <a:latin typeface="仿宋_GB2312" pitchFamily="49" charset="-122"/>
                <a:ea typeface="仿宋_GB2312" pitchFamily="49" charset="-122"/>
                <a:cs typeface="Times New Roman" pitchFamily="18" charset="0"/>
              </a:rPr>
              <a:t>    </a:t>
            </a:r>
            <a:r>
              <a:rPr lang="zh-CN" altLang="zh-CN" dirty="0" smtClean="0">
                <a:latin typeface="仿宋_GB2312" pitchFamily="49" charset="-122"/>
                <a:ea typeface="仿宋_GB2312" pitchFamily="49" charset="-122"/>
                <a:cs typeface="Times New Roman" pitchFamily="18" charset="0"/>
              </a:rPr>
              <a:t>对比梅江湖泊一期、规划年需水量，其值成倍比关系，即仅是湖泊面积的函数。构成成分对年需水量的贡献从大到小依次为：存在</a:t>
            </a:r>
            <a:r>
              <a:rPr lang="en-US" altLang="zh-CN" dirty="0" smtClean="0">
                <a:latin typeface="仿宋_GB2312" pitchFamily="49" charset="-122"/>
                <a:ea typeface="仿宋_GB2312" pitchFamily="49" charset="-122"/>
                <a:cs typeface="Times New Roman" pitchFamily="18" charset="0"/>
              </a:rPr>
              <a:t>&gt;</a:t>
            </a:r>
            <a:r>
              <a:rPr lang="zh-CN" altLang="zh-CN" dirty="0" smtClean="0">
                <a:latin typeface="仿宋_GB2312" pitchFamily="49" charset="-122"/>
                <a:ea typeface="仿宋_GB2312" pitchFamily="49" charset="-122"/>
                <a:cs typeface="Times New Roman" pitchFamily="18" charset="0"/>
              </a:rPr>
              <a:t>蒸发</a:t>
            </a:r>
            <a:r>
              <a:rPr lang="en-US" altLang="zh-CN" dirty="0" smtClean="0">
                <a:latin typeface="仿宋_GB2312" pitchFamily="49" charset="-122"/>
                <a:ea typeface="仿宋_GB2312" pitchFamily="49" charset="-122"/>
                <a:cs typeface="Times New Roman" pitchFamily="18" charset="0"/>
              </a:rPr>
              <a:t>&gt;</a:t>
            </a:r>
            <a:r>
              <a:rPr lang="zh-CN" altLang="zh-CN" dirty="0" smtClean="0">
                <a:latin typeface="仿宋_GB2312" pitchFamily="49" charset="-122"/>
                <a:ea typeface="仿宋_GB2312" pitchFamily="49" charset="-122"/>
                <a:cs typeface="Times New Roman" pitchFamily="18" charset="0"/>
              </a:rPr>
              <a:t>入渗。相同水平年，不同等级需水量仅与水深有关，等级越高，水深越大，年需水量也越大；相同等级，不同水平年需水量仅与蒸发有关，依丰水年、平水年、枯水年，蒸发越大，年需水量越大。</a:t>
            </a:r>
            <a:endParaRPr lang="en-US" altLang="zh-CN" dirty="0">
              <a:latin typeface="仿宋_GB2312" pitchFamily="49" charset="-122"/>
              <a:ea typeface="仿宋_GB2312" pitchFamily="49" charset="-122"/>
              <a:cs typeface="Times New Roman" pitchFamily="18"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表格 12"/>
          <p:cNvGraphicFramePr>
            <a:graphicFrameLocks noGrp="1"/>
          </p:cNvGraphicFramePr>
          <p:nvPr/>
        </p:nvGraphicFramePr>
        <p:xfrm>
          <a:off x="467544" y="3543832"/>
          <a:ext cx="8064898" cy="936102"/>
        </p:xfrm>
        <a:graphic>
          <a:graphicData uri="http://schemas.openxmlformats.org/drawingml/2006/table">
            <a:tbl>
              <a:tblPr/>
              <a:tblGrid>
                <a:gridCol w="633901"/>
                <a:gridCol w="733906"/>
                <a:gridCol w="733906"/>
                <a:gridCol w="733906"/>
                <a:gridCol w="733906"/>
                <a:gridCol w="733906"/>
                <a:gridCol w="733906"/>
                <a:gridCol w="832297"/>
                <a:gridCol w="832297"/>
                <a:gridCol w="832297"/>
                <a:gridCol w="530670"/>
              </a:tblGrid>
              <a:tr h="186213">
                <a:tc rowSpan="2">
                  <a:txBody>
                    <a:bodyPr/>
                    <a:lstStyle/>
                    <a:p>
                      <a:pPr algn="ctr">
                        <a:spcAft>
                          <a:spcPts val="0"/>
                        </a:spcAft>
                      </a:pPr>
                      <a:r>
                        <a:rPr lang="zh-CN" sz="1050" kern="0" dirty="0">
                          <a:latin typeface="Times New Roman"/>
                          <a:ea typeface="宋体"/>
                          <a:cs typeface="Times New Roman"/>
                        </a:rPr>
                        <a:t>水平年</a:t>
                      </a:r>
                      <a:endParaRPr lang="zh-CN" sz="1050" kern="100" dirty="0">
                        <a:latin typeface="Times New Roman"/>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050" kern="0">
                          <a:latin typeface="Times New Roman"/>
                          <a:ea typeface="宋体"/>
                          <a:cs typeface="Times New Roman"/>
                        </a:rPr>
                        <a:t>蒸发</a:t>
                      </a:r>
                      <a:endParaRPr lang="zh-CN" sz="1050" kern="100">
                        <a:latin typeface="Times New Roman"/>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Aft>
                          <a:spcPts val="0"/>
                        </a:spcAft>
                      </a:pPr>
                      <a:r>
                        <a:rPr lang="zh-CN" sz="1050" kern="0">
                          <a:solidFill>
                            <a:srgbClr val="000000"/>
                          </a:solidFill>
                          <a:latin typeface="Times New Roman"/>
                          <a:ea typeface="宋体"/>
                          <a:cs typeface="Times New Roman"/>
                        </a:rPr>
                        <a:t>入渗</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zh-CN" sz="1050" kern="0">
                          <a:solidFill>
                            <a:srgbClr val="000000"/>
                          </a:solidFill>
                          <a:latin typeface="Times New Roman"/>
                          <a:ea typeface="宋体"/>
                          <a:cs typeface="Times New Roman"/>
                        </a:rPr>
                        <a:t>存在</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zh-CN" sz="1050" kern="0">
                          <a:solidFill>
                            <a:srgbClr val="000000"/>
                          </a:solidFill>
                          <a:latin typeface="Times New Roman"/>
                          <a:ea typeface="宋体"/>
                          <a:cs typeface="Times New Roman"/>
                        </a:rPr>
                        <a:t>需水量</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186213">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050" kern="0">
                          <a:solidFill>
                            <a:srgbClr val="000000"/>
                          </a:solidFill>
                          <a:latin typeface="Times New Roman"/>
                          <a:ea typeface="宋体"/>
                          <a:cs typeface="Times New Roman"/>
                        </a:rPr>
                        <a:t>最小</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solidFill>
                            <a:srgbClr val="000000"/>
                          </a:solidFill>
                          <a:latin typeface="Times New Roman"/>
                          <a:ea typeface="宋体"/>
                          <a:cs typeface="Times New Roman"/>
                        </a:rPr>
                        <a:t>适宜</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solidFill>
                            <a:srgbClr val="000000"/>
                          </a:solidFill>
                          <a:latin typeface="Times New Roman"/>
                          <a:ea typeface="宋体"/>
                          <a:cs typeface="Times New Roman"/>
                        </a:rPr>
                        <a:t>最大</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solidFill>
                            <a:srgbClr val="000000"/>
                          </a:solidFill>
                          <a:latin typeface="Times New Roman"/>
                          <a:ea typeface="宋体"/>
                          <a:cs typeface="Times New Roman"/>
                        </a:rPr>
                        <a:t>最小</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solidFill>
                            <a:srgbClr val="000000"/>
                          </a:solidFill>
                          <a:latin typeface="Times New Roman"/>
                          <a:ea typeface="宋体"/>
                          <a:cs typeface="Times New Roman"/>
                        </a:rPr>
                        <a:t>适宜</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solidFill>
                            <a:srgbClr val="000000"/>
                          </a:solidFill>
                          <a:latin typeface="Times New Roman"/>
                          <a:ea typeface="宋体"/>
                          <a:cs typeface="Times New Roman"/>
                        </a:rPr>
                        <a:t>最大</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solidFill>
                            <a:srgbClr val="000000"/>
                          </a:solidFill>
                          <a:latin typeface="Times New Roman"/>
                          <a:ea typeface="宋体"/>
                          <a:cs typeface="Times New Roman"/>
                        </a:rPr>
                        <a:t>最小</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solidFill>
                            <a:srgbClr val="000000"/>
                          </a:solidFill>
                          <a:latin typeface="Times New Roman"/>
                          <a:ea typeface="宋体"/>
                          <a:cs typeface="Times New Roman"/>
                        </a:rPr>
                        <a:t>适宜</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solidFill>
                            <a:srgbClr val="000000"/>
                          </a:solidFill>
                          <a:latin typeface="Times New Roman"/>
                          <a:ea typeface="宋体"/>
                          <a:cs typeface="Times New Roman"/>
                        </a:rPr>
                        <a:t>最大</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7892">
                <a:tc>
                  <a:txBody>
                    <a:bodyPr/>
                    <a:lstStyle/>
                    <a:p>
                      <a:pPr algn="ctr">
                        <a:spcAft>
                          <a:spcPts val="0"/>
                        </a:spcAft>
                      </a:pPr>
                      <a:r>
                        <a:rPr lang="zh-CN" sz="1050" kern="100">
                          <a:solidFill>
                            <a:srgbClr val="000000"/>
                          </a:solidFill>
                          <a:latin typeface="Times New Roman"/>
                          <a:ea typeface="宋体"/>
                          <a:cs typeface="Times New Roman"/>
                        </a:rPr>
                        <a:t>丰水年</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solidFill>
                            <a:srgbClr val="000000"/>
                          </a:solidFill>
                          <a:latin typeface="Times New Roman"/>
                          <a:ea typeface="宋体"/>
                          <a:cs typeface="Times New Roman"/>
                        </a:rPr>
                        <a:t>64.44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solidFill>
                            <a:srgbClr val="000000"/>
                          </a:solidFill>
                          <a:latin typeface="Times New Roman"/>
                          <a:ea typeface="宋体"/>
                          <a:cs typeface="Times New Roman"/>
                        </a:rPr>
                        <a:t>9.39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solidFill>
                            <a:srgbClr val="000000"/>
                          </a:solidFill>
                          <a:latin typeface="Times New Roman"/>
                          <a:ea typeface="宋体"/>
                          <a:cs typeface="Times New Roman"/>
                        </a:rPr>
                        <a:t>18.37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dirty="0">
                          <a:solidFill>
                            <a:srgbClr val="000000"/>
                          </a:solidFill>
                          <a:latin typeface="Times New Roman"/>
                          <a:ea typeface="宋体"/>
                          <a:cs typeface="Times New Roman"/>
                        </a:rPr>
                        <a:t>22.70 </a:t>
                      </a:r>
                      <a:endParaRPr lang="zh-CN" sz="1050" kern="100" dirty="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solidFill>
                            <a:srgbClr val="000000"/>
                          </a:solidFill>
                          <a:latin typeface="Times New Roman"/>
                          <a:ea typeface="宋体"/>
                          <a:cs typeface="Times New Roman"/>
                        </a:rPr>
                        <a:t>32.09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solidFill>
                            <a:srgbClr val="000000"/>
                          </a:solidFill>
                          <a:latin typeface="Times New Roman"/>
                          <a:ea typeface="宋体"/>
                          <a:cs typeface="Times New Roman"/>
                        </a:rPr>
                        <a:t>64.18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solidFill>
                            <a:srgbClr val="000000"/>
                          </a:solidFill>
                          <a:latin typeface="Times New Roman"/>
                          <a:ea typeface="宋体"/>
                          <a:cs typeface="Times New Roman"/>
                        </a:rPr>
                        <a:t>80.23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solidFill>
                            <a:srgbClr val="000000"/>
                          </a:solidFill>
                          <a:latin typeface="Times New Roman"/>
                          <a:ea typeface="宋体"/>
                          <a:cs typeface="Times New Roman"/>
                        </a:rPr>
                        <a:t>105.91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solidFill>
                            <a:srgbClr val="000000"/>
                          </a:solidFill>
                          <a:latin typeface="Times New Roman"/>
                          <a:ea typeface="宋体"/>
                          <a:cs typeface="Times New Roman"/>
                        </a:rPr>
                        <a:t>146.98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solidFill>
                            <a:srgbClr val="000000"/>
                          </a:solidFill>
                          <a:latin typeface="Times New Roman"/>
                          <a:ea typeface="宋体"/>
                          <a:cs typeface="Times New Roman"/>
                        </a:rPr>
                        <a:t>167.36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187892">
                <a:tc>
                  <a:txBody>
                    <a:bodyPr/>
                    <a:lstStyle/>
                    <a:p>
                      <a:pPr algn="ctr">
                        <a:spcAft>
                          <a:spcPts val="0"/>
                        </a:spcAft>
                      </a:pPr>
                      <a:r>
                        <a:rPr lang="zh-CN" sz="1050" kern="100">
                          <a:solidFill>
                            <a:srgbClr val="000000"/>
                          </a:solidFill>
                          <a:latin typeface="Times New Roman"/>
                          <a:ea typeface="宋体"/>
                          <a:cs typeface="Times New Roman"/>
                        </a:rPr>
                        <a:t>平水年</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100">
                          <a:solidFill>
                            <a:srgbClr val="000000"/>
                          </a:solidFill>
                          <a:latin typeface="Times New Roman"/>
                          <a:ea typeface="宋体"/>
                          <a:cs typeface="Times New Roman"/>
                        </a:rPr>
                        <a:t>71.14 </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100" dirty="0">
                          <a:solidFill>
                            <a:srgbClr val="000000"/>
                          </a:solidFill>
                          <a:latin typeface="Times New Roman"/>
                          <a:ea typeface="宋体"/>
                          <a:cs typeface="Times New Roman"/>
                        </a:rPr>
                        <a:t>9.39 </a:t>
                      </a:r>
                      <a:endParaRPr lang="zh-CN" sz="1050" kern="100" dirty="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100">
                          <a:solidFill>
                            <a:srgbClr val="000000"/>
                          </a:solidFill>
                          <a:latin typeface="Times New Roman"/>
                          <a:ea typeface="宋体"/>
                          <a:cs typeface="Times New Roman"/>
                        </a:rPr>
                        <a:t>18.37 </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100">
                          <a:solidFill>
                            <a:srgbClr val="000000"/>
                          </a:solidFill>
                          <a:latin typeface="Times New Roman"/>
                          <a:ea typeface="宋体"/>
                          <a:cs typeface="Times New Roman"/>
                        </a:rPr>
                        <a:t>22.70 </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100">
                          <a:solidFill>
                            <a:srgbClr val="000000"/>
                          </a:solidFill>
                          <a:latin typeface="Times New Roman"/>
                          <a:ea typeface="宋体"/>
                          <a:cs typeface="Times New Roman"/>
                        </a:rPr>
                        <a:t>32.09 </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100">
                          <a:solidFill>
                            <a:srgbClr val="000000"/>
                          </a:solidFill>
                          <a:latin typeface="Times New Roman"/>
                          <a:ea typeface="宋体"/>
                          <a:cs typeface="Times New Roman"/>
                        </a:rPr>
                        <a:t>64.18 </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100">
                          <a:solidFill>
                            <a:srgbClr val="000000"/>
                          </a:solidFill>
                          <a:latin typeface="Times New Roman"/>
                          <a:ea typeface="宋体"/>
                          <a:cs typeface="Times New Roman"/>
                        </a:rPr>
                        <a:t>80.23 </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100">
                          <a:solidFill>
                            <a:srgbClr val="000000"/>
                          </a:solidFill>
                          <a:latin typeface="Times New Roman"/>
                          <a:ea typeface="宋体"/>
                          <a:cs typeface="Times New Roman"/>
                        </a:rPr>
                        <a:t>112.62 </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100">
                          <a:solidFill>
                            <a:srgbClr val="000000"/>
                          </a:solidFill>
                          <a:latin typeface="Times New Roman"/>
                          <a:ea typeface="宋体"/>
                          <a:cs typeface="Times New Roman"/>
                        </a:rPr>
                        <a:t>153.69 </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100">
                          <a:solidFill>
                            <a:srgbClr val="000000"/>
                          </a:solidFill>
                          <a:latin typeface="Times New Roman"/>
                          <a:ea typeface="宋体"/>
                          <a:cs typeface="Times New Roman"/>
                        </a:rPr>
                        <a:t>174.07 </a:t>
                      </a:r>
                      <a:endParaRPr lang="zh-CN" sz="1050" kern="100">
                        <a:latin typeface="Times New Roman"/>
                        <a:ea typeface="宋体"/>
                        <a:cs typeface="Times New Roman"/>
                      </a:endParaRPr>
                    </a:p>
                  </a:txBody>
                  <a:tcPr marL="68580" marR="68580" marT="0" marB="0" anchor="ctr">
                    <a:lnL>
                      <a:noFill/>
                    </a:lnL>
                    <a:lnR>
                      <a:noFill/>
                    </a:lnR>
                    <a:lnT>
                      <a:noFill/>
                    </a:lnT>
                    <a:lnB>
                      <a:noFill/>
                    </a:lnB>
                  </a:tcPr>
                </a:tc>
              </a:tr>
              <a:tr h="187892">
                <a:tc>
                  <a:txBody>
                    <a:bodyPr/>
                    <a:lstStyle/>
                    <a:p>
                      <a:pPr algn="ctr">
                        <a:spcAft>
                          <a:spcPts val="0"/>
                        </a:spcAft>
                      </a:pPr>
                      <a:r>
                        <a:rPr lang="zh-CN" sz="1050" kern="100">
                          <a:solidFill>
                            <a:srgbClr val="000000"/>
                          </a:solidFill>
                          <a:latin typeface="Times New Roman"/>
                          <a:ea typeface="宋体"/>
                          <a:cs typeface="Times New Roman"/>
                        </a:rPr>
                        <a:t>枯水年</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solidFill>
                            <a:srgbClr val="000000"/>
                          </a:solidFill>
                          <a:latin typeface="Times New Roman"/>
                          <a:ea typeface="宋体"/>
                          <a:cs typeface="Times New Roman"/>
                        </a:rPr>
                        <a:t>74.38 </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dirty="0">
                          <a:solidFill>
                            <a:srgbClr val="000000"/>
                          </a:solidFill>
                          <a:latin typeface="Times New Roman"/>
                          <a:ea typeface="宋体"/>
                          <a:cs typeface="Times New Roman"/>
                        </a:rPr>
                        <a:t>9.39 </a:t>
                      </a:r>
                      <a:endParaRPr lang="zh-CN" sz="1050" kern="100" dirty="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solidFill>
                            <a:srgbClr val="000000"/>
                          </a:solidFill>
                          <a:latin typeface="Times New Roman"/>
                          <a:ea typeface="宋体"/>
                          <a:cs typeface="Times New Roman"/>
                        </a:rPr>
                        <a:t>18.37 </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solidFill>
                            <a:srgbClr val="000000"/>
                          </a:solidFill>
                          <a:latin typeface="Times New Roman"/>
                          <a:ea typeface="宋体"/>
                          <a:cs typeface="Times New Roman"/>
                        </a:rPr>
                        <a:t>22.70 </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solidFill>
                            <a:srgbClr val="000000"/>
                          </a:solidFill>
                          <a:latin typeface="Times New Roman"/>
                          <a:ea typeface="宋体"/>
                          <a:cs typeface="Times New Roman"/>
                        </a:rPr>
                        <a:t>32.09 </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solidFill>
                            <a:srgbClr val="000000"/>
                          </a:solidFill>
                          <a:latin typeface="Times New Roman"/>
                          <a:ea typeface="宋体"/>
                          <a:cs typeface="Times New Roman"/>
                        </a:rPr>
                        <a:t>64.18 </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solidFill>
                            <a:srgbClr val="000000"/>
                          </a:solidFill>
                          <a:latin typeface="Times New Roman"/>
                          <a:ea typeface="宋体"/>
                          <a:cs typeface="Times New Roman"/>
                        </a:rPr>
                        <a:t>80.23 </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solidFill>
                            <a:srgbClr val="000000"/>
                          </a:solidFill>
                          <a:latin typeface="Times New Roman"/>
                          <a:ea typeface="宋体"/>
                          <a:cs typeface="Times New Roman"/>
                        </a:rPr>
                        <a:t>115.86 </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solidFill>
                            <a:srgbClr val="000000"/>
                          </a:solidFill>
                          <a:latin typeface="Times New Roman"/>
                          <a:ea typeface="宋体"/>
                          <a:cs typeface="Times New Roman"/>
                        </a:rPr>
                        <a:t>156.93 </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dirty="0">
                          <a:solidFill>
                            <a:srgbClr val="000000"/>
                          </a:solidFill>
                          <a:latin typeface="Times New Roman"/>
                          <a:ea typeface="宋体"/>
                          <a:cs typeface="Times New Roman"/>
                        </a:rPr>
                        <a:t>177.31 </a:t>
                      </a:r>
                      <a:endParaRPr lang="zh-CN" sz="1050" kern="100" dirty="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r>
            </a:tbl>
          </a:graphicData>
        </a:graphic>
      </p:graphicFrame>
      <p:graphicFrame>
        <p:nvGraphicFramePr>
          <p:cNvPr id="14" name="表格 13"/>
          <p:cNvGraphicFramePr>
            <a:graphicFrameLocks noGrp="1"/>
          </p:cNvGraphicFramePr>
          <p:nvPr/>
        </p:nvGraphicFramePr>
        <p:xfrm>
          <a:off x="467544" y="5013176"/>
          <a:ext cx="8136907" cy="929307"/>
        </p:xfrm>
        <a:graphic>
          <a:graphicData uri="http://schemas.openxmlformats.org/drawingml/2006/table">
            <a:tbl>
              <a:tblPr/>
              <a:tblGrid>
                <a:gridCol w="696520"/>
                <a:gridCol w="790907"/>
                <a:gridCol w="696520"/>
                <a:gridCol w="696520"/>
                <a:gridCol w="790907"/>
                <a:gridCol w="790907"/>
                <a:gridCol w="790907"/>
                <a:gridCol w="790907"/>
                <a:gridCol w="790907"/>
                <a:gridCol w="790907"/>
                <a:gridCol w="510998"/>
              </a:tblGrid>
              <a:tr h="148826">
                <a:tc rowSpan="2">
                  <a:txBody>
                    <a:bodyPr/>
                    <a:lstStyle/>
                    <a:p>
                      <a:pPr algn="ctr">
                        <a:spcAft>
                          <a:spcPts val="0"/>
                        </a:spcAft>
                      </a:pPr>
                      <a:r>
                        <a:rPr lang="zh-CN" sz="1050" kern="0">
                          <a:latin typeface="Times New Roman"/>
                          <a:ea typeface="宋体"/>
                          <a:cs typeface="Times New Roman"/>
                        </a:rPr>
                        <a:t>水平年</a:t>
                      </a:r>
                      <a:endParaRPr lang="zh-CN" sz="1050" kern="100">
                        <a:latin typeface="Times New Roman"/>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050" kern="0">
                          <a:latin typeface="Times New Roman"/>
                          <a:ea typeface="宋体"/>
                          <a:cs typeface="Times New Roman"/>
                        </a:rPr>
                        <a:t>蒸发</a:t>
                      </a:r>
                      <a:endParaRPr lang="zh-CN" sz="1050" kern="100">
                        <a:latin typeface="Times New Roman"/>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Aft>
                          <a:spcPts val="0"/>
                        </a:spcAft>
                      </a:pPr>
                      <a:r>
                        <a:rPr lang="zh-CN" sz="1050" kern="0">
                          <a:solidFill>
                            <a:srgbClr val="000000"/>
                          </a:solidFill>
                          <a:latin typeface="Times New Roman"/>
                          <a:ea typeface="宋体"/>
                          <a:cs typeface="Times New Roman"/>
                        </a:rPr>
                        <a:t>入渗</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zh-CN" sz="1050" kern="0">
                          <a:solidFill>
                            <a:srgbClr val="000000"/>
                          </a:solidFill>
                          <a:latin typeface="Times New Roman"/>
                          <a:ea typeface="宋体"/>
                          <a:cs typeface="Times New Roman"/>
                        </a:rPr>
                        <a:t>存在</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zh-CN" sz="1050" kern="0">
                          <a:solidFill>
                            <a:srgbClr val="000000"/>
                          </a:solidFill>
                          <a:latin typeface="Times New Roman"/>
                          <a:ea typeface="宋体"/>
                          <a:cs typeface="Times New Roman"/>
                        </a:rPr>
                        <a:t>需水量</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14882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050" kern="0">
                          <a:solidFill>
                            <a:srgbClr val="000000"/>
                          </a:solidFill>
                          <a:latin typeface="Times New Roman"/>
                          <a:ea typeface="宋体"/>
                          <a:cs typeface="Times New Roman"/>
                        </a:rPr>
                        <a:t>最小</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solidFill>
                            <a:srgbClr val="000000"/>
                          </a:solidFill>
                          <a:latin typeface="Times New Roman"/>
                          <a:ea typeface="宋体"/>
                          <a:cs typeface="Times New Roman"/>
                        </a:rPr>
                        <a:t>适宜</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solidFill>
                            <a:srgbClr val="000000"/>
                          </a:solidFill>
                          <a:latin typeface="Times New Roman"/>
                          <a:ea typeface="宋体"/>
                          <a:cs typeface="Times New Roman"/>
                        </a:rPr>
                        <a:t>最大</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solidFill>
                            <a:srgbClr val="000000"/>
                          </a:solidFill>
                          <a:latin typeface="Times New Roman"/>
                          <a:ea typeface="宋体"/>
                          <a:cs typeface="Times New Roman"/>
                        </a:rPr>
                        <a:t>最小</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solidFill>
                            <a:srgbClr val="000000"/>
                          </a:solidFill>
                          <a:latin typeface="Times New Roman"/>
                          <a:ea typeface="宋体"/>
                          <a:cs typeface="Times New Roman"/>
                        </a:rPr>
                        <a:t>适宜</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solidFill>
                            <a:srgbClr val="000000"/>
                          </a:solidFill>
                          <a:latin typeface="Times New Roman"/>
                          <a:ea typeface="宋体"/>
                          <a:cs typeface="Times New Roman"/>
                        </a:rPr>
                        <a:t>最大</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solidFill>
                            <a:srgbClr val="000000"/>
                          </a:solidFill>
                          <a:latin typeface="Times New Roman"/>
                          <a:ea typeface="宋体"/>
                          <a:cs typeface="Times New Roman"/>
                        </a:rPr>
                        <a:t>最小</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solidFill>
                            <a:srgbClr val="000000"/>
                          </a:solidFill>
                          <a:latin typeface="Times New Roman"/>
                          <a:ea typeface="宋体"/>
                          <a:cs typeface="Times New Roman"/>
                        </a:rPr>
                        <a:t>适宜</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solidFill>
                            <a:srgbClr val="000000"/>
                          </a:solidFill>
                          <a:latin typeface="Times New Roman"/>
                          <a:ea typeface="宋体"/>
                          <a:cs typeface="Times New Roman"/>
                        </a:rPr>
                        <a:t>最大</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089">
                <a:tc>
                  <a:txBody>
                    <a:bodyPr/>
                    <a:lstStyle/>
                    <a:p>
                      <a:pPr algn="ctr">
                        <a:spcAft>
                          <a:spcPts val="0"/>
                        </a:spcAft>
                      </a:pPr>
                      <a:r>
                        <a:rPr lang="zh-CN" sz="1050" kern="100">
                          <a:solidFill>
                            <a:srgbClr val="000000"/>
                          </a:solidFill>
                          <a:latin typeface="Times New Roman"/>
                          <a:ea typeface="宋体"/>
                          <a:cs typeface="Times New Roman"/>
                        </a:rPr>
                        <a:t>丰水年</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solidFill>
                            <a:srgbClr val="000000"/>
                          </a:solidFill>
                          <a:latin typeface="Times New Roman"/>
                          <a:ea typeface="宋体"/>
                          <a:cs typeface="Times New Roman"/>
                        </a:rPr>
                        <a:t>201.29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solidFill>
                            <a:srgbClr val="000000"/>
                          </a:solidFill>
                          <a:latin typeface="Times New Roman"/>
                          <a:ea typeface="宋体"/>
                          <a:cs typeface="Times New Roman"/>
                        </a:rPr>
                        <a:t>29.32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solidFill>
                            <a:srgbClr val="000000"/>
                          </a:solidFill>
                          <a:latin typeface="Times New Roman"/>
                          <a:ea typeface="宋体"/>
                          <a:cs typeface="Times New Roman"/>
                        </a:rPr>
                        <a:t>57.38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solidFill>
                            <a:srgbClr val="000000"/>
                          </a:solidFill>
                          <a:latin typeface="Times New Roman"/>
                          <a:ea typeface="宋体"/>
                          <a:cs typeface="Times New Roman"/>
                        </a:rPr>
                        <a:t>70.92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solidFill>
                            <a:srgbClr val="000000"/>
                          </a:solidFill>
                          <a:latin typeface="Times New Roman"/>
                          <a:ea typeface="宋体"/>
                          <a:cs typeface="Times New Roman"/>
                        </a:rPr>
                        <a:t>100.25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solidFill>
                            <a:srgbClr val="000000"/>
                          </a:solidFill>
                          <a:latin typeface="Times New Roman"/>
                          <a:ea typeface="宋体"/>
                          <a:cs typeface="Times New Roman"/>
                        </a:rPr>
                        <a:t>200.50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solidFill>
                            <a:srgbClr val="000000"/>
                          </a:solidFill>
                          <a:latin typeface="Times New Roman"/>
                          <a:ea typeface="宋体"/>
                          <a:cs typeface="Times New Roman"/>
                        </a:rPr>
                        <a:t>250.62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solidFill>
                            <a:srgbClr val="000000"/>
                          </a:solidFill>
                          <a:latin typeface="Times New Roman"/>
                          <a:ea typeface="宋体"/>
                          <a:cs typeface="Times New Roman"/>
                        </a:rPr>
                        <a:t>330.86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solidFill>
                            <a:srgbClr val="000000"/>
                          </a:solidFill>
                          <a:latin typeface="Times New Roman"/>
                          <a:ea typeface="宋体"/>
                          <a:cs typeface="Times New Roman"/>
                        </a:rPr>
                        <a:t>459.17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solidFill>
                            <a:srgbClr val="000000"/>
                          </a:solidFill>
                          <a:latin typeface="Times New Roman"/>
                          <a:ea typeface="宋体"/>
                          <a:cs typeface="Times New Roman"/>
                        </a:rPr>
                        <a:t>522.83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203089">
                <a:tc>
                  <a:txBody>
                    <a:bodyPr/>
                    <a:lstStyle/>
                    <a:p>
                      <a:pPr algn="ctr">
                        <a:spcAft>
                          <a:spcPts val="0"/>
                        </a:spcAft>
                      </a:pPr>
                      <a:r>
                        <a:rPr lang="zh-CN" sz="1050" kern="100">
                          <a:solidFill>
                            <a:srgbClr val="000000"/>
                          </a:solidFill>
                          <a:latin typeface="Times New Roman"/>
                          <a:ea typeface="宋体"/>
                          <a:cs typeface="Times New Roman"/>
                        </a:rPr>
                        <a:t>平水年</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100">
                          <a:solidFill>
                            <a:srgbClr val="000000"/>
                          </a:solidFill>
                          <a:latin typeface="Times New Roman"/>
                          <a:ea typeface="宋体"/>
                          <a:cs typeface="Times New Roman"/>
                        </a:rPr>
                        <a:t>222.24 </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100">
                          <a:solidFill>
                            <a:srgbClr val="000000"/>
                          </a:solidFill>
                          <a:latin typeface="Times New Roman"/>
                          <a:ea typeface="宋体"/>
                          <a:cs typeface="Times New Roman"/>
                        </a:rPr>
                        <a:t>29.32 </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100">
                          <a:solidFill>
                            <a:srgbClr val="000000"/>
                          </a:solidFill>
                          <a:latin typeface="Times New Roman"/>
                          <a:ea typeface="宋体"/>
                          <a:cs typeface="Times New Roman"/>
                        </a:rPr>
                        <a:t>57.38 </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100">
                          <a:solidFill>
                            <a:srgbClr val="000000"/>
                          </a:solidFill>
                          <a:latin typeface="Times New Roman"/>
                          <a:ea typeface="宋体"/>
                          <a:cs typeface="Times New Roman"/>
                        </a:rPr>
                        <a:t>70.92 </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100">
                          <a:solidFill>
                            <a:srgbClr val="000000"/>
                          </a:solidFill>
                          <a:latin typeface="Times New Roman"/>
                          <a:ea typeface="宋体"/>
                          <a:cs typeface="Times New Roman"/>
                        </a:rPr>
                        <a:t>100.25 </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100">
                          <a:solidFill>
                            <a:srgbClr val="000000"/>
                          </a:solidFill>
                          <a:latin typeface="Times New Roman"/>
                          <a:ea typeface="宋体"/>
                          <a:cs typeface="Times New Roman"/>
                        </a:rPr>
                        <a:t>200.50 </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100">
                          <a:solidFill>
                            <a:srgbClr val="000000"/>
                          </a:solidFill>
                          <a:latin typeface="Times New Roman"/>
                          <a:ea typeface="宋体"/>
                          <a:cs typeface="Times New Roman"/>
                        </a:rPr>
                        <a:t>250.62 </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100">
                          <a:solidFill>
                            <a:srgbClr val="000000"/>
                          </a:solidFill>
                          <a:latin typeface="Times New Roman"/>
                          <a:ea typeface="宋体"/>
                          <a:cs typeface="Times New Roman"/>
                        </a:rPr>
                        <a:t>351.81 </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100">
                          <a:solidFill>
                            <a:srgbClr val="000000"/>
                          </a:solidFill>
                          <a:latin typeface="Times New Roman"/>
                          <a:ea typeface="宋体"/>
                          <a:cs typeface="Times New Roman"/>
                        </a:rPr>
                        <a:t>480.12 </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100">
                          <a:solidFill>
                            <a:srgbClr val="000000"/>
                          </a:solidFill>
                          <a:latin typeface="Times New Roman"/>
                          <a:ea typeface="宋体"/>
                          <a:cs typeface="Times New Roman"/>
                        </a:rPr>
                        <a:t>543.77 </a:t>
                      </a:r>
                      <a:endParaRPr lang="zh-CN" sz="1050" kern="100">
                        <a:latin typeface="Times New Roman"/>
                        <a:ea typeface="宋体"/>
                        <a:cs typeface="Times New Roman"/>
                      </a:endParaRPr>
                    </a:p>
                  </a:txBody>
                  <a:tcPr marL="68580" marR="68580" marT="0" marB="0" anchor="ctr">
                    <a:lnL>
                      <a:noFill/>
                    </a:lnL>
                    <a:lnR>
                      <a:noFill/>
                    </a:lnR>
                    <a:lnT>
                      <a:noFill/>
                    </a:lnT>
                    <a:lnB>
                      <a:noFill/>
                    </a:lnB>
                  </a:tcPr>
                </a:tc>
              </a:tr>
              <a:tr h="203089">
                <a:tc>
                  <a:txBody>
                    <a:bodyPr/>
                    <a:lstStyle/>
                    <a:p>
                      <a:pPr algn="ctr">
                        <a:spcAft>
                          <a:spcPts val="0"/>
                        </a:spcAft>
                      </a:pPr>
                      <a:r>
                        <a:rPr lang="zh-CN" sz="1050" kern="100">
                          <a:solidFill>
                            <a:srgbClr val="000000"/>
                          </a:solidFill>
                          <a:latin typeface="Times New Roman"/>
                          <a:ea typeface="宋体"/>
                          <a:cs typeface="Times New Roman"/>
                        </a:rPr>
                        <a:t>枯水年</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solidFill>
                            <a:srgbClr val="000000"/>
                          </a:solidFill>
                          <a:latin typeface="Times New Roman"/>
                          <a:ea typeface="宋体"/>
                          <a:cs typeface="Times New Roman"/>
                        </a:rPr>
                        <a:t>232.37 </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solidFill>
                            <a:srgbClr val="000000"/>
                          </a:solidFill>
                          <a:latin typeface="Times New Roman"/>
                          <a:ea typeface="宋体"/>
                          <a:cs typeface="Times New Roman"/>
                        </a:rPr>
                        <a:t>29.32 </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solidFill>
                            <a:srgbClr val="000000"/>
                          </a:solidFill>
                          <a:latin typeface="Times New Roman"/>
                          <a:ea typeface="宋体"/>
                          <a:cs typeface="Times New Roman"/>
                        </a:rPr>
                        <a:t>57.38 </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solidFill>
                            <a:srgbClr val="000000"/>
                          </a:solidFill>
                          <a:latin typeface="Times New Roman"/>
                          <a:ea typeface="宋体"/>
                          <a:cs typeface="Times New Roman"/>
                        </a:rPr>
                        <a:t>70.92 </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dirty="0">
                          <a:solidFill>
                            <a:srgbClr val="000000"/>
                          </a:solidFill>
                          <a:latin typeface="Times New Roman"/>
                          <a:ea typeface="宋体"/>
                          <a:cs typeface="Times New Roman"/>
                        </a:rPr>
                        <a:t>100.25 </a:t>
                      </a:r>
                      <a:endParaRPr lang="zh-CN" sz="1050" kern="100" dirty="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solidFill>
                            <a:srgbClr val="000000"/>
                          </a:solidFill>
                          <a:latin typeface="Times New Roman"/>
                          <a:ea typeface="宋体"/>
                          <a:cs typeface="Times New Roman"/>
                        </a:rPr>
                        <a:t>200.50 </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solidFill>
                            <a:srgbClr val="000000"/>
                          </a:solidFill>
                          <a:latin typeface="Times New Roman"/>
                          <a:ea typeface="宋体"/>
                          <a:cs typeface="Times New Roman"/>
                        </a:rPr>
                        <a:t>250.62 </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solidFill>
                            <a:srgbClr val="000000"/>
                          </a:solidFill>
                          <a:latin typeface="Times New Roman"/>
                          <a:ea typeface="宋体"/>
                          <a:cs typeface="Times New Roman"/>
                        </a:rPr>
                        <a:t>361.94 </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solidFill>
                            <a:srgbClr val="000000"/>
                          </a:solidFill>
                          <a:latin typeface="Times New Roman"/>
                          <a:ea typeface="宋体"/>
                          <a:cs typeface="Times New Roman"/>
                        </a:rPr>
                        <a:t>490.25 </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dirty="0">
                          <a:solidFill>
                            <a:srgbClr val="000000"/>
                          </a:solidFill>
                          <a:latin typeface="Times New Roman"/>
                          <a:ea typeface="宋体"/>
                          <a:cs typeface="Times New Roman"/>
                        </a:rPr>
                        <a:t>553.91 </a:t>
                      </a:r>
                      <a:endParaRPr lang="zh-CN" sz="1050" kern="100" dirty="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
        <p:nvSpPr>
          <p:cNvPr id="28673" name="Rectangle 1"/>
          <p:cNvSpPr>
            <a:spLocks noChangeArrowheads="1"/>
          </p:cNvSpPr>
          <p:nvPr/>
        </p:nvSpPr>
        <p:spPr bwMode="auto">
          <a:xfrm>
            <a:off x="467544" y="3255799"/>
            <a:ext cx="8136904"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梅江湖泊（一期）年需水量     </a:t>
            </a:r>
            <a:r>
              <a:rPr kumimoji="0" lang="zh-CN" altLang="en-US" sz="1000" b="1" i="0" u="none" strike="noStrike" cap="none" normalizeH="0" dirty="0" smtClean="0">
                <a:ln>
                  <a:noFill/>
                </a:ln>
                <a:solidFill>
                  <a:schemeClr val="tx1"/>
                </a:solidFill>
                <a:effectLst/>
                <a:latin typeface="Times New Roman" pitchFamily="18" charset="0"/>
                <a:ea typeface="黑体" pitchFamily="2" charset="-122"/>
                <a:cs typeface="Times New Roman" pitchFamily="18" charset="0"/>
              </a:rPr>
              <a:t>          </a:t>
            </a:r>
            <a:r>
              <a:rPr kumimoji="0" lang="zh-CN" altLang="en-US" sz="1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                                                                  单位：万</a:t>
            </a:r>
            <a:r>
              <a:rPr kumimoji="0" lang="en-US" altLang="zh-CN" sz="1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m</a:t>
            </a:r>
            <a:r>
              <a:rPr kumimoji="0" lang="en-US" altLang="zh-CN" sz="1000" b="1" i="0" u="none" strike="noStrike" cap="none" normalizeH="0" baseline="30000" dirty="0" smtClean="0">
                <a:ln>
                  <a:noFill/>
                </a:ln>
                <a:solidFill>
                  <a:schemeClr val="tx1"/>
                </a:solidFill>
                <a:effectLst/>
                <a:latin typeface="Times New Roman" pitchFamily="18" charset="0"/>
                <a:ea typeface="黑体" pitchFamily="2" charset="-122"/>
                <a:cs typeface="Times New Roman" pitchFamily="18" charset="0"/>
              </a:rPr>
              <a:t>3</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zh-CN" sz="1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endParaRPr lang="en-US" altLang="zh-CN" sz="1000" b="1" dirty="0" smtClean="0">
              <a:latin typeface="Times New Roman" pitchFamily="18" charset="0"/>
              <a:ea typeface="黑体" pitchFamily="2"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zh-CN" sz="1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endParaRPr lang="en-US" altLang="zh-CN" sz="1000" b="1" dirty="0" smtClean="0">
              <a:latin typeface="Times New Roman" pitchFamily="18" charset="0"/>
              <a:ea typeface="黑体" pitchFamily="2"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zh-CN" sz="1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endParaRPr lang="en-US" altLang="zh-CN" sz="1000" b="1" dirty="0" smtClean="0">
              <a:latin typeface="Times New Roman" pitchFamily="18" charset="0"/>
              <a:ea typeface="黑体" pitchFamily="2"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zh-CN" sz="1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endParaRPr lang="en-US" altLang="zh-CN" sz="1000" b="1" dirty="0" smtClean="0">
              <a:latin typeface="Times New Roman" pitchFamily="18" charset="0"/>
              <a:ea typeface="黑体" pitchFamily="2"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zh-CN" sz="1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                      梅江湖泊（规划）年需水量                                                                               单位：万</a:t>
            </a:r>
            <a:r>
              <a:rPr kumimoji="0" lang="en-US" altLang="zh-CN" sz="1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m</a:t>
            </a:r>
            <a:r>
              <a:rPr kumimoji="0" lang="en-US" altLang="zh-CN" sz="1000" b="1" i="0" u="none" strike="noStrike" cap="none" normalizeH="0" baseline="30000" dirty="0" smtClean="0">
                <a:ln>
                  <a:noFill/>
                </a:ln>
                <a:solidFill>
                  <a:schemeClr val="tx1"/>
                </a:solidFill>
                <a:effectLst/>
                <a:latin typeface="Times New Roman" pitchFamily="18" charset="0"/>
                <a:ea typeface="黑体" pitchFamily="2" charset="-122"/>
                <a:cs typeface="Times New Roman" pitchFamily="18" charset="0"/>
              </a:rPr>
              <a:t>3</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9" name="矩形 8"/>
          <p:cNvSpPr/>
          <p:nvPr/>
        </p:nvSpPr>
        <p:spPr>
          <a:xfrm>
            <a:off x="1142976" y="5019675"/>
            <a:ext cx="785818" cy="909655"/>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28688" y="3571876"/>
            <a:ext cx="785818" cy="909655"/>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p:nvPr/>
        </p:nvCxnSpPr>
        <p:spPr>
          <a:xfrm>
            <a:off x="6572264" y="4572008"/>
            <a:ext cx="2000264" cy="1588"/>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6610341" y="6005517"/>
            <a:ext cx="2000264" cy="1588"/>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rot="5400000">
            <a:off x="8430446" y="4214024"/>
            <a:ext cx="571504" cy="1588"/>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5400000">
            <a:off x="8430446" y="5642784"/>
            <a:ext cx="571504" cy="1588"/>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par>
                                <p:cTn id="18" presetID="22" presetClass="entr" presetSubtype="8"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up)">
                                      <p:cBhvr>
                                        <p:cTn id="25" dur="500"/>
                                        <p:tgtEl>
                                          <p:spTgt spid="17"/>
                                        </p:tgtEl>
                                      </p:cBhvr>
                                    </p:animEffect>
                                  </p:childTnLst>
                                </p:cTn>
                              </p:par>
                              <p:par>
                                <p:cTn id="26" presetID="22" presetClass="entr" presetSubtype="1"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5.3 </a:t>
            </a:r>
            <a:r>
              <a:rPr lang="zh-CN" altLang="en-US" sz="2400" dirty="0" smtClean="0">
                <a:solidFill>
                  <a:schemeClr val="tx1"/>
                </a:solidFill>
                <a:effectLst/>
                <a:latin typeface="Times New Roman" pitchFamily="18" charset="0"/>
                <a:cs typeface="Times New Roman" pitchFamily="18" charset="0"/>
              </a:rPr>
              <a:t>湖泊需水量计算</a:t>
            </a:r>
          </a:p>
        </p:txBody>
      </p:sp>
      <p:sp>
        <p:nvSpPr>
          <p:cNvPr id="56323" name="Text Box 3"/>
          <p:cNvSpPr txBox="1">
            <a:spLocks noChangeArrowheads="1"/>
          </p:cNvSpPr>
          <p:nvPr/>
        </p:nvSpPr>
        <p:spPr bwMode="auto">
          <a:xfrm>
            <a:off x="395288" y="981074"/>
            <a:ext cx="8372475" cy="1877437"/>
          </a:xfrm>
          <a:prstGeom prst="rect">
            <a:avLst/>
          </a:prstGeom>
          <a:noFill/>
          <a:ln w="9525">
            <a:noFill/>
            <a:miter lim="800000"/>
            <a:headEnd/>
            <a:tailEnd/>
          </a:ln>
          <a:effectLst/>
        </p:spPr>
        <p:txBody>
          <a:bodyPr wrap="square">
            <a:spAutoFit/>
          </a:bodyPr>
          <a:lstStyle/>
          <a:p>
            <a:r>
              <a:rPr lang="zh-CN" altLang="en-US" b="1" dirty="0" smtClean="0">
                <a:solidFill>
                  <a:srgbClr val="67C844"/>
                </a:solidFill>
                <a:latin typeface="Times New Roman" pitchFamily="18" charset="0"/>
                <a:ea typeface="仿宋_GB2312" pitchFamily="49" charset="-122"/>
                <a:cs typeface="Times New Roman" pitchFamily="18" charset="0"/>
              </a:rPr>
              <a:t>计算成果及分析</a:t>
            </a:r>
            <a:endParaRPr lang="en-US" altLang="zh-CN" b="1" dirty="0" smtClean="0">
              <a:solidFill>
                <a:srgbClr val="67C844"/>
              </a:solidFill>
              <a:latin typeface="Times New Roman" pitchFamily="18" charset="0"/>
              <a:ea typeface="仿宋_GB2312" pitchFamily="49" charset="-122"/>
              <a:cs typeface="Times New Roman" pitchFamily="18" charset="0"/>
            </a:endParaRPr>
          </a:p>
          <a:p>
            <a:endParaRPr lang="en-US" altLang="zh-CN" dirty="0" smtClean="0">
              <a:solidFill>
                <a:srgbClr val="FF0000"/>
              </a:solidFill>
              <a:latin typeface="仿宋_GB2312" pitchFamily="49" charset="-122"/>
              <a:ea typeface="仿宋_GB2312" pitchFamily="49" charset="-122"/>
              <a:cs typeface="Times New Roman" pitchFamily="18" charset="0"/>
            </a:endParaRPr>
          </a:p>
          <a:p>
            <a:pPr>
              <a:lnSpc>
                <a:spcPts val="2400"/>
              </a:lnSpc>
            </a:pPr>
            <a:r>
              <a:rPr lang="en-US" altLang="zh-CN" dirty="0" smtClean="0">
                <a:latin typeface="仿宋_GB2312" pitchFamily="49" charset="-122"/>
                <a:ea typeface="仿宋_GB2312" pitchFamily="49" charset="-122"/>
              </a:rPr>
              <a:t>    </a:t>
            </a:r>
            <a:r>
              <a:rPr lang="zh-CN" altLang="zh-CN" dirty="0" smtClean="0">
                <a:latin typeface="仿宋_GB2312" pitchFamily="49" charset="-122"/>
                <a:ea typeface="仿宋_GB2312" pitchFamily="49" charset="-122"/>
              </a:rPr>
              <a:t>总体来看，月需水量最大值出现在平水年的</a:t>
            </a:r>
            <a:r>
              <a:rPr lang="en-US" altLang="zh-CN" dirty="0" smtClean="0">
                <a:latin typeface="仿宋_GB2312" pitchFamily="49" charset="-122"/>
                <a:ea typeface="仿宋_GB2312" pitchFamily="49" charset="-122"/>
              </a:rPr>
              <a:t>5</a:t>
            </a:r>
            <a:r>
              <a:rPr lang="zh-CN" altLang="zh-CN" dirty="0" smtClean="0">
                <a:latin typeface="仿宋_GB2312" pitchFamily="49" charset="-122"/>
                <a:ea typeface="仿宋_GB2312" pitchFamily="49" charset="-122"/>
              </a:rPr>
              <a:t>月；各水平年，夏、秋季的月需水量相对较大，而冬、春季月需水量相对较小；各水平年在</a:t>
            </a:r>
            <a:r>
              <a:rPr lang="en-US" altLang="zh-CN" dirty="0" smtClean="0">
                <a:latin typeface="仿宋_GB2312" pitchFamily="49" charset="-122"/>
                <a:ea typeface="仿宋_GB2312" pitchFamily="49" charset="-122"/>
              </a:rPr>
              <a:t>7</a:t>
            </a:r>
            <a:r>
              <a:rPr lang="zh-CN" altLang="zh-CN" dirty="0" smtClean="0">
                <a:latin typeface="仿宋_GB2312" pitchFamily="49" charset="-122"/>
                <a:ea typeface="仿宋_GB2312" pitchFamily="49" charset="-122"/>
              </a:rPr>
              <a:t>月均有一个凹点；依枯水年、平水年、丰水年，月需水量峰值按月份逐个向后推移。</a:t>
            </a:r>
          </a:p>
          <a:p>
            <a:pPr>
              <a:lnSpc>
                <a:spcPts val="2400"/>
              </a:lnSpc>
            </a:pPr>
            <a:r>
              <a:rPr lang="en-US" altLang="zh-CN" dirty="0" smtClean="0">
                <a:latin typeface="仿宋_GB2312" pitchFamily="49" charset="-122"/>
                <a:ea typeface="仿宋_GB2312" pitchFamily="49" charset="-122"/>
              </a:rPr>
              <a:t>	</a:t>
            </a:r>
            <a:endParaRPr lang="en-US" altLang="zh-CN" dirty="0">
              <a:latin typeface="仿宋_GB2312" pitchFamily="49" charset="-122"/>
              <a:ea typeface="仿宋_GB2312" pitchFamily="49" charset="-122"/>
              <a:cs typeface="Times New Roman" pitchFamily="18"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66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6625" name="图表 7"/>
          <p:cNvPicPr>
            <a:picLocks noChangeArrowheads="1"/>
          </p:cNvPicPr>
          <p:nvPr/>
        </p:nvPicPr>
        <p:blipFill>
          <a:blip r:embed="rId2" cstate="print"/>
          <a:srcRect l="-3523" t="-5582" r="-14674" b="-1494"/>
          <a:stretch>
            <a:fillRect/>
          </a:stretch>
        </p:blipFill>
        <p:spPr bwMode="auto">
          <a:xfrm>
            <a:off x="3143240" y="2643182"/>
            <a:ext cx="5276488" cy="3738146"/>
          </a:xfrm>
          <a:prstGeom prst="rect">
            <a:avLst/>
          </a:prstGeom>
          <a:noFill/>
        </p:spPr>
      </p:pic>
      <p:sp>
        <p:nvSpPr>
          <p:cNvPr id="26627" name="Rectangle 3"/>
          <p:cNvSpPr>
            <a:spLocks noChangeArrowheads="1"/>
          </p:cNvSpPr>
          <p:nvPr/>
        </p:nvSpPr>
        <p:spPr bwMode="auto">
          <a:xfrm>
            <a:off x="5004048" y="6381328"/>
            <a:ext cx="2376264"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000" b="1" dirty="0" smtClean="0">
                <a:latin typeface="Times New Roman" pitchFamily="18" charset="0"/>
                <a:ea typeface="黑体" pitchFamily="2" charset="-122"/>
                <a:cs typeface="Times New Roman" pitchFamily="18" charset="0"/>
              </a:rPr>
              <a:t>          </a:t>
            </a:r>
            <a:r>
              <a:rPr kumimoji="0" lang="zh-CN" altLang="en-US" sz="1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不同水平年最小需水量（规划）</a:t>
            </a:r>
            <a:r>
              <a:rPr kumimoji="0" lang="zh-CN" altLang="en-US" sz="800" b="0" i="0" u="none" strike="noStrike" cap="none" normalizeH="0" baseline="0" dirty="0" smtClean="0">
                <a:ln>
                  <a:noFill/>
                </a:ln>
                <a:solidFill>
                  <a:schemeClr val="tx1"/>
                </a:solidFill>
                <a:effectLst/>
                <a:latin typeface="Arial" pitchFamily="34" charset="0"/>
                <a:ea typeface="宋体" pitchFamily="2" charset="-122"/>
              </a:rPr>
              <a:t> </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8" name="椭圆 7"/>
          <p:cNvSpPr/>
          <p:nvPr/>
        </p:nvSpPr>
        <p:spPr>
          <a:xfrm flipH="1" flipV="1">
            <a:off x="5429254" y="3143248"/>
            <a:ext cx="45719" cy="7143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B0F0"/>
              </a:solidFill>
            </a:endParaRPr>
          </a:p>
        </p:txBody>
      </p:sp>
      <p:sp>
        <p:nvSpPr>
          <p:cNvPr id="10" name="椭圆 9"/>
          <p:cNvSpPr/>
          <p:nvPr/>
        </p:nvSpPr>
        <p:spPr>
          <a:xfrm flipH="1" flipV="1">
            <a:off x="4786314" y="3643314"/>
            <a:ext cx="55243" cy="45719"/>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B0F0"/>
              </a:solidFill>
            </a:endParaRPr>
          </a:p>
        </p:txBody>
      </p:sp>
      <p:sp>
        <p:nvSpPr>
          <p:cNvPr id="11" name="椭圆 10"/>
          <p:cNvSpPr/>
          <p:nvPr/>
        </p:nvSpPr>
        <p:spPr>
          <a:xfrm>
            <a:off x="5753100" y="3519487"/>
            <a:ext cx="45719" cy="45719"/>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B0F0"/>
              </a:solidFill>
            </a:endParaRPr>
          </a:p>
        </p:txBody>
      </p:sp>
      <p:cxnSp>
        <p:nvCxnSpPr>
          <p:cNvPr id="12" name="直接箭头连接符 11"/>
          <p:cNvCxnSpPr/>
          <p:nvPr/>
        </p:nvCxnSpPr>
        <p:spPr>
          <a:xfrm flipV="1">
            <a:off x="4787902" y="3143248"/>
            <a:ext cx="498478" cy="285752"/>
          </a:xfrm>
          <a:prstGeom prst="straightConnector1">
            <a:avLst/>
          </a:prstGeom>
          <a:ln w="952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5572132" y="3143248"/>
            <a:ext cx="357190" cy="285752"/>
          </a:xfrm>
          <a:prstGeom prst="straightConnector1">
            <a:avLst/>
          </a:prstGeom>
          <a:ln w="9525">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par>
                                <p:cTn id="16" presetID="22" presetClass="entr" presetSubtype="8"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5.3 </a:t>
            </a:r>
            <a:r>
              <a:rPr lang="zh-CN" altLang="en-US" sz="2400" dirty="0" smtClean="0">
                <a:solidFill>
                  <a:schemeClr val="tx1"/>
                </a:solidFill>
                <a:effectLst/>
                <a:latin typeface="Times New Roman" pitchFamily="18" charset="0"/>
                <a:cs typeface="Times New Roman" pitchFamily="18" charset="0"/>
              </a:rPr>
              <a:t>湖泊需水量计算</a:t>
            </a:r>
          </a:p>
        </p:txBody>
      </p:sp>
      <p:sp>
        <p:nvSpPr>
          <p:cNvPr id="56323" name="Text Box 3"/>
          <p:cNvSpPr txBox="1">
            <a:spLocks noChangeArrowheads="1"/>
          </p:cNvSpPr>
          <p:nvPr/>
        </p:nvSpPr>
        <p:spPr bwMode="auto">
          <a:xfrm>
            <a:off x="395288" y="981075"/>
            <a:ext cx="8065144" cy="946862"/>
          </a:xfrm>
          <a:prstGeom prst="rect">
            <a:avLst/>
          </a:prstGeom>
          <a:noFill/>
          <a:ln w="9525">
            <a:noFill/>
            <a:miter lim="800000"/>
            <a:headEnd/>
            <a:tailEnd/>
          </a:ln>
          <a:effectLst/>
        </p:spPr>
        <p:txBody>
          <a:bodyPr wrap="square">
            <a:spAutoFit/>
          </a:bodyPr>
          <a:lstStyle/>
          <a:p>
            <a:r>
              <a:rPr lang="zh-CN" altLang="en-US" b="1" dirty="0" smtClean="0">
                <a:solidFill>
                  <a:srgbClr val="67C844"/>
                </a:solidFill>
                <a:latin typeface="Times New Roman" pitchFamily="18" charset="0"/>
                <a:ea typeface="仿宋_GB2312" pitchFamily="49" charset="-122"/>
                <a:cs typeface="Times New Roman" pitchFamily="18" charset="0"/>
              </a:rPr>
              <a:t>计算成果及分析</a:t>
            </a:r>
            <a:endParaRPr lang="en-US" altLang="zh-CN" b="1" dirty="0" smtClean="0">
              <a:solidFill>
                <a:srgbClr val="67C844"/>
              </a:solidFill>
              <a:latin typeface="Times New Roman" pitchFamily="18" charset="0"/>
              <a:ea typeface="仿宋_GB2312" pitchFamily="49" charset="-122"/>
              <a:cs typeface="Times New Roman" pitchFamily="18" charset="0"/>
            </a:endParaRPr>
          </a:p>
          <a:p>
            <a:pPr>
              <a:lnSpc>
                <a:spcPts val="2400"/>
              </a:lnSpc>
            </a:pPr>
            <a:endParaRPr lang="en-US" altLang="zh-CN" dirty="0" smtClean="0">
              <a:latin typeface="仿宋_GB2312" pitchFamily="49" charset="-122"/>
              <a:ea typeface="仿宋_GB2312" pitchFamily="49" charset="-122"/>
            </a:endParaRPr>
          </a:p>
          <a:p>
            <a:pPr>
              <a:lnSpc>
                <a:spcPts val="2400"/>
              </a:lnSpc>
            </a:pPr>
            <a:r>
              <a:rPr lang="zh-CN" altLang="zh-CN" dirty="0" smtClean="0">
                <a:latin typeface="仿宋_GB2312" pitchFamily="49" charset="-122"/>
                <a:ea typeface="仿宋_GB2312" pitchFamily="49" charset="-122"/>
              </a:rPr>
              <a:t>相同水平年，不同等级需水量间所显示的变化趋势相同</a:t>
            </a:r>
            <a:r>
              <a:rPr lang="zh-CN" altLang="en-US" dirty="0" smtClean="0">
                <a:latin typeface="仿宋_GB2312" pitchFamily="49" charset="-122"/>
                <a:ea typeface="仿宋_GB2312" pitchFamily="49" charset="-122"/>
              </a:rPr>
              <a:t>；</a:t>
            </a:r>
            <a:endParaRPr lang="en-US" altLang="zh-CN" dirty="0" smtClean="0">
              <a:latin typeface="仿宋_GB2312" pitchFamily="49" charset="-122"/>
              <a:ea typeface="仿宋_GB2312" pitchFamily="49" charset="-122"/>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66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23" name="图表 10"/>
          <p:cNvPicPr>
            <a:picLocks noChangeArrowheads="1"/>
          </p:cNvPicPr>
          <p:nvPr/>
        </p:nvPicPr>
        <p:blipFill>
          <a:blip r:embed="rId2" cstate="print"/>
          <a:srcRect l="-3195" t="-3424" r="-3975" b="-1494"/>
          <a:stretch>
            <a:fillRect/>
          </a:stretch>
        </p:blipFill>
        <p:spPr bwMode="auto">
          <a:xfrm>
            <a:off x="179512" y="2852936"/>
            <a:ext cx="2880320" cy="2088232"/>
          </a:xfrm>
          <a:prstGeom prst="rect">
            <a:avLst/>
          </a:prstGeom>
          <a:noFill/>
        </p:spPr>
      </p:pic>
      <p:pic>
        <p:nvPicPr>
          <p:cNvPr id="30722" name="图表 11"/>
          <p:cNvPicPr>
            <a:picLocks noChangeArrowheads="1"/>
          </p:cNvPicPr>
          <p:nvPr/>
        </p:nvPicPr>
        <p:blipFill>
          <a:blip r:embed="rId3" cstate="print"/>
          <a:srcRect l="-3145" t="-2469" r="-2353" b="-1959"/>
          <a:stretch>
            <a:fillRect/>
          </a:stretch>
        </p:blipFill>
        <p:spPr bwMode="auto">
          <a:xfrm>
            <a:off x="3095328" y="2780928"/>
            <a:ext cx="2952328" cy="2160240"/>
          </a:xfrm>
          <a:prstGeom prst="rect">
            <a:avLst/>
          </a:prstGeom>
          <a:noFill/>
        </p:spPr>
      </p:pic>
      <p:pic>
        <p:nvPicPr>
          <p:cNvPr id="30721" name="图表 12"/>
          <p:cNvPicPr>
            <a:picLocks noChangeArrowheads="1"/>
          </p:cNvPicPr>
          <p:nvPr/>
        </p:nvPicPr>
        <p:blipFill>
          <a:blip r:embed="rId4" cstate="print"/>
          <a:srcRect l="-3223" t="-5582" r="-4887" b="-1494"/>
          <a:stretch>
            <a:fillRect/>
          </a:stretch>
        </p:blipFill>
        <p:spPr bwMode="auto">
          <a:xfrm>
            <a:off x="6119664" y="2852936"/>
            <a:ext cx="2736304" cy="2088232"/>
          </a:xfrm>
          <a:prstGeom prst="rect">
            <a:avLst/>
          </a:prstGeom>
          <a:noFill/>
        </p:spPr>
      </p:pic>
      <p:sp>
        <p:nvSpPr>
          <p:cNvPr id="3072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0725" name="Rectangle 5"/>
          <p:cNvSpPr>
            <a:spLocks noChangeArrowheads="1"/>
          </p:cNvSpPr>
          <p:nvPr/>
        </p:nvSpPr>
        <p:spPr bwMode="auto">
          <a:xfrm>
            <a:off x="647056" y="5085184"/>
            <a:ext cx="2267744"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丰水年不同等级需水量（规划）</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30726" name="Rectangle 6"/>
          <p:cNvSpPr>
            <a:spLocks noChangeArrowheads="1"/>
          </p:cNvSpPr>
          <p:nvPr/>
        </p:nvSpPr>
        <p:spPr bwMode="auto">
          <a:xfrm>
            <a:off x="3527376" y="5085184"/>
            <a:ext cx="2195736"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平水年不同等级需水量（规划）</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5" name="矩形 14"/>
          <p:cNvSpPr/>
          <p:nvPr/>
        </p:nvSpPr>
        <p:spPr>
          <a:xfrm>
            <a:off x="6623720" y="5085184"/>
            <a:ext cx="1980029" cy="246221"/>
          </a:xfrm>
          <a:prstGeom prst="rect">
            <a:avLst/>
          </a:prstGeom>
        </p:spPr>
        <p:txBody>
          <a:bodyPr wrap="none">
            <a:spAutoFit/>
          </a:bodyPr>
          <a:lstStyle/>
          <a:p>
            <a:r>
              <a:rPr lang="zh-CN" altLang="zh-CN" sz="1000" b="1" kern="100" dirty="0" smtClean="0">
                <a:latin typeface="Times New Roman"/>
                <a:ea typeface="黑体"/>
                <a:cs typeface="Times New Roman"/>
              </a:rPr>
              <a:t>枯水年不同等级需水量（规划）</a:t>
            </a:r>
            <a:endParaRPr lang="zh-CN" altLang="en-US" sz="10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5.4 </a:t>
            </a:r>
            <a:r>
              <a:rPr lang="zh-CN" altLang="en-US" sz="2400" dirty="0" smtClean="0">
                <a:solidFill>
                  <a:schemeClr val="tx1"/>
                </a:solidFill>
                <a:effectLst/>
                <a:latin typeface="Times New Roman" pitchFamily="18" charset="0"/>
                <a:cs typeface="Times New Roman" pitchFamily="18" charset="0"/>
              </a:rPr>
              <a:t>湖泊引水量计算</a:t>
            </a:r>
          </a:p>
        </p:txBody>
      </p:sp>
      <p:sp>
        <p:nvSpPr>
          <p:cNvPr id="56323" name="Text Box 3"/>
          <p:cNvSpPr txBox="1">
            <a:spLocks noChangeArrowheads="1"/>
          </p:cNvSpPr>
          <p:nvPr/>
        </p:nvSpPr>
        <p:spPr bwMode="auto">
          <a:xfrm>
            <a:off x="395288" y="981075"/>
            <a:ext cx="8372475" cy="3139321"/>
          </a:xfrm>
          <a:prstGeom prst="rect">
            <a:avLst/>
          </a:prstGeom>
          <a:noFill/>
          <a:ln w="9525">
            <a:noFill/>
            <a:miter lim="800000"/>
            <a:headEnd/>
            <a:tailEnd/>
          </a:ln>
          <a:effectLst/>
        </p:spPr>
        <p:txBody>
          <a:bodyPr>
            <a:spAutoFit/>
          </a:bodyPr>
          <a:lstStyle/>
          <a:p>
            <a:r>
              <a:rPr lang="zh-CN" altLang="en-US" b="1" dirty="0">
                <a:solidFill>
                  <a:srgbClr val="67C844"/>
                </a:solidFill>
                <a:latin typeface="Times New Roman" pitchFamily="18" charset="0"/>
                <a:ea typeface="仿宋_GB2312" pitchFamily="49" charset="-122"/>
                <a:cs typeface="Times New Roman" pitchFamily="18" charset="0"/>
              </a:rPr>
              <a:t>估算</a:t>
            </a:r>
            <a:r>
              <a:rPr lang="zh-CN" altLang="en-US" b="1" dirty="0" smtClean="0">
                <a:solidFill>
                  <a:srgbClr val="67C844"/>
                </a:solidFill>
                <a:latin typeface="Times New Roman" pitchFamily="18" charset="0"/>
                <a:ea typeface="仿宋_GB2312" pitchFamily="49" charset="-122"/>
                <a:cs typeface="Times New Roman" pitchFamily="18" charset="0"/>
              </a:rPr>
              <a:t>模型</a:t>
            </a:r>
            <a:endParaRPr lang="en-US" altLang="zh-CN" dirty="0">
              <a:latin typeface="Times New Roman" pitchFamily="18" charset="0"/>
              <a:cs typeface="Times New Roman" pitchFamily="18" charset="0"/>
            </a:endParaRPr>
          </a:p>
          <a:p>
            <a:pPr>
              <a:lnSpc>
                <a:spcPts val="2400"/>
              </a:lnSpc>
            </a:pPr>
            <a:endParaRPr lang="en-US" altLang="zh-CN" dirty="0" smtClean="0">
              <a:latin typeface="Times New Roman" pitchFamily="18" charset="0"/>
              <a:ea typeface="仿宋_GB2312" pitchFamily="49" charset="-122"/>
              <a:cs typeface="Times New Roman" pitchFamily="18" charset="0"/>
            </a:endParaRPr>
          </a:p>
          <a:p>
            <a:pPr>
              <a:lnSpc>
                <a:spcPts val="2400"/>
              </a:lnSpc>
            </a:pPr>
            <a:r>
              <a:rPr lang="en-US" altLang="zh-CN" dirty="0" smtClean="0">
                <a:latin typeface="Times New Roman" pitchFamily="18" charset="0"/>
                <a:ea typeface="仿宋_GB2312" pitchFamily="49" charset="-122"/>
                <a:cs typeface="Times New Roman" pitchFamily="18" charset="0"/>
              </a:rPr>
              <a:t>        </a:t>
            </a:r>
            <a:r>
              <a:rPr lang="zh-CN" altLang="en-US" dirty="0" smtClean="0">
                <a:latin typeface="Times New Roman" pitchFamily="18" charset="0"/>
                <a:ea typeface="仿宋_GB2312" pitchFamily="49" charset="-122"/>
                <a:cs typeface="Times New Roman" pitchFamily="18" charset="0"/>
              </a:rPr>
              <a:t>梅江湖泊的主要功能为景观，不需提供农业及生活用水等。模型中需要考虑的内容为：蒸发耗水量、渗漏耗水量、降雨补水量及地表径流补水量。根据梅江一期景观水体的实际情况，引水量计算中采用的公式为：</a:t>
            </a:r>
            <a:endParaRPr lang="en-US" altLang="zh-CN" dirty="0" smtClean="0">
              <a:latin typeface="Times New Roman" pitchFamily="18" charset="0"/>
              <a:ea typeface="仿宋_GB2312" pitchFamily="49" charset="-122"/>
              <a:cs typeface="Times New Roman" pitchFamily="18" charset="0"/>
            </a:endParaRPr>
          </a:p>
          <a:p>
            <a:pPr>
              <a:lnSpc>
                <a:spcPts val="2400"/>
              </a:lnSpc>
            </a:pPr>
            <a:endParaRPr lang="zh-CN" altLang="en-US" dirty="0" smtClean="0">
              <a:latin typeface="Times New Roman" pitchFamily="18" charset="0"/>
              <a:ea typeface="仿宋_GB2312" pitchFamily="49" charset="-122"/>
              <a:cs typeface="Times New Roman" pitchFamily="18" charset="0"/>
            </a:endParaRPr>
          </a:p>
          <a:p>
            <a:pPr>
              <a:lnSpc>
                <a:spcPts val="2400"/>
              </a:lnSpc>
            </a:pPr>
            <a:r>
              <a:rPr lang="zh-CN" altLang="en-US" dirty="0" smtClean="0">
                <a:latin typeface="Times New Roman" pitchFamily="18" charset="0"/>
                <a:ea typeface="仿宋_GB2312" pitchFamily="49" charset="-122"/>
                <a:cs typeface="Times New Roman" pitchFamily="18" charset="0"/>
              </a:rPr>
              <a:t>                       </a:t>
            </a:r>
          </a:p>
          <a:p>
            <a:pPr>
              <a:lnSpc>
                <a:spcPts val="2400"/>
              </a:lnSpc>
            </a:pPr>
            <a:r>
              <a:rPr lang="zh-CN" altLang="en-US" dirty="0" smtClean="0">
                <a:latin typeface="Times New Roman" pitchFamily="18" charset="0"/>
                <a:ea typeface="仿宋_GB2312" pitchFamily="49" charset="-122"/>
                <a:cs typeface="Times New Roman" pitchFamily="18" charset="0"/>
              </a:rPr>
              <a:t>式中，</a:t>
            </a:r>
            <a:r>
              <a:rPr lang="en-US" altLang="zh-CN" i="1" dirty="0" smtClean="0">
                <a:latin typeface="Times New Roman" pitchFamily="18" charset="0"/>
                <a:ea typeface="仿宋_GB2312" pitchFamily="49" charset="-122"/>
                <a:cs typeface="Times New Roman" pitchFamily="18" charset="0"/>
              </a:rPr>
              <a:t>W</a:t>
            </a:r>
            <a:r>
              <a:rPr lang="zh-CN" altLang="en-US" dirty="0" smtClean="0">
                <a:latin typeface="Times New Roman" pitchFamily="18" charset="0"/>
                <a:ea typeface="仿宋_GB2312" pitchFamily="49" charset="-122"/>
                <a:cs typeface="Times New Roman" pitchFamily="18" charset="0"/>
              </a:rPr>
              <a:t> 为引水量；</a:t>
            </a:r>
            <a:r>
              <a:rPr lang="en-US" altLang="zh-CN" i="1" dirty="0" smtClean="0">
                <a:latin typeface="Times New Roman" pitchFamily="18" charset="0"/>
                <a:ea typeface="仿宋_GB2312" pitchFamily="49" charset="-122"/>
                <a:cs typeface="Times New Roman" pitchFamily="18" charset="0"/>
              </a:rPr>
              <a:t>ET</a:t>
            </a:r>
            <a:r>
              <a:rPr lang="zh-CN" altLang="en-US" dirty="0" smtClean="0">
                <a:latin typeface="Times New Roman" pitchFamily="18" charset="0"/>
                <a:ea typeface="仿宋_GB2312" pitchFamily="49" charset="-122"/>
                <a:cs typeface="Times New Roman" pitchFamily="18" charset="0"/>
              </a:rPr>
              <a:t> 为蒸发；</a:t>
            </a:r>
            <a:r>
              <a:rPr lang="en-US" altLang="zh-CN" i="1" dirty="0" smtClean="0">
                <a:latin typeface="Times New Roman" pitchFamily="18" charset="0"/>
                <a:ea typeface="仿宋_GB2312" pitchFamily="49" charset="-122"/>
                <a:cs typeface="Times New Roman" pitchFamily="18" charset="0"/>
              </a:rPr>
              <a:t>A</a:t>
            </a:r>
            <a:r>
              <a:rPr lang="zh-CN" altLang="en-US" dirty="0" smtClean="0">
                <a:latin typeface="Times New Roman" pitchFamily="18" charset="0"/>
                <a:ea typeface="仿宋_GB2312" pitchFamily="49" charset="-122"/>
                <a:cs typeface="Times New Roman" pitchFamily="18" charset="0"/>
              </a:rPr>
              <a:t> 为湖泊面积；</a:t>
            </a:r>
            <a:r>
              <a:rPr lang="en-US" altLang="zh-CN" i="1" dirty="0" smtClean="0">
                <a:latin typeface="Times New Roman" pitchFamily="18" charset="0"/>
                <a:ea typeface="仿宋_GB2312" pitchFamily="49" charset="-122"/>
                <a:cs typeface="Times New Roman" pitchFamily="18" charset="0"/>
              </a:rPr>
              <a:t>GA</a:t>
            </a:r>
            <a:r>
              <a:rPr lang="zh-CN" altLang="en-US" dirty="0" smtClean="0">
                <a:latin typeface="Times New Roman" pitchFamily="18" charset="0"/>
                <a:ea typeface="仿宋_GB2312" pitchFamily="49" charset="-122"/>
                <a:cs typeface="Times New Roman" pitchFamily="18" charset="0"/>
              </a:rPr>
              <a:t> 为渗漏量；</a:t>
            </a:r>
            <a:r>
              <a:rPr lang="en-US" altLang="zh-CN" i="1" dirty="0" smtClean="0">
                <a:latin typeface="Times New Roman" pitchFamily="18" charset="0"/>
                <a:ea typeface="仿宋_GB2312" pitchFamily="49" charset="-122"/>
                <a:cs typeface="Times New Roman" pitchFamily="18" charset="0"/>
              </a:rPr>
              <a:t>P</a:t>
            </a:r>
            <a:r>
              <a:rPr lang="zh-CN" altLang="en-US" i="1" dirty="0" smtClean="0">
                <a:latin typeface="Times New Roman" pitchFamily="18" charset="0"/>
                <a:ea typeface="仿宋_GB2312" pitchFamily="49" charset="-122"/>
                <a:cs typeface="Times New Roman" pitchFamily="18" charset="0"/>
              </a:rPr>
              <a:t> </a:t>
            </a:r>
            <a:r>
              <a:rPr lang="zh-CN" altLang="en-US" dirty="0" smtClean="0">
                <a:latin typeface="Times New Roman" pitchFamily="18" charset="0"/>
                <a:ea typeface="仿宋_GB2312" pitchFamily="49" charset="-122"/>
                <a:cs typeface="Times New Roman" pitchFamily="18" charset="0"/>
              </a:rPr>
              <a:t>为降雨；</a:t>
            </a:r>
            <a:r>
              <a:rPr lang="en-US" altLang="zh-CN" i="1" dirty="0" smtClean="0">
                <a:latin typeface="Times New Roman" pitchFamily="18" charset="0"/>
                <a:ea typeface="仿宋_GB2312" pitchFamily="49" charset="-122"/>
                <a:cs typeface="Times New Roman" pitchFamily="18" charset="0"/>
              </a:rPr>
              <a:t>R</a:t>
            </a:r>
            <a:r>
              <a:rPr lang="zh-CN" altLang="en-US" dirty="0" smtClean="0">
                <a:latin typeface="Times New Roman" pitchFamily="18" charset="0"/>
                <a:ea typeface="仿宋_GB2312" pitchFamily="49" charset="-122"/>
                <a:cs typeface="Times New Roman" pitchFamily="18" charset="0"/>
              </a:rPr>
              <a:t> 为地表径流；</a:t>
            </a:r>
            <a:r>
              <a:rPr lang="en-US" altLang="zh-CN" i="1" dirty="0" err="1" smtClean="0">
                <a:latin typeface="Times New Roman" pitchFamily="18" charset="0"/>
                <a:ea typeface="仿宋_GB2312" pitchFamily="49" charset="-122"/>
                <a:cs typeface="Times New Roman" pitchFamily="18" charset="0"/>
              </a:rPr>
              <a:t>Ar</a:t>
            </a:r>
            <a:r>
              <a:rPr lang="zh-CN" altLang="en-US" i="1" dirty="0" smtClean="0">
                <a:latin typeface="Times New Roman" pitchFamily="18" charset="0"/>
                <a:ea typeface="仿宋_GB2312" pitchFamily="49" charset="-122"/>
                <a:cs typeface="Times New Roman" pitchFamily="18" charset="0"/>
              </a:rPr>
              <a:t> </a:t>
            </a:r>
            <a:r>
              <a:rPr lang="zh-CN" altLang="en-US" dirty="0" smtClean="0">
                <a:latin typeface="Times New Roman" pitchFamily="18" charset="0"/>
                <a:ea typeface="仿宋_GB2312" pitchFamily="49" charset="-122"/>
                <a:cs typeface="Times New Roman" pitchFamily="18" charset="0"/>
              </a:rPr>
              <a:t>为雨水自流面积</a:t>
            </a:r>
            <a:endParaRPr lang="zh-CN" altLang="en-US" dirty="0">
              <a:latin typeface="Times New Roman" pitchFamily="18" charset="0"/>
              <a:ea typeface="仿宋_GB2312" pitchFamily="49" charset="-122"/>
              <a:cs typeface="Times New Roman" pitchFamily="18" charset="0"/>
            </a:endParaRPr>
          </a:p>
          <a:p>
            <a:pPr>
              <a:lnSpc>
                <a:spcPts val="2400"/>
              </a:lnSpc>
            </a:pPr>
            <a:r>
              <a:rPr lang="zh-CN" altLang="en-US" dirty="0">
                <a:latin typeface="Times New Roman" pitchFamily="18" charset="0"/>
                <a:ea typeface="仿宋_GB2312" pitchFamily="49" charset="-122"/>
                <a:cs typeface="Times New Roman" pitchFamily="18" charset="0"/>
              </a:rPr>
              <a:t>        </a:t>
            </a:r>
            <a:endParaRPr lang="en-US" altLang="zh-CN" dirty="0">
              <a:latin typeface="Times New Roman" pitchFamily="18" charset="0"/>
              <a:cs typeface="Times New Roman" pitchFamily="18" charset="0"/>
            </a:endParaRPr>
          </a:p>
        </p:txBody>
      </p:sp>
      <p:sp>
        <p:nvSpPr>
          <p:cNvPr id="32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2769" name="Object 1"/>
          <p:cNvGraphicFramePr>
            <a:graphicFrameLocks noChangeAspect="1"/>
          </p:cNvGraphicFramePr>
          <p:nvPr/>
        </p:nvGraphicFramePr>
        <p:xfrm>
          <a:off x="2843808" y="2636912"/>
          <a:ext cx="3278259" cy="360040"/>
        </p:xfrm>
        <a:graphic>
          <a:graphicData uri="http://schemas.openxmlformats.org/presentationml/2006/ole">
            <p:oleObj spid="_x0000_s32769" name="Equation" r:id="rId3" imgW="1651000" imgH="177800" progId="">
              <p:embed/>
            </p:oleObj>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5.4 </a:t>
            </a:r>
            <a:r>
              <a:rPr lang="zh-CN" altLang="en-US" sz="2400" dirty="0" smtClean="0">
                <a:solidFill>
                  <a:schemeClr val="tx1"/>
                </a:solidFill>
                <a:effectLst/>
                <a:latin typeface="Times New Roman" pitchFamily="18" charset="0"/>
                <a:cs typeface="Times New Roman" pitchFamily="18" charset="0"/>
              </a:rPr>
              <a:t>湖泊引水量计算</a:t>
            </a:r>
          </a:p>
        </p:txBody>
      </p:sp>
      <p:sp>
        <p:nvSpPr>
          <p:cNvPr id="56323" name="Text Box 3"/>
          <p:cNvSpPr txBox="1">
            <a:spLocks noChangeArrowheads="1"/>
          </p:cNvSpPr>
          <p:nvPr/>
        </p:nvSpPr>
        <p:spPr bwMode="auto">
          <a:xfrm>
            <a:off x="395288" y="981075"/>
            <a:ext cx="8372475" cy="1600438"/>
          </a:xfrm>
          <a:prstGeom prst="rect">
            <a:avLst/>
          </a:prstGeom>
          <a:noFill/>
          <a:ln w="9525">
            <a:noFill/>
            <a:miter lim="800000"/>
            <a:headEnd/>
            <a:tailEnd/>
          </a:ln>
          <a:effectLst/>
        </p:spPr>
        <p:txBody>
          <a:bodyPr>
            <a:spAutoFit/>
          </a:bodyPr>
          <a:lstStyle/>
          <a:p>
            <a:r>
              <a:rPr lang="zh-CN" altLang="en-US" b="1" dirty="0" smtClean="0">
                <a:solidFill>
                  <a:srgbClr val="67C844"/>
                </a:solidFill>
                <a:latin typeface="Times New Roman" pitchFamily="18" charset="0"/>
                <a:ea typeface="仿宋_GB2312" pitchFamily="49" charset="-122"/>
                <a:cs typeface="Times New Roman" pitchFamily="18" charset="0"/>
              </a:rPr>
              <a:t>计算成果及分析</a:t>
            </a:r>
            <a:endParaRPr lang="en-US" altLang="zh-CN" dirty="0">
              <a:latin typeface="Times New Roman" pitchFamily="18" charset="0"/>
              <a:cs typeface="Times New Roman" pitchFamily="18" charset="0"/>
            </a:endParaRPr>
          </a:p>
          <a:p>
            <a:pPr>
              <a:lnSpc>
                <a:spcPts val="2400"/>
              </a:lnSpc>
            </a:pPr>
            <a:endParaRPr lang="en-US" altLang="zh-CN" dirty="0" smtClean="0">
              <a:latin typeface="Times New Roman" pitchFamily="18" charset="0"/>
              <a:ea typeface="仿宋_GB2312" pitchFamily="49" charset="-122"/>
              <a:cs typeface="Times New Roman" pitchFamily="18" charset="0"/>
            </a:endParaRPr>
          </a:p>
          <a:p>
            <a:pPr>
              <a:lnSpc>
                <a:spcPts val="2400"/>
              </a:lnSpc>
            </a:pPr>
            <a:r>
              <a:rPr lang="en-US" altLang="zh-CN" dirty="0" smtClean="0">
                <a:latin typeface="仿宋_GB2312" pitchFamily="49" charset="-122"/>
                <a:ea typeface="仿宋_GB2312" pitchFamily="49" charset="-122"/>
                <a:cs typeface="Times New Roman" pitchFamily="18" charset="0"/>
              </a:rPr>
              <a:t>    </a:t>
            </a:r>
            <a:r>
              <a:rPr lang="zh-CN" altLang="en-US" dirty="0" smtClean="0">
                <a:latin typeface="仿宋_GB2312" pitchFamily="49" charset="-122"/>
                <a:ea typeface="仿宋_GB2312" pitchFamily="49" charset="-122"/>
                <a:cs typeface="Times New Roman" pitchFamily="18" charset="0"/>
              </a:rPr>
              <a:t>与需水量计算相同，</a:t>
            </a:r>
            <a:r>
              <a:rPr lang="zh-CN" altLang="zh-CN" dirty="0" smtClean="0">
                <a:latin typeface="仿宋_GB2312" pitchFamily="49" charset="-122"/>
                <a:ea typeface="仿宋_GB2312" pitchFamily="49" charset="-122"/>
                <a:cs typeface="Times New Roman" pitchFamily="18" charset="0"/>
              </a:rPr>
              <a:t>针对梅江一期、规划景观水体，对不同水平年、不同等级的生态环境</a:t>
            </a:r>
            <a:r>
              <a:rPr lang="zh-CN" altLang="en-US" dirty="0" smtClean="0">
                <a:latin typeface="仿宋_GB2312" pitchFamily="49" charset="-122"/>
                <a:ea typeface="仿宋_GB2312" pitchFamily="49" charset="-122"/>
                <a:cs typeface="Times New Roman" pitchFamily="18" charset="0"/>
              </a:rPr>
              <a:t>引</a:t>
            </a:r>
            <a:r>
              <a:rPr lang="zh-CN" altLang="zh-CN" dirty="0" smtClean="0">
                <a:latin typeface="仿宋_GB2312" pitchFamily="49" charset="-122"/>
                <a:ea typeface="仿宋_GB2312" pitchFamily="49" charset="-122"/>
                <a:cs typeface="Times New Roman" pitchFamily="18" charset="0"/>
              </a:rPr>
              <a:t>水量进行了分析，所得成果以旬、月、年生态环境</a:t>
            </a:r>
            <a:r>
              <a:rPr lang="zh-CN" altLang="en-US" dirty="0" smtClean="0">
                <a:latin typeface="仿宋_GB2312" pitchFamily="49" charset="-122"/>
                <a:ea typeface="仿宋_GB2312" pitchFamily="49" charset="-122"/>
                <a:cs typeface="Times New Roman" pitchFamily="18" charset="0"/>
              </a:rPr>
              <a:t>引</a:t>
            </a:r>
            <a:r>
              <a:rPr lang="zh-CN" altLang="zh-CN" dirty="0" smtClean="0">
                <a:latin typeface="仿宋_GB2312" pitchFamily="49" charset="-122"/>
                <a:ea typeface="仿宋_GB2312" pitchFamily="49" charset="-122"/>
                <a:cs typeface="Times New Roman" pitchFamily="18" charset="0"/>
              </a:rPr>
              <a:t>水量的形式</a:t>
            </a:r>
            <a:r>
              <a:rPr lang="zh-CN" altLang="en-US" dirty="0" smtClean="0">
                <a:latin typeface="仿宋_GB2312" pitchFamily="49" charset="-122"/>
                <a:ea typeface="仿宋_GB2312" pitchFamily="49" charset="-122"/>
                <a:cs typeface="Times New Roman" pitchFamily="18" charset="0"/>
              </a:rPr>
              <a:t>表示。</a:t>
            </a:r>
            <a:endParaRPr lang="en-US" altLang="zh-CN" dirty="0">
              <a:latin typeface="Times New Roman" pitchFamily="18" charset="0"/>
              <a:cs typeface="Times New Roman" pitchFamily="18" charset="0"/>
            </a:endParaRPr>
          </a:p>
        </p:txBody>
      </p:sp>
      <p:sp>
        <p:nvSpPr>
          <p:cNvPr id="32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1.2 </a:t>
            </a:r>
            <a:r>
              <a:rPr lang="zh-CN" altLang="en-US" sz="2400" dirty="0" smtClean="0">
                <a:solidFill>
                  <a:schemeClr val="tx1"/>
                </a:solidFill>
                <a:effectLst/>
                <a:latin typeface="Times New Roman" pitchFamily="18" charset="0"/>
                <a:cs typeface="Times New Roman" pitchFamily="18" charset="0"/>
              </a:rPr>
              <a:t>研究内容及技术路线</a:t>
            </a:r>
            <a:r>
              <a:rPr lang="en-US" altLang="zh-CN" sz="2400" dirty="0" smtClean="0">
                <a:solidFill>
                  <a:schemeClr val="tx1"/>
                </a:solidFill>
                <a:effectLst/>
                <a:latin typeface="Times New Roman" pitchFamily="18" charset="0"/>
                <a:cs typeface="Times New Roman" pitchFamily="18" charset="0"/>
              </a:rPr>
              <a:t> </a:t>
            </a:r>
            <a:endParaRPr lang="zh-CN" altLang="en-US" sz="2400" dirty="0" smtClean="0">
              <a:solidFill>
                <a:srgbClr val="FF0000"/>
              </a:solidFill>
              <a:effectLst/>
              <a:latin typeface="Times New Roman" pitchFamily="18" charset="0"/>
              <a:cs typeface="Times New Roman" pitchFamily="18" charset="0"/>
            </a:endParaRPr>
          </a:p>
        </p:txBody>
      </p:sp>
      <p:sp>
        <p:nvSpPr>
          <p:cNvPr id="56323" name="Text Box 3"/>
          <p:cNvSpPr txBox="1">
            <a:spLocks noChangeArrowheads="1"/>
          </p:cNvSpPr>
          <p:nvPr/>
        </p:nvSpPr>
        <p:spPr bwMode="auto">
          <a:xfrm>
            <a:off x="395288" y="981074"/>
            <a:ext cx="8372475" cy="1631216"/>
          </a:xfrm>
          <a:prstGeom prst="rect">
            <a:avLst/>
          </a:prstGeom>
          <a:noFill/>
          <a:ln w="9525">
            <a:noFill/>
            <a:miter lim="800000"/>
            <a:headEnd/>
            <a:tailEnd/>
          </a:ln>
          <a:effectLst/>
        </p:spPr>
        <p:txBody>
          <a:bodyPr wrap="square">
            <a:spAutoFit/>
          </a:bodyPr>
          <a:lstStyle/>
          <a:p>
            <a:pPr>
              <a:lnSpc>
                <a:spcPts val="2400"/>
              </a:lnSpc>
            </a:pPr>
            <a:r>
              <a:rPr lang="zh-CN" altLang="en-US" b="1" dirty="0" smtClean="0">
                <a:solidFill>
                  <a:srgbClr val="92D050"/>
                </a:solidFill>
                <a:latin typeface="Times New Roman" pitchFamily="18" charset="0"/>
                <a:ea typeface="仿宋_GB2312" pitchFamily="49" charset="-122"/>
                <a:cs typeface="Times New Roman" pitchFamily="18" charset="0"/>
              </a:rPr>
              <a:t>梅江景观水体生态需水量计算</a:t>
            </a:r>
            <a:endParaRPr lang="en-US" altLang="zh-CN" b="1" dirty="0" smtClean="0">
              <a:solidFill>
                <a:srgbClr val="92D050"/>
              </a:solidFill>
              <a:latin typeface="Times New Roman" pitchFamily="18" charset="0"/>
              <a:ea typeface="仿宋_GB2312" pitchFamily="49" charset="-122"/>
              <a:cs typeface="Times New Roman" pitchFamily="18" charset="0"/>
            </a:endParaRPr>
          </a:p>
          <a:p>
            <a:pPr>
              <a:lnSpc>
                <a:spcPts val="2400"/>
              </a:lnSpc>
            </a:pPr>
            <a:endParaRPr lang="en-US" altLang="zh-CN" b="1" dirty="0" smtClean="0">
              <a:solidFill>
                <a:srgbClr val="92D050"/>
              </a:solidFill>
              <a:latin typeface="Times New Roman" pitchFamily="18" charset="0"/>
              <a:ea typeface="仿宋_GB2312" pitchFamily="49" charset="-122"/>
              <a:cs typeface="Times New Roman" pitchFamily="18" charset="0"/>
            </a:endParaRPr>
          </a:p>
          <a:p>
            <a:pPr>
              <a:lnSpc>
                <a:spcPts val="2400"/>
              </a:lnSpc>
            </a:pPr>
            <a:r>
              <a:rPr lang="zh-CN" altLang="en-US" dirty="0" smtClean="0">
                <a:latin typeface="Times New Roman" pitchFamily="18" charset="0"/>
                <a:ea typeface="仿宋_GB2312" pitchFamily="49" charset="-122"/>
                <a:cs typeface="Times New Roman" pitchFamily="18" charset="0"/>
              </a:rPr>
              <a:t>        根据本区域具体特点以及资料情况，采取相应的适合本区域的生态需水量计算模型，计算生态需水量，得出最大、最优和最小生态需水量范围。</a:t>
            </a:r>
          </a:p>
          <a:p>
            <a:pPr>
              <a:lnSpc>
                <a:spcPts val="2400"/>
              </a:lnSpc>
            </a:pPr>
            <a:r>
              <a:rPr lang="zh-CN" altLang="en-US" dirty="0" smtClean="0">
                <a:latin typeface="Times New Roman" pitchFamily="18" charset="0"/>
                <a:ea typeface="仿宋_GB2312" pitchFamily="49" charset="-122"/>
                <a:cs typeface="Times New Roman" pitchFamily="18" charset="0"/>
              </a:rPr>
              <a:t>        </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6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Group 1"/>
          <p:cNvGrpSpPr>
            <a:grpSpLocks noChangeAspect="1"/>
          </p:cNvGrpSpPr>
          <p:nvPr/>
        </p:nvGrpSpPr>
        <p:grpSpPr bwMode="auto">
          <a:xfrm>
            <a:off x="1643042" y="2643182"/>
            <a:ext cx="5665262" cy="2867031"/>
            <a:chOff x="1800" y="4638"/>
            <a:chExt cx="8280" cy="3277"/>
          </a:xfrm>
        </p:grpSpPr>
        <p:sp>
          <p:nvSpPr>
            <p:cNvPr id="2062" name="AutoShape 14"/>
            <p:cNvSpPr>
              <a:spLocks noChangeAspect="1" noChangeArrowheads="1" noTextEdit="1"/>
            </p:cNvSpPr>
            <p:nvPr/>
          </p:nvSpPr>
          <p:spPr bwMode="auto">
            <a:xfrm>
              <a:off x="1800" y="4638"/>
              <a:ext cx="8280" cy="3277"/>
            </a:xfrm>
            <a:prstGeom prst="rect">
              <a:avLst/>
            </a:prstGeom>
            <a:noFill/>
          </p:spPr>
          <p:txBody>
            <a:bodyPr vert="horz" wrap="square" lIns="91440" tIns="45720" rIns="91440" bIns="45720" numCol="1" anchor="t" anchorCtr="0" compatLnSpc="1">
              <a:prstTxWarp prst="textNoShape">
                <a:avLst/>
              </a:prstTxWarp>
            </a:bodyPr>
            <a:lstStyle/>
            <a:p>
              <a:pPr algn="ctr"/>
              <a:endParaRPr lang="zh-CN" altLang="en-US" sz="1200"/>
            </a:p>
          </p:txBody>
        </p:sp>
        <p:sp>
          <p:nvSpPr>
            <p:cNvPr id="2061" name="Rectangle 13"/>
            <p:cNvSpPr>
              <a:spLocks noChangeArrowheads="1"/>
            </p:cNvSpPr>
            <p:nvPr/>
          </p:nvSpPr>
          <p:spPr bwMode="auto">
            <a:xfrm>
              <a:off x="4500" y="4638"/>
              <a:ext cx="2700"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生态环境需水量理论</a:t>
              </a:r>
              <a:endParaRPr kumimoji="0" lang="zh-CN" sz="1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2060" name="Text Box 12"/>
            <p:cNvSpPr txBox="1">
              <a:spLocks noChangeArrowheads="1"/>
            </p:cNvSpPr>
            <p:nvPr/>
          </p:nvSpPr>
          <p:spPr bwMode="auto">
            <a:xfrm>
              <a:off x="2160" y="5574"/>
              <a:ext cx="2340" cy="468"/>
            </a:xfrm>
            <a:prstGeom prst="rect">
              <a:avLst/>
            </a:prstGeom>
            <a:solidFill>
              <a:srgbClr val="FFFFFF"/>
            </a:solidFill>
            <a:ln w="9525">
              <a:solidFill>
                <a:srgbClr val="00B0F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dirty="0" smtClean="0">
                  <a:ln>
                    <a:noFill/>
                  </a:ln>
                  <a:effectLst/>
                  <a:latin typeface="Times New Roman" pitchFamily="18" charset="0"/>
                  <a:ea typeface="宋体" pitchFamily="2" charset="-122"/>
                  <a:cs typeface="Times New Roman" pitchFamily="18" charset="0"/>
                </a:rPr>
                <a:t>最小生态环境需水量</a:t>
              </a:r>
              <a:endParaRPr kumimoji="0" lang="zh-CN" sz="1200" b="0" i="0" u="none" strike="noStrike" cap="none" normalizeH="0" baseline="0" dirty="0" smtClean="0">
                <a:ln>
                  <a:noFill/>
                </a:ln>
                <a:effectLst/>
                <a:latin typeface="Arial" pitchFamily="34" charset="0"/>
                <a:ea typeface="宋体" pitchFamily="2" charset="-122"/>
              </a:endParaRPr>
            </a:p>
          </p:txBody>
        </p:sp>
        <p:sp>
          <p:nvSpPr>
            <p:cNvPr id="2059" name="Text Box 11"/>
            <p:cNvSpPr txBox="1">
              <a:spLocks noChangeArrowheads="1"/>
            </p:cNvSpPr>
            <p:nvPr/>
          </p:nvSpPr>
          <p:spPr bwMode="auto">
            <a:xfrm>
              <a:off x="4860" y="5574"/>
              <a:ext cx="2340" cy="468"/>
            </a:xfrm>
            <a:prstGeom prst="rect">
              <a:avLst/>
            </a:prstGeom>
            <a:solidFill>
              <a:srgbClr val="FFFFFF"/>
            </a:solidFill>
            <a:ln w="9525">
              <a:solidFill>
                <a:srgbClr val="00B0F0"/>
              </a:solidFill>
              <a:miter lim="800000"/>
              <a:headEnd/>
              <a:tailEnd/>
            </a:ln>
          </p:spPr>
          <p:txBody>
            <a:bodyPr vert="horz" wrap="square" lIns="91440" tIns="45720" rIns="91440" bIns="45720" numCol="1" anchor="t" anchorCtr="0" compatLnSpc="1">
              <a:prstTxWarp prst="textNoShape">
                <a:avLst/>
              </a:prstTxWarp>
            </a:bodyPr>
            <a:lstStyle/>
            <a:p>
              <a:pPr algn="ctr"/>
              <a:r>
                <a:rPr lang="zh-CN" sz="1200" dirty="0" smtClean="0">
                  <a:latin typeface="Times New Roman" pitchFamily="18" charset="0"/>
                  <a:ea typeface="宋体" pitchFamily="2" charset="-122"/>
                  <a:cs typeface="Times New Roman" pitchFamily="18" charset="0"/>
                </a:rPr>
                <a:t>中等生态环境需水量</a:t>
              </a:r>
            </a:p>
          </p:txBody>
        </p:sp>
        <p:sp>
          <p:nvSpPr>
            <p:cNvPr id="2058" name="Text Box 10"/>
            <p:cNvSpPr txBox="1">
              <a:spLocks noChangeArrowheads="1"/>
            </p:cNvSpPr>
            <p:nvPr/>
          </p:nvSpPr>
          <p:spPr bwMode="auto">
            <a:xfrm>
              <a:off x="7560" y="5574"/>
              <a:ext cx="2339" cy="468"/>
            </a:xfrm>
            <a:prstGeom prst="rect">
              <a:avLst/>
            </a:prstGeom>
            <a:solidFill>
              <a:srgbClr val="FFFFFF"/>
            </a:solidFill>
            <a:ln w="9525">
              <a:solidFill>
                <a:srgbClr val="00B0F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eaLnBrk="1" latinLnBrk="0" hangingPunct="1">
                <a:lnSpc>
                  <a:spcPct val="100000"/>
                </a:lnSpc>
                <a:buClrTx/>
                <a:buSzTx/>
                <a:buFontTx/>
                <a:buNone/>
                <a:tabLst/>
              </a:pPr>
              <a:r>
                <a:rPr lang="zh-CN" sz="1200" dirty="0" smtClean="0">
                  <a:latin typeface="Times New Roman" pitchFamily="18" charset="0"/>
                  <a:ea typeface="宋体" pitchFamily="2" charset="-122"/>
                  <a:cs typeface="Times New Roman" pitchFamily="18" charset="0"/>
                </a:rPr>
                <a:t>最适生态环境需水量</a:t>
              </a:r>
            </a:p>
          </p:txBody>
        </p:sp>
        <p:sp>
          <p:nvSpPr>
            <p:cNvPr id="2057" name="Text Box 9"/>
            <p:cNvSpPr txBox="1">
              <a:spLocks noChangeArrowheads="1"/>
            </p:cNvSpPr>
            <p:nvPr/>
          </p:nvSpPr>
          <p:spPr bwMode="auto">
            <a:xfrm>
              <a:off x="5220" y="7446"/>
              <a:ext cx="1440" cy="46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生态基流量</a:t>
              </a:r>
              <a:endParaRPr kumimoji="0" lang="zh-CN" sz="1200" b="0" i="0" u="none" strike="noStrike" cap="none" normalizeH="0" baseline="0" smtClean="0">
                <a:ln>
                  <a:noFill/>
                </a:ln>
                <a:solidFill>
                  <a:schemeClr val="tx1"/>
                </a:solidFill>
                <a:effectLst/>
                <a:latin typeface="Arial" pitchFamily="34" charset="0"/>
                <a:ea typeface="宋体" pitchFamily="2" charset="-122"/>
              </a:endParaRPr>
            </a:p>
          </p:txBody>
        </p:sp>
        <p:sp>
          <p:nvSpPr>
            <p:cNvPr id="2056" name="Text Box 8"/>
            <p:cNvSpPr txBox="1">
              <a:spLocks noChangeArrowheads="1"/>
            </p:cNvSpPr>
            <p:nvPr/>
          </p:nvSpPr>
          <p:spPr bwMode="auto">
            <a:xfrm>
              <a:off x="4860" y="6510"/>
              <a:ext cx="2340" cy="47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生态需水的水质要求</a:t>
              </a:r>
              <a:endParaRPr kumimoji="0" lang="zh-CN" sz="1200" b="0" i="0" u="none" strike="noStrike" cap="none" normalizeH="0" baseline="0" smtClean="0">
                <a:ln>
                  <a:noFill/>
                </a:ln>
                <a:solidFill>
                  <a:schemeClr val="tx1"/>
                </a:solidFill>
                <a:effectLst/>
                <a:latin typeface="Arial" pitchFamily="34" charset="0"/>
                <a:ea typeface="宋体" pitchFamily="2" charset="-122"/>
              </a:endParaRPr>
            </a:p>
          </p:txBody>
        </p:sp>
        <p:sp>
          <p:nvSpPr>
            <p:cNvPr id="2055" name="Line 7"/>
            <p:cNvSpPr>
              <a:spLocks noChangeShapeType="1"/>
            </p:cNvSpPr>
            <p:nvPr/>
          </p:nvSpPr>
          <p:spPr bwMode="auto">
            <a:xfrm>
              <a:off x="3420" y="5262"/>
              <a:ext cx="54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gn="ctr"/>
              <a:endParaRPr lang="zh-CN" altLang="en-US" sz="1200"/>
            </a:p>
          </p:txBody>
        </p:sp>
        <p:sp>
          <p:nvSpPr>
            <p:cNvPr id="2054" name="Line 6"/>
            <p:cNvSpPr>
              <a:spLocks noChangeShapeType="1"/>
            </p:cNvSpPr>
            <p:nvPr/>
          </p:nvSpPr>
          <p:spPr bwMode="auto">
            <a:xfrm>
              <a:off x="3420" y="5262"/>
              <a:ext cx="0" cy="31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gn="ctr"/>
              <a:endParaRPr lang="zh-CN" altLang="en-US" sz="1200"/>
            </a:p>
          </p:txBody>
        </p:sp>
        <p:sp>
          <p:nvSpPr>
            <p:cNvPr id="2053" name="Line 5"/>
            <p:cNvSpPr>
              <a:spLocks noChangeShapeType="1"/>
            </p:cNvSpPr>
            <p:nvPr/>
          </p:nvSpPr>
          <p:spPr bwMode="auto">
            <a:xfrm>
              <a:off x="5940" y="5106"/>
              <a:ext cx="1" cy="46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gn="ctr"/>
              <a:endParaRPr lang="zh-CN" altLang="en-US" sz="1200"/>
            </a:p>
          </p:txBody>
        </p:sp>
        <p:sp>
          <p:nvSpPr>
            <p:cNvPr id="2052" name="Line 4"/>
            <p:cNvSpPr>
              <a:spLocks noChangeShapeType="1"/>
            </p:cNvSpPr>
            <p:nvPr/>
          </p:nvSpPr>
          <p:spPr bwMode="auto">
            <a:xfrm>
              <a:off x="8819" y="5262"/>
              <a:ext cx="1" cy="31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gn="ctr"/>
              <a:endParaRPr lang="zh-CN" altLang="en-US" sz="1200"/>
            </a:p>
          </p:txBody>
        </p:sp>
        <p:sp>
          <p:nvSpPr>
            <p:cNvPr id="2051" name="Line 3"/>
            <p:cNvSpPr>
              <a:spLocks noChangeShapeType="1"/>
            </p:cNvSpPr>
            <p:nvPr/>
          </p:nvSpPr>
          <p:spPr bwMode="auto">
            <a:xfrm>
              <a:off x="5940" y="6042"/>
              <a:ext cx="0" cy="46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gn="ctr"/>
              <a:endParaRPr lang="zh-CN" altLang="en-US" sz="1200"/>
            </a:p>
          </p:txBody>
        </p:sp>
        <p:sp>
          <p:nvSpPr>
            <p:cNvPr id="2050" name="Line 2"/>
            <p:cNvSpPr>
              <a:spLocks noChangeShapeType="1"/>
            </p:cNvSpPr>
            <p:nvPr/>
          </p:nvSpPr>
          <p:spPr bwMode="auto">
            <a:xfrm>
              <a:off x="5940" y="6978"/>
              <a:ext cx="0" cy="46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gn="ctr"/>
              <a:endParaRPr lang="zh-CN" altLang="en-US" sz="1200"/>
            </a:p>
          </p:txBody>
        </p:sp>
      </p:grpSp>
      <p:sp>
        <p:nvSpPr>
          <p:cNvPr id="20" name="矩形 19"/>
          <p:cNvSpPr/>
          <p:nvPr/>
        </p:nvSpPr>
        <p:spPr>
          <a:xfrm>
            <a:off x="3851920" y="5661248"/>
            <a:ext cx="1210588" cy="246221"/>
          </a:xfrm>
          <a:prstGeom prst="rect">
            <a:avLst/>
          </a:prstGeom>
        </p:spPr>
        <p:txBody>
          <a:bodyPr wrap="none">
            <a:spAutoFit/>
          </a:bodyPr>
          <a:lstStyle/>
          <a:p>
            <a:r>
              <a:rPr lang="zh-CN" altLang="zh-CN" sz="1000" dirty="0" smtClean="0"/>
              <a:t>生态环境需水理论</a:t>
            </a:r>
            <a:endParaRPr lang="zh-CN" altLang="en-US" sz="10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5.4 </a:t>
            </a:r>
            <a:r>
              <a:rPr lang="zh-CN" altLang="en-US" sz="2400" dirty="0" smtClean="0">
                <a:solidFill>
                  <a:schemeClr val="tx1"/>
                </a:solidFill>
                <a:effectLst/>
                <a:latin typeface="Times New Roman" pitchFamily="18" charset="0"/>
                <a:cs typeface="Times New Roman" pitchFamily="18" charset="0"/>
              </a:rPr>
              <a:t>湖泊引水量计算</a:t>
            </a:r>
          </a:p>
        </p:txBody>
      </p:sp>
      <p:sp>
        <p:nvSpPr>
          <p:cNvPr id="56323" name="Text Box 3"/>
          <p:cNvSpPr txBox="1">
            <a:spLocks noChangeArrowheads="1"/>
          </p:cNvSpPr>
          <p:nvPr/>
        </p:nvSpPr>
        <p:spPr bwMode="auto">
          <a:xfrm>
            <a:off x="395288" y="981075"/>
            <a:ext cx="8372475" cy="2215991"/>
          </a:xfrm>
          <a:prstGeom prst="rect">
            <a:avLst/>
          </a:prstGeom>
          <a:noFill/>
          <a:ln w="9525">
            <a:noFill/>
            <a:miter lim="800000"/>
            <a:headEnd/>
            <a:tailEnd/>
          </a:ln>
          <a:effectLst/>
        </p:spPr>
        <p:txBody>
          <a:bodyPr>
            <a:spAutoFit/>
          </a:bodyPr>
          <a:lstStyle/>
          <a:p>
            <a:r>
              <a:rPr lang="zh-CN" altLang="en-US" b="1" dirty="0" smtClean="0">
                <a:solidFill>
                  <a:srgbClr val="67C844"/>
                </a:solidFill>
                <a:latin typeface="Times New Roman" pitchFamily="18" charset="0"/>
                <a:ea typeface="仿宋_GB2312" pitchFamily="49" charset="-122"/>
                <a:cs typeface="Times New Roman" pitchFamily="18" charset="0"/>
              </a:rPr>
              <a:t>计算成果及分析</a:t>
            </a:r>
            <a:endParaRPr lang="en-US" altLang="zh-CN" dirty="0">
              <a:latin typeface="Times New Roman" pitchFamily="18" charset="0"/>
              <a:cs typeface="Times New Roman" pitchFamily="18" charset="0"/>
            </a:endParaRPr>
          </a:p>
          <a:p>
            <a:pPr>
              <a:lnSpc>
                <a:spcPts val="2400"/>
              </a:lnSpc>
            </a:pPr>
            <a:endParaRPr lang="en-US" altLang="zh-CN" dirty="0" smtClean="0">
              <a:latin typeface="Times New Roman" pitchFamily="18" charset="0"/>
              <a:ea typeface="仿宋_GB2312" pitchFamily="49" charset="-122"/>
              <a:cs typeface="Times New Roman" pitchFamily="18" charset="0"/>
            </a:endParaRPr>
          </a:p>
          <a:p>
            <a:pPr>
              <a:lnSpc>
                <a:spcPts val="2400"/>
              </a:lnSpc>
            </a:pPr>
            <a:r>
              <a:rPr lang="zh-CN" altLang="en-US" dirty="0" smtClean="0">
                <a:latin typeface="Times New Roman" pitchFamily="18" charset="0"/>
                <a:ea typeface="仿宋_GB2312" pitchFamily="49" charset="-122"/>
                <a:cs typeface="Times New Roman" pitchFamily="18" charset="0"/>
              </a:rPr>
              <a:t>        如下表所示，梅江一期、规划年生态环境最小引水量的范围分别在</a:t>
            </a:r>
            <a:r>
              <a:rPr lang="en-US" altLang="zh-CN" dirty="0" smtClean="0">
                <a:latin typeface="Times New Roman" pitchFamily="18" charset="0"/>
                <a:ea typeface="仿宋_GB2312" pitchFamily="49" charset="-122"/>
                <a:cs typeface="Times New Roman" pitchFamily="18" charset="0"/>
              </a:rPr>
              <a:t>39.40</a:t>
            </a:r>
            <a:r>
              <a:rPr lang="zh-CN" altLang="en-US" dirty="0" smtClean="0">
                <a:latin typeface="Times New Roman" pitchFamily="18" charset="0"/>
                <a:ea typeface="仿宋_GB2312" pitchFamily="49" charset="-122"/>
                <a:cs typeface="Times New Roman" pitchFamily="18" charset="0"/>
              </a:rPr>
              <a:t>～</a:t>
            </a:r>
            <a:r>
              <a:rPr lang="en-US" altLang="zh-CN" dirty="0" smtClean="0">
                <a:latin typeface="Times New Roman" pitchFamily="18" charset="0"/>
                <a:ea typeface="仿宋_GB2312" pitchFamily="49" charset="-122"/>
                <a:cs typeface="Times New Roman" pitchFamily="18" charset="0"/>
              </a:rPr>
              <a:t>69.58</a:t>
            </a:r>
            <a:r>
              <a:rPr lang="zh-CN" altLang="en-US" dirty="0" smtClean="0">
                <a:latin typeface="Times New Roman" pitchFamily="18" charset="0"/>
                <a:ea typeface="仿宋_GB2312" pitchFamily="49" charset="-122"/>
                <a:cs typeface="Times New Roman" pitchFamily="18" charset="0"/>
              </a:rPr>
              <a:t>万</a:t>
            </a:r>
            <a:r>
              <a:rPr lang="en-US" altLang="zh-CN" dirty="0" smtClean="0">
                <a:latin typeface="Times New Roman" pitchFamily="18" charset="0"/>
                <a:ea typeface="仿宋_GB2312" pitchFamily="49" charset="-122"/>
                <a:cs typeface="Times New Roman" pitchFamily="18" charset="0"/>
              </a:rPr>
              <a:t>m</a:t>
            </a:r>
            <a:r>
              <a:rPr lang="en-US" altLang="zh-CN" baseline="30000" dirty="0" smtClean="0">
                <a:latin typeface="Times New Roman" pitchFamily="18" charset="0"/>
                <a:ea typeface="仿宋_GB2312" pitchFamily="49" charset="-122"/>
                <a:cs typeface="Times New Roman" pitchFamily="18" charset="0"/>
              </a:rPr>
              <a:t>3</a:t>
            </a:r>
            <a:r>
              <a:rPr lang="zh-CN" altLang="en-US" dirty="0" smtClean="0">
                <a:latin typeface="Times New Roman" pitchFamily="18" charset="0"/>
                <a:ea typeface="仿宋_GB2312" pitchFamily="49" charset="-122"/>
                <a:cs typeface="Times New Roman" pitchFamily="18" charset="0"/>
              </a:rPr>
              <a:t>及 </a:t>
            </a:r>
            <a:r>
              <a:rPr lang="en-US" altLang="zh-CN" dirty="0" smtClean="0">
                <a:latin typeface="Times New Roman" pitchFamily="18" charset="0"/>
                <a:ea typeface="仿宋_GB2312" pitchFamily="49" charset="-122"/>
                <a:cs typeface="Times New Roman" pitchFamily="18" charset="0"/>
              </a:rPr>
              <a:t>126.87</a:t>
            </a:r>
            <a:r>
              <a:rPr lang="zh-CN" altLang="en-US" dirty="0" smtClean="0">
                <a:latin typeface="Times New Roman" pitchFamily="18" charset="0"/>
                <a:ea typeface="仿宋_GB2312" pitchFamily="49" charset="-122"/>
                <a:cs typeface="Times New Roman" pitchFamily="18" charset="0"/>
              </a:rPr>
              <a:t>～</a:t>
            </a:r>
            <a:r>
              <a:rPr lang="en-US" altLang="zh-CN" dirty="0" smtClean="0">
                <a:latin typeface="Times New Roman" pitchFamily="18" charset="0"/>
                <a:ea typeface="仿宋_GB2312" pitchFamily="49" charset="-122"/>
                <a:cs typeface="Times New Roman" pitchFamily="18" charset="0"/>
              </a:rPr>
              <a:t>218.23</a:t>
            </a:r>
            <a:r>
              <a:rPr lang="zh-CN" altLang="en-US" dirty="0" smtClean="0">
                <a:latin typeface="Times New Roman" pitchFamily="18" charset="0"/>
                <a:ea typeface="仿宋_GB2312" pitchFamily="49" charset="-122"/>
                <a:cs typeface="Times New Roman" pitchFamily="18" charset="0"/>
              </a:rPr>
              <a:t>万</a:t>
            </a:r>
            <a:r>
              <a:rPr lang="en-US" altLang="zh-CN" dirty="0" smtClean="0">
                <a:latin typeface="Times New Roman" pitchFamily="18" charset="0"/>
                <a:ea typeface="仿宋_GB2312" pitchFamily="49" charset="-122"/>
                <a:cs typeface="Times New Roman" pitchFamily="18" charset="0"/>
              </a:rPr>
              <a:t>m</a:t>
            </a:r>
            <a:r>
              <a:rPr lang="en-US" altLang="zh-CN" baseline="30000" dirty="0" smtClean="0">
                <a:latin typeface="Times New Roman" pitchFamily="18" charset="0"/>
                <a:ea typeface="仿宋_GB2312" pitchFamily="49" charset="-122"/>
                <a:cs typeface="Times New Roman" pitchFamily="18" charset="0"/>
              </a:rPr>
              <a:t>3</a:t>
            </a:r>
            <a:r>
              <a:rPr lang="zh-CN" altLang="en-US" dirty="0" smtClean="0">
                <a:latin typeface="Times New Roman" pitchFamily="18" charset="0"/>
                <a:ea typeface="仿宋_GB2312" pitchFamily="49" charset="-122"/>
                <a:cs typeface="Times New Roman" pitchFamily="18" charset="0"/>
              </a:rPr>
              <a:t>之间；适宜引水量的范围分别在</a:t>
            </a:r>
            <a:r>
              <a:rPr lang="en-US" altLang="zh-CN" dirty="0" smtClean="0">
                <a:latin typeface="Times New Roman" pitchFamily="18" charset="0"/>
                <a:ea typeface="仿宋_GB2312" pitchFamily="49" charset="-122"/>
                <a:cs typeface="Times New Roman" pitchFamily="18" charset="0"/>
              </a:rPr>
              <a:t>48.38</a:t>
            </a:r>
            <a:r>
              <a:rPr lang="zh-CN" altLang="en-US" dirty="0" smtClean="0">
                <a:latin typeface="Times New Roman" pitchFamily="18" charset="0"/>
                <a:ea typeface="仿宋_GB2312" pitchFamily="49" charset="-122"/>
                <a:cs typeface="Times New Roman" pitchFamily="18" charset="0"/>
              </a:rPr>
              <a:t>～</a:t>
            </a:r>
            <a:r>
              <a:rPr lang="en-US" altLang="zh-CN" dirty="0" smtClean="0">
                <a:latin typeface="Times New Roman" pitchFamily="18" charset="0"/>
                <a:ea typeface="仿宋_GB2312" pitchFamily="49" charset="-122"/>
                <a:cs typeface="Times New Roman" pitchFamily="18" charset="0"/>
              </a:rPr>
              <a:t>78.57</a:t>
            </a:r>
            <a:r>
              <a:rPr lang="zh-CN" altLang="en-US" dirty="0" smtClean="0">
                <a:latin typeface="Times New Roman" pitchFamily="18" charset="0"/>
                <a:ea typeface="仿宋_GB2312" pitchFamily="49" charset="-122"/>
                <a:cs typeface="Times New Roman" pitchFamily="18" charset="0"/>
              </a:rPr>
              <a:t>万</a:t>
            </a:r>
            <a:r>
              <a:rPr lang="en-US" altLang="zh-CN" dirty="0" smtClean="0">
                <a:latin typeface="Times New Roman" pitchFamily="18" charset="0"/>
                <a:ea typeface="仿宋_GB2312" pitchFamily="49" charset="-122"/>
                <a:cs typeface="Times New Roman" pitchFamily="18" charset="0"/>
              </a:rPr>
              <a:t>m</a:t>
            </a:r>
            <a:r>
              <a:rPr lang="en-US" altLang="zh-CN" baseline="30000" dirty="0" smtClean="0">
                <a:latin typeface="Times New Roman" pitchFamily="18" charset="0"/>
                <a:ea typeface="仿宋_GB2312" pitchFamily="49" charset="-122"/>
                <a:cs typeface="Times New Roman" pitchFamily="18" charset="0"/>
              </a:rPr>
              <a:t>3</a:t>
            </a:r>
            <a:r>
              <a:rPr lang="zh-CN" altLang="en-US" dirty="0" smtClean="0">
                <a:latin typeface="Times New Roman" pitchFamily="18" charset="0"/>
                <a:ea typeface="仿宋_GB2312" pitchFamily="49" charset="-122"/>
                <a:cs typeface="Times New Roman" pitchFamily="18" charset="0"/>
              </a:rPr>
              <a:t>及 </a:t>
            </a:r>
            <a:r>
              <a:rPr lang="en-US" altLang="zh-CN" dirty="0" smtClean="0">
                <a:latin typeface="Times New Roman" pitchFamily="18" charset="0"/>
                <a:ea typeface="仿宋_GB2312" pitchFamily="49" charset="-122"/>
                <a:cs typeface="Times New Roman" pitchFamily="18" charset="0"/>
              </a:rPr>
              <a:t>154.93</a:t>
            </a:r>
            <a:r>
              <a:rPr lang="zh-CN" altLang="en-US" dirty="0" smtClean="0">
                <a:latin typeface="Times New Roman" pitchFamily="18" charset="0"/>
                <a:ea typeface="仿宋_GB2312" pitchFamily="49" charset="-122"/>
                <a:cs typeface="Times New Roman" pitchFamily="18" charset="0"/>
              </a:rPr>
              <a:t>～</a:t>
            </a:r>
            <a:r>
              <a:rPr lang="en-US" altLang="zh-CN" dirty="0" smtClean="0">
                <a:latin typeface="Times New Roman" pitchFamily="18" charset="0"/>
                <a:ea typeface="仿宋_GB2312" pitchFamily="49" charset="-122"/>
                <a:cs typeface="Times New Roman" pitchFamily="18" charset="0"/>
              </a:rPr>
              <a:t>246.29</a:t>
            </a:r>
            <a:r>
              <a:rPr lang="zh-CN" altLang="en-US" dirty="0" smtClean="0">
                <a:latin typeface="Times New Roman" pitchFamily="18" charset="0"/>
                <a:ea typeface="仿宋_GB2312" pitchFamily="49" charset="-122"/>
                <a:cs typeface="Times New Roman" pitchFamily="18" charset="0"/>
              </a:rPr>
              <a:t>万</a:t>
            </a:r>
            <a:r>
              <a:rPr lang="en-US" altLang="zh-CN" dirty="0" smtClean="0">
                <a:latin typeface="Times New Roman" pitchFamily="18" charset="0"/>
                <a:ea typeface="仿宋_GB2312" pitchFamily="49" charset="-122"/>
                <a:cs typeface="Times New Roman" pitchFamily="18" charset="0"/>
              </a:rPr>
              <a:t>m</a:t>
            </a:r>
            <a:r>
              <a:rPr lang="en-US" altLang="zh-CN" baseline="30000" dirty="0" smtClean="0">
                <a:latin typeface="Times New Roman" pitchFamily="18" charset="0"/>
                <a:ea typeface="仿宋_GB2312" pitchFamily="49" charset="-122"/>
                <a:cs typeface="Times New Roman" pitchFamily="18" charset="0"/>
              </a:rPr>
              <a:t>3</a:t>
            </a:r>
            <a:r>
              <a:rPr lang="zh-CN" altLang="en-US" dirty="0" smtClean="0">
                <a:latin typeface="Times New Roman" pitchFamily="18" charset="0"/>
                <a:ea typeface="仿宋_GB2312" pitchFamily="49" charset="-122"/>
                <a:cs typeface="Times New Roman" pitchFamily="18" charset="0"/>
              </a:rPr>
              <a:t>之间；最大引水量的范围分别在</a:t>
            </a:r>
            <a:r>
              <a:rPr lang="en-US" altLang="zh-CN" dirty="0" smtClean="0">
                <a:latin typeface="Times New Roman" pitchFamily="18" charset="0"/>
                <a:ea typeface="仿宋_GB2312" pitchFamily="49" charset="-122"/>
                <a:cs typeface="Times New Roman" pitchFamily="18" charset="0"/>
              </a:rPr>
              <a:t>52.71</a:t>
            </a:r>
            <a:r>
              <a:rPr lang="zh-CN" altLang="en-US" dirty="0" smtClean="0">
                <a:latin typeface="Times New Roman" pitchFamily="18" charset="0"/>
                <a:ea typeface="仿宋_GB2312" pitchFamily="49" charset="-122"/>
                <a:cs typeface="Times New Roman" pitchFamily="18" charset="0"/>
              </a:rPr>
              <a:t>～</a:t>
            </a:r>
            <a:r>
              <a:rPr lang="en-US" altLang="zh-CN" dirty="0" smtClean="0">
                <a:latin typeface="Times New Roman" pitchFamily="18" charset="0"/>
                <a:ea typeface="仿宋_GB2312" pitchFamily="49" charset="-122"/>
                <a:cs typeface="Times New Roman" pitchFamily="18" charset="0"/>
              </a:rPr>
              <a:t>82.90</a:t>
            </a:r>
            <a:r>
              <a:rPr lang="zh-CN" altLang="en-US" dirty="0" smtClean="0">
                <a:latin typeface="Times New Roman" pitchFamily="18" charset="0"/>
                <a:ea typeface="仿宋_GB2312" pitchFamily="49" charset="-122"/>
                <a:cs typeface="Times New Roman" pitchFamily="18" charset="0"/>
              </a:rPr>
              <a:t>万</a:t>
            </a:r>
            <a:r>
              <a:rPr lang="en-US" altLang="zh-CN" dirty="0" smtClean="0">
                <a:latin typeface="Times New Roman" pitchFamily="18" charset="0"/>
                <a:ea typeface="仿宋_GB2312" pitchFamily="49" charset="-122"/>
                <a:cs typeface="Times New Roman" pitchFamily="18" charset="0"/>
              </a:rPr>
              <a:t>m</a:t>
            </a:r>
            <a:r>
              <a:rPr lang="en-US" altLang="zh-CN" baseline="30000" dirty="0" smtClean="0">
                <a:latin typeface="Times New Roman" pitchFamily="18" charset="0"/>
                <a:ea typeface="仿宋_GB2312" pitchFamily="49" charset="-122"/>
                <a:cs typeface="Times New Roman" pitchFamily="18" charset="0"/>
              </a:rPr>
              <a:t>3</a:t>
            </a:r>
            <a:r>
              <a:rPr lang="zh-CN" altLang="en-US" dirty="0" smtClean="0">
                <a:latin typeface="Times New Roman" pitchFamily="18" charset="0"/>
                <a:ea typeface="仿宋_GB2312" pitchFamily="49" charset="-122"/>
                <a:cs typeface="Times New Roman" pitchFamily="18" charset="0"/>
              </a:rPr>
              <a:t>及</a:t>
            </a:r>
            <a:r>
              <a:rPr lang="en-US" altLang="zh-CN" dirty="0" smtClean="0">
                <a:latin typeface="Times New Roman" pitchFamily="18" charset="0"/>
                <a:ea typeface="仿宋_GB2312" pitchFamily="49" charset="-122"/>
                <a:cs typeface="Times New Roman" pitchFamily="18" charset="0"/>
              </a:rPr>
              <a:t>168.47</a:t>
            </a:r>
            <a:r>
              <a:rPr lang="zh-CN" altLang="en-US" dirty="0" smtClean="0">
                <a:latin typeface="Times New Roman" pitchFamily="18" charset="0"/>
                <a:ea typeface="仿宋_GB2312" pitchFamily="49" charset="-122"/>
                <a:cs typeface="Times New Roman" pitchFamily="18" charset="0"/>
              </a:rPr>
              <a:t>～</a:t>
            </a:r>
            <a:r>
              <a:rPr lang="en-US" altLang="zh-CN" dirty="0" smtClean="0">
                <a:latin typeface="Times New Roman" pitchFamily="18" charset="0"/>
                <a:ea typeface="仿宋_GB2312" pitchFamily="49" charset="-122"/>
                <a:cs typeface="Times New Roman" pitchFamily="18" charset="0"/>
              </a:rPr>
              <a:t>259.82</a:t>
            </a:r>
            <a:r>
              <a:rPr lang="zh-CN" altLang="en-US" dirty="0" smtClean="0">
                <a:latin typeface="Times New Roman" pitchFamily="18" charset="0"/>
                <a:ea typeface="仿宋_GB2312" pitchFamily="49" charset="-122"/>
                <a:cs typeface="Times New Roman" pitchFamily="18" charset="0"/>
              </a:rPr>
              <a:t>万</a:t>
            </a:r>
            <a:r>
              <a:rPr lang="en-US" altLang="zh-CN" dirty="0" smtClean="0">
                <a:latin typeface="Times New Roman" pitchFamily="18" charset="0"/>
                <a:ea typeface="仿宋_GB2312" pitchFamily="49" charset="-122"/>
                <a:cs typeface="Times New Roman" pitchFamily="18" charset="0"/>
              </a:rPr>
              <a:t>m</a:t>
            </a:r>
            <a:r>
              <a:rPr lang="en-US" altLang="zh-CN" baseline="30000" dirty="0" smtClean="0">
                <a:latin typeface="Times New Roman" pitchFamily="18" charset="0"/>
                <a:ea typeface="仿宋_GB2312" pitchFamily="49" charset="-122"/>
                <a:cs typeface="Times New Roman" pitchFamily="18" charset="0"/>
              </a:rPr>
              <a:t>3</a:t>
            </a:r>
            <a:r>
              <a:rPr lang="zh-CN" altLang="en-US" dirty="0" smtClean="0">
                <a:latin typeface="Times New Roman" pitchFamily="18" charset="0"/>
                <a:ea typeface="仿宋_GB2312" pitchFamily="49" charset="-122"/>
                <a:cs typeface="Times New Roman" pitchFamily="18" charset="0"/>
              </a:rPr>
              <a:t>之间。</a:t>
            </a:r>
          </a:p>
          <a:p>
            <a:pPr>
              <a:lnSpc>
                <a:spcPts val="2400"/>
              </a:lnSpc>
            </a:pPr>
            <a:r>
              <a:rPr lang="zh-CN" altLang="en-US" dirty="0" smtClean="0">
                <a:latin typeface="Times New Roman" pitchFamily="18" charset="0"/>
                <a:ea typeface="仿宋_GB2312" pitchFamily="49" charset="-122"/>
                <a:cs typeface="Times New Roman" pitchFamily="18" charset="0"/>
              </a:rPr>
              <a:t>	</a:t>
            </a:r>
            <a:endParaRPr lang="en-US" altLang="zh-CN" dirty="0">
              <a:latin typeface="Times New Roman" pitchFamily="18" charset="0"/>
              <a:cs typeface="Times New Roman" pitchFamily="18" charset="0"/>
            </a:endParaRPr>
          </a:p>
        </p:txBody>
      </p:sp>
      <p:sp>
        <p:nvSpPr>
          <p:cNvPr id="32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nvGraphicFramePr>
        <p:xfrm>
          <a:off x="539552" y="3140968"/>
          <a:ext cx="7920880" cy="1207528"/>
        </p:xfrm>
        <a:graphic>
          <a:graphicData uri="http://schemas.openxmlformats.org/drawingml/2006/table">
            <a:tbl>
              <a:tblPr/>
              <a:tblGrid>
                <a:gridCol w="1112093"/>
                <a:gridCol w="769909"/>
                <a:gridCol w="666939"/>
                <a:gridCol w="666939"/>
                <a:gridCol w="773078"/>
                <a:gridCol w="860207"/>
                <a:gridCol w="860207"/>
                <a:gridCol w="773078"/>
                <a:gridCol w="773078"/>
                <a:gridCol w="665352"/>
              </a:tblGrid>
              <a:tr h="171416">
                <a:tc rowSpan="2">
                  <a:txBody>
                    <a:bodyPr/>
                    <a:lstStyle/>
                    <a:p>
                      <a:pPr algn="ctr">
                        <a:spcAft>
                          <a:spcPts val="0"/>
                        </a:spcAft>
                      </a:pPr>
                      <a:r>
                        <a:rPr lang="zh-CN" sz="1000" kern="0" dirty="0">
                          <a:latin typeface="Times New Roman"/>
                          <a:ea typeface="宋体"/>
                          <a:cs typeface="Times New Roman"/>
                        </a:rPr>
                        <a:t>水平年</a:t>
                      </a:r>
                      <a:endParaRPr lang="zh-CN" sz="1000" kern="100" dirty="0">
                        <a:latin typeface="Times New Roman"/>
                        <a:ea typeface="宋体"/>
                        <a:cs typeface="Times New Roman"/>
                      </a:endParaRPr>
                    </a:p>
                  </a:txBody>
                  <a:tcPr marL="68566" marR="68566"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000" kern="0">
                          <a:solidFill>
                            <a:srgbClr val="000000"/>
                          </a:solidFill>
                          <a:latin typeface="Times New Roman"/>
                          <a:ea typeface="宋体"/>
                          <a:cs typeface="Times New Roman"/>
                        </a:rPr>
                        <a:t>蒸发</a:t>
                      </a:r>
                      <a:endParaRPr lang="zh-CN" sz="1000" kern="100">
                        <a:latin typeface="Times New Roman"/>
                        <a:ea typeface="宋体"/>
                        <a:cs typeface="Times New Roman"/>
                      </a:endParaRPr>
                    </a:p>
                  </a:txBody>
                  <a:tcPr marL="68566" marR="68566"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Aft>
                          <a:spcPts val="0"/>
                        </a:spcAft>
                      </a:pPr>
                      <a:r>
                        <a:rPr lang="zh-CN" sz="1000" kern="0">
                          <a:solidFill>
                            <a:srgbClr val="000000"/>
                          </a:solidFill>
                          <a:latin typeface="Times New Roman"/>
                          <a:ea typeface="宋体"/>
                          <a:cs typeface="Times New Roman"/>
                        </a:rPr>
                        <a:t>入渗</a:t>
                      </a:r>
                      <a:endParaRPr lang="zh-CN" sz="1000" kern="100">
                        <a:latin typeface="Times New Roman"/>
                        <a:ea typeface="宋体"/>
                        <a:cs typeface="Times New Roman"/>
                      </a:endParaRPr>
                    </a:p>
                  </a:txBody>
                  <a:tcPr marL="68566" marR="68566"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rowSpan="2">
                  <a:txBody>
                    <a:bodyPr/>
                    <a:lstStyle/>
                    <a:p>
                      <a:pPr algn="ctr">
                        <a:spcAft>
                          <a:spcPts val="0"/>
                        </a:spcAft>
                      </a:pPr>
                      <a:r>
                        <a:rPr lang="zh-CN" sz="1000" kern="0">
                          <a:solidFill>
                            <a:srgbClr val="000000"/>
                          </a:solidFill>
                          <a:latin typeface="Times New Roman"/>
                          <a:ea typeface="宋体"/>
                          <a:cs typeface="Times New Roman"/>
                        </a:rPr>
                        <a:t>降雨量</a:t>
                      </a:r>
                      <a:endParaRPr lang="zh-CN" sz="1000" kern="100">
                        <a:latin typeface="Times New Roman"/>
                        <a:ea typeface="宋体"/>
                        <a:cs typeface="Times New Roman"/>
                      </a:endParaRPr>
                    </a:p>
                  </a:txBody>
                  <a:tcPr marL="68566" marR="68566"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000" kern="0">
                          <a:solidFill>
                            <a:srgbClr val="000000"/>
                          </a:solidFill>
                          <a:latin typeface="Times New Roman"/>
                          <a:ea typeface="宋体"/>
                          <a:cs typeface="Times New Roman"/>
                        </a:rPr>
                        <a:t>径流量</a:t>
                      </a:r>
                      <a:endParaRPr lang="zh-CN" sz="1000" kern="100">
                        <a:latin typeface="Times New Roman"/>
                        <a:ea typeface="宋体"/>
                        <a:cs typeface="Times New Roman"/>
                      </a:endParaRPr>
                    </a:p>
                  </a:txBody>
                  <a:tcPr marL="68566" marR="68566"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Aft>
                          <a:spcPts val="0"/>
                        </a:spcAft>
                      </a:pPr>
                      <a:r>
                        <a:rPr lang="zh-CN" sz="1000" kern="0" dirty="0">
                          <a:solidFill>
                            <a:srgbClr val="000000"/>
                          </a:solidFill>
                          <a:latin typeface="Times New Roman"/>
                          <a:ea typeface="宋体"/>
                          <a:cs typeface="Times New Roman"/>
                        </a:rPr>
                        <a:t>引水量</a:t>
                      </a:r>
                      <a:endParaRPr lang="zh-CN" sz="1000" kern="100" dirty="0">
                        <a:latin typeface="Times New Roman"/>
                        <a:ea typeface="宋体"/>
                        <a:cs typeface="Times New Roman"/>
                      </a:endParaRPr>
                    </a:p>
                  </a:txBody>
                  <a:tcPr marL="68566" marR="68566"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17141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000" kern="0">
                          <a:solidFill>
                            <a:srgbClr val="000000"/>
                          </a:solidFill>
                          <a:latin typeface="Times New Roman"/>
                          <a:ea typeface="宋体"/>
                          <a:cs typeface="Times New Roman"/>
                        </a:rPr>
                        <a:t>最小</a:t>
                      </a:r>
                      <a:endParaRPr lang="zh-CN" sz="1000" kern="100">
                        <a:latin typeface="Times New Roman"/>
                        <a:ea typeface="宋体"/>
                        <a:cs typeface="Times New Roman"/>
                      </a:endParaRPr>
                    </a:p>
                  </a:txBody>
                  <a:tcPr marL="68566" marR="6856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0">
                          <a:solidFill>
                            <a:srgbClr val="000000"/>
                          </a:solidFill>
                          <a:latin typeface="Times New Roman"/>
                          <a:ea typeface="宋体"/>
                          <a:cs typeface="Times New Roman"/>
                        </a:rPr>
                        <a:t>适宜</a:t>
                      </a:r>
                      <a:endParaRPr lang="zh-CN" sz="1000" kern="100">
                        <a:latin typeface="Times New Roman"/>
                        <a:ea typeface="宋体"/>
                        <a:cs typeface="Times New Roman"/>
                      </a:endParaRPr>
                    </a:p>
                  </a:txBody>
                  <a:tcPr marL="68566" marR="6856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0">
                          <a:solidFill>
                            <a:srgbClr val="000000"/>
                          </a:solidFill>
                          <a:latin typeface="Times New Roman"/>
                          <a:ea typeface="宋体"/>
                          <a:cs typeface="Times New Roman"/>
                        </a:rPr>
                        <a:t>最大</a:t>
                      </a:r>
                      <a:endParaRPr lang="zh-CN" sz="1000" kern="100">
                        <a:latin typeface="Times New Roman"/>
                        <a:ea typeface="宋体"/>
                        <a:cs typeface="Times New Roman"/>
                      </a:endParaRPr>
                    </a:p>
                  </a:txBody>
                  <a:tcPr marL="68566" marR="6856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000" kern="0">
                          <a:solidFill>
                            <a:srgbClr val="000000"/>
                          </a:solidFill>
                          <a:latin typeface="Times New Roman"/>
                          <a:ea typeface="宋体"/>
                          <a:cs typeface="Times New Roman"/>
                        </a:rPr>
                        <a:t>最小</a:t>
                      </a:r>
                      <a:endParaRPr lang="zh-CN" sz="1000" kern="100">
                        <a:latin typeface="Times New Roman"/>
                        <a:ea typeface="宋体"/>
                        <a:cs typeface="Times New Roman"/>
                      </a:endParaRPr>
                    </a:p>
                  </a:txBody>
                  <a:tcPr marL="68566" marR="6856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0">
                          <a:solidFill>
                            <a:srgbClr val="000000"/>
                          </a:solidFill>
                          <a:latin typeface="Times New Roman"/>
                          <a:ea typeface="宋体"/>
                          <a:cs typeface="Times New Roman"/>
                        </a:rPr>
                        <a:t>适宜</a:t>
                      </a:r>
                      <a:endParaRPr lang="zh-CN" sz="1000" kern="100">
                        <a:latin typeface="Times New Roman"/>
                        <a:ea typeface="宋体"/>
                        <a:cs typeface="Times New Roman"/>
                      </a:endParaRPr>
                    </a:p>
                  </a:txBody>
                  <a:tcPr marL="68566" marR="6856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0">
                          <a:solidFill>
                            <a:srgbClr val="000000"/>
                          </a:solidFill>
                          <a:latin typeface="Times New Roman"/>
                          <a:ea typeface="宋体"/>
                          <a:cs typeface="Times New Roman"/>
                        </a:rPr>
                        <a:t>最大</a:t>
                      </a:r>
                      <a:endParaRPr lang="zh-CN" sz="1000" kern="100">
                        <a:latin typeface="Times New Roman"/>
                        <a:ea typeface="宋体"/>
                        <a:cs typeface="Times New Roman"/>
                      </a:endParaRPr>
                    </a:p>
                  </a:txBody>
                  <a:tcPr marL="68566" marR="6856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232">
                <a:tc>
                  <a:txBody>
                    <a:bodyPr/>
                    <a:lstStyle/>
                    <a:p>
                      <a:pPr algn="ctr">
                        <a:spcAft>
                          <a:spcPts val="0"/>
                        </a:spcAft>
                      </a:pPr>
                      <a:r>
                        <a:rPr lang="zh-CN" sz="1000" kern="0">
                          <a:solidFill>
                            <a:srgbClr val="000000"/>
                          </a:solidFill>
                          <a:latin typeface="Times New Roman"/>
                          <a:ea typeface="宋体"/>
                          <a:cs typeface="Times New Roman"/>
                        </a:rPr>
                        <a:t>丰水年</a:t>
                      </a:r>
                      <a:endParaRPr lang="zh-CN" sz="1000" kern="100">
                        <a:latin typeface="Times New Roman"/>
                        <a:ea typeface="宋体"/>
                        <a:cs typeface="Times New Roman"/>
                      </a:endParaRPr>
                    </a:p>
                  </a:txBody>
                  <a:tcPr marL="68566" marR="6856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00" kern="0">
                          <a:solidFill>
                            <a:srgbClr val="000000"/>
                          </a:solidFill>
                          <a:latin typeface="Times New Roman"/>
                          <a:ea typeface="宋体"/>
                          <a:cs typeface="Times New Roman"/>
                        </a:rPr>
                        <a:t>64.44 </a:t>
                      </a:r>
                      <a:endParaRPr lang="zh-CN" sz="1000" kern="100">
                        <a:latin typeface="Times New Roman"/>
                        <a:ea typeface="宋体"/>
                        <a:cs typeface="Times New Roman"/>
                      </a:endParaRPr>
                    </a:p>
                  </a:txBody>
                  <a:tcPr marL="68566" marR="6856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00" kern="0">
                          <a:solidFill>
                            <a:srgbClr val="000000"/>
                          </a:solidFill>
                          <a:latin typeface="Times New Roman"/>
                          <a:ea typeface="宋体"/>
                          <a:cs typeface="Times New Roman"/>
                        </a:rPr>
                        <a:t>9.39 </a:t>
                      </a:r>
                      <a:endParaRPr lang="zh-CN" sz="1000" kern="100">
                        <a:latin typeface="Times New Roman"/>
                        <a:ea typeface="宋体"/>
                        <a:cs typeface="Times New Roman"/>
                      </a:endParaRPr>
                    </a:p>
                  </a:txBody>
                  <a:tcPr marL="68566" marR="6856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00" kern="0" dirty="0">
                          <a:solidFill>
                            <a:srgbClr val="000000"/>
                          </a:solidFill>
                          <a:latin typeface="Times New Roman"/>
                          <a:ea typeface="宋体"/>
                          <a:cs typeface="Times New Roman"/>
                        </a:rPr>
                        <a:t>18.37 </a:t>
                      </a:r>
                      <a:endParaRPr lang="zh-CN" sz="1000" kern="100" dirty="0">
                        <a:latin typeface="Times New Roman"/>
                        <a:ea typeface="宋体"/>
                        <a:cs typeface="Times New Roman"/>
                      </a:endParaRPr>
                    </a:p>
                  </a:txBody>
                  <a:tcPr marL="68566" marR="6856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00" kern="0">
                          <a:solidFill>
                            <a:srgbClr val="000000"/>
                          </a:solidFill>
                          <a:latin typeface="Times New Roman"/>
                          <a:ea typeface="宋体"/>
                          <a:cs typeface="Times New Roman"/>
                        </a:rPr>
                        <a:t>22.70 </a:t>
                      </a:r>
                      <a:endParaRPr lang="zh-CN" sz="1000" kern="100">
                        <a:latin typeface="Times New Roman"/>
                        <a:ea typeface="宋体"/>
                        <a:cs typeface="Times New Roman"/>
                      </a:endParaRPr>
                    </a:p>
                  </a:txBody>
                  <a:tcPr marL="68566" marR="6856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00" kern="0">
                          <a:solidFill>
                            <a:srgbClr val="000000"/>
                          </a:solidFill>
                          <a:latin typeface="Times New Roman"/>
                          <a:ea typeface="宋体"/>
                          <a:cs typeface="Times New Roman"/>
                        </a:rPr>
                        <a:t>29.05 </a:t>
                      </a:r>
                      <a:endParaRPr lang="zh-CN" sz="1000" kern="100">
                        <a:latin typeface="Times New Roman"/>
                        <a:ea typeface="宋体"/>
                        <a:cs typeface="Times New Roman"/>
                      </a:endParaRPr>
                    </a:p>
                  </a:txBody>
                  <a:tcPr marL="68566" marR="6856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00" kern="0">
                          <a:solidFill>
                            <a:srgbClr val="000000"/>
                          </a:solidFill>
                          <a:latin typeface="Times New Roman"/>
                          <a:ea typeface="宋体"/>
                          <a:cs typeface="Times New Roman"/>
                        </a:rPr>
                        <a:t>5.37 </a:t>
                      </a:r>
                      <a:endParaRPr lang="zh-CN" sz="1000" kern="100">
                        <a:latin typeface="Times New Roman"/>
                        <a:ea typeface="宋体"/>
                        <a:cs typeface="Times New Roman"/>
                      </a:endParaRPr>
                    </a:p>
                  </a:txBody>
                  <a:tcPr marL="68566" marR="6856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00" kern="0">
                          <a:solidFill>
                            <a:srgbClr val="000000"/>
                          </a:solidFill>
                          <a:latin typeface="Times New Roman"/>
                          <a:ea typeface="宋体"/>
                          <a:cs typeface="Times New Roman"/>
                        </a:rPr>
                        <a:t>39.40 </a:t>
                      </a:r>
                      <a:endParaRPr lang="zh-CN" sz="1000" kern="100">
                        <a:latin typeface="Times New Roman"/>
                        <a:ea typeface="宋体"/>
                        <a:cs typeface="Times New Roman"/>
                      </a:endParaRPr>
                    </a:p>
                  </a:txBody>
                  <a:tcPr marL="68566" marR="6856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00" kern="0">
                          <a:solidFill>
                            <a:srgbClr val="000000"/>
                          </a:solidFill>
                          <a:latin typeface="Times New Roman"/>
                          <a:ea typeface="宋体"/>
                          <a:cs typeface="Times New Roman"/>
                        </a:rPr>
                        <a:t>48.38 </a:t>
                      </a:r>
                      <a:endParaRPr lang="zh-CN" sz="1000" kern="100">
                        <a:latin typeface="Times New Roman"/>
                        <a:ea typeface="宋体"/>
                        <a:cs typeface="Times New Roman"/>
                      </a:endParaRPr>
                    </a:p>
                  </a:txBody>
                  <a:tcPr marL="68566" marR="6856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00" kern="0">
                          <a:solidFill>
                            <a:srgbClr val="000000"/>
                          </a:solidFill>
                          <a:latin typeface="Times New Roman"/>
                          <a:ea typeface="宋体"/>
                          <a:cs typeface="Times New Roman"/>
                        </a:rPr>
                        <a:t>52.71 </a:t>
                      </a:r>
                      <a:endParaRPr lang="zh-CN" sz="1000" kern="100">
                        <a:latin typeface="Times New Roman"/>
                        <a:ea typeface="宋体"/>
                        <a:cs typeface="Times New Roman"/>
                      </a:endParaRPr>
                    </a:p>
                  </a:txBody>
                  <a:tcPr marL="68566" marR="68566" marT="0" marB="0" anchor="ctr">
                    <a:lnL>
                      <a:noFill/>
                    </a:lnL>
                    <a:lnR>
                      <a:noFill/>
                    </a:lnR>
                    <a:lnT w="12700" cap="flat" cmpd="sng" algn="ctr">
                      <a:solidFill>
                        <a:srgbClr val="000000"/>
                      </a:solidFill>
                      <a:prstDash val="solid"/>
                      <a:round/>
                      <a:headEnd type="none" w="med" len="med"/>
                      <a:tailEnd type="none" w="med" len="med"/>
                    </a:lnT>
                    <a:lnB>
                      <a:noFill/>
                    </a:lnB>
                  </a:tcPr>
                </a:tc>
              </a:tr>
              <a:tr h="288232">
                <a:tc>
                  <a:txBody>
                    <a:bodyPr/>
                    <a:lstStyle/>
                    <a:p>
                      <a:pPr algn="ctr">
                        <a:spcAft>
                          <a:spcPts val="0"/>
                        </a:spcAft>
                      </a:pPr>
                      <a:r>
                        <a:rPr lang="zh-CN" sz="1000" kern="0">
                          <a:solidFill>
                            <a:srgbClr val="000000"/>
                          </a:solidFill>
                          <a:latin typeface="Times New Roman"/>
                          <a:ea typeface="宋体"/>
                          <a:cs typeface="Times New Roman"/>
                        </a:rPr>
                        <a:t>平水年</a:t>
                      </a:r>
                      <a:endParaRPr lang="zh-CN" sz="1000" kern="100">
                        <a:latin typeface="Times New Roman"/>
                        <a:ea typeface="宋体"/>
                        <a:cs typeface="Times New Roman"/>
                      </a:endParaRPr>
                    </a:p>
                  </a:txBody>
                  <a:tcPr marL="68566" marR="68566"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71.14 </a:t>
                      </a:r>
                      <a:endParaRPr lang="zh-CN" sz="1000" kern="100">
                        <a:latin typeface="Times New Roman"/>
                        <a:ea typeface="宋体"/>
                        <a:cs typeface="Times New Roman"/>
                      </a:endParaRPr>
                    </a:p>
                  </a:txBody>
                  <a:tcPr marL="68566" marR="68566"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9.39 </a:t>
                      </a:r>
                      <a:endParaRPr lang="zh-CN" sz="1000" kern="100">
                        <a:latin typeface="Times New Roman"/>
                        <a:ea typeface="宋体"/>
                        <a:cs typeface="Times New Roman"/>
                      </a:endParaRPr>
                    </a:p>
                  </a:txBody>
                  <a:tcPr marL="68566" marR="68566"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18.37 </a:t>
                      </a:r>
                      <a:endParaRPr lang="zh-CN" sz="1000" kern="100">
                        <a:latin typeface="Times New Roman"/>
                        <a:ea typeface="宋体"/>
                        <a:cs typeface="Times New Roman"/>
                      </a:endParaRPr>
                    </a:p>
                  </a:txBody>
                  <a:tcPr marL="68566" marR="68566" marT="0" marB="0" anchor="ctr">
                    <a:lnL>
                      <a:noFill/>
                    </a:lnL>
                    <a:lnR>
                      <a:noFill/>
                    </a:lnR>
                    <a:lnT>
                      <a:noFill/>
                    </a:lnT>
                    <a:lnB>
                      <a:noFill/>
                    </a:lnB>
                  </a:tcPr>
                </a:tc>
                <a:tc>
                  <a:txBody>
                    <a:bodyPr/>
                    <a:lstStyle/>
                    <a:p>
                      <a:pPr algn="ctr">
                        <a:spcAft>
                          <a:spcPts val="0"/>
                        </a:spcAft>
                      </a:pPr>
                      <a:r>
                        <a:rPr lang="en-US" sz="1000" kern="0" dirty="0">
                          <a:solidFill>
                            <a:srgbClr val="000000"/>
                          </a:solidFill>
                          <a:latin typeface="Times New Roman"/>
                          <a:ea typeface="宋体"/>
                          <a:cs typeface="Times New Roman"/>
                        </a:rPr>
                        <a:t>22.70 </a:t>
                      </a:r>
                      <a:endParaRPr lang="zh-CN" sz="1000" kern="100" dirty="0">
                        <a:latin typeface="Times New Roman"/>
                        <a:ea typeface="宋体"/>
                        <a:cs typeface="Times New Roman"/>
                      </a:endParaRPr>
                    </a:p>
                  </a:txBody>
                  <a:tcPr marL="68566" marR="68566" marT="0" marB="0" anchor="ctr">
                    <a:lnL>
                      <a:noFill/>
                    </a:lnL>
                    <a:lnR>
                      <a:noFill/>
                    </a:lnR>
                    <a:lnT>
                      <a:noFill/>
                    </a:lnT>
                    <a:lnB>
                      <a:noFill/>
                    </a:lnB>
                  </a:tcPr>
                </a:tc>
                <a:tc>
                  <a:txBody>
                    <a:bodyPr/>
                    <a:lstStyle/>
                    <a:p>
                      <a:pPr algn="ctr">
                        <a:spcAft>
                          <a:spcPts val="0"/>
                        </a:spcAft>
                      </a:pPr>
                      <a:r>
                        <a:rPr lang="en-US" sz="1000" kern="0" dirty="0">
                          <a:solidFill>
                            <a:srgbClr val="000000"/>
                          </a:solidFill>
                          <a:latin typeface="Times New Roman"/>
                          <a:ea typeface="宋体"/>
                          <a:cs typeface="Times New Roman"/>
                        </a:rPr>
                        <a:t>22.68 </a:t>
                      </a:r>
                      <a:endParaRPr lang="zh-CN" sz="1000" kern="100" dirty="0">
                        <a:latin typeface="Times New Roman"/>
                        <a:ea typeface="宋体"/>
                        <a:cs typeface="Times New Roman"/>
                      </a:endParaRPr>
                    </a:p>
                  </a:txBody>
                  <a:tcPr marL="68566" marR="68566"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2.76 </a:t>
                      </a:r>
                      <a:endParaRPr lang="zh-CN" sz="1000" kern="100">
                        <a:latin typeface="Times New Roman"/>
                        <a:ea typeface="宋体"/>
                        <a:cs typeface="Times New Roman"/>
                      </a:endParaRPr>
                    </a:p>
                  </a:txBody>
                  <a:tcPr marL="68566" marR="68566"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55.10 </a:t>
                      </a:r>
                      <a:endParaRPr lang="zh-CN" sz="1000" kern="100">
                        <a:latin typeface="Times New Roman"/>
                        <a:ea typeface="宋体"/>
                        <a:cs typeface="Times New Roman"/>
                      </a:endParaRPr>
                    </a:p>
                  </a:txBody>
                  <a:tcPr marL="68566" marR="68566"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64.08 </a:t>
                      </a:r>
                      <a:endParaRPr lang="zh-CN" sz="1000" kern="100">
                        <a:latin typeface="Times New Roman"/>
                        <a:ea typeface="宋体"/>
                        <a:cs typeface="Times New Roman"/>
                      </a:endParaRPr>
                    </a:p>
                  </a:txBody>
                  <a:tcPr marL="68566" marR="68566" marT="0" marB="0" anchor="ctr">
                    <a:lnL>
                      <a:noFill/>
                    </a:lnL>
                    <a:lnR>
                      <a:noFill/>
                    </a:lnR>
                    <a:lnT>
                      <a:noFill/>
                    </a:lnT>
                    <a:lnB>
                      <a:noFill/>
                    </a:lnB>
                  </a:tcPr>
                </a:tc>
                <a:tc>
                  <a:txBody>
                    <a:bodyPr/>
                    <a:lstStyle/>
                    <a:p>
                      <a:pPr algn="ctr">
                        <a:spcAft>
                          <a:spcPts val="0"/>
                        </a:spcAft>
                      </a:pPr>
                      <a:r>
                        <a:rPr lang="en-US" sz="1000" kern="0" dirty="0">
                          <a:solidFill>
                            <a:srgbClr val="000000"/>
                          </a:solidFill>
                          <a:latin typeface="Times New Roman"/>
                          <a:ea typeface="宋体"/>
                          <a:cs typeface="Times New Roman"/>
                        </a:rPr>
                        <a:t>68.41 </a:t>
                      </a:r>
                      <a:endParaRPr lang="zh-CN" sz="1000" kern="100" dirty="0">
                        <a:latin typeface="Times New Roman"/>
                        <a:ea typeface="宋体"/>
                        <a:cs typeface="Times New Roman"/>
                      </a:endParaRPr>
                    </a:p>
                  </a:txBody>
                  <a:tcPr marL="68566" marR="68566" marT="0" marB="0" anchor="ctr">
                    <a:lnL>
                      <a:noFill/>
                    </a:lnL>
                    <a:lnR>
                      <a:noFill/>
                    </a:lnR>
                    <a:lnT>
                      <a:noFill/>
                    </a:lnT>
                    <a:lnB>
                      <a:noFill/>
                    </a:lnB>
                  </a:tcPr>
                </a:tc>
              </a:tr>
              <a:tr h="288232">
                <a:tc>
                  <a:txBody>
                    <a:bodyPr/>
                    <a:lstStyle/>
                    <a:p>
                      <a:pPr algn="ctr">
                        <a:spcAft>
                          <a:spcPts val="0"/>
                        </a:spcAft>
                      </a:pPr>
                      <a:r>
                        <a:rPr lang="zh-CN" sz="1000" kern="0">
                          <a:solidFill>
                            <a:srgbClr val="000000"/>
                          </a:solidFill>
                          <a:latin typeface="Times New Roman"/>
                          <a:ea typeface="宋体"/>
                          <a:cs typeface="Times New Roman"/>
                        </a:rPr>
                        <a:t>枯水年</a:t>
                      </a:r>
                      <a:endParaRPr lang="zh-CN" sz="1000" kern="100">
                        <a:latin typeface="Times New Roman"/>
                        <a:ea typeface="宋体"/>
                        <a:cs typeface="Times New Roman"/>
                      </a:endParaRPr>
                    </a:p>
                  </a:txBody>
                  <a:tcPr marL="68566" marR="68566"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Times New Roman"/>
                          <a:ea typeface="宋体"/>
                          <a:cs typeface="Times New Roman"/>
                        </a:rPr>
                        <a:t>74.38 </a:t>
                      </a:r>
                      <a:endParaRPr lang="zh-CN" sz="1000" kern="100">
                        <a:latin typeface="Times New Roman"/>
                        <a:ea typeface="宋体"/>
                        <a:cs typeface="Times New Roman"/>
                      </a:endParaRPr>
                    </a:p>
                  </a:txBody>
                  <a:tcPr marL="68566" marR="68566"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Times New Roman"/>
                          <a:ea typeface="宋体"/>
                          <a:cs typeface="Times New Roman"/>
                        </a:rPr>
                        <a:t>9.39 </a:t>
                      </a:r>
                      <a:endParaRPr lang="zh-CN" sz="1000" kern="100">
                        <a:latin typeface="Times New Roman"/>
                        <a:ea typeface="宋体"/>
                        <a:cs typeface="Times New Roman"/>
                      </a:endParaRPr>
                    </a:p>
                  </a:txBody>
                  <a:tcPr marL="68566" marR="68566"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Times New Roman"/>
                          <a:ea typeface="宋体"/>
                          <a:cs typeface="Times New Roman"/>
                        </a:rPr>
                        <a:t>18.37 </a:t>
                      </a:r>
                      <a:endParaRPr lang="zh-CN" sz="1000" kern="100">
                        <a:latin typeface="Times New Roman"/>
                        <a:ea typeface="宋体"/>
                        <a:cs typeface="Times New Roman"/>
                      </a:endParaRPr>
                    </a:p>
                  </a:txBody>
                  <a:tcPr marL="68566" marR="68566"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Times New Roman"/>
                          <a:ea typeface="宋体"/>
                          <a:cs typeface="Times New Roman"/>
                        </a:rPr>
                        <a:t>22.70 </a:t>
                      </a:r>
                      <a:endParaRPr lang="zh-CN" sz="1000" kern="100">
                        <a:latin typeface="Times New Roman"/>
                        <a:ea typeface="宋体"/>
                        <a:cs typeface="Times New Roman"/>
                      </a:endParaRPr>
                    </a:p>
                  </a:txBody>
                  <a:tcPr marL="68566" marR="68566"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Times New Roman"/>
                          <a:ea typeface="宋体"/>
                          <a:cs typeface="Times New Roman"/>
                        </a:rPr>
                        <a:t>12.98 </a:t>
                      </a:r>
                      <a:endParaRPr lang="zh-CN" sz="1000" kern="100">
                        <a:latin typeface="Times New Roman"/>
                        <a:ea typeface="宋体"/>
                        <a:cs typeface="Times New Roman"/>
                      </a:endParaRPr>
                    </a:p>
                  </a:txBody>
                  <a:tcPr marL="68566" marR="68566"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Times New Roman"/>
                          <a:ea typeface="宋体"/>
                          <a:cs typeface="Times New Roman"/>
                        </a:rPr>
                        <a:t>1.21 </a:t>
                      </a:r>
                      <a:endParaRPr lang="zh-CN" sz="1000" kern="100">
                        <a:latin typeface="Times New Roman"/>
                        <a:ea typeface="宋体"/>
                        <a:cs typeface="Times New Roman"/>
                      </a:endParaRPr>
                    </a:p>
                  </a:txBody>
                  <a:tcPr marL="68566" marR="68566"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Times New Roman"/>
                          <a:ea typeface="宋体"/>
                          <a:cs typeface="Times New Roman"/>
                        </a:rPr>
                        <a:t>69.58 </a:t>
                      </a:r>
                      <a:endParaRPr lang="zh-CN" sz="1000" kern="100">
                        <a:latin typeface="Times New Roman"/>
                        <a:ea typeface="宋体"/>
                        <a:cs typeface="Times New Roman"/>
                      </a:endParaRPr>
                    </a:p>
                  </a:txBody>
                  <a:tcPr marL="68566" marR="68566"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Times New Roman"/>
                          <a:ea typeface="宋体"/>
                          <a:cs typeface="Times New Roman"/>
                        </a:rPr>
                        <a:t>78.57 </a:t>
                      </a:r>
                      <a:endParaRPr lang="zh-CN" sz="1000" kern="100">
                        <a:latin typeface="Times New Roman"/>
                        <a:ea typeface="宋体"/>
                        <a:cs typeface="Times New Roman"/>
                      </a:endParaRPr>
                    </a:p>
                  </a:txBody>
                  <a:tcPr marL="68566" marR="68566"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rgbClr val="000000"/>
                          </a:solidFill>
                          <a:latin typeface="Times New Roman"/>
                          <a:ea typeface="宋体"/>
                          <a:cs typeface="Times New Roman"/>
                        </a:rPr>
                        <a:t>82.90 </a:t>
                      </a:r>
                      <a:endParaRPr lang="zh-CN" sz="1000" kern="100" dirty="0">
                        <a:latin typeface="Times New Roman"/>
                        <a:ea typeface="宋体"/>
                        <a:cs typeface="Times New Roman"/>
                      </a:endParaRPr>
                    </a:p>
                  </a:txBody>
                  <a:tcPr marL="68566" marR="68566" marT="0" marB="0" anchor="ctr">
                    <a:lnL>
                      <a:noFill/>
                    </a:lnL>
                    <a:lnR>
                      <a:noFill/>
                    </a:lnR>
                    <a:lnT>
                      <a:noFill/>
                    </a:lnT>
                    <a:lnB w="19050" cap="flat" cmpd="sng" algn="ctr">
                      <a:solidFill>
                        <a:srgbClr val="000000"/>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nvGraphicFramePr>
        <p:xfrm>
          <a:off x="539552" y="4797152"/>
          <a:ext cx="7920882" cy="1207770"/>
        </p:xfrm>
        <a:graphic>
          <a:graphicData uri="http://schemas.openxmlformats.org/drawingml/2006/table">
            <a:tbl>
              <a:tblPr/>
              <a:tblGrid>
                <a:gridCol w="1126349"/>
                <a:gridCol w="738226"/>
                <a:gridCol w="659017"/>
                <a:gridCol w="660602"/>
                <a:gridCol w="781000"/>
                <a:gridCol w="866543"/>
                <a:gridCol w="866543"/>
                <a:gridCol w="781000"/>
                <a:gridCol w="781000"/>
                <a:gridCol w="660602"/>
              </a:tblGrid>
              <a:tr h="171450">
                <a:tc rowSpan="2">
                  <a:txBody>
                    <a:bodyPr/>
                    <a:lstStyle/>
                    <a:p>
                      <a:pPr algn="ctr">
                        <a:spcAft>
                          <a:spcPts val="0"/>
                        </a:spcAft>
                      </a:pPr>
                      <a:r>
                        <a:rPr lang="zh-CN" sz="1050" kern="0" dirty="0">
                          <a:latin typeface="Times New Roman"/>
                          <a:ea typeface="宋体"/>
                          <a:cs typeface="Times New Roman"/>
                        </a:rPr>
                        <a:t>水平年</a:t>
                      </a:r>
                      <a:endParaRPr lang="zh-CN" sz="1050" kern="100" dirty="0">
                        <a:latin typeface="Times New Roman"/>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050" kern="0">
                          <a:solidFill>
                            <a:srgbClr val="000000"/>
                          </a:solidFill>
                          <a:latin typeface="Times New Roman"/>
                          <a:ea typeface="宋体"/>
                          <a:cs typeface="Times New Roman"/>
                        </a:rPr>
                        <a:t>蒸发</a:t>
                      </a:r>
                      <a:endParaRPr lang="zh-CN" sz="1050" kern="100">
                        <a:latin typeface="Times New Roman"/>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Aft>
                          <a:spcPts val="0"/>
                        </a:spcAft>
                      </a:pPr>
                      <a:r>
                        <a:rPr lang="zh-CN" sz="1050" kern="0">
                          <a:solidFill>
                            <a:srgbClr val="000000"/>
                          </a:solidFill>
                          <a:latin typeface="Times New Roman"/>
                          <a:ea typeface="宋体"/>
                          <a:cs typeface="Times New Roman"/>
                        </a:rPr>
                        <a:t>入渗</a:t>
                      </a:r>
                      <a:endParaRPr lang="zh-CN" sz="1050" kern="100">
                        <a:latin typeface="Times New Roman"/>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rowSpan="2">
                  <a:txBody>
                    <a:bodyPr/>
                    <a:lstStyle/>
                    <a:p>
                      <a:pPr algn="ctr">
                        <a:spcAft>
                          <a:spcPts val="0"/>
                        </a:spcAft>
                      </a:pPr>
                      <a:r>
                        <a:rPr lang="zh-CN" sz="1050" kern="0">
                          <a:solidFill>
                            <a:srgbClr val="000000"/>
                          </a:solidFill>
                          <a:latin typeface="Times New Roman"/>
                          <a:ea typeface="宋体"/>
                          <a:cs typeface="Times New Roman"/>
                        </a:rPr>
                        <a:t>降雨量</a:t>
                      </a:r>
                      <a:endParaRPr lang="zh-CN" sz="1050" kern="100">
                        <a:latin typeface="Times New Roman"/>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050" kern="0">
                          <a:solidFill>
                            <a:srgbClr val="000000"/>
                          </a:solidFill>
                          <a:latin typeface="Times New Roman"/>
                          <a:ea typeface="宋体"/>
                          <a:cs typeface="Times New Roman"/>
                        </a:rPr>
                        <a:t>径流量</a:t>
                      </a:r>
                      <a:endParaRPr lang="zh-CN" sz="1050" kern="100">
                        <a:latin typeface="Times New Roman"/>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Aft>
                          <a:spcPts val="0"/>
                        </a:spcAft>
                      </a:pPr>
                      <a:r>
                        <a:rPr lang="zh-CN" sz="1050" kern="0" dirty="0">
                          <a:solidFill>
                            <a:srgbClr val="000000"/>
                          </a:solidFill>
                          <a:latin typeface="Times New Roman"/>
                          <a:ea typeface="宋体"/>
                          <a:cs typeface="Times New Roman"/>
                        </a:rPr>
                        <a:t>引水量</a:t>
                      </a:r>
                      <a:endParaRPr lang="zh-CN" sz="1050" kern="100" dirty="0">
                        <a:latin typeface="Times New Roman"/>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171450">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050" kern="0">
                          <a:solidFill>
                            <a:srgbClr val="000000"/>
                          </a:solidFill>
                          <a:latin typeface="Times New Roman"/>
                          <a:ea typeface="宋体"/>
                          <a:cs typeface="Times New Roman"/>
                        </a:rPr>
                        <a:t>最小</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solidFill>
                            <a:srgbClr val="000000"/>
                          </a:solidFill>
                          <a:latin typeface="Times New Roman"/>
                          <a:ea typeface="宋体"/>
                          <a:cs typeface="Times New Roman"/>
                        </a:rPr>
                        <a:t>适宜</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solidFill>
                            <a:srgbClr val="000000"/>
                          </a:solidFill>
                          <a:latin typeface="Times New Roman"/>
                          <a:ea typeface="宋体"/>
                          <a:cs typeface="Times New Roman"/>
                        </a:rPr>
                        <a:t>最大</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050" kern="0">
                          <a:solidFill>
                            <a:srgbClr val="000000"/>
                          </a:solidFill>
                          <a:latin typeface="Times New Roman"/>
                          <a:ea typeface="宋体"/>
                          <a:cs typeface="Times New Roman"/>
                        </a:rPr>
                        <a:t>最小</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solidFill>
                            <a:srgbClr val="000000"/>
                          </a:solidFill>
                          <a:latin typeface="Times New Roman"/>
                          <a:ea typeface="宋体"/>
                          <a:cs typeface="Times New Roman"/>
                        </a:rPr>
                        <a:t>适宜</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solidFill>
                            <a:srgbClr val="000000"/>
                          </a:solidFill>
                          <a:latin typeface="Times New Roman"/>
                          <a:ea typeface="宋体"/>
                          <a:cs typeface="Times New Roman"/>
                        </a:rPr>
                        <a:t>最大</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290">
                <a:tc>
                  <a:txBody>
                    <a:bodyPr/>
                    <a:lstStyle/>
                    <a:p>
                      <a:pPr algn="ctr">
                        <a:spcAft>
                          <a:spcPts val="0"/>
                        </a:spcAft>
                      </a:pPr>
                      <a:r>
                        <a:rPr lang="zh-CN" sz="1050" kern="0">
                          <a:solidFill>
                            <a:srgbClr val="000000"/>
                          </a:solidFill>
                          <a:latin typeface="Times New Roman"/>
                          <a:ea typeface="宋体"/>
                          <a:cs typeface="Times New Roman"/>
                        </a:rPr>
                        <a:t>丰水年</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0">
                          <a:solidFill>
                            <a:srgbClr val="000000"/>
                          </a:solidFill>
                          <a:latin typeface="Times New Roman"/>
                          <a:ea typeface="宋体"/>
                          <a:cs typeface="Times New Roman"/>
                        </a:rPr>
                        <a:t>201.29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0">
                          <a:solidFill>
                            <a:srgbClr val="000000"/>
                          </a:solidFill>
                          <a:latin typeface="Times New Roman"/>
                          <a:ea typeface="宋体"/>
                          <a:cs typeface="Times New Roman"/>
                        </a:rPr>
                        <a:t>29.32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0">
                          <a:solidFill>
                            <a:srgbClr val="000000"/>
                          </a:solidFill>
                          <a:latin typeface="Times New Roman"/>
                          <a:ea typeface="宋体"/>
                          <a:cs typeface="Times New Roman"/>
                        </a:rPr>
                        <a:t>57.38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0">
                          <a:solidFill>
                            <a:srgbClr val="000000"/>
                          </a:solidFill>
                          <a:latin typeface="Times New Roman"/>
                          <a:ea typeface="宋体"/>
                          <a:cs typeface="Times New Roman"/>
                        </a:rPr>
                        <a:t>70.92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0">
                          <a:solidFill>
                            <a:srgbClr val="000000"/>
                          </a:solidFill>
                          <a:latin typeface="Times New Roman"/>
                          <a:ea typeface="宋体"/>
                          <a:cs typeface="Times New Roman"/>
                        </a:rPr>
                        <a:t>90.75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0">
                          <a:solidFill>
                            <a:srgbClr val="000000"/>
                          </a:solidFill>
                          <a:latin typeface="Times New Roman"/>
                          <a:ea typeface="宋体"/>
                          <a:cs typeface="Times New Roman"/>
                        </a:rPr>
                        <a:t>12.99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0">
                          <a:solidFill>
                            <a:srgbClr val="000000"/>
                          </a:solidFill>
                          <a:latin typeface="Times New Roman"/>
                          <a:ea typeface="宋体"/>
                          <a:cs typeface="Times New Roman"/>
                        </a:rPr>
                        <a:t>126.87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0">
                          <a:solidFill>
                            <a:srgbClr val="000000"/>
                          </a:solidFill>
                          <a:latin typeface="Times New Roman"/>
                          <a:ea typeface="宋体"/>
                          <a:cs typeface="Times New Roman"/>
                        </a:rPr>
                        <a:t>154.93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0" dirty="0">
                          <a:solidFill>
                            <a:srgbClr val="000000"/>
                          </a:solidFill>
                          <a:latin typeface="Times New Roman"/>
                          <a:ea typeface="宋体"/>
                          <a:cs typeface="Times New Roman"/>
                        </a:rPr>
                        <a:t>168.47 </a:t>
                      </a:r>
                      <a:endParaRPr lang="zh-CN" sz="1050" kern="100" dirty="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288290">
                <a:tc>
                  <a:txBody>
                    <a:bodyPr/>
                    <a:lstStyle/>
                    <a:p>
                      <a:pPr algn="ctr">
                        <a:spcAft>
                          <a:spcPts val="0"/>
                        </a:spcAft>
                      </a:pPr>
                      <a:r>
                        <a:rPr lang="zh-CN" sz="1050" kern="0">
                          <a:solidFill>
                            <a:srgbClr val="000000"/>
                          </a:solidFill>
                          <a:latin typeface="Times New Roman"/>
                          <a:ea typeface="宋体"/>
                          <a:cs typeface="Times New Roman"/>
                        </a:rPr>
                        <a:t>平水年</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0">
                          <a:solidFill>
                            <a:srgbClr val="000000"/>
                          </a:solidFill>
                          <a:latin typeface="Times New Roman"/>
                          <a:ea typeface="宋体"/>
                          <a:cs typeface="Times New Roman"/>
                        </a:rPr>
                        <a:t>222.24 </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0">
                          <a:solidFill>
                            <a:srgbClr val="000000"/>
                          </a:solidFill>
                          <a:latin typeface="Times New Roman"/>
                          <a:ea typeface="宋体"/>
                          <a:cs typeface="Times New Roman"/>
                        </a:rPr>
                        <a:t>29.32 </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0">
                          <a:solidFill>
                            <a:srgbClr val="000000"/>
                          </a:solidFill>
                          <a:latin typeface="Times New Roman"/>
                          <a:ea typeface="宋体"/>
                          <a:cs typeface="Times New Roman"/>
                        </a:rPr>
                        <a:t>57.38 </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0" dirty="0">
                          <a:solidFill>
                            <a:srgbClr val="000000"/>
                          </a:solidFill>
                          <a:latin typeface="Times New Roman"/>
                          <a:ea typeface="宋体"/>
                          <a:cs typeface="Times New Roman"/>
                        </a:rPr>
                        <a:t>70.92 </a:t>
                      </a:r>
                      <a:endParaRPr lang="zh-CN" sz="1050" kern="100" dirty="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0">
                          <a:solidFill>
                            <a:srgbClr val="000000"/>
                          </a:solidFill>
                          <a:latin typeface="Times New Roman"/>
                          <a:ea typeface="宋体"/>
                          <a:cs typeface="Times New Roman"/>
                        </a:rPr>
                        <a:t>70.84 </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0">
                          <a:solidFill>
                            <a:srgbClr val="000000"/>
                          </a:solidFill>
                          <a:latin typeface="Times New Roman"/>
                          <a:ea typeface="宋体"/>
                          <a:cs typeface="Times New Roman"/>
                        </a:rPr>
                        <a:t>6.66 </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0">
                          <a:solidFill>
                            <a:srgbClr val="000000"/>
                          </a:solidFill>
                          <a:latin typeface="Times New Roman"/>
                          <a:ea typeface="宋体"/>
                          <a:cs typeface="Times New Roman"/>
                        </a:rPr>
                        <a:t>174.06 </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0">
                          <a:solidFill>
                            <a:srgbClr val="000000"/>
                          </a:solidFill>
                          <a:latin typeface="Times New Roman"/>
                          <a:ea typeface="宋体"/>
                          <a:cs typeface="Times New Roman"/>
                        </a:rPr>
                        <a:t>202.12 </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0">
                          <a:solidFill>
                            <a:srgbClr val="000000"/>
                          </a:solidFill>
                          <a:latin typeface="Times New Roman"/>
                          <a:ea typeface="宋体"/>
                          <a:cs typeface="Times New Roman"/>
                        </a:rPr>
                        <a:t>215.65 </a:t>
                      </a:r>
                      <a:endParaRPr lang="zh-CN" sz="1050" kern="100">
                        <a:latin typeface="Times New Roman"/>
                        <a:ea typeface="宋体"/>
                        <a:cs typeface="Times New Roman"/>
                      </a:endParaRPr>
                    </a:p>
                  </a:txBody>
                  <a:tcPr marL="68580" marR="68580" marT="0" marB="0" anchor="ctr">
                    <a:lnL>
                      <a:noFill/>
                    </a:lnL>
                    <a:lnR>
                      <a:noFill/>
                    </a:lnR>
                    <a:lnT>
                      <a:noFill/>
                    </a:lnT>
                    <a:lnB>
                      <a:noFill/>
                    </a:lnB>
                  </a:tcPr>
                </a:tc>
              </a:tr>
              <a:tr h="288290">
                <a:tc>
                  <a:txBody>
                    <a:bodyPr/>
                    <a:lstStyle/>
                    <a:p>
                      <a:pPr algn="ctr">
                        <a:spcAft>
                          <a:spcPts val="0"/>
                        </a:spcAft>
                      </a:pPr>
                      <a:r>
                        <a:rPr lang="zh-CN" sz="1050" kern="0">
                          <a:solidFill>
                            <a:srgbClr val="000000"/>
                          </a:solidFill>
                          <a:latin typeface="Times New Roman"/>
                          <a:ea typeface="宋体"/>
                          <a:cs typeface="Times New Roman"/>
                        </a:rPr>
                        <a:t>枯水年</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0" dirty="0">
                          <a:solidFill>
                            <a:srgbClr val="000000"/>
                          </a:solidFill>
                          <a:latin typeface="Times New Roman"/>
                          <a:ea typeface="宋体"/>
                          <a:cs typeface="Times New Roman"/>
                        </a:rPr>
                        <a:t>232.37 </a:t>
                      </a:r>
                      <a:endParaRPr lang="zh-CN" sz="1050" kern="100" dirty="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latin typeface="Times New Roman"/>
                          <a:ea typeface="宋体"/>
                          <a:cs typeface="Times New Roman"/>
                        </a:rPr>
                        <a:t>29.32 </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latin typeface="Times New Roman"/>
                          <a:ea typeface="宋体"/>
                          <a:cs typeface="Times New Roman"/>
                        </a:rPr>
                        <a:t>57.38 </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0" dirty="0">
                          <a:solidFill>
                            <a:srgbClr val="000000"/>
                          </a:solidFill>
                          <a:latin typeface="Times New Roman"/>
                          <a:ea typeface="宋体"/>
                          <a:cs typeface="Times New Roman"/>
                        </a:rPr>
                        <a:t>70.92 </a:t>
                      </a:r>
                      <a:endParaRPr lang="zh-CN" sz="1050" kern="100" dirty="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latin typeface="Times New Roman"/>
                          <a:ea typeface="宋体"/>
                          <a:cs typeface="Times New Roman"/>
                        </a:rPr>
                        <a:t>40.55 </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latin typeface="Times New Roman"/>
                          <a:ea typeface="宋体"/>
                          <a:cs typeface="Times New Roman"/>
                        </a:rPr>
                        <a:t>2.92 </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latin typeface="Times New Roman"/>
                          <a:ea typeface="宋体"/>
                          <a:cs typeface="Times New Roman"/>
                        </a:rPr>
                        <a:t>218.23 </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latin typeface="Times New Roman"/>
                          <a:ea typeface="宋体"/>
                          <a:cs typeface="Times New Roman"/>
                        </a:rPr>
                        <a:t>246.29 </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0" dirty="0">
                          <a:solidFill>
                            <a:srgbClr val="000000"/>
                          </a:solidFill>
                          <a:latin typeface="Times New Roman"/>
                          <a:ea typeface="宋体"/>
                          <a:cs typeface="Times New Roman"/>
                        </a:rPr>
                        <a:t>259.82 </a:t>
                      </a:r>
                      <a:endParaRPr lang="zh-CN" sz="1050" kern="100" dirty="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
        <p:nvSpPr>
          <p:cNvPr id="35841" name="Rectangle 1"/>
          <p:cNvSpPr>
            <a:spLocks noChangeArrowheads="1"/>
          </p:cNvSpPr>
          <p:nvPr/>
        </p:nvSpPr>
        <p:spPr bwMode="auto">
          <a:xfrm>
            <a:off x="395536" y="2924944"/>
            <a:ext cx="8064896"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梅江湖泊（一期）年引水量                                                                                单位：万</a:t>
            </a:r>
            <a:r>
              <a:rPr kumimoji="0" lang="en-US" altLang="zh-CN" sz="1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m</a:t>
            </a:r>
            <a:r>
              <a:rPr kumimoji="0" lang="en-US" altLang="zh-CN" sz="1000" b="1" i="0" u="none" strike="noStrike" cap="none" normalizeH="0" baseline="30000" dirty="0" smtClean="0">
                <a:ln>
                  <a:noFill/>
                </a:ln>
                <a:solidFill>
                  <a:schemeClr val="tx1"/>
                </a:solidFill>
                <a:effectLst/>
                <a:latin typeface="Times New Roman" pitchFamily="18" charset="0"/>
                <a:ea typeface="黑体" pitchFamily="2" charset="-122"/>
                <a:cs typeface="Times New Roman" pitchFamily="18" charset="0"/>
              </a:rPr>
              <a:t>3</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zh-CN" sz="1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endParaRPr lang="en-US" altLang="zh-CN" sz="1000" b="1" dirty="0" smtClean="0">
              <a:latin typeface="Times New Roman" pitchFamily="18" charset="0"/>
              <a:ea typeface="黑体" pitchFamily="2"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zh-CN" sz="1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endParaRPr lang="en-US" altLang="zh-CN" sz="1000" b="1" dirty="0" smtClean="0">
              <a:latin typeface="Times New Roman" pitchFamily="18" charset="0"/>
              <a:ea typeface="黑体" pitchFamily="2"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zh-CN" sz="1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endParaRPr lang="en-US" altLang="zh-CN" sz="1000" b="1" dirty="0" smtClean="0">
              <a:latin typeface="Times New Roman" pitchFamily="18" charset="0"/>
              <a:ea typeface="黑体" pitchFamily="2"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zh-CN" sz="1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endParaRPr lang="en-US" altLang="zh-CN" sz="1000" b="1" dirty="0" smtClean="0">
              <a:latin typeface="Times New Roman" pitchFamily="18" charset="0"/>
              <a:ea typeface="黑体" pitchFamily="2"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zh-CN" sz="1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endParaRPr lang="en-US" altLang="zh-CN" sz="1000" b="1" dirty="0" smtClean="0">
              <a:latin typeface="Times New Roman" pitchFamily="18" charset="0"/>
              <a:ea typeface="黑体" pitchFamily="2"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梅江湖泊（规划）年引水量                                                                              单位：万</a:t>
            </a:r>
            <a:r>
              <a:rPr kumimoji="0" lang="en-US" altLang="zh-CN" sz="1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m</a:t>
            </a:r>
            <a:r>
              <a:rPr kumimoji="0" lang="en-US" altLang="zh-CN" sz="1000" b="1" i="0" u="none" strike="noStrike" cap="none" normalizeH="0" baseline="30000" dirty="0" smtClean="0">
                <a:ln>
                  <a:noFill/>
                </a:ln>
                <a:solidFill>
                  <a:schemeClr val="tx1"/>
                </a:solidFill>
                <a:effectLst/>
                <a:latin typeface="Times New Roman" pitchFamily="18" charset="0"/>
                <a:ea typeface="黑体" pitchFamily="2" charset="-122"/>
                <a:cs typeface="Times New Roman" pitchFamily="18" charset="0"/>
              </a:rPr>
              <a:t>3</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8" name="矩形 7"/>
          <p:cNvSpPr/>
          <p:nvPr/>
        </p:nvSpPr>
        <p:spPr>
          <a:xfrm>
            <a:off x="6429388" y="3500438"/>
            <a:ext cx="2019287" cy="857256"/>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38900" y="5143512"/>
            <a:ext cx="2019300" cy="857256"/>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5.4 </a:t>
            </a:r>
            <a:r>
              <a:rPr lang="zh-CN" altLang="en-US" sz="2400" dirty="0" smtClean="0">
                <a:solidFill>
                  <a:schemeClr val="tx1"/>
                </a:solidFill>
                <a:effectLst/>
                <a:latin typeface="Times New Roman" pitchFamily="18" charset="0"/>
                <a:cs typeface="Times New Roman" pitchFamily="18" charset="0"/>
              </a:rPr>
              <a:t>湖泊引水量计算</a:t>
            </a:r>
          </a:p>
        </p:txBody>
      </p:sp>
      <p:sp>
        <p:nvSpPr>
          <p:cNvPr id="56323" name="Text Box 3"/>
          <p:cNvSpPr txBox="1">
            <a:spLocks noChangeArrowheads="1"/>
          </p:cNvSpPr>
          <p:nvPr/>
        </p:nvSpPr>
        <p:spPr bwMode="auto">
          <a:xfrm>
            <a:off x="395288" y="981075"/>
            <a:ext cx="8372475" cy="1908215"/>
          </a:xfrm>
          <a:prstGeom prst="rect">
            <a:avLst/>
          </a:prstGeom>
          <a:noFill/>
          <a:ln w="9525">
            <a:noFill/>
            <a:miter lim="800000"/>
            <a:headEnd/>
            <a:tailEnd/>
          </a:ln>
          <a:effectLst/>
        </p:spPr>
        <p:txBody>
          <a:bodyPr>
            <a:spAutoFit/>
          </a:bodyPr>
          <a:lstStyle/>
          <a:p>
            <a:r>
              <a:rPr lang="zh-CN" altLang="en-US" b="1" dirty="0" smtClean="0">
                <a:solidFill>
                  <a:srgbClr val="67C844"/>
                </a:solidFill>
                <a:latin typeface="Times New Roman" pitchFamily="18" charset="0"/>
                <a:ea typeface="仿宋_GB2312" pitchFamily="49" charset="-122"/>
                <a:cs typeface="Times New Roman" pitchFamily="18" charset="0"/>
              </a:rPr>
              <a:t>计算成果及分析</a:t>
            </a:r>
            <a:endParaRPr lang="en-US" altLang="zh-CN" dirty="0" smtClean="0">
              <a:latin typeface="Times New Roman" pitchFamily="18" charset="0"/>
              <a:ea typeface="仿宋_GB2312" pitchFamily="49" charset="-122"/>
              <a:cs typeface="Times New Roman" pitchFamily="18" charset="0"/>
            </a:endParaRPr>
          </a:p>
          <a:p>
            <a:pPr>
              <a:lnSpc>
                <a:spcPts val="2400"/>
              </a:lnSpc>
            </a:pPr>
            <a:r>
              <a:rPr lang="zh-CN" altLang="en-US" dirty="0" smtClean="0">
                <a:latin typeface="Times New Roman" pitchFamily="18" charset="0"/>
                <a:ea typeface="仿宋_GB2312" pitchFamily="49" charset="-122"/>
                <a:cs typeface="Times New Roman" pitchFamily="18" charset="0"/>
              </a:rPr>
              <a:t>        梅江湖泊一期、规划年引水量，主要因湖泊面积的差别而不同。对比影响引水量的各成分，蒸发损耗所做贡献最大。相同水平年，不同等级引水量仅与水深有关，等级越高，水深越大，年引水量也越大；相同等级，不同水平年引水量与蒸发、降雨量、径流量有关，依丰水年、平水年、枯水年，蒸发、入渗耗水量有增大趋势，降雨、径流补水量有减小趋势，而引水量有增加趋势。 	</a:t>
            </a:r>
            <a:endParaRPr lang="en-US" altLang="zh-CN" dirty="0">
              <a:latin typeface="Times New Roman" pitchFamily="18" charset="0"/>
              <a:cs typeface="Times New Roman" pitchFamily="18" charset="0"/>
            </a:endParaRPr>
          </a:p>
        </p:txBody>
      </p:sp>
      <p:sp>
        <p:nvSpPr>
          <p:cNvPr id="32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nvGraphicFramePr>
        <p:xfrm>
          <a:off x="539552" y="3140968"/>
          <a:ext cx="7920880" cy="1207528"/>
        </p:xfrm>
        <a:graphic>
          <a:graphicData uri="http://schemas.openxmlformats.org/drawingml/2006/table">
            <a:tbl>
              <a:tblPr/>
              <a:tblGrid>
                <a:gridCol w="1112093"/>
                <a:gridCol w="769909"/>
                <a:gridCol w="666939"/>
                <a:gridCol w="666939"/>
                <a:gridCol w="773078"/>
                <a:gridCol w="860207"/>
                <a:gridCol w="860207"/>
                <a:gridCol w="773078"/>
                <a:gridCol w="773078"/>
                <a:gridCol w="665352"/>
              </a:tblGrid>
              <a:tr h="171416">
                <a:tc rowSpan="2">
                  <a:txBody>
                    <a:bodyPr/>
                    <a:lstStyle/>
                    <a:p>
                      <a:pPr algn="ctr">
                        <a:spcAft>
                          <a:spcPts val="0"/>
                        </a:spcAft>
                      </a:pPr>
                      <a:r>
                        <a:rPr lang="zh-CN" sz="1000" kern="0" dirty="0">
                          <a:latin typeface="Times New Roman"/>
                          <a:ea typeface="宋体"/>
                          <a:cs typeface="Times New Roman"/>
                        </a:rPr>
                        <a:t>水平年</a:t>
                      </a:r>
                      <a:endParaRPr lang="zh-CN" sz="1000" kern="100" dirty="0">
                        <a:latin typeface="Times New Roman"/>
                        <a:ea typeface="宋体"/>
                        <a:cs typeface="Times New Roman"/>
                      </a:endParaRPr>
                    </a:p>
                  </a:txBody>
                  <a:tcPr marL="68566" marR="68566"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000" kern="0">
                          <a:solidFill>
                            <a:srgbClr val="000000"/>
                          </a:solidFill>
                          <a:latin typeface="Times New Roman"/>
                          <a:ea typeface="宋体"/>
                          <a:cs typeface="Times New Roman"/>
                        </a:rPr>
                        <a:t>蒸发</a:t>
                      </a:r>
                      <a:endParaRPr lang="zh-CN" sz="1000" kern="100">
                        <a:latin typeface="Times New Roman"/>
                        <a:ea typeface="宋体"/>
                        <a:cs typeface="Times New Roman"/>
                      </a:endParaRPr>
                    </a:p>
                  </a:txBody>
                  <a:tcPr marL="68566" marR="68566"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Aft>
                          <a:spcPts val="0"/>
                        </a:spcAft>
                      </a:pPr>
                      <a:r>
                        <a:rPr lang="zh-CN" sz="1000" kern="0">
                          <a:solidFill>
                            <a:srgbClr val="000000"/>
                          </a:solidFill>
                          <a:latin typeface="Times New Roman"/>
                          <a:ea typeface="宋体"/>
                          <a:cs typeface="Times New Roman"/>
                        </a:rPr>
                        <a:t>入渗</a:t>
                      </a:r>
                      <a:endParaRPr lang="zh-CN" sz="1000" kern="100">
                        <a:latin typeface="Times New Roman"/>
                        <a:ea typeface="宋体"/>
                        <a:cs typeface="Times New Roman"/>
                      </a:endParaRPr>
                    </a:p>
                  </a:txBody>
                  <a:tcPr marL="68566" marR="68566"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rowSpan="2">
                  <a:txBody>
                    <a:bodyPr/>
                    <a:lstStyle/>
                    <a:p>
                      <a:pPr algn="ctr">
                        <a:spcAft>
                          <a:spcPts val="0"/>
                        </a:spcAft>
                      </a:pPr>
                      <a:r>
                        <a:rPr lang="zh-CN" sz="1000" kern="0">
                          <a:solidFill>
                            <a:srgbClr val="000000"/>
                          </a:solidFill>
                          <a:latin typeface="Times New Roman"/>
                          <a:ea typeface="宋体"/>
                          <a:cs typeface="Times New Roman"/>
                        </a:rPr>
                        <a:t>降雨量</a:t>
                      </a:r>
                      <a:endParaRPr lang="zh-CN" sz="1000" kern="100">
                        <a:latin typeface="Times New Roman"/>
                        <a:ea typeface="宋体"/>
                        <a:cs typeface="Times New Roman"/>
                      </a:endParaRPr>
                    </a:p>
                  </a:txBody>
                  <a:tcPr marL="68566" marR="68566"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000" kern="0">
                          <a:solidFill>
                            <a:srgbClr val="000000"/>
                          </a:solidFill>
                          <a:latin typeface="Times New Roman"/>
                          <a:ea typeface="宋体"/>
                          <a:cs typeface="Times New Roman"/>
                        </a:rPr>
                        <a:t>径流量</a:t>
                      </a:r>
                      <a:endParaRPr lang="zh-CN" sz="1000" kern="100">
                        <a:latin typeface="Times New Roman"/>
                        <a:ea typeface="宋体"/>
                        <a:cs typeface="Times New Roman"/>
                      </a:endParaRPr>
                    </a:p>
                  </a:txBody>
                  <a:tcPr marL="68566" marR="68566"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Aft>
                          <a:spcPts val="0"/>
                        </a:spcAft>
                      </a:pPr>
                      <a:r>
                        <a:rPr lang="zh-CN" sz="1000" kern="0" dirty="0">
                          <a:solidFill>
                            <a:srgbClr val="000000"/>
                          </a:solidFill>
                          <a:latin typeface="Times New Roman"/>
                          <a:ea typeface="宋体"/>
                          <a:cs typeface="Times New Roman"/>
                        </a:rPr>
                        <a:t>引水量</a:t>
                      </a:r>
                      <a:endParaRPr lang="zh-CN" sz="1000" kern="100" dirty="0">
                        <a:latin typeface="Times New Roman"/>
                        <a:ea typeface="宋体"/>
                        <a:cs typeface="Times New Roman"/>
                      </a:endParaRPr>
                    </a:p>
                  </a:txBody>
                  <a:tcPr marL="68566" marR="68566"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17141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000" kern="0">
                          <a:solidFill>
                            <a:srgbClr val="000000"/>
                          </a:solidFill>
                          <a:latin typeface="Times New Roman"/>
                          <a:ea typeface="宋体"/>
                          <a:cs typeface="Times New Roman"/>
                        </a:rPr>
                        <a:t>最小</a:t>
                      </a:r>
                      <a:endParaRPr lang="zh-CN" sz="1000" kern="100">
                        <a:latin typeface="Times New Roman"/>
                        <a:ea typeface="宋体"/>
                        <a:cs typeface="Times New Roman"/>
                      </a:endParaRPr>
                    </a:p>
                  </a:txBody>
                  <a:tcPr marL="68566" marR="6856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0">
                          <a:solidFill>
                            <a:srgbClr val="000000"/>
                          </a:solidFill>
                          <a:latin typeface="Times New Roman"/>
                          <a:ea typeface="宋体"/>
                          <a:cs typeface="Times New Roman"/>
                        </a:rPr>
                        <a:t>适宜</a:t>
                      </a:r>
                      <a:endParaRPr lang="zh-CN" sz="1000" kern="100">
                        <a:latin typeface="Times New Roman"/>
                        <a:ea typeface="宋体"/>
                        <a:cs typeface="Times New Roman"/>
                      </a:endParaRPr>
                    </a:p>
                  </a:txBody>
                  <a:tcPr marL="68566" marR="6856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0">
                          <a:solidFill>
                            <a:srgbClr val="000000"/>
                          </a:solidFill>
                          <a:latin typeface="Times New Roman"/>
                          <a:ea typeface="宋体"/>
                          <a:cs typeface="Times New Roman"/>
                        </a:rPr>
                        <a:t>最大</a:t>
                      </a:r>
                      <a:endParaRPr lang="zh-CN" sz="1000" kern="100">
                        <a:latin typeface="Times New Roman"/>
                        <a:ea typeface="宋体"/>
                        <a:cs typeface="Times New Roman"/>
                      </a:endParaRPr>
                    </a:p>
                  </a:txBody>
                  <a:tcPr marL="68566" marR="6856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000" kern="0">
                          <a:solidFill>
                            <a:srgbClr val="000000"/>
                          </a:solidFill>
                          <a:latin typeface="Times New Roman"/>
                          <a:ea typeface="宋体"/>
                          <a:cs typeface="Times New Roman"/>
                        </a:rPr>
                        <a:t>最小</a:t>
                      </a:r>
                      <a:endParaRPr lang="zh-CN" sz="1000" kern="100">
                        <a:latin typeface="Times New Roman"/>
                        <a:ea typeface="宋体"/>
                        <a:cs typeface="Times New Roman"/>
                      </a:endParaRPr>
                    </a:p>
                  </a:txBody>
                  <a:tcPr marL="68566" marR="6856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0">
                          <a:solidFill>
                            <a:srgbClr val="000000"/>
                          </a:solidFill>
                          <a:latin typeface="Times New Roman"/>
                          <a:ea typeface="宋体"/>
                          <a:cs typeface="Times New Roman"/>
                        </a:rPr>
                        <a:t>适宜</a:t>
                      </a:r>
                      <a:endParaRPr lang="zh-CN" sz="1000" kern="100">
                        <a:latin typeface="Times New Roman"/>
                        <a:ea typeface="宋体"/>
                        <a:cs typeface="Times New Roman"/>
                      </a:endParaRPr>
                    </a:p>
                  </a:txBody>
                  <a:tcPr marL="68566" marR="6856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0">
                          <a:solidFill>
                            <a:srgbClr val="000000"/>
                          </a:solidFill>
                          <a:latin typeface="Times New Roman"/>
                          <a:ea typeface="宋体"/>
                          <a:cs typeface="Times New Roman"/>
                        </a:rPr>
                        <a:t>最大</a:t>
                      </a:r>
                      <a:endParaRPr lang="zh-CN" sz="1000" kern="100">
                        <a:latin typeface="Times New Roman"/>
                        <a:ea typeface="宋体"/>
                        <a:cs typeface="Times New Roman"/>
                      </a:endParaRPr>
                    </a:p>
                  </a:txBody>
                  <a:tcPr marL="68566" marR="6856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232">
                <a:tc>
                  <a:txBody>
                    <a:bodyPr/>
                    <a:lstStyle/>
                    <a:p>
                      <a:pPr algn="ctr">
                        <a:spcAft>
                          <a:spcPts val="0"/>
                        </a:spcAft>
                      </a:pPr>
                      <a:r>
                        <a:rPr lang="zh-CN" sz="1000" kern="0">
                          <a:solidFill>
                            <a:srgbClr val="000000"/>
                          </a:solidFill>
                          <a:latin typeface="Times New Roman"/>
                          <a:ea typeface="宋体"/>
                          <a:cs typeface="Times New Roman"/>
                        </a:rPr>
                        <a:t>丰水年</a:t>
                      </a:r>
                      <a:endParaRPr lang="zh-CN" sz="1000" kern="100">
                        <a:latin typeface="Times New Roman"/>
                        <a:ea typeface="宋体"/>
                        <a:cs typeface="Times New Roman"/>
                      </a:endParaRPr>
                    </a:p>
                  </a:txBody>
                  <a:tcPr marL="68566" marR="6856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00" kern="0">
                          <a:solidFill>
                            <a:srgbClr val="000000"/>
                          </a:solidFill>
                          <a:latin typeface="Times New Roman"/>
                          <a:ea typeface="宋体"/>
                          <a:cs typeface="Times New Roman"/>
                        </a:rPr>
                        <a:t>64.44 </a:t>
                      </a:r>
                      <a:endParaRPr lang="zh-CN" sz="1000" kern="100">
                        <a:latin typeface="Times New Roman"/>
                        <a:ea typeface="宋体"/>
                        <a:cs typeface="Times New Roman"/>
                      </a:endParaRPr>
                    </a:p>
                  </a:txBody>
                  <a:tcPr marL="68566" marR="6856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00" kern="0">
                          <a:solidFill>
                            <a:srgbClr val="000000"/>
                          </a:solidFill>
                          <a:latin typeface="Times New Roman"/>
                          <a:ea typeface="宋体"/>
                          <a:cs typeface="Times New Roman"/>
                        </a:rPr>
                        <a:t>9.39 </a:t>
                      </a:r>
                      <a:endParaRPr lang="zh-CN" sz="1000" kern="100">
                        <a:latin typeface="Times New Roman"/>
                        <a:ea typeface="宋体"/>
                        <a:cs typeface="Times New Roman"/>
                      </a:endParaRPr>
                    </a:p>
                  </a:txBody>
                  <a:tcPr marL="68566" marR="6856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00" kern="0" dirty="0">
                          <a:solidFill>
                            <a:srgbClr val="000000"/>
                          </a:solidFill>
                          <a:latin typeface="Times New Roman"/>
                          <a:ea typeface="宋体"/>
                          <a:cs typeface="Times New Roman"/>
                        </a:rPr>
                        <a:t>18.37 </a:t>
                      </a:r>
                      <a:endParaRPr lang="zh-CN" sz="1000" kern="100" dirty="0">
                        <a:latin typeface="Times New Roman"/>
                        <a:ea typeface="宋体"/>
                        <a:cs typeface="Times New Roman"/>
                      </a:endParaRPr>
                    </a:p>
                  </a:txBody>
                  <a:tcPr marL="68566" marR="6856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00" kern="0">
                          <a:solidFill>
                            <a:srgbClr val="000000"/>
                          </a:solidFill>
                          <a:latin typeface="Times New Roman"/>
                          <a:ea typeface="宋体"/>
                          <a:cs typeface="Times New Roman"/>
                        </a:rPr>
                        <a:t>22.70 </a:t>
                      </a:r>
                      <a:endParaRPr lang="zh-CN" sz="1000" kern="100">
                        <a:latin typeface="Times New Roman"/>
                        <a:ea typeface="宋体"/>
                        <a:cs typeface="Times New Roman"/>
                      </a:endParaRPr>
                    </a:p>
                  </a:txBody>
                  <a:tcPr marL="68566" marR="6856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00" kern="0">
                          <a:solidFill>
                            <a:srgbClr val="000000"/>
                          </a:solidFill>
                          <a:latin typeface="Times New Roman"/>
                          <a:ea typeface="宋体"/>
                          <a:cs typeface="Times New Roman"/>
                        </a:rPr>
                        <a:t>29.05 </a:t>
                      </a:r>
                      <a:endParaRPr lang="zh-CN" sz="1000" kern="100">
                        <a:latin typeface="Times New Roman"/>
                        <a:ea typeface="宋体"/>
                        <a:cs typeface="Times New Roman"/>
                      </a:endParaRPr>
                    </a:p>
                  </a:txBody>
                  <a:tcPr marL="68566" marR="6856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00" kern="0">
                          <a:solidFill>
                            <a:srgbClr val="000000"/>
                          </a:solidFill>
                          <a:latin typeface="Times New Roman"/>
                          <a:ea typeface="宋体"/>
                          <a:cs typeface="Times New Roman"/>
                        </a:rPr>
                        <a:t>5.37 </a:t>
                      </a:r>
                      <a:endParaRPr lang="zh-CN" sz="1000" kern="100">
                        <a:latin typeface="Times New Roman"/>
                        <a:ea typeface="宋体"/>
                        <a:cs typeface="Times New Roman"/>
                      </a:endParaRPr>
                    </a:p>
                  </a:txBody>
                  <a:tcPr marL="68566" marR="6856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00" kern="0">
                          <a:solidFill>
                            <a:srgbClr val="000000"/>
                          </a:solidFill>
                          <a:latin typeface="Times New Roman"/>
                          <a:ea typeface="宋体"/>
                          <a:cs typeface="Times New Roman"/>
                        </a:rPr>
                        <a:t>39.40 </a:t>
                      </a:r>
                      <a:endParaRPr lang="zh-CN" sz="1000" kern="100">
                        <a:latin typeface="Times New Roman"/>
                        <a:ea typeface="宋体"/>
                        <a:cs typeface="Times New Roman"/>
                      </a:endParaRPr>
                    </a:p>
                  </a:txBody>
                  <a:tcPr marL="68566" marR="6856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00" kern="0">
                          <a:solidFill>
                            <a:srgbClr val="000000"/>
                          </a:solidFill>
                          <a:latin typeface="Times New Roman"/>
                          <a:ea typeface="宋体"/>
                          <a:cs typeface="Times New Roman"/>
                        </a:rPr>
                        <a:t>48.38 </a:t>
                      </a:r>
                      <a:endParaRPr lang="zh-CN" sz="1000" kern="100">
                        <a:latin typeface="Times New Roman"/>
                        <a:ea typeface="宋体"/>
                        <a:cs typeface="Times New Roman"/>
                      </a:endParaRPr>
                    </a:p>
                  </a:txBody>
                  <a:tcPr marL="68566" marR="6856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00" kern="0">
                          <a:solidFill>
                            <a:srgbClr val="000000"/>
                          </a:solidFill>
                          <a:latin typeface="Times New Roman"/>
                          <a:ea typeface="宋体"/>
                          <a:cs typeface="Times New Roman"/>
                        </a:rPr>
                        <a:t>52.71 </a:t>
                      </a:r>
                      <a:endParaRPr lang="zh-CN" sz="1000" kern="100">
                        <a:latin typeface="Times New Roman"/>
                        <a:ea typeface="宋体"/>
                        <a:cs typeface="Times New Roman"/>
                      </a:endParaRPr>
                    </a:p>
                  </a:txBody>
                  <a:tcPr marL="68566" marR="68566" marT="0" marB="0" anchor="ctr">
                    <a:lnL>
                      <a:noFill/>
                    </a:lnL>
                    <a:lnR>
                      <a:noFill/>
                    </a:lnR>
                    <a:lnT w="12700" cap="flat" cmpd="sng" algn="ctr">
                      <a:solidFill>
                        <a:srgbClr val="000000"/>
                      </a:solidFill>
                      <a:prstDash val="solid"/>
                      <a:round/>
                      <a:headEnd type="none" w="med" len="med"/>
                      <a:tailEnd type="none" w="med" len="med"/>
                    </a:lnT>
                    <a:lnB>
                      <a:noFill/>
                    </a:lnB>
                  </a:tcPr>
                </a:tc>
              </a:tr>
              <a:tr h="288232">
                <a:tc>
                  <a:txBody>
                    <a:bodyPr/>
                    <a:lstStyle/>
                    <a:p>
                      <a:pPr algn="ctr">
                        <a:spcAft>
                          <a:spcPts val="0"/>
                        </a:spcAft>
                      </a:pPr>
                      <a:r>
                        <a:rPr lang="zh-CN" sz="1000" kern="0">
                          <a:solidFill>
                            <a:srgbClr val="000000"/>
                          </a:solidFill>
                          <a:latin typeface="Times New Roman"/>
                          <a:ea typeface="宋体"/>
                          <a:cs typeface="Times New Roman"/>
                        </a:rPr>
                        <a:t>平水年</a:t>
                      </a:r>
                      <a:endParaRPr lang="zh-CN" sz="1000" kern="100">
                        <a:latin typeface="Times New Roman"/>
                        <a:ea typeface="宋体"/>
                        <a:cs typeface="Times New Roman"/>
                      </a:endParaRPr>
                    </a:p>
                  </a:txBody>
                  <a:tcPr marL="68566" marR="68566"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71.14 </a:t>
                      </a:r>
                      <a:endParaRPr lang="zh-CN" sz="1000" kern="100">
                        <a:latin typeface="Times New Roman"/>
                        <a:ea typeface="宋体"/>
                        <a:cs typeface="Times New Roman"/>
                      </a:endParaRPr>
                    </a:p>
                  </a:txBody>
                  <a:tcPr marL="68566" marR="68566"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9.39 </a:t>
                      </a:r>
                      <a:endParaRPr lang="zh-CN" sz="1000" kern="100">
                        <a:latin typeface="Times New Roman"/>
                        <a:ea typeface="宋体"/>
                        <a:cs typeface="Times New Roman"/>
                      </a:endParaRPr>
                    </a:p>
                  </a:txBody>
                  <a:tcPr marL="68566" marR="68566"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18.37 </a:t>
                      </a:r>
                      <a:endParaRPr lang="zh-CN" sz="1000" kern="100">
                        <a:latin typeface="Times New Roman"/>
                        <a:ea typeface="宋体"/>
                        <a:cs typeface="Times New Roman"/>
                      </a:endParaRPr>
                    </a:p>
                  </a:txBody>
                  <a:tcPr marL="68566" marR="68566" marT="0" marB="0" anchor="ctr">
                    <a:lnL>
                      <a:noFill/>
                    </a:lnL>
                    <a:lnR>
                      <a:noFill/>
                    </a:lnR>
                    <a:lnT>
                      <a:noFill/>
                    </a:lnT>
                    <a:lnB>
                      <a:noFill/>
                    </a:lnB>
                  </a:tcPr>
                </a:tc>
                <a:tc>
                  <a:txBody>
                    <a:bodyPr/>
                    <a:lstStyle/>
                    <a:p>
                      <a:pPr algn="ctr">
                        <a:spcAft>
                          <a:spcPts val="0"/>
                        </a:spcAft>
                      </a:pPr>
                      <a:r>
                        <a:rPr lang="en-US" sz="1000" kern="0" dirty="0">
                          <a:solidFill>
                            <a:srgbClr val="000000"/>
                          </a:solidFill>
                          <a:latin typeface="Times New Roman"/>
                          <a:ea typeface="宋体"/>
                          <a:cs typeface="Times New Roman"/>
                        </a:rPr>
                        <a:t>22.70 </a:t>
                      </a:r>
                      <a:endParaRPr lang="zh-CN" sz="1000" kern="100" dirty="0">
                        <a:latin typeface="Times New Roman"/>
                        <a:ea typeface="宋体"/>
                        <a:cs typeface="Times New Roman"/>
                      </a:endParaRPr>
                    </a:p>
                  </a:txBody>
                  <a:tcPr marL="68566" marR="68566" marT="0" marB="0" anchor="ctr">
                    <a:lnL>
                      <a:noFill/>
                    </a:lnL>
                    <a:lnR>
                      <a:noFill/>
                    </a:lnR>
                    <a:lnT>
                      <a:noFill/>
                    </a:lnT>
                    <a:lnB>
                      <a:noFill/>
                    </a:lnB>
                  </a:tcPr>
                </a:tc>
                <a:tc>
                  <a:txBody>
                    <a:bodyPr/>
                    <a:lstStyle/>
                    <a:p>
                      <a:pPr algn="ctr">
                        <a:spcAft>
                          <a:spcPts val="0"/>
                        </a:spcAft>
                      </a:pPr>
                      <a:r>
                        <a:rPr lang="en-US" sz="1000" kern="0" dirty="0">
                          <a:solidFill>
                            <a:srgbClr val="000000"/>
                          </a:solidFill>
                          <a:latin typeface="Times New Roman"/>
                          <a:ea typeface="宋体"/>
                          <a:cs typeface="Times New Roman"/>
                        </a:rPr>
                        <a:t>22.68 </a:t>
                      </a:r>
                      <a:endParaRPr lang="zh-CN" sz="1000" kern="100" dirty="0">
                        <a:latin typeface="Times New Roman"/>
                        <a:ea typeface="宋体"/>
                        <a:cs typeface="Times New Roman"/>
                      </a:endParaRPr>
                    </a:p>
                  </a:txBody>
                  <a:tcPr marL="68566" marR="68566"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2.76 </a:t>
                      </a:r>
                      <a:endParaRPr lang="zh-CN" sz="1000" kern="100">
                        <a:latin typeface="Times New Roman"/>
                        <a:ea typeface="宋体"/>
                        <a:cs typeface="Times New Roman"/>
                      </a:endParaRPr>
                    </a:p>
                  </a:txBody>
                  <a:tcPr marL="68566" marR="68566"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55.10 </a:t>
                      </a:r>
                      <a:endParaRPr lang="zh-CN" sz="1000" kern="100">
                        <a:latin typeface="Times New Roman"/>
                        <a:ea typeface="宋体"/>
                        <a:cs typeface="Times New Roman"/>
                      </a:endParaRPr>
                    </a:p>
                  </a:txBody>
                  <a:tcPr marL="68566" marR="68566"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64.08 </a:t>
                      </a:r>
                      <a:endParaRPr lang="zh-CN" sz="1000" kern="100">
                        <a:latin typeface="Times New Roman"/>
                        <a:ea typeface="宋体"/>
                        <a:cs typeface="Times New Roman"/>
                      </a:endParaRPr>
                    </a:p>
                  </a:txBody>
                  <a:tcPr marL="68566" marR="68566" marT="0" marB="0" anchor="ctr">
                    <a:lnL>
                      <a:noFill/>
                    </a:lnL>
                    <a:lnR>
                      <a:noFill/>
                    </a:lnR>
                    <a:lnT>
                      <a:noFill/>
                    </a:lnT>
                    <a:lnB>
                      <a:noFill/>
                    </a:lnB>
                  </a:tcPr>
                </a:tc>
                <a:tc>
                  <a:txBody>
                    <a:bodyPr/>
                    <a:lstStyle/>
                    <a:p>
                      <a:pPr algn="ctr">
                        <a:spcAft>
                          <a:spcPts val="0"/>
                        </a:spcAft>
                      </a:pPr>
                      <a:r>
                        <a:rPr lang="en-US" sz="1000" kern="0" dirty="0">
                          <a:solidFill>
                            <a:srgbClr val="000000"/>
                          </a:solidFill>
                          <a:latin typeface="Times New Roman"/>
                          <a:ea typeface="宋体"/>
                          <a:cs typeface="Times New Roman"/>
                        </a:rPr>
                        <a:t>68.41 </a:t>
                      </a:r>
                      <a:endParaRPr lang="zh-CN" sz="1000" kern="100" dirty="0">
                        <a:latin typeface="Times New Roman"/>
                        <a:ea typeface="宋体"/>
                        <a:cs typeface="Times New Roman"/>
                      </a:endParaRPr>
                    </a:p>
                  </a:txBody>
                  <a:tcPr marL="68566" marR="68566" marT="0" marB="0" anchor="ctr">
                    <a:lnL>
                      <a:noFill/>
                    </a:lnL>
                    <a:lnR>
                      <a:noFill/>
                    </a:lnR>
                    <a:lnT>
                      <a:noFill/>
                    </a:lnT>
                    <a:lnB>
                      <a:noFill/>
                    </a:lnB>
                  </a:tcPr>
                </a:tc>
              </a:tr>
              <a:tr h="288232">
                <a:tc>
                  <a:txBody>
                    <a:bodyPr/>
                    <a:lstStyle/>
                    <a:p>
                      <a:pPr algn="ctr">
                        <a:spcAft>
                          <a:spcPts val="0"/>
                        </a:spcAft>
                      </a:pPr>
                      <a:r>
                        <a:rPr lang="zh-CN" sz="1000" kern="0">
                          <a:solidFill>
                            <a:srgbClr val="000000"/>
                          </a:solidFill>
                          <a:latin typeface="Times New Roman"/>
                          <a:ea typeface="宋体"/>
                          <a:cs typeface="Times New Roman"/>
                        </a:rPr>
                        <a:t>枯水年</a:t>
                      </a:r>
                      <a:endParaRPr lang="zh-CN" sz="1000" kern="100">
                        <a:latin typeface="Times New Roman"/>
                        <a:ea typeface="宋体"/>
                        <a:cs typeface="Times New Roman"/>
                      </a:endParaRPr>
                    </a:p>
                  </a:txBody>
                  <a:tcPr marL="68566" marR="68566"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Times New Roman"/>
                          <a:ea typeface="宋体"/>
                          <a:cs typeface="Times New Roman"/>
                        </a:rPr>
                        <a:t>74.38 </a:t>
                      </a:r>
                      <a:endParaRPr lang="zh-CN" sz="1000" kern="100">
                        <a:latin typeface="Times New Roman"/>
                        <a:ea typeface="宋体"/>
                        <a:cs typeface="Times New Roman"/>
                      </a:endParaRPr>
                    </a:p>
                  </a:txBody>
                  <a:tcPr marL="68566" marR="68566"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rgbClr val="000000"/>
                          </a:solidFill>
                          <a:latin typeface="Times New Roman"/>
                          <a:ea typeface="宋体"/>
                          <a:cs typeface="Times New Roman"/>
                        </a:rPr>
                        <a:t>9.39 </a:t>
                      </a:r>
                      <a:endParaRPr lang="zh-CN" sz="1000" kern="100" dirty="0">
                        <a:latin typeface="Times New Roman"/>
                        <a:ea typeface="宋体"/>
                        <a:cs typeface="Times New Roman"/>
                      </a:endParaRPr>
                    </a:p>
                  </a:txBody>
                  <a:tcPr marL="68566" marR="68566"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Times New Roman"/>
                          <a:ea typeface="宋体"/>
                          <a:cs typeface="Times New Roman"/>
                        </a:rPr>
                        <a:t>18.37 </a:t>
                      </a:r>
                      <a:endParaRPr lang="zh-CN" sz="1000" kern="100">
                        <a:latin typeface="Times New Roman"/>
                        <a:ea typeface="宋体"/>
                        <a:cs typeface="Times New Roman"/>
                      </a:endParaRPr>
                    </a:p>
                  </a:txBody>
                  <a:tcPr marL="68566" marR="68566"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Times New Roman"/>
                          <a:ea typeface="宋体"/>
                          <a:cs typeface="Times New Roman"/>
                        </a:rPr>
                        <a:t>22.70 </a:t>
                      </a:r>
                      <a:endParaRPr lang="zh-CN" sz="1000" kern="100">
                        <a:latin typeface="Times New Roman"/>
                        <a:ea typeface="宋体"/>
                        <a:cs typeface="Times New Roman"/>
                      </a:endParaRPr>
                    </a:p>
                  </a:txBody>
                  <a:tcPr marL="68566" marR="68566"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Times New Roman"/>
                          <a:ea typeface="宋体"/>
                          <a:cs typeface="Times New Roman"/>
                        </a:rPr>
                        <a:t>12.98 </a:t>
                      </a:r>
                      <a:endParaRPr lang="zh-CN" sz="1000" kern="100">
                        <a:latin typeface="Times New Roman"/>
                        <a:ea typeface="宋体"/>
                        <a:cs typeface="Times New Roman"/>
                      </a:endParaRPr>
                    </a:p>
                  </a:txBody>
                  <a:tcPr marL="68566" marR="68566"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Times New Roman"/>
                          <a:ea typeface="宋体"/>
                          <a:cs typeface="Times New Roman"/>
                        </a:rPr>
                        <a:t>1.21 </a:t>
                      </a:r>
                      <a:endParaRPr lang="zh-CN" sz="1000" kern="100">
                        <a:latin typeface="Times New Roman"/>
                        <a:ea typeface="宋体"/>
                        <a:cs typeface="Times New Roman"/>
                      </a:endParaRPr>
                    </a:p>
                  </a:txBody>
                  <a:tcPr marL="68566" marR="68566"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Times New Roman"/>
                          <a:ea typeface="宋体"/>
                          <a:cs typeface="Times New Roman"/>
                        </a:rPr>
                        <a:t>69.58 </a:t>
                      </a:r>
                      <a:endParaRPr lang="zh-CN" sz="1000" kern="100">
                        <a:latin typeface="Times New Roman"/>
                        <a:ea typeface="宋体"/>
                        <a:cs typeface="Times New Roman"/>
                      </a:endParaRPr>
                    </a:p>
                  </a:txBody>
                  <a:tcPr marL="68566" marR="68566"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Times New Roman"/>
                          <a:ea typeface="宋体"/>
                          <a:cs typeface="Times New Roman"/>
                        </a:rPr>
                        <a:t>78.57 </a:t>
                      </a:r>
                      <a:endParaRPr lang="zh-CN" sz="1000" kern="100">
                        <a:latin typeface="Times New Roman"/>
                        <a:ea typeface="宋体"/>
                        <a:cs typeface="Times New Roman"/>
                      </a:endParaRPr>
                    </a:p>
                  </a:txBody>
                  <a:tcPr marL="68566" marR="68566"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rgbClr val="000000"/>
                          </a:solidFill>
                          <a:latin typeface="Times New Roman"/>
                          <a:ea typeface="宋体"/>
                          <a:cs typeface="Times New Roman"/>
                        </a:rPr>
                        <a:t>82.90 </a:t>
                      </a:r>
                      <a:endParaRPr lang="zh-CN" sz="1000" kern="100" dirty="0">
                        <a:latin typeface="Times New Roman"/>
                        <a:ea typeface="宋体"/>
                        <a:cs typeface="Times New Roman"/>
                      </a:endParaRPr>
                    </a:p>
                  </a:txBody>
                  <a:tcPr marL="68566" marR="68566" marT="0" marB="0" anchor="ctr">
                    <a:lnL>
                      <a:noFill/>
                    </a:lnL>
                    <a:lnR>
                      <a:noFill/>
                    </a:lnR>
                    <a:lnT>
                      <a:noFill/>
                    </a:lnT>
                    <a:lnB w="19050" cap="flat" cmpd="sng" algn="ctr">
                      <a:solidFill>
                        <a:srgbClr val="000000"/>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nvGraphicFramePr>
        <p:xfrm>
          <a:off x="539552" y="4797152"/>
          <a:ext cx="7920882" cy="1207770"/>
        </p:xfrm>
        <a:graphic>
          <a:graphicData uri="http://schemas.openxmlformats.org/drawingml/2006/table">
            <a:tbl>
              <a:tblPr/>
              <a:tblGrid>
                <a:gridCol w="1126349"/>
                <a:gridCol w="738226"/>
                <a:gridCol w="659017"/>
                <a:gridCol w="660602"/>
                <a:gridCol w="781000"/>
                <a:gridCol w="866543"/>
                <a:gridCol w="866543"/>
                <a:gridCol w="781000"/>
                <a:gridCol w="781000"/>
                <a:gridCol w="660602"/>
              </a:tblGrid>
              <a:tr h="171450">
                <a:tc rowSpan="2">
                  <a:txBody>
                    <a:bodyPr/>
                    <a:lstStyle/>
                    <a:p>
                      <a:pPr algn="ctr">
                        <a:spcAft>
                          <a:spcPts val="0"/>
                        </a:spcAft>
                      </a:pPr>
                      <a:r>
                        <a:rPr lang="zh-CN" sz="1050" kern="0" dirty="0">
                          <a:latin typeface="Times New Roman"/>
                          <a:ea typeface="宋体"/>
                          <a:cs typeface="Times New Roman"/>
                        </a:rPr>
                        <a:t>水平年</a:t>
                      </a:r>
                      <a:endParaRPr lang="zh-CN" sz="1050" kern="100" dirty="0">
                        <a:latin typeface="Times New Roman"/>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050" kern="0">
                          <a:solidFill>
                            <a:srgbClr val="000000"/>
                          </a:solidFill>
                          <a:latin typeface="Times New Roman"/>
                          <a:ea typeface="宋体"/>
                          <a:cs typeface="Times New Roman"/>
                        </a:rPr>
                        <a:t>蒸发</a:t>
                      </a:r>
                      <a:endParaRPr lang="zh-CN" sz="1050" kern="100">
                        <a:latin typeface="Times New Roman"/>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Aft>
                          <a:spcPts val="0"/>
                        </a:spcAft>
                      </a:pPr>
                      <a:r>
                        <a:rPr lang="zh-CN" sz="1050" kern="0">
                          <a:solidFill>
                            <a:srgbClr val="000000"/>
                          </a:solidFill>
                          <a:latin typeface="Times New Roman"/>
                          <a:ea typeface="宋体"/>
                          <a:cs typeface="Times New Roman"/>
                        </a:rPr>
                        <a:t>入渗</a:t>
                      </a:r>
                      <a:endParaRPr lang="zh-CN" sz="1050" kern="100">
                        <a:latin typeface="Times New Roman"/>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rowSpan="2">
                  <a:txBody>
                    <a:bodyPr/>
                    <a:lstStyle/>
                    <a:p>
                      <a:pPr algn="ctr">
                        <a:spcAft>
                          <a:spcPts val="0"/>
                        </a:spcAft>
                      </a:pPr>
                      <a:r>
                        <a:rPr lang="zh-CN" sz="1050" kern="0">
                          <a:solidFill>
                            <a:srgbClr val="000000"/>
                          </a:solidFill>
                          <a:latin typeface="Times New Roman"/>
                          <a:ea typeface="宋体"/>
                          <a:cs typeface="Times New Roman"/>
                        </a:rPr>
                        <a:t>降雨量</a:t>
                      </a:r>
                      <a:endParaRPr lang="zh-CN" sz="1050" kern="100">
                        <a:latin typeface="Times New Roman"/>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050" kern="0">
                          <a:solidFill>
                            <a:srgbClr val="000000"/>
                          </a:solidFill>
                          <a:latin typeface="Times New Roman"/>
                          <a:ea typeface="宋体"/>
                          <a:cs typeface="Times New Roman"/>
                        </a:rPr>
                        <a:t>径流量</a:t>
                      </a:r>
                      <a:endParaRPr lang="zh-CN" sz="1050" kern="100">
                        <a:latin typeface="Times New Roman"/>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Aft>
                          <a:spcPts val="0"/>
                        </a:spcAft>
                      </a:pPr>
                      <a:r>
                        <a:rPr lang="zh-CN" sz="1050" kern="0" dirty="0">
                          <a:solidFill>
                            <a:srgbClr val="000000"/>
                          </a:solidFill>
                          <a:latin typeface="Times New Roman"/>
                          <a:ea typeface="宋体"/>
                          <a:cs typeface="Times New Roman"/>
                        </a:rPr>
                        <a:t>引水量</a:t>
                      </a:r>
                      <a:endParaRPr lang="zh-CN" sz="1050" kern="100" dirty="0">
                        <a:latin typeface="Times New Roman"/>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171450">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050" kern="0">
                          <a:solidFill>
                            <a:srgbClr val="000000"/>
                          </a:solidFill>
                          <a:latin typeface="Times New Roman"/>
                          <a:ea typeface="宋体"/>
                          <a:cs typeface="Times New Roman"/>
                        </a:rPr>
                        <a:t>最小</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solidFill>
                            <a:srgbClr val="000000"/>
                          </a:solidFill>
                          <a:latin typeface="Times New Roman"/>
                          <a:ea typeface="宋体"/>
                          <a:cs typeface="Times New Roman"/>
                        </a:rPr>
                        <a:t>适宜</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solidFill>
                            <a:srgbClr val="000000"/>
                          </a:solidFill>
                          <a:latin typeface="Times New Roman"/>
                          <a:ea typeface="宋体"/>
                          <a:cs typeface="Times New Roman"/>
                        </a:rPr>
                        <a:t>最大</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050" kern="0">
                          <a:solidFill>
                            <a:srgbClr val="000000"/>
                          </a:solidFill>
                          <a:latin typeface="Times New Roman"/>
                          <a:ea typeface="宋体"/>
                          <a:cs typeface="Times New Roman"/>
                        </a:rPr>
                        <a:t>最小</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solidFill>
                            <a:srgbClr val="000000"/>
                          </a:solidFill>
                          <a:latin typeface="Times New Roman"/>
                          <a:ea typeface="宋体"/>
                          <a:cs typeface="Times New Roman"/>
                        </a:rPr>
                        <a:t>适宜</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solidFill>
                            <a:srgbClr val="000000"/>
                          </a:solidFill>
                          <a:latin typeface="Times New Roman"/>
                          <a:ea typeface="宋体"/>
                          <a:cs typeface="Times New Roman"/>
                        </a:rPr>
                        <a:t>最大</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290">
                <a:tc>
                  <a:txBody>
                    <a:bodyPr/>
                    <a:lstStyle/>
                    <a:p>
                      <a:pPr algn="ctr">
                        <a:spcAft>
                          <a:spcPts val="0"/>
                        </a:spcAft>
                      </a:pPr>
                      <a:r>
                        <a:rPr lang="zh-CN" sz="1050" kern="0">
                          <a:solidFill>
                            <a:srgbClr val="000000"/>
                          </a:solidFill>
                          <a:latin typeface="Times New Roman"/>
                          <a:ea typeface="宋体"/>
                          <a:cs typeface="Times New Roman"/>
                        </a:rPr>
                        <a:t>丰水年</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0">
                          <a:solidFill>
                            <a:srgbClr val="000000"/>
                          </a:solidFill>
                          <a:latin typeface="Times New Roman"/>
                          <a:ea typeface="宋体"/>
                          <a:cs typeface="Times New Roman"/>
                        </a:rPr>
                        <a:t>201.29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0">
                          <a:solidFill>
                            <a:srgbClr val="000000"/>
                          </a:solidFill>
                          <a:latin typeface="Times New Roman"/>
                          <a:ea typeface="宋体"/>
                          <a:cs typeface="Times New Roman"/>
                        </a:rPr>
                        <a:t>29.32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0">
                          <a:solidFill>
                            <a:srgbClr val="000000"/>
                          </a:solidFill>
                          <a:latin typeface="Times New Roman"/>
                          <a:ea typeface="宋体"/>
                          <a:cs typeface="Times New Roman"/>
                        </a:rPr>
                        <a:t>57.38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0">
                          <a:solidFill>
                            <a:srgbClr val="000000"/>
                          </a:solidFill>
                          <a:latin typeface="Times New Roman"/>
                          <a:ea typeface="宋体"/>
                          <a:cs typeface="Times New Roman"/>
                        </a:rPr>
                        <a:t>70.92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0">
                          <a:solidFill>
                            <a:srgbClr val="000000"/>
                          </a:solidFill>
                          <a:latin typeface="Times New Roman"/>
                          <a:ea typeface="宋体"/>
                          <a:cs typeface="Times New Roman"/>
                        </a:rPr>
                        <a:t>90.75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0">
                          <a:solidFill>
                            <a:srgbClr val="000000"/>
                          </a:solidFill>
                          <a:latin typeface="Times New Roman"/>
                          <a:ea typeface="宋体"/>
                          <a:cs typeface="Times New Roman"/>
                        </a:rPr>
                        <a:t>12.99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0">
                          <a:solidFill>
                            <a:srgbClr val="000000"/>
                          </a:solidFill>
                          <a:latin typeface="Times New Roman"/>
                          <a:ea typeface="宋体"/>
                          <a:cs typeface="Times New Roman"/>
                        </a:rPr>
                        <a:t>126.87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0">
                          <a:solidFill>
                            <a:srgbClr val="000000"/>
                          </a:solidFill>
                          <a:latin typeface="Times New Roman"/>
                          <a:ea typeface="宋体"/>
                          <a:cs typeface="Times New Roman"/>
                        </a:rPr>
                        <a:t>154.93 </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0" dirty="0">
                          <a:solidFill>
                            <a:srgbClr val="000000"/>
                          </a:solidFill>
                          <a:latin typeface="Times New Roman"/>
                          <a:ea typeface="宋体"/>
                          <a:cs typeface="Times New Roman"/>
                        </a:rPr>
                        <a:t>168.47 </a:t>
                      </a:r>
                      <a:endParaRPr lang="zh-CN" sz="1050" kern="100" dirty="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288290">
                <a:tc>
                  <a:txBody>
                    <a:bodyPr/>
                    <a:lstStyle/>
                    <a:p>
                      <a:pPr algn="ctr">
                        <a:spcAft>
                          <a:spcPts val="0"/>
                        </a:spcAft>
                      </a:pPr>
                      <a:r>
                        <a:rPr lang="zh-CN" sz="1050" kern="0">
                          <a:solidFill>
                            <a:srgbClr val="000000"/>
                          </a:solidFill>
                          <a:latin typeface="Times New Roman"/>
                          <a:ea typeface="宋体"/>
                          <a:cs typeface="Times New Roman"/>
                        </a:rPr>
                        <a:t>平水年</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0">
                          <a:solidFill>
                            <a:srgbClr val="000000"/>
                          </a:solidFill>
                          <a:latin typeface="Times New Roman"/>
                          <a:ea typeface="宋体"/>
                          <a:cs typeface="Times New Roman"/>
                        </a:rPr>
                        <a:t>222.24 </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0">
                          <a:solidFill>
                            <a:srgbClr val="000000"/>
                          </a:solidFill>
                          <a:latin typeface="Times New Roman"/>
                          <a:ea typeface="宋体"/>
                          <a:cs typeface="Times New Roman"/>
                        </a:rPr>
                        <a:t>29.32 </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0">
                          <a:solidFill>
                            <a:srgbClr val="000000"/>
                          </a:solidFill>
                          <a:latin typeface="Times New Roman"/>
                          <a:ea typeface="宋体"/>
                          <a:cs typeface="Times New Roman"/>
                        </a:rPr>
                        <a:t>57.38 </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0" dirty="0">
                          <a:solidFill>
                            <a:srgbClr val="000000"/>
                          </a:solidFill>
                          <a:latin typeface="Times New Roman"/>
                          <a:ea typeface="宋体"/>
                          <a:cs typeface="Times New Roman"/>
                        </a:rPr>
                        <a:t>70.92 </a:t>
                      </a:r>
                      <a:endParaRPr lang="zh-CN" sz="1050" kern="100" dirty="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0">
                          <a:solidFill>
                            <a:srgbClr val="000000"/>
                          </a:solidFill>
                          <a:latin typeface="Times New Roman"/>
                          <a:ea typeface="宋体"/>
                          <a:cs typeface="Times New Roman"/>
                        </a:rPr>
                        <a:t>70.84 </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0">
                          <a:solidFill>
                            <a:srgbClr val="000000"/>
                          </a:solidFill>
                          <a:latin typeface="Times New Roman"/>
                          <a:ea typeface="宋体"/>
                          <a:cs typeface="Times New Roman"/>
                        </a:rPr>
                        <a:t>6.66 </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0">
                          <a:solidFill>
                            <a:srgbClr val="000000"/>
                          </a:solidFill>
                          <a:latin typeface="Times New Roman"/>
                          <a:ea typeface="宋体"/>
                          <a:cs typeface="Times New Roman"/>
                        </a:rPr>
                        <a:t>174.06 </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0">
                          <a:solidFill>
                            <a:srgbClr val="000000"/>
                          </a:solidFill>
                          <a:latin typeface="Times New Roman"/>
                          <a:ea typeface="宋体"/>
                          <a:cs typeface="Times New Roman"/>
                        </a:rPr>
                        <a:t>202.12 </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0">
                          <a:solidFill>
                            <a:srgbClr val="000000"/>
                          </a:solidFill>
                          <a:latin typeface="Times New Roman"/>
                          <a:ea typeface="宋体"/>
                          <a:cs typeface="Times New Roman"/>
                        </a:rPr>
                        <a:t>215.65 </a:t>
                      </a:r>
                      <a:endParaRPr lang="zh-CN" sz="1050" kern="100">
                        <a:latin typeface="Times New Roman"/>
                        <a:ea typeface="宋体"/>
                        <a:cs typeface="Times New Roman"/>
                      </a:endParaRPr>
                    </a:p>
                  </a:txBody>
                  <a:tcPr marL="68580" marR="68580" marT="0" marB="0" anchor="ctr">
                    <a:lnL>
                      <a:noFill/>
                    </a:lnL>
                    <a:lnR>
                      <a:noFill/>
                    </a:lnR>
                    <a:lnT>
                      <a:noFill/>
                    </a:lnT>
                    <a:lnB>
                      <a:noFill/>
                    </a:lnB>
                  </a:tcPr>
                </a:tc>
              </a:tr>
              <a:tr h="288290">
                <a:tc>
                  <a:txBody>
                    <a:bodyPr/>
                    <a:lstStyle/>
                    <a:p>
                      <a:pPr algn="ctr">
                        <a:spcAft>
                          <a:spcPts val="0"/>
                        </a:spcAft>
                      </a:pPr>
                      <a:r>
                        <a:rPr lang="zh-CN" sz="1050" kern="0">
                          <a:solidFill>
                            <a:srgbClr val="000000"/>
                          </a:solidFill>
                          <a:latin typeface="Times New Roman"/>
                          <a:ea typeface="宋体"/>
                          <a:cs typeface="Times New Roman"/>
                        </a:rPr>
                        <a:t>枯水年</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0" dirty="0">
                          <a:solidFill>
                            <a:srgbClr val="000000"/>
                          </a:solidFill>
                          <a:latin typeface="Times New Roman"/>
                          <a:ea typeface="宋体"/>
                          <a:cs typeface="Times New Roman"/>
                        </a:rPr>
                        <a:t>232.37 </a:t>
                      </a:r>
                      <a:endParaRPr lang="zh-CN" sz="1050" kern="100" dirty="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latin typeface="Times New Roman"/>
                          <a:ea typeface="宋体"/>
                          <a:cs typeface="Times New Roman"/>
                        </a:rPr>
                        <a:t>29.32 </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latin typeface="Times New Roman"/>
                          <a:ea typeface="宋体"/>
                          <a:cs typeface="Times New Roman"/>
                        </a:rPr>
                        <a:t>57.38 </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0" dirty="0">
                          <a:solidFill>
                            <a:srgbClr val="000000"/>
                          </a:solidFill>
                          <a:latin typeface="Times New Roman"/>
                          <a:ea typeface="宋体"/>
                          <a:cs typeface="Times New Roman"/>
                        </a:rPr>
                        <a:t>70.92 </a:t>
                      </a:r>
                      <a:endParaRPr lang="zh-CN" sz="1050" kern="100" dirty="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latin typeface="Times New Roman"/>
                          <a:ea typeface="宋体"/>
                          <a:cs typeface="Times New Roman"/>
                        </a:rPr>
                        <a:t>40.55 </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latin typeface="Times New Roman"/>
                          <a:ea typeface="宋体"/>
                          <a:cs typeface="Times New Roman"/>
                        </a:rPr>
                        <a:t>2.92 </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latin typeface="Times New Roman"/>
                          <a:ea typeface="宋体"/>
                          <a:cs typeface="Times New Roman"/>
                        </a:rPr>
                        <a:t>218.23 </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latin typeface="Times New Roman"/>
                          <a:ea typeface="宋体"/>
                          <a:cs typeface="Times New Roman"/>
                        </a:rPr>
                        <a:t>246.29 </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0" dirty="0">
                          <a:solidFill>
                            <a:srgbClr val="000000"/>
                          </a:solidFill>
                          <a:latin typeface="Times New Roman"/>
                          <a:ea typeface="宋体"/>
                          <a:cs typeface="Times New Roman"/>
                        </a:rPr>
                        <a:t>259.82 </a:t>
                      </a:r>
                      <a:endParaRPr lang="zh-CN" sz="1050" kern="100" dirty="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
        <p:nvSpPr>
          <p:cNvPr id="35841" name="Rectangle 1"/>
          <p:cNvSpPr>
            <a:spLocks noChangeArrowheads="1"/>
          </p:cNvSpPr>
          <p:nvPr/>
        </p:nvSpPr>
        <p:spPr bwMode="auto">
          <a:xfrm>
            <a:off x="395536" y="2924944"/>
            <a:ext cx="8064896"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梅江湖泊（一期）年引水量                                                                                单位：万</a:t>
            </a:r>
            <a:r>
              <a:rPr kumimoji="0" lang="en-US" altLang="zh-CN" sz="1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m</a:t>
            </a:r>
            <a:r>
              <a:rPr kumimoji="0" lang="en-US" altLang="zh-CN" sz="1000" b="1" i="0" u="none" strike="noStrike" cap="none" normalizeH="0" baseline="30000" dirty="0" smtClean="0">
                <a:ln>
                  <a:noFill/>
                </a:ln>
                <a:solidFill>
                  <a:schemeClr val="tx1"/>
                </a:solidFill>
                <a:effectLst/>
                <a:latin typeface="Times New Roman" pitchFamily="18" charset="0"/>
                <a:ea typeface="黑体" pitchFamily="2" charset="-122"/>
                <a:cs typeface="Times New Roman" pitchFamily="18" charset="0"/>
              </a:rPr>
              <a:t>3</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zh-CN" sz="1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endParaRPr lang="en-US" altLang="zh-CN" sz="1000" b="1" dirty="0" smtClean="0">
              <a:latin typeface="Times New Roman" pitchFamily="18" charset="0"/>
              <a:ea typeface="黑体" pitchFamily="2"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zh-CN" sz="1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endParaRPr lang="en-US" altLang="zh-CN" sz="1000" b="1" dirty="0" smtClean="0">
              <a:latin typeface="Times New Roman" pitchFamily="18" charset="0"/>
              <a:ea typeface="黑体" pitchFamily="2"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zh-CN" sz="1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endParaRPr lang="en-US" altLang="zh-CN" sz="1000" b="1" dirty="0" smtClean="0">
              <a:latin typeface="Times New Roman" pitchFamily="18" charset="0"/>
              <a:ea typeface="黑体" pitchFamily="2"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zh-CN" sz="1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endParaRPr lang="en-US" altLang="zh-CN" sz="1000" b="1" dirty="0" smtClean="0">
              <a:latin typeface="Times New Roman" pitchFamily="18" charset="0"/>
              <a:ea typeface="黑体" pitchFamily="2"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zh-CN" sz="1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endParaRPr lang="en-US" altLang="zh-CN" sz="1000" b="1" dirty="0" smtClean="0">
              <a:latin typeface="Times New Roman" pitchFamily="18" charset="0"/>
              <a:ea typeface="黑体" pitchFamily="2"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梅江湖泊（规划）年引水量                                                                              单位：万</a:t>
            </a:r>
            <a:r>
              <a:rPr kumimoji="0" lang="en-US" altLang="zh-CN" sz="1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m</a:t>
            </a:r>
            <a:r>
              <a:rPr kumimoji="0" lang="en-US" altLang="zh-CN" sz="1000" b="1" i="0" u="none" strike="noStrike" cap="none" normalizeH="0" baseline="30000" dirty="0" smtClean="0">
                <a:ln>
                  <a:noFill/>
                </a:ln>
                <a:solidFill>
                  <a:schemeClr val="tx1"/>
                </a:solidFill>
                <a:effectLst/>
                <a:latin typeface="Times New Roman" pitchFamily="18" charset="0"/>
                <a:ea typeface="黑体" pitchFamily="2" charset="-122"/>
                <a:cs typeface="Times New Roman" pitchFamily="18" charset="0"/>
              </a:rPr>
              <a:t>3</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8" name="矩形 7"/>
          <p:cNvSpPr/>
          <p:nvPr/>
        </p:nvSpPr>
        <p:spPr>
          <a:xfrm>
            <a:off x="1600216" y="5143512"/>
            <a:ext cx="785818" cy="857256"/>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585910" y="3467101"/>
            <a:ext cx="785818" cy="857250"/>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p:cNvCxnSpPr/>
          <p:nvPr/>
        </p:nvCxnSpPr>
        <p:spPr>
          <a:xfrm>
            <a:off x="6429388" y="4429132"/>
            <a:ext cx="2000264" cy="1588"/>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6500826" y="6072206"/>
            <a:ext cx="2000264" cy="1588"/>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rot="5400000">
            <a:off x="8287570" y="4071148"/>
            <a:ext cx="571504" cy="1588"/>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rot="5400000">
            <a:off x="8320931" y="5709473"/>
            <a:ext cx="571504" cy="1588"/>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par>
                                <p:cTn id="18" presetID="22" presetClass="entr" presetSubtype="8"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par>
                                <p:cTn id="26" presetID="22" presetClass="entr" presetSubtype="1"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up)">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5.4 </a:t>
            </a:r>
            <a:r>
              <a:rPr lang="zh-CN" altLang="en-US" sz="2400" dirty="0" smtClean="0">
                <a:solidFill>
                  <a:schemeClr val="tx1"/>
                </a:solidFill>
                <a:effectLst/>
                <a:latin typeface="Times New Roman" pitchFamily="18" charset="0"/>
                <a:cs typeface="Times New Roman" pitchFamily="18" charset="0"/>
              </a:rPr>
              <a:t>湖泊引水量计算</a:t>
            </a:r>
          </a:p>
        </p:txBody>
      </p:sp>
      <p:sp>
        <p:nvSpPr>
          <p:cNvPr id="56323" name="Text Box 3"/>
          <p:cNvSpPr txBox="1">
            <a:spLocks noChangeArrowheads="1"/>
          </p:cNvSpPr>
          <p:nvPr/>
        </p:nvSpPr>
        <p:spPr bwMode="auto">
          <a:xfrm>
            <a:off x="395288" y="981074"/>
            <a:ext cx="8372475" cy="984885"/>
          </a:xfrm>
          <a:prstGeom prst="rect">
            <a:avLst/>
          </a:prstGeom>
          <a:noFill/>
          <a:ln w="9525">
            <a:noFill/>
            <a:miter lim="800000"/>
            <a:headEnd/>
            <a:tailEnd/>
          </a:ln>
          <a:effectLst/>
        </p:spPr>
        <p:txBody>
          <a:bodyPr wrap="square">
            <a:spAutoFit/>
          </a:bodyPr>
          <a:lstStyle/>
          <a:p>
            <a:r>
              <a:rPr lang="zh-CN" altLang="en-US" b="1" dirty="0" smtClean="0">
                <a:solidFill>
                  <a:srgbClr val="67C844"/>
                </a:solidFill>
                <a:latin typeface="Times New Roman" pitchFamily="18" charset="0"/>
                <a:ea typeface="仿宋_GB2312" pitchFamily="49" charset="-122"/>
                <a:cs typeface="Times New Roman" pitchFamily="18" charset="0"/>
              </a:rPr>
              <a:t>计算成果及分析</a:t>
            </a:r>
            <a:endParaRPr lang="en-US" altLang="zh-CN" dirty="0" smtClean="0">
              <a:solidFill>
                <a:srgbClr val="FF0000"/>
              </a:solidFill>
              <a:latin typeface="仿宋_GB2312" pitchFamily="49" charset="-122"/>
              <a:ea typeface="仿宋_GB2312" pitchFamily="49" charset="-122"/>
              <a:cs typeface="Times New Roman" pitchFamily="18" charset="0"/>
            </a:endParaRPr>
          </a:p>
          <a:p>
            <a:pPr>
              <a:lnSpc>
                <a:spcPts val="2400"/>
              </a:lnSpc>
            </a:pPr>
            <a:r>
              <a:rPr lang="en-US" altLang="zh-CN" dirty="0" smtClean="0">
                <a:latin typeface="仿宋_GB2312" pitchFamily="49" charset="-122"/>
                <a:ea typeface="仿宋_GB2312" pitchFamily="49" charset="-122"/>
              </a:rPr>
              <a:t>    </a:t>
            </a:r>
          </a:p>
          <a:p>
            <a:pPr>
              <a:lnSpc>
                <a:spcPts val="2400"/>
              </a:lnSpc>
            </a:pPr>
            <a:r>
              <a:rPr lang="en-US" altLang="zh-CN" kern="100" dirty="0" smtClean="0">
                <a:latin typeface="仿宋_GB2312" pitchFamily="49" charset="-122"/>
                <a:ea typeface="仿宋_GB2312" pitchFamily="49" charset="-122"/>
                <a:cs typeface="Times New Roman" pitchFamily="18" charset="0"/>
              </a:rPr>
              <a:t>    </a:t>
            </a:r>
            <a:r>
              <a:rPr lang="zh-CN" altLang="zh-CN" kern="100" dirty="0" smtClean="0">
                <a:latin typeface="仿宋_GB2312" pitchFamily="49" charset="-122"/>
                <a:ea typeface="仿宋_GB2312" pitchFamily="49" charset="-122"/>
                <a:cs typeface="Times New Roman" pitchFamily="18" charset="0"/>
              </a:rPr>
              <a:t>总体来看，月引水量最大值出现在枯水年的</a:t>
            </a:r>
            <a:r>
              <a:rPr lang="en-US" altLang="zh-CN" kern="100" dirty="0" smtClean="0">
                <a:latin typeface="仿宋_GB2312" pitchFamily="49" charset="-122"/>
                <a:ea typeface="仿宋_GB2312" pitchFamily="49" charset="-122"/>
                <a:cs typeface="Times New Roman" pitchFamily="18" charset="0"/>
              </a:rPr>
              <a:t>3</a:t>
            </a:r>
            <a:r>
              <a:rPr lang="zh-CN" altLang="zh-CN" kern="100" dirty="0" smtClean="0">
                <a:latin typeface="仿宋_GB2312" pitchFamily="49" charset="-122"/>
                <a:ea typeface="仿宋_GB2312" pitchFamily="49" charset="-122"/>
                <a:cs typeface="Times New Roman" pitchFamily="18" charset="0"/>
              </a:rPr>
              <a:t>月，仅在</a:t>
            </a:r>
            <a:r>
              <a:rPr lang="en-US" altLang="zh-CN" kern="100" dirty="0" smtClean="0">
                <a:latin typeface="仿宋_GB2312" pitchFamily="49" charset="-122"/>
                <a:ea typeface="仿宋_GB2312" pitchFamily="49" charset="-122"/>
                <a:cs typeface="Times New Roman" pitchFamily="18" charset="0"/>
              </a:rPr>
              <a:t>10</a:t>
            </a:r>
            <a:r>
              <a:rPr lang="zh-CN" altLang="zh-CN" kern="100" dirty="0" smtClean="0">
                <a:latin typeface="仿宋_GB2312" pitchFamily="49" charset="-122"/>
                <a:ea typeface="仿宋_GB2312" pitchFamily="49" charset="-122"/>
                <a:cs typeface="Times New Roman" pitchFamily="18" charset="0"/>
              </a:rPr>
              <a:t>月需要弃水。</a:t>
            </a:r>
            <a:endParaRPr lang="en-US" altLang="zh-CN" dirty="0">
              <a:latin typeface="仿宋_GB2312" pitchFamily="49" charset="-122"/>
              <a:ea typeface="仿宋_GB2312" pitchFamily="49" charset="-122"/>
              <a:cs typeface="Times New Roman" pitchFamily="18"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66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6627" name="Rectangle 3"/>
          <p:cNvSpPr>
            <a:spLocks noChangeArrowheads="1"/>
          </p:cNvSpPr>
          <p:nvPr/>
        </p:nvSpPr>
        <p:spPr bwMode="auto">
          <a:xfrm>
            <a:off x="5004048" y="6381328"/>
            <a:ext cx="2376264"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000" b="1" dirty="0" smtClean="0">
                <a:latin typeface="Times New Roman" pitchFamily="18" charset="0"/>
                <a:ea typeface="黑体" pitchFamily="2" charset="-122"/>
                <a:cs typeface="Times New Roman" pitchFamily="18" charset="0"/>
              </a:rPr>
              <a:t>          </a:t>
            </a:r>
            <a:r>
              <a:rPr kumimoji="0" lang="zh-CN" altLang="en-US" sz="1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不同水平年最小引水量（规划）</a:t>
            </a:r>
            <a:r>
              <a:rPr kumimoji="0" lang="zh-CN" altLang="en-US" sz="800" b="0" i="0" u="none" strike="noStrike" cap="none" normalizeH="0" baseline="0" dirty="0" smtClean="0">
                <a:ln>
                  <a:noFill/>
                </a:ln>
                <a:solidFill>
                  <a:schemeClr val="tx1"/>
                </a:solidFill>
                <a:effectLst/>
                <a:latin typeface="Arial" pitchFamily="34" charset="0"/>
                <a:ea typeface="宋体" pitchFamily="2" charset="-122"/>
              </a:rPr>
              <a:t> </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pic>
        <p:nvPicPr>
          <p:cNvPr id="37890" name="Picture 2"/>
          <p:cNvPicPr>
            <a:picLocks noChangeAspect="1" noChangeArrowheads="1"/>
          </p:cNvPicPr>
          <p:nvPr/>
        </p:nvPicPr>
        <p:blipFill>
          <a:blip r:embed="rId2" cstate="print"/>
          <a:srcRect b="6334"/>
          <a:stretch>
            <a:fillRect/>
          </a:stretch>
        </p:blipFill>
        <p:spPr bwMode="auto">
          <a:xfrm>
            <a:off x="3707904" y="3068960"/>
            <a:ext cx="5282868" cy="3240360"/>
          </a:xfrm>
          <a:prstGeom prst="rect">
            <a:avLst/>
          </a:prstGeom>
          <a:noFill/>
          <a:ln w="9525">
            <a:noFill/>
            <a:miter lim="800000"/>
            <a:headEnd/>
            <a:tailEnd/>
          </a:ln>
        </p:spPr>
      </p:pic>
      <p:sp>
        <p:nvSpPr>
          <p:cNvPr id="8" name="椭圆 7"/>
          <p:cNvSpPr/>
          <p:nvPr/>
        </p:nvSpPr>
        <p:spPr>
          <a:xfrm>
            <a:off x="5312099" y="3371850"/>
            <a:ext cx="45719" cy="762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B0F0"/>
              </a:solidFill>
            </a:endParaRPr>
          </a:p>
        </p:txBody>
      </p:sp>
      <p:sp>
        <p:nvSpPr>
          <p:cNvPr id="9" name="椭圆 8"/>
          <p:cNvSpPr/>
          <p:nvPr/>
        </p:nvSpPr>
        <p:spPr>
          <a:xfrm flipH="1">
            <a:off x="7581900" y="5715016"/>
            <a:ext cx="61934" cy="7143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B0F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5.4 </a:t>
            </a:r>
            <a:r>
              <a:rPr lang="zh-CN" altLang="en-US" sz="2400" dirty="0" smtClean="0">
                <a:solidFill>
                  <a:schemeClr val="tx1"/>
                </a:solidFill>
                <a:effectLst/>
                <a:latin typeface="Times New Roman" pitchFamily="18" charset="0"/>
                <a:cs typeface="Times New Roman" pitchFamily="18" charset="0"/>
              </a:rPr>
              <a:t>湖泊引水量计算</a:t>
            </a:r>
          </a:p>
        </p:txBody>
      </p:sp>
      <p:sp>
        <p:nvSpPr>
          <p:cNvPr id="56323" name="Text Box 3"/>
          <p:cNvSpPr txBox="1">
            <a:spLocks noChangeArrowheads="1"/>
          </p:cNvSpPr>
          <p:nvPr/>
        </p:nvSpPr>
        <p:spPr bwMode="auto">
          <a:xfrm>
            <a:off x="395288" y="981075"/>
            <a:ext cx="8372475" cy="2215991"/>
          </a:xfrm>
          <a:prstGeom prst="rect">
            <a:avLst/>
          </a:prstGeom>
          <a:noFill/>
          <a:ln w="9525">
            <a:noFill/>
            <a:miter lim="800000"/>
            <a:headEnd/>
            <a:tailEnd/>
          </a:ln>
          <a:effectLst/>
        </p:spPr>
        <p:txBody>
          <a:bodyPr wrap="square">
            <a:spAutoFit/>
          </a:bodyPr>
          <a:lstStyle/>
          <a:p>
            <a:r>
              <a:rPr lang="zh-CN" altLang="en-US" b="1" dirty="0" smtClean="0">
                <a:solidFill>
                  <a:srgbClr val="67C844"/>
                </a:solidFill>
                <a:latin typeface="Times New Roman" pitchFamily="18" charset="0"/>
                <a:ea typeface="仿宋_GB2312" pitchFamily="49" charset="-122"/>
                <a:cs typeface="Times New Roman" pitchFamily="18" charset="0"/>
              </a:rPr>
              <a:t>计算成果及分析</a:t>
            </a:r>
            <a:endParaRPr lang="en-US" altLang="zh-CN" dirty="0" smtClean="0">
              <a:solidFill>
                <a:srgbClr val="FF0000"/>
              </a:solidFill>
              <a:latin typeface="仿宋_GB2312" pitchFamily="49" charset="-122"/>
              <a:ea typeface="仿宋_GB2312" pitchFamily="49" charset="-122"/>
              <a:cs typeface="Times New Roman" pitchFamily="18" charset="0"/>
            </a:endParaRPr>
          </a:p>
          <a:p>
            <a:pPr>
              <a:lnSpc>
                <a:spcPts val="2400"/>
              </a:lnSpc>
            </a:pPr>
            <a:endParaRPr lang="en-US" altLang="zh-CN" dirty="0" smtClean="0">
              <a:latin typeface="仿宋_GB2312" pitchFamily="49" charset="-122"/>
              <a:ea typeface="仿宋_GB2312" pitchFamily="49" charset="-122"/>
            </a:endParaRPr>
          </a:p>
          <a:p>
            <a:pPr>
              <a:lnSpc>
                <a:spcPts val="2400"/>
              </a:lnSpc>
            </a:pPr>
            <a:r>
              <a:rPr lang="en-US" altLang="zh-CN" dirty="0" smtClean="0">
                <a:latin typeface="仿宋_GB2312" pitchFamily="49" charset="-122"/>
                <a:ea typeface="仿宋_GB2312" pitchFamily="49" charset="-122"/>
              </a:rPr>
              <a:t>    </a:t>
            </a:r>
            <a:r>
              <a:rPr lang="zh-CN" altLang="en-US" dirty="0" smtClean="0">
                <a:latin typeface="仿宋_GB2312" pitchFamily="49" charset="-122"/>
                <a:ea typeface="仿宋_GB2312" pitchFamily="49" charset="-122"/>
              </a:rPr>
              <a:t>对比需水量和引水量各月变化趋势，在冬、春季，两图变化趋势类似，二者均以蒸发作用为主要影响因素；而在夏、秋季，两图差别较大，显示出降雨、径流作用对引水量的影响相对于冬、春两季有所增加，使得引水量减少，甚至需要弃水。</a:t>
            </a:r>
          </a:p>
          <a:p>
            <a:pPr>
              <a:lnSpc>
                <a:spcPts val="2400"/>
              </a:lnSpc>
            </a:pPr>
            <a:r>
              <a:rPr lang="zh-CN" altLang="en-US" dirty="0" smtClean="0">
                <a:latin typeface="仿宋_GB2312" pitchFamily="49" charset="-122"/>
                <a:ea typeface="仿宋_GB2312" pitchFamily="49" charset="-122"/>
              </a:rPr>
              <a:t>	</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66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6627" name="Rectangle 3"/>
          <p:cNvSpPr>
            <a:spLocks noChangeArrowheads="1"/>
          </p:cNvSpPr>
          <p:nvPr/>
        </p:nvSpPr>
        <p:spPr bwMode="auto">
          <a:xfrm>
            <a:off x="5796136" y="6165304"/>
            <a:ext cx="2376264"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000" b="1" dirty="0" smtClean="0">
                <a:latin typeface="Times New Roman" pitchFamily="18" charset="0"/>
                <a:ea typeface="黑体" pitchFamily="2" charset="-122"/>
                <a:cs typeface="Times New Roman" pitchFamily="18" charset="0"/>
              </a:rPr>
              <a:t>          </a:t>
            </a:r>
            <a:r>
              <a:rPr kumimoji="0" lang="zh-CN" altLang="en-US" sz="1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不同水平年最小引水量（规划）</a:t>
            </a:r>
            <a:r>
              <a:rPr kumimoji="0" lang="zh-CN" altLang="en-US" sz="800" b="0" i="0" u="none" strike="noStrike" cap="none" normalizeH="0" baseline="0" dirty="0" smtClean="0">
                <a:ln>
                  <a:noFill/>
                </a:ln>
                <a:solidFill>
                  <a:schemeClr val="tx1"/>
                </a:solidFill>
                <a:effectLst/>
                <a:latin typeface="Arial" pitchFamily="34" charset="0"/>
                <a:ea typeface="宋体" pitchFamily="2" charset="-122"/>
              </a:rPr>
              <a:t> </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pic>
        <p:nvPicPr>
          <p:cNvPr id="37890" name="Picture 2"/>
          <p:cNvPicPr>
            <a:picLocks noChangeAspect="1" noChangeArrowheads="1"/>
          </p:cNvPicPr>
          <p:nvPr/>
        </p:nvPicPr>
        <p:blipFill>
          <a:blip r:embed="rId2" cstate="print"/>
          <a:srcRect b="6334"/>
          <a:stretch>
            <a:fillRect/>
          </a:stretch>
        </p:blipFill>
        <p:spPr bwMode="auto">
          <a:xfrm>
            <a:off x="4716016" y="2996952"/>
            <a:ext cx="4274756" cy="3035808"/>
          </a:xfrm>
          <a:prstGeom prst="rect">
            <a:avLst/>
          </a:prstGeom>
          <a:noFill/>
          <a:ln w="9525">
            <a:noFill/>
            <a:miter lim="800000"/>
            <a:headEnd/>
            <a:tailEnd/>
          </a:ln>
        </p:spPr>
      </p:pic>
      <p:pic>
        <p:nvPicPr>
          <p:cNvPr id="38914" name="图表 7"/>
          <p:cNvPicPr>
            <a:picLocks noChangeArrowheads="1"/>
          </p:cNvPicPr>
          <p:nvPr/>
        </p:nvPicPr>
        <p:blipFill>
          <a:blip r:embed="rId3" cstate="print"/>
          <a:srcRect l="-3523" t="-5582" r="-14674" b="-1494"/>
          <a:stretch>
            <a:fillRect/>
          </a:stretch>
        </p:blipFill>
        <p:spPr bwMode="auto">
          <a:xfrm>
            <a:off x="467544" y="2996952"/>
            <a:ext cx="4211960" cy="2664296"/>
          </a:xfrm>
          <a:prstGeom prst="rect">
            <a:avLst/>
          </a:prstGeom>
          <a:noFill/>
          <a:ln w="9525">
            <a:noFill/>
            <a:miter lim="800000"/>
            <a:headEnd/>
            <a:tailEnd/>
          </a:ln>
        </p:spPr>
      </p:pic>
      <p:sp>
        <p:nvSpPr>
          <p:cNvPr id="10" name="Rectangle 3"/>
          <p:cNvSpPr>
            <a:spLocks noChangeArrowheads="1"/>
          </p:cNvSpPr>
          <p:nvPr/>
        </p:nvSpPr>
        <p:spPr bwMode="auto">
          <a:xfrm>
            <a:off x="1475656" y="5877272"/>
            <a:ext cx="2376264"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000" b="1" dirty="0" smtClean="0">
                <a:latin typeface="Times New Roman" pitchFamily="18" charset="0"/>
                <a:ea typeface="黑体" pitchFamily="2" charset="-122"/>
                <a:cs typeface="Times New Roman" pitchFamily="18" charset="0"/>
              </a:rPr>
              <a:t>          </a:t>
            </a:r>
            <a:r>
              <a:rPr kumimoji="0" lang="zh-CN" altLang="en-US" sz="1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不同水平年最小需水量（规划）</a:t>
            </a:r>
            <a:r>
              <a:rPr kumimoji="0" lang="zh-CN" altLang="en-US" sz="800" b="0" i="0" u="none" strike="noStrike" cap="none" normalizeH="0" baseline="0" dirty="0" smtClean="0">
                <a:ln>
                  <a:noFill/>
                </a:ln>
                <a:solidFill>
                  <a:schemeClr val="tx1"/>
                </a:solidFill>
                <a:effectLst/>
                <a:latin typeface="Arial" pitchFamily="34" charset="0"/>
                <a:ea typeface="宋体" pitchFamily="2" charset="-122"/>
              </a:rPr>
              <a:t> </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2" name="矩形 11"/>
          <p:cNvSpPr/>
          <p:nvPr/>
        </p:nvSpPr>
        <p:spPr>
          <a:xfrm>
            <a:off x="6286512" y="3214686"/>
            <a:ext cx="1857388" cy="2357454"/>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071669" y="3286124"/>
            <a:ext cx="1785951" cy="1571636"/>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5.4 </a:t>
            </a:r>
            <a:r>
              <a:rPr lang="zh-CN" altLang="en-US" sz="2400" dirty="0" smtClean="0">
                <a:solidFill>
                  <a:schemeClr val="tx1"/>
                </a:solidFill>
                <a:effectLst/>
                <a:latin typeface="Times New Roman" pitchFamily="18" charset="0"/>
                <a:cs typeface="Times New Roman" pitchFamily="18" charset="0"/>
              </a:rPr>
              <a:t>湖泊引水量计算</a:t>
            </a:r>
          </a:p>
        </p:txBody>
      </p:sp>
      <p:sp>
        <p:nvSpPr>
          <p:cNvPr id="56323" name="Text Box 3"/>
          <p:cNvSpPr txBox="1">
            <a:spLocks noChangeArrowheads="1"/>
          </p:cNvSpPr>
          <p:nvPr/>
        </p:nvSpPr>
        <p:spPr bwMode="auto">
          <a:xfrm>
            <a:off x="395288" y="981075"/>
            <a:ext cx="8065144" cy="984885"/>
          </a:xfrm>
          <a:prstGeom prst="rect">
            <a:avLst/>
          </a:prstGeom>
          <a:noFill/>
          <a:ln w="9525">
            <a:noFill/>
            <a:miter lim="800000"/>
            <a:headEnd/>
            <a:tailEnd/>
          </a:ln>
          <a:effectLst/>
        </p:spPr>
        <p:txBody>
          <a:bodyPr wrap="square">
            <a:spAutoFit/>
          </a:bodyPr>
          <a:lstStyle/>
          <a:p>
            <a:r>
              <a:rPr lang="zh-CN" altLang="en-US" b="1" dirty="0" smtClean="0">
                <a:solidFill>
                  <a:srgbClr val="67C844"/>
                </a:solidFill>
                <a:latin typeface="Times New Roman" pitchFamily="18" charset="0"/>
                <a:ea typeface="仿宋_GB2312" pitchFamily="49" charset="-122"/>
                <a:cs typeface="Times New Roman" pitchFamily="18" charset="0"/>
              </a:rPr>
              <a:t>计算成果及分析</a:t>
            </a:r>
            <a:endParaRPr lang="en-US" altLang="zh-CN" b="1" dirty="0" smtClean="0">
              <a:solidFill>
                <a:srgbClr val="67C844"/>
              </a:solidFill>
              <a:latin typeface="Times New Roman" pitchFamily="18" charset="0"/>
              <a:ea typeface="仿宋_GB2312" pitchFamily="49" charset="-122"/>
              <a:cs typeface="Times New Roman" pitchFamily="18" charset="0"/>
            </a:endParaRPr>
          </a:p>
          <a:p>
            <a:pPr>
              <a:lnSpc>
                <a:spcPts val="2400"/>
              </a:lnSpc>
            </a:pPr>
            <a:endParaRPr lang="en-US" altLang="zh-CN" dirty="0" smtClean="0">
              <a:latin typeface="仿宋_GB2312" pitchFamily="49" charset="-122"/>
              <a:ea typeface="仿宋_GB2312" pitchFamily="49" charset="-122"/>
            </a:endParaRPr>
          </a:p>
          <a:p>
            <a:pPr>
              <a:lnSpc>
                <a:spcPts val="2400"/>
              </a:lnSpc>
            </a:pPr>
            <a:r>
              <a:rPr lang="zh-CN" altLang="en-US" dirty="0" smtClean="0">
                <a:latin typeface="仿宋_GB2312" pitchFamily="49" charset="-122"/>
                <a:ea typeface="仿宋_GB2312" pitchFamily="49" charset="-122"/>
              </a:rPr>
              <a:t>不同等级的各月引水量均为最大引水量</a:t>
            </a:r>
            <a:r>
              <a:rPr lang="en-US" altLang="zh-CN" dirty="0" smtClean="0">
                <a:latin typeface="仿宋_GB2312" pitchFamily="49" charset="-122"/>
                <a:ea typeface="仿宋_GB2312" pitchFamily="49" charset="-122"/>
              </a:rPr>
              <a:t>&gt;</a:t>
            </a:r>
            <a:r>
              <a:rPr lang="zh-CN" altLang="en-US" dirty="0" smtClean="0">
                <a:latin typeface="仿宋_GB2312" pitchFamily="49" charset="-122"/>
                <a:ea typeface="仿宋_GB2312" pitchFamily="49" charset="-122"/>
              </a:rPr>
              <a:t>适宜引水量</a:t>
            </a:r>
            <a:r>
              <a:rPr lang="en-US" altLang="zh-CN" dirty="0" smtClean="0">
                <a:latin typeface="仿宋_GB2312" pitchFamily="49" charset="-122"/>
                <a:ea typeface="仿宋_GB2312" pitchFamily="49" charset="-122"/>
              </a:rPr>
              <a:t>&gt;</a:t>
            </a:r>
            <a:r>
              <a:rPr lang="zh-CN" altLang="en-US" dirty="0" smtClean="0">
                <a:latin typeface="仿宋_GB2312" pitchFamily="49" charset="-122"/>
                <a:ea typeface="仿宋_GB2312" pitchFamily="49" charset="-122"/>
              </a:rPr>
              <a:t>最小引水量。</a:t>
            </a:r>
            <a:endParaRPr lang="en-US" altLang="zh-CN" dirty="0">
              <a:latin typeface="仿宋_GB2312" pitchFamily="49" charset="-122"/>
              <a:ea typeface="仿宋_GB2312" pitchFamily="49" charset="-122"/>
              <a:cs typeface="Times New Roman" pitchFamily="18"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0725" name="Rectangle 5"/>
          <p:cNvSpPr>
            <a:spLocks noChangeArrowheads="1"/>
          </p:cNvSpPr>
          <p:nvPr/>
        </p:nvSpPr>
        <p:spPr bwMode="auto">
          <a:xfrm>
            <a:off x="647056" y="5085184"/>
            <a:ext cx="2267744"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丰水年不同等级引水量（规划）</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30726" name="Rectangle 6"/>
          <p:cNvSpPr>
            <a:spLocks noChangeArrowheads="1"/>
          </p:cNvSpPr>
          <p:nvPr/>
        </p:nvSpPr>
        <p:spPr bwMode="auto">
          <a:xfrm>
            <a:off x="3527376" y="5085184"/>
            <a:ext cx="2195736"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平水年不同等级引水量（规划）</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5" name="矩形 14"/>
          <p:cNvSpPr/>
          <p:nvPr/>
        </p:nvSpPr>
        <p:spPr>
          <a:xfrm>
            <a:off x="6623720" y="5085184"/>
            <a:ext cx="1980029" cy="246221"/>
          </a:xfrm>
          <a:prstGeom prst="rect">
            <a:avLst/>
          </a:prstGeom>
        </p:spPr>
        <p:txBody>
          <a:bodyPr wrap="none">
            <a:spAutoFit/>
          </a:bodyPr>
          <a:lstStyle/>
          <a:p>
            <a:r>
              <a:rPr lang="zh-CN" altLang="zh-CN" sz="1000" b="1" kern="100" dirty="0" smtClean="0">
                <a:latin typeface="Times New Roman"/>
                <a:ea typeface="黑体"/>
                <a:cs typeface="Times New Roman"/>
              </a:rPr>
              <a:t>枯水年不同等级</a:t>
            </a:r>
            <a:r>
              <a:rPr lang="zh-CN" altLang="en-US" sz="1000" b="1" kern="100" dirty="0" smtClean="0">
                <a:latin typeface="Times New Roman"/>
                <a:ea typeface="黑体"/>
                <a:cs typeface="Times New Roman"/>
              </a:rPr>
              <a:t>引</a:t>
            </a:r>
            <a:r>
              <a:rPr lang="zh-CN" altLang="zh-CN" sz="1000" b="1" kern="100" dirty="0" smtClean="0">
                <a:latin typeface="Times New Roman"/>
                <a:ea typeface="黑体"/>
                <a:cs typeface="Times New Roman"/>
              </a:rPr>
              <a:t>水量（规划）</a:t>
            </a:r>
            <a:endParaRPr lang="zh-CN" altLang="en-US" sz="1000" dirty="0"/>
          </a:p>
        </p:txBody>
      </p:sp>
      <p:pic>
        <p:nvPicPr>
          <p:cNvPr id="39938" name="Picture 2"/>
          <p:cNvPicPr>
            <a:picLocks noChangeAspect="1" noChangeArrowheads="1"/>
          </p:cNvPicPr>
          <p:nvPr/>
        </p:nvPicPr>
        <p:blipFill>
          <a:blip r:embed="rId2" cstate="print"/>
          <a:srcRect b="5676"/>
          <a:stretch>
            <a:fillRect/>
          </a:stretch>
        </p:blipFill>
        <p:spPr bwMode="auto">
          <a:xfrm>
            <a:off x="323528" y="2636912"/>
            <a:ext cx="2808312" cy="2160240"/>
          </a:xfrm>
          <a:prstGeom prst="rect">
            <a:avLst/>
          </a:prstGeom>
          <a:noFill/>
          <a:ln w="9525">
            <a:noFill/>
            <a:miter lim="800000"/>
            <a:headEnd/>
            <a:tailEnd/>
          </a:ln>
        </p:spPr>
      </p:pic>
      <p:pic>
        <p:nvPicPr>
          <p:cNvPr id="39939" name="Picture 3"/>
          <p:cNvPicPr>
            <a:picLocks noChangeAspect="1" noChangeArrowheads="1"/>
          </p:cNvPicPr>
          <p:nvPr/>
        </p:nvPicPr>
        <p:blipFill>
          <a:blip r:embed="rId3" cstate="print"/>
          <a:srcRect/>
          <a:stretch>
            <a:fillRect/>
          </a:stretch>
        </p:blipFill>
        <p:spPr bwMode="auto">
          <a:xfrm>
            <a:off x="3059832" y="2636912"/>
            <a:ext cx="2880320" cy="2304256"/>
          </a:xfrm>
          <a:prstGeom prst="rect">
            <a:avLst/>
          </a:prstGeom>
          <a:noFill/>
          <a:ln w="9525">
            <a:noFill/>
            <a:miter lim="800000"/>
            <a:headEnd/>
            <a:tailEnd/>
          </a:ln>
        </p:spPr>
      </p:pic>
      <p:pic>
        <p:nvPicPr>
          <p:cNvPr id="39940" name="Picture 4"/>
          <p:cNvPicPr>
            <a:picLocks noChangeAspect="1" noChangeArrowheads="1"/>
          </p:cNvPicPr>
          <p:nvPr/>
        </p:nvPicPr>
        <p:blipFill>
          <a:blip r:embed="rId4" cstate="print"/>
          <a:srcRect/>
          <a:stretch>
            <a:fillRect/>
          </a:stretch>
        </p:blipFill>
        <p:spPr bwMode="auto">
          <a:xfrm>
            <a:off x="6012160" y="2636912"/>
            <a:ext cx="2880320" cy="22768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5.4 </a:t>
            </a:r>
            <a:r>
              <a:rPr lang="zh-CN" altLang="en-US" sz="2400" dirty="0" smtClean="0">
                <a:solidFill>
                  <a:schemeClr val="tx1"/>
                </a:solidFill>
                <a:effectLst/>
                <a:latin typeface="Times New Roman" pitchFamily="18" charset="0"/>
                <a:cs typeface="Times New Roman" pitchFamily="18" charset="0"/>
              </a:rPr>
              <a:t>湖泊引水量计算</a:t>
            </a:r>
          </a:p>
        </p:txBody>
      </p:sp>
      <p:sp>
        <p:nvSpPr>
          <p:cNvPr id="56323" name="Text Box 3"/>
          <p:cNvSpPr txBox="1">
            <a:spLocks noChangeArrowheads="1"/>
          </p:cNvSpPr>
          <p:nvPr/>
        </p:nvSpPr>
        <p:spPr bwMode="auto">
          <a:xfrm>
            <a:off x="395288" y="981075"/>
            <a:ext cx="8065144" cy="1908215"/>
          </a:xfrm>
          <a:prstGeom prst="rect">
            <a:avLst/>
          </a:prstGeom>
          <a:noFill/>
          <a:ln w="9525">
            <a:noFill/>
            <a:miter lim="800000"/>
            <a:headEnd/>
            <a:tailEnd/>
          </a:ln>
          <a:effectLst/>
        </p:spPr>
        <p:txBody>
          <a:bodyPr wrap="square">
            <a:spAutoFit/>
          </a:bodyPr>
          <a:lstStyle/>
          <a:p>
            <a:r>
              <a:rPr lang="zh-CN" altLang="en-US" b="1" dirty="0" smtClean="0">
                <a:solidFill>
                  <a:srgbClr val="67C844"/>
                </a:solidFill>
                <a:latin typeface="Times New Roman" pitchFamily="18" charset="0"/>
                <a:ea typeface="仿宋_GB2312" pitchFamily="49" charset="-122"/>
                <a:cs typeface="Times New Roman" pitchFamily="18" charset="0"/>
              </a:rPr>
              <a:t>计算成果及分析</a:t>
            </a:r>
            <a:endParaRPr lang="en-US" altLang="zh-CN" b="1" dirty="0" smtClean="0">
              <a:solidFill>
                <a:srgbClr val="67C844"/>
              </a:solidFill>
              <a:latin typeface="Times New Roman" pitchFamily="18" charset="0"/>
              <a:ea typeface="仿宋_GB2312" pitchFamily="49" charset="-122"/>
              <a:cs typeface="Times New Roman" pitchFamily="18" charset="0"/>
            </a:endParaRPr>
          </a:p>
          <a:p>
            <a:pPr>
              <a:lnSpc>
                <a:spcPts val="2400"/>
              </a:lnSpc>
            </a:pPr>
            <a:endParaRPr lang="en-US" altLang="zh-CN" dirty="0" smtClean="0">
              <a:latin typeface="仿宋_GB2312" pitchFamily="49" charset="-122"/>
              <a:ea typeface="仿宋_GB2312" pitchFamily="49" charset="-122"/>
            </a:endParaRPr>
          </a:p>
          <a:p>
            <a:pPr>
              <a:lnSpc>
                <a:spcPts val="2400"/>
              </a:lnSpc>
            </a:pPr>
            <a:r>
              <a:rPr lang="zh-CN" altLang="en-US" dirty="0" smtClean="0">
                <a:latin typeface="仿宋_GB2312" pitchFamily="49" charset="-122"/>
                <a:ea typeface="仿宋_GB2312" pitchFamily="49" charset="-122"/>
              </a:rPr>
              <a:t>    对各水平年、各等级引水量占需水量的比例进行分析，如表所示。梅江湖泊一期、规划引水量与需水量的比值，变化趋势均为：依丰水年、平水年、枯水年，比值有上升趋势；依等级的提高，比值依次降低；枯水年最小等级，比值为最大；由一期到规划，比值均有上升，但相差不大。</a:t>
            </a:r>
            <a:endParaRPr lang="en-US" altLang="zh-CN" dirty="0">
              <a:latin typeface="仿宋_GB2312" pitchFamily="49" charset="-122"/>
              <a:ea typeface="仿宋_GB2312" pitchFamily="49" charset="-122"/>
              <a:cs typeface="Times New Roman" pitchFamily="18"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66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表格 13"/>
          <p:cNvGraphicFramePr>
            <a:graphicFrameLocks noGrp="1"/>
          </p:cNvGraphicFramePr>
          <p:nvPr/>
        </p:nvGraphicFramePr>
        <p:xfrm>
          <a:off x="1331640" y="3717032"/>
          <a:ext cx="6096002" cy="1247775"/>
        </p:xfrm>
        <a:graphic>
          <a:graphicData uri="http://schemas.openxmlformats.org/drawingml/2006/table">
            <a:tbl>
              <a:tblPr/>
              <a:tblGrid>
                <a:gridCol w="905866"/>
                <a:gridCol w="905866"/>
                <a:gridCol w="1019658"/>
                <a:gridCol w="858317"/>
                <a:gridCol w="857098"/>
                <a:gridCol w="857098"/>
                <a:gridCol w="692099"/>
              </a:tblGrid>
              <a:tr h="171450">
                <a:tc rowSpan="2">
                  <a:txBody>
                    <a:bodyPr/>
                    <a:lstStyle/>
                    <a:p>
                      <a:pPr algn="ctr">
                        <a:spcAft>
                          <a:spcPts val="0"/>
                        </a:spcAft>
                      </a:pPr>
                      <a:r>
                        <a:rPr lang="zh-CN" sz="1000" kern="0" dirty="0">
                          <a:solidFill>
                            <a:srgbClr val="000000"/>
                          </a:solidFill>
                          <a:latin typeface="Times New Roman"/>
                          <a:ea typeface="宋体"/>
                          <a:cs typeface="Times New Roman"/>
                        </a:rPr>
                        <a:t>水平年</a:t>
                      </a:r>
                      <a:endParaRPr lang="zh-CN" sz="1000" kern="100" dirty="0">
                        <a:latin typeface="Times New Roman"/>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Aft>
                          <a:spcPts val="0"/>
                        </a:spcAft>
                      </a:pPr>
                      <a:r>
                        <a:rPr lang="zh-CN" sz="1000" kern="0" dirty="0">
                          <a:solidFill>
                            <a:srgbClr val="000000"/>
                          </a:solidFill>
                          <a:latin typeface="Times New Roman"/>
                          <a:ea typeface="宋体"/>
                          <a:cs typeface="Times New Roman"/>
                        </a:rPr>
                        <a:t>一期</a:t>
                      </a:r>
                      <a:endParaRPr lang="zh-CN" sz="1000" kern="100" dirty="0">
                        <a:latin typeface="Times New Roman"/>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zh-CN" sz="1000" kern="0">
                          <a:solidFill>
                            <a:srgbClr val="000000"/>
                          </a:solidFill>
                          <a:latin typeface="Times New Roman"/>
                          <a:ea typeface="宋体"/>
                          <a:cs typeface="Times New Roman"/>
                        </a:rPr>
                        <a:t>规划</a:t>
                      </a:r>
                      <a:endParaRPr lang="zh-CN" sz="1000" kern="100">
                        <a:latin typeface="Times New Roman"/>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320040">
                <a:tc vMerge="1">
                  <a:txBody>
                    <a:bodyPr/>
                    <a:lstStyle/>
                    <a:p>
                      <a:endParaRPr lang="zh-CN" altLang="en-US"/>
                    </a:p>
                  </a:txBody>
                  <a:tcPr/>
                </a:tc>
                <a:tc>
                  <a:txBody>
                    <a:bodyPr/>
                    <a:lstStyle/>
                    <a:p>
                      <a:pPr algn="ctr">
                        <a:spcAft>
                          <a:spcPts val="0"/>
                        </a:spcAft>
                      </a:pPr>
                      <a:r>
                        <a:rPr lang="zh-CN" sz="1000" kern="0" dirty="0">
                          <a:solidFill>
                            <a:srgbClr val="000000"/>
                          </a:solidFill>
                          <a:latin typeface="Times New Roman"/>
                          <a:ea typeface="宋体"/>
                          <a:cs typeface="Times New Roman"/>
                        </a:rPr>
                        <a:t>最小</a:t>
                      </a:r>
                      <a:endParaRPr lang="zh-CN" sz="1000" kern="100" dirty="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0" dirty="0">
                          <a:solidFill>
                            <a:srgbClr val="000000"/>
                          </a:solidFill>
                          <a:latin typeface="Times New Roman"/>
                          <a:ea typeface="宋体"/>
                          <a:cs typeface="Times New Roman"/>
                        </a:rPr>
                        <a:t>适宜</a:t>
                      </a:r>
                      <a:endParaRPr lang="zh-CN" sz="1000" kern="100" dirty="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0" dirty="0">
                          <a:solidFill>
                            <a:srgbClr val="000000"/>
                          </a:solidFill>
                          <a:latin typeface="Times New Roman"/>
                          <a:ea typeface="宋体"/>
                          <a:cs typeface="Times New Roman"/>
                        </a:rPr>
                        <a:t>最大</a:t>
                      </a:r>
                      <a:endParaRPr lang="zh-CN" sz="1000" kern="100" dirty="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0">
                          <a:solidFill>
                            <a:srgbClr val="000000"/>
                          </a:solidFill>
                          <a:latin typeface="Times New Roman"/>
                          <a:ea typeface="宋体"/>
                          <a:cs typeface="Times New Roman"/>
                        </a:rPr>
                        <a:t>最小</a:t>
                      </a:r>
                      <a:endParaRPr lang="zh-CN" sz="100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0">
                          <a:solidFill>
                            <a:srgbClr val="000000"/>
                          </a:solidFill>
                          <a:latin typeface="Times New Roman"/>
                          <a:ea typeface="宋体"/>
                          <a:cs typeface="Times New Roman"/>
                        </a:rPr>
                        <a:t>适宜</a:t>
                      </a:r>
                      <a:endParaRPr lang="zh-CN" sz="100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0">
                          <a:solidFill>
                            <a:srgbClr val="000000"/>
                          </a:solidFill>
                          <a:latin typeface="Times New Roman"/>
                          <a:ea typeface="宋体"/>
                          <a:cs typeface="Times New Roman"/>
                        </a:rPr>
                        <a:t>最大</a:t>
                      </a:r>
                      <a:endParaRPr lang="zh-CN" sz="100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095">
                <a:tc>
                  <a:txBody>
                    <a:bodyPr/>
                    <a:lstStyle/>
                    <a:p>
                      <a:pPr algn="ctr">
                        <a:spcAft>
                          <a:spcPts val="0"/>
                        </a:spcAft>
                      </a:pPr>
                      <a:r>
                        <a:rPr lang="zh-CN" sz="1000" kern="0">
                          <a:solidFill>
                            <a:srgbClr val="000000"/>
                          </a:solidFill>
                          <a:latin typeface="Times New Roman"/>
                          <a:ea typeface="宋体"/>
                          <a:cs typeface="Times New Roman"/>
                        </a:rPr>
                        <a:t>丰水年</a:t>
                      </a:r>
                      <a:endParaRPr lang="zh-CN" sz="100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00" kern="0" dirty="0">
                          <a:solidFill>
                            <a:srgbClr val="000000"/>
                          </a:solidFill>
                          <a:latin typeface="Times New Roman"/>
                          <a:ea typeface="宋体"/>
                          <a:cs typeface="Times New Roman"/>
                        </a:rPr>
                        <a:t>37.20%</a:t>
                      </a:r>
                      <a:endParaRPr lang="zh-CN" sz="1000" kern="100" dirty="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00" kern="0" dirty="0">
                          <a:solidFill>
                            <a:srgbClr val="000000"/>
                          </a:solidFill>
                          <a:latin typeface="Times New Roman"/>
                          <a:ea typeface="宋体"/>
                          <a:cs typeface="Times New Roman"/>
                        </a:rPr>
                        <a:t>32.92%</a:t>
                      </a:r>
                      <a:endParaRPr lang="zh-CN" sz="1000" kern="100" dirty="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00" kern="0">
                          <a:solidFill>
                            <a:srgbClr val="000000"/>
                          </a:solidFill>
                          <a:latin typeface="Times New Roman"/>
                          <a:ea typeface="宋体"/>
                          <a:cs typeface="Times New Roman"/>
                        </a:rPr>
                        <a:t>31.49%</a:t>
                      </a:r>
                      <a:endParaRPr lang="zh-CN" sz="100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00" kern="0">
                          <a:solidFill>
                            <a:srgbClr val="000000"/>
                          </a:solidFill>
                          <a:latin typeface="Times New Roman"/>
                          <a:ea typeface="宋体"/>
                          <a:cs typeface="Times New Roman"/>
                        </a:rPr>
                        <a:t>38.35%</a:t>
                      </a:r>
                      <a:endParaRPr lang="zh-CN" sz="100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00" kern="0">
                          <a:solidFill>
                            <a:srgbClr val="000000"/>
                          </a:solidFill>
                          <a:latin typeface="Times New Roman"/>
                          <a:ea typeface="宋体"/>
                          <a:cs typeface="Times New Roman"/>
                        </a:rPr>
                        <a:t>33.74%</a:t>
                      </a:r>
                      <a:endParaRPr lang="zh-CN" sz="100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00" kern="0">
                          <a:solidFill>
                            <a:srgbClr val="000000"/>
                          </a:solidFill>
                          <a:latin typeface="Times New Roman"/>
                          <a:ea typeface="宋体"/>
                          <a:cs typeface="Times New Roman"/>
                        </a:rPr>
                        <a:t>32.22%</a:t>
                      </a:r>
                      <a:endParaRPr lang="zh-CN" sz="100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252095">
                <a:tc>
                  <a:txBody>
                    <a:bodyPr/>
                    <a:lstStyle/>
                    <a:p>
                      <a:pPr algn="ctr">
                        <a:spcAft>
                          <a:spcPts val="0"/>
                        </a:spcAft>
                      </a:pPr>
                      <a:r>
                        <a:rPr lang="zh-CN" sz="1000" kern="0">
                          <a:solidFill>
                            <a:srgbClr val="000000"/>
                          </a:solidFill>
                          <a:latin typeface="Times New Roman"/>
                          <a:ea typeface="宋体"/>
                          <a:cs typeface="Times New Roman"/>
                        </a:rPr>
                        <a:t>平水年</a:t>
                      </a:r>
                      <a:endParaRPr lang="zh-CN" sz="100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48.93%</a:t>
                      </a:r>
                      <a:endParaRPr lang="zh-CN" sz="100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00" kern="0" dirty="0">
                          <a:solidFill>
                            <a:srgbClr val="000000"/>
                          </a:solidFill>
                          <a:latin typeface="Times New Roman"/>
                          <a:ea typeface="宋体"/>
                          <a:cs typeface="Times New Roman"/>
                        </a:rPr>
                        <a:t>41.69%</a:t>
                      </a:r>
                      <a:endParaRPr lang="zh-CN" sz="1000" kern="100" dirty="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00" kern="0" dirty="0">
                          <a:solidFill>
                            <a:srgbClr val="000000"/>
                          </a:solidFill>
                          <a:latin typeface="Times New Roman"/>
                          <a:ea typeface="宋体"/>
                          <a:cs typeface="Times New Roman"/>
                        </a:rPr>
                        <a:t>39.30%</a:t>
                      </a:r>
                      <a:endParaRPr lang="zh-CN" sz="1000" kern="100" dirty="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00" kern="0" dirty="0">
                          <a:solidFill>
                            <a:srgbClr val="000000"/>
                          </a:solidFill>
                          <a:latin typeface="Times New Roman"/>
                          <a:ea typeface="宋体"/>
                          <a:cs typeface="Times New Roman"/>
                        </a:rPr>
                        <a:t>49.48%</a:t>
                      </a:r>
                      <a:endParaRPr lang="zh-CN" sz="1000" kern="100" dirty="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00" kern="0" dirty="0">
                          <a:solidFill>
                            <a:srgbClr val="000000"/>
                          </a:solidFill>
                          <a:latin typeface="Times New Roman"/>
                          <a:ea typeface="宋体"/>
                          <a:cs typeface="Times New Roman"/>
                        </a:rPr>
                        <a:t>42.10%</a:t>
                      </a:r>
                      <a:endParaRPr lang="zh-CN" sz="1000" kern="100" dirty="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00" kern="0">
                          <a:solidFill>
                            <a:srgbClr val="000000"/>
                          </a:solidFill>
                          <a:latin typeface="Times New Roman"/>
                          <a:ea typeface="宋体"/>
                          <a:cs typeface="Times New Roman"/>
                        </a:rPr>
                        <a:t>39.66%</a:t>
                      </a:r>
                      <a:endParaRPr lang="zh-CN" sz="1000" kern="100">
                        <a:latin typeface="Times New Roman"/>
                        <a:ea typeface="宋体"/>
                        <a:cs typeface="Times New Roman"/>
                      </a:endParaRPr>
                    </a:p>
                  </a:txBody>
                  <a:tcPr marL="68580" marR="68580" marT="0" marB="0" anchor="ctr">
                    <a:lnL>
                      <a:noFill/>
                    </a:lnL>
                    <a:lnR>
                      <a:noFill/>
                    </a:lnR>
                    <a:lnT>
                      <a:noFill/>
                    </a:lnT>
                    <a:lnB>
                      <a:noFill/>
                    </a:lnB>
                  </a:tcPr>
                </a:tc>
              </a:tr>
              <a:tr h="252095">
                <a:tc>
                  <a:txBody>
                    <a:bodyPr/>
                    <a:lstStyle/>
                    <a:p>
                      <a:pPr algn="ctr">
                        <a:spcAft>
                          <a:spcPts val="0"/>
                        </a:spcAft>
                      </a:pPr>
                      <a:r>
                        <a:rPr lang="zh-CN" sz="1000" kern="0">
                          <a:solidFill>
                            <a:srgbClr val="000000"/>
                          </a:solidFill>
                          <a:latin typeface="Times New Roman"/>
                          <a:ea typeface="宋体"/>
                          <a:cs typeface="Times New Roman"/>
                        </a:rPr>
                        <a:t>枯水年</a:t>
                      </a:r>
                      <a:endParaRPr lang="zh-CN" sz="100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Times New Roman"/>
                          <a:ea typeface="宋体"/>
                          <a:cs typeface="Times New Roman"/>
                        </a:rPr>
                        <a:t>60.06%</a:t>
                      </a:r>
                      <a:endParaRPr lang="zh-CN" sz="100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Times New Roman"/>
                          <a:ea typeface="宋体"/>
                          <a:cs typeface="Times New Roman"/>
                        </a:rPr>
                        <a:t>50.07%</a:t>
                      </a:r>
                      <a:endParaRPr lang="zh-CN" sz="100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rgbClr val="00B0F0"/>
                          </a:solidFill>
                          <a:latin typeface="Times New Roman"/>
                          <a:ea typeface="宋体"/>
                          <a:cs typeface="Times New Roman"/>
                        </a:rPr>
                        <a:t>46.75%</a:t>
                      </a:r>
                      <a:endParaRPr lang="zh-CN" sz="1000" kern="100" dirty="0">
                        <a:solidFill>
                          <a:srgbClr val="00B0F0"/>
                        </a:solidFill>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Times New Roman"/>
                          <a:ea typeface="宋体"/>
                          <a:cs typeface="Times New Roman"/>
                        </a:rPr>
                        <a:t>60.29%</a:t>
                      </a:r>
                      <a:endParaRPr lang="zh-CN" sz="100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rgbClr val="000000"/>
                          </a:solidFill>
                          <a:latin typeface="Times New Roman"/>
                          <a:ea typeface="宋体"/>
                          <a:cs typeface="Times New Roman"/>
                        </a:rPr>
                        <a:t>50.24%</a:t>
                      </a:r>
                      <a:endParaRPr lang="zh-CN" sz="1000" kern="100" dirty="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rgbClr val="00B0F0"/>
                          </a:solidFill>
                          <a:latin typeface="Times New Roman"/>
                          <a:ea typeface="宋体"/>
                          <a:cs typeface="Times New Roman"/>
                        </a:rPr>
                        <a:t>46.91%</a:t>
                      </a:r>
                      <a:endParaRPr lang="zh-CN" sz="1000" kern="100" dirty="0">
                        <a:solidFill>
                          <a:srgbClr val="00B0F0"/>
                        </a:solidFill>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
        <p:nvSpPr>
          <p:cNvPr id="40961" name="Rectangle 1"/>
          <p:cNvSpPr>
            <a:spLocks noChangeArrowheads="1"/>
          </p:cNvSpPr>
          <p:nvPr/>
        </p:nvSpPr>
        <p:spPr bwMode="auto">
          <a:xfrm>
            <a:off x="3131840" y="3501008"/>
            <a:ext cx="2664296"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梅江湖泊引水量与需水量的比值</a:t>
            </a:r>
            <a:endParaRPr kumimoji="0" lang="zh-CN" sz="800" b="0" i="0" u="none" strike="noStrike" cap="none" normalizeH="0" baseline="0" dirty="0" smtClean="0">
              <a:ln>
                <a:noFill/>
              </a:ln>
              <a:solidFill>
                <a:schemeClr val="tx1"/>
              </a:solidFill>
              <a:effectLst/>
              <a:latin typeface="Arial" pitchFamily="34" charset="0"/>
              <a:ea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cxnSp>
        <p:nvCxnSpPr>
          <p:cNvPr id="9" name="直接箭头连接符 8"/>
          <p:cNvCxnSpPr/>
          <p:nvPr/>
        </p:nvCxnSpPr>
        <p:spPr>
          <a:xfrm rot="10800000">
            <a:off x="2500298" y="5143512"/>
            <a:ext cx="2214578" cy="1588"/>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rot="5400000">
            <a:off x="7287438" y="4714090"/>
            <a:ext cx="571504" cy="1588"/>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rot="10800000">
            <a:off x="5286380" y="5143512"/>
            <a:ext cx="2000264" cy="1588"/>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2428860" y="4229100"/>
            <a:ext cx="2428890" cy="733425"/>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172064" y="4214806"/>
            <a:ext cx="2190761" cy="733425"/>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par>
                                <p:cTn id="13" presetID="2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500" fill="hold"/>
                                        <p:tgtEl>
                                          <p:spTgt spid="16"/>
                                        </p:tgtEl>
                                        <p:attrNameLst>
                                          <p:attrName>ppt_x</p:attrName>
                                        </p:attrNameLst>
                                      </p:cBhvr>
                                      <p:tavLst>
                                        <p:tav tm="0">
                                          <p:val>
                                            <p:strVal val="#ppt_x"/>
                                          </p:val>
                                        </p:tav>
                                        <p:tav tm="100000">
                                          <p:val>
                                            <p:strVal val="#ppt_x"/>
                                          </p:val>
                                        </p:tav>
                                      </p:tavLst>
                                    </p:anim>
                                    <p:anim calcmode="lin" valueType="num">
                                      <p:cBhvr additive="base">
                                        <p:cTn id="21" dur="500" fill="hold"/>
                                        <p:tgtEl>
                                          <p:spTgt spid="16"/>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1"/>
          <p:cNvSpPr>
            <a:spLocks noGrp="1"/>
          </p:cNvSpPr>
          <p:nvPr>
            <p:ph idx="4294967295"/>
          </p:nvPr>
        </p:nvSpPr>
        <p:spPr/>
        <p:txBody>
          <a:bodyPr/>
          <a:lstStyle/>
          <a:p>
            <a:r>
              <a:rPr lang="zh-CN" altLang="en-US" dirty="0" smtClean="0"/>
              <a:t>一、</a:t>
            </a:r>
            <a:r>
              <a:rPr lang="zh-CN" altLang="zh-CN" dirty="0" smtClean="0"/>
              <a:t>项目概述</a:t>
            </a:r>
            <a:endParaRPr lang="en-US" altLang="zh-CN" dirty="0" smtClean="0"/>
          </a:p>
          <a:p>
            <a:r>
              <a:rPr lang="zh-CN" altLang="en-US" dirty="0" smtClean="0"/>
              <a:t>二、</a:t>
            </a:r>
            <a:r>
              <a:rPr lang="zh-CN" altLang="zh-CN" dirty="0" smtClean="0"/>
              <a:t>梅江景观湖区域降雨产水模型</a:t>
            </a:r>
            <a:endParaRPr lang="en-US" altLang="zh-CN" dirty="0" smtClean="0"/>
          </a:p>
          <a:p>
            <a:r>
              <a:rPr lang="zh-CN" altLang="en-US" dirty="0" smtClean="0"/>
              <a:t>三、</a:t>
            </a:r>
            <a:r>
              <a:rPr lang="zh-CN" altLang="zh-CN" dirty="0" smtClean="0"/>
              <a:t>梅江景观湖水体下渗量计算</a:t>
            </a:r>
            <a:endParaRPr lang="en-US" altLang="zh-CN" dirty="0" smtClean="0"/>
          </a:p>
          <a:p>
            <a:r>
              <a:rPr lang="zh-CN" altLang="en-US" dirty="0" smtClean="0"/>
              <a:t>四、</a:t>
            </a:r>
            <a:r>
              <a:rPr lang="zh-CN" altLang="zh-CN" dirty="0" smtClean="0"/>
              <a:t>梅江景观湖蒸发量计算</a:t>
            </a:r>
            <a:endParaRPr lang="en-US" altLang="zh-CN" dirty="0" smtClean="0"/>
          </a:p>
          <a:p>
            <a:r>
              <a:rPr lang="zh-CN" altLang="en-US" dirty="0" smtClean="0"/>
              <a:t>五、</a:t>
            </a:r>
            <a:r>
              <a:rPr lang="zh-CN" altLang="zh-CN" dirty="0" smtClean="0"/>
              <a:t>梅江景观湖生态需水量计算</a:t>
            </a:r>
            <a:endParaRPr lang="en-US" altLang="zh-CN" dirty="0" smtClean="0"/>
          </a:p>
          <a:p>
            <a:r>
              <a:rPr lang="zh-CN" altLang="en-US" b="1" dirty="0" smtClean="0">
                <a:solidFill>
                  <a:srgbClr val="92D050"/>
                </a:solidFill>
              </a:rPr>
              <a:t>六、</a:t>
            </a:r>
            <a:r>
              <a:rPr lang="zh-CN" altLang="zh-CN" b="1" dirty="0" smtClean="0">
                <a:solidFill>
                  <a:srgbClr val="92D050"/>
                </a:solidFill>
              </a:rPr>
              <a:t>梅江景观水体多水源优化配置与利用模式研究</a:t>
            </a:r>
            <a:endParaRPr lang="en-US" altLang="zh-CN" b="1" dirty="0" smtClean="0">
              <a:solidFill>
                <a:srgbClr val="92D050"/>
              </a:solidFill>
            </a:endParaRPr>
          </a:p>
          <a:p>
            <a:r>
              <a:rPr lang="zh-CN" altLang="en-US" dirty="0" smtClean="0"/>
              <a:t>七、暴雨对梅江景观湖防洪与水量优化配置的影响</a:t>
            </a:r>
            <a:endParaRPr lang="en-US" altLang="zh-CN" dirty="0" smtClean="0"/>
          </a:p>
          <a:p>
            <a:r>
              <a:rPr lang="zh-CN" altLang="en-US" dirty="0" smtClean="0"/>
              <a:t>八、结论 </a:t>
            </a:r>
            <a:endParaRPr lang="en-US" altLang="zh-CN" dirty="0" smtClean="0"/>
          </a:p>
          <a:p>
            <a:endParaRPr lang="zh-CN" altLang="en-US" dirty="0" smtClean="0"/>
          </a:p>
        </p:txBody>
      </p:sp>
      <p:sp>
        <p:nvSpPr>
          <p:cNvPr id="3" name="标题 2"/>
          <p:cNvSpPr>
            <a:spLocks noGrp="1"/>
          </p:cNvSpPr>
          <p:nvPr>
            <p:ph type="title" idx="4294967295"/>
          </p:nvPr>
        </p:nvSpPr>
        <p:spPr/>
        <p:txBody>
          <a:bodyPr rtlCol="0"/>
          <a:lstStyle/>
          <a:p>
            <a:pPr fontAlgn="auto">
              <a:spcAft>
                <a:spcPts val="0"/>
              </a:spcAft>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anim calcmode="lin" valueType="num">
                                      <p:cBhvr additive="base">
                                        <p:cTn id="7" dur="500" fill="hold"/>
                                        <p:tgtEl>
                                          <p:spTgt spid="348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818">
                                            <p:txEl>
                                              <p:pRg st="1" end="1"/>
                                            </p:txEl>
                                          </p:spTgt>
                                        </p:tgtEl>
                                        <p:attrNameLst>
                                          <p:attrName>style.visibility</p:attrName>
                                        </p:attrNameLst>
                                      </p:cBhvr>
                                      <p:to>
                                        <p:strVal val="visible"/>
                                      </p:to>
                                    </p:set>
                                    <p:anim calcmode="lin" valueType="num">
                                      <p:cBhvr additive="base">
                                        <p:cTn id="11" dur="500" fill="hold"/>
                                        <p:tgtEl>
                                          <p:spTgt spid="3481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481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4818">
                                            <p:txEl>
                                              <p:pRg st="2" end="2"/>
                                            </p:txEl>
                                          </p:spTgt>
                                        </p:tgtEl>
                                        <p:attrNameLst>
                                          <p:attrName>style.visibility</p:attrName>
                                        </p:attrNameLst>
                                      </p:cBhvr>
                                      <p:to>
                                        <p:strVal val="visible"/>
                                      </p:to>
                                    </p:set>
                                    <p:anim calcmode="lin" valueType="num">
                                      <p:cBhvr additive="base">
                                        <p:cTn id="15" dur="500" fill="hold"/>
                                        <p:tgtEl>
                                          <p:spTgt spid="3481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4818">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4818">
                                            <p:txEl>
                                              <p:pRg st="3" end="3"/>
                                            </p:txEl>
                                          </p:spTgt>
                                        </p:tgtEl>
                                        <p:attrNameLst>
                                          <p:attrName>style.visibility</p:attrName>
                                        </p:attrNameLst>
                                      </p:cBhvr>
                                      <p:to>
                                        <p:strVal val="visible"/>
                                      </p:to>
                                    </p:set>
                                    <p:anim calcmode="lin" valueType="num">
                                      <p:cBhvr additive="base">
                                        <p:cTn id="19" dur="500" fill="hold"/>
                                        <p:tgtEl>
                                          <p:spTgt spid="3481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818">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4818">
                                            <p:txEl>
                                              <p:pRg st="4" end="4"/>
                                            </p:txEl>
                                          </p:spTgt>
                                        </p:tgtEl>
                                        <p:attrNameLst>
                                          <p:attrName>style.visibility</p:attrName>
                                        </p:attrNameLst>
                                      </p:cBhvr>
                                      <p:to>
                                        <p:strVal val="visible"/>
                                      </p:to>
                                    </p:set>
                                    <p:anim calcmode="lin" valueType="num">
                                      <p:cBhvr additive="base">
                                        <p:cTn id="23" dur="500" fill="hold"/>
                                        <p:tgtEl>
                                          <p:spTgt spid="34818">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4818">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4818">
                                            <p:txEl>
                                              <p:pRg st="5" end="5"/>
                                            </p:txEl>
                                          </p:spTgt>
                                        </p:tgtEl>
                                        <p:attrNameLst>
                                          <p:attrName>style.visibility</p:attrName>
                                        </p:attrNameLst>
                                      </p:cBhvr>
                                      <p:to>
                                        <p:strVal val="visible"/>
                                      </p:to>
                                    </p:set>
                                    <p:anim calcmode="lin" valueType="num">
                                      <p:cBhvr additive="base">
                                        <p:cTn id="27" dur="500" fill="hold"/>
                                        <p:tgtEl>
                                          <p:spTgt spid="34818">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4818">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4818">
                                            <p:txEl>
                                              <p:pRg st="6" end="6"/>
                                            </p:txEl>
                                          </p:spTgt>
                                        </p:tgtEl>
                                        <p:attrNameLst>
                                          <p:attrName>style.visibility</p:attrName>
                                        </p:attrNameLst>
                                      </p:cBhvr>
                                      <p:to>
                                        <p:strVal val="visible"/>
                                      </p:to>
                                    </p:set>
                                    <p:anim calcmode="lin" valueType="num">
                                      <p:cBhvr additive="base">
                                        <p:cTn id="31" dur="500" fill="hold"/>
                                        <p:tgtEl>
                                          <p:spTgt spid="34818">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4818">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4818">
                                            <p:txEl>
                                              <p:pRg st="7" end="7"/>
                                            </p:txEl>
                                          </p:spTgt>
                                        </p:tgtEl>
                                        <p:attrNameLst>
                                          <p:attrName>style.visibility</p:attrName>
                                        </p:attrNameLst>
                                      </p:cBhvr>
                                      <p:to>
                                        <p:strVal val="visible"/>
                                      </p:to>
                                    </p:set>
                                    <p:anim calcmode="lin" valueType="num">
                                      <p:cBhvr additive="base">
                                        <p:cTn id="35" dur="500" fill="hold"/>
                                        <p:tgtEl>
                                          <p:spTgt spid="34818">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481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allAtOnce"/>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内容占位符 1"/>
          <p:cNvSpPr>
            <a:spLocks noGrp="1"/>
          </p:cNvSpPr>
          <p:nvPr>
            <p:ph idx="1"/>
          </p:nvPr>
        </p:nvSpPr>
        <p:spPr>
          <a:ln>
            <a:noFill/>
          </a:ln>
        </p:spPr>
        <p:txBody>
          <a:bodyPr/>
          <a:lstStyle/>
          <a:p>
            <a:r>
              <a:rPr lang="en-US" altLang="zh-CN" dirty="0" smtClean="0"/>
              <a:t>6.1 </a:t>
            </a:r>
            <a:r>
              <a:rPr lang="zh-CN" altLang="en-US" dirty="0" smtClean="0"/>
              <a:t>水源分析</a:t>
            </a:r>
            <a:endParaRPr lang="en-US" altLang="zh-CN" dirty="0" smtClean="0"/>
          </a:p>
          <a:p>
            <a:r>
              <a:rPr lang="en-US" altLang="zh-CN" dirty="0" smtClean="0"/>
              <a:t>6.2 </a:t>
            </a:r>
            <a:r>
              <a:rPr lang="zh-CN" altLang="en-US" dirty="0" smtClean="0"/>
              <a:t>梅江区域降雨变化规律分析</a:t>
            </a:r>
            <a:endParaRPr lang="en-US" altLang="zh-CN" dirty="0" smtClean="0"/>
          </a:p>
          <a:p>
            <a:r>
              <a:rPr lang="en-US" altLang="zh-CN" dirty="0" smtClean="0"/>
              <a:t>6.3 </a:t>
            </a:r>
            <a:r>
              <a:rPr lang="zh-CN" altLang="en-US" dirty="0" smtClean="0"/>
              <a:t>配置原则</a:t>
            </a:r>
            <a:endParaRPr lang="en-US" altLang="zh-CN" dirty="0" smtClean="0"/>
          </a:p>
          <a:p>
            <a:r>
              <a:rPr lang="en-US" altLang="zh-CN" dirty="0" smtClean="0"/>
              <a:t>6.4 </a:t>
            </a:r>
            <a:r>
              <a:rPr lang="zh-CN" altLang="en-US" dirty="0" smtClean="0"/>
              <a:t>配置目标</a:t>
            </a:r>
            <a:endParaRPr lang="en-US" altLang="zh-CN" dirty="0" smtClean="0"/>
          </a:p>
          <a:p>
            <a:r>
              <a:rPr lang="en-US" altLang="zh-CN" dirty="0" smtClean="0"/>
              <a:t>6.5 </a:t>
            </a:r>
            <a:r>
              <a:rPr lang="zh-CN" altLang="en-US" dirty="0" smtClean="0"/>
              <a:t>方案设计与优选</a:t>
            </a:r>
            <a:endParaRPr lang="en-US" altLang="zh-CN" dirty="0" smtClean="0"/>
          </a:p>
          <a:p>
            <a:r>
              <a:rPr lang="en-US" altLang="zh-CN" dirty="0" smtClean="0"/>
              <a:t>6.6 </a:t>
            </a:r>
            <a:r>
              <a:rPr lang="zh-CN" altLang="en-US" dirty="0" smtClean="0"/>
              <a:t>方案实施与评价</a:t>
            </a:r>
            <a:endParaRPr lang="en-US" altLang="zh-CN" dirty="0" smtClean="0"/>
          </a:p>
          <a:p>
            <a:r>
              <a:rPr lang="en-US" altLang="zh-CN" dirty="0" smtClean="0"/>
              <a:t>6.7 </a:t>
            </a:r>
            <a:r>
              <a:rPr lang="zh-CN" altLang="en-US" dirty="0" smtClean="0"/>
              <a:t>生态系统保持技术</a:t>
            </a:r>
            <a:endParaRPr lang="en-US" altLang="zh-CN" dirty="0" smtClean="0"/>
          </a:p>
          <a:p>
            <a:pPr>
              <a:buNone/>
            </a:pPr>
            <a:r>
              <a:rPr lang="zh-CN" altLang="en-US" dirty="0" smtClean="0"/>
              <a:t/>
            </a:r>
            <a:br>
              <a:rPr lang="zh-CN" altLang="en-US" dirty="0" smtClean="0"/>
            </a:br>
            <a:endParaRPr lang="zh-CN" altLang="en-US" dirty="0" smtClean="0"/>
          </a:p>
          <a:p>
            <a:pPr>
              <a:buNone/>
            </a:pPr>
            <a:endParaRPr lang="en-US" altLang="zh-CN"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6.1 </a:t>
            </a:r>
            <a:r>
              <a:rPr lang="zh-CN" altLang="en-US" sz="2400" dirty="0" smtClean="0">
                <a:solidFill>
                  <a:schemeClr val="tx1"/>
                </a:solidFill>
                <a:effectLst/>
                <a:latin typeface="Times New Roman" pitchFamily="18" charset="0"/>
                <a:cs typeface="Times New Roman" pitchFamily="18" charset="0"/>
              </a:rPr>
              <a:t>水源分析</a:t>
            </a:r>
          </a:p>
        </p:txBody>
      </p:sp>
      <p:sp>
        <p:nvSpPr>
          <p:cNvPr id="56323" name="Text Box 3"/>
          <p:cNvSpPr txBox="1">
            <a:spLocks noChangeArrowheads="1"/>
          </p:cNvSpPr>
          <p:nvPr/>
        </p:nvSpPr>
        <p:spPr bwMode="auto">
          <a:xfrm>
            <a:off x="395288" y="981074"/>
            <a:ext cx="8372475" cy="977640"/>
          </a:xfrm>
          <a:prstGeom prst="rect">
            <a:avLst/>
          </a:prstGeom>
          <a:noFill/>
          <a:ln w="9525">
            <a:noFill/>
            <a:miter lim="800000"/>
            <a:headEnd/>
            <a:tailEnd/>
          </a:ln>
          <a:effectLst/>
        </p:spPr>
        <p:txBody>
          <a:bodyPr wrap="square">
            <a:spAutoFit/>
          </a:bodyPr>
          <a:lstStyle/>
          <a:p>
            <a:pPr>
              <a:lnSpc>
                <a:spcPts val="2400"/>
              </a:lnSpc>
            </a:pPr>
            <a:r>
              <a:rPr lang="zh-CN" altLang="en-US" dirty="0" smtClean="0">
                <a:latin typeface="Times New Roman" pitchFamily="18" charset="0"/>
                <a:ea typeface="仿宋_GB2312" pitchFamily="49" charset="-122"/>
                <a:cs typeface="Times New Roman" pitchFamily="18" charset="0"/>
              </a:rPr>
              <a:t>        引水水源包括雨水、再生水、地表水及自来水，其中，地表水主要指河水。以下分别从可引用水量、水质、及价格等方面进行分析。另外，依多水源优化配置的需求，对降雨、湖泊水质进行了分析。</a:t>
            </a:r>
            <a:r>
              <a:rPr lang="en-US" altLang="zh-CN" dirty="0" smtClean="0">
                <a:latin typeface="仿宋_GB2312" pitchFamily="49" charset="-122"/>
                <a:ea typeface="仿宋_GB2312" pitchFamily="49" charset="-122"/>
                <a:cs typeface="Times New Roman" pitchFamily="18" charset="0"/>
              </a:rPr>
              <a:t>    </a:t>
            </a:r>
            <a:endParaRPr lang="en-US" altLang="zh-CN" dirty="0">
              <a:latin typeface="仿宋_GB2312" pitchFamily="49" charset="-122"/>
              <a:ea typeface="仿宋_GB2312" pitchFamily="49" charset="-122"/>
              <a:cs typeface="Times New Roman" pitchFamily="18"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6.1 </a:t>
            </a:r>
            <a:r>
              <a:rPr lang="zh-CN" altLang="en-US" sz="2400" dirty="0" smtClean="0">
                <a:solidFill>
                  <a:schemeClr val="tx1"/>
                </a:solidFill>
                <a:effectLst/>
                <a:latin typeface="Times New Roman" pitchFamily="18" charset="0"/>
                <a:cs typeface="Times New Roman" pitchFamily="18" charset="0"/>
              </a:rPr>
              <a:t>水源分析</a:t>
            </a:r>
          </a:p>
        </p:txBody>
      </p:sp>
      <p:sp>
        <p:nvSpPr>
          <p:cNvPr id="56323" name="Text Box 3"/>
          <p:cNvSpPr txBox="1">
            <a:spLocks noChangeArrowheads="1"/>
          </p:cNvSpPr>
          <p:nvPr/>
        </p:nvSpPr>
        <p:spPr bwMode="auto">
          <a:xfrm>
            <a:off x="395288" y="981074"/>
            <a:ext cx="8372475" cy="1015663"/>
          </a:xfrm>
          <a:prstGeom prst="rect">
            <a:avLst/>
          </a:prstGeom>
          <a:noFill/>
          <a:ln w="9525">
            <a:noFill/>
            <a:miter lim="800000"/>
            <a:headEnd/>
            <a:tailEnd/>
          </a:ln>
          <a:effectLst/>
        </p:spPr>
        <p:txBody>
          <a:bodyPr wrap="square">
            <a:spAutoFit/>
          </a:bodyPr>
          <a:lstStyle/>
          <a:p>
            <a:pPr>
              <a:lnSpc>
                <a:spcPts val="2400"/>
              </a:lnSpc>
            </a:pPr>
            <a:r>
              <a:rPr lang="zh-CN" altLang="en-US" b="1" dirty="0" smtClean="0">
                <a:solidFill>
                  <a:srgbClr val="67C844"/>
                </a:solidFill>
                <a:latin typeface="Times New Roman" pitchFamily="18" charset="0"/>
                <a:ea typeface="仿宋_GB2312" pitchFamily="49" charset="-122"/>
                <a:cs typeface="Times New Roman" pitchFamily="18" charset="0"/>
              </a:rPr>
              <a:t>雨水</a:t>
            </a:r>
            <a:endParaRPr lang="en-US" altLang="zh-CN" b="1" dirty="0" smtClean="0">
              <a:solidFill>
                <a:srgbClr val="FF0000"/>
              </a:solidFill>
              <a:latin typeface="Times New Roman" pitchFamily="18" charset="0"/>
              <a:ea typeface="仿宋_GB2312" pitchFamily="49" charset="-122"/>
              <a:cs typeface="Times New Roman" pitchFamily="18" charset="0"/>
            </a:endParaRPr>
          </a:p>
          <a:p>
            <a:pPr>
              <a:lnSpc>
                <a:spcPts val="2400"/>
              </a:lnSpc>
            </a:pPr>
            <a:endParaRPr lang="en-US" altLang="zh-CN" b="1" dirty="0" smtClean="0">
              <a:solidFill>
                <a:srgbClr val="FF0000"/>
              </a:solidFill>
              <a:latin typeface="Times New Roman" pitchFamily="18" charset="0"/>
              <a:ea typeface="仿宋_GB2312" pitchFamily="49" charset="-122"/>
              <a:cs typeface="Times New Roman" pitchFamily="18" charset="0"/>
            </a:endParaRPr>
          </a:p>
          <a:p>
            <a:pPr>
              <a:lnSpc>
                <a:spcPts val="2400"/>
              </a:lnSpc>
            </a:pPr>
            <a:r>
              <a:rPr lang="zh-CN" altLang="en-US" b="1" dirty="0" smtClean="0">
                <a:latin typeface="仿宋_GB2312" pitchFamily="49" charset="-122"/>
                <a:ea typeface="仿宋_GB2312" pitchFamily="49" charset="-122"/>
                <a:cs typeface="Times New Roman" pitchFamily="18" charset="0"/>
              </a:rPr>
              <a:t>水质</a:t>
            </a:r>
            <a:r>
              <a:rPr lang="zh-CN" altLang="en-US" dirty="0" smtClean="0">
                <a:latin typeface="仿宋_GB2312" pitchFamily="49" charset="-122"/>
                <a:ea typeface="仿宋_GB2312" pitchFamily="49" charset="-122"/>
                <a:cs typeface="Times New Roman" pitchFamily="18" charset="0"/>
              </a:rPr>
              <a:t>：</a:t>
            </a:r>
            <a:endParaRPr lang="en-US" altLang="zh-CN" dirty="0">
              <a:latin typeface="仿宋_GB2312" pitchFamily="49" charset="-122"/>
              <a:ea typeface="仿宋_GB2312" pitchFamily="49" charset="-122"/>
              <a:cs typeface="Times New Roman" pitchFamily="18"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5298" name="Object 2">
            <a:hlinkClick r:id="rId3"/>
          </p:cNvPr>
          <p:cNvGraphicFramePr>
            <a:graphicFrameLocks noChangeAspect="1"/>
          </p:cNvGraphicFramePr>
          <p:nvPr/>
        </p:nvGraphicFramePr>
        <p:xfrm>
          <a:off x="539552" y="1772816"/>
          <a:ext cx="8064896" cy="1697873"/>
        </p:xfrm>
        <a:graphic>
          <a:graphicData uri="http://schemas.openxmlformats.org/presentationml/2006/ole">
            <p:oleObj spid="_x0000_s55298" name="Visio" r:id="rId4" imgW="4608576" imgH="1207389" progId="Visio.Drawing.6">
              <p:embed/>
            </p:oleObj>
          </a:graphicData>
        </a:graphic>
      </p:graphicFrame>
      <p:sp>
        <p:nvSpPr>
          <p:cNvPr id="8" name="矩形 7"/>
          <p:cNvSpPr/>
          <p:nvPr/>
        </p:nvSpPr>
        <p:spPr>
          <a:xfrm>
            <a:off x="4211960" y="3645024"/>
            <a:ext cx="954107" cy="246221"/>
          </a:xfrm>
          <a:prstGeom prst="rect">
            <a:avLst/>
          </a:prstGeom>
        </p:spPr>
        <p:txBody>
          <a:bodyPr wrap="none">
            <a:spAutoFit/>
          </a:bodyPr>
          <a:lstStyle/>
          <a:p>
            <a:r>
              <a:rPr lang="zh-CN" altLang="zh-CN" sz="1000" b="1" dirty="0" smtClean="0"/>
              <a:t>雨水处理</a:t>
            </a:r>
            <a:r>
              <a:rPr lang="zh-CN" altLang="en-US" sz="1000" b="1" dirty="0" smtClean="0"/>
              <a:t>工艺</a:t>
            </a:r>
            <a:endParaRPr lang="zh-CN" altLang="en-US" sz="1000" dirty="0"/>
          </a:p>
        </p:txBody>
      </p:sp>
      <p:graphicFrame>
        <p:nvGraphicFramePr>
          <p:cNvPr id="9" name="表格 8"/>
          <p:cNvGraphicFramePr>
            <a:graphicFrameLocks noGrp="1"/>
          </p:cNvGraphicFramePr>
          <p:nvPr/>
        </p:nvGraphicFramePr>
        <p:xfrm>
          <a:off x="2771800" y="4653136"/>
          <a:ext cx="5467985" cy="1764665"/>
        </p:xfrm>
        <a:graphic>
          <a:graphicData uri="http://schemas.openxmlformats.org/drawingml/2006/table">
            <a:tbl>
              <a:tblPr/>
              <a:tblGrid>
                <a:gridCol w="1965960"/>
                <a:gridCol w="1727835"/>
                <a:gridCol w="1774190"/>
              </a:tblGrid>
              <a:tr h="252095">
                <a:tc>
                  <a:txBody>
                    <a:bodyPr/>
                    <a:lstStyle/>
                    <a:p>
                      <a:pPr algn="ctr">
                        <a:spcAft>
                          <a:spcPts val="0"/>
                        </a:spcAft>
                      </a:pPr>
                      <a:r>
                        <a:rPr lang="zh-CN" sz="1050" kern="100" dirty="0">
                          <a:latin typeface="Times New Roman"/>
                          <a:ea typeface="宋体"/>
                          <a:cs typeface="Times New Roman"/>
                        </a:rPr>
                        <a:t>项目</a:t>
                      </a: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latin typeface="Times New Roman"/>
                          <a:ea typeface="宋体"/>
                          <a:cs typeface="Times New Roman"/>
                        </a:rPr>
                        <a:t>处理前</a:t>
                      </a: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latin typeface="Times New Roman"/>
                          <a:ea typeface="宋体"/>
                          <a:cs typeface="Times New Roman"/>
                        </a:rPr>
                        <a:t>处理</a:t>
                      </a:r>
                      <a:r>
                        <a:rPr lang="zh-CN" sz="1050" kern="0">
                          <a:latin typeface="Times New Roman"/>
                          <a:ea typeface="宋体"/>
                          <a:cs typeface="Times New Roman"/>
                        </a:rPr>
                        <a:t>后</a:t>
                      </a:r>
                      <a:endParaRPr lang="zh-CN" sz="1050" kern="100">
                        <a:latin typeface="Times New Roman"/>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095">
                <a:tc>
                  <a:txBody>
                    <a:bodyPr/>
                    <a:lstStyle/>
                    <a:p>
                      <a:pPr algn="ctr">
                        <a:spcAft>
                          <a:spcPts val="0"/>
                        </a:spcAft>
                      </a:pPr>
                      <a:r>
                        <a:rPr lang="en-US" sz="1050" kern="100" dirty="0" err="1">
                          <a:latin typeface="Times New Roman"/>
                          <a:ea typeface="宋体"/>
                          <a:cs typeface="Times New Roman"/>
                        </a:rPr>
                        <a:t>COD</a:t>
                      </a:r>
                      <a:r>
                        <a:rPr lang="en-US" sz="1050" kern="100" baseline="-25000" dirty="0" err="1">
                          <a:latin typeface="Times New Roman"/>
                          <a:ea typeface="宋体"/>
                          <a:cs typeface="Times New Roman"/>
                        </a:rPr>
                        <a:t>Cr</a:t>
                      </a:r>
                      <a:endParaRPr lang="zh-CN" sz="1050" kern="100" dirty="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dirty="0">
                          <a:latin typeface="Times New Roman"/>
                          <a:ea typeface="宋体"/>
                          <a:cs typeface="Times New Roman"/>
                        </a:rPr>
                        <a:t>130.47</a:t>
                      </a:r>
                      <a:endParaRPr lang="zh-CN" sz="1050" kern="100" dirty="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latin typeface="Times New Roman"/>
                          <a:ea typeface="宋体"/>
                          <a:cs typeface="Times New Roman"/>
                        </a:rPr>
                        <a:t>&lt;26.09</a:t>
                      </a:r>
                      <a:endParaRPr lang="zh-CN" sz="1050" kern="100">
                        <a:latin typeface="Times New Roman"/>
                        <a:ea typeface="宋体"/>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r>
              <a:tr h="252095">
                <a:tc>
                  <a:txBody>
                    <a:bodyPr/>
                    <a:lstStyle/>
                    <a:p>
                      <a:pPr algn="ctr">
                        <a:spcAft>
                          <a:spcPts val="0"/>
                        </a:spcAft>
                      </a:pPr>
                      <a:r>
                        <a:rPr lang="en-US" sz="1050" kern="100">
                          <a:latin typeface="Times New Roman"/>
                          <a:ea typeface="宋体"/>
                          <a:cs typeface="Times New Roman"/>
                        </a:rPr>
                        <a:t>BOD</a:t>
                      </a:r>
                      <a:r>
                        <a:rPr lang="en-US" sz="1050" kern="100" baseline="-25000">
                          <a:latin typeface="Times New Roman"/>
                          <a:ea typeface="宋体"/>
                          <a:cs typeface="Times New Roman"/>
                        </a:rPr>
                        <a:t>5</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100">
                          <a:latin typeface="Times New Roman"/>
                          <a:ea typeface="宋体"/>
                          <a:cs typeface="Times New Roman"/>
                        </a:rPr>
                        <a:t>24.48</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100">
                          <a:latin typeface="Times New Roman"/>
                          <a:ea typeface="宋体"/>
                          <a:cs typeface="Times New Roman"/>
                        </a:rPr>
                        <a:t>10</a:t>
                      </a:r>
                      <a:endParaRPr lang="zh-CN" sz="1050" kern="100">
                        <a:latin typeface="Times New Roman"/>
                        <a:ea typeface="宋体"/>
                        <a:cs typeface="Times New Roman"/>
                      </a:endParaRPr>
                    </a:p>
                  </a:txBody>
                  <a:tcPr marL="68580" marR="68580" marT="0" marB="0" anchor="b">
                    <a:lnL>
                      <a:noFill/>
                    </a:lnL>
                    <a:lnR>
                      <a:noFill/>
                    </a:lnR>
                    <a:lnT>
                      <a:noFill/>
                    </a:lnT>
                    <a:lnB>
                      <a:noFill/>
                    </a:lnB>
                  </a:tcPr>
                </a:tc>
              </a:tr>
              <a:tr h="252095">
                <a:tc>
                  <a:txBody>
                    <a:bodyPr/>
                    <a:lstStyle/>
                    <a:p>
                      <a:pPr algn="ctr">
                        <a:spcAft>
                          <a:spcPts val="0"/>
                        </a:spcAft>
                      </a:pPr>
                      <a:r>
                        <a:rPr lang="en-US" sz="1050" kern="100">
                          <a:latin typeface="Times New Roman"/>
                          <a:ea typeface="宋体"/>
                          <a:cs typeface="Times New Roman"/>
                        </a:rPr>
                        <a:t>SS</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100">
                          <a:latin typeface="Times New Roman"/>
                          <a:ea typeface="宋体"/>
                          <a:cs typeface="Times New Roman"/>
                        </a:rPr>
                        <a:t>376</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100">
                          <a:latin typeface="Times New Roman"/>
                          <a:ea typeface="宋体"/>
                          <a:cs typeface="Times New Roman"/>
                        </a:rPr>
                        <a:t>&lt;20</a:t>
                      </a:r>
                      <a:endParaRPr lang="zh-CN" sz="1050" kern="100">
                        <a:latin typeface="Times New Roman"/>
                        <a:ea typeface="宋体"/>
                        <a:cs typeface="Times New Roman"/>
                      </a:endParaRPr>
                    </a:p>
                  </a:txBody>
                  <a:tcPr marL="68580" marR="68580" marT="0" marB="0" anchor="b">
                    <a:lnL>
                      <a:noFill/>
                    </a:lnL>
                    <a:lnR>
                      <a:noFill/>
                    </a:lnR>
                    <a:lnT>
                      <a:noFill/>
                    </a:lnT>
                    <a:lnB>
                      <a:noFill/>
                    </a:lnB>
                  </a:tcPr>
                </a:tc>
              </a:tr>
              <a:tr h="252095">
                <a:tc>
                  <a:txBody>
                    <a:bodyPr/>
                    <a:lstStyle/>
                    <a:p>
                      <a:pPr algn="ctr">
                        <a:spcAft>
                          <a:spcPts val="0"/>
                        </a:spcAft>
                      </a:pPr>
                      <a:r>
                        <a:rPr lang="en-US" sz="1050" kern="100">
                          <a:latin typeface="Times New Roman"/>
                          <a:ea typeface="宋体"/>
                          <a:cs typeface="Times New Roman"/>
                        </a:rPr>
                        <a:t>TP</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100">
                          <a:latin typeface="Times New Roman"/>
                          <a:ea typeface="宋体"/>
                          <a:cs typeface="Times New Roman"/>
                        </a:rPr>
                        <a:t>0.83</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100">
                          <a:latin typeface="Times New Roman"/>
                          <a:ea typeface="宋体"/>
                          <a:cs typeface="Times New Roman"/>
                        </a:rPr>
                        <a:t>&lt;0.33</a:t>
                      </a:r>
                      <a:endParaRPr lang="zh-CN" sz="1050" kern="100">
                        <a:latin typeface="Times New Roman"/>
                        <a:ea typeface="宋体"/>
                        <a:cs typeface="Times New Roman"/>
                      </a:endParaRPr>
                    </a:p>
                  </a:txBody>
                  <a:tcPr marL="68580" marR="68580" marT="0" marB="0" anchor="b">
                    <a:lnL>
                      <a:noFill/>
                    </a:lnL>
                    <a:lnR>
                      <a:noFill/>
                    </a:lnR>
                    <a:lnT>
                      <a:noFill/>
                    </a:lnT>
                    <a:lnB>
                      <a:noFill/>
                    </a:lnB>
                  </a:tcPr>
                </a:tc>
              </a:tr>
              <a:tr h="252095">
                <a:tc>
                  <a:txBody>
                    <a:bodyPr/>
                    <a:lstStyle/>
                    <a:p>
                      <a:pPr algn="ctr">
                        <a:spcAft>
                          <a:spcPts val="0"/>
                        </a:spcAft>
                      </a:pPr>
                      <a:r>
                        <a:rPr lang="en-US" sz="1050" kern="100">
                          <a:latin typeface="Times New Roman"/>
                          <a:ea typeface="宋体"/>
                          <a:cs typeface="Times New Roman"/>
                        </a:rPr>
                        <a:t>TN</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100">
                          <a:latin typeface="Times New Roman"/>
                          <a:ea typeface="宋体"/>
                          <a:cs typeface="Times New Roman"/>
                        </a:rPr>
                        <a:t>12.71</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100">
                          <a:latin typeface="Times New Roman"/>
                          <a:ea typeface="宋体"/>
                          <a:cs typeface="Times New Roman"/>
                        </a:rPr>
                        <a:t>&lt;1.27</a:t>
                      </a:r>
                      <a:endParaRPr lang="zh-CN" sz="1050" kern="100">
                        <a:latin typeface="Times New Roman"/>
                        <a:ea typeface="宋体"/>
                        <a:cs typeface="Times New Roman"/>
                      </a:endParaRPr>
                    </a:p>
                  </a:txBody>
                  <a:tcPr marL="68580" marR="68580" marT="0" marB="0" anchor="b">
                    <a:lnL>
                      <a:noFill/>
                    </a:lnL>
                    <a:lnR>
                      <a:noFill/>
                    </a:lnR>
                    <a:lnT>
                      <a:noFill/>
                    </a:lnT>
                    <a:lnB>
                      <a:noFill/>
                    </a:lnB>
                  </a:tcPr>
                </a:tc>
              </a:tr>
              <a:tr h="252095">
                <a:tc>
                  <a:txBody>
                    <a:bodyPr/>
                    <a:lstStyle/>
                    <a:p>
                      <a:pPr algn="ctr">
                        <a:spcAft>
                          <a:spcPts val="0"/>
                        </a:spcAft>
                      </a:pPr>
                      <a:r>
                        <a:rPr lang="en-US" sz="1050" kern="100">
                          <a:latin typeface="Times New Roman"/>
                          <a:ea typeface="宋体"/>
                          <a:cs typeface="Times New Roman"/>
                        </a:rPr>
                        <a:t>NH</a:t>
                      </a:r>
                      <a:r>
                        <a:rPr lang="en-US" sz="1050" kern="100" baseline="-25000">
                          <a:latin typeface="Times New Roman"/>
                          <a:ea typeface="宋体"/>
                          <a:cs typeface="Times New Roman"/>
                        </a:rPr>
                        <a:t>3</a:t>
                      </a:r>
                      <a:r>
                        <a:rPr lang="en-US" sz="1050" kern="100">
                          <a:latin typeface="Times New Roman"/>
                          <a:ea typeface="宋体"/>
                          <a:cs typeface="Times New Roman"/>
                        </a:rPr>
                        <a:t>-N</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dirty="0">
                          <a:latin typeface="Times New Roman"/>
                          <a:ea typeface="宋体"/>
                          <a:cs typeface="Times New Roman"/>
                        </a:rPr>
                        <a:t>7.55</a:t>
                      </a:r>
                      <a:endParaRPr lang="zh-CN" sz="1050" kern="100" dirty="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endParaRPr lang="en-US" sz="1050" kern="100" dirty="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
        <p:nvSpPr>
          <p:cNvPr id="55299" name="Rectangle 3"/>
          <p:cNvSpPr>
            <a:spLocks noChangeArrowheads="1"/>
          </p:cNvSpPr>
          <p:nvPr/>
        </p:nvSpPr>
        <p:spPr bwMode="auto">
          <a:xfrm>
            <a:off x="4499992" y="4437112"/>
            <a:ext cx="4392488"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雨水水质</a:t>
            </a:r>
            <a:r>
              <a:rPr kumimoji="0" lang="zh-CN" altLang="en-US" sz="10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单位：</a:t>
            </a:r>
            <a:r>
              <a:rPr kumimoji="0" lang="en-US" altLang="zh-CN" sz="10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mg/L</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1.2 </a:t>
            </a:r>
            <a:r>
              <a:rPr lang="zh-CN" altLang="en-US" sz="2400" dirty="0" smtClean="0">
                <a:solidFill>
                  <a:schemeClr val="tx1"/>
                </a:solidFill>
                <a:effectLst/>
                <a:latin typeface="Times New Roman" pitchFamily="18" charset="0"/>
                <a:cs typeface="Times New Roman" pitchFamily="18" charset="0"/>
              </a:rPr>
              <a:t>研究内容及技术路线</a:t>
            </a:r>
            <a:r>
              <a:rPr lang="en-US" altLang="zh-CN" sz="2400" dirty="0" smtClean="0">
                <a:solidFill>
                  <a:schemeClr val="tx1"/>
                </a:solidFill>
                <a:effectLst/>
                <a:latin typeface="Times New Roman" pitchFamily="18" charset="0"/>
                <a:cs typeface="Times New Roman" pitchFamily="18" charset="0"/>
              </a:rPr>
              <a:t> </a:t>
            </a:r>
            <a:endParaRPr lang="zh-CN" altLang="en-US" sz="2400" dirty="0" smtClean="0">
              <a:solidFill>
                <a:srgbClr val="FF0000"/>
              </a:solidFill>
              <a:effectLst/>
              <a:latin typeface="Times New Roman" pitchFamily="18" charset="0"/>
              <a:cs typeface="Times New Roman" pitchFamily="18" charset="0"/>
            </a:endParaRPr>
          </a:p>
        </p:txBody>
      </p:sp>
      <p:sp>
        <p:nvSpPr>
          <p:cNvPr id="56323" name="Text Box 3"/>
          <p:cNvSpPr txBox="1">
            <a:spLocks noChangeArrowheads="1"/>
          </p:cNvSpPr>
          <p:nvPr/>
        </p:nvSpPr>
        <p:spPr bwMode="auto">
          <a:xfrm>
            <a:off x="395288" y="981074"/>
            <a:ext cx="8372475" cy="2246769"/>
          </a:xfrm>
          <a:prstGeom prst="rect">
            <a:avLst/>
          </a:prstGeom>
          <a:noFill/>
          <a:ln w="9525">
            <a:noFill/>
            <a:miter lim="800000"/>
            <a:headEnd/>
            <a:tailEnd/>
          </a:ln>
          <a:effectLst/>
        </p:spPr>
        <p:txBody>
          <a:bodyPr wrap="square">
            <a:spAutoFit/>
          </a:bodyPr>
          <a:lstStyle/>
          <a:p>
            <a:pPr>
              <a:lnSpc>
                <a:spcPts val="2400"/>
              </a:lnSpc>
            </a:pPr>
            <a:r>
              <a:rPr lang="zh-CN" altLang="en-US" b="1" dirty="0" smtClean="0">
                <a:solidFill>
                  <a:srgbClr val="92D050"/>
                </a:solidFill>
                <a:latin typeface="Times New Roman" pitchFamily="18" charset="0"/>
                <a:ea typeface="仿宋_GB2312" pitchFamily="49" charset="-122"/>
                <a:cs typeface="Times New Roman" pitchFamily="18" charset="0"/>
              </a:rPr>
              <a:t>梅江景观水体多水源优化配置与利用模式研究</a:t>
            </a:r>
            <a:endParaRPr lang="en-US" altLang="zh-CN" b="1" dirty="0" smtClean="0">
              <a:solidFill>
                <a:srgbClr val="92D050"/>
              </a:solidFill>
              <a:latin typeface="Times New Roman" pitchFamily="18" charset="0"/>
              <a:ea typeface="仿宋_GB2312" pitchFamily="49" charset="-122"/>
              <a:cs typeface="Times New Roman" pitchFamily="18" charset="0"/>
            </a:endParaRPr>
          </a:p>
          <a:p>
            <a:pPr>
              <a:lnSpc>
                <a:spcPts val="2400"/>
              </a:lnSpc>
            </a:pPr>
            <a:endParaRPr lang="en-US" altLang="zh-CN" b="1" dirty="0" smtClean="0">
              <a:solidFill>
                <a:srgbClr val="92D050"/>
              </a:solidFill>
              <a:latin typeface="Times New Roman" pitchFamily="18" charset="0"/>
              <a:ea typeface="仿宋_GB2312" pitchFamily="49" charset="-122"/>
              <a:cs typeface="Times New Roman" pitchFamily="18" charset="0"/>
            </a:endParaRPr>
          </a:p>
          <a:p>
            <a:pPr>
              <a:lnSpc>
                <a:spcPts val="2400"/>
              </a:lnSpc>
            </a:pPr>
            <a:r>
              <a:rPr lang="zh-CN" altLang="en-US" dirty="0" smtClean="0">
                <a:latin typeface="Times New Roman" pitchFamily="18" charset="0"/>
                <a:ea typeface="仿宋_GB2312" pitchFamily="49" charset="-122"/>
                <a:cs typeface="Times New Roman" pitchFamily="18" charset="0"/>
              </a:rPr>
              <a:t>（</a:t>
            </a:r>
            <a:r>
              <a:rPr lang="en-US" altLang="zh-CN" dirty="0" smtClean="0">
                <a:latin typeface="Times New Roman" pitchFamily="18" charset="0"/>
                <a:ea typeface="仿宋_GB2312" pitchFamily="49" charset="-122"/>
                <a:cs typeface="Times New Roman" pitchFamily="18" charset="0"/>
              </a:rPr>
              <a:t>1</a:t>
            </a:r>
            <a:r>
              <a:rPr lang="zh-CN" altLang="en-US" dirty="0" smtClean="0">
                <a:latin typeface="Times New Roman" pitchFamily="18" charset="0"/>
                <a:ea typeface="仿宋_GB2312" pitchFamily="49" charset="-122"/>
                <a:cs typeface="Times New Roman" pitchFamily="18" charset="0"/>
              </a:rPr>
              <a:t>）设定多水源联合优化调度方案集</a:t>
            </a:r>
          </a:p>
          <a:p>
            <a:pPr>
              <a:lnSpc>
                <a:spcPts val="2400"/>
              </a:lnSpc>
            </a:pPr>
            <a:r>
              <a:rPr lang="zh-CN" altLang="en-US" dirty="0" smtClean="0">
                <a:latin typeface="Times New Roman" pitchFamily="18" charset="0"/>
                <a:ea typeface="仿宋_GB2312" pitchFamily="49" charset="-122"/>
                <a:cs typeface="Times New Roman" pitchFamily="18" charset="0"/>
              </a:rPr>
              <a:t>        </a:t>
            </a:r>
          </a:p>
          <a:p>
            <a:pPr>
              <a:lnSpc>
                <a:spcPts val="2400"/>
              </a:lnSpc>
            </a:pPr>
            <a:r>
              <a:rPr lang="zh-CN" altLang="en-US" dirty="0" smtClean="0">
                <a:latin typeface="Times New Roman" pitchFamily="18" charset="0"/>
                <a:ea typeface="仿宋_GB2312" pitchFamily="49" charset="-122"/>
                <a:cs typeface="Times New Roman" pitchFamily="18" charset="0"/>
              </a:rPr>
              <a:t>        根据城市不同缺水情景下的地表水、再生水、雨水等多水源的不同水量，水质和水生态目标的低水平、中水平、高水平的不同组合，设定相关的联合调度方案集。</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6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3577"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Group 2"/>
          <p:cNvGrpSpPr>
            <a:grpSpLocks noChangeAspect="1"/>
          </p:cNvGrpSpPr>
          <p:nvPr/>
        </p:nvGrpSpPr>
        <p:grpSpPr bwMode="auto">
          <a:xfrm>
            <a:off x="1907704" y="3357562"/>
            <a:ext cx="5257800" cy="2340670"/>
            <a:chOff x="2280" y="3078"/>
            <a:chExt cx="8280" cy="3120"/>
          </a:xfrm>
        </p:grpSpPr>
        <p:sp>
          <p:nvSpPr>
            <p:cNvPr id="23576" name="AutoShape 24"/>
            <p:cNvSpPr>
              <a:spLocks noChangeAspect="1" noChangeArrowheads="1" noTextEdit="1"/>
            </p:cNvSpPr>
            <p:nvPr/>
          </p:nvSpPr>
          <p:spPr bwMode="auto">
            <a:xfrm>
              <a:off x="2280" y="3078"/>
              <a:ext cx="8280" cy="3120"/>
            </a:xfrm>
            <a:prstGeom prst="rect">
              <a:avLst/>
            </a:prstGeom>
            <a:noFill/>
            <a:ln w="9525">
              <a:solidFill>
                <a:schemeClr val="bg1"/>
              </a:solidFill>
            </a:ln>
          </p:spPr>
          <p:txBody>
            <a:bodyPr vert="horz" wrap="square" lIns="91440" tIns="45720" rIns="91440" bIns="45720" numCol="1" anchor="t" anchorCtr="0" compatLnSpc="1">
              <a:prstTxWarp prst="textNoShape">
                <a:avLst/>
              </a:prstTxWarp>
            </a:bodyPr>
            <a:lstStyle/>
            <a:p>
              <a:endParaRPr lang="zh-CN" altLang="en-US" sz="1200"/>
            </a:p>
          </p:txBody>
        </p:sp>
        <p:sp>
          <p:nvSpPr>
            <p:cNvPr id="23575" name="Text Box 23"/>
            <p:cNvSpPr txBox="1">
              <a:spLocks noChangeArrowheads="1"/>
            </p:cNvSpPr>
            <p:nvPr/>
          </p:nvSpPr>
          <p:spPr bwMode="auto">
            <a:xfrm>
              <a:off x="4965" y="5730"/>
              <a:ext cx="3240"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构建优化调度情景方案</a:t>
              </a:r>
              <a:endParaRPr kumimoji="0" lang="zh-CN" sz="1200" b="0" i="0" u="none" strike="noStrike" cap="none" normalizeH="0" baseline="0" smtClean="0">
                <a:ln>
                  <a:noFill/>
                </a:ln>
                <a:solidFill>
                  <a:schemeClr val="tx1"/>
                </a:solidFill>
                <a:effectLst/>
                <a:latin typeface="Arial" pitchFamily="34" charset="0"/>
                <a:ea typeface="宋体" pitchFamily="2" charset="-122"/>
              </a:endParaRPr>
            </a:p>
          </p:txBody>
        </p:sp>
        <p:grpSp>
          <p:nvGrpSpPr>
            <p:cNvPr id="3" name="Group 18"/>
            <p:cNvGrpSpPr>
              <a:grpSpLocks/>
            </p:cNvGrpSpPr>
            <p:nvPr/>
          </p:nvGrpSpPr>
          <p:grpSpPr bwMode="auto">
            <a:xfrm>
              <a:off x="7860" y="3078"/>
              <a:ext cx="1440" cy="2028"/>
              <a:chOff x="7860" y="3078"/>
              <a:chExt cx="1440" cy="2028"/>
            </a:xfrm>
          </p:grpSpPr>
          <p:sp>
            <p:nvSpPr>
              <p:cNvPr id="23574" name="Text Box 22"/>
              <p:cNvSpPr txBox="1">
                <a:spLocks noChangeArrowheads="1"/>
              </p:cNvSpPr>
              <p:nvPr/>
            </p:nvSpPr>
            <p:spPr bwMode="auto">
              <a:xfrm>
                <a:off x="8040" y="3234"/>
                <a:ext cx="1081"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丰水期</a:t>
                </a:r>
                <a:endParaRPr kumimoji="0" lang="zh-CN" sz="1200" b="0" i="0" u="none" strike="noStrike" cap="none" normalizeH="0" baseline="0" smtClean="0">
                  <a:ln>
                    <a:noFill/>
                  </a:ln>
                  <a:solidFill>
                    <a:schemeClr val="tx1"/>
                  </a:solidFill>
                  <a:effectLst/>
                  <a:latin typeface="Arial" pitchFamily="34" charset="0"/>
                  <a:ea typeface="宋体" pitchFamily="2" charset="-122"/>
                </a:endParaRPr>
              </a:p>
            </p:txBody>
          </p:sp>
          <p:sp>
            <p:nvSpPr>
              <p:cNvPr id="23573" name="Text Box 21"/>
              <p:cNvSpPr txBox="1">
                <a:spLocks noChangeArrowheads="1"/>
              </p:cNvSpPr>
              <p:nvPr/>
            </p:nvSpPr>
            <p:spPr bwMode="auto">
              <a:xfrm>
                <a:off x="8040" y="3857"/>
                <a:ext cx="1080" cy="46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平水期</a:t>
                </a:r>
                <a:endParaRPr kumimoji="0" lang="zh-CN" sz="1200" b="0" i="0" u="none" strike="noStrike" cap="none" normalizeH="0" baseline="0" smtClean="0">
                  <a:ln>
                    <a:noFill/>
                  </a:ln>
                  <a:solidFill>
                    <a:schemeClr val="tx1"/>
                  </a:solidFill>
                  <a:effectLst/>
                  <a:latin typeface="Arial" pitchFamily="34" charset="0"/>
                  <a:ea typeface="宋体" pitchFamily="2" charset="-122"/>
                </a:endParaRPr>
              </a:p>
            </p:txBody>
          </p:sp>
          <p:sp>
            <p:nvSpPr>
              <p:cNvPr id="23572" name="Text Box 20"/>
              <p:cNvSpPr txBox="1">
                <a:spLocks noChangeArrowheads="1"/>
              </p:cNvSpPr>
              <p:nvPr/>
            </p:nvSpPr>
            <p:spPr bwMode="auto">
              <a:xfrm>
                <a:off x="8040" y="4482"/>
                <a:ext cx="1080" cy="46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枯水期</a:t>
                </a:r>
                <a:endParaRPr kumimoji="0" lang="zh-CN" sz="1200" b="0" i="0" u="none" strike="noStrike" cap="none" normalizeH="0" baseline="0" smtClean="0">
                  <a:ln>
                    <a:noFill/>
                  </a:ln>
                  <a:solidFill>
                    <a:schemeClr val="tx1"/>
                  </a:solidFill>
                  <a:effectLst/>
                  <a:latin typeface="Arial" pitchFamily="34" charset="0"/>
                  <a:ea typeface="宋体" pitchFamily="2" charset="-122"/>
                </a:endParaRPr>
              </a:p>
            </p:txBody>
          </p:sp>
          <p:sp>
            <p:nvSpPr>
              <p:cNvPr id="23571" name="Rectangle 19"/>
              <p:cNvSpPr>
                <a:spLocks noChangeArrowheads="1"/>
              </p:cNvSpPr>
              <p:nvPr/>
            </p:nvSpPr>
            <p:spPr bwMode="auto">
              <a:xfrm>
                <a:off x="7860" y="3078"/>
                <a:ext cx="1440" cy="2028"/>
              </a:xfrm>
              <a:prstGeom prst="rect">
                <a:avLst/>
              </a:prstGeom>
              <a:noFill/>
              <a:ln w="9525">
                <a:solidFill>
                  <a:srgbClr val="00B0F0"/>
                </a:solidFill>
                <a:miter lim="800000"/>
                <a:headEnd/>
                <a:tailEnd/>
              </a:ln>
            </p:spPr>
            <p:txBody>
              <a:bodyPr vert="horz" wrap="square" lIns="91440" tIns="45720" rIns="91440" bIns="45720" numCol="1" anchor="t" anchorCtr="0" compatLnSpc="1">
                <a:prstTxWarp prst="textNoShape">
                  <a:avLst/>
                </a:prstTxWarp>
              </a:bodyPr>
              <a:lstStyle/>
              <a:p>
                <a:endParaRPr lang="zh-CN" altLang="en-US" sz="1200"/>
              </a:p>
            </p:txBody>
          </p:sp>
        </p:grpSp>
        <p:grpSp>
          <p:nvGrpSpPr>
            <p:cNvPr id="4" name="Group 13"/>
            <p:cNvGrpSpPr>
              <a:grpSpLocks/>
            </p:cNvGrpSpPr>
            <p:nvPr/>
          </p:nvGrpSpPr>
          <p:grpSpPr bwMode="auto">
            <a:xfrm>
              <a:off x="5700" y="3078"/>
              <a:ext cx="1619" cy="2028"/>
              <a:chOff x="2821" y="4014"/>
              <a:chExt cx="1619" cy="2028"/>
            </a:xfrm>
          </p:grpSpPr>
          <p:sp>
            <p:nvSpPr>
              <p:cNvPr id="23569" name="Text Box 17"/>
              <p:cNvSpPr txBox="1">
                <a:spLocks noChangeArrowheads="1"/>
              </p:cNvSpPr>
              <p:nvPr/>
            </p:nvSpPr>
            <p:spPr bwMode="auto">
              <a:xfrm>
                <a:off x="3000" y="4170"/>
                <a:ext cx="1260"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最低水质</a:t>
                </a:r>
                <a:endParaRPr kumimoji="0" lang="zh-CN" sz="1200" b="0" i="0" u="none" strike="noStrike" cap="none" normalizeH="0" baseline="0" smtClean="0">
                  <a:ln>
                    <a:noFill/>
                  </a:ln>
                  <a:solidFill>
                    <a:schemeClr val="tx1"/>
                  </a:solidFill>
                  <a:effectLst/>
                  <a:latin typeface="Arial" pitchFamily="34" charset="0"/>
                  <a:ea typeface="宋体" pitchFamily="2" charset="-122"/>
                </a:endParaRPr>
              </a:p>
            </p:txBody>
          </p:sp>
          <p:sp>
            <p:nvSpPr>
              <p:cNvPr id="23568" name="Text Box 16"/>
              <p:cNvSpPr txBox="1">
                <a:spLocks noChangeArrowheads="1"/>
              </p:cNvSpPr>
              <p:nvPr/>
            </p:nvSpPr>
            <p:spPr bwMode="auto">
              <a:xfrm>
                <a:off x="3000" y="4794"/>
                <a:ext cx="1260" cy="46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最适水质</a:t>
                </a:r>
                <a:endParaRPr kumimoji="0" lang="zh-CN" sz="1200" b="0" i="0" u="none" strike="noStrike" cap="none" normalizeH="0" baseline="0" smtClean="0">
                  <a:ln>
                    <a:noFill/>
                  </a:ln>
                  <a:solidFill>
                    <a:schemeClr val="tx1"/>
                  </a:solidFill>
                  <a:effectLst/>
                  <a:latin typeface="Arial" pitchFamily="34" charset="0"/>
                  <a:ea typeface="宋体" pitchFamily="2" charset="-122"/>
                </a:endParaRPr>
              </a:p>
            </p:txBody>
          </p:sp>
          <p:sp>
            <p:nvSpPr>
              <p:cNvPr id="23567" name="Text Box 15"/>
              <p:cNvSpPr txBox="1">
                <a:spLocks noChangeArrowheads="1"/>
              </p:cNvSpPr>
              <p:nvPr/>
            </p:nvSpPr>
            <p:spPr bwMode="auto">
              <a:xfrm>
                <a:off x="3000" y="5418"/>
                <a:ext cx="1261"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最优水质</a:t>
                </a:r>
                <a:endParaRPr kumimoji="0" lang="zh-CN" sz="1200" b="0" i="0" u="none" strike="noStrike" cap="none" normalizeH="0" baseline="0" smtClean="0">
                  <a:ln>
                    <a:noFill/>
                  </a:ln>
                  <a:solidFill>
                    <a:schemeClr val="tx1"/>
                  </a:solidFill>
                  <a:effectLst/>
                  <a:latin typeface="Arial" pitchFamily="34" charset="0"/>
                  <a:ea typeface="宋体" pitchFamily="2" charset="-122"/>
                </a:endParaRPr>
              </a:p>
            </p:txBody>
          </p:sp>
          <p:sp>
            <p:nvSpPr>
              <p:cNvPr id="23566" name="Rectangle 14"/>
              <p:cNvSpPr>
                <a:spLocks noChangeArrowheads="1"/>
              </p:cNvSpPr>
              <p:nvPr/>
            </p:nvSpPr>
            <p:spPr bwMode="auto">
              <a:xfrm>
                <a:off x="2821" y="4014"/>
                <a:ext cx="1619" cy="2028"/>
              </a:xfrm>
              <a:prstGeom prst="rect">
                <a:avLst/>
              </a:prstGeom>
              <a:noFill/>
              <a:ln w="9525">
                <a:solidFill>
                  <a:srgbClr val="00B0F0"/>
                </a:solidFill>
                <a:miter lim="800000"/>
                <a:headEnd/>
                <a:tailEnd/>
              </a:ln>
            </p:spPr>
            <p:txBody>
              <a:bodyPr vert="horz" wrap="square" lIns="91440" tIns="45720" rIns="91440" bIns="45720" numCol="1" anchor="t" anchorCtr="0" compatLnSpc="1">
                <a:prstTxWarp prst="textNoShape">
                  <a:avLst/>
                </a:prstTxWarp>
              </a:bodyPr>
              <a:lstStyle/>
              <a:p>
                <a:endParaRPr lang="zh-CN" altLang="en-US" sz="1200"/>
              </a:p>
            </p:txBody>
          </p:sp>
        </p:grpSp>
        <p:grpSp>
          <p:nvGrpSpPr>
            <p:cNvPr id="5" name="Group 8"/>
            <p:cNvGrpSpPr>
              <a:grpSpLocks/>
            </p:cNvGrpSpPr>
            <p:nvPr/>
          </p:nvGrpSpPr>
          <p:grpSpPr bwMode="auto">
            <a:xfrm>
              <a:off x="3540" y="3078"/>
              <a:ext cx="1619" cy="2028"/>
              <a:chOff x="4755" y="3702"/>
              <a:chExt cx="1619" cy="2028"/>
            </a:xfrm>
          </p:grpSpPr>
          <p:sp>
            <p:nvSpPr>
              <p:cNvPr id="23564" name="Text Box 12"/>
              <p:cNvSpPr txBox="1">
                <a:spLocks noChangeArrowheads="1"/>
              </p:cNvSpPr>
              <p:nvPr/>
            </p:nvSpPr>
            <p:spPr bwMode="auto">
              <a:xfrm>
                <a:off x="4980" y="3857"/>
                <a:ext cx="1080" cy="46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地表水</a:t>
                </a:r>
                <a:endParaRPr kumimoji="0" lang="zh-CN" sz="1200" b="0" i="0" u="none" strike="noStrike" cap="none" normalizeH="0" baseline="0" smtClean="0">
                  <a:ln>
                    <a:noFill/>
                  </a:ln>
                  <a:solidFill>
                    <a:schemeClr val="tx1"/>
                  </a:solidFill>
                  <a:effectLst/>
                  <a:latin typeface="Arial" pitchFamily="34" charset="0"/>
                  <a:ea typeface="宋体" pitchFamily="2" charset="-122"/>
                </a:endParaRPr>
              </a:p>
            </p:txBody>
          </p:sp>
          <p:sp>
            <p:nvSpPr>
              <p:cNvPr id="23563" name="Text Box 11"/>
              <p:cNvSpPr txBox="1">
                <a:spLocks noChangeArrowheads="1"/>
              </p:cNvSpPr>
              <p:nvPr/>
            </p:nvSpPr>
            <p:spPr bwMode="auto">
              <a:xfrm>
                <a:off x="4980" y="4482"/>
                <a:ext cx="1080" cy="46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再生水</a:t>
                </a:r>
                <a:endParaRPr kumimoji="0" lang="zh-CN" sz="1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23562" name="Text Box 10"/>
              <p:cNvSpPr txBox="1">
                <a:spLocks noChangeArrowheads="1"/>
              </p:cNvSpPr>
              <p:nvPr/>
            </p:nvSpPr>
            <p:spPr bwMode="auto">
              <a:xfrm>
                <a:off x="4980" y="5106"/>
                <a:ext cx="1081"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雨水</a:t>
                </a:r>
                <a:endParaRPr kumimoji="0" lang="zh-CN" sz="1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23561" name="Rectangle 9"/>
              <p:cNvSpPr>
                <a:spLocks noChangeArrowheads="1"/>
              </p:cNvSpPr>
              <p:nvPr/>
            </p:nvSpPr>
            <p:spPr bwMode="auto">
              <a:xfrm>
                <a:off x="4755" y="3702"/>
                <a:ext cx="1619" cy="2028"/>
              </a:xfrm>
              <a:prstGeom prst="rect">
                <a:avLst/>
              </a:prstGeom>
              <a:noFill/>
              <a:ln w="9525">
                <a:solidFill>
                  <a:srgbClr val="00B0F0"/>
                </a:solidFill>
                <a:miter lim="800000"/>
                <a:headEnd/>
                <a:tailEnd/>
              </a:ln>
            </p:spPr>
            <p:txBody>
              <a:bodyPr vert="horz" wrap="square" lIns="91440" tIns="45720" rIns="91440" bIns="45720" numCol="1" anchor="t" anchorCtr="0" compatLnSpc="1">
                <a:prstTxWarp prst="textNoShape">
                  <a:avLst/>
                </a:prstTxWarp>
              </a:bodyPr>
              <a:lstStyle/>
              <a:p>
                <a:endParaRPr lang="zh-CN" altLang="en-US" sz="1200"/>
              </a:p>
            </p:txBody>
          </p:sp>
        </p:grpSp>
        <p:sp>
          <p:nvSpPr>
            <p:cNvPr id="23559" name="Line 7"/>
            <p:cNvSpPr>
              <a:spLocks noChangeShapeType="1"/>
            </p:cNvSpPr>
            <p:nvPr/>
          </p:nvSpPr>
          <p:spPr bwMode="auto">
            <a:xfrm>
              <a:off x="4440" y="5418"/>
              <a:ext cx="41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200"/>
            </a:p>
          </p:txBody>
        </p:sp>
        <p:sp>
          <p:nvSpPr>
            <p:cNvPr id="23558" name="Line 6"/>
            <p:cNvSpPr>
              <a:spLocks noChangeShapeType="1"/>
            </p:cNvSpPr>
            <p:nvPr/>
          </p:nvSpPr>
          <p:spPr bwMode="auto">
            <a:xfrm>
              <a:off x="4440" y="5106"/>
              <a:ext cx="0" cy="31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200"/>
            </a:p>
          </p:txBody>
        </p:sp>
        <p:sp>
          <p:nvSpPr>
            <p:cNvPr id="23557" name="Line 5"/>
            <p:cNvSpPr>
              <a:spLocks noChangeShapeType="1"/>
            </p:cNvSpPr>
            <p:nvPr/>
          </p:nvSpPr>
          <p:spPr bwMode="auto">
            <a:xfrm>
              <a:off x="6599" y="5106"/>
              <a:ext cx="1" cy="31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200"/>
            </a:p>
          </p:txBody>
        </p:sp>
        <p:sp>
          <p:nvSpPr>
            <p:cNvPr id="23556" name="Line 4"/>
            <p:cNvSpPr>
              <a:spLocks noChangeShapeType="1"/>
            </p:cNvSpPr>
            <p:nvPr/>
          </p:nvSpPr>
          <p:spPr bwMode="auto">
            <a:xfrm>
              <a:off x="8579" y="5106"/>
              <a:ext cx="1" cy="31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200"/>
            </a:p>
          </p:txBody>
        </p:sp>
        <p:sp>
          <p:nvSpPr>
            <p:cNvPr id="23555" name="Line 3"/>
            <p:cNvSpPr>
              <a:spLocks noChangeShapeType="1"/>
            </p:cNvSpPr>
            <p:nvPr/>
          </p:nvSpPr>
          <p:spPr bwMode="auto">
            <a:xfrm>
              <a:off x="6600" y="5418"/>
              <a:ext cx="1" cy="31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200"/>
            </a:p>
          </p:txBody>
        </p:sp>
      </p:grpSp>
      <p:sp>
        <p:nvSpPr>
          <p:cNvPr id="46" name="矩形 45"/>
          <p:cNvSpPr/>
          <p:nvPr/>
        </p:nvSpPr>
        <p:spPr>
          <a:xfrm>
            <a:off x="3707904" y="6021288"/>
            <a:ext cx="1980029" cy="246221"/>
          </a:xfrm>
          <a:prstGeom prst="rect">
            <a:avLst/>
          </a:prstGeom>
        </p:spPr>
        <p:txBody>
          <a:bodyPr wrap="none">
            <a:spAutoFit/>
          </a:bodyPr>
          <a:lstStyle/>
          <a:p>
            <a:r>
              <a:rPr lang="zh-CN" altLang="zh-CN" sz="1000" dirty="0" smtClean="0"/>
              <a:t>多水源联合优化调度方案集设定</a:t>
            </a:r>
            <a:endParaRPr lang="zh-CN" altLang="en-US" sz="10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6.2 </a:t>
            </a:r>
            <a:r>
              <a:rPr lang="zh-CN" altLang="en-US" sz="2400" dirty="0" smtClean="0">
                <a:solidFill>
                  <a:schemeClr val="tx1"/>
                </a:solidFill>
                <a:effectLst/>
                <a:latin typeface="Times New Roman" pitchFamily="18" charset="0"/>
                <a:cs typeface="Times New Roman" pitchFamily="18" charset="0"/>
              </a:rPr>
              <a:t>梅江区域降雨变化规律分析</a:t>
            </a:r>
          </a:p>
        </p:txBody>
      </p:sp>
      <p:sp>
        <p:nvSpPr>
          <p:cNvPr id="56323" name="Text Box 3"/>
          <p:cNvSpPr txBox="1">
            <a:spLocks noChangeArrowheads="1"/>
          </p:cNvSpPr>
          <p:nvPr/>
        </p:nvSpPr>
        <p:spPr bwMode="auto">
          <a:xfrm>
            <a:off x="395288" y="981074"/>
            <a:ext cx="8372475" cy="1631216"/>
          </a:xfrm>
          <a:prstGeom prst="rect">
            <a:avLst/>
          </a:prstGeom>
          <a:noFill/>
          <a:ln w="9525">
            <a:noFill/>
            <a:miter lim="800000"/>
            <a:headEnd/>
            <a:tailEnd/>
          </a:ln>
          <a:effectLst/>
        </p:spPr>
        <p:txBody>
          <a:bodyPr wrap="square">
            <a:spAutoFit/>
          </a:bodyPr>
          <a:lstStyle/>
          <a:p>
            <a:pPr>
              <a:lnSpc>
                <a:spcPts val="2400"/>
              </a:lnSpc>
            </a:pPr>
            <a:r>
              <a:rPr lang="zh-CN" altLang="en-US" b="1" dirty="0" smtClean="0">
                <a:solidFill>
                  <a:srgbClr val="67C844"/>
                </a:solidFill>
                <a:latin typeface="仿宋_GB2312" pitchFamily="49" charset="-122"/>
                <a:ea typeface="仿宋_GB2312" pitchFamily="49" charset="-122"/>
                <a:cs typeface="Times New Roman" pitchFamily="18" charset="0"/>
              </a:rPr>
              <a:t>年降水的丰枯变化特性分析</a:t>
            </a:r>
            <a:endParaRPr lang="en-US" altLang="zh-CN" b="1" dirty="0" smtClean="0">
              <a:solidFill>
                <a:srgbClr val="67C844"/>
              </a:solidFill>
              <a:latin typeface="仿宋_GB2312" pitchFamily="49" charset="-122"/>
              <a:ea typeface="仿宋_GB2312" pitchFamily="49" charset="-122"/>
              <a:cs typeface="Times New Roman" pitchFamily="18" charset="0"/>
            </a:endParaRPr>
          </a:p>
          <a:p>
            <a:pPr>
              <a:lnSpc>
                <a:spcPts val="2400"/>
              </a:lnSpc>
            </a:pPr>
            <a:endParaRPr lang="en-US" altLang="zh-CN" b="1" dirty="0" smtClean="0">
              <a:solidFill>
                <a:srgbClr val="67C844"/>
              </a:solidFill>
              <a:latin typeface="仿宋_GB2312" pitchFamily="49" charset="-122"/>
              <a:ea typeface="仿宋_GB2312" pitchFamily="49" charset="-122"/>
              <a:cs typeface="Times New Roman" pitchFamily="18" charset="0"/>
            </a:endParaRPr>
          </a:p>
          <a:p>
            <a:pPr>
              <a:lnSpc>
                <a:spcPts val="2400"/>
              </a:lnSpc>
            </a:pPr>
            <a:r>
              <a:rPr lang="zh-CN" altLang="en-US" dirty="0" smtClean="0">
                <a:latin typeface="仿宋_GB2312" pitchFamily="49" charset="-122"/>
                <a:ea typeface="仿宋_GB2312" pitchFamily="49" charset="-122"/>
                <a:cs typeface="Times New Roman" pitchFamily="18" charset="0"/>
              </a:rPr>
              <a:t>    采用马尔可夫过程分析法，分析梅江地区年降水量的丰枯演变特性，序列的状态转移概率矩阵见表。</a:t>
            </a:r>
          </a:p>
          <a:p>
            <a:pPr>
              <a:lnSpc>
                <a:spcPts val="2400"/>
              </a:lnSpc>
            </a:pPr>
            <a:endParaRPr lang="en-US" altLang="zh-CN" dirty="0">
              <a:latin typeface="仿宋_GB2312" pitchFamily="49" charset="-122"/>
              <a:ea typeface="仿宋_GB2312" pitchFamily="49" charset="-122"/>
              <a:cs typeface="Times New Roman" pitchFamily="18"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表格 6"/>
          <p:cNvGraphicFramePr>
            <a:graphicFrameLocks noGrp="1"/>
          </p:cNvGraphicFramePr>
          <p:nvPr/>
        </p:nvGraphicFramePr>
        <p:xfrm>
          <a:off x="2928926" y="2428868"/>
          <a:ext cx="3505492" cy="1080636"/>
        </p:xfrm>
        <a:graphic>
          <a:graphicData uri="http://schemas.openxmlformats.org/drawingml/2006/table">
            <a:tbl>
              <a:tblPr/>
              <a:tblGrid>
                <a:gridCol w="876373"/>
                <a:gridCol w="876373"/>
                <a:gridCol w="876373"/>
                <a:gridCol w="876373"/>
              </a:tblGrid>
              <a:tr h="270159">
                <a:tc>
                  <a:txBody>
                    <a:bodyPr/>
                    <a:lstStyle/>
                    <a:p>
                      <a:pPr algn="ctr">
                        <a:spcAft>
                          <a:spcPts val="0"/>
                        </a:spcAft>
                      </a:pPr>
                      <a:endParaRPr lang="en-US" sz="1050" kern="100" dirty="0">
                        <a:latin typeface="Times New Roman"/>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latin typeface="Times New Roman"/>
                          <a:ea typeface="宋体"/>
                          <a:cs typeface="Times New Roman"/>
                        </a:rPr>
                        <a:t>枯</a:t>
                      </a:r>
                      <a:r>
                        <a:rPr lang="en-US" sz="1050" kern="100">
                          <a:latin typeface="Times New Roman"/>
                          <a:ea typeface="宋体"/>
                          <a:cs typeface="Times New Roman"/>
                        </a:rPr>
                        <a:t>(t+1)</a:t>
                      </a:r>
                      <a:endParaRPr lang="zh-CN" sz="1050" kern="100">
                        <a:latin typeface="Times New Roman"/>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latin typeface="Times New Roman"/>
                          <a:ea typeface="宋体"/>
                          <a:cs typeface="Times New Roman"/>
                        </a:rPr>
                        <a:t>平</a:t>
                      </a:r>
                      <a:r>
                        <a:rPr lang="en-US" sz="1050" kern="100">
                          <a:latin typeface="Times New Roman"/>
                          <a:ea typeface="宋体"/>
                          <a:cs typeface="Times New Roman"/>
                        </a:rPr>
                        <a:t>(t+1)</a:t>
                      </a:r>
                      <a:endParaRPr lang="zh-CN" sz="1050" kern="100">
                        <a:latin typeface="Times New Roman"/>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latin typeface="Times New Roman"/>
                          <a:ea typeface="宋体"/>
                          <a:cs typeface="Times New Roman"/>
                        </a:rPr>
                        <a:t>丰</a:t>
                      </a:r>
                      <a:r>
                        <a:rPr lang="en-US" sz="1050" kern="100">
                          <a:latin typeface="Times New Roman"/>
                          <a:ea typeface="宋体"/>
                          <a:cs typeface="Times New Roman"/>
                        </a:rPr>
                        <a:t>(t+1)</a:t>
                      </a:r>
                      <a:endParaRPr lang="zh-CN" sz="1050" kern="100">
                        <a:latin typeface="Times New Roman"/>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159">
                <a:tc>
                  <a:txBody>
                    <a:bodyPr/>
                    <a:lstStyle/>
                    <a:p>
                      <a:pPr algn="ctr">
                        <a:spcAft>
                          <a:spcPts val="0"/>
                        </a:spcAft>
                      </a:pPr>
                      <a:r>
                        <a:rPr lang="zh-CN" sz="1050" kern="100">
                          <a:latin typeface="Times New Roman"/>
                          <a:ea typeface="宋体"/>
                          <a:cs typeface="Times New Roman"/>
                        </a:rPr>
                        <a:t>枯</a:t>
                      </a:r>
                      <a:r>
                        <a:rPr lang="en-US" sz="1050" kern="100">
                          <a:latin typeface="Times New Roman"/>
                          <a:ea typeface="宋体"/>
                          <a:cs typeface="Times New Roman"/>
                        </a:rPr>
                        <a:t>(t)</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dirty="0">
                          <a:latin typeface="宋体"/>
                          <a:ea typeface="宋体"/>
                          <a:cs typeface="宋体"/>
                        </a:rPr>
                        <a:t>0.394</a:t>
                      </a:r>
                      <a:endParaRPr lang="zh-CN" sz="1050" kern="100" dirty="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dirty="0">
                          <a:latin typeface="宋体"/>
                          <a:ea typeface="宋体"/>
                          <a:cs typeface="宋体"/>
                        </a:rPr>
                        <a:t>0.333</a:t>
                      </a:r>
                      <a:endParaRPr lang="zh-CN" sz="1050" kern="100" dirty="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latin typeface="宋体"/>
                          <a:ea typeface="宋体"/>
                          <a:cs typeface="宋体"/>
                        </a:rPr>
                        <a:t>0.273</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270159">
                <a:tc>
                  <a:txBody>
                    <a:bodyPr/>
                    <a:lstStyle/>
                    <a:p>
                      <a:pPr algn="ctr">
                        <a:spcAft>
                          <a:spcPts val="0"/>
                        </a:spcAft>
                      </a:pPr>
                      <a:r>
                        <a:rPr lang="zh-CN" sz="1050" kern="100">
                          <a:latin typeface="Times New Roman"/>
                          <a:ea typeface="宋体"/>
                          <a:cs typeface="Times New Roman"/>
                        </a:rPr>
                        <a:t>平</a:t>
                      </a:r>
                      <a:r>
                        <a:rPr lang="en-US" sz="1050" kern="100">
                          <a:latin typeface="Times New Roman"/>
                          <a:ea typeface="宋体"/>
                          <a:cs typeface="Times New Roman"/>
                        </a:rPr>
                        <a:t>(t)</a:t>
                      </a:r>
                      <a:endParaRPr lang="zh-CN" sz="105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100" dirty="0">
                          <a:latin typeface="宋体"/>
                          <a:ea typeface="宋体"/>
                          <a:cs typeface="宋体"/>
                        </a:rPr>
                        <a:t>0.414</a:t>
                      </a:r>
                      <a:endParaRPr lang="zh-CN" sz="1050" kern="100" dirty="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100" dirty="0">
                          <a:latin typeface="宋体"/>
                          <a:ea typeface="宋体"/>
                          <a:cs typeface="宋体"/>
                        </a:rPr>
                        <a:t>0.276</a:t>
                      </a:r>
                      <a:endParaRPr lang="zh-CN" sz="1050" kern="100" dirty="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kern="100">
                          <a:latin typeface="宋体"/>
                          <a:ea typeface="宋体"/>
                          <a:cs typeface="宋体"/>
                        </a:rPr>
                        <a:t>0.310</a:t>
                      </a:r>
                      <a:endParaRPr lang="zh-CN" sz="1050" kern="100">
                        <a:latin typeface="Times New Roman"/>
                        <a:ea typeface="宋体"/>
                        <a:cs typeface="Times New Roman"/>
                      </a:endParaRPr>
                    </a:p>
                  </a:txBody>
                  <a:tcPr marL="68580" marR="68580" marT="0" marB="0" anchor="ctr">
                    <a:lnL>
                      <a:noFill/>
                    </a:lnL>
                    <a:lnR>
                      <a:noFill/>
                    </a:lnR>
                    <a:lnT>
                      <a:noFill/>
                    </a:lnT>
                    <a:lnB>
                      <a:noFill/>
                    </a:lnB>
                  </a:tcPr>
                </a:tc>
              </a:tr>
              <a:tr h="270159">
                <a:tc>
                  <a:txBody>
                    <a:bodyPr/>
                    <a:lstStyle/>
                    <a:p>
                      <a:pPr algn="ctr">
                        <a:spcAft>
                          <a:spcPts val="0"/>
                        </a:spcAft>
                      </a:pPr>
                      <a:r>
                        <a:rPr lang="zh-CN" sz="1050" kern="100">
                          <a:latin typeface="Times New Roman"/>
                          <a:ea typeface="宋体"/>
                          <a:cs typeface="Times New Roman"/>
                        </a:rPr>
                        <a:t>丰</a:t>
                      </a:r>
                      <a:r>
                        <a:rPr lang="en-US" sz="1050" kern="100">
                          <a:latin typeface="Times New Roman"/>
                          <a:ea typeface="宋体"/>
                          <a:cs typeface="Times New Roman"/>
                        </a:rPr>
                        <a:t>(t)</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latin typeface="宋体"/>
                          <a:ea typeface="宋体"/>
                          <a:cs typeface="宋体"/>
                        </a:rPr>
                        <a:t>0.286</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latin typeface="宋体"/>
                          <a:ea typeface="宋体"/>
                          <a:cs typeface="宋体"/>
                        </a:rPr>
                        <a:t>0.321</a:t>
                      </a:r>
                      <a:endParaRPr lang="zh-CN" sz="105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dirty="0">
                          <a:latin typeface="宋体"/>
                          <a:ea typeface="宋体"/>
                          <a:cs typeface="宋体"/>
                        </a:rPr>
                        <a:t>0.393</a:t>
                      </a:r>
                      <a:endParaRPr lang="zh-CN" sz="1050" kern="100" dirty="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
        <p:nvSpPr>
          <p:cNvPr id="61441" name="Rectangle 1"/>
          <p:cNvSpPr>
            <a:spLocks noChangeArrowheads="1"/>
          </p:cNvSpPr>
          <p:nvPr/>
        </p:nvSpPr>
        <p:spPr bwMode="auto">
          <a:xfrm>
            <a:off x="683568" y="2060848"/>
            <a:ext cx="7920880"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状态转移概率矩阵</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61442" name="Rectangle 2"/>
          <p:cNvSpPr>
            <a:spLocks noChangeArrowheads="1"/>
          </p:cNvSpPr>
          <p:nvPr/>
        </p:nvSpPr>
        <p:spPr bwMode="auto">
          <a:xfrm>
            <a:off x="755576" y="3628283"/>
            <a:ext cx="7992888"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04800" algn="l" defTabSz="914400" rtl="0" eaLnBrk="1" fontAlgn="base" latinLnBrk="0" hangingPunct="1">
              <a:lnSpc>
                <a:spcPct val="100000"/>
              </a:lnSpc>
              <a:spcBef>
                <a:spcPct val="0"/>
              </a:spcBef>
              <a:spcAft>
                <a:spcPct val="0"/>
              </a:spcAft>
              <a:buClrTx/>
              <a:buSzTx/>
              <a:buFontTx/>
              <a:buNone/>
              <a:tabLst/>
            </a:pPr>
            <a:r>
              <a:rPr kumimoji="0" lang="zh-CN" b="0" i="0" u="none" strike="noStrike" cap="none" normalizeH="0" baseline="0" dirty="0" smtClean="0">
                <a:ln>
                  <a:noFill/>
                </a:ln>
                <a:solidFill>
                  <a:schemeClr val="tx1"/>
                </a:solidFill>
                <a:effectLst/>
                <a:latin typeface="仿宋_GB2312" pitchFamily="49" charset="-122"/>
                <a:ea typeface="仿宋_GB2312" pitchFamily="49" charset="-122"/>
                <a:cs typeface="Times New Roman" pitchFamily="18" charset="0"/>
              </a:rPr>
              <a:t>分析梅江区域降水序列的状态转移概率矩阵</a:t>
            </a:r>
            <a:r>
              <a:rPr kumimoji="0" lang="zh-CN" altLang="en-US" b="0" i="0" u="none" strike="noStrike" cap="none" normalizeH="0" baseline="0" dirty="0" smtClean="0">
                <a:ln>
                  <a:noFill/>
                </a:ln>
                <a:solidFill>
                  <a:schemeClr val="tx1"/>
                </a:solidFill>
                <a:effectLst/>
                <a:latin typeface="仿宋_GB2312" pitchFamily="49" charset="-122"/>
                <a:ea typeface="仿宋_GB2312" pitchFamily="49" charset="-122"/>
                <a:cs typeface="Times New Roman" pitchFamily="18" charset="0"/>
              </a:rPr>
              <a:t>可得以下结论：</a:t>
            </a:r>
            <a:endParaRPr kumimoji="0" lang="zh-CN" altLang="en-US" b="0" i="0" u="none" strike="noStrike" cap="none" normalizeH="0" baseline="0" dirty="0" smtClean="0">
              <a:ln>
                <a:noFill/>
              </a:ln>
              <a:solidFill>
                <a:schemeClr val="tx1"/>
              </a:solidFill>
              <a:effectLst/>
              <a:latin typeface="仿宋_GB2312" pitchFamily="49" charset="-122"/>
              <a:ea typeface="仿宋_GB2312" pitchFamily="49" charset="-122"/>
            </a:endParaRPr>
          </a:p>
          <a:p>
            <a:pPr marL="0" marR="0" lvl="0" indent="304800" algn="l" defTabSz="914400" rtl="0" eaLnBrk="0" fontAlgn="base" latinLnBrk="0" hangingPunct="0">
              <a:lnSpc>
                <a:spcPct val="100000"/>
              </a:lnSpc>
              <a:spcBef>
                <a:spcPct val="0"/>
              </a:spcBef>
              <a:spcAft>
                <a:spcPct val="0"/>
              </a:spcAft>
              <a:buClrTx/>
              <a:buSzTx/>
              <a:buBlip>
                <a:blip r:embed="rId2"/>
              </a:buBlip>
              <a:tabLst/>
            </a:pPr>
            <a:r>
              <a:rPr kumimoji="0" lang="zh-CN" altLang="en-US" b="0" i="0" u="none" strike="noStrike" cap="none" normalizeH="0" baseline="0" dirty="0" smtClean="0">
                <a:ln>
                  <a:noFill/>
                </a:ln>
                <a:solidFill>
                  <a:schemeClr val="tx1"/>
                </a:solidFill>
                <a:effectLst/>
                <a:latin typeface="仿宋_GB2312" pitchFamily="49" charset="-122"/>
                <a:ea typeface="仿宋_GB2312" pitchFamily="49" charset="-122"/>
                <a:cs typeface="Times New Roman" pitchFamily="18" charset="0"/>
              </a:rPr>
              <a:t>平水的自保守性最弱，丰水和枯水状态的自保守性较强</a:t>
            </a:r>
            <a:endParaRPr kumimoji="0" lang="zh-CN" altLang="en-US" b="0" i="0" u="none" strike="noStrike" cap="none" normalizeH="0" baseline="0" dirty="0" smtClean="0">
              <a:ln>
                <a:noFill/>
              </a:ln>
              <a:solidFill>
                <a:schemeClr val="tx1"/>
              </a:solidFill>
              <a:effectLst/>
              <a:latin typeface="仿宋_GB2312" pitchFamily="49" charset="-122"/>
              <a:ea typeface="仿宋_GB2312" pitchFamily="49" charset="-122"/>
            </a:endParaRPr>
          </a:p>
          <a:p>
            <a:pPr marL="0" marR="0" lvl="0" indent="304800" algn="l" defTabSz="914400" rtl="0" eaLnBrk="0" fontAlgn="base" latinLnBrk="0" hangingPunct="0">
              <a:lnSpc>
                <a:spcPct val="100000"/>
              </a:lnSpc>
              <a:spcBef>
                <a:spcPct val="0"/>
              </a:spcBef>
              <a:spcAft>
                <a:spcPct val="0"/>
              </a:spcAft>
              <a:buClrTx/>
              <a:buSzTx/>
              <a:buBlip>
                <a:blip r:embed="rId2"/>
              </a:buBlip>
              <a:tabLst/>
            </a:pPr>
            <a:r>
              <a:rPr kumimoji="0" lang="zh-CN" altLang="en-US" b="0" i="0" u="none" strike="noStrike" cap="none" normalizeH="0" baseline="0" dirty="0" smtClean="0">
                <a:ln>
                  <a:noFill/>
                </a:ln>
                <a:solidFill>
                  <a:schemeClr val="tx1"/>
                </a:solidFill>
                <a:effectLst/>
                <a:latin typeface="仿宋_GB2312" pitchFamily="49" charset="-122"/>
                <a:ea typeface="仿宋_GB2312" pitchFamily="49" charset="-122"/>
                <a:cs typeface="Times New Roman" pitchFamily="18" charset="0"/>
              </a:rPr>
              <a:t>当初始状态为平水时，转入枯水的概率最大</a:t>
            </a:r>
            <a:endParaRPr kumimoji="0" lang="zh-CN" altLang="en-US" b="0" i="0" u="none" strike="noStrike" cap="none" normalizeH="0" baseline="0" dirty="0" smtClean="0">
              <a:ln>
                <a:noFill/>
              </a:ln>
              <a:solidFill>
                <a:schemeClr val="tx1"/>
              </a:solidFill>
              <a:effectLst/>
              <a:latin typeface="仿宋_GB2312" pitchFamily="49" charset="-122"/>
              <a:ea typeface="仿宋_GB2312" pitchFamily="49" charset="-122"/>
            </a:endParaRPr>
          </a:p>
        </p:txBody>
      </p:sp>
      <p:sp>
        <p:nvSpPr>
          <p:cNvPr id="8" name="矩形 7"/>
          <p:cNvSpPr/>
          <p:nvPr/>
        </p:nvSpPr>
        <p:spPr>
          <a:xfrm>
            <a:off x="3914770" y="2743195"/>
            <a:ext cx="642942" cy="214314"/>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691182" y="3262311"/>
            <a:ext cx="642942" cy="214314"/>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791070" y="3019424"/>
            <a:ext cx="642942" cy="214314"/>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686414" y="3009901"/>
            <a:ext cx="642942" cy="214314"/>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6.2 </a:t>
            </a:r>
            <a:r>
              <a:rPr lang="zh-CN" altLang="en-US" sz="2400" dirty="0" smtClean="0">
                <a:solidFill>
                  <a:schemeClr val="tx1"/>
                </a:solidFill>
                <a:effectLst/>
                <a:latin typeface="Times New Roman" pitchFamily="18" charset="0"/>
                <a:cs typeface="Times New Roman" pitchFamily="18" charset="0"/>
              </a:rPr>
              <a:t>梅江区域降雨变化规律分析</a:t>
            </a:r>
          </a:p>
        </p:txBody>
      </p:sp>
      <p:sp>
        <p:nvSpPr>
          <p:cNvPr id="56323" name="Text Box 3"/>
          <p:cNvSpPr txBox="1">
            <a:spLocks noChangeArrowheads="1"/>
          </p:cNvSpPr>
          <p:nvPr/>
        </p:nvSpPr>
        <p:spPr bwMode="auto">
          <a:xfrm>
            <a:off x="395288" y="981074"/>
            <a:ext cx="8372475" cy="2554545"/>
          </a:xfrm>
          <a:prstGeom prst="rect">
            <a:avLst/>
          </a:prstGeom>
          <a:noFill/>
          <a:ln w="9525">
            <a:noFill/>
            <a:miter lim="800000"/>
            <a:headEnd/>
            <a:tailEnd/>
          </a:ln>
          <a:effectLst/>
        </p:spPr>
        <p:txBody>
          <a:bodyPr wrap="square">
            <a:spAutoFit/>
          </a:bodyPr>
          <a:lstStyle/>
          <a:p>
            <a:pPr>
              <a:lnSpc>
                <a:spcPts val="2400"/>
              </a:lnSpc>
            </a:pPr>
            <a:r>
              <a:rPr lang="zh-CN" altLang="en-US" b="1" dirty="0" smtClean="0">
                <a:solidFill>
                  <a:srgbClr val="67C844"/>
                </a:solidFill>
                <a:latin typeface="仿宋_GB2312" pitchFamily="49" charset="-122"/>
                <a:ea typeface="仿宋_GB2312" pitchFamily="49" charset="-122"/>
                <a:cs typeface="Times New Roman" pitchFamily="18" charset="0"/>
              </a:rPr>
              <a:t>年降水的丰枯持续特性分析</a:t>
            </a:r>
            <a:endParaRPr lang="en-US" altLang="zh-CN" b="1" dirty="0" smtClean="0">
              <a:solidFill>
                <a:srgbClr val="67C844"/>
              </a:solidFill>
              <a:latin typeface="仿宋_GB2312" pitchFamily="49" charset="-122"/>
              <a:ea typeface="仿宋_GB2312" pitchFamily="49" charset="-122"/>
              <a:cs typeface="Times New Roman" pitchFamily="18" charset="0"/>
            </a:endParaRPr>
          </a:p>
          <a:p>
            <a:pPr>
              <a:lnSpc>
                <a:spcPts val="2400"/>
              </a:lnSpc>
            </a:pPr>
            <a:endParaRPr lang="en-US" altLang="zh-CN" b="1" dirty="0" smtClean="0">
              <a:solidFill>
                <a:srgbClr val="67C844"/>
              </a:solidFill>
              <a:latin typeface="仿宋_GB2312" pitchFamily="49" charset="-122"/>
              <a:ea typeface="仿宋_GB2312" pitchFamily="49" charset="-122"/>
              <a:cs typeface="Times New Roman" pitchFamily="18" charset="0"/>
            </a:endParaRPr>
          </a:p>
          <a:p>
            <a:pPr lvl="0" indent="306388">
              <a:lnSpc>
                <a:spcPts val="2400"/>
              </a:lnSpc>
            </a:pPr>
            <a:r>
              <a:rPr lang="zh-CN" altLang="en-US" dirty="0" smtClean="0">
                <a:latin typeface="仿宋_GB2312" pitchFamily="49" charset="-122"/>
                <a:ea typeface="仿宋_GB2312" pitchFamily="49" charset="-122"/>
                <a:cs typeface="Times New Roman" pitchFamily="18" charset="0"/>
              </a:rPr>
              <a:t>  采用游程分析方法对梅江地区的降水系列进行丰枯状态持续性分析可得以下结果：梅江地区枯水的持续性比较好，平水的持续性较差，丰水的持续性介于枯水和平水之间；梅江地区年降水属于</a:t>
            </a:r>
            <a:r>
              <a:rPr lang="en-US" altLang="zh-CN" dirty="0" smtClean="0">
                <a:latin typeface="仿宋_GB2312" pitchFamily="49" charset="-122"/>
                <a:ea typeface="仿宋_GB2312" pitchFamily="49" charset="-122"/>
                <a:cs typeface="Times New Roman" pitchFamily="18" charset="0"/>
              </a:rPr>
              <a:t>1</a:t>
            </a:r>
            <a:r>
              <a:rPr lang="zh-CN" altLang="en-US" dirty="0" smtClean="0">
                <a:latin typeface="仿宋_GB2312" pitchFamily="49" charset="-122"/>
                <a:ea typeface="仿宋_GB2312" pitchFamily="49" charset="-122"/>
                <a:cs typeface="Times New Roman" pitchFamily="18" charset="0"/>
              </a:rPr>
              <a:t>年平水游程的可能性（先验概率）最大，达到</a:t>
            </a:r>
            <a:r>
              <a:rPr lang="en-US" altLang="zh-CN" dirty="0" smtClean="0">
                <a:latin typeface="仿宋_GB2312" pitchFamily="49" charset="-122"/>
                <a:ea typeface="仿宋_GB2312" pitchFamily="49" charset="-122"/>
                <a:cs typeface="Times New Roman" pitchFamily="18" charset="0"/>
              </a:rPr>
              <a:t>15.4%</a:t>
            </a:r>
            <a:r>
              <a:rPr lang="zh-CN" altLang="en-US" dirty="0" smtClean="0">
                <a:latin typeface="仿宋_GB2312" pitchFamily="49" charset="-122"/>
                <a:ea typeface="仿宋_GB2312" pitchFamily="49" charset="-122"/>
                <a:cs typeface="Times New Roman" pitchFamily="18" charset="0"/>
              </a:rPr>
              <a:t>，</a:t>
            </a:r>
            <a:r>
              <a:rPr lang="en-US" altLang="zh-CN" dirty="0" smtClean="0">
                <a:latin typeface="仿宋_GB2312" pitchFamily="49" charset="-122"/>
                <a:ea typeface="仿宋_GB2312" pitchFamily="49" charset="-122"/>
                <a:cs typeface="Times New Roman" pitchFamily="18" charset="0"/>
              </a:rPr>
              <a:t>1</a:t>
            </a:r>
            <a:r>
              <a:rPr lang="zh-CN" altLang="en-US" dirty="0" smtClean="0">
                <a:latin typeface="仿宋_GB2312" pitchFamily="49" charset="-122"/>
                <a:ea typeface="仿宋_GB2312" pitchFamily="49" charset="-122"/>
                <a:cs typeface="Times New Roman" pitchFamily="18" charset="0"/>
              </a:rPr>
              <a:t>年枯水、</a:t>
            </a:r>
            <a:r>
              <a:rPr lang="en-US" altLang="zh-CN" dirty="0" smtClean="0">
                <a:latin typeface="仿宋_GB2312" pitchFamily="49" charset="-122"/>
                <a:ea typeface="仿宋_GB2312" pitchFamily="49" charset="-122"/>
                <a:cs typeface="Times New Roman" pitchFamily="18" charset="0"/>
              </a:rPr>
              <a:t>1</a:t>
            </a:r>
            <a:r>
              <a:rPr lang="zh-CN" altLang="en-US" dirty="0" smtClean="0">
                <a:latin typeface="仿宋_GB2312" pitchFamily="49" charset="-122"/>
                <a:ea typeface="仿宋_GB2312" pitchFamily="49" charset="-122"/>
                <a:cs typeface="Times New Roman" pitchFamily="18" charset="0"/>
              </a:rPr>
              <a:t>年丰水和</a:t>
            </a:r>
            <a:r>
              <a:rPr lang="en-US" altLang="zh-CN" dirty="0" smtClean="0">
                <a:latin typeface="仿宋_GB2312" pitchFamily="49" charset="-122"/>
                <a:ea typeface="仿宋_GB2312" pitchFamily="49" charset="-122"/>
                <a:cs typeface="Times New Roman" pitchFamily="18" charset="0"/>
              </a:rPr>
              <a:t>2</a:t>
            </a:r>
            <a:r>
              <a:rPr lang="zh-CN" altLang="en-US" dirty="0" smtClean="0">
                <a:latin typeface="仿宋_GB2312" pitchFamily="49" charset="-122"/>
                <a:ea typeface="仿宋_GB2312" pitchFamily="49" charset="-122"/>
                <a:cs typeface="Times New Roman" pitchFamily="18" charset="0"/>
              </a:rPr>
              <a:t>年平水游程的可能性（先验概率）也较大，分别达到</a:t>
            </a:r>
            <a:r>
              <a:rPr lang="en-US" altLang="zh-CN" dirty="0" smtClean="0">
                <a:latin typeface="仿宋_GB2312" pitchFamily="49" charset="-122"/>
                <a:ea typeface="仿宋_GB2312" pitchFamily="49" charset="-122"/>
                <a:cs typeface="Times New Roman" pitchFamily="18" charset="0"/>
              </a:rPr>
              <a:t>14.3%</a:t>
            </a:r>
            <a:r>
              <a:rPr lang="zh-CN" altLang="en-US" dirty="0" smtClean="0">
                <a:latin typeface="仿宋_GB2312" pitchFamily="49" charset="-122"/>
                <a:ea typeface="仿宋_GB2312" pitchFamily="49" charset="-122"/>
                <a:cs typeface="Times New Roman" pitchFamily="18" charset="0"/>
              </a:rPr>
              <a:t>、</a:t>
            </a:r>
            <a:r>
              <a:rPr lang="en-US" altLang="zh-CN" dirty="0" smtClean="0">
                <a:latin typeface="仿宋_GB2312" pitchFamily="49" charset="-122"/>
                <a:ea typeface="仿宋_GB2312" pitchFamily="49" charset="-122"/>
                <a:cs typeface="Times New Roman" pitchFamily="18" charset="0"/>
              </a:rPr>
              <a:t>12.1%</a:t>
            </a:r>
            <a:r>
              <a:rPr lang="zh-CN" altLang="en-US" dirty="0" smtClean="0">
                <a:latin typeface="仿宋_GB2312" pitchFamily="49" charset="-122"/>
                <a:ea typeface="仿宋_GB2312" pitchFamily="49" charset="-122"/>
                <a:cs typeface="Times New Roman" pitchFamily="18" charset="0"/>
              </a:rPr>
              <a:t>和</a:t>
            </a:r>
            <a:r>
              <a:rPr lang="en-US" altLang="zh-CN" dirty="0" smtClean="0">
                <a:latin typeface="仿宋_GB2312" pitchFamily="49" charset="-122"/>
                <a:ea typeface="仿宋_GB2312" pitchFamily="49" charset="-122"/>
                <a:cs typeface="Times New Roman" pitchFamily="18" charset="0"/>
              </a:rPr>
              <a:t>13.2%</a:t>
            </a:r>
            <a:r>
              <a:rPr lang="zh-CN" altLang="en-US" dirty="0" smtClean="0">
                <a:latin typeface="仿宋_GB2312" pitchFamily="49" charset="-122"/>
                <a:ea typeface="仿宋_GB2312" pitchFamily="49" charset="-122"/>
                <a:cs typeface="Times New Roman" pitchFamily="18" charset="0"/>
              </a:rPr>
              <a:t>。</a:t>
            </a:r>
          </a:p>
          <a:p>
            <a:pPr>
              <a:lnSpc>
                <a:spcPts val="2400"/>
              </a:lnSpc>
            </a:pPr>
            <a:endParaRPr lang="en-US" altLang="zh-CN" dirty="0">
              <a:latin typeface="仿宋_GB2312" pitchFamily="49" charset="-122"/>
              <a:ea typeface="仿宋_GB2312" pitchFamily="49" charset="-122"/>
              <a:cs typeface="Times New Roman" pitchFamily="18"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表格 5"/>
          <p:cNvGraphicFramePr>
            <a:graphicFrameLocks noGrp="1"/>
          </p:cNvGraphicFramePr>
          <p:nvPr/>
        </p:nvGraphicFramePr>
        <p:xfrm>
          <a:off x="1907704" y="3284984"/>
          <a:ext cx="5217160" cy="1153160"/>
        </p:xfrm>
        <a:graphic>
          <a:graphicData uri="http://schemas.openxmlformats.org/drawingml/2006/table">
            <a:tbl>
              <a:tblPr/>
              <a:tblGrid>
                <a:gridCol w="850900"/>
                <a:gridCol w="727710"/>
                <a:gridCol w="727710"/>
                <a:gridCol w="727710"/>
                <a:gridCol w="727710"/>
                <a:gridCol w="727710"/>
                <a:gridCol w="727710"/>
              </a:tblGrid>
              <a:tr h="288290">
                <a:tc>
                  <a:txBody>
                    <a:bodyPr/>
                    <a:lstStyle/>
                    <a:p>
                      <a:pPr algn="ctr">
                        <a:spcAft>
                          <a:spcPts val="0"/>
                        </a:spcAft>
                      </a:pPr>
                      <a:r>
                        <a:rPr lang="zh-CN" sz="1050" b="0" kern="100" dirty="0">
                          <a:latin typeface="Calibri"/>
                          <a:ea typeface="宋体"/>
                          <a:cs typeface="Times New Roman"/>
                        </a:rPr>
                        <a:t>游程长度</a:t>
                      </a:r>
                      <a:endParaRPr lang="zh-CN" sz="1050" b="0" kern="100" dirty="0">
                        <a:latin typeface="Times New Roman"/>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b="0" kern="100">
                          <a:latin typeface="Calibri"/>
                          <a:ea typeface="宋体"/>
                          <a:cs typeface="Times New Roman"/>
                        </a:rPr>
                        <a:t>1</a:t>
                      </a:r>
                      <a:r>
                        <a:rPr lang="zh-CN" sz="1050" b="0" kern="100">
                          <a:latin typeface="Calibri"/>
                          <a:ea typeface="宋体"/>
                          <a:cs typeface="Times New Roman"/>
                        </a:rPr>
                        <a:t>年</a:t>
                      </a:r>
                      <a:endParaRPr lang="zh-CN" sz="1050" b="0" kern="100">
                        <a:latin typeface="Times New Roman"/>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b="0" kern="100" dirty="0">
                          <a:latin typeface="Calibri"/>
                          <a:ea typeface="宋体"/>
                          <a:cs typeface="Times New Roman"/>
                        </a:rPr>
                        <a:t>2</a:t>
                      </a:r>
                      <a:r>
                        <a:rPr lang="zh-CN" sz="1050" b="0" kern="100" dirty="0">
                          <a:latin typeface="Calibri"/>
                          <a:ea typeface="宋体"/>
                          <a:cs typeface="Times New Roman"/>
                        </a:rPr>
                        <a:t>年</a:t>
                      </a:r>
                      <a:endParaRPr lang="zh-CN" sz="1050" b="0" kern="100" dirty="0">
                        <a:latin typeface="Times New Roman"/>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b="0" kern="100">
                          <a:latin typeface="Calibri"/>
                          <a:ea typeface="宋体"/>
                          <a:cs typeface="Times New Roman"/>
                        </a:rPr>
                        <a:t>3</a:t>
                      </a:r>
                      <a:r>
                        <a:rPr lang="zh-CN" sz="1050" b="0" kern="100">
                          <a:latin typeface="Calibri"/>
                          <a:ea typeface="宋体"/>
                          <a:cs typeface="Times New Roman"/>
                        </a:rPr>
                        <a:t>年</a:t>
                      </a:r>
                      <a:endParaRPr lang="zh-CN" sz="1050" b="0" kern="100">
                        <a:latin typeface="Times New Roman"/>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b="0" kern="100">
                          <a:latin typeface="Calibri"/>
                          <a:ea typeface="宋体"/>
                          <a:cs typeface="Times New Roman"/>
                        </a:rPr>
                        <a:t>4</a:t>
                      </a:r>
                      <a:r>
                        <a:rPr lang="zh-CN" sz="1050" b="0" kern="100">
                          <a:latin typeface="Calibri"/>
                          <a:ea typeface="宋体"/>
                          <a:cs typeface="Times New Roman"/>
                        </a:rPr>
                        <a:t>年</a:t>
                      </a:r>
                      <a:endParaRPr lang="zh-CN" sz="1050" b="0" kern="100">
                        <a:latin typeface="Times New Roman"/>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b="0" kern="100">
                          <a:latin typeface="Calibri"/>
                          <a:ea typeface="宋体"/>
                          <a:cs typeface="Times New Roman"/>
                        </a:rPr>
                        <a:t>5</a:t>
                      </a:r>
                      <a:r>
                        <a:rPr lang="zh-CN" sz="1050" b="0" kern="100">
                          <a:latin typeface="Calibri"/>
                          <a:ea typeface="宋体"/>
                          <a:cs typeface="Times New Roman"/>
                        </a:rPr>
                        <a:t>年</a:t>
                      </a:r>
                      <a:endParaRPr lang="zh-CN" sz="1050" b="0" kern="100">
                        <a:latin typeface="Times New Roman"/>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b="0" kern="100">
                          <a:latin typeface="Calibri"/>
                          <a:ea typeface="宋体"/>
                          <a:cs typeface="Times New Roman"/>
                        </a:rPr>
                        <a:t>6</a:t>
                      </a:r>
                      <a:r>
                        <a:rPr lang="zh-CN" sz="1050" b="0" kern="100">
                          <a:latin typeface="Calibri"/>
                          <a:ea typeface="宋体"/>
                          <a:cs typeface="Times New Roman"/>
                        </a:rPr>
                        <a:t>年</a:t>
                      </a:r>
                      <a:endParaRPr lang="zh-CN" sz="1050" b="0" kern="100">
                        <a:latin typeface="Times New Roman"/>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290">
                <a:tc>
                  <a:txBody>
                    <a:bodyPr/>
                    <a:lstStyle/>
                    <a:p>
                      <a:pPr algn="ctr">
                        <a:spcAft>
                          <a:spcPts val="0"/>
                        </a:spcAft>
                      </a:pPr>
                      <a:r>
                        <a:rPr lang="zh-CN" sz="1050" b="0" kern="100" dirty="0">
                          <a:latin typeface="Calibri"/>
                          <a:ea typeface="宋体"/>
                          <a:cs typeface="Times New Roman"/>
                        </a:rPr>
                        <a:t>枯水（次）</a:t>
                      </a:r>
                      <a:endParaRPr lang="zh-CN" sz="1050" b="0" kern="100" dirty="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b="0" kern="100" dirty="0">
                          <a:latin typeface="Calibri"/>
                          <a:ea typeface="宋体"/>
                          <a:cs typeface="Times New Roman"/>
                        </a:rPr>
                        <a:t>13</a:t>
                      </a:r>
                      <a:endParaRPr lang="zh-CN" sz="1050" b="0" kern="100" dirty="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b="0" kern="100">
                          <a:latin typeface="Calibri"/>
                          <a:ea typeface="宋体"/>
                          <a:cs typeface="Times New Roman"/>
                        </a:rPr>
                        <a:t>4</a:t>
                      </a:r>
                      <a:endParaRPr lang="zh-CN" sz="1050" b="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b="0" kern="100">
                          <a:latin typeface="Calibri"/>
                          <a:ea typeface="宋体"/>
                          <a:cs typeface="Times New Roman"/>
                        </a:rPr>
                        <a:t>1</a:t>
                      </a:r>
                      <a:endParaRPr lang="zh-CN" sz="1050" b="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b="0" kern="100">
                          <a:latin typeface="Calibri"/>
                          <a:ea typeface="宋体"/>
                          <a:cs typeface="Times New Roman"/>
                        </a:rPr>
                        <a:t>1</a:t>
                      </a:r>
                      <a:endParaRPr lang="zh-CN" sz="1050" b="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b="0" kern="100">
                          <a:latin typeface="Calibri"/>
                          <a:ea typeface="宋体"/>
                          <a:cs typeface="Times New Roman"/>
                        </a:rPr>
                        <a:t>1</a:t>
                      </a:r>
                      <a:endParaRPr lang="zh-CN" sz="1050" b="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b="0" kern="100">
                          <a:latin typeface="Calibri"/>
                          <a:ea typeface="宋体"/>
                          <a:cs typeface="Times New Roman"/>
                        </a:rPr>
                        <a:t>0</a:t>
                      </a:r>
                      <a:endParaRPr lang="zh-CN" sz="1050" b="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288290">
                <a:tc>
                  <a:txBody>
                    <a:bodyPr/>
                    <a:lstStyle/>
                    <a:p>
                      <a:pPr algn="ctr">
                        <a:spcAft>
                          <a:spcPts val="0"/>
                        </a:spcAft>
                      </a:pPr>
                      <a:r>
                        <a:rPr lang="zh-CN" sz="1050" b="0" kern="100">
                          <a:latin typeface="Calibri"/>
                          <a:ea typeface="宋体"/>
                          <a:cs typeface="Times New Roman"/>
                        </a:rPr>
                        <a:t>平水（次）</a:t>
                      </a:r>
                      <a:endParaRPr lang="zh-CN" sz="1050" b="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b="0" kern="100">
                          <a:latin typeface="Calibri"/>
                          <a:ea typeface="宋体"/>
                          <a:cs typeface="Times New Roman"/>
                        </a:rPr>
                        <a:t>14</a:t>
                      </a:r>
                      <a:endParaRPr lang="zh-CN" sz="1050" b="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b="0" kern="100" dirty="0">
                          <a:latin typeface="Calibri"/>
                          <a:ea typeface="宋体"/>
                          <a:cs typeface="Times New Roman"/>
                        </a:rPr>
                        <a:t>6</a:t>
                      </a:r>
                      <a:endParaRPr lang="zh-CN" sz="1050" b="0" kern="100" dirty="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b="0" kern="100" dirty="0">
                          <a:latin typeface="Calibri"/>
                          <a:ea typeface="宋体"/>
                          <a:cs typeface="Times New Roman"/>
                        </a:rPr>
                        <a:t>1</a:t>
                      </a:r>
                      <a:endParaRPr lang="zh-CN" sz="1050" b="0" kern="100" dirty="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b="0" kern="100" dirty="0">
                          <a:latin typeface="Calibri"/>
                          <a:ea typeface="宋体"/>
                          <a:cs typeface="Times New Roman"/>
                        </a:rPr>
                        <a:t>0</a:t>
                      </a:r>
                      <a:endParaRPr lang="zh-CN" sz="1050" b="0" kern="100" dirty="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b="0" kern="100" dirty="0">
                          <a:latin typeface="Calibri"/>
                          <a:ea typeface="宋体"/>
                          <a:cs typeface="Times New Roman"/>
                        </a:rPr>
                        <a:t>0</a:t>
                      </a:r>
                      <a:endParaRPr lang="zh-CN" sz="1050" b="0" kern="100" dirty="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b="0" kern="100">
                          <a:latin typeface="Calibri"/>
                          <a:ea typeface="宋体"/>
                          <a:cs typeface="Times New Roman"/>
                        </a:rPr>
                        <a:t>0</a:t>
                      </a:r>
                      <a:endParaRPr lang="zh-CN" sz="1050" b="0" kern="100">
                        <a:latin typeface="Times New Roman"/>
                        <a:ea typeface="宋体"/>
                        <a:cs typeface="Times New Roman"/>
                      </a:endParaRPr>
                    </a:p>
                  </a:txBody>
                  <a:tcPr marL="68580" marR="68580" marT="0" marB="0" anchor="ctr">
                    <a:lnL>
                      <a:noFill/>
                    </a:lnL>
                    <a:lnR>
                      <a:noFill/>
                    </a:lnR>
                    <a:lnT>
                      <a:noFill/>
                    </a:lnT>
                    <a:lnB>
                      <a:noFill/>
                    </a:lnB>
                  </a:tcPr>
                </a:tc>
              </a:tr>
              <a:tr h="288290">
                <a:tc>
                  <a:txBody>
                    <a:bodyPr/>
                    <a:lstStyle/>
                    <a:p>
                      <a:pPr algn="ctr">
                        <a:spcAft>
                          <a:spcPts val="0"/>
                        </a:spcAft>
                      </a:pPr>
                      <a:r>
                        <a:rPr lang="zh-CN" sz="1050" b="0" kern="100">
                          <a:latin typeface="Calibri"/>
                          <a:ea typeface="宋体"/>
                          <a:cs typeface="Times New Roman"/>
                        </a:rPr>
                        <a:t>丰水（次）</a:t>
                      </a:r>
                      <a:endParaRPr lang="zh-CN" sz="1050" b="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b="0" kern="100">
                          <a:latin typeface="Calibri"/>
                          <a:ea typeface="宋体"/>
                          <a:cs typeface="Times New Roman"/>
                        </a:rPr>
                        <a:t>11</a:t>
                      </a:r>
                      <a:endParaRPr lang="zh-CN" sz="1050" b="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b="0" kern="100" dirty="0">
                          <a:latin typeface="Calibri"/>
                          <a:ea typeface="宋体"/>
                          <a:cs typeface="Times New Roman"/>
                        </a:rPr>
                        <a:t>4</a:t>
                      </a:r>
                      <a:endParaRPr lang="zh-CN" sz="1050" b="0" kern="100" dirty="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b="0" kern="100">
                          <a:latin typeface="Calibri"/>
                          <a:ea typeface="宋体"/>
                          <a:cs typeface="Times New Roman"/>
                        </a:rPr>
                        <a:t>2</a:t>
                      </a:r>
                      <a:endParaRPr lang="zh-CN" sz="1050" b="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b="0" kern="100">
                          <a:latin typeface="Calibri"/>
                          <a:ea typeface="宋体"/>
                          <a:cs typeface="Times New Roman"/>
                        </a:rPr>
                        <a:t>1</a:t>
                      </a:r>
                      <a:endParaRPr lang="zh-CN" sz="1050" b="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b="0" kern="100" dirty="0">
                          <a:latin typeface="Calibri"/>
                          <a:ea typeface="宋体"/>
                          <a:cs typeface="Times New Roman"/>
                        </a:rPr>
                        <a:t>0</a:t>
                      </a:r>
                      <a:endParaRPr lang="zh-CN" sz="1050" b="0" kern="100" dirty="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b="0" kern="100" dirty="0">
                          <a:latin typeface="Calibri"/>
                          <a:ea typeface="宋体"/>
                          <a:cs typeface="Times New Roman"/>
                        </a:rPr>
                        <a:t>0</a:t>
                      </a:r>
                      <a:endParaRPr lang="zh-CN" sz="1050" b="0" kern="100" dirty="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nvGraphicFramePr>
        <p:xfrm>
          <a:off x="1907704" y="4869160"/>
          <a:ext cx="5217160" cy="1153160"/>
        </p:xfrm>
        <a:graphic>
          <a:graphicData uri="http://schemas.openxmlformats.org/drawingml/2006/table">
            <a:tbl>
              <a:tblPr/>
              <a:tblGrid>
                <a:gridCol w="850900"/>
                <a:gridCol w="727710"/>
                <a:gridCol w="727710"/>
                <a:gridCol w="727710"/>
                <a:gridCol w="727710"/>
                <a:gridCol w="727710"/>
                <a:gridCol w="727710"/>
              </a:tblGrid>
              <a:tr h="288290">
                <a:tc>
                  <a:txBody>
                    <a:bodyPr/>
                    <a:lstStyle/>
                    <a:p>
                      <a:pPr algn="ctr">
                        <a:spcAft>
                          <a:spcPts val="0"/>
                        </a:spcAft>
                      </a:pPr>
                      <a:r>
                        <a:rPr lang="zh-CN" sz="1050" b="0" kern="100" dirty="0">
                          <a:latin typeface="Calibri"/>
                          <a:ea typeface="宋体"/>
                          <a:cs typeface="Times New Roman"/>
                        </a:rPr>
                        <a:t>游程长度</a:t>
                      </a:r>
                      <a:endParaRPr lang="zh-CN" sz="1050" b="0" kern="100" dirty="0">
                        <a:latin typeface="Times New Roman"/>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b="0" kern="100" dirty="0">
                          <a:latin typeface="Calibri"/>
                          <a:ea typeface="宋体"/>
                          <a:cs typeface="Times New Roman"/>
                        </a:rPr>
                        <a:t>1</a:t>
                      </a:r>
                      <a:r>
                        <a:rPr lang="zh-CN" sz="1050" b="0" kern="100" dirty="0">
                          <a:latin typeface="Calibri"/>
                          <a:ea typeface="宋体"/>
                          <a:cs typeface="Times New Roman"/>
                        </a:rPr>
                        <a:t>年</a:t>
                      </a:r>
                      <a:endParaRPr lang="zh-CN" sz="1050" b="0" kern="100" dirty="0">
                        <a:latin typeface="Times New Roman"/>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050" b="0" kern="100" dirty="0" smtClean="0">
                          <a:ea typeface="宋体"/>
                          <a:cs typeface="Times New Roman"/>
                        </a:rPr>
                        <a:t>2</a:t>
                      </a:r>
                      <a:r>
                        <a:rPr lang="zh-CN" altLang="en-US" sz="1050" b="0" kern="100" dirty="0" smtClean="0">
                          <a:ea typeface="宋体"/>
                          <a:cs typeface="Times New Roman"/>
                        </a:rPr>
                        <a:t>年</a:t>
                      </a:r>
                      <a:endParaRPr lang="zh-CN" sz="1050" b="0" kern="100" dirty="0">
                        <a:latin typeface="Times New Roman"/>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b="0" kern="100">
                          <a:latin typeface="Calibri"/>
                          <a:ea typeface="宋体"/>
                          <a:cs typeface="Times New Roman"/>
                        </a:rPr>
                        <a:t>3</a:t>
                      </a:r>
                      <a:r>
                        <a:rPr lang="zh-CN" sz="1050" b="0" kern="100">
                          <a:latin typeface="Calibri"/>
                          <a:ea typeface="宋体"/>
                          <a:cs typeface="Times New Roman"/>
                        </a:rPr>
                        <a:t>年</a:t>
                      </a:r>
                      <a:endParaRPr lang="zh-CN" sz="1050" b="0" kern="100">
                        <a:latin typeface="Times New Roman"/>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b="0" kern="100">
                          <a:latin typeface="Calibri"/>
                          <a:ea typeface="宋体"/>
                          <a:cs typeface="Times New Roman"/>
                        </a:rPr>
                        <a:t>4</a:t>
                      </a:r>
                      <a:r>
                        <a:rPr lang="zh-CN" sz="1050" b="0" kern="100">
                          <a:latin typeface="Calibri"/>
                          <a:ea typeface="宋体"/>
                          <a:cs typeface="Times New Roman"/>
                        </a:rPr>
                        <a:t>年</a:t>
                      </a:r>
                      <a:endParaRPr lang="zh-CN" sz="1050" b="0" kern="100">
                        <a:latin typeface="Times New Roman"/>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b="0" kern="100">
                          <a:latin typeface="Calibri"/>
                          <a:ea typeface="宋体"/>
                          <a:cs typeface="Times New Roman"/>
                        </a:rPr>
                        <a:t>5</a:t>
                      </a:r>
                      <a:r>
                        <a:rPr lang="zh-CN" sz="1050" b="0" kern="100">
                          <a:latin typeface="Calibri"/>
                          <a:ea typeface="宋体"/>
                          <a:cs typeface="Times New Roman"/>
                        </a:rPr>
                        <a:t>年</a:t>
                      </a:r>
                      <a:endParaRPr lang="zh-CN" sz="1050" b="0" kern="100">
                        <a:latin typeface="Times New Roman"/>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b="0" kern="100">
                          <a:latin typeface="Calibri"/>
                          <a:ea typeface="宋体"/>
                          <a:cs typeface="Times New Roman"/>
                        </a:rPr>
                        <a:t>6</a:t>
                      </a:r>
                      <a:r>
                        <a:rPr lang="zh-CN" sz="1050" b="0" kern="100">
                          <a:latin typeface="Calibri"/>
                          <a:ea typeface="宋体"/>
                          <a:cs typeface="Times New Roman"/>
                        </a:rPr>
                        <a:t>年</a:t>
                      </a:r>
                      <a:endParaRPr lang="zh-CN" sz="1050" b="0" kern="100">
                        <a:latin typeface="Times New Roman"/>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290">
                <a:tc>
                  <a:txBody>
                    <a:bodyPr/>
                    <a:lstStyle/>
                    <a:p>
                      <a:pPr algn="ctr">
                        <a:spcAft>
                          <a:spcPts val="0"/>
                        </a:spcAft>
                      </a:pPr>
                      <a:r>
                        <a:rPr lang="zh-CN" sz="1050" b="0" kern="100" dirty="0">
                          <a:latin typeface="Calibri"/>
                          <a:ea typeface="宋体"/>
                          <a:cs typeface="Times New Roman"/>
                        </a:rPr>
                        <a:t>枯水</a:t>
                      </a:r>
                      <a:endParaRPr lang="zh-CN" sz="1050" b="0" kern="100" dirty="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b="0" kern="100" dirty="0">
                          <a:latin typeface="宋体"/>
                          <a:ea typeface="宋体"/>
                          <a:cs typeface="宋体"/>
                        </a:rPr>
                        <a:t>0.143</a:t>
                      </a:r>
                      <a:endParaRPr lang="zh-CN" sz="1050" b="0" kern="100" dirty="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b="0" kern="100">
                          <a:latin typeface="宋体"/>
                          <a:ea typeface="宋体"/>
                          <a:cs typeface="宋体"/>
                        </a:rPr>
                        <a:t>0.088</a:t>
                      </a:r>
                      <a:endParaRPr lang="zh-CN" sz="1050" b="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b="0" kern="100">
                          <a:latin typeface="宋体"/>
                          <a:ea typeface="宋体"/>
                          <a:cs typeface="宋体"/>
                        </a:rPr>
                        <a:t>0.033</a:t>
                      </a:r>
                      <a:endParaRPr lang="zh-CN" sz="1050" b="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b="0" kern="100">
                          <a:latin typeface="宋体"/>
                          <a:ea typeface="宋体"/>
                          <a:cs typeface="宋体"/>
                        </a:rPr>
                        <a:t>0.044</a:t>
                      </a:r>
                      <a:endParaRPr lang="zh-CN" sz="1050" b="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b="0" kern="100">
                          <a:latin typeface="宋体"/>
                          <a:ea typeface="宋体"/>
                          <a:cs typeface="宋体"/>
                        </a:rPr>
                        <a:t>0.055</a:t>
                      </a:r>
                      <a:endParaRPr lang="zh-CN" sz="1050" b="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b="0" kern="100">
                          <a:latin typeface="宋体"/>
                          <a:ea typeface="宋体"/>
                          <a:cs typeface="宋体"/>
                        </a:rPr>
                        <a:t>0.000</a:t>
                      </a:r>
                      <a:endParaRPr lang="zh-CN" sz="1050" b="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288290">
                <a:tc>
                  <a:txBody>
                    <a:bodyPr/>
                    <a:lstStyle/>
                    <a:p>
                      <a:pPr algn="ctr">
                        <a:spcAft>
                          <a:spcPts val="0"/>
                        </a:spcAft>
                      </a:pPr>
                      <a:r>
                        <a:rPr lang="zh-CN" sz="1050" b="0" kern="100">
                          <a:latin typeface="Calibri"/>
                          <a:ea typeface="宋体"/>
                          <a:cs typeface="Times New Roman"/>
                        </a:rPr>
                        <a:t>平水</a:t>
                      </a:r>
                      <a:endParaRPr lang="zh-CN" sz="1050" b="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b="0" kern="100" dirty="0">
                          <a:latin typeface="宋体"/>
                          <a:ea typeface="宋体"/>
                          <a:cs typeface="宋体"/>
                        </a:rPr>
                        <a:t>0.154</a:t>
                      </a:r>
                      <a:endParaRPr lang="zh-CN" sz="1050" b="0" kern="100" dirty="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b="0" kern="100" dirty="0">
                          <a:latin typeface="宋体"/>
                          <a:ea typeface="宋体"/>
                          <a:cs typeface="宋体"/>
                        </a:rPr>
                        <a:t>0.132</a:t>
                      </a:r>
                      <a:endParaRPr lang="zh-CN" sz="1050" b="0" kern="100" dirty="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b="0" kern="100">
                          <a:latin typeface="宋体"/>
                          <a:ea typeface="宋体"/>
                          <a:cs typeface="宋体"/>
                        </a:rPr>
                        <a:t>0.033</a:t>
                      </a:r>
                      <a:endParaRPr lang="zh-CN" sz="1050" b="0" kern="10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b="0" kern="100" dirty="0">
                          <a:latin typeface="宋体"/>
                          <a:ea typeface="宋体"/>
                          <a:cs typeface="宋体"/>
                        </a:rPr>
                        <a:t>0.000</a:t>
                      </a:r>
                      <a:endParaRPr lang="zh-CN" sz="1050" b="0" kern="100" dirty="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b="0" kern="100" dirty="0">
                          <a:latin typeface="宋体"/>
                          <a:ea typeface="宋体"/>
                          <a:cs typeface="宋体"/>
                        </a:rPr>
                        <a:t>0.000</a:t>
                      </a:r>
                      <a:endParaRPr lang="zh-CN" sz="1050" b="0" kern="100" dirty="0">
                        <a:latin typeface="Times New Roman"/>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050" b="0" kern="100" dirty="0">
                          <a:latin typeface="宋体"/>
                          <a:ea typeface="宋体"/>
                          <a:cs typeface="宋体"/>
                        </a:rPr>
                        <a:t>0.000</a:t>
                      </a:r>
                      <a:endParaRPr lang="zh-CN" sz="1050" b="0" kern="100" dirty="0">
                        <a:latin typeface="Times New Roman"/>
                        <a:ea typeface="宋体"/>
                        <a:cs typeface="Times New Roman"/>
                      </a:endParaRPr>
                    </a:p>
                  </a:txBody>
                  <a:tcPr marL="68580" marR="68580" marT="0" marB="0" anchor="ctr">
                    <a:lnL>
                      <a:noFill/>
                    </a:lnL>
                    <a:lnR>
                      <a:noFill/>
                    </a:lnR>
                    <a:lnT>
                      <a:noFill/>
                    </a:lnT>
                    <a:lnB>
                      <a:noFill/>
                    </a:lnB>
                  </a:tcPr>
                </a:tc>
              </a:tr>
              <a:tr h="288290">
                <a:tc>
                  <a:txBody>
                    <a:bodyPr/>
                    <a:lstStyle/>
                    <a:p>
                      <a:pPr algn="ctr">
                        <a:spcAft>
                          <a:spcPts val="0"/>
                        </a:spcAft>
                      </a:pPr>
                      <a:r>
                        <a:rPr lang="zh-CN" sz="1050" b="0" kern="100">
                          <a:latin typeface="Calibri"/>
                          <a:ea typeface="宋体"/>
                          <a:cs typeface="Times New Roman"/>
                        </a:rPr>
                        <a:t>丰水</a:t>
                      </a:r>
                      <a:endParaRPr lang="zh-CN" sz="1050" b="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b="0" kern="100">
                          <a:latin typeface="宋体"/>
                          <a:ea typeface="宋体"/>
                          <a:cs typeface="宋体"/>
                        </a:rPr>
                        <a:t>0.121</a:t>
                      </a:r>
                      <a:endParaRPr lang="zh-CN" sz="1050" b="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b="0" kern="100" dirty="0">
                          <a:latin typeface="宋体"/>
                          <a:ea typeface="宋体"/>
                          <a:cs typeface="宋体"/>
                        </a:rPr>
                        <a:t>0.088</a:t>
                      </a:r>
                      <a:endParaRPr lang="zh-CN" sz="1050" b="0" kern="100" dirty="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b="0" kern="100" dirty="0">
                          <a:latin typeface="宋体"/>
                          <a:ea typeface="宋体"/>
                          <a:cs typeface="宋体"/>
                        </a:rPr>
                        <a:t>0.066</a:t>
                      </a:r>
                      <a:endParaRPr lang="zh-CN" sz="1050" b="0" kern="100" dirty="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b="0" kern="100" dirty="0">
                          <a:latin typeface="宋体"/>
                          <a:ea typeface="宋体"/>
                          <a:cs typeface="宋体"/>
                        </a:rPr>
                        <a:t>0.044</a:t>
                      </a:r>
                      <a:endParaRPr lang="zh-CN" sz="1050" b="0" kern="100" dirty="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b="0" kern="100">
                          <a:latin typeface="宋体"/>
                          <a:ea typeface="宋体"/>
                          <a:cs typeface="宋体"/>
                        </a:rPr>
                        <a:t>0.000</a:t>
                      </a:r>
                      <a:endParaRPr lang="zh-CN" sz="1050" b="0" kern="10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b="0" kern="100" dirty="0">
                          <a:latin typeface="宋体"/>
                          <a:ea typeface="宋体"/>
                          <a:cs typeface="宋体"/>
                        </a:rPr>
                        <a:t>0.000</a:t>
                      </a:r>
                      <a:endParaRPr lang="zh-CN" sz="1050" b="0" kern="100" dirty="0">
                        <a:latin typeface="Times New Roman"/>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
        <p:nvSpPr>
          <p:cNvPr id="8" name="矩形 7"/>
          <p:cNvSpPr/>
          <p:nvPr/>
        </p:nvSpPr>
        <p:spPr>
          <a:xfrm>
            <a:off x="3563888" y="2996952"/>
            <a:ext cx="1980029" cy="246221"/>
          </a:xfrm>
          <a:prstGeom prst="rect">
            <a:avLst/>
          </a:prstGeom>
        </p:spPr>
        <p:txBody>
          <a:bodyPr wrap="none">
            <a:spAutoFit/>
          </a:bodyPr>
          <a:lstStyle/>
          <a:p>
            <a:r>
              <a:rPr lang="zh-CN" altLang="zh-CN" sz="1000" b="1" dirty="0" smtClean="0">
                <a:latin typeface="仿宋_GB2312" pitchFamily="49" charset="-122"/>
                <a:ea typeface="仿宋_GB2312" pitchFamily="49" charset="-122"/>
              </a:rPr>
              <a:t>梅江地区的丰枯游程频次统计表</a:t>
            </a:r>
            <a:endParaRPr lang="zh-CN" altLang="en-US" sz="1000" dirty="0">
              <a:latin typeface="仿宋_GB2312" pitchFamily="49" charset="-122"/>
              <a:ea typeface="仿宋_GB2312" pitchFamily="49" charset="-122"/>
            </a:endParaRPr>
          </a:p>
        </p:txBody>
      </p:sp>
      <p:sp>
        <p:nvSpPr>
          <p:cNvPr id="9" name="矩形 8"/>
          <p:cNvSpPr/>
          <p:nvPr/>
        </p:nvSpPr>
        <p:spPr>
          <a:xfrm>
            <a:off x="3635896" y="4581128"/>
            <a:ext cx="1980029" cy="246221"/>
          </a:xfrm>
          <a:prstGeom prst="rect">
            <a:avLst/>
          </a:prstGeom>
        </p:spPr>
        <p:txBody>
          <a:bodyPr wrap="none">
            <a:spAutoFit/>
          </a:bodyPr>
          <a:lstStyle/>
          <a:p>
            <a:r>
              <a:rPr lang="zh-CN" altLang="zh-CN" sz="1000" b="1" dirty="0" smtClean="0">
                <a:latin typeface="仿宋_GB2312" pitchFamily="49" charset="-122"/>
                <a:ea typeface="仿宋_GB2312" pitchFamily="49" charset="-122"/>
              </a:rPr>
              <a:t>梅江地区的丰枯游程的先验概率</a:t>
            </a:r>
            <a:endParaRPr lang="zh-CN" altLang="en-US" sz="1000" dirty="0">
              <a:latin typeface="仿宋_GB2312" pitchFamily="49" charset="-122"/>
              <a:ea typeface="仿宋_GB2312" pitchFamily="49"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6.3 </a:t>
            </a:r>
            <a:r>
              <a:rPr lang="zh-CN" altLang="en-US" sz="2400" dirty="0" smtClean="0">
                <a:solidFill>
                  <a:schemeClr val="tx1"/>
                </a:solidFill>
                <a:effectLst/>
                <a:latin typeface="Times New Roman" pitchFamily="18" charset="0"/>
                <a:cs typeface="Times New Roman" pitchFamily="18" charset="0"/>
              </a:rPr>
              <a:t>配置原则</a:t>
            </a:r>
          </a:p>
        </p:txBody>
      </p:sp>
      <p:sp>
        <p:nvSpPr>
          <p:cNvPr id="56323" name="Text Box 3"/>
          <p:cNvSpPr txBox="1">
            <a:spLocks noChangeArrowheads="1"/>
          </p:cNvSpPr>
          <p:nvPr/>
        </p:nvSpPr>
        <p:spPr bwMode="auto">
          <a:xfrm>
            <a:off x="395288" y="981074"/>
            <a:ext cx="8372475" cy="2516523"/>
          </a:xfrm>
          <a:prstGeom prst="rect">
            <a:avLst/>
          </a:prstGeom>
          <a:noFill/>
          <a:ln w="9525">
            <a:noFill/>
            <a:miter lim="800000"/>
            <a:headEnd/>
            <a:tailEnd/>
          </a:ln>
          <a:effectLst/>
        </p:spPr>
        <p:txBody>
          <a:bodyPr wrap="square">
            <a:spAutoFit/>
          </a:bodyPr>
          <a:lstStyle/>
          <a:p>
            <a:pPr>
              <a:lnSpc>
                <a:spcPts val="2400"/>
              </a:lnSpc>
            </a:pPr>
            <a:r>
              <a:rPr lang="zh-CN" altLang="en-US" dirty="0" smtClean="0">
                <a:latin typeface="仿宋_GB2312" pitchFamily="49" charset="-122"/>
                <a:ea typeface="仿宋_GB2312" pitchFamily="49" charset="-122"/>
                <a:cs typeface="Times New Roman" pitchFamily="18" charset="0"/>
              </a:rPr>
              <a:t>    以自然条件为基础，考虑实际生态和环境功能需要，根据实际水资源丰枯情况，减轻枯水年的供水压力，来确定合理的补水规模，以保证湖泊储水量在时空尺度上合理变化，从而实现水资源的合理配置。</a:t>
            </a:r>
            <a:endParaRPr lang="en-US" altLang="zh-CN" dirty="0" smtClean="0">
              <a:latin typeface="仿宋_GB2312" pitchFamily="49" charset="-122"/>
              <a:ea typeface="仿宋_GB2312" pitchFamily="49" charset="-122"/>
              <a:cs typeface="Times New Roman" pitchFamily="18" charset="0"/>
            </a:endParaRPr>
          </a:p>
          <a:p>
            <a:pPr>
              <a:lnSpc>
                <a:spcPts val="2400"/>
              </a:lnSpc>
            </a:pPr>
            <a:endParaRPr lang="zh-CN" altLang="en-US" dirty="0" smtClean="0">
              <a:latin typeface="仿宋_GB2312" pitchFamily="49" charset="-122"/>
              <a:ea typeface="仿宋_GB2312" pitchFamily="49" charset="-122"/>
              <a:cs typeface="Times New Roman" pitchFamily="18" charset="0"/>
            </a:endParaRPr>
          </a:p>
          <a:p>
            <a:pPr marL="342900" indent="-342900">
              <a:lnSpc>
                <a:spcPts val="2400"/>
              </a:lnSpc>
              <a:buBlip>
                <a:blip r:embed="rId2"/>
              </a:buBlip>
            </a:pPr>
            <a:r>
              <a:rPr lang="zh-CN" altLang="en-US" dirty="0" smtClean="0">
                <a:latin typeface="仿宋_GB2312" pitchFamily="49" charset="-122"/>
                <a:ea typeface="仿宋_GB2312" pitchFamily="49" charset="-122"/>
                <a:cs typeface="Times New Roman" pitchFamily="18" charset="0"/>
              </a:rPr>
              <a:t>平水年</a:t>
            </a:r>
            <a:r>
              <a:rPr lang="en-US" altLang="zh-CN" dirty="0" smtClean="0">
                <a:latin typeface="仿宋_GB2312" pitchFamily="49" charset="-122"/>
                <a:ea typeface="仿宋_GB2312" pitchFamily="49" charset="-122"/>
                <a:cs typeface="Times New Roman" pitchFamily="18" charset="0"/>
              </a:rPr>
              <a:t>:</a:t>
            </a:r>
            <a:r>
              <a:rPr lang="zh-CN" altLang="en-US" dirty="0" smtClean="0">
                <a:latin typeface="仿宋_GB2312" pitchFamily="49" charset="-122"/>
                <a:ea typeface="仿宋_GB2312" pitchFamily="49" charset="-122"/>
                <a:cs typeface="Times New Roman" pitchFamily="18" charset="0"/>
              </a:rPr>
              <a:t>大致与消耗水量持平</a:t>
            </a:r>
            <a:endParaRPr lang="en-US" altLang="zh-CN" dirty="0" smtClean="0">
              <a:latin typeface="仿宋_GB2312" pitchFamily="49" charset="-122"/>
              <a:ea typeface="仿宋_GB2312" pitchFamily="49" charset="-122"/>
              <a:cs typeface="Times New Roman" pitchFamily="18" charset="0"/>
            </a:endParaRPr>
          </a:p>
          <a:p>
            <a:pPr>
              <a:lnSpc>
                <a:spcPts val="2400"/>
              </a:lnSpc>
              <a:buBlip>
                <a:blip r:embed="rId2"/>
              </a:buBlip>
            </a:pPr>
            <a:r>
              <a:rPr lang="zh-CN" altLang="en-US" dirty="0" smtClean="0">
                <a:latin typeface="仿宋_GB2312" pitchFamily="49" charset="-122"/>
                <a:ea typeface="仿宋_GB2312" pitchFamily="49" charset="-122"/>
                <a:cs typeface="Times New Roman" pitchFamily="18" charset="0"/>
              </a:rPr>
              <a:t>  枯水年</a:t>
            </a:r>
            <a:r>
              <a:rPr lang="en-US" altLang="zh-CN" dirty="0" smtClean="0">
                <a:latin typeface="仿宋_GB2312" pitchFamily="49" charset="-122"/>
                <a:ea typeface="仿宋_GB2312" pitchFamily="49" charset="-122"/>
                <a:cs typeface="Times New Roman" pitchFamily="18" charset="0"/>
              </a:rPr>
              <a:t>:</a:t>
            </a:r>
            <a:r>
              <a:rPr lang="zh-CN" altLang="en-US" dirty="0" smtClean="0">
                <a:latin typeface="仿宋_GB2312" pitchFamily="49" charset="-122"/>
                <a:ea typeface="仿宋_GB2312" pitchFamily="49" charset="-122"/>
                <a:cs typeface="Times New Roman" pitchFamily="18" charset="0"/>
              </a:rPr>
              <a:t>不低于最低生态储水量</a:t>
            </a:r>
            <a:endParaRPr lang="en-US" altLang="zh-CN" dirty="0" smtClean="0">
              <a:latin typeface="仿宋_GB2312" pitchFamily="49" charset="-122"/>
              <a:ea typeface="仿宋_GB2312" pitchFamily="49" charset="-122"/>
              <a:cs typeface="Times New Roman" pitchFamily="18" charset="0"/>
            </a:endParaRPr>
          </a:p>
          <a:p>
            <a:pPr>
              <a:lnSpc>
                <a:spcPts val="2400"/>
              </a:lnSpc>
              <a:buBlip>
                <a:blip r:embed="rId2"/>
              </a:buBlip>
            </a:pPr>
            <a:r>
              <a:rPr lang="zh-CN" altLang="en-US" dirty="0" smtClean="0">
                <a:latin typeface="仿宋_GB2312" pitchFamily="49" charset="-122"/>
                <a:ea typeface="仿宋_GB2312" pitchFamily="49" charset="-122"/>
                <a:cs typeface="Times New Roman" pitchFamily="18" charset="0"/>
              </a:rPr>
              <a:t>  丰水年</a:t>
            </a:r>
            <a:r>
              <a:rPr lang="en-US" altLang="zh-CN" dirty="0" smtClean="0">
                <a:latin typeface="仿宋_GB2312" pitchFamily="49" charset="-122"/>
                <a:ea typeface="仿宋_GB2312" pitchFamily="49" charset="-122"/>
                <a:cs typeface="Times New Roman" pitchFamily="18" charset="0"/>
              </a:rPr>
              <a:t>:</a:t>
            </a:r>
            <a:r>
              <a:rPr lang="zh-CN" altLang="en-US" dirty="0" smtClean="0">
                <a:latin typeface="仿宋_GB2312" pitchFamily="49" charset="-122"/>
                <a:ea typeface="仿宋_GB2312" pitchFamily="49" charset="-122"/>
                <a:cs typeface="Times New Roman" pitchFamily="18" charset="0"/>
              </a:rPr>
              <a:t>不高于最高生态储水量</a:t>
            </a:r>
          </a:p>
          <a:p>
            <a:pPr>
              <a:lnSpc>
                <a:spcPts val="2400"/>
              </a:lnSpc>
            </a:pPr>
            <a:endParaRPr lang="en-US" altLang="zh-CN" dirty="0">
              <a:latin typeface="仿宋_GB2312" pitchFamily="49" charset="-122"/>
              <a:ea typeface="仿宋_GB2312" pitchFamily="49" charset="-122"/>
              <a:cs typeface="Times New Roman" pitchFamily="18"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6.4 </a:t>
            </a:r>
            <a:r>
              <a:rPr lang="zh-CN" altLang="en-US" sz="2400" dirty="0" smtClean="0">
                <a:solidFill>
                  <a:schemeClr val="tx1"/>
                </a:solidFill>
                <a:effectLst/>
                <a:latin typeface="Times New Roman" pitchFamily="18" charset="0"/>
                <a:cs typeface="Times New Roman" pitchFamily="18" charset="0"/>
              </a:rPr>
              <a:t>配置目标</a:t>
            </a:r>
          </a:p>
        </p:txBody>
      </p:sp>
      <p:sp>
        <p:nvSpPr>
          <p:cNvPr id="56323" name="Text Box 3"/>
          <p:cNvSpPr txBox="1">
            <a:spLocks noChangeArrowheads="1"/>
          </p:cNvSpPr>
          <p:nvPr/>
        </p:nvSpPr>
        <p:spPr bwMode="auto">
          <a:xfrm>
            <a:off x="395288" y="981074"/>
            <a:ext cx="8534430" cy="2246769"/>
          </a:xfrm>
          <a:prstGeom prst="rect">
            <a:avLst/>
          </a:prstGeom>
          <a:noFill/>
          <a:ln w="9525">
            <a:noFill/>
            <a:miter lim="800000"/>
            <a:headEnd/>
            <a:tailEnd/>
          </a:ln>
          <a:effectLst/>
        </p:spPr>
        <p:txBody>
          <a:bodyPr wrap="square">
            <a:spAutoFit/>
          </a:bodyPr>
          <a:lstStyle/>
          <a:p>
            <a:pPr>
              <a:lnSpc>
                <a:spcPts val="2400"/>
              </a:lnSpc>
            </a:pPr>
            <a:r>
              <a:rPr lang="zh-CN" altLang="en-US" b="1" dirty="0" smtClean="0">
                <a:solidFill>
                  <a:srgbClr val="67C844"/>
                </a:solidFill>
                <a:latin typeface="仿宋_GB2312" pitchFamily="49" charset="-122"/>
                <a:ea typeface="仿宋_GB2312" pitchFamily="49" charset="-122"/>
                <a:cs typeface="Times New Roman" pitchFamily="18" charset="0"/>
              </a:rPr>
              <a:t>生态环境效益目标</a:t>
            </a:r>
            <a:endParaRPr lang="en-US" altLang="zh-CN" b="1" dirty="0" smtClean="0">
              <a:solidFill>
                <a:srgbClr val="67C844"/>
              </a:solidFill>
              <a:latin typeface="仿宋_GB2312" pitchFamily="49" charset="-122"/>
              <a:ea typeface="仿宋_GB2312" pitchFamily="49" charset="-122"/>
              <a:cs typeface="Times New Roman" pitchFamily="18" charset="0"/>
            </a:endParaRPr>
          </a:p>
          <a:p>
            <a:pPr>
              <a:lnSpc>
                <a:spcPts val="2400"/>
              </a:lnSpc>
            </a:pPr>
            <a:endParaRPr lang="en-US" altLang="zh-CN" b="1" dirty="0" smtClean="0">
              <a:solidFill>
                <a:srgbClr val="67C844"/>
              </a:solidFill>
              <a:latin typeface="仿宋_GB2312" pitchFamily="49" charset="-122"/>
              <a:ea typeface="仿宋_GB2312" pitchFamily="49" charset="-122"/>
              <a:cs typeface="Times New Roman" pitchFamily="18" charset="0"/>
            </a:endParaRPr>
          </a:p>
          <a:p>
            <a:pPr>
              <a:lnSpc>
                <a:spcPts val="2400"/>
              </a:lnSpc>
            </a:pPr>
            <a:r>
              <a:rPr lang="zh-CN" altLang="en-US" dirty="0" smtClean="0">
                <a:latin typeface="仿宋_GB2312" pitchFamily="49" charset="-122"/>
                <a:ea typeface="仿宋_GB2312" pitchFamily="49" charset="-122"/>
                <a:cs typeface="Times New Roman" pitchFamily="18" charset="0"/>
              </a:rPr>
              <a:t>湖泊储水量：</a:t>
            </a:r>
            <a:endParaRPr lang="en-US" altLang="zh-CN" dirty="0" smtClean="0">
              <a:latin typeface="仿宋_GB2312" pitchFamily="49" charset="-122"/>
              <a:ea typeface="仿宋_GB2312" pitchFamily="49" charset="-122"/>
              <a:cs typeface="Times New Roman" pitchFamily="18" charset="0"/>
            </a:endParaRPr>
          </a:p>
          <a:p>
            <a:pPr>
              <a:lnSpc>
                <a:spcPts val="2400"/>
              </a:lnSpc>
            </a:pPr>
            <a:r>
              <a:rPr lang="zh-CN" altLang="en-US" dirty="0" smtClean="0">
                <a:latin typeface="仿宋_GB2312" pitchFamily="49" charset="-122"/>
                <a:ea typeface="仿宋_GB2312" pitchFamily="49" charset="-122"/>
                <a:cs typeface="Times New Roman" pitchFamily="18" charset="0"/>
              </a:rPr>
              <a:t>    应控制在最小等级和最大等级之间，以维护湖泊生态系统的基本功能</a:t>
            </a:r>
            <a:endParaRPr lang="en-US" altLang="zh-CN" dirty="0" smtClean="0">
              <a:latin typeface="仿宋_GB2312" pitchFamily="49" charset="-122"/>
              <a:ea typeface="仿宋_GB2312" pitchFamily="49" charset="-122"/>
              <a:cs typeface="Times New Roman" pitchFamily="18" charset="0"/>
            </a:endParaRPr>
          </a:p>
          <a:p>
            <a:pPr>
              <a:lnSpc>
                <a:spcPts val="2400"/>
              </a:lnSpc>
            </a:pPr>
            <a:r>
              <a:rPr lang="zh-CN" altLang="en-US" dirty="0" smtClean="0">
                <a:latin typeface="仿宋_GB2312" pitchFamily="49" charset="-122"/>
                <a:ea typeface="仿宋_GB2312" pitchFamily="49" charset="-122"/>
                <a:cs typeface="Times New Roman" pitchFamily="18" charset="0"/>
              </a:rPr>
              <a:t>湖泊水质控制标准：</a:t>
            </a:r>
            <a:endParaRPr lang="en-US" altLang="zh-CN" dirty="0" smtClean="0">
              <a:latin typeface="仿宋_GB2312" pitchFamily="49" charset="-122"/>
              <a:ea typeface="仿宋_GB2312" pitchFamily="49" charset="-122"/>
              <a:cs typeface="Times New Roman" pitchFamily="18" charset="0"/>
            </a:endParaRPr>
          </a:p>
          <a:p>
            <a:pPr>
              <a:lnSpc>
                <a:spcPts val="2400"/>
              </a:lnSpc>
            </a:pPr>
            <a:r>
              <a:rPr lang="zh-CN" altLang="en-US" dirty="0" smtClean="0">
                <a:latin typeface="仿宋_GB2312" pitchFamily="49" charset="-122"/>
                <a:ea typeface="仿宋_GB2312" pitchFamily="49" charset="-122"/>
                <a:cs typeface="Times New Roman" pitchFamily="18" charset="0"/>
              </a:rPr>
              <a:t>    选用</a:t>
            </a:r>
            <a:r>
              <a:rPr lang="en-US" altLang="zh-CN" dirty="0" smtClean="0">
                <a:latin typeface="仿宋_GB2312" pitchFamily="49" charset="-122"/>
                <a:ea typeface="仿宋_GB2312" pitchFamily="49" charset="-122"/>
                <a:cs typeface="Times New Roman" pitchFamily="18" charset="0"/>
              </a:rPr>
              <a:t>《</a:t>
            </a:r>
            <a:r>
              <a:rPr lang="zh-CN" altLang="en-US" dirty="0" smtClean="0">
                <a:latin typeface="仿宋_GB2312" pitchFamily="49" charset="-122"/>
                <a:ea typeface="仿宋_GB2312" pitchFamily="49" charset="-122"/>
                <a:cs typeface="Times New Roman" pitchFamily="18" charset="0"/>
              </a:rPr>
              <a:t>城市污水再生利用 景观环境用水水质</a:t>
            </a:r>
            <a:r>
              <a:rPr lang="en-US" altLang="zh-CN" dirty="0" smtClean="0">
                <a:latin typeface="仿宋_GB2312" pitchFamily="49" charset="-122"/>
                <a:ea typeface="仿宋_GB2312" pitchFamily="49" charset="-122"/>
                <a:cs typeface="Times New Roman" pitchFamily="18" charset="0"/>
              </a:rPr>
              <a:t>》</a:t>
            </a:r>
            <a:r>
              <a:rPr lang="zh-CN" altLang="en-US" dirty="0" smtClean="0">
                <a:latin typeface="仿宋_GB2312" pitchFamily="49" charset="-122"/>
                <a:ea typeface="仿宋_GB2312" pitchFamily="49" charset="-122"/>
                <a:cs typeface="Times New Roman" pitchFamily="18" charset="0"/>
              </a:rPr>
              <a:t>（</a:t>
            </a:r>
            <a:r>
              <a:rPr lang="en-US" altLang="zh-CN" dirty="0" smtClean="0">
                <a:latin typeface="仿宋_GB2312" pitchFamily="49" charset="-122"/>
                <a:ea typeface="仿宋_GB2312" pitchFamily="49" charset="-122"/>
                <a:cs typeface="Times New Roman" pitchFamily="18" charset="0"/>
              </a:rPr>
              <a:t>GB/T 18921-2002</a:t>
            </a:r>
            <a:r>
              <a:rPr lang="zh-CN" altLang="en-US" dirty="0" smtClean="0">
                <a:latin typeface="仿宋_GB2312" pitchFamily="49" charset="-122"/>
                <a:ea typeface="仿宋_GB2312" pitchFamily="49" charset="-122"/>
                <a:cs typeface="Times New Roman" pitchFamily="18" charset="0"/>
              </a:rPr>
              <a:t>）</a:t>
            </a:r>
            <a:endParaRPr lang="en-US" altLang="zh-CN" dirty="0" smtClean="0">
              <a:latin typeface="仿宋_GB2312" pitchFamily="49" charset="-122"/>
              <a:ea typeface="仿宋_GB2312" pitchFamily="49" charset="-122"/>
              <a:cs typeface="Times New Roman" pitchFamily="18" charset="0"/>
            </a:endParaRPr>
          </a:p>
          <a:p>
            <a:pPr>
              <a:lnSpc>
                <a:spcPts val="2400"/>
              </a:lnSpc>
            </a:pPr>
            <a:r>
              <a:rPr lang="zh-CN" altLang="en-US" dirty="0" smtClean="0">
                <a:latin typeface="仿宋_GB2312" pitchFamily="49" charset="-122"/>
                <a:ea typeface="仿宋_GB2312" pitchFamily="49" charset="-122"/>
                <a:cs typeface="Times New Roman" pitchFamily="18" charset="0"/>
              </a:rPr>
              <a:t>    选用</a:t>
            </a:r>
            <a:r>
              <a:rPr lang="en-US" altLang="zh-CN" dirty="0" smtClean="0">
                <a:latin typeface="仿宋_GB2312" pitchFamily="49" charset="-122"/>
                <a:ea typeface="仿宋_GB2312" pitchFamily="49" charset="-122"/>
                <a:cs typeface="Times New Roman" pitchFamily="18" charset="0"/>
              </a:rPr>
              <a:t>TP</a:t>
            </a:r>
            <a:r>
              <a:rPr lang="zh-CN" altLang="en-US" dirty="0" smtClean="0">
                <a:latin typeface="仿宋_GB2312" pitchFamily="49" charset="-122"/>
                <a:ea typeface="仿宋_GB2312" pitchFamily="49" charset="-122"/>
                <a:cs typeface="Times New Roman" pitchFamily="18" charset="0"/>
              </a:rPr>
              <a:t>、</a:t>
            </a:r>
            <a:r>
              <a:rPr lang="en-US" altLang="zh-CN" dirty="0" smtClean="0">
                <a:latin typeface="仿宋_GB2312" pitchFamily="49" charset="-122"/>
                <a:ea typeface="仿宋_GB2312" pitchFamily="49" charset="-122"/>
                <a:cs typeface="Times New Roman" pitchFamily="18" charset="0"/>
              </a:rPr>
              <a:t>TN</a:t>
            </a:r>
            <a:r>
              <a:rPr lang="zh-CN" altLang="en-US" dirty="0" smtClean="0">
                <a:latin typeface="仿宋_GB2312" pitchFamily="49" charset="-122"/>
                <a:ea typeface="仿宋_GB2312" pitchFamily="49" charset="-122"/>
                <a:cs typeface="Times New Roman" pitchFamily="18" charset="0"/>
              </a:rPr>
              <a:t>、</a:t>
            </a:r>
            <a:r>
              <a:rPr lang="en-US" altLang="zh-CN" dirty="0" smtClean="0">
                <a:latin typeface="仿宋_GB2312" pitchFamily="49" charset="-122"/>
                <a:ea typeface="仿宋_GB2312" pitchFamily="49" charset="-122"/>
                <a:cs typeface="Times New Roman" pitchFamily="18" charset="0"/>
              </a:rPr>
              <a:t>BOD</a:t>
            </a:r>
            <a:r>
              <a:rPr lang="en-US" altLang="zh-CN" baseline="-25000" dirty="0" smtClean="0">
                <a:latin typeface="仿宋_GB2312" pitchFamily="49" charset="-122"/>
                <a:ea typeface="仿宋_GB2312" pitchFamily="49" charset="-122"/>
                <a:cs typeface="Times New Roman" pitchFamily="18" charset="0"/>
              </a:rPr>
              <a:t>5</a:t>
            </a:r>
            <a:r>
              <a:rPr lang="zh-CN" altLang="en-US" dirty="0" smtClean="0">
                <a:latin typeface="仿宋_GB2312" pitchFamily="49" charset="-122"/>
                <a:ea typeface="仿宋_GB2312" pitchFamily="49" charset="-122"/>
                <a:cs typeface="Times New Roman" pitchFamily="18" charset="0"/>
              </a:rPr>
              <a:t>三个难以控制的污染物指标，作为多水源优化配置的依据</a:t>
            </a:r>
            <a:endParaRPr lang="en-US" altLang="zh-CN" dirty="0">
              <a:latin typeface="仿宋_GB2312" pitchFamily="49" charset="-122"/>
              <a:ea typeface="仿宋_GB2312" pitchFamily="49" charset="-122"/>
              <a:cs typeface="Times New Roman" pitchFamily="18"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nvGraphicFramePr>
        <p:xfrm>
          <a:off x="1571604" y="3643314"/>
          <a:ext cx="6096000" cy="504190"/>
        </p:xfrm>
        <a:graphic>
          <a:graphicData uri="http://schemas.openxmlformats.org/drawingml/2006/table">
            <a:tbl>
              <a:tblPr/>
              <a:tblGrid>
                <a:gridCol w="1521866"/>
                <a:gridCol w="1524305"/>
                <a:gridCol w="1524305"/>
                <a:gridCol w="1525524"/>
              </a:tblGrid>
              <a:tr h="252095">
                <a:tc>
                  <a:txBody>
                    <a:bodyPr/>
                    <a:lstStyle/>
                    <a:p>
                      <a:pPr algn="ctr">
                        <a:lnSpc>
                          <a:spcPts val="1800"/>
                        </a:lnSpc>
                        <a:spcAft>
                          <a:spcPts val="0"/>
                        </a:spcAft>
                      </a:pPr>
                      <a:r>
                        <a:rPr lang="zh-CN" sz="1050" kern="0" dirty="0">
                          <a:latin typeface="Times New Roman"/>
                          <a:ea typeface="宋体"/>
                          <a:cs typeface="Times New Roman"/>
                        </a:rPr>
                        <a:t>项目</a:t>
                      </a:r>
                      <a:endParaRPr lang="zh-CN" sz="1050" kern="100" dirty="0">
                        <a:latin typeface="Times New Roman"/>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050" kern="0" dirty="0">
                          <a:latin typeface="Times New Roman"/>
                          <a:ea typeface="宋体"/>
                          <a:cs typeface="Times New Roman"/>
                        </a:rPr>
                        <a:t>TP</a:t>
                      </a:r>
                      <a:endParaRPr lang="zh-CN" sz="1050" kern="100" dirty="0">
                        <a:latin typeface="Times New Roman"/>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050" kern="0">
                          <a:latin typeface="Times New Roman"/>
                          <a:ea typeface="宋体"/>
                          <a:cs typeface="Times New Roman"/>
                        </a:rPr>
                        <a:t>TN</a:t>
                      </a:r>
                      <a:endParaRPr lang="zh-CN" sz="1050" kern="100">
                        <a:latin typeface="Times New Roman"/>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050" kern="0">
                          <a:latin typeface="Times New Roman"/>
                          <a:ea typeface="宋体"/>
                          <a:cs typeface="Times New Roman"/>
                        </a:rPr>
                        <a:t>BOD</a:t>
                      </a:r>
                      <a:r>
                        <a:rPr lang="en-US" sz="1050" kern="0" baseline="-25000">
                          <a:latin typeface="Times New Roman"/>
                          <a:ea typeface="宋体"/>
                          <a:cs typeface="Times New Roman"/>
                        </a:rPr>
                        <a:t>5</a:t>
                      </a:r>
                      <a:endParaRPr lang="zh-CN" sz="1050" kern="100">
                        <a:latin typeface="Times New Roman"/>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095">
                <a:tc>
                  <a:txBody>
                    <a:bodyPr/>
                    <a:lstStyle/>
                    <a:p>
                      <a:pPr algn="ctr">
                        <a:lnSpc>
                          <a:spcPts val="1800"/>
                        </a:lnSpc>
                        <a:spcAft>
                          <a:spcPts val="0"/>
                        </a:spcAft>
                      </a:pPr>
                      <a:r>
                        <a:rPr lang="zh-CN" sz="1050" kern="0">
                          <a:latin typeface="Times New Roman"/>
                          <a:ea typeface="宋体"/>
                          <a:cs typeface="Times New Roman"/>
                        </a:rPr>
                        <a:t>指标</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050" kern="0">
                          <a:latin typeface="Times New Roman"/>
                          <a:ea typeface="宋体"/>
                          <a:cs typeface="Times New Roman"/>
                        </a:rPr>
                        <a:t>0.5</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050" kern="0">
                          <a:latin typeface="Times New Roman"/>
                          <a:ea typeface="宋体"/>
                          <a:cs typeface="Times New Roman"/>
                        </a:rPr>
                        <a:t>15</a:t>
                      </a:r>
                      <a:endParaRPr lang="zh-CN" sz="1050" kern="10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050" kern="0" dirty="0">
                          <a:latin typeface="Times New Roman"/>
                          <a:ea typeface="宋体"/>
                          <a:cs typeface="Times New Roman"/>
                        </a:rPr>
                        <a:t>6</a:t>
                      </a:r>
                      <a:endParaRPr lang="zh-CN" sz="1050" kern="100" dirty="0">
                        <a:latin typeface="Times New Roman"/>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57345" name="Rectangle 1"/>
          <p:cNvSpPr>
            <a:spLocks noChangeArrowheads="1"/>
          </p:cNvSpPr>
          <p:nvPr/>
        </p:nvSpPr>
        <p:spPr bwMode="auto">
          <a:xfrm>
            <a:off x="2643174" y="3283274"/>
            <a:ext cx="5048094"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水质控制指标</a:t>
            </a:r>
            <a:r>
              <a:rPr kumimoji="0" lang="zh-CN" altLang="en-US" sz="10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单位：</a:t>
            </a:r>
            <a:r>
              <a:rPr kumimoji="0" lang="en-US" altLang="zh-CN" sz="10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mg/L</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57346" name="Rectangle 2"/>
          <p:cNvSpPr>
            <a:spLocks noChangeArrowheads="1"/>
          </p:cNvSpPr>
          <p:nvPr/>
        </p:nvSpPr>
        <p:spPr bwMode="auto">
          <a:xfrm>
            <a:off x="467544" y="4461326"/>
            <a:ext cx="6186309" cy="984837"/>
          </a:xfrm>
          <a:prstGeom prst="rect">
            <a:avLst/>
          </a:prstGeom>
          <a:noFill/>
          <a:ln w="9525">
            <a:noFill/>
            <a:miter lim="800000"/>
            <a:headEnd/>
            <a:tailEnd/>
          </a:ln>
          <a:effectLst/>
        </p:spPr>
        <p:txBody>
          <a:bodyPr vert="horz" wrap="none" lIns="91440" tIns="76176" rIns="9144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b="1" i="0" u="none" strike="noStrike" cap="none" normalizeH="0" baseline="0" dirty="0" smtClean="0">
                <a:ln>
                  <a:noFill/>
                </a:ln>
                <a:solidFill>
                  <a:srgbClr val="67C844"/>
                </a:solidFill>
                <a:effectLst/>
                <a:latin typeface="仿宋_GB2312" pitchFamily="49" charset="-122"/>
                <a:ea typeface="仿宋_GB2312" pitchFamily="49" charset="-122"/>
                <a:cs typeface="Times New Roman" pitchFamily="18" charset="0"/>
              </a:rPr>
              <a:t>经济效益目标</a:t>
            </a:r>
            <a:endParaRPr kumimoji="0" lang="en-US" altLang="zh-CN" b="1" i="0" u="none" strike="noStrike" cap="none" normalizeH="0" baseline="0" dirty="0" smtClean="0">
              <a:ln>
                <a:noFill/>
              </a:ln>
              <a:solidFill>
                <a:srgbClr val="67C844"/>
              </a:solidFill>
              <a:effectLst/>
              <a:latin typeface="仿宋_GB2312" pitchFamily="49" charset="-122"/>
              <a:ea typeface="仿宋_GB2312" pitchFamily="49"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b="1" i="0" u="none" strike="noStrike" cap="none" normalizeH="0" baseline="0" dirty="0" smtClean="0">
              <a:ln>
                <a:noFill/>
              </a:ln>
              <a:solidFill>
                <a:srgbClr val="67C844"/>
              </a:solidFill>
              <a:effectLst/>
              <a:latin typeface="仿宋_GB2312" pitchFamily="49" charset="-122"/>
              <a:ea typeface="仿宋_GB2312" pitchFamily="49"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dirty="0" smtClean="0">
                <a:latin typeface="仿宋_GB2312" pitchFamily="49" charset="-122"/>
                <a:ea typeface="仿宋_GB2312" pitchFamily="49" charset="-122"/>
                <a:cs typeface="Times New Roman" pitchFamily="18" charset="0"/>
              </a:rPr>
              <a:t>    </a:t>
            </a:r>
            <a:r>
              <a:rPr kumimoji="0" lang="zh-CN" altLang="en-US" b="0" i="0" u="none" strike="noStrike" cap="none" normalizeH="0" baseline="0" dirty="0" smtClean="0">
                <a:ln>
                  <a:noFill/>
                </a:ln>
                <a:solidFill>
                  <a:schemeClr val="tx1"/>
                </a:solidFill>
                <a:effectLst/>
                <a:latin typeface="仿宋_GB2312" pitchFamily="49" charset="-122"/>
                <a:ea typeface="仿宋_GB2312" pitchFamily="49" charset="-122"/>
                <a:cs typeface="Times New Roman" pitchFamily="18" charset="0"/>
              </a:rPr>
              <a:t>在保证生态环境效益的前提下，寻求最低的费用投入。</a:t>
            </a:r>
            <a:endParaRPr kumimoji="0" lang="zh-CN" altLang="en-US" b="0" i="0" u="none" strike="noStrike" cap="none" normalizeH="0" baseline="0" dirty="0" smtClean="0">
              <a:ln>
                <a:noFill/>
              </a:ln>
              <a:solidFill>
                <a:schemeClr val="tx1"/>
              </a:solidFill>
              <a:effectLst/>
              <a:latin typeface="仿宋_GB2312" pitchFamily="49" charset="-122"/>
              <a:ea typeface="仿宋_GB2312" pitchFamily="49"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6.5 </a:t>
            </a:r>
            <a:r>
              <a:rPr lang="zh-CN" altLang="en-US" sz="2400" dirty="0" smtClean="0">
                <a:solidFill>
                  <a:schemeClr val="tx1"/>
                </a:solidFill>
                <a:effectLst/>
                <a:latin typeface="Times New Roman" pitchFamily="18" charset="0"/>
                <a:cs typeface="Times New Roman" pitchFamily="18" charset="0"/>
              </a:rPr>
              <a:t>方案设计与优选</a:t>
            </a:r>
          </a:p>
        </p:txBody>
      </p:sp>
      <p:sp>
        <p:nvSpPr>
          <p:cNvPr id="56323" name="Text Box 3"/>
          <p:cNvSpPr txBox="1">
            <a:spLocks noChangeArrowheads="1"/>
          </p:cNvSpPr>
          <p:nvPr/>
        </p:nvSpPr>
        <p:spPr bwMode="auto">
          <a:xfrm>
            <a:off x="395288" y="981074"/>
            <a:ext cx="8372475" cy="1323439"/>
          </a:xfrm>
          <a:prstGeom prst="rect">
            <a:avLst/>
          </a:prstGeom>
          <a:noFill/>
          <a:ln w="9525">
            <a:noFill/>
            <a:miter lim="800000"/>
            <a:headEnd/>
            <a:tailEnd/>
          </a:ln>
          <a:effectLst/>
        </p:spPr>
        <p:txBody>
          <a:bodyPr wrap="square">
            <a:spAutoFit/>
          </a:bodyPr>
          <a:lstStyle/>
          <a:p>
            <a:pPr>
              <a:lnSpc>
                <a:spcPts val="2400"/>
              </a:lnSpc>
            </a:pPr>
            <a:r>
              <a:rPr lang="zh-CN" altLang="en-US" b="1" dirty="0" smtClean="0">
                <a:solidFill>
                  <a:srgbClr val="67C844"/>
                </a:solidFill>
                <a:latin typeface="仿宋_GB2312" pitchFamily="49" charset="-122"/>
                <a:ea typeface="仿宋_GB2312" pitchFamily="49" charset="-122"/>
                <a:cs typeface="Times New Roman" pitchFamily="18" charset="0"/>
              </a:rPr>
              <a:t>年际调配</a:t>
            </a:r>
            <a:endParaRPr lang="en-US" altLang="zh-CN" b="1" dirty="0" smtClean="0">
              <a:solidFill>
                <a:srgbClr val="67C844"/>
              </a:solidFill>
              <a:latin typeface="仿宋_GB2312" pitchFamily="49" charset="-122"/>
              <a:ea typeface="仿宋_GB2312" pitchFamily="49" charset="-122"/>
              <a:cs typeface="Times New Roman" pitchFamily="18" charset="0"/>
            </a:endParaRPr>
          </a:p>
          <a:p>
            <a:pPr>
              <a:lnSpc>
                <a:spcPts val="2400"/>
              </a:lnSpc>
            </a:pPr>
            <a:r>
              <a:rPr lang="zh-CN" altLang="en-US" dirty="0" smtClean="0">
                <a:latin typeface="仿宋_GB2312" pitchFamily="49" charset="-122"/>
                <a:ea typeface="仿宋_GB2312" pitchFamily="49" charset="-122"/>
                <a:cs typeface="Times New Roman" pitchFamily="18" charset="0"/>
              </a:rPr>
              <a:t>    根据对梅江地区年降雨量丰枯规律分析，本研究给出了不同水平年转入丰水年、平水年、枯水年时，针对湖泊储水等级的推荐方案。另外，由于实际情况是复杂多变的，本研究同时给出了便于实际操作的方案，见表。</a:t>
            </a:r>
            <a:endParaRPr lang="en-US" altLang="zh-CN" dirty="0">
              <a:latin typeface="仿宋_GB2312" pitchFamily="49" charset="-122"/>
              <a:ea typeface="仿宋_GB2312" pitchFamily="49" charset="-122"/>
              <a:cs typeface="Times New Roman" pitchFamily="18"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nvGraphicFramePr>
        <p:xfrm>
          <a:off x="899591" y="2852937"/>
          <a:ext cx="7560842" cy="2448270"/>
        </p:xfrm>
        <a:graphic>
          <a:graphicData uri="http://schemas.openxmlformats.org/drawingml/2006/table">
            <a:tbl>
              <a:tblPr>
                <a:tableStyleId>{775DCB02-9BB8-47FD-8907-85C794F793BA}</a:tableStyleId>
              </a:tblPr>
              <a:tblGrid>
                <a:gridCol w="1253588"/>
                <a:gridCol w="1256612"/>
                <a:gridCol w="3461353"/>
                <a:gridCol w="1589289"/>
              </a:tblGrid>
              <a:tr h="637475">
                <a:tc>
                  <a:txBody>
                    <a:bodyPr/>
                    <a:lstStyle/>
                    <a:p>
                      <a:pPr algn="ctr">
                        <a:spcAft>
                          <a:spcPts val="0"/>
                        </a:spcAft>
                      </a:pPr>
                      <a:r>
                        <a:rPr lang="zh-CN" sz="1000" kern="100" dirty="0"/>
                        <a:t>水平年转入</a:t>
                      </a:r>
                      <a:endParaRPr lang="zh-CN" sz="1000" kern="100" dirty="0">
                        <a:latin typeface="Times New Roman"/>
                        <a:ea typeface="宋体"/>
                      </a:endParaRPr>
                    </a:p>
                  </a:txBody>
                  <a:tcPr marL="67012" marR="67012" marT="0" marB="0" anchor="ctr"/>
                </a:tc>
                <a:tc>
                  <a:txBody>
                    <a:bodyPr/>
                    <a:lstStyle/>
                    <a:p>
                      <a:pPr algn="ctr">
                        <a:spcAft>
                          <a:spcPts val="0"/>
                        </a:spcAft>
                      </a:pPr>
                      <a:r>
                        <a:rPr lang="zh-CN" sz="1000" kern="100" dirty="0"/>
                        <a:t>推荐方案</a:t>
                      </a:r>
                    </a:p>
                    <a:p>
                      <a:pPr algn="ctr">
                        <a:spcAft>
                          <a:spcPts val="0"/>
                        </a:spcAft>
                      </a:pPr>
                      <a:r>
                        <a:rPr lang="zh-CN" sz="1000" kern="100" dirty="0"/>
                        <a:t>（储水等级）</a:t>
                      </a:r>
                      <a:endParaRPr lang="zh-CN" sz="1000" kern="100" dirty="0">
                        <a:latin typeface="Times New Roman"/>
                        <a:ea typeface="宋体"/>
                      </a:endParaRPr>
                    </a:p>
                  </a:txBody>
                  <a:tcPr marL="67012" marR="67012" marT="0" marB="0" anchor="ctr"/>
                </a:tc>
                <a:tc>
                  <a:txBody>
                    <a:bodyPr/>
                    <a:lstStyle/>
                    <a:p>
                      <a:pPr algn="ctr">
                        <a:spcAft>
                          <a:spcPts val="0"/>
                        </a:spcAft>
                      </a:pPr>
                      <a:r>
                        <a:rPr lang="zh-CN" sz="1000" kern="100"/>
                        <a:t>说明</a:t>
                      </a:r>
                      <a:endParaRPr lang="zh-CN" sz="1000" kern="100">
                        <a:latin typeface="Times New Roman"/>
                        <a:ea typeface="宋体"/>
                      </a:endParaRPr>
                    </a:p>
                  </a:txBody>
                  <a:tcPr marL="67012" marR="67012" marT="0" marB="0" anchor="ctr"/>
                </a:tc>
                <a:tc>
                  <a:txBody>
                    <a:bodyPr/>
                    <a:lstStyle/>
                    <a:p>
                      <a:pPr algn="ctr">
                        <a:spcAft>
                          <a:spcPts val="0"/>
                        </a:spcAft>
                      </a:pPr>
                      <a:r>
                        <a:rPr lang="zh-CN" sz="1000" kern="100"/>
                        <a:t>实际操作方案</a:t>
                      </a:r>
                    </a:p>
                    <a:p>
                      <a:pPr algn="ctr">
                        <a:spcAft>
                          <a:spcPts val="0"/>
                        </a:spcAft>
                      </a:pPr>
                      <a:r>
                        <a:rPr lang="zh-CN" sz="1000" kern="100"/>
                        <a:t>（水位）</a:t>
                      </a:r>
                      <a:endParaRPr lang="zh-CN" sz="1000" kern="100">
                        <a:latin typeface="Times New Roman"/>
                        <a:ea typeface="宋体"/>
                      </a:endParaRPr>
                    </a:p>
                  </a:txBody>
                  <a:tcPr marL="67012" marR="67012" marT="0" marB="0" anchor="ctr"/>
                </a:tc>
              </a:tr>
              <a:tr h="622076">
                <a:tc>
                  <a:txBody>
                    <a:bodyPr/>
                    <a:lstStyle/>
                    <a:p>
                      <a:pPr algn="ctr">
                        <a:spcAft>
                          <a:spcPts val="0"/>
                        </a:spcAft>
                      </a:pPr>
                      <a:r>
                        <a:rPr lang="en-US" sz="1000" kern="100"/>
                        <a:t>→</a:t>
                      </a:r>
                      <a:r>
                        <a:rPr lang="zh-CN" sz="1000" kern="100"/>
                        <a:t>丰水年</a:t>
                      </a:r>
                      <a:endParaRPr lang="zh-CN" sz="1000" kern="100">
                        <a:latin typeface="Times New Roman"/>
                        <a:ea typeface="宋体"/>
                      </a:endParaRPr>
                    </a:p>
                  </a:txBody>
                  <a:tcPr marL="67012" marR="67012" marT="0" marB="0" anchor="ctr"/>
                </a:tc>
                <a:tc>
                  <a:txBody>
                    <a:bodyPr/>
                    <a:lstStyle/>
                    <a:p>
                      <a:pPr algn="ctr">
                        <a:spcAft>
                          <a:spcPts val="0"/>
                        </a:spcAft>
                      </a:pPr>
                      <a:r>
                        <a:rPr lang="zh-CN" sz="1000" kern="100" dirty="0"/>
                        <a:t>适宜</a:t>
                      </a:r>
                      <a:endParaRPr lang="zh-CN" sz="1000" kern="100" dirty="0">
                        <a:latin typeface="Times New Roman"/>
                        <a:ea typeface="宋体"/>
                      </a:endParaRPr>
                    </a:p>
                  </a:txBody>
                  <a:tcPr marL="67012" marR="67012" marT="0" marB="0" anchor="ctr"/>
                </a:tc>
                <a:tc rowSpan="2">
                  <a:txBody>
                    <a:bodyPr/>
                    <a:lstStyle/>
                    <a:p>
                      <a:pPr marL="342900" lvl="0" indent="-342900" algn="just">
                        <a:spcAft>
                          <a:spcPts val="0"/>
                        </a:spcAft>
                        <a:buFont typeface="Wingdings"/>
                        <a:buChar char=""/>
                        <a:tabLst>
                          <a:tab pos="71755" algn="l"/>
                        </a:tabLst>
                      </a:pPr>
                      <a:r>
                        <a:rPr lang="zh-CN" sz="1000" kern="100" dirty="0"/>
                        <a:t>该等级对应湖泊生态系统的最佳状态</a:t>
                      </a:r>
                    </a:p>
                    <a:p>
                      <a:pPr marL="342900" lvl="0" indent="-342900" algn="just">
                        <a:spcAft>
                          <a:spcPts val="0"/>
                        </a:spcAft>
                        <a:buFont typeface="Wingdings"/>
                        <a:buChar char=""/>
                        <a:tabLst>
                          <a:tab pos="71755" algn="l"/>
                        </a:tabLst>
                      </a:pPr>
                      <a:r>
                        <a:rPr lang="zh-CN" sz="1000" kern="100" dirty="0"/>
                        <a:t>在应对强降雨等不利情况时，湖泊有较强的调蓄能力</a:t>
                      </a:r>
                    </a:p>
                    <a:p>
                      <a:pPr indent="66675" algn="just">
                        <a:spcAft>
                          <a:spcPts val="0"/>
                        </a:spcAft>
                      </a:pPr>
                      <a:endParaRPr lang="en-US" altLang="zh-CN" sz="1000" kern="100" dirty="0" smtClean="0"/>
                    </a:p>
                    <a:p>
                      <a:pPr indent="66675" algn="just">
                        <a:spcAft>
                          <a:spcPts val="0"/>
                        </a:spcAft>
                      </a:pPr>
                      <a:r>
                        <a:rPr lang="zh-CN" sz="1000" kern="100" dirty="0" smtClean="0"/>
                        <a:t>由</a:t>
                      </a:r>
                      <a:r>
                        <a:rPr lang="zh-CN" sz="1000" kern="100" dirty="0"/>
                        <a:t>枯水年转入时，是由最小等级转入适宜等级，此时需要一个存在需水量的差补</a:t>
                      </a:r>
                      <a:endParaRPr lang="zh-CN" sz="1000" kern="100" dirty="0">
                        <a:latin typeface="Times New Roman"/>
                        <a:ea typeface="宋体"/>
                      </a:endParaRPr>
                    </a:p>
                  </a:txBody>
                  <a:tcPr marL="67012" marR="67012" marT="0" marB="0" anchor="ctr"/>
                </a:tc>
                <a:tc rowSpan="3">
                  <a:txBody>
                    <a:bodyPr/>
                    <a:lstStyle/>
                    <a:p>
                      <a:pPr marL="342900" lvl="0" indent="-342900" algn="ctr">
                        <a:spcAft>
                          <a:spcPts val="0"/>
                        </a:spcAft>
                        <a:buFont typeface="Wingdings"/>
                        <a:buChar char=""/>
                        <a:tabLst>
                          <a:tab pos="71755" algn="l"/>
                        </a:tabLst>
                      </a:pPr>
                      <a:r>
                        <a:rPr lang="zh-CN" sz="1000" kern="100"/>
                        <a:t>尽量控制在</a:t>
                      </a:r>
                    </a:p>
                    <a:p>
                      <a:pPr marL="342900" lvl="0" indent="-342900" algn="ctr">
                        <a:spcAft>
                          <a:spcPts val="0"/>
                        </a:spcAft>
                        <a:buFont typeface="Wingdings"/>
                        <a:buChar char=""/>
                        <a:tabLst>
                          <a:tab pos="71755" algn="l"/>
                        </a:tabLst>
                      </a:pPr>
                      <a:r>
                        <a:rPr lang="zh-CN" sz="1000" kern="100"/>
                        <a:t>最低不低于</a:t>
                      </a:r>
                    </a:p>
                    <a:p>
                      <a:pPr marL="342900" lvl="0" indent="-342900" algn="ctr">
                        <a:spcAft>
                          <a:spcPts val="0"/>
                        </a:spcAft>
                        <a:buFont typeface="Wingdings"/>
                        <a:buChar char=""/>
                        <a:tabLst>
                          <a:tab pos="71755" algn="l"/>
                        </a:tabLst>
                      </a:pPr>
                      <a:r>
                        <a:rPr lang="zh-CN" sz="1000" kern="100"/>
                        <a:t>最高不高于</a:t>
                      </a:r>
                      <a:endParaRPr lang="zh-CN" sz="1000" kern="100">
                        <a:latin typeface="Times New Roman"/>
                        <a:ea typeface="宋体"/>
                      </a:endParaRPr>
                    </a:p>
                  </a:txBody>
                  <a:tcPr marL="67012" marR="67012" marT="0" marB="0" anchor="ctr"/>
                </a:tc>
              </a:tr>
              <a:tr h="671349">
                <a:tc>
                  <a:txBody>
                    <a:bodyPr/>
                    <a:lstStyle/>
                    <a:p>
                      <a:pPr algn="ctr">
                        <a:spcAft>
                          <a:spcPts val="0"/>
                        </a:spcAft>
                      </a:pPr>
                      <a:r>
                        <a:rPr lang="en-US" sz="1000" kern="100" dirty="0"/>
                        <a:t>→</a:t>
                      </a:r>
                      <a:r>
                        <a:rPr lang="zh-CN" sz="1000" kern="100" dirty="0"/>
                        <a:t>平水年</a:t>
                      </a:r>
                      <a:endParaRPr lang="zh-CN" sz="1000" kern="100" dirty="0">
                        <a:latin typeface="Times New Roman"/>
                        <a:ea typeface="宋体"/>
                      </a:endParaRPr>
                    </a:p>
                  </a:txBody>
                  <a:tcPr marL="67012" marR="67012" marT="0" marB="0" anchor="ctr"/>
                </a:tc>
                <a:tc>
                  <a:txBody>
                    <a:bodyPr/>
                    <a:lstStyle/>
                    <a:p>
                      <a:pPr algn="ctr">
                        <a:spcAft>
                          <a:spcPts val="0"/>
                        </a:spcAft>
                      </a:pPr>
                      <a:r>
                        <a:rPr lang="zh-CN" sz="1000" kern="100" dirty="0"/>
                        <a:t>适宜</a:t>
                      </a:r>
                      <a:endParaRPr lang="zh-CN" sz="1000" kern="100" dirty="0">
                        <a:latin typeface="Times New Roman"/>
                        <a:ea typeface="宋体"/>
                      </a:endParaRPr>
                    </a:p>
                  </a:txBody>
                  <a:tcPr marL="67012" marR="67012" marT="0" marB="0" anchor="ctr"/>
                </a:tc>
                <a:tc vMerge="1">
                  <a:txBody>
                    <a:bodyPr/>
                    <a:lstStyle/>
                    <a:p>
                      <a:endParaRPr lang="zh-CN" altLang="en-US"/>
                    </a:p>
                  </a:txBody>
                  <a:tcPr/>
                </a:tc>
                <a:tc vMerge="1">
                  <a:txBody>
                    <a:bodyPr/>
                    <a:lstStyle/>
                    <a:p>
                      <a:endParaRPr lang="zh-CN" altLang="en-US"/>
                    </a:p>
                  </a:txBody>
                  <a:tcPr/>
                </a:tc>
              </a:tr>
              <a:tr h="517370">
                <a:tc>
                  <a:txBody>
                    <a:bodyPr/>
                    <a:lstStyle/>
                    <a:p>
                      <a:pPr algn="ctr">
                        <a:spcAft>
                          <a:spcPts val="0"/>
                        </a:spcAft>
                      </a:pPr>
                      <a:r>
                        <a:rPr lang="en-US" sz="1000" kern="100" dirty="0"/>
                        <a:t>→</a:t>
                      </a:r>
                      <a:r>
                        <a:rPr lang="zh-CN" sz="1000" kern="100" dirty="0"/>
                        <a:t>枯水年</a:t>
                      </a:r>
                      <a:endParaRPr lang="zh-CN" sz="1000" kern="100" dirty="0">
                        <a:latin typeface="Times New Roman"/>
                        <a:ea typeface="宋体"/>
                      </a:endParaRPr>
                    </a:p>
                  </a:txBody>
                  <a:tcPr marL="67012" marR="67012" marT="0" marB="0" anchor="ctr"/>
                </a:tc>
                <a:tc>
                  <a:txBody>
                    <a:bodyPr/>
                    <a:lstStyle/>
                    <a:p>
                      <a:pPr algn="ctr">
                        <a:spcAft>
                          <a:spcPts val="0"/>
                        </a:spcAft>
                      </a:pPr>
                      <a:r>
                        <a:rPr lang="zh-CN" sz="1000" kern="100" dirty="0"/>
                        <a:t>最小</a:t>
                      </a:r>
                      <a:endParaRPr lang="zh-CN" sz="1000" kern="100" dirty="0">
                        <a:latin typeface="Times New Roman"/>
                        <a:ea typeface="宋体"/>
                      </a:endParaRPr>
                    </a:p>
                  </a:txBody>
                  <a:tcPr marL="67012" marR="67012" marT="0" marB="0" anchor="ctr"/>
                </a:tc>
                <a:tc>
                  <a:txBody>
                    <a:bodyPr/>
                    <a:lstStyle/>
                    <a:p>
                      <a:pPr indent="66675" algn="just">
                        <a:spcAft>
                          <a:spcPts val="0"/>
                        </a:spcAft>
                      </a:pPr>
                      <a:r>
                        <a:rPr lang="zh-CN" sz="1000" kern="100" dirty="0"/>
                        <a:t>引水量相对较大，而可引水源的水量相对较少，故保持</a:t>
                      </a:r>
                      <a:r>
                        <a:rPr lang="zh-CN" sz="1000" kern="100" dirty="0" smtClean="0"/>
                        <a:t>在</a:t>
                      </a:r>
                      <a:r>
                        <a:rPr lang="en-US" altLang="zh-CN" sz="1000" kern="100" dirty="0" smtClean="0"/>
                        <a:t>   </a:t>
                      </a:r>
                      <a:r>
                        <a:rPr lang="zh-CN" sz="1000" kern="100" dirty="0" smtClean="0"/>
                        <a:t>最小</a:t>
                      </a:r>
                      <a:r>
                        <a:rPr lang="zh-CN" sz="1000" kern="100" dirty="0"/>
                        <a:t>等级</a:t>
                      </a:r>
                      <a:endParaRPr lang="zh-CN" sz="1000" kern="100" dirty="0">
                        <a:latin typeface="Times New Roman"/>
                        <a:ea typeface="宋体"/>
                      </a:endParaRPr>
                    </a:p>
                  </a:txBody>
                  <a:tcPr marL="67012" marR="67012" marT="0" marB="0" anchor="ctr"/>
                </a:tc>
                <a:tc vMerge="1">
                  <a:txBody>
                    <a:bodyPr/>
                    <a:lstStyle/>
                    <a:p>
                      <a:endParaRPr lang="zh-CN" altLang="en-US"/>
                    </a:p>
                  </a:txBody>
                  <a:tcPr/>
                </a:tc>
              </a:tr>
            </a:tbl>
          </a:graphicData>
        </a:graphic>
      </p:graphicFrame>
      <p:sp>
        <p:nvSpPr>
          <p:cNvPr id="6" name="矩形 5"/>
          <p:cNvSpPr/>
          <p:nvPr/>
        </p:nvSpPr>
        <p:spPr>
          <a:xfrm>
            <a:off x="3779912" y="2564904"/>
            <a:ext cx="1595309" cy="246221"/>
          </a:xfrm>
          <a:prstGeom prst="rect">
            <a:avLst/>
          </a:prstGeom>
        </p:spPr>
        <p:txBody>
          <a:bodyPr wrap="none">
            <a:spAutoFit/>
          </a:bodyPr>
          <a:lstStyle/>
          <a:p>
            <a:r>
              <a:rPr lang="zh-CN" altLang="zh-CN" sz="1000" b="1" dirty="0" smtClean="0"/>
              <a:t>年内调配方案设计及优选</a:t>
            </a:r>
            <a:endParaRPr lang="zh-CN" altLang="en-US" sz="10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6.5 </a:t>
            </a:r>
            <a:r>
              <a:rPr lang="zh-CN" altLang="en-US" sz="2400" dirty="0" smtClean="0">
                <a:solidFill>
                  <a:schemeClr val="tx1"/>
                </a:solidFill>
                <a:effectLst/>
                <a:latin typeface="Times New Roman" pitchFamily="18" charset="0"/>
                <a:cs typeface="Times New Roman" pitchFamily="18" charset="0"/>
              </a:rPr>
              <a:t>方案设计与优选</a:t>
            </a:r>
          </a:p>
        </p:txBody>
      </p:sp>
      <p:sp>
        <p:nvSpPr>
          <p:cNvPr id="56323" name="Text Box 3"/>
          <p:cNvSpPr txBox="1">
            <a:spLocks noChangeArrowheads="1"/>
          </p:cNvSpPr>
          <p:nvPr/>
        </p:nvSpPr>
        <p:spPr bwMode="auto">
          <a:xfrm>
            <a:off x="0" y="981074"/>
            <a:ext cx="9144000" cy="4401205"/>
          </a:xfrm>
          <a:prstGeom prst="rect">
            <a:avLst/>
          </a:prstGeom>
          <a:noFill/>
          <a:ln w="9525">
            <a:noFill/>
            <a:miter lim="800000"/>
            <a:headEnd/>
            <a:tailEnd/>
          </a:ln>
          <a:effectLst/>
        </p:spPr>
        <p:txBody>
          <a:bodyPr wrap="square">
            <a:spAutoFit/>
          </a:bodyPr>
          <a:lstStyle/>
          <a:p>
            <a:pPr>
              <a:lnSpc>
                <a:spcPts val="2400"/>
              </a:lnSpc>
            </a:pPr>
            <a:r>
              <a:rPr lang="zh-CN" altLang="en-US" b="1" dirty="0" smtClean="0">
                <a:solidFill>
                  <a:srgbClr val="67C844"/>
                </a:solidFill>
                <a:latin typeface="仿宋_GB2312" pitchFamily="49" charset="-122"/>
                <a:ea typeface="仿宋_GB2312" pitchFamily="49" charset="-122"/>
                <a:cs typeface="Times New Roman" pitchFamily="18" charset="0"/>
              </a:rPr>
              <a:t>    </a:t>
            </a:r>
            <a:endParaRPr lang="en-US" altLang="zh-CN" b="1" dirty="0" smtClean="0">
              <a:solidFill>
                <a:srgbClr val="67C844"/>
              </a:solidFill>
              <a:latin typeface="仿宋_GB2312" pitchFamily="49" charset="-122"/>
              <a:ea typeface="仿宋_GB2312" pitchFamily="49" charset="-122"/>
              <a:cs typeface="Times New Roman" pitchFamily="18" charset="0"/>
            </a:endParaRPr>
          </a:p>
          <a:p>
            <a:pPr>
              <a:lnSpc>
                <a:spcPts val="2400"/>
              </a:lnSpc>
            </a:pPr>
            <a:endParaRPr lang="en-US" altLang="zh-CN" dirty="0" smtClean="0">
              <a:latin typeface="仿宋_GB2312" pitchFamily="49" charset="-122"/>
              <a:ea typeface="仿宋_GB2312" pitchFamily="49" charset="-122"/>
              <a:cs typeface="Times New Roman" pitchFamily="18" charset="0"/>
            </a:endParaRPr>
          </a:p>
          <a:p>
            <a:pPr>
              <a:lnSpc>
                <a:spcPts val="2400"/>
              </a:lnSpc>
            </a:pPr>
            <a:r>
              <a:rPr lang="zh-CN" altLang="en-US" dirty="0" smtClean="0">
                <a:latin typeface="仿宋_GB2312" pitchFamily="49" charset="-122"/>
                <a:ea typeface="仿宋_GB2312" pitchFamily="49" charset="-122"/>
                <a:cs typeface="Times New Roman" pitchFamily="18" charset="0"/>
              </a:rPr>
              <a:t>主要分析以下三种情况：</a:t>
            </a:r>
            <a:endParaRPr lang="en-US" altLang="zh-CN" dirty="0" smtClean="0">
              <a:latin typeface="仿宋_GB2312" pitchFamily="49" charset="-122"/>
              <a:ea typeface="仿宋_GB2312" pitchFamily="49" charset="-122"/>
              <a:cs typeface="Times New Roman" pitchFamily="18" charset="0"/>
            </a:endParaRPr>
          </a:p>
          <a:p>
            <a:pPr>
              <a:lnSpc>
                <a:spcPts val="2400"/>
              </a:lnSpc>
            </a:pPr>
            <a:endParaRPr lang="zh-CN" altLang="en-US" dirty="0" smtClean="0">
              <a:latin typeface="仿宋_GB2312" pitchFamily="49" charset="-122"/>
              <a:ea typeface="仿宋_GB2312" pitchFamily="49" charset="-122"/>
              <a:cs typeface="Times New Roman" pitchFamily="18" charset="0"/>
            </a:endParaRPr>
          </a:p>
          <a:p>
            <a:pPr>
              <a:lnSpc>
                <a:spcPts val="2400"/>
              </a:lnSpc>
            </a:pPr>
            <a:r>
              <a:rPr lang="zh-CN" altLang="en-US" dirty="0" smtClean="0">
                <a:latin typeface="仿宋_GB2312" pitchFamily="49" charset="-122"/>
                <a:ea typeface="仿宋_GB2312" pitchFamily="49" charset="-122"/>
                <a:cs typeface="Times New Roman" pitchFamily="18" charset="0"/>
              </a:rPr>
              <a:t>（</a:t>
            </a:r>
            <a:r>
              <a:rPr lang="en-US" altLang="zh-CN" dirty="0" smtClean="0">
                <a:latin typeface="仿宋_GB2312" pitchFamily="49" charset="-122"/>
                <a:ea typeface="仿宋_GB2312" pitchFamily="49" charset="-122"/>
                <a:cs typeface="Times New Roman" pitchFamily="18" charset="0"/>
              </a:rPr>
              <a:t>1</a:t>
            </a:r>
            <a:r>
              <a:rPr lang="zh-CN" altLang="en-US" dirty="0" smtClean="0">
                <a:latin typeface="仿宋_GB2312" pitchFamily="49" charset="-122"/>
                <a:ea typeface="仿宋_GB2312" pitchFamily="49" charset="-122"/>
                <a:cs typeface="Times New Roman" pitchFamily="18" charset="0"/>
              </a:rPr>
              <a:t>）设计暴雨及弃水</a:t>
            </a:r>
          </a:p>
          <a:p>
            <a:pPr>
              <a:lnSpc>
                <a:spcPts val="2400"/>
              </a:lnSpc>
              <a:buBlip>
                <a:blip r:embed="rId2"/>
              </a:buBlip>
            </a:pPr>
            <a:r>
              <a:rPr lang="zh-CN" altLang="en-US" dirty="0" smtClean="0">
                <a:latin typeface="仿宋_GB2312" pitchFamily="49" charset="-122"/>
                <a:ea typeface="仿宋_GB2312" pitchFamily="49" charset="-122"/>
                <a:cs typeface="Times New Roman" pitchFamily="18" charset="0"/>
              </a:rPr>
              <a:t>  对于为保持最小、适宜等级而产生的弃水，将多余的水量预存在湖泊中，在下次引水时，减少相应的引水量</a:t>
            </a:r>
            <a:endParaRPr lang="en-US" altLang="zh-CN" dirty="0" smtClean="0">
              <a:latin typeface="仿宋_GB2312" pitchFamily="49" charset="-122"/>
              <a:ea typeface="仿宋_GB2312" pitchFamily="49" charset="-122"/>
              <a:cs typeface="Times New Roman" pitchFamily="18" charset="0"/>
            </a:endParaRPr>
          </a:p>
          <a:p>
            <a:pPr>
              <a:lnSpc>
                <a:spcPts val="2400"/>
              </a:lnSpc>
              <a:buBlip>
                <a:blip r:embed="rId2"/>
              </a:buBlip>
            </a:pPr>
            <a:r>
              <a:rPr lang="zh-CN" altLang="en-US" dirty="0" smtClean="0">
                <a:latin typeface="仿宋_GB2312" pitchFamily="49" charset="-122"/>
                <a:ea typeface="仿宋_GB2312" pitchFamily="49" charset="-122"/>
                <a:cs typeface="Times New Roman" pitchFamily="18" charset="0"/>
              </a:rPr>
              <a:t>  设置了贮存池，将高于最大储水等级的水量存于池内</a:t>
            </a:r>
          </a:p>
          <a:p>
            <a:pPr>
              <a:lnSpc>
                <a:spcPts val="2400"/>
              </a:lnSpc>
            </a:pPr>
            <a:r>
              <a:rPr lang="zh-CN" altLang="en-US" dirty="0" smtClean="0">
                <a:latin typeface="仿宋_GB2312" pitchFamily="49" charset="-122"/>
                <a:ea typeface="仿宋_GB2312" pitchFamily="49" charset="-122"/>
                <a:cs typeface="Times New Roman" pitchFamily="18" charset="0"/>
              </a:rPr>
              <a:t>（</a:t>
            </a:r>
            <a:r>
              <a:rPr lang="en-US" altLang="zh-CN" dirty="0" smtClean="0">
                <a:latin typeface="仿宋_GB2312" pitchFamily="49" charset="-122"/>
                <a:ea typeface="仿宋_GB2312" pitchFamily="49" charset="-122"/>
                <a:cs typeface="Times New Roman" pitchFamily="18" charset="0"/>
              </a:rPr>
              <a:t>2</a:t>
            </a:r>
            <a:r>
              <a:rPr lang="zh-CN" altLang="en-US" dirty="0" smtClean="0">
                <a:latin typeface="仿宋_GB2312" pitchFamily="49" charset="-122"/>
                <a:ea typeface="仿宋_GB2312" pitchFamily="49" charset="-122"/>
                <a:cs typeface="Times New Roman" pitchFamily="18" charset="0"/>
              </a:rPr>
              <a:t>）冰期</a:t>
            </a:r>
          </a:p>
          <a:p>
            <a:pPr>
              <a:lnSpc>
                <a:spcPts val="2400"/>
              </a:lnSpc>
              <a:buBlip>
                <a:blip r:embed="rId2"/>
              </a:buBlip>
            </a:pPr>
            <a:r>
              <a:rPr lang="zh-CN" altLang="en-US" dirty="0" smtClean="0">
                <a:latin typeface="仿宋_GB2312" pitchFamily="49" charset="-122"/>
                <a:ea typeface="仿宋_GB2312" pitchFamily="49" charset="-122"/>
                <a:cs typeface="Times New Roman" pitchFamily="18" charset="0"/>
              </a:rPr>
              <a:t>  冰期各月缺水量可在</a:t>
            </a:r>
            <a:r>
              <a:rPr lang="en-US" altLang="zh-CN" dirty="0" smtClean="0">
                <a:latin typeface="仿宋_GB2312" pitchFamily="49" charset="-122"/>
                <a:ea typeface="仿宋_GB2312" pitchFamily="49" charset="-122"/>
                <a:cs typeface="Times New Roman" pitchFamily="18" charset="0"/>
              </a:rPr>
              <a:t>3</a:t>
            </a:r>
            <a:r>
              <a:rPr lang="zh-CN" altLang="en-US" dirty="0" smtClean="0">
                <a:latin typeface="仿宋_GB2312" pitchFamily="49" charset="-122"/>
                <a:ea typeface="仿宋_GB2312" pitchFamily="49" charset="-122"/>
                <a:cs typeface="Times New Roman" pitchFamily="18" charset="0"/>
              </a:rPr>
              <a:t>月份集中补充</a:t>
            </a:r>
          </a:p>
          <a:p>
            <a:pPr>
              <a:lnSpc>
                <a:spcPts val="2400"/>
              </a:lnSpc>
            </a:pPr>
            <a:r>
              <a:rPr lang="zh-CN" altLang="en-US" dirty="0" smtClean="0">
                <a:latin typeface="仿宋_GB2312" pitchFamily="49" charset="-122"/>
                <a:ea typeface="仿宋_GB2312" pitchFamily="49" charset="-122"/>
                <a:cs typeface="Times New Roman" pitchFamily="18" charset="0"/>
              </a:rPr>
              <a:t>（</a:t>
            </a:r>
            <a:r>
              <a:rPr lang="en-US" altLang="zh-CN" dirty="0" smtClean="0">
                <a:latin typeface="仿宋_GB2312" pitchFamily="49" charset="-122"/>
                <a:ea typeface="仿宋_GB2312" pitchFamily="49" charset="-122"/>
                <a:cs typeface="Times New Roman" pitchFamily="18" charset="0"/>
              </a:rPr>
              <a:t>3</a:t>
            </a:r>
            <a:r>
              <a:rPr lang="zh-CN" altLang="en-US" dirty="0" smtClean="0">
                <a:latin typeface="仿宋_GB2312" pitchFamily="49" charset="-122"/>
                <a:ea typeface="仿宋_GB2312" pitchFamily="49" charset="-122"/>
                <a:cs typeface="Times New Roman" pitchFamily="18" charset="0"/>
              </a:rPr>
              <a:t>）存在需水量</a:t>
            </a:r>
          </a:p>
          <a:p>
            <a:pPr>
              <a:lnSpc>
                <a:spcPts val="2400"/>
              </a:lnSpc>
              <a:buBlip>
                <a:blip r:embed="rId2"/>
              </a:buBlip>
            </a:pPr>
            <a:r>
              <a:rPr lang="zh-CN" altLang="en-US" dirty="0" smtClean="0">
                <a:latin typeface="仿宋_GB2312" pitchFamily="49" charset="-122"/>
                <a:ea typeface="仿宋_GB2312" pitchFamily="49" charset="-122"/>
                <a:cs typeface="Times New Roman" pitchFamily="18" charset="0"/>
              </a:rPr>
              <a:t>  由丰水年、平水年转入枯水年，由此产生的多余水量可预存在湖中，直至湖泊储水量接近最小等级时再进行补水</a:t>
            </a:r>
            <a:endParaRPr lang="en-US" altLang="zh-CN" dirty="0" smtClean="0">
              <a:latin typeface="仿宋_GB2312" pitchFamily="49" charset="-122"/>
              <a:ea typeface="仿宋_GB2312" pitchFamily="49" charset="-122"/>
              <a:cs typeface="Times New Roman" pitchFamily="18" charset="0"/>
            </a:endParaRPr>
          </a:p>
          <a:p>
            <a:pPr>
              <a:lnSpc>
                <a:spcPts val="2400"/>
              </a:lnSpc>
              <a:buBlip>
                <a:blip r:embed="rId2"/>
              </a:buBlip>
            </a:pPr>
            <a:r>
              <a:rPr lang="zh-CN" altLang="en-US" dirty="0" smtClean="0">
                <a:latin typeface="仿宋_GB2312" pitchFamily="49" charset="-122"/>
                <a:ea typeface="仿宋_GB2312" pitchFamily="49" charset="-122"/>
                <a:cs typeface="Times New Roman" pitchFamily="18" charset="0"/>
              </a:rPr>
              <a:t>  由枯水年转入丰水年、平水年，由此产生的需水量，可逐月进行补充</a:t>
            </a:r>
            <a:endParaRPr lang="en-US" altLang="zh-CN" dirty="0">
              <a:latin typeface="仿宋_GB2312" pitchFamily="49" charset="-122"/>
              <a:ea typeface="仿宋_GB2312" pitchFamily="49" charset="-122"/>
              <a:cs typeface="Times New Roman" pitchFamily="18"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342897" y="971550"/>
            <a:ext cx="1231427" cy="369332"/>
          </a:xfrm>
          <a:prstGeom prst="rect">
            <a:avLst/>
          </a:prstGeom>
          <a:noFill/>
        </p:spPr>
        <p:txBody>
          <a:bodyPr wrap="none" rtlCol="0">
            <a:spAutoFit/>
          </a:bodyPr>
          <a:lstStyle/>
          <a:p>
            <a:r>
              <a:rPr lang="zh-CN" altLang="en-US" b="1" dirty="0" smtClean="0">
                <a:solidFill>
                  <a:srgbClr val="67C844"/>
                </a:solidFill>
                <a:latin typeface="仿宋_GB2312" pitchFamily="49" charset="-122"/>
                <a:ea typeface="仿宋_GB2312" pitchFamily="49" charset="-122"/>
                <a:cs typeface="Times New Roman" pitchFamily="18" charset="0"/>
              </a:rPr>
              <a:t> 年内调配</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 calcmode="lin" valueType="num">
                                      <p:cBhvr additive="base">
                                        <p:cTn id="7" dur="500" fill="hold"/>
                                        <p:tgtEl>
                                          <p:spTgt spid="563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6323">
                                            <p:txEl>
                                              <p:pRg st="2" end="2"/>
                                            </p:txEl>
                                          </p:spTgt>
                                        </p:tgtEl>
                                        <p:attrNameLst>
                                          <p:attrName>style.visibility</p:attrName>
                                        </p:attrNameLst>
                                      </p:cBhvr>
                                      <p:to>
                                        <p:strVal val="visible"/>
                                      </p:to>
                                    </p:set>
                                    <p:anim calcmode="lin" valueType="num">
                                      <p:cBhvr additive="base">
                                        <p:cTn id="13" dur="500" fill="hold"/>
                                        <p:tgtEl>
                                          <p:spTgt spid="563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63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6323">
                                            <p:txEl>
                                              <p:pRg st="4" end="4"/>
                                            </p:txEl>
                                          </p:spTgt>
                                        </p:tgtEl>
                                        <p:attrNameLst>
                                          <p:attrName>style.visibility</p:attrName>
                                        </p:attrNameLst>
                                      </p:cBhvr>
                                      <p:to>
                                        <p:strVal val="visible"/>
                                      </p:to>
                                    </p:set>
                                    <p:anim calcmode="lin" valueType="num">
                                      <p:cBhvr additive="base">
                                        <p:cTn id="19" dur="500" fill="hold"/>
                                        <p:tgtEl>
                                          <p:spTgt spid="5632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63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6323">
                                            <p:txEl>
                                              <p:pRg st="5" end="5"/>
                                            </p:txEl>
                                          </p:spTgt>
                                        </p:tgtEl>
                                        <p:attrNameLst>
                                          <p:attrName>style.visibility</p:attrName>
                                        </p:attrNameLst>
                                      </p:cBhvr>
                                      <p:to>
                                        <p:strVal val="visible"/>
                                      </p:to>
                                    </p:set>
                                    <p:anim calcmode="lin" valueType="num">
                                      <p:cBhvr additive="base">
                                        <p:cTn id="25" dur="500" fill="hold"/>
                                        <p:tgtEl>
                                          <p:spTgt spid="5632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63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6323">
                                            <p:txEl>
                                              <p:pRg st="6" end="6"/>
                                            </p:txEl>
                                          </p:spTgt>
                                        </p:tgtEl>
                                        <p:attrNameLst>
                                          <p:attrName>style.visibility</p:attrName>
                                        </p:attrNameLst>
                                      </p:cBhvr>
                                      <p:to>
                                        <p:strVal val="visible"/>
                                      </p:to>
                                    </p:set>
                                    <p:anim calcmode="lin" valueType="num">
                                      <p:cBhvr additive="base">
                                        <p:cTn id="31" dur="500" fill="hold"/>
                                        <p:tgtEl>
                                          <p:spTgt spid="5632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63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6323">
                                            <p:txEl>
                                              <p:pRg st="7" end="7"/>
                                            </p:txEl>
                                          </p:spTgt>
                                        </p:tgtEl>
                                        <p:attrNameLst>
                                          <p:attrName>style.visibility</p:attrName>
                                        </p:attrNameLst>
                                      </p:cBhvr>
                                      <p:to>
                                        <p:strVal val="visible"/>
                                      </p:to>
                                    </p:set>
                                    <p:anim calcmode="lin" valueType="num">
                                      <p:cBhvr additive="base">
                                        <p:cTn id="37" dur="500" fill="hold"/>
                                        <p:tgtEl>
                                          <p:spTgt spid="5632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632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6323">
                                            <p:txEl>
                                              <p:pRg st="8" end="8"/>
                                            </p:txEl>
                                          </p:spTgt>
                                        </p:tgtEl>
                                        <p:attrNameLst>
                                          <p:attrName>style.visibility</p:attrName>
                                        </p:attrNameLst>
                                      </p:cBhvr>
                                      <p:to>
                                        <p:strVal val="visible"/>
                                      </p:to>
                                    </p:set>
                                    <p:anim calcmode="lin" valueType="num">
                                      <p:cBhvr additive="base">
                                        <p:cTn id="43" dur="500" fill="hold"/>
                                        <p:tgtEl>
                                          <p:spTgt spid="5632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632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6323">
                                            <p:txEl>
                                              <p:pRg st="9" end="9"/>
                                            </p:txEl>
                                          </p:spTgt>
                                        </p:tgtEl>
                                        <p:attrNameLst>
                                          <p:attrName>style.visibility</p:attrName>
                                        </p:attrNameLst>
                                      </p:cBhvr>
                                      <p:to>
                                        <p:strVal val="visible"/>
                                      </p:to>
                                    </p:set>
                                    <p:anim calcmode="lin" valueType="num">
                                      <p:cBhvr additive="base">
                                        <p:cTn id="49" dur="500" fill="hold"/>
                                        <p:tgtEl>
                                          <p:spTgt spid="5632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632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6323">
                                            <p:txEl>
                                              <p:pRg st="10" end="10"/>
                                            </p:txEl>
                                          </p:spTgt>
                                        </p:tgtEl>
                                        <p:attrNameLst>
                                          <p:attrName>style.visibility</p:attrName>
                                        </p:attrNameLst>
                                      </p:cBhvr>
                                      <p:to>
                                        <p:strVal val="visible"/>
                                      </p:to>
                                    </p:set>
                                    <p:anim calcmode="lin" valueType="num">
                                      <p:cBhvr additive="base">
                                        <p:cTn id="55" dur="500" fill="hold"/>
                                        <p:tgtEl>
                                          <p:spTgt spid="5632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632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6323">
                                            <p:txEl>
                                              <p:pRg st="11" end="11"/>
                                            </p:txEl>
                                          </p:spTgt>
                                        </p:tgtEl>
                                        <p:attrNameLst>
                                          <p:attrName>style.visibility</p:attrName>
                                        </p:attrNameLst>
                                      </p:cBhvr>
                                      <p:to>
                                        <p:strVal val="visible"/>
                                      </p:to>
                                    </p:set>
                                    <p:anim calcmode="lin" valueType="num">
                                      <p:cBhvr additive="base">
                                        <p:cTn id="61" dur="500" fill="hold"/>
                                        <p:tgtEl>
                                          <p:spTgt spid="5632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632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6.6 </a:t>
            </a:r>
            <a:r>
              <a:rPr lang="zh-CN" altLang="en-US" sz="2400" dirty="0" smtClean="0">
                <a:solidFill>
                  <a:schemeClr val="tx1"/>
                </a:solidFill>
                <a:effectLst/>
                <a:latin typeface="Times New Roman" pitchFamily="18" charset="0"/>
                <a:cs typeface="Times New Roman" pitchFamily="18" charset="0"/>
              </a:rPr>
              <a:t>方案实施及评价</a:t>
            </a:r>
          </a:p>
        </p:txBody>
      </p:sp>
      <p:sp>
        <p:nvSpPr>
          <p:cNvPr id="56323" name="Text Box 3"/>
          <p:cNvSpPr txBox="1">
            <a:spLocks noChangeArrowheads="1"/>
          </p:cNvSpPr>
          <p:nvPr/>
        </p:nvSpPr>
        <p:spPr bwMode="auto">
          <a:xfrm>
            <a:off x="395288" y="981074"/>
            <a:ext cx="8372475" cy="1593193"/>
          </a:xfrm>
          <a:prstGeom prst="rect">
            <a:avLst/>
          </a:prstGeom>
          <a:noFill/>
          <a:ln w="9525">
            <a:noFill/>
            <a:miter lim="800000"/>
            <a:headEnd/>
            <a:tailEnd/>
          </a:ln>
          <a:effectLst/>
        </p:spPr>
        <p:txBody>
          <a:bodyPr wrap="square">
            <a:spAutoFit/>
          </a:bodyPr>
          <a:lstStyle/>
          <a:p>
            <a:pPr>
              <a:lnSpc>
                <a:spcPts val="2400"/>
              </a:lnSpc>
            </a:pPr>
            <a:r>
              <a:rPr lang="zh-CN" altLang="en-US" b="1" dirty="0" smtClean="0">
                <a:solidFill>
                  <a:srgbClr val="67C844"/>
                </a:solidFill>
                <a:latin typeface="仿宋_GB2312" pitchFamily="49" charset="-122"/>
                <a:ea typeface="仿宋_GB2312" pitchFamily="49" charset="-122"/>
                <a:cs typeface="Times New Roman" pitchFamily="18" charset="0"/>
              </a:rPr>
              <a:t>水资源系统模型</a:t>
            </a:r>
            <a:endParaRPr lang="en-US" altLang="zh-CN" b="1" dirty="0" smtClean="0">
              <a:solidFill>
                <a:srgbClr val="67C844"/>
              </a:solidFill>
              <a:latin typeface="仿宋_GB2312" pitchFamily="49" charset="-122"/>
              <a:ea typeface="仿宋_GB2312" pitchFamily="49" charset="-122"/>
              <a:cs typeface="Times New Roman" pitchFamily="18" charset="0"/>
            </a:endParaRPr>
          </a:p>
          <a:p>
            <a:pPr>
              <a:lnSpc>
                <a:spcPts val="2400"/>
              </a:lnSpc>
            </a:pPr>
            <a:endParaRPr lang="en-US" altLang="zh-CN" b="1" dirty="0" smtClean="0">
              <a:solidFill>
                <a:srgbClr val="67C844"/>
              </a:solidFill>
              <a:latin typeface="仿宋_GB2312" pitchFamily="49" charset="-122"/>
              <a:ea typeface="仿宋_GB2312" pitchFamily="49" charset="-122"/>
              <a:cs typeface="Times New Roman" pitchFamily="18" charset="0"/>
            </a:endParaRPr>
          </a:p>
          <a:p>
            <a:pPr>
              <a:lnSpc>
                <a:spcPts val="2400"/>
              </a:lnSpc>
            </a:pPr>
            <a:r>
              <a:rPr lang="zh-CN" altLang="en-US" dirty="0" smtClean="0">
                <a:latin typeface="仿宋_GB2312" pitchFamily="49" charset="-122"/>
                <a:ea typeface="仿宋_GB2312" pitchFamily="49" charset="-122"/>
                <a:cs typeface="Times New Roman" pitchFamily="18" charset="0"/>
              </a:rPr>
              <a:t>    选用了线性规划模型。</a:t>
            </a:r>
            <a:endParaRPr lang="en-US" altLang="zh-CN" dirty="0" smtClean="0">
              <a:latin typeface="仿宋_GB2312" pitchFamily="49" charset="-122"/>
              <a:ea typeface="仿宋_GB2312" pitchFamily="49" charset="-122"/>
              <a:cs typeface="Times New Roman" pitchFamily="18" charset="0"/>
            </a:endParaRPr>
          </a:p>
          <a:p>
            <a:pPr>
              <a:lnSpc>
                <a:spcPts val="2400"/>
              </a:lnSpc>
            </a:pPr>
            <a:r>
              <a:rPr lang="en-US" altLang="zh-CN" dirty="0" smtClean="0">
                <a:latin typeface="仿宋_GB2312" pitchFamily="49" charset="-122"/>
                <a:ea typeface="仿宋_GB2312" pitchFamily="49" charset="-122"/>
                <a:cs typeface="Times New Roman" pitchFamily="18" charset="0"/>
              </a:rPr>
              <a:t>    </a:t>
            </a:r>
            <a:r>
              <a:rPr lang="zh-CN" altLang="en-US" dirty="0" smtClean="0">
                <a:latin typeface="仿宋_GB2312" pitchFamily="49" charset="-122"/>
                <a:ea typeface="仿宋_GB2312" pitchFamily="49" charset="-122"/>
                <a:cs typeface="Times New Roman" pitchFamily="18" charset="0"/>
              </a:rPr>
              <a:t>线性规划模型在系统优化及建模、求解方面具有简单、适用的特点，实际应用较为广泛。</a:t>
            </a:r>
            <a:endParaRPr lang="en-US" altLang="zh-CN" dirty="0">
              <a:latin typeface="仿宋_GB2312" pitchFamily="49" charset="-122"/>
              <a:ea typeface="仿宋_GB2312" pitchFamily="49" charset="-122"/>
              <a:cs typeface="Times New Roman" pitchFamily="18"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6.6 </a:t>
            </a:r>
            <a:r>
              <a:rPr lang="zh-CN" altLang="en-US" sz="2400" dirty="0" smtClean="0">
                <a:solidFill>
                  <a:schemeClr val="tx1"/>
                </a:solidFill>
                <a:effectLst/>
                <a:latin typeface="Times New Roman" pitchFamily="18" charset="0"/>
                <a:cs typeface="Times New Roman" pitchFamily="18" charset="0"/>
              </a:rPr>
              <a:t>方案实施及评价</a:t>
            </a:r>
          </a:p>
        </p:txBody>
      </p:sp>
      <p:sp>
        <p:nvSpPr>
          <p:cNvPr id="56323" name="Text Box 3"/>
          <p:cNvSpPr txBox="1">
            <a:spLocks noChangeArrowheads="1"/>
          </p:cNvSpPr>
          <p:nvPr/>
        </p:nvSpPr>
        <p:spPr bwMode="auto">
          <a:xfrm>
            <a:off x="395288" y="981074"/>
            <a:ext cx="8372475" cy="2516523"/>
          </a:xfrm>
          <a:prstGeom prst="rect">
            <a:avLst/>
          </a:prstGeom>
          <a:noFill/>
          <a:ln w="9525">
            <a:noFill/>
            <a:miter lim="800000"/>
            <a:headEnd/>
            <a:tailEnd/>
          </a:ln>
          <a:effectLst/>
        </p:spPr>
        <p:txBody>
          <a:bodyPr wrap="square">
            <a:spAutoFit/>
          </a:bodyPr>
          <a:lstStyle/>
          <a:p>
            <a:pPr>
              <a:lnSpc>
                <a:spcPts val="2400"/>
              </a:lnSpc>
            </a:pPr>
            <a:r>
              <a:rPr lang="zh-CN" altLang="en-US" b="1" dirty="0" smtClean="0">
                <a:latin typeface="仿宋_GB2312" pitchFamily="49" charset="-122"/>
                <a:ea typeface="仿宋_GB2312" pitchFamily="49" charset="-122"/>
                <a:cs typeface="Times New Roman" pitchFamily="18" charset="0"/>
              </a:rPr>
              <a:t>模型求解</a:t>
            </a:r>
            <a:endParaRPr lang="en-US" altLang="zh-CN" b="1" dirty="0" smtClean="0">
              <a:latin typeface="仿宋_GB2312" pitchFamily="49" charset="-122"/>
              <a:ea typeface="仿宋_GB2312" pitchFamily="49" charset="-122"/>
              <a:cs typeface="Times New Roman" pitchFamily="18" charset="0"/>
            </a:endParaRPr>
          </a:p>
          <a:p>
            <a:pPr>
              <a:lnSpc>
                <a:spcPts val="2400"/>
              </a:lnSpc>
            </a:pPr>
            <a:endParaRPr lang="en-US" altLang="zh-CN" b="1" dirty="0" smtClean="0">
              <a:latin typeface="仿宋_GB2312" pitchFamily="49" charset="-122"/>
              <a:ea typeface="仿宋_GB2312" pitchFamily="49" charset="-122"/>
              <a:cs typeface="Times New Roman" pitchFamily="18" charset="0"/>
            </a:endParaRPr>
          </a:p>
          <a:p>
            <a:pPr>
              <a:lnSpc>
                <a:spcPts val="2400"/>
              </a:lnSpc>
            </a:pPr>
            <a:r>
              <a:rPr lang="zh-CN" altLang="en-US" dirty="0" smtClean="0">
                <a:latin typeface="仿宋_GB2312" pitchFamily="49" charset="-122"/>
                <a:ea typeface="仿宋_GB2312" pitchFamily="49" charset="-122"/>
                <a:cs typeface="Times New Roman" pitchFamily="18" charset="0"/>
              </a:rPr>
              <a:t>    计算：</a:t>
            </a:r>
            <a:r>
              <a:rPr lang="en-US" altLang="zh-CN" dirty="0" smtClean="0">
                <a:latin typeface="仿宋_GB2312" pitchFamily="49" charset="-122"/>
                <a:ea typeface="仿宋_GB2312" pitchFamily="49" charset="-122"/>
                <a:cs typeface="Times New Roman" pitchFamily="18" charset="0"/>
              </a:rPr>
              <a:t>MATLAB</a:t>
            </a:r>
            <a:r>
              <a:rPr lang="zh-CN" altLang="en-US" dirty="0" smtClean="0">
                <a:latin typeface="仿宋_GB2312" pitchFamily="49" charset="-122"/>
                <a:ea typeface="仿宋_GB2312" pitchFamily="49" charset="-122"/>
                <a:cs typeface="Times New Roman" pitchFamily="18" charset="0"/>
              </a:rPr>
              <a:t>软件</a:t>
            </a:r>
            <a:endParaRPr lang="en-US" altLang="zh-CN" dirty="0" smtClean="0">
              <a:latin typeface="仿宋_GB2312" pitchFamily="49" charset="-122"/>
              <a:ea typeface="仿宋_GB2312" pitchFamily="49" charset="-122"/>
              <a:cs typeface="Times New Roman" pitchFamily="18" charset="0"/>
            </a:endParaRPr>
          </a:p>
          <a:p>
            <a:pPr>
              <a:lnSpc>
                <a:spcPts val="2400"/>
              </a:lnSpc>
            </a:pPr>
            <a:endParaRPr lang="zh-CN" altLang="en-US" dirty="0" smtClean="0">
              <a:latin typeface="仿宋_GB2312" pitchFamily="49" charset="-122"/>
              <a:ea typeface="仿宋_GB2312" pitchFamily="49" charset="-122"/>
              <a:cs typeface="Times New Roman" pitchFamily="18" charset="0"/>
            </a:endParaRPr>
          </a:p>
          <a:p>
            <a:pPr>
              <a:lnSpc>
                <a:spcPts val="2400"/>
              </a:lnSpc>
            </a:pPr>
            <a:r>
              <a:rPr lang="zh-CN" altLang="en-US" dirty="0" smtClean="0">
                <a:latin typeface="仿宋_GB2312" pitchFamily="49" charset="-122"/>
                <a:ea typeface="仿宋_GB2312" pitchFamily="49" charset="-122"/>
                <a:cs typeface="Times New Roman" pitchFamily="18" charset="0"/>
              </a:rPr>
              <a:t>    目标函数：在各个时段供水费用最低</a:t>
            </a:r>
            <a:endParaRPr lang="en-US" altLang="zh-CN" dirty="0" smtClean="0">
              <a:latin typeface="仿宋_GB2312" pitchFamily="49" charset="-122"/>
              <a:ea typeface="仿宋_GB2312" pitchFamily="49" charset="-122"/>
              <a:cs typeface="Times New Roman" pitchFamily="18" charset="0"/>
            </a:endParaRPr>
          </a:p>
          <a:p>
            <a:pPr>
              <a:lnSpc>
                <a:spcPts val="2400"/>
              </a:lnSpc>
            </a:pPr>
            <a:r>
              <a:rPr lang="en-US" altLang="zh-CN" dirty="0" smtClean="0">
                <a:latin typeface="仿宋_GB2312" pitchFamily="49" charset="-122"/>
                <a:ea typeface="仿宋_GB2312" pitchFamily="49" charset="-122"/>
                <a:cs typeface="Times New Roman" pitchFamily="18" charset="0"/>
              </a:rPr>
              <a:t>    </a:t>
            </a:r>
            <a:r>
              <a:rPr lang="zh-CN" altLang="en-US" dirty="0" smtClean="0">
                <a:latin typeface="仿宋_GB2312" pitchFamily="49" charset="-122"/>
                <a:ea typeface="仿宋_GB2312" pitchFamily="49" charset="-122"/>
                <a:cs typeface="Times New Roman" pitchFamily="18" charset="0"/>
              </a:rPr>
              <a:t>约束条件：在各个时段湖泊都满足水量平衡方程、水质控制约束，以及梅江湖泊一期工程中对再生水供应能力（</a:t>
            </a:r>
            <a:r>
              <a:rPr lang="en-US" altLang="zh-CN" dirty="0" smtClean="0">
                <a:latin typeface="仿宋_GB2312" pitchFamily="49" charset="-122"/>
                <a:ea typeface="仿宋_GB2312" pitchFamily="49" charset="-122"/>
                <a:cs typeface="Times New Roman" pitchFamily="18" charset="0"/>
              </a:rPr>
              <a:t>18</a:t>
            </a:r>
            <a:r>
              <a:rPr lang="zh-CN" altLang="en-US" dirty="0" smtClean="0">
                <a:latin typeface="仿宋_GB2312" pitchFamily="49" charset="-122"/>
                <a:ea typeface="仿宋_GB2312" pitchFamily="49" charset="-122"/>
                <a:cs typeface="Times New Roman" pitchFamily="18" charset="0"/>
              </a:rPr>
              <a:t>万</a:t>
            </a:r>
            <a:r>
              <a:rPr lang="en-US" altLang="zh-CN" dirty="0" smtClean="0">
                <a:latin typeface="仿宋_GB2312" pitchFamily="49" charset="-122"/>
                <a:ea typeface="仿宋_GB2312" pitchFamily="49" charset="-122"/>
                <a:cs typeface="Times New Roman" pitchFamily="18" charset="0"/>
              </a:rPr>
              <a:t>m</a:t>
            </a:r>
            <a:r>
              <a:rPr lang="en-US" altLang="zh-CN" baseline="30000" dirty="0" smtClean="0">
                <a:latin typeface="仿宋_GB2312" pitchFamily="49" charset="-122"/>
                <a:ea typeface="仿宋_GB2312" pitchFamily="49" charset="-122"/>
                <a:cs typeface="Times New Roman" pitchFamily="18" charset="0"/>
              </a:rPr>
              <a:t>3</a:t>
            </a:r>
            <a:r>
              <a:rPr lang="en-US" altLang="zh-CN" dirty="0" smtClean="0">
                <a:latin typeface="仿宋_GB2312" pitchFamily="49" charset="-122"/>
                <a:ea typeface="仿宋_GB2312" pitchFamily="49" charset="-122"/>
                <a:cs typeface="Times New Roman" pitchFamily="18" charset="0"/>
              </a:rPr>
              <a:t>/</a:t>
            </a:r>
            <a:r>
              <a:rPr lang="zh-CN" altLang="en-US" dirty="0" smtClean="0">
                <a:latin typeface="仿宋_GB2312" pitchFamily="49" charset="-122"/>
                <a:ea typeface="仿宋_GB2312" pitchFamily="49" charset="-122"/>
                <a:cs typeface="Times New Roman" pitchFamily="18" charset="0"/>
              </a:rPr>
              <a:t>月）的约束。模型的具体表达式为：</a:t>
            </a:r>
          </a:p>
          <a:p>
            <a:pPr>
              <a:lnSpc>
                <a:spcPts val="2400"/>
              </a:lnSpc>
            </a:pPr>
            <a:endParaRPr lang="en-US" altLang="zh-CN" dirty="0">
              <a:latin typeface="仿宋_GB2312" pitchFamily="49" charset="-122"/>
              <a:ea typeface="仿宋_GB2312" pitchFamily="49" charset="-122"/>
              <a:cs typeface="Times New Roman" pitchFamily="18"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85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85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8547" name="Object 3"/>
          <p:cNvGraphicFramePr>
            <a:graphicFrameLocks noChangeAspect="1"/>
          </p:cNvGraphicFramePr>
          <p:nvPr/>
        </p:nvGraphicFramePr>
        <p:xfrm>
          <a:off x="2051720" y="3645024"/>
          <a:ext cx="6408712" cy="304376"/>
        </p:xfrm>
        <a:graphic>
          <a:graphicData uri="http://schemas.openxmlformats.org/presentationml/2006/ole">
            <p:oleObj spid="_x0000_s108547" name="Equation" r:id="rId3" imgW="4445000" imgH="203200" progId="">
              <p:embed/>
            </p:oleObj>
          </a:graphicData>
        </a:graphic>
      </p:graphicFrame>
      <p:sp>
        <p:nvSpPr>
          <p:cNvPr id="10855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8549" name="Object 5"/>
          <p:cNvGraphicFramePr>
            <a:graphicFrameLocks noChangeAspect="1"/>
          </p:cNvGraphicFramePr>
          <p:nvPr/>
        </p:nvGraphicFramePr>
        <p:xfrm>
          <a:off x="2051720" y="4149080"/>
          <a:ext cx="6408712" cy="289962"/>
        </p:xfrm>
        <a:graphic>
          <a:graphicData uri="http://schemas.openxmlformats.org/presentationml/2006/ole">
            <p:oleObj spid="_x0000_s108549" name="Equation" r:id="rId4" imgW="4622800" imgH="203200" progId="">
              <p:embed/>
            </p:oleObj>
          </a:graphicData>
        </a:graphic>
      </p:graphicFrame>
      <p:sp>
        <p:nvSpPr>
          <p:cNvPr id="10855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8551" name="Object 7"/>
          <p:cNvGraphicFramePr>
            <a:graphicFrameLocks noChangeAspect="1"/>
          </p:cNvGraphicFramePr>
          <p:nvPr/>
        </p:nvGraphicFramePr>
        <p:xfrm>
          <a:off x="1907704" y="4653136"/>
          <a:ext cx="6480720" cy="247985"/>
        </p:xfrm>
        <a:graphic>
          <a:graphicData uri="http://schemas.openxmlformats.org/presentationml/2006/ole">
            <p:oleObj spid="_x0000_s108551" name="Equation" r:id="rId5" imgW="5346700" imgH="203200" progId="">
              <p:embed/>
            </p:oleObj>
          </a:graphicData>
        </a:graphic>
      </p:graphicFrame>
      <p:sp>
        <p:nvSpPr>
          <p:cNvPr id="10855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8553" name="Object 9"/>
          <p:cNvGraphicFramePr>
            <a:graphicFrameLocks noChangeAspect="1"/>
          </p:cNvGraphicFramePr>
          <p:nvPr/>
        </p:nvGraphicFramePr>
        <p:xfrm>
          <a:off x="1907705" y="4941169"/>
          <a:ext cx="3888431" cy="270836"/>
        </p:xfrm>
        <a:graphic>
          <a:graphicData uri="http://schemas.openxmlformats.org/presentationml/2006/ole">
            <p:oleObj spid="_x0000_s108553" name="Equation" r:id="rId6" imgW="2971800" imgH="203200" progId="">
              <p:embed/>
            </p:oleObj>
          </a:graphicData>
        </a:graphic>
      </p:graphicFrame>
      <p:sp>
        <p:nvSpPr>
          <p:cNvPr id="10855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8555" name="Object 11"/>
          <p:cNvGraphicFramePr>
            <a:graphicFrameLocks noChangeAspect="1"/>
          </p:cNvGraphicFramePr>
          <p:nvPr/>
        </p:nvGraphicFramePr>
        <p:xfrm>
          <a:off x="1907704" y="5517232"/>
          <a:ext cx="1152128" cy="314216"/>
        </p:xfrm>
        <a:graphic>
          <a:graphicData uri="http://schemas.openxmlformats.org/presentationml/2006/ole">
            <p:oleObj spid="_x0000_s108555" name="Equation" r:id="rId7" imgW="736600" imgH="203200" progId="">
              <p:embed/>
            </p:oleObj>
          </a:graphicData>
        </a:graphic>
      </p:graphicFrame>
      <p:sp>
        <p:nvSpPr>
          <p:cNvPr id="17" name="TextBox 16"/>
          <p:cNvSpPr txBox="1"/>
          <p:nvPr/>
        </p:nvSpPr>
        <p:spPr>
          <a:xfrm>
            <a:off x="395536" y="3573016"/>
            <a:ext cx="1810111" cy="2308324"/>
          </a:xfrm>
          <a:prstGeom prst="rect">
            <a:avLst/>
          </a:prstGeom>
          <a:noFill/>
        </p:spPr>
        <p:txBody>
          <a:bodyPr wrap="none" rtlCol="0">
            <a:spAutoFit/>
          </a:bodyPr>
          <a:lstStyle/>
          <a:p>
            <a:r>
              <a:rPr lang="zh-CN" altLang="en-US" b="1" dirty="0" smtClean="0">
                <a:latin typeface="仿宋_GB2312" pitchFamily="49" charset="-122"/>
                <a:ea typeface="仿宋_GB2312" pitchFamily="49" charset="-122"/>
              </a:rPr>
              <a:t>目标函数</a:t>
            </a:r>
            <a:r>
              <a:rPr lang="zh-CN" altLang="en-US" dirty="0" smtClean="0">
                <a:latin typeface="仿宋_GB2312" pitchFamily="49" charset="-122"/>
                <a:ea typeface="仿宋_GB2312" pitchFamily="49" charset="-122"/>
              </a:rPr>
              <a:t>：</a:t>
            </a:r>
            <a:endParaRPr lang="en-US" altLang="zh-CN" dirty="0" smtClean="0">
              <a:latin typeface="仿宋_GB2312" pitchFamily="49" charset="-122"/>
              <a:ea typeface="仿宋_GB2312" pitchFamily="49" charset="-122"/>
            </a:endParaRPr>
          </a:p>
          <a:p>
            <a:endParaRPr lang="en-US" altLang="zh-CN" dirty="0" smtClean="0">
              <a:latin typeface="仿宋_GB2312" pitchFamily="49" charset="-122"/>
              <a:ea typeface="仿宋_GB2312" pitchFamily="49" charset="-122"/>
            </a:endParaRPr>
          </a:p>
          <a:p>
            <a:r>
              <a:rPr lang="zh-CN" altLang="en-US" b="1" dirty="0" smtClean="0">
                <a:latin typeface="仿宋_GB2312" pitchFamily="49" charset="-122"/>
                <a:ea typeface="仿宋_GB2312" pitchFamily="49" charset="-122"/>
              </a:rPr>
              <a:t>水量平衡约束</a:t>
            </a:r>
            <a:r>
              <a:rPr lang="zh-CN" altLang="en-US" dirty="0" smtClean="0">
                <a:latin typeface="仿宋_GB2312" pitchFamily="49" charset="-122"/>
                <a:ea typeface="仿宋_GB2312" pitchFamily="49" charset="-122"/>
              </a:rPr>
              <a:t>：</a:t>
            </a:r>
            <a:endParaRPr lang="en-US" altLang="zh-CN" dirty="0" smtClean="0">
              <a:latin typeface="仿宋_GB2312" pitchFamily="49" charset="-122"/>
              <a:ea typeface="仿宋_GB2312" pitchFamily="49" charset="-122"/>
            </a:endParaRPr>
          </a:p>
          <a:p>
            <a:endParaRPr lang="en-US" altLang="zh-CN" dirty="0" smtClean="0">
              <a:latin typeface="仿宋_GB2312" pitchFamily="49" charset="-122"/>
              <a:ea typeface="仿宋_GB2312" pitchFamily="49" charset="-122"/>
            </a:endParaRPr>
          </a:p>
          <a:p>
            <a:r>
              <a:rPr lang="zh-CN" altLang="en-US" b="1" dirty="0" smtClean="0">
                <a:latin typeface="仿宋_GB2312" pitchFamily="49" charset="-122"/>
                <a:ea typeface="仿宋_GB2312" pitchFamily="49" charset="-122"/>
              </a:rPr>
              <a:t>水质约束：</a:t>
            </a:r>
            <a:endParaRPr lang="en-US" altLang="zh-CN" b="1" dirty="0" smtClean="0">
              <a:latin typeface="仿宋_GB2312" pitchFamily="49" charset="-122"/>
              <a:ea typeface="仿宋_GB2312" pitchFamily="49" charset="-122"/>
            </a:endParaRPr>
          </a:p>
          <a:p>
            <a:endParaRPr lang="en-US" altLang="zh-CN" b="1" dirty="0" smtClean="0">
              <a:latin typeface="仿宋_GB2312" pitchFamily="49" charset="-122"/>
              <a:ea typeface="仿宋_GB2312" pitchFamily="49" charset="-122"/>
            </a:endParaRPr>
          </a:p>
          <a:p>
            <a:endParaRPr lang="en-US" altLang="zh-CN" b="1" dirty="0" smtClean="0">
              <a:latin typeface="仿宋_GB2312" pitchFamily="49" charset="-122"/>
              <a:ea typeface="仿宋_GB2312" pitchFamily="49" charset="-122"/>
            </a:endParaRPr>
          </a:p>
          <a:p>
            <a:r>
              <a:rPr lang="zh-CN" altLang="en-US" b="1" dirty="0" smtClean="0">
                <a:latin typeface="仿宋_GB2312" pitchFamily="49" charset="-122"/>
                <a:ea typeface="仿宋_GB2312" pitchFamily="49" charset="-122"/>
              </a:rPr>
              <a:t>供水约束：</a:t>
            </a:r>
            <a:endParaRPr lang="zh-CN" altLang="en-US" b="1" dirty="0">
              <a:latin typeface="仿宋_GB2312" pitchFamily="49" charset="-122"/>
              <a:ea typeface="仿宋_GB2312" pitchFamily="49"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6.6 </a:t>
            </a:r>
            <a:r>
              <a:rPr lang="zh-CN" altLang="en-US" sz="2400" dirty="0" smtClean="0">
                <a:solidFill>
                  <a:schemeClr val="tx1"/>
                </a:solidFill>
                <a:effectLst/>
                <a:latin typeface="Times New Roman" pitchFamily="18" charset="0"/>
                <a:cs typeface="Times New Roman" pitchFamily="18" charset="0"/>
              </a:rPr>
              <a:t>方案实施及评价</a:t>
            </a:r>
          </a:p>
        </p:txBody>
      </p:sp>
      <p:sp>
        <p:nvSpPr>
          <p:cNvPr id="56323" name="Text Box 3"/>
          <p:cNvSpPr txBox="1">
            <a:spLocks noChangeArrowheads="1"/>
          </p:cNvSpPr>
          <p:nvPr/>
        </p:nvSpPr>
        <p:spPr bwMode="auto">
          <a:xfrm>
            <a:off x="395288" y="981074"/>
            <a:ext cx="8372475" cy="2246769"/>
          </a:xfrm>
          <a:prstGeom prst="rect">
            <a:avLst/>
          </a:prstGeom>
          <a:noFill/>
          <a:ln w="9525">
            <a:noFill/>
            <a:miter lim="800000"/>
            <a:headEnd/>
            <a:tailEnd/>
          </a:ln>
          <a:effectLst/>
        </p:spPr>
        <p:txBody>
          <a:bodyPr wrap="square">
            <a:spAutoFit/>
          </a:bodyPr>
          <a:lstStyle/>
          <a:p>
            <a:pPr>
              <a:lnSpc>
                <a:spcPts val="2400"/>
              </a:lnSpc>
            </a:pPr>
            <a:r>
              <a:rPr lang="zh-CN" altLang="en-US" b="1" dirty="0" smtClean="0">
                <a:solidFill>
                  <a:srgbClr val="67C844"/>
                </a:solidFill>
                <a:latin typeface="仿宋_GB2312" pitchFamily="49" charset="-122"/>
                <a:ea typeface="仿宋_GB2312" pitchFamily="49" charset="-122"/>
                <a:cs typeface="Times New Roman" pitchFamily="18" charset="0"/>
              </a:rPr>
              <a:t>优化配置结果及分析</a:t>
            </a:r>
            <a:endParaRPr lang="en-US" altLang="zh-CN" b="1" dirty="0" smtClean="0">
              <a:solidFill>
                <a:srgbClr val="67C844"/>
              </a:solidFill>
              <a:latin typeface="仿宋_GB2312" pitchFamily="49" charset="-122"/>
              <a:ea typeface="仿宋_GB2312" pitchFamily="49" charset="-122"/>
              <a:cs typeface="Times New Roman" pitchFamily="18" charset="0"/>
            </a:endParaRPr>
          </a:p>
          <a:p>
            <a:pPr>
              <a:lnSpc>
                <a:spcPts val="2400"/>
              </a:lnSpc>
            </a:pPr>
            <a:endParaRPr lang="en-US" altLang="zh-CN" b="1" dirty="0" smtClean="0">
              <a:solidFill>
                <a:srgbClr val="67C844"/>
              </a:solidFill>
              <a:latin typeface="仿宋_GB2312" pitchFamily="49" charset="-122"/>
              <a:ea typeface="仿宋_GB2312" pitchFamily="49" charset="-122"/>
              <a:cs typeface="Times New Roman" pitchFamily="18" charset="0"/>
            </a:endParaRPr>
          </a:p>
          <a:p>
            <a:pPr>
              <a:lnSpc>
                <a:spcPts val="2400"/>
              </a:lnSpc>
            </a:pPr>
            <a:r>
              <a:rPr lang="zh-CN" altLang="en-US" b="1" dirty="0" smtClean="0">
                <a:latin typeface="仿宋_GB2312" pitchFamily="49" charset="-122"/>
                <a:ea typeface="仿宋_GB2312" pitchFamily="49" charset="-122"/>
                <a:cs typeface="Times New Roman" pitchFamily="18" charset="0"/>
              </a:rPr>
              <a:t>计算结果表明</a:t>
            </a:r>
            <a:r>
              <a:rPr lang="zh-CN" altLang="en-US" dirty="0" smtClean="0">
                <a:latin typeface="仿宋_GB2312" pitchFamily="49" charset="-122"/>
                <a:ea typeface="仿宋_GB2312" pitchFamily="49" charset="-122"/>
                <a:cs typeface="Times New Roman" pitchFamily="18" charset="0"/>
              </a:rPr>
              <a:t>：</a:t>
            </a:r>
          </a:p>
          <a:p>
            <a:pPr>
              <a:lnSpc>
                <a:spcPts val="2400"/>
              </a:lnSpc>
            </a:pPr>
            <a:r>
              <a:rPr lang="zh-CN" altLang="en-US" dirty="0" smtClean="0">
                <a:latin typeface="仿宋_GB2312" pitchFamily="49" charset="-122"/>
                <a:ea typeface="仿宋_GB2312" pitchFamily="49" charset="-122"/>
                <a:cs typeface="Times New Roman" pitchFamily="18" charset="0"/>
              </a:rPr>
              <a:t>（</a:t>
            </a:r>
            <a:r>
              <a:rPr lang="en-US" altLang="zh-CN" dirty="0" smtClean="0">
                <a:latin typeface="仿宋_GB2312" pitchFamily="49" charset="-122"/>
                <a:ea typeface="仿宋_GB2312" pitchFamily="49" charset="-122"/>
                <a:cs typeface="Times New Roman" pitchFamily="18" charset="0"/>
              </a:rPr>
              <a:t>1</a:t>
            </a:r>
            <a:r>
              <a:rPr lang="zh-CN" altLang="en-US" dirty="0" smtClean="0">
                <a:latin typeface="仿宋_GB2312" pitchFamily="49" charset="-122"/>
                <a:ea typeface="仿宋_GB2312" pitchFamily="49" charset="-122"/>
                <a:cs typeface="Times New Roman" pitchFamily="18" charset="0"/>
              </a:rPr>
              <a:t>）水量平衡约束、供水能力约束均可满足；水质约束基本满足</a:t>
            </a:r>
            <a:endParaRPr lang="en-US" altLang="zh-CN" dirty="0" smtClean="0">
              <a:latin typeface="仿宋_GB2312" pitchFamily="49" charset="-122"/>
              <a:ea typeface="仿宋_GB2312" pitchFamily="49" charset="-122"/>
              <a:cs typeface="Times New Roman" pitchFamily="18" charset="0"/>
            </a:endParaRPr>
          </a:p>
          <a:p>
            <a:pPr>
              <a:lnSpc>
                <a:spcPts val="2400"/>
              </a:lnSpc>
            </a:pPr>
            <a:r>
              <a:rPr lang="zh-CN" altLang="en-US" dirty="0" smtClean="0">
                <a:latin typeface="仿宋_GB2312" pitchFamily="49" charset="-122"/>
                <a:ea typeface="仿宋_GB2312" pitchFamily="49" charset="-122"/>
                <a:cs typeface="Times New Roman" pitchFamily="18" charset="0"/>
              </a:rPr>
              <a:t>（</a:t>
            </a:r>
            <a:r>
              <a:rPr lang="en-US" altLang="zh-CN" dirty="0" smtClean="0">
                <a:latin typeface="仿宋_GB2312" pitchFamily="49" charset="-122"/>
                <a:ea typeface="仿宋_GB2312" pitchFamily="49" charset="-122"/>
                <a:cs typeface="Times New Roman" pitchFamily="18" charset="0"/>
              </a:rPr>
              <a:t>2</a:t>
            </a:r>
            <a:r>
              <a:rPr lang="zh-CN" altLang="en-US" dirty="0" smtClean="0">
                <a:latin typeface="仿宋_GB2312" pitchFamily="49" charset="-122"/>
                <a:ea typeface="仿宋_GB2312" pitchFamily="49" charset="-122"/>
                <a:cs typeface="Times New Roman" pitchFamily="18" charset="0"/>
              </a:rPr>
              <a:t>）供水费用：对比不同月份、不同水平年转移情况，均是供水费用随着引水量的增加而增加；对于出现频率最高的枯水年→枯水年情况，一期工程年供水费用为</a:t>
            </a:r>
            <a:r>
              <a:rPr lang="en-US" altLang="zh-CN" dirty="0" smtClean="0">
                <a:latin typeface="仿宋_GB2312" pitchFamily="49" charset="-122"/>
                <a:ea typeface="仿宋_GB2312" pitchFamily="49" charset="-122"/>
                <a:cs typeface="Times New Roman" pitchFamily="18" charset="0"/>
              </a:rPr>
              <a:t>142.27</a:t>
            </a:r>
            <a:r>
              <a:rPr lang="zh-CN" altLang="en-US" dirty="0" smtClean="0">
                <a:latin typeface="仿宋_GB2312" pitchFamily="49" charset="-122"/>
                <a:ea typeface="仿宋_GB2312" pitchFamily="49" charset="-122"/>
                <a:cs typeface="Times New Roman" pitchFamily="18" charset="0"/>
              </a:rPr>
              <a:t>万元，规划工程为</a:t>
            </a:r>
            <a:r>
              <a:rPr lang="en-US" altLang="zh-CN" dirty="0" smtClean="0">
                <a:latin typeface="仿宋_GB2312" pitchFamily="49" charset="-122"/>
                <a:ea typeface="仿宋_GB2312" pitchFamily="49" charset="-122"/>
                <a:cs typeface="Times New Roman" pitchFamily="18" charset="0"/>
              </a:rPr>
              <a:t>433.79</a:t>
            </a:r>
            <a:r>
              <a:rPr lang="zh-CN" altLang="en-US" dirty="0" smtClean="0">
                <a:latin typeface="仿宋_GB2312" pitchFamily="49" charset="-122"/>
                <a:ea typeface="仿宋_GB2312" pitchFamily="49" charset="-122"/>
                <a:cs typeface="Times New Roman" pitchFamily="18" charset="0"/>
              </a:rPr>
              <a:t>万元。</a:t>
            </a:r>
            <a:endParaRPr lang="en-US" altLang="zh-CN" dirty="0">
              <a:latin typeface="仿宋_GB2312" pitchFamily="49" charset="-122"/>
              <a:ea typeface="仿宋_GB2312" pitchFamily="49" charset="-122"/>
              <a:cs typeface="Times New Roman" pitchFamily="18"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nvGraphicFramePr>
        <p:xfrm>
          <a:off x="214281" y="3286124"/>
          <a:ext cx="4895406" cy="2286000"/>
        </p:xfrm>
        <a:graphic>
          <a:graphicData uri="http://schemas.openxmlformats.org/drawingml/2006/table">
            <a:tbl>
              <a:tblPr/>
              <a:tblGrid>
                <a:gridCol w="559054"/>
                <a:gridCol w="535557"/>
                <a:gridCol w="559054"/>
                <a:gridCol w="558077"/>
                <a:gridCol w="558077"/>
                <a:gridCol w="561014"/>
                <a:gridCol w="561014"/>
                <a:gridCol w="452336"/>
                <a:gridCol w="551223"/>
              </a:tblGrid>
              <a:tr h="76572">
                <a:tc rowSpan="2">
                  <a:txBody>
                    <a:bodyPr/>
                    <a:lstStyle/>
                    <a:p>
                      <a:pPr algn="ctr">
                        <a:spcAft>
                          <a:spcPts val="0"/>
                        </a:spcAft>
                      </a:pPr>
                      <a:r>
                        <a:rPr lang="zh-CN" sz="1000" kern="0" dirty="0">
                          <a:solidFill>
                            <a:srgbClr val="000000"/>
                          </a:solidFill>
                          <a:latin typeface="Times New Roman"/>
                          <a:ea typeface="宋体"/>
                        </a:rPr>
                        <a:t>月份</a:t>
                      </a:r>
                      <a:endParaRPr lang="zh-CN" sz="1000" kern="100" dirty="0">
                        <a:latin typeface="Times New Roman"/>
                        <a:ea typeface="宋体"/>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000" kern="0" dirty="0">
                          <a:solidFill>
                            <a:srgbClr val="000000"/>
                          </a:solidFill>
                          <a:latin typeface="Times New Roman"/>
                          <a:ea typeface="宋体"/>
                        </a:rPr>
                        <a:t>储水量</a:t>
                      </a:r>
                      <a:endParaRPr lang="zh-CN" sz="1000" kern="100" dirty="0">
                        <a:latin typeface="Times New Roman"/>
                        <a:ea typeface="宋体"/>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Aft>
                          <a:spcPts val="0"/>
                        </a:spcAft>
                      </a:pPr>
                      <a:r>
                        <a:rPr lang="zh-CN" sz="1000" kern="0">
                          <a:solidFill>
                            <a:srgbClr val="000000"/>
                          </a:solidFill>
                          <a:latin typeface="Times New Roman"/>
                          <a:ea typeface="宋体"/>
                        </a:rPr>
                        <a:t>引水量</a:t>
                      </a:r>
                      <a:r>
                        <a:rPr lang="en-US" sz="1000" kern="0">
                          <a:solidFill>
                            <a:srgbClr val="000000"/>
                          </a:solidFill>
                          <a:latin typeface="Times New Roman"/>
                          <a:ea typeface="宋体"/>
                        </a:rPr>
                        <a:t>(</a:t>
                      </a:r>
                      <a:r>
                        <a:rPr lang="zh-CN" sz="1000" kern="0">
                          <a:solidFill>
                            <a:srgbClr val="000000"/>
                          </a:solidFill>
                          <a:latin typeface="Times New Roman"/>
                          <a:ea typeface="宋体"/>
                        </a:rPr>
                        <a:t>万</a:t>
                      </a:r>
                      <a:r>
                        <a:rPr lang="en-US" sz="1000" kern="0">
                          <a:solidFill>
                            <a:srgbClr val="000000"/>
                          </a:solidFill>
                          <a:latin typeface="Times New Roman"/>
                          <a:ea typeface="宋体"/>
                        </a:rPr>
                        <a:t>m</a:t>
                      </a:r>
                      <a:r>
                        <a:rPr lang="en-US" sz="1000" kern="0" baseline="30000">
                          <a:solidFill>
                            <a:srgbClr val="000000"/>
                          </a:solidFill>
                          <a:latin typeface="Times New Roman"/>
                          <a:ea typeface="宋体"/>
                        </a:rPr>
                        <a:t>3</a:t>
                      </a:r>
                      <a:r>
                        <a:rPr lang="en-US" sz="1000" kern="0">
                          <a:solidFill>
                            <a:srgbClr val="000000"/>
                          </a:solidFill>
                          <a:latin typeface="Times New Roman"/>
                          <a:ea typeface="宋体"/>
                        </a:rPr>
                        <a:t>)</a:t>
                      </a:r>
                      <a:endParaRPr lang="zh-CN" sz="1000" kern="100">
                        <a:latin typeface="Times New Roman"/>
                        <a:ea typeface="宋体"/>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zh-CN" sz="1000" kern="0">
                          <a:solidFill>
                            <a:srgbClr val="000000"/>
                          </a:solidFill>
                          <a:latin typeface="Times New Roman"/>
                          <a:ea typeface="宋体"/>
                        </a:rPr>
                        <a:t>水质</a:t>
                      </a:r>
                      <a:r>
                        <a:rPr lang="en-US" sz="1000" kern="0">
                          <a:solidFill>
                            <a:srgbClr val="000000"/>
                          </a:solidFill>
                          <a:latin typeface="Times New Roman"/>
                          <a:ea typeface="宋体"/>
                        </a:rPr>
                        <a:t>(mg/L)</a:t>
                      </a:r>
                      <a:endParaRPr lang="zh-CN" sz="1000" kern="100">
                        <a:latin typeface="Times New Roman"/>
                        <a:ea typeface="宋体"/>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rowSpan="2">
                  <a:txBody>
                    <a:bodyPr/>
                    <a:lstStyle/>
                    <a:p>
                      <a:pPr algn="ctr">
                        <a:spcAft>
                          <a:spcPts val="0"/>
                        </a:spcAft>
                      </a:pPr>
                      <a:r>
                        <a:rPr lang="zh-CN" sz="1000" kern="0">
                          <a:solidFill>
                            <a:srgbClr val="000000"/>
                          </a:solidFill>
                          <a:latin typeface="Times New Roman"/>
                          <a:ea typeface="宋体"/>
                        </a:rPr>
                        <a:t>费用</a:t>
                      </a:r>
                      <a:r>
                        <a:rPr lang="en-US" sz="1000" kern="0">
                          <a:solidFill>
                            <a:srgbClr val="000000"/>
                          </a:solidFill>
                          <a:latin typeface="Times New Roman"/>
                          <a:ea typeface="宋体"/>
                        </a:rPr>
                        <a:t>(</a:t>
                      </a:r>
                      <a:r>
                        <a:rPr lang="zh-CN" sz="1000" kern="0">
                          <a:solidFill>
                            <a:srgbClr val="000000"/>
                          </a:solidFill>
                          <a:latin typeface="Times New Roman"/>
                          <a:ea typeface="宋体"/>
                        </a:rPr>
                        <a:t>万元</a:t>
                      </a:r>
                      <a:r>
                        <a:rPr lang="en-US" sz="1000" kern="0">
                          <a:solidFill>
                            <a:srgbClr val="000000"/>
                          </a:solidFill>
                          <a:latin typeface="Times New Roman"/>
                          <a:ea typeface="宋体"/>
                        </a:rPr>
                        <a:t>)</a:t>
                      </a:r>
                      <a:endParaRPr lang="zh-CN" sz="1000" kern="100">
                        <a:latin typeface="Times New Roman"/>
                        <a:ea typeface="宋体"/>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218">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000" kern="0">
                          <a:solidFill>
                            <a:srgbClr val="000000"/>
                          </a:solidFill>
                          <a:latin typeface="Times New Roman"/>
                          <a:ea typeface="宋体"/>
                        </a:rPr>
                        <a:t>再生水</a:t>
                      </a:r>
                      <a:endParaRPr lang="zh-CN" sz="1000" kern="10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0">
                          <a:solidFill>
                            <a:srgbClr val="000000"/>
                          </a:solidFill>
                          <a:latin typeface="Times New Roman"/>
                          <a:ea typeface="宋体"/>
                        </a:rPr>
                        <a:t>河水</a:t>
                      </a:r>
                      <a:endParaRPr lang="zh-CN" sz="1000" kern="10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0">
                          <a:solidFill>
                            <a:srgbClr val="000000"/>
                          </a:solidFill>
                          <a:latin typeface="Times New Roman"/>
                          <a:ea typeface="宋体"/>
                        </a:rPr>
                        <a:t>自来水</a:t>
                      </a:r>
                      <a:endParaRPr lang="zh-CN" sz="1000" kern="10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Times New Roman"/>
                          <a:ea typeface="宋体"/>
                        </a:rPr>
                        <a:t>TP</a:t>
                      </a:r>
                      <a:endParaRPr lang="zh-CN" sz="1000" kern="10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Times New Roman"/>
                          <a:ea typeface="宋体"/>
                        </a:rPr>
                        <a:t>TN</a:t>
                      </a:r>
                      <a:endParaRPr lang="zh-CN" sz="1000" kern="10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rgbClr val="000000"/>
                          </a:solidFill>
                          <a:latin typeface="Times New Roman"/>
                          <a:ea typeface="宋体"/>
                        </a:rPr>
                        <a:t>BOD</a:t>
                      </a:r>
                      <a:r>
                        <a:rPr lang="en-US" sz="1000" kern="0" baseline="-25000" dirty="0">
                          <a:solidFill>
                            <a:srgbClr val="000000"/>
                          </a:solidFill>
                          <a:latin typeface="Times New Roman"/>
                          <a:ea typeface="宋体"/>
                        </a:rPr>
                        <a:t>5</a:t>
                      </a:r>
                      <a:endParaRPr lang="zh-CN" sz="1000" kern="100" dirty="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96505">
                <a:tc>
                  <a:txBody>
                    <a:bodyPr/>
                    <a:lstStyle/>
                    <a:p>
                      <a:pPr algn="ctr">
                        <a:spcAft>
                          <a:spcPts val="0"/>
                        </a:spcAft>
                      </a:pPr>
                      <a:r>
                        <a:rPr lang="en-US" sz="1000" kern="0">
                          <a:solidFill>
                            <a:srgbClr val="000000"/>
                          </a:solidFill>
                          <a:latin typeface="Times New Roman"/>
                          <a:ea typeface="宋体"/>
                        </a:rPr>
                        <a:t>1</a:t>
                      </a:r>
                      <a:r>
                        <a:rPr lang="zh-CN" sz="1000" kern="0">
                          <a:solidFill>
                            <a:srgbClr val="000000"/>
                          </a:solidFill>
                          <a:latin typeface="Times New Roman"/>
                          <a:ea typeface="宋体"/>
                        </a:rPr>
                        <a:t>月</a:t>
                      </a:r>
                      <a:endParaRPr lang="zh-CN" sz="1000" kern="10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00" kern="100">
                          <a:solidFill>
                            <a:srgbClr val="000000"/>
                          </a:solidFill>
                          <a:latin typeface="Times New Roman"/>
                          <a:ea typeface="宋体"/>
                        </a:rPr>
                        <a:t>100.25 </a:t>
                      </a:r>
                      <a:endParaRPr lang="zh-CN" sz="1000" kern="10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00" kern="100">
                          <a:solidFill>
                            <a:srgbClr val="000000"/>
                          </a:solidFill>
                          <a:latin typeface="Times New Roman"/>
                          <a:ea typeface="宋体"/>
                        </a:rPr>
                        <a:t>2.99 </a:t>
                      </a:r>
                      <a:endParaRPr lang="zh-CN" sz="1000" kern="10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00" kern="100">
                          <a:solidFill>
                            <a:srgbClr val="000000"/>
                          </a:solidFill>
                          <a:latin typeface="Times New Roman"/>
                          <a:ea typeface="宋体"/>
                        </a:rPr>
                        <a:t>3.76 </a:t>
                      </a:r>
                      <a:endParaRPr lang="zh-CN" sz="1000" kern="10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00" kern="100">
                          <a:solidFill>
                            <a:srgbClr val="000000"/>
                          </a:solidFill>
                          <a:latin typeface="Times New Roman"/>
                          <a:ea typeface="宋体"/>
                        </a:rPr>
                        <a:t>0.00 </a:t>
                      </a:r>
                      <a:endParaRPr lang="zh-CN" sz="1000" kern="10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00" kern="100">
                          <a:solidFill>
                            <a:srgbClr val="000000"/>
                          </a:solidFill>
                          <a:latin typeface="Times New Roman"/>
                          <a:ea typeface="宋体"/>
                        </a:rPr>
                        <a:t>0.49 </a:t>
                      </a:r>
                      <a:endParaRPr lang="zh-CN" sz="1000" kern="10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00" kern="100">
                          <a:solidFill>
                            <a:srgbClr val="000000"/>
                          </a:solidFill>
                          <a:latin typeface="Times New Roman"/>
                          <a:ea typeface="宋体"/>
                        </a:rPr>
                        <a:t>14.17 </a:t>
                      </a:r>
                      <a:endParaRPr lang="zh-CN" sz="1000" kern="10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00" kern="100">
                          <a:solidFill>
                            <a:srgbClr val="000000"/>
                          </a:solidFill>
                          <a:latin typeface="Times New Roman"/>
                          <a:ea typeface="宋体"/>
                        </a:rPr>
                        <a:t>6.00 </a:t>
                      </a:r>
                      <a:endParaRPr lang="zh-CN" sz="1000" kern="10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00" kern="100">
                          <a:solidFill>
                            <a:srgbClr val="000000"/>
                          </a:solidFill>
                          <a:latin typeface="Times New Roman"/>
                          <a:ea typeface="宋体"/>
                        </a:rPr>
                        <a:t>14.92 </a:t>
                      </a:r>
                      <a:endParaRPr lang="zh-CN" sz="1000" kern="10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96505">
                <a:tc>
                  <a:txBody>
                    <a:bodyPr/>
                    <a:lstStyle/>
                    <a:p>
                      <a:pPr algn="ctr">
                        <a:spcAft>
                          <a:spcPts val="0"/>
                        </a:spcAft>
                      </a:pPr>
                      <a:r>
                        <a:rPr lang="en-US" sz="1000" kern="0">
                          <a:solidFill>
                            <a:srgbClr val="000000"/>
                          </a:solidFill>
                          <a:latin typeface="Times New Roman"/>
                          <a:ea typeface="宋体"/>
                        </a:rPr>
                        <a:t>2</a:t>
                      </a:r>
                      <a:r>
                        <a:rPr lang="zh-CN" sz="1000" kern="0">
                          <a:solidFill>
                            <a:srgbClr val="000000"/>
                          </a:solidFill>
                          <a:latin typeface="Times New Roman"/>
                          <a:ea typeface="宋体"/>
                        </a:rPr>
                        <a:t>月</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100.25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3.37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5.05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0.00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0.48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13.98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6.00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18.01 </a:t>
                      </a:r>
                      <a:endParaRPr lang="zh-CN" sz="1000" kern="100">
                        <a:latin typeface="Times New Roman"/>
                        <a:ea typeface="宋体"/>
                      </a:endParaRPr>
                    </a:p>
                  </a:txBody>
                  <a:tcPr marL="68580" marR="68580" marT="0" marB="0" anchor="ctr">
                    <a:lnL>
                      <a:noFill/>
                    </a:lnL>
                    <a:lnR>
                      <a:noFill/>
                    </a:lnR>
                    <a:lnT>
                      <a:noFill/>
                    </a:lnT>
                    <a:lnB>
                      <a:noFill/>
                    </a:lnB>
                  </a:tcPr>
                </a:tc>
              </a:tr>
              <a:tr h="96505">
                <a:tc>
                  <a:txBody>
                    <a:bodyPr/>
                    <a:lstStyle/>
                    <a:p>
                      <a:pPr algn="ctr">
                        <a:spcAft>
                          <a:spcPts val="0"/>
                        </a:spcAft>
                      </a:pPr>
                      <a:r>
                        <a:rPr lang="en-US" sz="1000" kern="0">
                          <a:solidFill>
                            <a:srgbClr val="000000"/>
                          </a:solidFill>
                          <a:latin typeface="Times New Roman"/>
                          <a:ea typeface="宋体"/>
                        </a:rPr>
                        <a:t>3</a:t>
                      </a:r>
                      <a:r>
                        <a:rPr lang="zh-CN" sz="1000" kern="0">
                          <a:solidFill>
                            <a:srgbClr val="000000"/>
                          </a:solidFill>
                          <a:latin typeface="Times New Roman"/>
                          <a:ea typeface="宋体"/>
                        </a:rPr>
                        <a:t>月</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100.25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13.52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19.23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dirty="0">
                          <a:solidFill>
                            <a:srgbClr val="000000"/>
                          </a:solidFill>
                          <a:latin typeface="Times New Roman"/>
                          <a:ea typeface="宋体"/>
                        </a:rPr>
                        <a:t>0.00 </a:t>
                      </a:r>
                      <a:endParaRPr lang="zh-CN" sz="1000" kern="100" dirty="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0.44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11.26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6.00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70.75 </a:t>
                      </a:r>
                      <a:endParaRPr lang="zh-CN" sz="1000" kern="100">
                        <a:latin typeface="Times New Roman"/>
                        <a:ea typeface="宋体"/>
                      </a:endParaRPr>
                    </a:p>
                  </a:txBody>
                  <a:tcPr marL="68580" marR="68580" marT="0" marB="0" anchor="ctr">
                    <a:lnL>
                      <a:noFill/>
                    </a:lnL>
                    <a:lnR>
                      <a:noFill/>
                    </a:lnR>
                    <a:lnT>
                      <a:noFill/>
                    </a:lnT>
                    <a:lnB>
                      <a:noFill/>
                    </a:lnB>
                  </a:tcPr>
                </a:tc>
              </a:tr>
              <a:tr h="96505">
                <a:tc>
                  <a:txBody>
                    <a:bodyPr/>
                    <a:lstStyle/>
                    <a:p>
                      <a:pPr algn="ctr">
                        <a:spcAft>
                          <a:spcPts val="0"/>
                        </a:spcAft>
                      </a:pPr>
                      <a:r>
                        <a:rPr lang="en-US" sz="1000" kern="0">
                          <a:solidFill>
                            <a:srgbClr val="000000"/>
                          </a:solidFill>
                          <a:latin typeface="Times New Roman"/>
                          <a:ea typeface="宋体"/>
                        </a:rPr>
                        <a:t>4</a:t>
                      </a:r>
                      <a:r>
                        <a:rPr lang="zh-CN" sz="1000" kern="0">
                          <a:solidFill>
                            <a:srgbClr val="000000"/>
                          </a:solidFill>
                          <a:latin typeface="Times New Roman"/>
                          <a:ea typeface="宋体"/>
                        </a:rPr>
                        <a:t>月</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100.25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dirty="0">
                          <a:solidFill>
                            <a:srgbClr val="000000"/>
                          </a:solidFill>
                          <a:latin typeface="Times New Roman"/>
                          <a:ea typeface="宋体"/>
                        </a:rPr>
                        <a:t>15.17 </a:t>
                      </a:r>
                      <a:endParaRPr lang="zh-CN" sz="1000" kern="100" dirty="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15.23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0.00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0.44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11.57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6.00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69.87 </a:t>
                      </a:r>
                      <a:endParaRPr lang="zh-CN" sz="1000" kern="100">
                        <a:latin typeface="Times New Roman"/>
                        <a:ea typeface="宋体"/>
                      </a:endParaRPr>
                    </a:p>
                  </a:txBody>
                  <a:tcPr marL="68580" marR="68580" marT="0" marB="0" anchor="ctr">
                    <a:lnL>
                      <a:noFill/>
                    </a:lnL>
                    <a:lnR>
                      <a:noFill/>
                    </a:lnR>
                    <a:lnT>
                      <a:noFill/>
                    </a:lnT>
                    <a:lnB>
                      <a:noFill/>
                    </a:lnB>
                  </a:tcPr>
                </a:tc>
              </a:tr>
              <a:tr h="96505">
                <a:tc>
                  <a:txBody>
                    <a:bodyPr/>
                    <a:lstStyle/>
                    <a:p>
                      <a:pPr algn="ctr">
                        <a:spcAft>
                          <a:spcPts val="0"/>
                        </a:spcAft>
                      </a:pPr>
                      <a:r>
                        <a:rPr lang="en-US" sz="1000" kern="0">
                          <a:solidFill>
                            <a:srgbClr val="000000"/>
                          </a:solidFill>
                          <a:latin typeface="Times New Roman"/>
                          <a:ea typeface="宋体"/>
                        </a:rPr>
                        <a:t>5</a:t>
                      </a:r>
                      <a:r>
                        <a:rPr lang="zh-CN" sz="1000" kern="0">
                          <a:solidFill>
                            <a:srgbClr val="000000"/>
                          </a:solidFill>
                          <a:latin typeface="Times New Roman"/>
                          <a:ea typeface="宋体"/>
                        </a:rPr>
                        <a:t>月</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100.25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5.86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dirty="0">
                          <a:solidFill>
                            <a:srgbClr val="000000"/>
                          </a:solidFill>
                          <a:latin typeface="Times New Roman"/>
                          <a:ea typeface="宋体"/>
                        </a:rPr>
                        <a:t>16.94 </a:t>
                      </a:r>
                      <a:endParaRPr lang="zh-CN" sz="1000" kern="100" dirty="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0.00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0.49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11.75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6.00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43.75 </a:t>
                      </a:r>
                      <a:endParaRPr lang="zh-CN" sz="1000" kern="100">
                        <a:latin typeface="Times New Roman"/>
                        <a:ea typeface="宋体"/>
                      </a:endParaRPr>
                    </a:p>
                  </a:txBody>
                  <a:tcPr marL="68580" marR="68580" marT="0" marB="0" anchor="ctr">
                    <a:lnL>
                      <a:noFill/>
                    </a:lnL>
                    <a:lnR>
                      <a:noFill/>
                    </a:lnR>
                    <a:lnT>
                      <a:noFill/>
                    </a:lnT>
                    <a:lnB>
                      <a:noFill/>
                    </a:lnB>
                  </a:tcPr>
                </a:tc>
              </a:tr>
              <a:tr h="96505">
                <a:tc>
                  <a:txBody>
                    <a:bodyPr/>
                    <a:lstStyle/>
                    <a:p>
                      <a:pPr algn="ctr">
                        <a:spcAft>
                          <a:spcPts val="0"/>
                        </a:spcAft>
                      </a:pPr>
                      <a:r>
                        <a:rPr lang="en-US" sz="1000" kern="0">
                          <a:solidFill>
                            <a:srgbClr val="000000"/>
                          </a:solidFill>
                          <a:latin typeface="Times New Roman"/>
                          <a:ea typeface="宋体"/>
                        </a:rPr>
                        <a:t>6</a:t>
                      </a:r>
                      <a:r>
                        <a:rPr lang="zh-CN" sz="1000" kern="0">
                          <a:solidFill>
                            <a:srgbClr val="000000"/>
                          </a:solidFill>
                          <a:latin typeface="Times New Roman"/>
                          <a:ea typeface="宋体"/>
                        </a:rPr>
                        <a:t>月</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100.25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9.50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16.08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0.00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0.48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11.71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6.00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53.63 </a:t>
                      </a:r>
                      <a:endParaRPr lang="zh-CN" sz="1000" kern="100">
                        <a:latin typeface="Times New Roman"/>
                        <a:ea typeface="宋体"/>
                      </a:endParaRPr>
                    </a:p>
                  </a:txBody>
                  <a:tcPr marL="68580" marR="68580" marT="0" marB="0" anchor="ctr">
                    <a:lnL>
                      <a:noFill/>
                    </a:lnL>
                    <a:lnR>
                      <a:noFill/>
                    </a:lnR>
                    <a:lnT>
                      <a:noFill/>
                    </a:lnT>
                    <a:lnB>
                      <a:noFill/>
                    </a:lnB>
                  </a:tcPr>
                </a:tc>
              </a:tr>
              <a:tr h="96505">
                <a:tc>
                  <a:txBody>
                    <a:bodyPr/>
                    <a:lstStyle/>
                    <a:p>
                      <a:pPr algn="ctr">
                        <a:spcAft>
                          <a:spcPts val="0"/>
                        </a:spcAft>
                      </a:pPr>
                      <a:r>
                        <a:rPr lang="en-US" sz="1000" kern="0">
                          <a:solidFill>
                            <a:srgbClr val="000000"/>
                          </a:solidFill>
                          <a:latin typeface="Times New Roman"/>
                          <a:ea typeface="宋体"/>
                        </a:rPr>
                        <a:t>7</a:t>
                      </a:r>
                      <a:r>
                        <a:rPr lang="zh-CN" sz="1000" kern="0">
                          <a:solidFill>
                            <a:srgbClr val="000000"/>
                          </a:solidFill>
                          <a:latin typeface="Times New Roman"/>
                          <a:ea typeface="宋体"/>
                        </a:rPr>
                        <a:t>月</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100.25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0.00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2.66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0.00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0.43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dirty="0">
                          <a:solidFill>
                            <a:srgbClr val="000000"/>
                          </a:solidFill>
                          <a:latin typeface="Times New Roman"/>
                          <a:ea typeface="宋体"/>
                        </a:rPr>
                        <a:t>12.43 </a:t>
                      </a:r>
                      <a:endParaRPr lang="zh-CN" sz="1000" kern="100" dirty="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5.55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4.43 </a:t>
                      </a:r>
                      <a:endParaRPr lang="zh-CN" sz="1000" kern="100">
                        <a:latin typeface="Times New Roman"/>
                        <a:ea typeface="宋体"/>
                      </a:endParaRPr>
                    </a:p>
                  </a:txBody>
                  <a:tcPr marL="68580" marR="68580" marT="0" marB="0" anchor="ctr">
                    <a:lnL>
                      <a:noFill/>
                    </a:lnL>
                    <a:lnR>
                      <a:noFill/>
                    </a:lnR>
                    <a:lnT>
                      <a:noFill/>
                    </a:lnT>
                    <a:lnB>
                      <a:noFill/>
                    </a:lnB>
                  </a:tcPr>
                </a:tc>
              </a:tr>
              <a:tr h="96505">
                <a:tc>
                  <a:txBody>
                    <a:bodyPr/>
                    <a:lstStyle/>
                    <a:p>
                      <a:pPr algn="ctr">
                        <a:spcAft>
                          <a:spcPts val="0"/>
                        </a:spcAft>
                      </a:pPr>
                      <a:r>
                        <a:rPr lang="en-US" sz="1000" kern="0">
                          <a:solidFill>
                            <a:srgbClr val="000000"/>
                          </a:solidFill>
                          <a:latin typeface="Times New Roman"/>
                          <a:ea typeface="宋体"/>
                        </a:rPr>
                        <a:t>8</a:t>
                      </a:r>
                      <a:r>
                        <a:rPr lang="zh-CN" sz="1000" kern="0">
                          <a:solidFill>
                            <a:srgbClr val="000000"/>
                          </a:solidFill>
                          <a:latin typeface="Times New Roman"/>
                          <a:ea typeface="宋体"/>
                        </a:rPr>
                        <a:t>月</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100.25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3.58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12.99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0.00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0.49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12.99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6.00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30.69 </a:t>
                      </a:r>
                      <a:endParaRPr lang="zh-CN" sz="1000" kern="100">
                        <a:latin typeface="Times New Roman"/>
                        <a:ea typeface="宋体"/>
                      </a:endParaRPr>
                    </a:p>
                  </a:txBody>
                  <a:tcPr marL="68580" marR="68580" marT="0" marB="0" anchor="ctr">
                    <a:lnL>
                      <a:noFill/>
                    </a:lnL>
                    <a:lnR>
                      <a:noFill/>
                    </a:lnR>
                    <a:lnT>
                      <a:noFill/>
                    </a:lnT>
                    <a:lnB>
                      <a:noFill/>
                    </a:lnB>
                  </a:tcPr>
                </a:tc>
              </a:tr>
              <a:tr h="96505">
                <a:tc>
                  <a:txBody>
                    <a:bodyPr/>
                    <a:lstStyle/>
                    <a:p>
                      <a:pPr algn="ctr">
                        <a:spcAft>
                          <a:spcPts val="0"/>
                        </a:spcAft>
                      </a:pPr>
                      <a:r>
                        <a:rPr lang="en-US" sz="1000" kern="0">
                          <a:solidFill>
                            <a:srgbClr val="000000"/>
                          </a:solidFill>
                          <a:latin typeface="Times New Roman"/>
                          <a:ea typeface="宋体"/>
                        </a:rPr>
                        <a:t>9</a:t>
                      </a:r>
                      <a:r>
                        <a:rPr lang="zh-CN" sz="1000" kern="0">
                          <a:solidFill>
                            <a:srgbClr val="000000"/>
                          </a:solidFill>
                          <a:latin typeface="Times New Roman"/>
                          <a:ea typeface="宋体"/>
                        </a:rPr>
                        <a:t>月</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100.25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6.27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18.47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0.00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0.50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dirty="0">
                          <a:solidFill>
                            <a:srgbClr val="000000"/>
                          </a:solidFill>
                          <a:latin typeface="Times New Roman"/>
                          <a:ea typeface="宋体"/>
                        </a:rPr>
                        <a:t>12.43 </a:t>
                      </a:r>
                      <a:endParaRPr lang="zh-CN" sz="1000" kern="100" dirty="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5.92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47.14 </a:t>
                      </a:r>
                      <a:endParaRPr lang="zh-CN" sz="1000" kern="100">
                        <a:latin typeface="Times New Roman"/>
                        <a:ea typeface="宋体"/>
                      </a:endParaRPr>
                    </a:p>
                  </a:txBody>
                  <a:tcPr marL="68580" marR="68580" marT="0" marB="0" anchor="ctr">
                    <a:lnL>
                      <a:noFill/>
                    </a:lnL>
                    <a:lnR>
                      <a:noFill/>
                    </a:lnR>
                    <a:lnT>
                      <a:noFill/>
                    </a:lnT>
                    <a:lnB>
                      <a:noFill/>
                    </a:lnB>
                  </a:tcPr>
                </a:tc>
              </a:tr>
              <a:tr h="96505">
                <a:tc>
                  <a:txBody>
                    <a:bodyPr/>
                    <a:lstStyle/>
                    <a:p>
                      <a:pPr algn="ctr">
                        <a:spcAft>
                          <a:spcPts val="0"/>
                        </a:spcAft>
                      </a:pPr>
                      <a:r>
                        <a:rPr lang="en-US" sz="1000" kern="0">
                          <a:solidFill>
                            <a:srgbClr val="000000"/>
                          </a:solidFill>
                          <a:latin typeface="Times New Roman"/>
                          <a:ea typeface="宋体"/>
                        </a:rPr>
                        <a:t>10</a:t>
                      </a:r>
                      <a:r>
                        <a:rPr lang="zh-CN" sz="1000" kern="0">
                          <a:solidFill>
                            <a:srgbClr val="000000"/>
                          </a:solidFill>
                          <a:latin typeface="Times New Roman"/>
                          <a:ea typeface="宋体"/>
                        </a:rPr>
                        <a:t>月</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100.25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4.32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12.10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0.00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0.48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12.90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6.00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31.60 </a:t>
                      </a:r>
                      <a:endParaRPr lang="zh-CN" sz="1000" kern="100">
                        <a:latin typeface="Times New Roman"/>
                        <a:ea typeface="宋体"/>
                      </a:endParaRPr>
                    </a:p>
                  </a:txBody>
                  <a:tcPr marL="68580" marR="68580" marT="0" marB="0" anchor="ctr">
                    <a:lnL>
                      <a:noFill/>
                    </a:lnL>
                    <a:lnR>
                      <a:noFill/>
                    </a:lnR>
                    <a:lnT>
                      <a:noFill/>
                    </a:lnT>
                    <a:lnB>
                      <a:noFill/>
                    </a:lnB>
                  </a:tcPr>
                </a:tc>
              </a:tr>
              <a:tr h="96505">
                <a:tc>
                  <a:txBody>
                    <a:bodyPr/>
                    <a:lstStyle/>
                    <a:p>
                      <a:pPr algn="ctr">
                        <a:spcAft>
                          <a:spcPts val="0"/>
                        </a:spcAft>
                      </a:pPr>
                      <a:r>
                        <a:rPr lang="en-US" sz="1000" kern="0">
                          <a:solidFill>
                            <a:srgbClr val="000000"/>
                          </a:solidFill>
                          <a:latin typeface="Times New Roman"/>
                          <a:ea typeface="宋体"/>
                        </a:rPr>
                        <a:t>11</a:t>
                      </a:r>
                      <a:r>
                        <a:rPr lang="zh-CN" sz="1000" kern="0">
                          <a:solidFill>
                            <a:srgbClr val="000000"/>
                          </a:solidFill>
                          <a:latin typeface="Times New Roman"/>
                          <a:ea typeface="宋体"/>
                        </a:rPr>
                        <a:t>月</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100.25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6.96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8.64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0.00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0.47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13.15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6.00 </a:t>
                      </a:r>
                      <a:endParaRPr lang="zh-CN" sz="100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00" kern="100">
                          <a:solidFill>
                            <a:srgbClr val="000000"/>
                          </a:solidFill>
                          <a:latin typeface="Times New Roman"/>
                          <a:ea typeface="宋体"/>
                        </a:rPr>
                        <a:t>34.55 </a:t>
                      </a:r>
                      <a:endParaRPr lang="zh-CN" sz="1000" kern="100">
                        <a:latin typeface="Times New Roman"/>
                        <a:ea typeface="宋体"/>
                      </a:endParaRPr>
                    </a:p>
                  </a:txBody>
                  <a:tcPr marL="68580" marR="68580" marT="0" marB="0" anchor="ctr">
                    <a:lnL>
                      <a:noFill/>
                    </a:lnL>
                    <a:lnR>
                      <a:noFill/>
                    </a:lnR>
                    <a:lnT>
                      <a:noFill/>
                    </a:lnT>
                    <a:lnB>
                      <a:noFill/>
                    </a:lnB>
                  </a:tcPr>
                </a:tc>
              </a:tr>
              <a:tr h="96505">
                <a:tc>
                  <a:txBody>
                    <a:bodyPr/>
                    <a:lstStyle/>
                    <a:p>
                      <a:pPr algn="ctr">
                        <a:spcAft>
                          <a:spcPts val="0"/>
                        </a:spcAft>
                      </a:pPr>
                      <a:r>
                        <a:rPr lang="en-US" sz="1000" kern="0">
                          <a:solidFill>
                            <a:srgbClr val="000000"/>
                          </a:solidFill>
                          <a:latin typeface="Times New Roman"/>
                          <a:ea typeface="宋体"/>
                        </a:rPr>
                        <a:t>12</a:t>
                      </a:r>
                      <a:r>
                        <a:rPr lang="zh-CN" sz="1000" kern="0">
                          <a:solidFill>
                            <a:srgbClr val="000000"/>
                          </a:solidFill>
                          <a:latin typeface="Times New Roman"/>
                          <a:ea typeface="宋体"/>
                        </a:rPr>
                        <a:t>月</a:t>
                      </a:r>
                      <a:endParaRPr lang="zh-CN" sz="1000" kern="100">
                        <a:latin typeface="Times New Roman"/>
                        <a:ea typeface="宋体"/>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100.25 </a:t>
                      </a:r>
                      <a:endParaRPr lang="zh-CN" sz="1000" kern="100">
                        <a:latin typeface="Times New Roman"/>
                        <a:ea typeface="宋体"/>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2.87 </a:t>
                      </a:r>
                      <a:endParaRPr lang="zh-CN" sz="1000" kern="100">
                        <a:latin typeface="Times New Roman"/>
                        <a:ea typeface="宋体"/>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3.70 </a:t>
                      </a:r>
                      <a:endParaRPr lang="zh-CN" sz="1000" kern="100">
                        <a:latin typeface="Times New Roman"/>
                        <a:ea typeface="宋体"/>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0.00 </a:t>
                      </a:r>
                      <a:endParaRPr lang="zh-CN" sz="1000" kern="100">
                        <a:latin typeface="Times New Roman"/>
                        <a:ea typeface="宋体"/>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0.49 </a:t>
                      </a:r>
                      <a:endParaRPr lang="zh-CN" sz="1000" kern="100">
                        <a:latin typeface="Times New Roman"/>
                        <a:ea typeface="宋体"/>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14.25 </a:t>
                      </a:r>
                      <a:endParaRPr lang="zh-CN" sz="1000" kern="100">
                        <a:latin typeface="Times New Roman"/>
                        <a:ea typeface="宋体"/>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6.00 </a:t>
                      </a:r>
                      <a:endParaRPr lang="zh-CN" sz="1000" kern="100">
                        <a:latin typeface="Times New Roman"/>
                        <a:ea typeface="宋体"/>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14.45 </a:t>
                      </a:r>
                      <a:endParaRPr lang="zh-CN" sz="1000" kern="100">
                        <a:latin typeface="Times New Roman"/>
                        <a:ea typeface="宋体"/>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r>
              <a:tr h="96505">
                <a:tc>
                  <a:txBody>
                    <a:bodyPr/>
                    <a:lstStyle/>
                    <a:p>
                      <a:pPr algn="ctr">
                        <a:spcAft>
                          <a:spcPts val="0"/>
                        </a:spcAft>
                      </a:pPr>
                      <a:r>
                        <a:rPr lang="zh-CN" sz="1000" kern="0">
                          <a:solidFill>
                            <a:srgbClr val="000000"/>
                          </a:solidFill>
                          <a:latin typeface="Times New Roman"/>
                          <a:ea typeface="宋体"/>
                        </a:rPr>
                        <a:t>合计</a:t>
                      </a:r>
                      <a:endParaRPr lang="zh-CN" sz="1000" kern="10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endParaRPr lang="en-US" sz="1000" kern="100">
                        <a:solidFill>
                          <a:srgbClr val="000000"/>
                        </a:solidFill>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74.42 </a:t>
                      </a:r>
                      <a:endParaRPr lang="zh-CN" sz="1000" kern="10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134.85 </a:t>
                      </a:r>
                      <a:endParaRPr lang="zh-CN" sz="1000" kern="10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0.00 </a:t>
                      </a:r>
                      <a:endParaRPr lang="zh-CN" sz="1000" kern="10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endParaRPr lang="en-US" sz="1000" kern="100">
                        <a:solidFill>
                          <a:srgbClr val="000000"/>
                        </a:solidFill>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endParaRPr lang="en-US" sz="1000" kern="100">
                        <a:solidFill>
                          <a:srgbClr val="000000"/>
                        </a:solidFill>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endParaRPr lang="en-US" sz="1000" kern="100">
                        <a:solidFill>
                          <a:srgbClr val="000000"/>
                        </a:solidFill>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dirty="0">
                          <a:solidFill>
                            <a:srgbClr val="000000"/>
                          </a:solidFill>
                          <a:latin typeface="Times New Roman"/>
                          <a:ea typeface="宋体"/>
                        </a:rPr>
                        <a:t>433.79 </a:t>
                      </a:r>
                      <a:endParaRPr lang="zh-CN" sz="1000" kern="100" dirty="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pic>
        <p:nvPicPr>
          <p:cNvPr id="6" name="图表 32"/>
          <p:cNvPicPr>
            <a:picLocks noChangeArrowheads="1"/>
          </p:cNvPicPr>
          <p:nvPr/>
        </p:nvPicPr>
        <p:blipFill>
          <a:blip r:embed="rId2" cstate="print"/>
          <a:srcRect l="-1312" t="-1244" r="-1588" b="-4846"/>
          <a:stretch>
            <a:fillRect/>
          </a:stretch>
        </p:blipFill>
        <p:spPr bwMode="auto">
          <a:xfrm>
            <a:off x="5255568" y="3286124"/>
            <a:ext cx="3888432" cy="2593998"/>
          </a:xfrm>
          <a:prstGeom prst="rect">
            <a:avLst/>
          </a:prstGeom>
          <a:noFill/>
          <a:ln w="9525">
            <a:noFill/>
            <a:miter lim="800000"/>
            <a:headEnd/>
            <a:tailEnd/>
          </a:ln>
        </p:spPr>
      </p:pic>
      <p:sp>
        <p:nvSpPr>
          <p:cNvPr id="7" name="矩形 6"/>
          <p:cNvSpPr/>
          <p:nvPr/>
        </p:nvSpPr>
        <p:spPr>
          <a:xfrm>
            <a:off x="5758900" y="5809824"/>
            <a:ext cx="2862064" cy="246221"/>
          </a:xfrm>
          <a:prstGeom prst="rect">
            <a:avLst/>
          </a:prstGeom>
        </p:spPr>
        <p:txBody>
          <a:bodyPr wrap="square">
            <a:spAutoFit/>
          </a:bodyPr>
          <a:lstStyle/>
          <a:p>
            <a:r>
              <a:rPr lang="zh-CN" altLang="zh-CN" sz="1000" b="1" dirty="0" smtClean="0"/>
              <a:t>梅江湖泊（规划）逐月水质（枯水年</a:t>
            </a:r>
            <a:r>
              <a:rPr lang="en-US" altLang="zh-CN" sz="1000" b="1" dirty="0" smtClean="0"/>
              <a:t>→</a:t>
            </a:r>
            <a:r>
              <a:rPr lang="zh-CN" altLang="zh-CN" sz="1000" b="1" dirty="0" smtClean="0"/>
              <a:t>枯水年）</a:t>
            </a:r>
            <a:endParaRPr lang="zh-CN" altLang="en-US" sz="1000" dirty="0"/>
          </a:p>
        </p:txBody>
      </p:sp>
      <p:sp>
        <p:nvSpPr>
          <p:cNvPr id="8" name="矩形 7"/>
          <p:cNvSpPr/>
          <p:nvPr/>
        </p:nvSpPr>
        <p:spPr>
          <a:xfrm>
            <a:off x="1294404" y="5809824"/>
            <a:ext cx="3150096" cy="246221"/>
          </a:xfrm>
          <a:prstGeom prst="rect">
            <a:avLst/>
          </a:prstGeom>
        </p:spPr>
        <p:txBody>
          <a:bodyPr wrap="square">
            <a:spAutoFit/>
          </a:bodyPr>
          <a:lstStyle/>
          <a:p>
            <a:r>
              <a:rPr lang="zh-CN" altLang="zh-CN" sz="1000" b="1" dirty="0" smtClean="0"/>
              <a:t>梅江湖泊（规划）引水分析成果（枯水年</a:t>
            </a:r>
            <a:r>
              <a:rPr lang="en-US" altLang="zh-CN" sz="1000" b="1" dirty="0" smtClean="0"/>
              <a:t>→</a:t>
            </a:r>
            <a:r>
              <a:rPr lang="zh-CN" altLang="zh-CN" sz="1000" b="1" dirty="0" smtClean="0"/>
              <a:t>枯水年）</a:t>
            </a:r>
            <a:endParaRPr lang="zh-CN" altLang="en-US" sz="10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6.7 </a:t>
            </a:r>
            <a:r>
              <a:rPr lang="zh-CN" altLang="en-US" sz="2400" dirty="0" smtClean="0">
                <a:solidFill>
                  <a:schemeClr val="tx1"/>
                </a:solidFill>
                <a:effectLst/>
                <a:latin typeface="Times New Roman" pitchFamily="18" charset="0"/>
                <a:cs typeface="Times New Roman" pitchFamily="18" charset="0"/>
              </a:rPr>
              <a:t>生态系统保持技术</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2642" name="Object 2"/>
          <p:cNvGraphicFramePr>
            <a:graphicFrameLocks noChangeAspect="1"/>
          </p:cNvGraphicFramePr>
          <p:nvPr/>
        </p:nvGraphicFramePr>
        <p:xfrm>
          <a:off x="467544" y="3501008"/>
          <a:ext cx="7992888" cy="1368152"/>
        </p:xfrm>
        <a:graphic>
          <a:graphicData uri="http://schemas.openxmlformats.org/presentationml/2006/ole">
            <p:oleObj spid="_x0000_s112642" r:id="rId3" imgW="5254752" imgH="807415" progId="">
              <p:embed/>
            </p:oleObj>
          </a:graphicData>
        </a:graphic>
      </p:graphicFrame>
      <p:sp>
        <p:nvSpPr>
          <p:cNvPr id="6" name="矩形 5"/>
          <p:cNvSpPr/>
          <p:nvPr/>
        </p:nvSpPr>
        <p:spPr>
          <a:xfrm>
            <a:off x="3563888" y="5013176"/>
            <a:ext cx="1980029" cy="246221"/>
          </a:xfrm>
          <a:prstGeom prst="rect">
            <a:avLst/>
          </a:prstGeom>
        </p:spPr>
        <p:txBody>
          <a:bodyPr wrap="none">
            <a:spAutoFit/>
          </a:bodyPr>
          <a:lstStyle/>
          <a:p>
            <a:r>
              <a:rPr lang="zh-CN" altLang="zh-CN" sz="1000" b="1" dirty="0" smtClean="0"/>
              <a:t>梅江湖泊生态系统维护工艺流程</a:t>
            </a:r>
            <a:endParaRPr lang="zh-CN" altLang="en-US" sz="1000" dirty="0"/>
          </a:p>
        </p:txBody>
      </p:sp>
      <p:graphicFrame>
        <p:nvGraphicFramePr>
          <p:cNvPr id="7" name="图示 6"/>
          <p:cNvGraphicFramePr/>
          <p:nvPr/>
        </p:nvGraphicFramePr>
        <p:xfrm>
          <a:off x="1428728" y="857232"/>
          <a:ext cx="6096000" cy="25003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1.2 </a:t>
            </a:r>
            <a:r>
              <a:rPr lang="zh-CN" altLang="en-US" sz="2400" dirty="0" smtClean="0">
                <a:solidFill>
                  <a:schemeClr val="tx1"/>
                </a:solidFill>
                <a:effectLst/>
                <a:latin typeface="Times New Roman" pitchFamily="18" charset="0"/>
                <a:cs typeface="Times New Roman" pitchFamily="18" charset="0"/>
              </a:rPr>
              <a:t>研究内容及技术路线</a:t>
            </a:r>
            <a:r>
              <a:rPr lang="en-US" altLang="zh-CN" sz="2400" dirty="0" smtClean="0">
                <a:solidFill>
                  <a:schemeClr val="tx1"/>
                </a:solidFill>
                <a:effectLst/>
                <a:latin typeface="Times New Roman" pitchFamily="18" charset="0"/>
                <a:cs typeface="Times New Roman" pitchFamily="18" charset="0"/>
              </a:rPr>
              <a:t> </a:t>
            </a:r>
            <a:endParaRPr lang="zh-CN" altLang="en-US" sz="2400" dirty="0" smtClean="0">
              <a:solidFill>
                <a:srgbClr val="FF0000"/>
              </a:solidFill>
              <a:effectLst/>
              <a:latin typeface="Times New Roman" pitchFamily="18" charset="0"/>
              <a:cs typeface="Times New Roman" pitchFamily="18" charset="0"/>
            </a:endParaRPr>
          </a:p>
        </p:txBody>
      </p:sp>
      <p:sp>
        <p:nvSpPr>
          <p:cNvPr id="56323" name="Text Box 3"/>
          <p:cNvSpPr txBox="1">
            <a:spLocks noChangeArrowheads="1"/>
          </p:cNvSpPr>
          <p:nvPr/>
        </p:nvSpPr>
        <p:spPr bwMode="auto">
          <a:xfrm>
            <a:off x="395288" y="981074"/>
            <a:ext cx="8372475" cy="1631216"/>
          </a:xfrm>
          <a:prstGeom prst="rect">
            <a:avLst/>
          </a:prstGeom>
          <a:noFill/>
          <a:ln w="9525">
            <a:noFill/>
            <a:miter lim="800000"/>
            <a:headEnd/>
            <a:tailEnd/>
          </a:ln>
          <a:effectLst/>
        </p:spPr>
        <p:txBody>
          <a:bodyPr wrap="square">
            <a:spAutoFit/>
          </a:bodyPr>
          <a:lstStyle/>
          <a:p>
            <a:pPr>
              <a:lnSpc>
                <a:spcPts val="2400"/>
              </a:lnSpc>
            </a:pPr>
            <a:r>
              <a:rPr lang="zh-CN" altLang="en-US" b="1" dirty="0" smtClean="0">
                <a:solidFill>
                  <a:srgbClr val="92D050"/>
                </a:solidFill>
                <a:latin typeface="Times New Roman" pitchFamily="18" charset="0"/>
                <a:ea typeface="仿宋_GB2312" pitchFamily="49" charset="-122"/>
                <a:cs typeface="Times New Roman" pitchFamily="18" charset="0"/>
              </a:rPr>
              <a:t>梅江景观水体多水源优化配置与利用模式研究</a:t>
            </a:r>
            <a:endParaRPr lang="en-US" altLang="zh-CN" b="1" dirty="0" smtClean="0">
              <a:solidFill>
                <a:srgbClr val="92D050"/>
              </a:solidFill>
              <a:latin typeface="Times New Roman" pitchFamily="18" charset="0"/>
              <a:ea typeface="仿宋_GB2312" pitchFamily="49" charset="-122"/>
              <a:cs typeface="Times New Roman" pitchFamily="18" charset="0"/>
            </a:endParaRPr>
          </a:p>
          <a:p>
            <a:pPr>
              <a:lnSpc>
                <a:spcPts val="2400"/>
              </a:lnSpc>
            </a:pPr>
            <a:r>
              <a:rPr lang="zh-CN" altLang="en-US" dirty="0" smtClean="0">
                <a:latin typeface="Times New Roman" pitchFamily="18" charset="0"/>
                <a:ea typeface="仿宋_GB2312" pitchFamily="49" charset="-122"/>
                <a:cs typeface="Times New Roman" pitchFamily="18" charset="0"/>
              </a:rPr>
              <a:t>（</a:t>
            </a:r>
            <a:r>
              <a:rPr lang="en-US" altLang="zh-CN" dirty="0" smtClean="0">
                <a:latin typeface="Times New Roman" pitchFamily="18" charset="0"/>
                <a:ea typeface="仿宋_GB2312" pitchFamily="49" charset="-122"/>
                <a:cs typeface="Times New Roman" pitchFamily="18" charset="0"/>
              </a:rPr>
              <a:t>2</a:t>
            </a:r>
            <a:r>
              <a:rPr lang="zh-CN" altLang="en-US" dirty="0" smtClean="0">
                <a:latin typeface="Times New Roman" pitchFamily="18" charset="0"/>
                <a:ea typeface="仿宋_GB2312" pitchFamily="49" charset="-122"/>
                <a:cs typeface="Times New Roman" pitchFamily="18" charset="0"/>
              </a:rPr>
              <a:t>）建立多水源优化配置模型</a:t>
            </a:r>
          </a:p>
          <a:p>
            <a:pPr>
              <a:lnSpc>
                <a:spcPts val="2400"/>
              </a:lnSpc>
            </a:pPr>
            <a:r>
              <a:rPr lang="zh-CN" altLang="en-US" dirty="0" smtClean="0">
                <a:latin typeface="Times New Roman" pitchFamily="18" charset="0"/>
                <a:ea typeface="仿宋_GB2312" pitchFamily="49" charset="-122"/>
                <a:cs typeface="Times New Roman" pitchFamily="18" charset="0"/>
              </a:rPr>
              <a:t>        景观水体多水源联合优化调度模型是根据系统优化的理论和方法，通过合理选择不同的水源水，在满足景观水体生态环境需水量和水质要求等前提下，优化调度情景方案，并给出相应调控措施。</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6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3577"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4634" name="Rectangle 5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Group 1"/>
          <p:cNvGrpSpPr>
            <a:grpSpLocks noChangeAspect="1"/>
          </p:cNvGrpSpPr>
          <p:nvPr/>
        </p:nvGrpSpPr>
        <p:grpSpPr bwMode="auto">
          <a:xfrm>
            <a:off x="1691680" y="2276872"/>
            <a:ext cx="5257800" cy="3863975"/>
            <a:chOff x="1800" y="7728"/>
            <a:chExt cx="8280" cy="6084"/>
          </a:xfrm>
        </p:grpSpPr>
        <p:sp>
          <p:nvSpPr>
            <p:cNvPr id="24633" name="AutoShape 57"/>
            <p:cNvSpPr>
              <a:spLocks noChangeAspect="1" noChangeArrowheads="1" noTextEdit="1"/>
            </p:cNvSpPr>
            <p:nvPr/>
          </p:nvSpPr>
          <p:spPr bwMode="auto">
            <a:xfrm>
              <a:off x="1800" y="7728"/>
              <a:ext cx="8280" cy="6084"/>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4632" name="Text Box 56"/>
            <p:cNvSpPr txBox="1">
              <a:spLocks noChangeArrowheads="1"/>
            </p:cNvSpPr>
            <p:nvPr/>
          </p:nvSpPr>
          <p:spPr bwMode="auto">
            <a:xfrm>
              <a:off x="5220" y="9132"/>
              <a:ext cx="539" cy="137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水量调控</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24631" name="Text Box 55"/>
            <p:cNvSpPr txBox="1">
              <a:spLocks noChangeArrowheads="1"/>
            </p:cNvSpPr>
            <p:nvPr/>
          </p:nvSpPr>
          <p:spPr bwMode="auto">
            <a:xfrm>
              <a:off x="6300" y="8850"/>
              <a:ext cx="1260" cy="46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水量充足</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24630" name="Text Box 54"/>
            <p:cNvSpPr txBox="1">
              <a:spLocks noChangeArrowheads="1"/>
            </p:cNvSpPr>
            <p:nvPr/>
          </p:nvSpPr>
          <p:spPr bwMode="auto">
            <a:xfrm>
              <a:off x="6300" y="10566"/>
              <a:ext cx="1260"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水量短缺</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24629" name="Text Box 53"/>
            <p:cNvSpPr txBox="1">
              <a:spLocks noChangeArrowheads="1"/>
            </p:cNvSpPr>
            <p:nvPr/>
          </p:nvSpPr>
          <p:spPr bwMode="auto">
            <a:xfrm>
              <a:off x="6120" y="13062"/>
              <a:ext cx="900"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引清</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24628" name="Text Box 52"/>
            <p:cNvSpPr txBox="1">
              <a:spLocks noChangeArrowheads="1"/>
            </p:cNvSpPr>
            <p:nvPr/>
          </p:nvSpPr>
          <p:spPr bwMode="auto">
            <a:xfrm>
              <a:off x="6120" y="11814"/>
              <a:ext cx="900"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截污</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24627" name="Text Box 51"/>
            <p:cNvSpPr txBox="1">
              <a:spLocks noChangeArrowheads="1"/>
            </p:cNvSpPr>
            <p:nvPr/>
          </p:nvSpPr>
          <p:spPr bwMode="auto">
            <a:xfrm>
              <a:off x="1800" y="9942"/>
              <a:ext cx="541" cy="2184"/>
            </a:xfrm>
            <a:prstGeom prst="rect">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调度情景方案</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24626" name="Text Box 50"/>
            <p:cNvSpPr txBox="1">
              <a:spLocks noChangeArrowheads="1"/>
            </p:cNvSpPr>
            <p:nvPr/>
          </p:nvSpPr>
          <p:spPr bwMode="auto">
            <a:xfrm>
              <a:off x="2700" y="9942"/>
              <a:ext cx="540" cy="2184"/>
            </a:xfrm>
            <a:prstGeom prst="rect">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调度优化配置模型</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24625" name="Text Box 49"/>
            <p:cNvSpPr txBox="1">
              <a:spLocks noChangeArrowheads="1"/>
            </p:cNvSpPr>
            <p:nvPr/>
          </p:nvSpPr>
          <p:spPr bwMode="auto">
            <a:xfrm>
              <a:off x="4320" y="10410"/>
              <a:ext cx="540" cy="1092"/>
            </a:xfrm>
            <a:prstGeom prst="rect">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调控措施</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24624" name="Line 48"/>
            <p:cNvSpPr>
              <a:spLocks noChangeShapeType="1"/>
            </p:cNvSpPr>
            <p:nvPr/>
          </p:nvSpPr>
          <p:spPr bwMode="auto">
            <a:xfrm>
              <a:off x="2341" y="10877"/>
              <a:ext cx="359"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24623" name="Line 47"/>
            <p:cNvSpPr>
              <a:spLocks noChangeShapeType="1"/>
            </p:cNvSpPr>
            <p:nvPr/>
          </p:nvSpPr>
          <p:spPr bwMode="auto">
            <a:xfrm>
              <a:off x="3240" y="10877"/>
              <a:ext cx="36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24622" name="Text Box 46"/>
            <p:cNvSpPr txBox="1">
              <a:spLocks noChangeArrowheads="1"/>
            </p:cNvSpPr>
            <p:nvPr/>
          </p:nvSpPr>
          <p:spPr bwMode="auto">
            <a:xfrm>
              <a:off x="5220" y="12030"/>
              <a:ext cx="538" cy="143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水质调控</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24621" name="Line 45"/>
            <p:cNvSpPr>
              <a:spLocks noChangeShapeType="1"/>
            </p:cNvSpPr>
            <p:nvPr/>
          </p:nvSpPr>
          <p:spPr bwMode="auto">
            <a:xfrm>
              <a:off x="5039" y="9786"/>
              <a:ext cx="1" cy="296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620" name="Line 44"/>
            <p:cNvSpPr>
              <a:spLocks noChangeShapeType="1"/>
            </p:cNvSpPr>
            <p:nvPr/>
          </p:nvSpPr>
          <p:spPr bwMode="auto">
            <a:xfrm>
              <a:off x="4860" y="10878"/>
              <a:ext cx="180" cy="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619" name="Line 43"/>
            <p:cNvSpPr>
              <a:spLocks noChangeShapeType="1"/>
            </p:cNvSpPr>
            <p:nvPr/>
          </p:nvSpPr>
          <p:spPr bwMode="auto">
            <a:xfrm>
              <a:off x="5040" y="9786"/>
              <a:ext cx="180" cy="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24618" name="Line 42"/>
            <p:cNvSpPr>
              <a:spLocks noChangeShapeType="1"/>
            </p:cNvSpPr>
            <p:nvPr/>
          </p:nvSpPr>
          <p:spPr bwMode="auto">
            <a:xfrm>
              <a:off x="5040" y="12750"/>
              <a:ext cx="180" cy="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24617" name="Line 41"/>
            <p:cNvSpPr>
              <a:spLocks noChangeShapeType="1"/>
            </p:cNvSpPr>
            <p:nvPr/>
          </p:nvSpPr>
          <p:spPr bwMode="auto">
            <a:xfrm>
              <a:off x="5760" y="9630"/>
              <a:ext cx="18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616" name="Line 40"/>
            <p:cNvSpPr>
              <a:spLocks noChangeShapeType="1"/>
            </p:cNvSpPr>
            <p:nvPr/>
          </p:nvSpPr>
          <p:spPr bwMode="auto">
            <a:xfrm>
              <a:off x="5940" y="9162"/>
              <a:ext cx="0" cy="171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615" name="Line 39"/>
            <p:cNvSpPr>
              <a:spLocks noChangeShapeType="1"/>
            </p:cNvSpPr>
            <p:nvPr/>
          </p:nvSpPr>
          <p:spPr bwMode="auto">
            <a:xfrm>
              <a:off x="5940" y="9162"/>
              <a:ext cx="36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24614" name="Line 38"/>
            <p:cNvSpPr>
              <a:spLocks noChangeShapeType="1"/>
            </p:cNvSpPr>
            <p:nvPr/>
          </p:nvSpPr>
          <p:spPr bwMode="auto">
            <a:xfrm>
              <a:off x="5940" y="10878"/>
              <a:ext cx="36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24613" name="Line 37"/>
            <p:cNvSpPr>
              <a:spLocks noChangeShapeType="1"/>
            </p:cNvSpPr>
            <p:nvPr/>
          </p:nvSpPr>
          <p:spPr bwMode="auto">
            <a:xfrm>
              <a:off x="5940" y="12126"/>
              <a:ext cx="0" cy="124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612" name="Line 36"/>
            <p:cNvSpPr>
              <a:spLocks noChangeShapeType="1"/>
            </p:cNvSpPr>
            <p:nvPr/>
          </p:nvSpPr>
          <p:spPr bwMode="auto">
            <a:xfrm>
              <a:off x="5760" y="12684"/>
              <a:ext cx="180" cy="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611" name="Line 35"/>
            <p:cNvSpPr>
              <a:spLocks noChangeShapeType="1"/>
            </p:cNvSpPr>
            <p:nvPr/>
          </p:nvSpPr>
          <p:spPr bwMode="auto">
            <a:xfrm>
              <a:off x="5940" y="12126"/>
              <a:ext cx="18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24610" name="Line 34"/>
            <p:cNvSpPr>
              <a:spLocks noChangeShapeType="1"/>
            </p:cNvSpPr>
            <p:nvPr/>
          </p:nvSpPr>
          <p:spPr bwMode="auto">
            <a:xfrm>
              <a:off x="5940" y="13374"/>
              <a:ext cx="18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24609" name="Line 33"/>
            <p:cNvSpPr>
              <a:spLocks noChangeShapeType="1"/>
            </p:cNvSpPr>
            <p:nvPr/>
          </p:nvSpPr>
          <p:spPr bwMode="auto">
            <a:xfrm>
              <a:off x="7020" y="12060"/>
              <a:ext cx="180" cy="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608" name="Line 32"/>
            <p:cNvSpPr>
              <a:spLocks noChangeShapeType="1"/>
            </p:cNvSpPr>
            <p:nvPr/>
          </p:nvSpPr>
          <p:spPr bwMode="auto">
            <a:xfrm>
              <a:off x="7020" y="13374"/>
              <a:ext cx="18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607" name="Line 31"/>
            <p:cNvSpPr>
              <a:spLocks noChangeShapeType="1"/>
            </p:cNvSpPr>
            <p:nvPr/>
          </p:nvSpPr>
          <p:spPr bwMode="auto">
            <a:xfrm>
              <a:off x="7200" y="11814"/>
              <a:ext cx="0" cy="46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606" name="Line 30"/>
            <p:cNvSpPr>
              <a:spLocks noChangeShapeType="1"/>
            </p:cNvSpPr>
            <p:nvPr/>
          </p:nvSpPr>
          <p:spPr bwMode="auto">
            <a:xfrm>
              <a:off x="7200" y="11814"/>
              <a:ext cx="36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24605" name="Line 29"/>
            <p:cNvSpPr>
              <a:spLocks noChangeShapeType="1"/>
            </p:cNvSpPr>
            <p:nvPr/>
          </p:nvSpPr>
          <p:spPr bwMode="auto">
            <a:xfrm>
              <a:off x="7200" y="12282"/>
              <a:ext cx="36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24604" name="Line 28"/>
            <p:cNvSpPr>
              <a:spLocks noChangeShapeType="1"/>
            </p:cNvSpPr>
            <p:nvPr/>
          </p:nvSpPr>
          <p:spPr bwMode="auto">
            <a:xfrm>
              <a:off x="7200" y="13062"/>
              <a:ext cx="0" cy="46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603" name="Line 27"/>
            <p:cNvSpPr>
              <a:spLocks noChangeShapeType="1"/>
            </p:cNvSpPr>
            <p:nvPr/>
          </p:nvSpPr>
          <p:spPr bwMode="auto">
            <a:xfrm>
              <a:off x="7200" y="13062"/>
              <a:ext cx="36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24602" name="Line 26"/>
            <p:cNvSpPr>
              <a:spLocks noChangeShapeType="1"/>
            </p:cNvSpPr>
            <p:nvPr/>
          </p:nvSpPr>
          <p:spPr bwMode="auto">
            <a:xfrm>
              <a:off x="7200" y="13530"/>
              <a:ext cx="36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24601" name="Text Box 25"/>
            <p:cNvSpPr txBox="1">
              <a:spLocks noChangeArrowheads="1"/>
            </p:cNvSpPr>
            <p:nvPr/>
          </p:nvSpPr>
          <p:spPr bwMode="auto">
            <a:xfrm>
              <a:off x="7560" y="11508"/>
              <a:ext cx="2340" cy="468"/>
            </a:xfrm>
            <a:prstGeom prst="rect">
              <a:avLst/>
            </a:prstGeom>
            <a:solidFill>
              <a:srgbClr val="FFFFFF"/>
            </a:solidFill>
            <a:ln w="9525">
              <a:solidFill>
                <a:srgbClr val="00B0F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严格控制排污</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24600" name="Text Box 24"/>
            <p:cNvSpPr txBox="1">
              <a:spLocks noChangeArrowheads="1"/>
            </p:cNvSpPr>
            <p:nvPr/>
          </p:nvSpPr>
          <p:spPr bwMode="auto">
            <a:xfrm>
              <a:off x="7560" y="12036"/>
              <a:ext cx="2340" cy="468"/>
            </a:xfrm>
            <a:prstGeom prst="rect">
              <a:avLst/>
            </a:prstGeom>
            <a:solidFill>
              <a:srgbClr val="FFFFFF"/>
            </a:solidFill>
            <a:ln w="9525">
              <a:solidFill>
                <a:srgbClr val="00B0F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防止雨污漫流、溢流</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24599" name="Text Box 23"/>
            <p:cNvSpPr txBox="1">
              <a:spLocks noChangeArrowheads="1"/>
            </p:cNvSpPr>
            <p:nvPr/>
          </p:nvSpPr>
          <p:spPr bwMode="auto">
            <a:xfrm>
              <a:off x="7560" y="12750"/>
              <a:ext cx="2340" cy="468"/>
            </a:xfrm>
            <a:prstGeom prst="rect">
              <a:avLst/>
            </a:prstGeom>
            <a:solidFill>
              <a:srgbClr val="FFFFFF"/>
            </a:solidFill>
            <a:ln w="9525">
              <a:solidFill>
                <a:srgbClr val="00B0F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保证来水水质</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24598" name="Text Box 22"/>
            <p:cNvSpPr txBox="1">
              <a:spLocks noChangeArrowheads="1"/>
            </p:cNvSpPr>
            <p:nvPr/>
          </p:nvSpPr>
          <p:spPr bwMode="auto">
            <a:xfrm>
              <a:off x="7560" y="13299"/>
              <a:ext cx="2340" cy="468"/>
            </a:xfrm>
            <a:prstGeom prst="rect">
              <a:avLst/>
            </a:prstGeom>
            <a:solidFill>
              <a:srgbClr val="FFFFFF"/>
            </a:solidFill>
            <a:ln w="9525">
              <a:solidFill>
                <a:srgbClr val="00B0F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提高来水等级</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24597" name="Line 21"/>
            <p:cNvSpPr>
              <a:spLocks noChangeShapeType="1"/>
            </p:cNvSpPr>
            <p:nvPr/>
          </p:nvSpPr>
          <p:spPr bwMode="auto">
            <a:xfrm>
              <a:off x="7560" y="9006"/>
              <a:ext cx="18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596" name="Line 20"/>
            <p:cNvSpPr>
              <a:spLocks noChangeShapeType="1"/>
            </p:cNvSpPr>
            <p:nvPr/>
          </p:nvSpPr>
          <p:spPr bwMode="auto">
            <a:xfrm>
              <a:off x="7560" y="10722"/>
              <a:ext cx="18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595" name="Line 19"/>
            <p:cNvSpPr>
              <a:spLocks noChangeShapeType="1"/>
            </p:cNvSpPr>
            <p:nvPr/>
          </p:nvSpPr>
          <p:spPr bwMode="auto">
            <a:xfrm>
              <a:off x="7740" y="7914"/>
              <a:ext cx="1" cy="171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594" name="Line 18"/>
            <p:cNvSpPr>
              <a:spLocks noChangeShapeType="1"/>
            </p:cNvSpPr>
            <p:nvPr/>
          </p:nvSpPr>
          <p:spPr bwMode="auto">
            <a:xfrm>
              <a:off x="7740" y="10254"/>
              <a:ext cx="0" cy="93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593" name="Text Box 17"/>
            <p:cNvSpPr txBox="1">
              <a:spLocks noChangeArrowheads="1"/>
            </p:cNvSpPr>
            <p:nvPr/>
          </p:nvSpPr>
          <p:spPr bwMode="auto">
            <a:xfrm>
              <a:off x="7920" y="10938"/>
              <a:ext cx="1800" cy="468"/>
            </a:xfrm>
            <a:prstGeom prst="rect">
              <a:avLst/>
            </a:prstGeom>
            <a:solidFill>
              <a:srgbClr val="FFFFFF"/>
            </a:solidFill>
            <a:ln w="9525">
              <a:solidFill>
                <a:srgbClr val="00B0F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增加水体内循环</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24592" name="Line 16"/>
            <p:cNvSpPr>
              <a:spLocks noChangeShapeType="1"/>
            </p:cNvSpPr>
            <p:nvPr/>
          </p:nvSpPr>
          <p:spPr bwMode="auto">
            <a:xfrm>
              <a:off x="7740" y="11190"/>
              <a:ext cx="18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24591" name="Text Box 15"/>
            <p:cNvSpPr txBox="1">
              <a:spLocks noChangeArrowheads="1"/>
            </p:cNvSpPr>
            <p:nvPr/>
          </p:nvSpPr>
          <p:spPr bwMode="auto">
            <a:xfrm>
              <a:off x="7920" y="9906"/>
              <a:ext cx="1800" cy="468"/>
            </a:xfrm>
            <a:prstGeom prst="rect">
              <a:avLst/>
            </a:prstGeom>
            <a:solidFill>
              <a:srgbClr val="FFFFFF"/>
            </a:solidFill>
            <a:ln w="9525">
              <a:solidFill>
                <a:srgbClr val="00B0F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保证生态基流量</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24590" name="Text Box 14"/>
            <p:cNvSpPr txBox="1">
              <a:spLocks noChangeArrowheads="1"/>
            </p:cNvSpPr>
            <p:nvPr/>
          </p:nvSpPr>
          <p:spPr bwMode="auto">
            <a:xfrm>
              <a:off x="7920" y="10425"/>
              <a:ext cx="1800" cy="468"/>
            </a:xfrm>
            <a:prstGeom prst="rect">
              <a:avLst/>
            </a:prstGeom>
            <a:solidFill>
              <a:srgbClr val="FFFFFF"/>
            </a:solidFill>
            <a:ln w="9525">
              <a:solidFill>
                <a:srgbClr val="00B0F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充分利用再生水</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24589" name="Line 13"/>
            <p:cNvSpPr>
              <a:spLocks noChangeShapeType="1"/>
            </p:cNvSpPr>
            <p:nvPr/>
          </p:nvSpPr>
          <p:spPr bwMode="auto">
            <a:xfrm>
              <a:off x="7740" y="10254"/>
              <a:ext cx="18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24588" name="Line 12"/>
            <p:cNvSpPr>
              <a:spLocks noChangeShapeType="1"/>
            </p:cNvSpPr>
            <p:nvPr/>
          </p:nvSpPr>
          <p:spPr bwMode="auto">
            <a:xfrm>
              <a:off x="7740" y="10722"/>
              <a:ext cx="18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24587" name="Text Box 11"/>
            <p:cNvSpPr txBox="1">
              <a:spLocks noChangeArrowheads="1"/>
            </p:cNvSpPr>
            <p:nvPr/>
          </p:nvSpPr>
          <p:spPr bwMode="auto">
            <a:xfrm>
              <a:off x="7920" y="9318"/>
              <a:ext cx="1620" cy="468"/>
            </a:xfrm>
            <a:prstGeom prst="rect">
              <a:avLst/>
            </a:prstGeom>
            <a:solidFill>
              <a:srgbClr val="FFFFFF"/>
            </a:solidFill>
            <a:ln w="9525">
              <a:solidFill>
                <a:srgbClr val="00B0F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满足一定穿流</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24586" name="Text Box 10"/>
            <p:cNvSpPr txBox="1">
              <a:spLocks noChangeArrowheads="1"/>
            </p:cNvSpPr>
            <p:nvPr/>
          </p:nvSpPr>
          <p:spPr bwMode="auto">
            <a:xfrm>
              <a:off x="7920" y="8256"/>
              <a:ext cx="1620" cy="468"/>
            </a:xfrm>
            <a:prstGeom prst="rect">
              <a:avLst/>
            </a:prstGeom>
            <a:solidFill>
              <a:srgbClr val="FFFFFF"/>
            </a:solidFill>
            <a:ln w="9525">
              <a:solidFill>
                <a:srgbClr val="00B0F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保证防洪安全</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24585" name="Text Box 9"/>
            <p:cNvSpPr txBox="1">
              <a:spLocks noChangeArrowheads="1"/>
            </p:cNvSpPr>
            <p:nvPr/>
          </p:nvSpPr>
          <p:spPr bwMode="auto">
            <a:xfrm>
              <a:off x="7920" y="8784"/>
              <a:ext cx="1620" cy="468"/>
            </a:xfrm>
            <a:prstGeom prst="rect">
              <a:avLst/>
            </a:prstGeom>
            <a:solidFill>
              <a:srgbClr val="FFFFFF"/>
            </a:solidFill>
            <a:ln w="9525">
              <a:solidFill>
                <a:srgbClr val="00B0F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满足景观要求</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24584" name="Text Box 8"/>
            <p:cNvSpPr txBox="1">
              <a:spLocks noChangeArrowheads="1"/>
            </p:cNvSpPr>
            <p:nvPr/>
          </p:nvSpPr>
          <p:spPr bwMode="auto">
            <a:xfrm>
              <a:off x="7912" y="7728"/>
              <a:ext cx="1628" cy="468"/>
            </a:xfrm>
            <a:prstGeom prst="rect">
              <a:avLst/>
            </a:prstGeom>
            <a:solidFill>
              <a:srgbClr val="FFFFFF"/>
            </a:solidFill>
            <a:ln w="9525">
              <a:solidFill>
                <a:srgbClr val="00B0F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保证生态需水</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24583" name="Line 7"/>
            <p:cNvSpPr>
              <a:spLocks noChangeShapeType="1"/>
            </p:cNvSpPr>
            <p:nvPr/>
          </p:nvSpPr>
          <p:spPr bwMode="auto">
            <a:xfrm>
              <a:off x="7740" y="7914"/>
              <a:ext cx="18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24582" name="Line 6"/>
            <p:cNvSpPr>
              <a:spLocks noChangeShapeType="1"/>
            </p:cNvSpPr>
            <p:nvPr/>
          </p:nvSpPr>
          <p:spPr bwMode="auto">
            <a:xfrm>
              <a:off x="7740" y="8538"/>
              <a:ext cx="18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24581" name="Line 5"/>
            <p:cNvSpPr>
              <a:spLocks noChangeShapeType="1"/>
            </p:cNvSpPr>
            <p:nvPr/>
          </p:nvSpPr>
          <p:spPr bwMode="auto">
            <a:xfrm>
              <a:off x="7740" y="9006"/>
              <a:ext cx="18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24580" name="Line 4"/>
            <p:cNvSpPr>
              <a:spLocks noChangeShapeType="1"/>
            </p:cNvSpPr>
            <p:nvPr/>
          </p:nvSpPr>
          <p:spPr bwMode="auto">
            <a:xfrm>
              <a:off x="7740" y="9630"/>
              <a:ext cx="18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24579" name="Text Box 3"/>
            <p:cNvSpPr txBox="1">
              <a:spLocks noChangeArrowheads="1"/>
            </p:cNvSpPr>
            <p:nvPr/>
          </p:nvSpPr>
          <p:spPr bwMode="auto">
            <a:xfrm>
              <a:off x="3600" y="9912"/>
              <a:ext cx="540" cy="218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调度优化方案</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24578" name="Line 2"/>
            <p:cNvSpPr>
              <a:spLocks noChangeShapeType="1"/>
            </p:cNvSpPr>
            <p:nvPr/>
          </p:nvSpPr>
          <p:spPr bwMode="auto">
            <a:xfrm>
              <a:off x="4140" y="10848"/>
              <a:ext cx="18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grpSp>
      <p:sp>
        <p:nvSpPr>
          <p:cNvPr id="89" name="矩形 88"/>
          <p:cNvSpPr/>
          <p:nvPr/>
        </p:nvSpPr>
        <p:spPr>
          <a:xfrm>
            <a:off x="3851920" y="6237312"/>
            <a:ext cx="1595309" cy="246221"/>
          </a:xfrm>
          <a:prstGeom prst="rect">
            <a:avLst/>
          </a:prstGeom>
        </p:spPr>
        <p:txBody>
          <a:bodyPr wrap="none">
            <a:spAutoFit/>
          </a:bodyPr>
          <a:lstStyle/>
          <a:p>
            <a:r>
              <a:rPr lang="zh-CN" altLang="zh-CN" sz="1000" dirty="0" smtClean="0"/>
              <a:t>优化调度模型及调控措施</a:t>
            </a:r>
            <a:endParaRPr lang="zh-CN" altLang="en-US" sz="10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1"/>
          <p:cNvSpPr>
            <a:spLocks noGrp="1"/>
          </p:cNvSpPr>
          <p:nvPr>
            <p:ph idx="4294967295"/>
          </p:nvPr>
        </p:nvSpPr>
        <p:spPr/>
        <p:txBody>
          <a:bodyPr/>
          <a:lstStyle/>
          <a:p>
            <a:r>
              <a:rPr lang="zh-CN" altLang="en-US" dirty="0" smtClean="0"/>
              <a:t>一、</a:t>
            </a:r>
            <a:r>
              <a:rPr lang="zh-CN" altLang="zh-CN" dirty="0" smtClean="0"/>
              <a:t>项目概述</a:t>
            </a:r>
            <a:endParaRPr lang="en-US" altLang="zh-CN" dirty="0" smtClean="0"/>
          </a:p>
          <a:p>
            <a:r>
              <a:rPr lang="zh-CN" altLang="en-US" dirty="0" smtClean="0"/>
              <a:t>二、</a:t>
            </a:r>
            <a:r>
              <a:rPr lang="zh-CN" altLang="zh-CN" dirty="0" smtClean="0"/>
              <a:t>梅江景观湖区域降雨产水模型</a:t>
            </a:r>
            <a:endParaRPr lang="en-US" altLang="zh-CN" dirty="0" smtClean="0"/>
          </a:p>
          <a:p>
            <a:r>
              <a:rPr lang="zh-CN" altLang="en-US" dirty="0" smtClean="0"/>
              <a:t>三、</a:t>
            </a:r>
            <a:r>
              <a:rPr lang="zh-CN" altLang="zh-CN" dirty="0" smtClean="0"/>
              <a:t>梅江景观湖水体下渗量计算</a:t>
            </a:r>
            <a:endParaRPr lang="en-US" altLang="zh-CN" dirty="0" smtClean="0"/>
          </a:p>
          <a:p>
            <a:r>
              <a:rPr lang="zh-CN" altLang="en-US" dirty="0" smtClean="0"/>
              <a:t>四、</a:t>
            </a:r>
            <a:r>
              <a:rPr lang="zh-CN" altLang="zh-CN" dirty="0" smtClean="0"/>
              <a:t>梅江景观湖蒸发量计算</a:t>
            </a:r>
            <a:endParaRPr lang="en-US" altLang="zh-CN" dirty="0" smtClean="0"/>
          </a:p>
          <a:p>
            <a:r>
              <a:rPr lang="zh-CN" altLang="en-US" dirty="0" smtClean="0"/>
              <a:t>五、</a:t>
            </a:r>
            <a:r>
              <a:rPr lang="zh-CN" altLang="zh-CN" dirty="0" smtClean="0"/>
              <a:t>梅江景观湖生态需水量计算</a:t>
            </a:r>
            <a:endParaRPr lang="en-US" altLang="zh-CN" dirty="0" smtClean="0"/>
          </a:p>
          <a:p>
            <a:r>
              <a:rPr lang="zh-CN" altLang="en-US" dirty="0" smtClean="0"/>
              <a:t>六、</a:t>
            </a:r>
            <a:r>
              <a:rPr lang="zh-CN" altLang="zh-CN" dirty="0" smtClean="0"/>
              <a:t>梅江景观水体多水源优化配置与利用模式研究</a:t>
            </a:r>
            <a:endParaRPr lang="en-US" altLang="zh-CN" dirty="0" smtClean="0"/>
          </a:p>
          <a:p>
            <a:r>
              <a:rPr lang="zh-CN" altLang="en-US" b="1" dirty="0" smtClean="0">
                <a:solidFill>
                  <a:srgbClr val="92D050"/>
                </a:solidFill>
              </a:rPr>
              <a:t>七、暴雨对梅江景观湖防洪与水量优化配置的影响</a:t>
            </a:r>
            <a:endParaRPr lang="en-US" altLang="zh-CN" b="1" dirty="0" smtClean="0">
              <a:solidFill>
                <a:srgbClr val="92D050"/>
              </a:solidFill>
            </a:endParaRPr>
          </a:p>
          <a:p>
            <a:r>
              <a:rPr lang="zh-CN" altLang="en-US" dirty="0" smtClean="0"/>
              <a:t>八、结论 </a:t>
            </a:r>
            <a:endParaRPr lang="en-US" altLang="zh-CN" dirty="0" smtClean="0"/>
          </a:p>
          <a:p>
            <a:pPr>
              <a:buNone/>
            </a:pPr>
            <a:endParaRPr lang="zh-CN" altLang="en-US" dirty="0" smtClean="0"/>
          </a:p>
        </p:txBody>
      </p:sp>
      <p:sp>
        <p:nvSpPr>
          <p:cNvPr id="3" name="标题 2"/>
          <p:cNvSpPr>
            <a:spLocks noGrp="1"/>
          </p:cNvSpPr>
          <p:nvPr>
            <p:ph type="title" idx="4294967295"/>
          </p:nvPr>
        </p:nvSpPr>
        <p:spPr/>
        <p:txBody>
          <a:bodyPr rtlCol="0"/>
          <a:lstStyle/>
          <a:p>
            <a:pPr fontAlgn="auto">
              <a:spcAft>
                <a:spcPts val="0"/>
              </a:spcAft>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xEl>
                                              <p:pRg st="0" end="0"/>
                                            </p:txEl>
                                          </p:spTgt>
                                        </p:tgtEl>
                                        <p:attrNameLst>
                                          <p:attrName>style.visibility</p:attrName>
                                        </p:attrNameLst>
                                      </p:cBhvr>
                                      <p:to>
                                        <p:strVal val="visible"/>
                                      </p:to>
                                    </p:set>
                                    <p:anim calcmode="lin" valueType="num">
                                      <p:cBhvr additive="base">
                                        <p:cTn id="7" dur="500" fill="hold"/>
                                        <p:tgtEl>
                                          <p:spTgt spid="3584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5842">
                                            <p:txEl>
                                              <p:pRg st="1" end="1"/>
                                            </p:txEl>
                                          </p:spTgt>
                                        </p:tgtEl>
                                        <p:attrNameLst>
                                          <p:attrName>style.visibility</p:attrName>
                                        </p:attrNameLst>
                                      </p:cBhvr>
                                      <p:to>
                                        <p:strVal val="visible"/>
                                      </p:to>
                                    </p:set>
                                    <p:anim calcmode="lin" valueType="num">
                                      <p:cBhvr additive="base">
                                        <p:cTn id="11" dur="500" fill="hold"/>
                                        <p:tgtEl>
                                          <p:spTgt spid="3584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584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5842">
                                            <p:txEl>
                                              <p:pRg st="2" end="2"/>
                                            </p:txEl>
                                          </p:spTgt>
                                        </p:tgtEl>
                                        <p:attrNameLst>
                                          <p:attrName>style.visibility</p:attrName>
                                        </p:attrNameLst>
                                      </p:cBhvr>
                                      <p:to>
                                        <p:strVal val="visible"/>
                                      </p:to>
                                    </p:set>
                                    <p:anim calcmode="lin" valueType="num">
                                      <p:cBhvr additive="base">
                                        <p:cTn id="15" dur="500" fill="hold"/>
                                        <p:tgtEl>
                                          <p:spTgt spid="3584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584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5842">
                                            <p:txEl>
                                              <p:pRg st="3" end="3"/>
                                            </p:txEl>
                                          </p:spTgt>
                                        </p:tgtEl>
                                        <p:attrNameLst>
                                          <p:attrName>style.visibility</p:attrName>
                                        </p:attrNameLst>
                                      </p:cBhvr>
                                      <p:to>
                                        <p:strVal val="visible"/>
                                      </p:to>
                                    </p:set>
                                    <p:anim calcmode="lin" valueType="num">
                                      <p:cBhvr additive="base">
                                        <p:cTn id="19" dur="500" fill="hold"/>
                                        <p:tgtEl>
                                          <p:spTgt spid="3584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5842">
                                            <p:txEl>
                                              <p:pRg st="4" end="4"/>
                                            </p:txEl>
                                          </p:spTgt>
                                        </p:tgtEl>
                                        <p:attrNameLst>
                                          <p:attrName>style.visibility</p:attrName>
                                        </p:attrNameLst>
                                      </p:cBhvr>
                                      <p:to>
                                        <p:strVal val="visible"/>
                                      </p:to>
                                    </p:set>
                                    <p:anim calcmode="lin" valueType="num">
                                      <p:cBhvr additive="base">
                                        <p:cTn id="23" dur="500" fill="hold"/>
                                        <p:tgtEl>
                                          <p:spTgt spid="3584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584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5842">
                                            <p:txEl>
                                              <p:pRg st="5" end="5"/>
                                            </p:txEl>
                                          </p:spTgt>
                                        </p:tgtEl>
                                        <p:attrNameLst>
                                          <p:attrName>style.visibility</p:attrName>
                                        </p:attrNameLst>
                                      </p:cBhvr>
                                      <p:to>
                                        <p:strVal val="visible"/>
                                      </p:to>
                                    </p:set>
                                    <p:anim calcmode="lin" valueType="num">
                                      <p:cBhvr additive="base">
                                        <p:cTn id="27" dur="500" fill="hold"/>
                                        <p:tgtEl>
                                          <p:spTgt spid="3584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584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5842">
                                            <p:txEl>
                                              <p:pRg st="6" end="6"/>
                                            </p:txEl>
                                          </p:spTgt>
                                        </p:tgtEl>
                                        <p:attrNameLst>
                                          <p:attrName>style.visibility</p:attrName>
                                        </p:attrNameLst>
                                      </p:cBhvr>
                                      <p:to>
                                        <p:strVal val="visible"/>
                                      </p:to>
                                    </p:set>
                                    <p:anim calcmode="lin" valueType="num">
                                      <p:cBhvr additive="base">
                                        <p:cTn id="31" dur="500" fill="hold"/>
                                        <p:tgtEl>
                                          <p:spTgt spid="3584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2">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5842">
                                            <p:txEl>
                                              <p:pRg st="7" end="7"/>
                                            </p:txEl>
                                          </p:spTgt>
                                        </p:tgtEl>
                                        <p:attrNameLst>
                                          <p:attrName>style.visibility</p:attrName>
                                        </p:attrNameLst>
                                      </p:cBhvr>
                                      <p:to>
                                        <p:strVal val="visible"/>
                                      </p:to>
                                    </p:set>
                                    <p:anim calcmode="lin" valueType="num">
                                      <p:cBhvr additive="base">
                                        <p:cTn id="35" dur="500" fill="hold"/>
                                        <p:tgtEl>
                                          <p:spTgt spid="35842">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584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uild="allAtOnce"/>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内容占位符 1"/>
          <p:cNvSpPr>
            <a:spLocks noGrp="1"/>
          </p:cNvSpPr>
          <p:nvPr>
            <p:ph idx="1"/>
          </p:nvPr>
        </p:nvSpPr>
        <p:spPr>
          <a:ln>
            <a:noFill/>
          </a:ln>
        </p:spPr>
        <p:txBody>
          <a:bodyPr/>
          <a:lstStyle/>
          <a:p>
            <a:r>
              <a:rPr lang="en-US" altLang="zh-CN" dirty="0" smtClean="0"/>
              <a:t>7.1 </a:t>
            </a:r>
            <a:r>
              <a:rPr lang="zh-CN" altLang="en-US" dirty="0" smtClean="0"/>
              <a:t>梅江区域设计暴雨插值计算</a:t>
            </a:r>
            <a:endParaRPr lang="en-US" altLang="zh-CN" dirty="0" smtClean="0"/>
          </a:p>
          <a:p>
            <a:r>
              <a:rPr lang="en-US" altLang="zh-CN" dirty="0" smtClean="0"/>
              <a:t>7.2 </a:t>
            </a:r>
            <a:r>
              <a:rPr lang="zh-CN" altLang="en-US" dirty="0" smtClean="0"/>
              <a:t>暴雨条件下梅江景观湖防洪与优化配置</a:t>
            </a:r>
            <a:br>
              <a:rPr lang="zh-CN" altLang="en-US" dirty="0" smtClean="0"/>
            </a:br>
            <a:endParaRPr lang="zh-CN" altLang="en-US" dirty="0" smtClean="0"/>
          </a:p>
          <a:p>
            <a:pPr>
              <a:buNone/>
            </a:pPr>
            <a:endParaRPr lang="en-US" altLang="zh-CN"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7.1 </a:t>
            </a:r>
            <a:r>
              <a:rPr lang="zh-CN" altLang="en-US" sz="2400" dirty="0" smtClean="0">
                <a:solidFill>
                  <a:schemeClr val="tx1"/>
                </a:solidFill>
                <a:effectLst/>
                <a:latin typeface="Times New Roman" pitchFamily="18" charset="0"/>
                <a:cs typeface="Times New Roman" pitchFamily="18" charset="0"/>
              </a:rPr>
              <a:t>梅江区域设计暴雨插值计算</a:t>
            </a:r>
            <a:endParaRPr lang="zh-CN" altLang="en-US" sz="2400" dirty="0" smtClean="0">
              <a:solidFill>
                <a:srgbClr val="FF0000"/>
              </a:solidFill>
              <a:effectLst/>
              <a:latin typeface="Times New Roman" pitchFamily="18" charset="0"/>
              <a:cs typeface="Times New Roman" pitchFamily="18" charset="0"/>
            </a:endParaRPr>
          </a:p>
        </p:txBody>
      </p:sp>
      <p:sp>
        <p:nvSpPr>
          <p:cNvPr id="56323" name="Text Box 3"/>
          <p:cNvSpPr txBox="1">
            <a:spLocks noChangeArrowheads="1"/>
          </p:cNvSpPr>
          <p:nvPr/>
        </p:nvSpPr>
        <p:spPr bwMode="auto">
          <a:xfrm>
            <a:off x="395288" y="981074"/>
            <a:ext cx="8372475" cy="1631216"/>
          </a:xfrm>
          <a:prstGeom prst="rect">
            <a:avLst/>
          </a:prstGeom>
          <a:noFill/>
          <a:ln w="9525">
            <a:noFill/>
            <a:miter lim="800000"/>
            <a:headEnd/>
            <a:tailEnd/>
          </a:ln>
          <a:effectLst/>
        </p:spPr>
        <p:txBody>
          <a:bodyPr wrap="square">
            <a:spAutoFit/>
          </a:bodyPr>
          <a:lstStyle/>
          <a:p>
            <a:pPr>
              <a:lnSpc>
                <a:spcPts val="2400"/>
              </a:lnSpc>
            </a:pPr>
            <a:r>
              <a:rPr lang="zh-CN" altLang="en-US" dirty="0" smtClean="0">
                <a:latin typeface="Times New Roman" pitchFamily="18" charset="0"/>
                <a:ea typeface="仿宋_GB2312" pitchFamily="49" charset="-122"/>
                <a:cs typeface="Times New Roman" pitchFamily="18" charset="0"/>
              </a:rPr>
              <a:t>        天津是一个干旱且极易发生暴雨内涝的直辖市，针对天津市气候特点，在对梅江景观水体进行多水源配置过程中，考虑暴雨对配置以及防洪安全影响。</a:t>
            </a:r>
          </a:p>
          <a:p>
            <a:pPr>
              <a:lnSpc>
                <a:spcPts val="2400"/>
              </a:lnSpc>
            </a:pPr>
            <a:r>
              <a:rPr lang="zh-CN" altLang="en-US" dirty="0" smtClean="0">
                <a:latin typeface="Times New Roman" pitchFamily="18" charset="0"/>
                <a:ea typeface="仿宋_GB2312" pitchFamily="49" charset="-122"/>
                <a:cs typeface="Times New Roman" pitchFamily="18" charset="0"/>
              </a:rPr>
              <a:t>        本次研究配水过程基于月份进行的，故不考虑设计暴雨的时程分配过程，主要选取</a:t>
            </a:r>
            <a:r>
              <a:rPr lang="en-US" altLang="zh-CN" dirty="0" smtClean="0">
                <a:latin typeface="Times New Roman" pitchFamily="18" charset="0"/>
                <a:ea typeface="仿宋_GB2312" pitchFamily="49" charset="-122"/>
                <a:cs typeface="Times New Roman" pitchFamily="18" charset="0"/>
              </a:rPr>
              <a:t>24</a:t>
            </a:r>
            <a:r>
              <a:rPr lang="zh-CN" altLang="en-US" dirty="0" smtClean="0">
                <a:latin typeface="Times New Roman" pitchFamily="18" charset="0"/>
                <a:ea typeface="仿宋_GB2312" pitchFamily="49" charset="-122"/>
                <a:cs typeface="Times New Roman" pitchFamily="18" charset="0"/>
              </a:rPr>
              <a:t>小时设计暴雨对景观水体配水和防洪的影响。</a:t>
            </a:r>
          </a:p>
          <a:p>
            <a:pPr>
              <a:lnSpc>
                <a:spcPts val="2400"/>
              </a:lnSpc>
            </a:pPr>
            <a:r>
              <a:rPr lang="zh-CN" altLang="en-US" dirty="0" smtClean="0">
                <a:latin typeface="Times New Roman" pitchFamily="18" charset="0"/>
                <a:ea typeface="仿宋_GB2312" pitchFamily="49" charset="-122"/>
                <a:cs typeface="Times New Roman" pitchFamily="18" charset="0"/>
              </a:rPr>
              <a:t>        </a:t>
            </a:r>
            <a:endParaRPr lang="en-US" altLang="zh-CN" dirty="0">
              <a:latin typeface="仿宋_GB2312" pitchFamily="49" charset="-122"/>
              <a:ea typeface="仿宋_GB2312" pitchFamily="49" charset="-122"/>
              <a:cs typeface="Times New Roman" pitchFamily="18"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nvGraphicFramePr>
        <p:xfrm>
          <a:off x="1481926" y="3574156"/>
          <a:ext cx="6048671" cy="792088"/>
        </p:xfrm>
        <a:graphic>
          <a:graphicData uri="http://schemas.openxmlformats.org/drawingml/2006/table">
            <a:tbl>
              <a:tblPr/>
              <a:tblGrid>
                <a:gridCol w="724693"/>
                <a:gridCol w="1529831"/>
                <a:gridCol w="1268213"/>
                <a:gridCol w="1257721"/>
                <a:gridCol w="1268213"/>
              </a:tblGrid>
              <a:tr h="396044">
                <a:tc>
                  <a:txBody>
                    <a:bodyPr/>
                    <a:lstStyle/>
                    <a:p>
                      <a:pPr algn="ctr" fontAlgn="ctr">
                        <a:spcAft>
                          <a:spcPts val="0"/>
                        </a:spcAft>
                      </a:pPr>
                      <a:r>
                        <a:rPr lang="zh-CN" sz="1050" kern="100" dirty="0">
                          <a:solidFill>
                            <a:srgbClr val="000000"/>
                          </a:solidFill>
                          <a:latin typeface="Times New Roman"/>
                          <a:ea typeface="宋体"/>
                        </a:rPr>
                        <a:t>时段</a:t>
                      </a:r>
                      <a:endParaRPr lang="zh-CN" sz="1050" kern="100" dirty="0">
                        <a:latin typeface="Times New Roman"/>
                        <a:ea typeface="宋体"/>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Aft>
                          <a:spcPts val="0"/>
                        </a:spcAft>
                      </a:pPr>
                      <a:r>
                        <a:rPr lang="zh-CN" sz="1050" kern="100">
                          <a:solidFill>
                            <a:srgbClr val="000000"/>
                          </a:solidFill>
                          <a:latin typeface="Times New Roman"/>
                          <a:ea typeface="宋体"/>
                        </a:rPr>
                        <a:t>最大时段点雨量</a:t>
                      </a:r>
                      <a:r>
                        <a:rPr lang="en-US" sz="1050" kern="100">
                          <a:solidFill>
                            <a:srgbClr val="000000"/>
                          </a:solidFill>
                          <a:latin typeface="Times New Roman"/>
                          <a:ea typeface="宋体"/>
                        </a:rPr>
                        <a:t>(mm)</a:t>
                      </a:r>
                      <a:endParaRPr lang="zh-CN" sz="1050" kern="100">
                        <a:latin typeface="Times New Roman"/>
                        <a:ea typeface="宋体"/>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Aft>
                          <a:spcPts val="0"/>
                        </a:spcAft>
                      </a:pPr>
                      <a:r>
                        <a:rPr lang="zh-CN" sz="1050" kern="100" dirty="0">
                          <a:solidFill>
                            <a:srgbClr val="000000"/>
                          </a:solidFill>
                          <a:latin typeface="Times New Roman"/>
                          <a:ea typeface="宋体"/>
                        </a:rPr>
                        <a:t>暴雨均值</a:t>
                      </a:r>
                      <a:endParaRPr lang="zh-CN" sz="1050" kern="100" dirty="0">
                        <a:latin typeface="Times New Roman"/>
                        <a:ea typeface="宋体"/>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Aft>
                          <a:spcPts val="0"/>
                        </a:spcAft>
                      </a:pPr>
                      <a:r>
                        <a:rPr lang="en-US" sz="1050" kern="100">
                          <a:solidFill>
                            <a:srgbClr val="000000"/>
                          </a:solidFill>
                          <a:latin typeface="宋体"/>
                          <a:ea typeface="宋体"/>
                        </a:rPr>
                        <a:t>Cv</a:t>
                      </a:r>
                      <a:endParaRPr lang="zh-CN" sz="1050" kern="100">
                        <a:latin typeface="Times New Roman"/>
                        <a:ea typeface="宋体"/>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Aft>
                          <a:spcPts val="0"/>
                        </a:spcAft>
                      </a:pPr>
                      <a:r>
                        <a:rPr lang="en-US" sz="1050" kern="100">
                          <a:solidFill>
                            <a:srgbClr val="000000"/>
                          </a:solidFill>
                          <a:latin typeface="宋体"/>
                          <a:ea typeface="宋体"/>
                        </a:rPr>
                        <a:t>Cs</a:t>
                      </a:r>
                      <a:endParaRPr lang="zh-CN" sz="1050" kern="100">
                        <a:latin typeface="Times New Roman"/>
                        <a:ea typeface="宋体"/>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6044">
                <a:tc>
                  <a:txBody>
                    <a:bodyPr/>
                    <a:lstStyle/>
                    <a:p>
                      <a:pPr algn="ctr" fontAlgn="ctr">
                        <a:spcAft>
                          <a:spcPts val="0"/>
                        </a:spcAft>
                      </a:pPr>
                      <a:r>
                        <a:rPr lang="en-US" sz="1050" kern="100">
                          <a:solidFill>
                            <a:srgbClr val="000000"/>
                          </a:solidFill>
                          <a:latin typeface="宋体"/>
                          <a:ea typeface="宋体"/>
                        </a:rPr>
                        <a:t>24h</a:t>
                      </a:r>
                      <a:endParaRPr lang="zh-CN" sz="1050" kern="10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spcAft>
                          <a:spcPts val="0"/>
                        </a:spcAft>
                      </a:pPr>
                      <a:r>
                        <a:rPr lang="en-US" sz="1050" kern="100">
                          <a:solidFill>
                            <a:srgbClr val="000000"/>
                          </a:solidFill>
                          <a:latin typeface="宋体"/>
                          <a:ea typeface="宋体"/>
                        </a:rPr>
                        <a:t>230</a:t>
                      </a:r>
                      <a:endParaRPr lang="zh-CN" sz="1050" kern="10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spcAft>
                          <a:spcPts val="0"/>
                        </a:spcAft>
                      </a:pPr>
                      <a:r>
                        <a:rPr lang="en-US" sz="1050" kern="100">
                          <a:solidFill>
                            <a:srgbClr val="000000"/>
                          </a:solidFill>
                          <a:latin typeface="宋体"/>
                          <a:ea typeface="宋体"/>
                        </a:rPr>
                        <a:t>95</a:t>
                      </a:r>
                      <a:endParaRPr lang="zh-CN" sz="1050" kern="10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spcAft>
                          <a:spcPts val="0"/>
                        </a:spcAft>
                      </a:pPr>
                      <a:r>
                        <a:rPr lang="en-US" sz="1050" kern="100">
                          <a:solidFill>
                            <a:srgbClr val="000000"/>
                          </a:solidFill>
                          <a:latin typeface="宋体"/>
                          <a:ea typeface="宋体"/>
                        </a:rPr>
                        <a:t>0.571</a:t>
                      </a:r>
                      <a:endParaRPr lang="zh-CN" sz="1050" kern="10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spcAft>
                          <a:spcPts val="0"/>
                        </a:spcAft>
                      </a:pPr>
                      <a:r>
                        <a:rPr lang="en-US" sz="1050" kern="100" dirty="0">
                          <a:solidFill>
                            <a:srgbClr val="000000"/>
                          </a:solidFill>
                          <a:latin typeface="宋体"/>
                          <a:ea typeface="宋体"/>
                        </a:rPr>
                        <a:t>1.9985</a:t>
                      </a:r>
                      <a:endParaRPr lang="zh-CN" sz="1050" kern="100" dirty="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1025" name="Rectangle 1"/>
          <p:cNvSpPr>
            <a:spLocks noChangeArrowheads="1"/>
          </p:cNvSpPr>
          <p:nvPr/>
        </p:nvSpPr>
        <p:spPr bwMode="auto">
          <a:xfrm>
            <a:off x="3786182" y="3286124"/>
            <a:ext cx="1619672"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24h</a:t>
            </a:r>
            <a:r>
              <a:rPr kumimoji="0" lang="zh-CN" altLang="en-US" sz="10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暴雨特征值</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7.2 </a:t>
            </a:r>
            <a:r>
              <a:rPr lang="zh-CN" altLang="en-US" sz="2400" dirty="0" smtClean="0">
                <a:solidFill>
                  <a:schemeClr val="tx1"/>
                </a:solidFill>
                <a:effectLst/>
                <a:latin typeface="Times New Roman" pitchFamily="18" charset="0"/>
                <a:cs typeface="Times New Roman" pitchFamily="18" charset="0"/>
              </a:rPr>
              <a:t>暴雨条件下梅江景观湖防洪与优化配置</a:t>
            </a:r>
          </a:p>
        </p:txBody>
      </p:sp>
      <p:sp>
        <p:nvSpPr>
          <p:cNvPr id="56323" name="Text Box 3"/>
          <p:cNvSpPr txBox="1">
            <a:spLocks noChangeArrowheads="1"/>
          </p:cNvSpPr>
          <p:nvPr/>
        </p:nvSpPr>
        <p:spPr bwMode="auto">
          <a:xfrm>
            <a:off x="395288" y="981074"/>
            <a:ext cx="8372475" cy="3170099"/>
          </a:xfrm>
          <a:prstGeom prst="rect">
            <a:avLst/>
          </a:prstGeom>
          <a:noFill/>
          <a:ln w="9525">
            <a:noFill/>
            <a:miter lim="800000"/>
            <a:headEnd/>
            <a:tailEnd/>
          </a:ln>
          <a:effectLst/>
        </p:spPr>
        <p:txBody>
          <a:bodyPr wrap="square">
            <a:spAutoFit/>
          </a:bodyPr>
          <a:lstStyle/>
          <a:p>
            <a:pPr>
              <a:lnSpc>
                <a:spcPts val="2400"/>
              </a:lnSpc>
            </a:pPr>
            <a:r>
              <a:rPr lang="zh-CN" altLang="en-US" dirty="0" smtClean="0">
                <a:latin typeface="Times New Roman" pitchFamily="18" charset="0"/>
                <a:ea typeface="仿宋_GB2312" pitchFamily="49" charset="-122"/>
                <a:cs typeface="Times New Roman" pitchFamily="18" charset="0"/>
              </a:rPr>
              <a:t>        统计分析</a:t>
            </a:r>
            <a:r>
              <a:rPr lang="en-US" altLang="zh-CN" dirty="0" smtClean="0">
                <a:latin typeface="Times New Roman" pitchFamily="18" charset="0"/>
                <a:ea typeface="仿宋_GB2312" pitchFamily="49" charset="-122"/>
                <a:cs typeface="Times New Roman" pitchFamily="18" charset="0"/>
              </a:rPr>
              <a:t>24h</a:t>
            </a:r>
            <a:r>
              <a:rPr lang="zh-CN" altLang="en-US" dirty="0" smtClean="0">
                <a:latin typeface="Times New Roman" pitchFamily="18" charset="0"/>
                <a:ea typeface="仿宋_GB2312" pitchFamily="49" charset="-122"/>
                <a:cs typeface="Times New Roman" pitchFamily="18" charset="0"/>
              </a:rPr>
              <a:t>降雨量达到暴雨量级的场次及发生的时间：丰水年发生暴雨平均次数为</a:t>
            </a:r>
            <a:r>
              <a:rPr lang="en-US" altLang="zh-CN" dirty="0" smtClean="0">
                <a:latin typeface="Times New Roman" pitchFamily="18" charset="0"/>
                <a:ea typeface="仿宋_GB2312" pitchFamily="49" charset="-122"/>
                <a:cs typeface="Times New Roman" pitchFamily="18" charset="0"/>
              </a:rPr>
              <a:t>3</a:t>
            </a:r>
            <a:r>
              <a:rPr lang="zh-CN" altLang="en-US" dirty="0" smtClean="0">
                <a:latin typeface="Times New Roman" pitchFamily="18" charset="0"/>
                <a:ea typeface="仿宋_GB2312" pitchFamily="49" charset="-122"/>
                <a:cs typeface="Times New Roman" pitchFamily="18" charset="0"/>
              </a:rPr>
              <a:t>次，平水年发生暴雨平均次数为</a:t>
            </a:r>
            <a:r>
              <a:rPr lang="en-US" altLang="zh-CN" dirty="0" smtClean="0">
                <a:latin typeface="Times New Roman" pitchFamily="18" charset="0"/>
                <a:ea typeface="仿宋_GB2312" pitchFamily="49" charset="-122"/>
                <a:cs typeface="Times New Roman" pitchFamily="18" charset="0"/>
              </a:rPr>
              <a:t>1</a:t>
            </a:r>
            <a:r>
              <a:rPr lang="zh-CN" altLang="en-US" dirty="0" smtClean="0">
                <a:latin typeface="Times New Roman" pitchFamily="18" charset="0"/>
                <a:ea typeface="仿宋_GB2312" pitchFamily="49" charset="-122"/>
                <a:cs typeface="Times New Roman" pitchFamily="18" charset="0"/>
              </a:rPr>
              <a:t>次，枯水年发生暴雨平均次数为</a:t>
            </a:r>
            <a:r>
              <a:rPr lang="en-US" altLang="zh-CN" dirty="0" smtClean="0">
                <a:latin typeface="Times New Roman" pitchFamily="18" charset="0"/>
                <a:ea typeface="仿宋_GB2312" pitchFamily="49" charset="-122"/>
                <a:cs typeface="Times New Roman" pitchFamily="18" charset="0"/>
              </a:rPr>
              <a:t>0</a:t>
            </a:r>
            <a:r>
              <a:rPr lang="zh-CN" altLang="en-US" dirty="0" smtClean="0">
                <a:latin typeface="Times New Roman" pitchFamily="18" charset="0"/>
                <a:ea typeface="仿宋_GB2312" pitchFamily="49" charset="-122"/>
                <a:cs typeface="Times New Roman" pitchFamily="18" charset="0"/>
              </a:rPr>
              <a:t>次。</a:t>
            </a:r>
            <a:endParaRPr lang="en-US" altLang="zh-CN" dirty="0" smtClean="0">
              <a:latin typeface="Times New Roman" pitchFamily="18" charset="0"/>
              <a:ea typeface="仿宋_GB2312" pitchFamily="49" charset="-122"/>
              <a:cs typeface="Times New Roman" pitchFamily="18" charset="0"/>
            </a:endParaRPr>
          </a:p>
          <a:p>
            <a:pPr>
              <a:lnSpc>
                <a:spcPts val="2400"/>
              </a:lnSpc>
            </a:pPr>
            <a:r>
              <a:rPr lang="zh-CN" altLang="en-US" dirty="0" smtClean="0">
                <a:latin typeface="Times New Roman" pitchFamily="18" charset="0"/>
                <a:ea typeface="仿宋_GB2312" pitchFamily="49" charset="-122"/>
                <a:cs typeface="Times New Roman" pitchFamily="18" charset="0"/>
              </a:rPr>
              <a:t>       可知，梅江景观湖防洪问题主要出现在丰水年和平水年，防洪方案设置为：</a:t>
            </a:r>
            <a:endParaRPr lang="en-US" altLang="zh-CN" dirty="0" smtClean="0">
              <a:latin typeface="Times New Roman" pitchFamily="18" charset="0"/>
              <a:ea typeface="仿宋_GB2312" pitchFamily="49" charset="-122"/>
              <a:cs typeface="Times New Roman" pitchFamily="18" charset="0"/>
            </a:endParaRPr>
          </a:p>
          <a:p>
            <a:pPr>
              <a:lnSpc>
                <a:spcPts val="2400"/>
              </a:lnSpc>
              <a:buBlip>
                <a:blip r:embed="rId2"/>
              </a:buBlip>
            </a:pPr>
            <a:r>
              <a:rPr lang="zh-CN" altLang="en-US" dirty="0" smtClean="0">
                <a:latin typeface="Times New Roman" pitchFamily="18" charset="0"/>
                <a:ea typeface="仿宋_GB2312" pitchFamily="49" charset="-122"/>
                <a:cs typeface="Times New Roman" pitchFamily="18" charset="0"/>
              </a:rPr>
              <a:t>丰水年→丰水年</a:t>
            </a:r>
            <a:endParaRPr lang="en-US" altLang="zh-CN" dirty="0" smtClean="0">
              <a:latin typeface="Times New Roman" pitchFamily="18" charset="0"/>
              <a:ea typeface="仿宋_GB2312" pitchFamily="49" charset="-122"/>
              <a:cs typeface="Times New Roman" pitchFamily="18" charset="0"/>
            </a:endParaRPr>
          </a:p>
          <a:p>
            <a:pPr>
              <a:lnSpc>
                <a:spcPts val="2400"/>
              </a:lnSpc>
              <a:buBlip>
                <a:blip r:embed="rId2"/>
              </a:buBlip>
            </a:pPr>
            <a:r>
              <a:rPr lang="zh-CN" altLang="en-US" dirty="0" smtClean="0">
                <a:latin typeface="Times New Roman" pitchFamily="18" charset="0"/>
                <a:ea typeface="仿宋_GB2312" pitchFamily="49" charset="-122"/>
                <a:cs typeface="Times New Roman" pitchFamily="18" charset="0"/>
              </a:rPr>
              <a:t>丰水年→平水年</a:t>
            </a:r>
            <a:endParaRPr lang="en-US" altLang="zh-CN" dirty="0" smtClean="0">
              <a:latin typeface="Times New Roman" pitchFamily="18" charset="0"/>
              <a:ea typeface="仿宋_GB2312" pitchFamily="49" charset="-122"/>
              <a:cs typeface="Times New Roman" pitchFamily="18" charset="0"/>
            </a:endParaRPr>
          </a:p>
          <a:p>
            <a:pPr>
              <a:lnSpc>
                <a:spcPts val="2400"/>
              </a:lnSpc>
              <a:buBlip>
                <a:blip r:embed="rId2"/>
              </a:buBlip>
            </a:pPr>
            <a:r>
              <a:rPr lang="zh-CN" altLang="en-US" dirty="0" smtClean="0">
                <a:latin typeface="Times New Roman" pitchFamily="18" charset="0"/>
                <a:ea typeface="仿宋_GB2312" pitchFamily="49" charset="-122"/>
                <a:cs typeface="Times New Roman" pitchFamily="18" charset="0"/>
              </a:rPr>
              <a:t>平水年→丰水年</a:t>
            </a:r>
            <a:endParaRPr lang="en-US" altLang="zh-CN" dirty="0" smtClean="0">
              <a:latin typeface="Times New Roman" pitchFamily="18" charset="0"/>
              <a:ea typeface="仿宋_GB2312" pitchFamily="49" charset="-122"/>
              <a:cs typeface="Times New Roman" pitchFamily="18" charset="0"/>
            </a:endParaRPr>
          </a:p>
          <a:p>
            <a:pPr>
              <a:lnSpc>
                <a:spcPts val="2400"/>
              </a:lnSpc>
              <a:buBlip>
                <a:blip r:embed="rId2"/>
              </a:buBlip>
            </a:pPr>
            <a:r>
              <a:rPr lang="zh-CN" altLang="en-US" dirty="0" smtClean="0">
                <a:latin typeface="Times New Roman" pitchFamily="18" charset="0"/>
                <a:ea typeface="仿宋_GB2312" pitchFamily="49" charset="-122"/>
                <a:cs typeface="Times New Roman" pitchFamily="18" charset="0"/>
              </a:rPr>
              <a:t>平水年→平水年</a:t>
            </a:r>
          </a:p>
          <a:p>
            <a:pPr>
              <a:lnSpc>
                <a:spcPts val="2400"/>
              </a:lnSpc>
            </a:pPr>
            <a:r>
              <a:rPr lang="zh-CN" altLang="en-US" dirty="0" smtClean="0">
                <a:latin typeface="Times New Roman" pitchFamily="18" charset="0"/>
                <a:ea typeface="仿宋_GB2312" pitchFamily="49" charset="-122"/>
                <a:cs typeface="Times New Roman" pitchFamily="18" charset="0"/>
              </a:rPr>
              <a:t>        而景观水体优化配置，在暴雨条件下，主要涉及枯水年转为平水年和丰水年，这种情况生态需水量从最低变成适宜水平，可充分利用转入年暴雨资源。</a:t>
            </a:r>
          </a:p>
          <a:p>
            <a:pPr>
              <a:lnSpc>
                <a:spcPts val="2400"/>
              </a:lnSpc>
            </a:pPr>
            <a:r>
              <a:rPr lang="zh-CN" altLang="en-US" dirty="0" smtClean="0">
                <a:latin typeface="Times New Roman" pitchFamily="18" charset="0"/>
                <a:ea typeface="仿宋_GB2312" pitchFamily="49" charset="-122"/>
                <a:cs typeface="Times New Roman" pitchFamily="18" charset="0"/>
              </a:rPr>
              <a:t>        </a:t>
            </a:r>
            <a:endParaRPr lang="en-US" altLang="zh-CN" dirty="0">
              <a:latin typeface="仿宋_GB2312" pitchFamily="49" charset="-122"/>
              <a:ea typeface="仿宋_GB2312" pitchFamily="49" charset="-122"/>
              <a:cs typeface="Times New Roman" pitchFamily="18"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7.2 </a:t>
            </a:r>
            <a:r>
              <a:rPr lang="zh-CN" altLang="en-US" sz="2400" dirty="0" smtClean="0">
                <a:solidFill>
                  <a:schemeClr val="tx1"/>
                </a:solidFill>
                <a:effectLst/>
                <a:latin typeface="Times New Roman" pitchFamily="18" charset="0"/>
                <a:cs typeface="Times New Roman" pitchFamily="18" charset="0"/>
              </a:rPr>
              <a:t>暴雨条件下梅江景观湖防洪与优化配置</a:t>
            </a:r>
          </a:p>
        </p:txBody>
      </p:sp>
      <p:sp>
        <p:nvSpPr>
          <p:cNvPr id="56323" name="Text Box 3"/>
          <p:cNvSpPr txBox="1">
            <a:spLocks noChangeArrowheads="1"/>
          </p:cNvSpPr>
          <p:nvPr/>
        </p:nvSpPr>
        <p:spPr bwMode="auto">
          <a:xfrm>
            <a:off x="323528" y="908721"/>
            <a:ext cx="8372475" cy="1015663"/>
          </a:xfrm>
          <a:prstGeom prst="rect">
            <a:avLst/>
          </a:prstGeom>
          <a:noFill/>
          <a:ln w="9525">
            <a:noFill/>
            <a:miter lim="800000"/>
            <a:headEnd/>
            <a:tailEnd/>
          </a:ln>
          <a:effectLst/>
        </p:spPr>
        <p:txBody>
          <a:bodyPr wrap="square">
            <a:spAutoFit/>
          </a:bodyPr>
          <a:lstStyle/>
          <a:p>
            <a:pPr>
              <a:lnSpc>
                <a:spcPts val="2400"/>
              </a:lnSpc>
            </a:pPr>
            <a:r>
              <a:rPr lang="zh-CN" altLang="en-US" b="1" dirty="0" smtClean="0">
                <a:solidFill>
                  <a:srgbClr val="92D050"/>
                </a:solidFill>
                <a:latin typeface="Times New Roman" pitchFamily="18" charset="0"/>
                <a:ea typeface="仿宋_GB2312" pitchFamily="49" charset="-122"/>
                <a:cs typeface="Times New Roman" pitchFamily="18" charset="0"/>
              </a:rPr>
              <a:t>方案实施与分析</a:t>
            </a:r>
            <a:endParaRPr lang="en-US" altLang="zh-CN" b="1" dirty="0" smtClean="0">
              <a:solidFill>
                <a:srgbClr val="92D050"/>
              </a:solidFill>
              <a:latin typeface="Times New Roman" pitchFamily="18" charset="0"/>
              <a:ea typeface="仿宋_GB2312" pitchFamily="49" charset="-122"/>
              <a:cs typeface="Times New Roman" pitchFamily="18" charset="0"/>
            </a:endParaRPr>
          </a:p>
          <a:p>
            <a:pPr>
              <a:lnSpc>
                <a:spcPts val="2400"/>
              </a:lnSpc>
            </a:pPr>
            <a:endParaRPr lang="en-US" altLang="zh-CN" b="1" dirty="0" smtClean="0">
              <a:solidFill>
                <a:srgbClr val="92D050"/>
              </a:solidFill>
              <a:latin typeface="Times New Roman" pitchFamily="18" charset="0"/>
              <a:ea typeface="仿宋_GB2312" pitchFamily="49" charset="-122"/>
              <a:cs typeface="Times New Roman" pitchFamily="18" charset="0"/>
            </a:endParaRPr>
          </a:p>
          <a:p>
            <a:pPr>
              <a:lnSpc>
                <a:spcPts val="2400"/>
              </a:lnSpc>
            </a:pPr>
            <a:r>
              <a:rPr lang="zh-CN" altLang="en-US" dirty="0" smtClean="0">
                <a:latin typeface="Times New Roman" pitchFamily="18" charset="0"/>
                <a:ea typeface="仿宋_GB2312" pitchFamily="49" charset="-122"/>
                <a:cs typeface="Times New Roman" pitchFamily="18" charset="0"/>
              </a:rPr>
              <a:t>                </a:t>
            </a:r>
            <a:endParaRPr lang="en-US" altLang="zh-CN" dirty="0">
              <a:latin typeface="仿宋_GB2312" pitchFamily="49" charset="-122"/>
              <a:ea typeface="仿宋_GB2312" pitchFamily="49" charset="-122"/>
              <a:cs typeface="Times New Roman" pitchFamily="18"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图示 4"/>
          <p:cNvGraphicFramePr/>
          <p:nvPr/>
        </p:nvGraphicFramePr>
        <p:xfrm>
          <a:off x="785786" y="1397000"/>
          <a:ext cx="7429552" cy="48180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898" name="Picture 2"/>
          <p:cNvPicPr>
            <a:picLocks noChangeAspect="1" noChangeArrowheads="1"/>
          </p:cNvPicPr>
          <p:nvPr/>
        </p:nvPicPr>
        <p:blipFill>
          <a:blip r:embed="rId2"/>
          <a:srcRect/>
          <a:stretch>
            <a:fillRect/>
          </a:stretch>
        </p:blipFill>
        <p:spPr bwMode="auto">
          <a:xfrm>
            <a:off x="3643306" y="3571876"/>
            <a:ext cx="4967282" cy="2681016"/>
          </a:xfrm>
          <a:prstGeom prst="rect">
            <a:avLst/>
          </a:prstGeom>
          <a:noFill/>
          <a:ln w="9525">
            <a:noFill/>
            <a:miter lim="800000"/>
            <a:headEnd/>
            <a:tailEnd/>
          </a:ln>
          <a:effectLst/>
        </p:spPr>
      </p:pic>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7.2 </a:t>
            </a:r>
            <a:r>
              <a:rPr lang="zh-CN" altLang="en-US" sz="2400" dirty="0" smtClean="0">
                <a:solidFill>
                  <a:schemeClr val="tx1"/>
                </a:solidFill>
                <a:effectLst/>
                <a:latin typeface="Times New Roman" pitchFamily="18" charset="0"/>
                <a:cs typeface="Times New Roman" pitchFamily="18" charset="0"/>
              </a:rPr>
              <a:t>暴雨条件下梅江景观湖防洪与优化配置</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nvGraphicFramePr>
        <p:xfrm>
          <a:off x="966470" y="1418476"/>
          <a:ext cx="3048000" cy="899795"/>
        </p:xfrm>
        <a:graphic>
          <a:graphicData uri="http://schemas.openxmlformats.org/drawingml/2006/table">
            <a:tbl>
              <a:tblPr/>
              <a:tblGrid>
                <a:gridCol w="487071"/>
                <a:gridCol w="874776"/>
                <a:gridCol w="811377"/>
                <a:gridCol w="874776"/>
              </a:tblGrid>
              <a:tr h="252095">
                <a:tc>
                  <a:txBody>
                    <a:bodyPr/>
                    <a:lstStyle/>
                    <a:p>
                      <a:pPr algn="ctr">
                        <a:spcAft>
                          <a:spcPts val="0"/>
                        </a:spcAft>
                      </a:pPr>
                      <a:r>
                        <a:rPr lang="zh-CN" sz="1050" kern="0" dirty="0">
                          <a:latin typeface="Times New Roman"/>
                          <a:ea typeface="宋体"/>
                        </a:rPr>
                        <a:t>月份</a:t>
                      </a:r>
                      <a:endParaRPr lang="zh-CN" sz="1050" kern="100" dirty="0">
                        <a:latin typeface="Times New Roman"/>
                        <a:ea typeface="宋体"/>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dirty="0">
                          <a:latin typeface="Times New Roman"/>
                          <a:ea typeface="宋体"/>
                        </a:rPr>
                        <a:t>2003</a:t>
                      </a:r>
                      <a:r>
                        <a:rPr lang="zh-CN" sz="1050" kern="0" dirty="0">
                          <a:latin typeface="Times New Roman"/>
                          <a:ea typeface="宋体"/>
                        </a:rPr>
                        <a:t>年</a:t>
                      </a:r>
                      <a:endParaRPr lang="zh-CN" sz="1050" kern="100" dirty="0">
                        <a:latin typeface="Times New Roman"/>
                        <a:ea typeface="宋体"/>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dirty="0">
                          <a:latin typeface="Times New Roman"/>
                          <a:ea typeface="宋体"/>
                        </a:rPr>
                        <a:t>5</a:t>
                      </a:r>
                      <a:r>
                        <a:rPr lang="zh-CN" sz="1050" kern="0" dirty="0">
                          <a:latin typeface="Times New Roman"/>
                          <a:ea typeface="宋体"/>
                        </a:rPr>
                        <a:t>年一遇</a:t>
                      </a:r>
                      <a:endParaRPr lang="zh-CN" sz="1050" kern="100" dirty="0">
                        <a:latin typeface="Times New Roman"/>
                        <a:ea typeface="宋体"/>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latin typeface="Times New Roman"/>
                          <a:ea typeface="宋体"/>
                        </a:rPr>
                        <a:t>10</a:t>
                      </a:r>
                      <a:r>
                        <a:rPr lang="zh-CN" sz="1050" kern="0">
                          <a:latin typeface="Times New Roman"/>
                          <a:ea typeface="宋体"/>
                        </a:rPr>
                        <a:t>年一遇</a:t>
                      </a:r>
                      <a:endParaRPr lang="zh-CN" sz="1050" kern="100">
                        <a:latin typeface="Times New Roman"/>
                        <a:ea typeface="宋体"/>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5900">
                <a:tc>
                  <a:txBody>
                    <a:bodyPr/>
                    <a:lstStyle/>
                    <a:p>
                      <a:pPr algn="ctr">
                        <a:spcAft>
                          <a:spcPts val="0"/>
                        </a:spcAft>
                      </a:pPr>
                      <a:r>
                        <a:rPr lang="en-US" sz="1050" kern="0">
                          <a:latin typeface="Times New Roman"/>
                          <a:ea typeface="宋体"/>
                        </a:rPr>
                        <a:t>6</a:t>
                      </a:r>
                      <a:r>
                        <a:rPr lang="zh-CN" sz="1050" kern="0">
                          <a:latin typeface="Times New Roman"/>
                          <a:ea typeface="宋体"/>
                        </a:rPr>
                        <a:t>月</a:t>
                      </a:r>
                      <a:endParaRPr lang="zh-CN" sz="1050" kern="10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latin typeface="Times New Roman"/>
                          <a:ea typeface="宋体"/>
                        </a:rPr>
                        <a:t>-1.31 </a:t>
                      </a:r>
                      <a:endParaRPr lang="zh-CN" sz="1050" kern="10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0" dirty="0">
                          <a:latin typeface="Times New Roman"/>
                          <a:ea typeface="宋体"/>
                        </a:rPr>
                        <a:t>-2.74 </a:t>
                      </a:r>
                      <a:endParaRPr lang="zh-CN" sz="1050" kern="100" dirty="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0">
                          <a:latin typeface="Times New Roman"/>
                          <a:ea typeface="宋体"/>
                        </a:rPr>
                        <a:t>-5.10 </a:t>
                      </a:r>
                      <a:endParaRPr lang="zh-CN" sz="1050" kern="10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215900">
                <a:tc>
                  <a:txBody>
                    <a:bodyPr/>
                    <a:lstStyle/>
                    <a:p>
                      <a:pPr algn="ctr">
                        <a:spcAft>
                          <a:spcPts val="0"/>
                        </a:spcAft>
                      </a:pPr>
                      <a:r>
                        <a:rPr lang="en-US" sz="1050" kern="0">
                          <a:latin typeface="Times New Roman"/>
                          <a:ea typeface="宋体"/>
                        </a:rPr>
                        <a:t>7</a:t>
                      </a:r>
                      <a:r>
                        <a:rPr lang="zh-CN" sz="1050" kern="0">
                          <a:latin typeface="Times New Roman"/>
                          <a:ea typeface="宋体"/>
                        </a:rPr>
                        <a:t>月</a:t>
                      </a:r>
                      <a:endParaRPr lang="zh-CN" sz="105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50" kern="100">
                          <a:latin typeface="Times New Roman"/>
                          <a:ea typeface="宋体"/>
                        </a:rPr>
                        <a:t>-4.13 </a:t>
                      </a:r>
                      <a:endParaRPr lang="zh-CN" sz="105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50" kern="0" dirty="0">
                          <a:latin typeface="Times New Roman"/>
                          <a:ea typeface="宋体"/>
                        </a:rPr>
                        <a:t>-5.57 </a:t>
                      </a:r>
                      <a:endParaRPr lang="zh-CN" sz="1050" kern="100" dirty="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50" kern="0">
                          <a:latin typeface="Times New Roman"/>
                          <a:ea typeface="宋体"/>
                        </a:rPr>
                        <a:t>-7.93 </a:t>
                      </a:r>
                      <a:endParaRPr lang="zh-CN" sz="1050" kern="100">
                        <a:latin typeface="Times New Roman"/>
                        <a:ea typeface="宋体"/>
                      </a:endParaRPr>
                    </a:p>
                  </a:txBody>
                  <a:tcPr marL="68580" marR="68580" marT="0" marB="0" anchor="ctr">
                    <a:lnL>
                      <a:noFill/>
                    </a:lnL>
                    <a:lnR>
                      <a:noFill/>
                    </a:lnR>
                    <a:lnT>
                      <a:noFill/>
                    </a:lnT>
                    <a:lnB>
                      <a:noFill/>
                    </a:lnB>
                  </a:tcPr>
                </a:tc>
              </a:tr>
              <a:tr h="215900">
                <a:tc>
                  <a:txBody>
                    <a:bodyPr/>
                    <a:lstStyle/>
                    <a:p>
                      <a:pPr algn="ctr">
                        <a:spcAft>
                          <a:spcPts val="0"/>
                        </a:spcAft>
                      </a:pPr>
                      <a:r>
                        <a:rPr lang="en-US" sz="1050" kern="0">
                          <a:latin typeface="Times New Roman"/>
                          <a:ea typeface="宋体"/>
                        </a:rPr>
                        <a:t>8</a:t>
                      </a:r>
                      <a:r>
                        <a:rPr lang="zh-CN" sz="1050" kern="0">
                          <a:latin typeface="Times New Roman"/>
                          <a:ea typeface="宋体"/>
                        </a:rPr>
                        <a:t>月</a:t>
                      </a:r>
                      <a:endParaRPr lang="zh-CN" sz="1050" kern="100">
                        <a:latin typeface="Times New Roman"/>
                        <a:ea typeface="宋体"/>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latin typeface="Times New Roman"/>
                          <a:ea typeface="宋体"/>
                        </a:rPr>
                        <a:t>-2.51 </a:t>
                      </a:r>
                      <a:endParaRPr lang="zh-CN" sz="1050" kern="100">
                        <a:latin typeface="Times New Roman"/>
                        <a:ea typeface="宋体"/>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0" dirty="0">
                          <a:latin typeface="Times New Roman"/>
                          <a:ea typeface="宋体"/>
                        </a:rPr>
                        <a:t>-3.94 </a:t>
                      </a:r>
                      <a:endParaRPr lang="zh-CN" sz="1050" kern="100" dirty="0">
                        <a:latin typeface="Times New Roman"/>
                        <a:ea typeface="宋体"/>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0" dirty="0">
                          <a:latin typeface="Times New Roman"/>
                          <a:ea typeface="宋体"/>
                        </a:rPr>
                        <a:t>-6.30 </a:t>
                      </a:r>
                      <a:endParaRPr lang="zh-CN" sz="1050" kern="100" dirty="0">
                        <a:latin typeface="Times New Roman"/>
                        <a:ea typeface="宋体"/>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nvGraphicFramePr>
        <p:xfrm>
          <a:off x="5214942" y="1418476"/>
          <a:ext cx="2880320" cy="899795"/>
        </p:xfrm>
        <a:graphic>
          <a:graphicData uri="http://schemas.openxmlformats.org/drawingml/2006/table">
            <a:tbl>
              <a:tblPr/>
              <a:tblGrid>
                <a:gridCol w="460275"/>
                <a:gridCol w="826652"/>
                <a:gridCol w="766741"/>
                <a:gridCol w="826652"/>
              </a:tblGrid>
              <a:tr h="252095">
                <a:tc>
                  <a:txBody>
                    <a:bodyPr/>
                    <a:lstStyle/>
                    <a:p>
                      <a:pPr algn="ctr">
                        <a:spcAft>
                          <a:spcPts val="0"/>
                        </a:spcAft>
                      </a:pPr>
                      <a:r>
                        <a:rPr lang="zh-CN" sz="1050" kern="0" dirty="0">
                          <a:latin typeface="Times New Roman"/>
                          <a:ea typeface="宋体"/>
                        </a:rPr>
                        <a:t>月份</a:t>
                      </a:r>
                      <a:endParaRPr lang="zh-CN" sz="1050" kern="100" dirty="0">
                        <a:latin typeface="Times New Roman"/>
                        <a:ea typeface="宋体"/>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dirty="0">
                          <a:latin typeface="Times New Roman"/>
                          <a:ea typeface="宋体"/>
                        </a:rPr>
                        <a:t>2003</a:t>
                      </a:r>
                      <a:r>
                        <a:rPr lang="zh-CN" sz="1050" kern="0" dirty="0">
                          <a:latin typeface="Times New Roman"/>
                          <a:ea typeface="宋体"/>
                        </a:rPr>
                        <a:t>年</a:t>
                      </a:r>
                      <a:endParaRPr lang="zh-CN" sz="1050" kern="100" dirty="0">
                        <a:latin typeface="Times New Roman"/>
                        <a:ea typeface="宋体"/>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latin typeface="Times New Roman"/>
                          <a:ea typeface="宋体"/>
                        </a:rPr>
                        <a:t>5</a:t>
                      </a:r>
                      <a:r>
                        <a:rPr lang="zh-CN" sz="1050" kern="0">
                          <a:latin typeface="Times New Roman"/>
                          <a:ea typeface="宋体"/>
                        </a:rPr>
                        <a:t>年一遇</a:t>
                      </a:r>
                      <a:endParaRPr lang="zh-CN" sz="1050" kern="100">
                        <a:latin typeface="Times New Roman"/>
                        <a:ea typeface="宋体"/>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latin typeface="Times New Roman"/>
                          <a:ea typeface="宋体"/>
                        </a:rPr>
                        <a:t>10</a:t>
                      </a:r>
                      <a:r>
                        <a:rPr lang="zh-CN" sz="1050" kern="0">
                          <a:latin typeface="Times New Roman"/>
                          <a:ea typeface="宋体"/>
                        </a:rPr>
                        <a:t>年一遇</a:t>
                      </a:r>
                      <a:endParaRPr lang="zh-CN" sz="1050" kern="100">
                        <a:latin typeface="Times New Roman"/>
                        <a:ea typeface="宋体"/>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5900">
                <a:tc>
                  <a:txBody>
                    <a:bodyPr/>
                    <a:lstStyle/>
                    <a:p>
                      <a:pPr algn="ctr">
                        <a:spcAft>
                          <a:spcPts val="0"/>
                        </a:spcAft>
                      </a:pPr>
                      <a:r>
                        <a:rPr lang="en-US" sz="1050" kern="0">
                          <a:latin typeface="Times New Roman"/>
                          <a:ea typeface="宋体"/>
                        </a:rPr>
                        <a:t>6</a:t>
                      </a:r>
                      <a:r>
                        <a:rPr lang="zh-CN" sz="1050" kern="0">
                          <a:latin typeface="Times New Roman"/>
                          <a:ea typeface="宋体"/>
                        </a:rPr>
                        <a:t>月</a:t>
                      </a:r>
                      <a:endParaRPr lang="zh-CN" sz="1050" kern="10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latin typeface="Times New Roman"/>
                          <a:ea typeface="宋体"/>
                        </a:rPr>
                        <a:t>1.22 </a:t>
                      </a:r>
                      <a:endParaRPr lang="zh-CN" sz="1050" kern="10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latin typeface="Times New Roman"/>
                          <a:ea typeface="宋体"/>
                        </a:rPr>
                        <a:t>-0.21 </a:t>
                      </a:r>
                      <a:endParaRPr lang="zh-CN" sz="1050" kern="10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latin typeface="Times New Roman"/>
                          <a:ea typeface="宋体"/>
                        </a:rPr>
                        <a:t>-2.57 </a:t>
                      </a:r>
                      <a:endParaRPr lang="zh-CN" sz="1050" kern="10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215900">
                <a:tc>
                  <a:txBody>
                    <a:bodyPr/>
                    <a:lstStyle/>
                    <a:p>
                      <a:pPr algn="ctr">
                        <a:spcAft>
                          <a:spcPts val="0"/>
                        </a:spcAft>
                      </a:pPr>
                      <a:r>
                        <a:rPr lang="en-US" sz="1050" kern="0">
                          <a:latin typeface="Times New Roman"/>
                          <a:ea typeface="宋体"/>
                        </a:rPr>
                        <a:t>7</a:t>
                      </a:r>
                      <a:r>
                        <a:rPr lang="zh-CN" sz="1050" kern="0">
                          <a:latin typeface="Times New Roman"/>
                          <a:ea typeface="宋体"/>
                        </a:rPr>
                        <a:t>月</a:t>
                      </a:r>
                      <a:endParaRPr lang="zh-CN" sz="105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50" kern="100">
                          <a:latin typeface="Times New Roman"/>
                          <a:ea typeface="宋体"/>
                        </a:rPr>
                        <a:t>0.46 </a:t>
                      </a:r>
                      <a:endParaRPr lang="zh-CN" sz="105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50" kern="100">
                          <a:latin typeface="Times New Roman"/>
                          <a:ea typeface="宋体"/>
                        </a:rPr>
                        <a:t>-0.97 </a:t>
                      </a:r>
                      <a:endParaRPr lang="zh-CN" sz="105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50" kern="100">
                          <a:latin typeface="Times New Roman"/>
                          <a:ea typeface="宋体"/>
                        </a:rPr>
                        <a:t>-3.33 </a:t>
                      </a:r>
                      <a:endParaRPr lang="zh-CN" sz="1050" kern="100">
                        <a:latin typeface="Times New Roman"/>
                        <a:ea typeface="宋体"/>
                      </a:endParaRPr>
                    </a:p>
                  </a:txBody>
                  <a:tcPr marL="68580" marR="68580" marT="0" marB="0" anchor="ctr">
                    <a:lnL>
                      <a:noFill/>
                    </a:lnL>
                    <a:lnR>
                      <a:noFill/>
                    </a:lnR>
                    <a:lnT>
                      <a:noFill/>
                    </a:lnT>
                    <a:lnB>
                      <a:noFill/>
                    </a:lnB>
                  </a:tcPr>
                </a:tc>
              </a:tr>
              <a:tr h="215900">
                <a:tc>
                  <a:txBody>
                    <a:bodyPr/>
                    <a:lstStyle/>
                    <a:p>
                      <a:pPr algn="ctr">
                        <a:spcAft>
                          <a:spcPts val="0"/>
                        </a:spcAft>
                      </a:pPr>
                      <a:r>
                        <a:rPr lang="en-US" sz="1050" kern="0">
                          <a:latin typeface="Times New Roman"/>
                          <a:ea typeface="宋体"/>
                        </a:rPr>
                        <a:t>8</a:t>
                      </a:r>
                      <a:r>
                        <a:rPr lang="zh-CN" sz="1050" kern="0">
                          <a:latin typeface="Times New Roman"/>
                          <a:ea typeface="宋体"/>
                        </a:rPr>
                        <a:t>月</a:t>
                      </a:r>
                      <a:endParaRPr lang="zh-CN" sz="1050" kern="100">
                        <a:latin typeface="Times New Roman"/>
                        <a:ea typeface="宋体"/>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latin typeface="Times New Roman"/>
                          <a:ea typeface="宋体"/>
                        </a:rPr>
                        <a:t>-4.25 </a:t>
                      </a:r>
                      <a:endParaRPr lang="zh-CN" sz="1050" kern="100">
                        <a:latin typeface="Times New Roman"/>
                        <a:ea typeface="宋体"/>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latin typeface="Times New Roman"/>
                          <a:ea typeface="宋体"/>
                        </a:rPr>
                        <a:t>-5.68 </a:t>
                      </a:r>
                      <a:endParaRPr lang="zh-CN" sz="1050" kern="100">
                        <a:latin typeface="Times New Roman"/>
                        <a:ea typeface="宋体"/>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dirty="0">
                          <a:latin typeface="Times New Roman"/>
                          <a:ea typeface="宋体"/>
                        </a:rPr>
                        <a:t>-8.04 </a:t>
                      </a:r>
                      <a:endParaRPr lang="zh-CN" sz="1050" kern="100" dirty="0">
                        <a:latin typeface="Times New Roman"/>
                        <a:ea typeface="宋体"/>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
        <p:nvSpPr>
          <p:cNvPr id="7" name="矩形 6"/>
          <p:cNvSpPr/>
          <p:nvPr/>
        </p:nvSpPr>
        <p:spPr>
          <a:xfrm>
            <a:off x="966470" y="1202452"/>
            <a:ext cx="3096344" cy="246221"/>
          </a:xfrm>
          <a:prstGeom prst="rect">
            <a:avLst/>
          </a:prstGeom>
        </p:spPr>
        <p:txBody>
          <a:bodyPr wrap="square">
            <a:spAutoFit/>
          </a:bodyPr>
          <a:lstStyle/>
          <a:p>
            <a:r>
              <a:rPr lang="zh-CN" altLang="zh-CN" sz="1000" b="1" dirty="0" smtClean="0"/>
              <a:t>梅江湖泊（一期）需引水量（丰、平水年</a:t>
            </a:r>
            <a:r>
              <a:rPr lang="en-US" altLang="zh-CN" sz="1000" b="1" dirty="0" smtClean="0"/>
              <a:t>→</a:t>
            </a:r>
            <a:r>
              <a:rPr lang="zh-CN" altLang="zh-CN" sz="1000" b="1" dirty="0" smtClean="0"/>
              <a:t>丰水年）</a:t>
            </a:r>
            <a:r>
              <a:rPr lang="en-US" altLang="zh-CN" sz="1000" b="1" dirty="0" smtClean="0"/>
              <a:t>      </a:t>
            </a:r>
            <a:endParaRPr lang="zh-CN" altLang="en-US" sz="1000" dirty="0"/>
          </a:p>
        </p:txBody>
      </p:sp>
      <p:sp>
        <p:nvSpPr>
          <p:cNvPr id="8" name="矩形 7"/>
          <p:cNvSpPr/>
          <p:nvPr/>
        </p:nvSpPr>
        <p:spPr>
          <a:xfrm>
            <a:off x="5142934" y="1202452"/>
            <a:ext cx="3024336" cy="246221"/>
          </a:xfrm>
          <a:prstGeom prst="rect">
            <a:avLst/>
          </a:prstGeom>
        </p:spPr>
        <p:txBody>
          <a:bodyPr wrap="square">
            <a:spAutoFit/>
          </a:bodyPr>
          <a:lstStyle/>
          <a:p>
            <a:r>
              <a:rPr lang="zh-CN" altLang="zh-CN" sz="1000" b="1" dirty="0" smtClean="0"/>
              <a:t>梅江湖泊（一期）需引水量（丰、平水年</a:t>
            </a:r>
            <a:r>
              <a:rPr lang="en-US" altLang="zh-CN" sz="1000" b="1" dirty="0" smtClean="0"/>
              <a:t>→</a:t>
            </a:r>
            <a:r>
              <a:rPr lang="zh-CN" altLang="zh-CN" sz="1000" b="1" dirty="0" smtClean="0"/>
              <a:t>平水年）</a:t>
            </a:r>
            <a:endParaRPr lang="zh-CN" altLang="en-US" sz="1000" dirty="0"/>
          </a:p>
        </p:txBody>
      </p:sp>
      <p:graphicFrame>
        <p:nvGraphicFramePr>
          <p:cNvPr id="9" name="表格 8"/>
          <p:cNvGraphicFramePr>
            <a:graphicFrameLocks noGrp="1"/>
          </p:cNvGraphicFramePr>
          <p:nvPr/>
        </p:nvGraphicFramePr>
        <p:xfrm>
          <a:off x="966470" y="2714620"/>
          <a:ext cx="3096345" cy="936104"/>
        </p:xfrm>
        <a:graphic>
          <a:graphicData uri="http://schemas.openxmlformats.org/drawingml/2006/table">
            <a:tbl>
              <a:tblPr/>
              <a:tblGrid>
                <a:gridCol w="494796"/>
                <a:gridCol w="888651"/>
                <a:gridCol w="824247"/>
                <a:gridCol w="888651"/>
              </a:tblGrid>
              <a:tr h="234026">
                <a:tc>
                  <a:txBody>
                    <a:bodyPr/>
                    <a:lstStyle/>
                    <a:p>
                      <a:pPr algn="ctr">
                        <a:spcAft>
                          <a:spcPts val="0"/>
                        </a:spcAft>
                      </a:pPr>
                      <a:r>
                        <a:rPr lang="zh-CN" sz="1050" kern="0" dirty="0">
                          <a:latin typeface="Times New Roman"/>
                          <a:ea typeface="宋体"/>
                        </a:rPr>
                        <a:t>月份</a:t>
                      </a:r>
                      <a:endParaRPr lang="zh-CN" sz="1050" kern="100" dirty="0">
                        <a:latin typeface="Times New Roman"/>
                        <a:ea typeface="宋体"/>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latin typeface="Times New Roman"/>
                          <a:ea typeface="宋体"/>
                        </a:rPr>
                        <a:t>2003</a:t>
                      </a:r>
                      <a:r>
                        <a:rPr lang="zh-CN" sz="1050" kern="0">
                          <a:latin typeface="Times New Roman"/>
                          <a:ea typeface="宋体"/>
                        </a:rPr>
                        <a:t>年</a:t>
                      </a:r>
                      <a:endParaRPr lang="zh-CN" sz="1050" kern="100">
                        <a:latin typeface="Times New Roman"/>
                        <a:ea typeface="宋体"/>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latin typeface="Times New Roman"/>
                          <a:ea typeface="宋体"/>
                        </a:rPr>
                        <a:t>5</a:t>
                      </a:r>
                      <a:r>
                        <a:rPr lang="zh-CN" sz="1050" kern="0">
                          <a:latin typeface="Times New Roman"/>
                          <a:ea typeface="宋体"/>
                        </a:rPr>
                        <a:t>年一遇</a:t>
                      </a:r>
                      <a:endParaRPr lang="zh-CN" sz="1050" kern="100">
                        <a:latin typeface="Times New Roman"/>
                        <a:ea typeface="宋体"/>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latin typeface="Times New Roman"/>
                          <a:ea typeface="宋体"/>
                        </a:rPr>
                        <a:t>10</a:t>
                      </a:r>
                      <a:r>
                        <a:rPr lang="zh-CN" sz="1050" kern="0">
                          <a:latin typeface="Times New Roman"/>
                          <a:ea typeface="宋体"/>
                        </a:rPr>
                        <a:t>年一遇</a:t>
                      </a:r>
                      <a:endParaRPr lang="zh-CN" sz="1050" kern="100">
                        <a:latin typeface="Times New Roman"/>
                        <a:ea typeface="宋体"/>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026">
                <a:tc>
                  <a:txBody>
                    <a:bodyPr/>
                    <a:lstStyle/>
                    <a:p>
                      <a:pPr algn="ctr">
                        <a:spcAft>
                          <a:spcPts val="0"/>
                        </a:spcAft>
                      </a:pPr>
                      <a:r>
                        <a:rPr lang="en-US" sz="1050" kern="0">
                          <a:latin typeface="Times New Roman"/>
                          <a:ea typeface="宋体"/>
                        </a:rPr>
                        <a:t>6</a:t>
                      </a:r>
                      <a:r>
                        <a:rPr lang="zh-CN" sz="1050" kern="0">
                          <a:latin typeface="Times New Roman"/>
                          <a:ea typeface="宋体"/>
                        </a:rPr>
                        <a:t>月</a:t>
                      </a:r>
                      <a:endParaRPr lang="zh-CN" sz="1050" kern="10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latin typeface="Times New Roman"/>
                          <a:ea typeface="宋体"/>
                        </a:rPr>
                        <a:t>-23.74 </a:t>
                      </a:r>
                      <a:endParaRPr lang="zh-CN" sz="1050" kern="10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latin typeface="Times New Roman"/>
                          <a:ea typeface="宋体"/>
                        </a:rPr>
                        <a:t>-32.15 </a:t>
                      </a:r>
                      <a:endParaRPr lang="zh-CN" sz="1050" kern="10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latin typeface="Times New Roman"/>
                          <a:ea typeface="宋体"/>
                        </a:rPr>
                        <a:t>-46.14 </a:t>
                      </a:r>
                      <a:endParaRPr lang="zh-CN" sz="1050" kern="10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234026">
                <a:tc>
                  <a:txBody>
                    <a:bodyPr/>
                    <a:lstStyle/>
                    <a:p>
                      <a:pPr algn="ctr">
                        <a:spcAft>
                          <a:spcPts val="0"/>
                        </a:spcAft>
                      </a:pPr>
                      <a:r>
                        <a:rPr lang="en-US" sz="1050" kern="0">
                          <a:latin typeface="Times New Roman"/>
                          <a:ea typeface="宋体"/>
                        </a:rPr>
                        <a:t>7</a:t>
                      </a:r>
                      <a:r>
                        <a:rPr lang="zh-CN" sz="1050" kern="0">
                          <a:latin typeface="Times New Roman"/>
                          <a:ea typeface="宋体"/>
                        </a:rPr>
                        <a:t>月</a:t>
                      </a:r>
                      <a:endParaRPr lang="zh-CN" sz="105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50" kern="100">
                          <a:latin typeface="Times New Roman"/>
                          <a:ea typeface="宋体"/>
                        </a:rPr>
                        <a:t>-33.31 </a:t>
                      </a:r>
                      <a:endParaRPr lang="zh-CN" sz="105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50" kern="100" dirty="0">
                          <a:latin typeface="Times New Roman"/>
                          <a:ea typeface="宋体"/>
                        </a:rPr>
                        <a:t>-41.71 </a:t>
                      </a:r>
                      <a:endParaRPr lang="zh-CN" sz="1050" kern="100" dirty="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50" kern="100" dirty="0">
                          <a:solidFill>
                            <a:srgbClr val="00B0F0"/>
                          </a:solidFill>
                          <a:latin typeface="Times New Roman"/>
                          <a:ea typeface="宋体"/>
                        </a:rPr>
                        <a:t>-55.70 </a:t>
                      </a:r>
                      <a:r>
                        <a:rPr lang="zh-CN" sz="1050" kern="100" dirty="0">
                          <a:solidFill>
                            <a:srgbClr val="00B0F0"/>
                          </a:solidFill>
                          <a:latin typeface="Times New Roman"/>
                          <a:ea typeface="宋体"/>
                        </a:rPr>
                        <a:t>＊</a:t>
                      </a:r>
                    </a:p>
                  </a:txBody>
                  <a:tcPr marL="68580" marR="68580" marT="0" marB="0" anchor="ctr">
                    <a:lnL>
                      <a:noFill/>
                    </a:lnL>
                    <a:lnR>
                      <a:noFill/>
                    </a:lnR>
                    <a:lnT>
                      <a:noFill/>
                    </a:lnT>
                    <a:lnB>
                      <a:noFill/>
                    </a:lnB>
                  </a:tcPr>
                </a:tc>
              </a:tr>
              <a:tr h="234026">
                <a:tc>
                  <a:txBody>
                    <a:bodyPr/>
                    <a:lstStyle/>
                    <a:p>
                      <a:pPr algn="ctr">
                        <a:spcAft>
                          <a:spcPts val="0"/>
                        </a:spcAft>
                      </a:pPr>
                      <a:r>
                        <a:rPr lang="en-US" sz="1050" kern="0">
                          <a:latin typeface="Times New Roman"/>
                          <a:ea typeface="宋体"/>
                        </a:rPr>
                        <a:t>8</a:t>
                      </a:r>
                      <a:r>
                        <a:rPr lang="zh-CN" sz="1050" kern="0">
                          <a:latin typeface="Times New Roman"/>
                          <a:ea typeface="宋体"/>
                        </a:rPr>
                        <a:t>月</a:t>
                      </a:r>
                      <a:endParaRPr lang="zh-CN" sz="1050" kern="100">
                        <a:latin typeface="Times New Roman"/>
                        <a:ea typeface="宋体"/>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dirty="0">
                          <a:latin typeface="Times New Roman"/>
                          <a:ea typeface="宋体"/>
                        </a:rPr>
                        <a:t>-27.83 </a:t>
                      </a:r>
                      <a:endParaRPr lang="zh-CN" sz="1050" kern="100" dirty="0">
                        <a:latin typeface="Times New Roman"/>
                        <a:ea typeface="宋体"/>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dirty="0">
                          <a:latin typeface="Times New Roman"/>
                          <a:ea typeface="宋体"/>
                        </a:rPr>
                        <a:t>-36.24 </a:t>
                      </a:r>
                      <a:endParaRPr lang="zh-CN" sz="1050" kern="100" dirty="0">
                        <a:latin typeface="Times New Roman"/>
                        <a:ea typeface="宋体"/>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dirty="0">
                          <a:solidFill>
                            <a:srgbClr val="00B0F0"/>
                          </a:solidFill>
                          <a:latin typeface="Times New Roman"/>
                          <a:ea typeface="宋体"/>
                        </a:rPr>
                        <a:t>-50.23 </a:t>
                      </a:r>
                      <a:r>
                        <a:rPr lang="zh-CN" sz="1050" kern="100" dirty="0">
                          <a:solidFill>
                            <a:srgbClr val="00B0F0"/>
                          </a:solidFill>
                          <a:latin typeface="Times New Roman"/>
                          <a:ea typeface="宋体"/>
                        </a:rPr>
                        <a:t>＊</a:t>
                      </a: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r>
            </a:tbl>
          </a:graphicData>
        </a:graphic>
      </p:graphicFrame>
      <p:graphicFrame>
        <p:nvGraphicFramePr>
          <p:cNvPr id="10" name="表格 9"/>
          <p:cNvGraphicFramePr>
            <a:graphicFrameLocks noGrp="1"/>
          </p:cNvGraphicFramePr>
          <p:nvPr/>
        </p:nvGraphicFramePr>
        <p:xfrm>
          <a:off x="5214942" y="2714620"/>
          <a:ext cx="2952328" cy="936372"/>
        </p:xfrm>
        <a:graphic>
          <a:graphicData uri="http://schemas.openxmlformats.org/drawingml/2006/table">
            <a:tbl>
              <a:tblPr/>
              <a:tblGrid>
                <a:gridCol w="471782"/>
                <a:gridCol w="847318"/>
                <a:gridCol w="785910"/>
                <a:gridCol w="847318"/>
              </a:tblGrid>
              <a:tr h="234093">
                <a:tc>
                  <a:txBody>
                    <a:bodyPr/>
                    <a:lstStyle/>
                    <a:p>
                      <a:pPr algn="ctr">
                        <a:spcAft>
                          <a:spcPts val="0"/>
                        </a:spcAft>
                      </a:pPr>
                      <a:r>
                        <a:rPr lang="zh-CN" sz="1050" kern="0" dirty="0">
                          <a:latin typeface="Times New Roman"/>
                          <a:ea typeface="宋体"/>
                        </a:rPr>
                        <a:t>月份</a:t>
                      </a:r>
                      <a:endParaRPr lang="zh-CN" sz="1050" kern="100" dirty="0">
                        <a:latin typeface="Times New Roman"/>
                        <a:ea typeface="宋体"/>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latin typeface="Times New Roman"/>
                          <a:ea typeface="宋体"/>
                        </a:rPr>
                        <a:t>2003</a:t>
                      </a:r>
                      <a:r>
                        <a:rPr lang="zh-CN" sz="1050" kern="0">
                          <a:latin typeface="Times New Roman"/>
                          <a:ea typeface="宋体"/>
                        </a:rPr>
                        <a:t>年</a:t>
                      </a:r>
                      <a:endParaRPr lang="zh-CN" sz="1050" kern="100">
                        <a:latin typeface="Times New Roman"/>
                        <a:ea typeface="宋体"/>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latin typeface="Times New Roman"/>
                          <a:ea typeface="宋体"/>
                        </a:rPr>
                        <a:t>5</a:t>
                      </a:r>
                      <a:r>
                        <a:rPr lang="zh-CN" sz="1050" kern="0">
                          <a:latin typeface="Times New Roman"/>
                          <a:ea typeface="宋体"/>
                        </a:rPr>
                        <a:t>年一遇</a:t>
                      </a:r>
                      <a:endParaRPr lang="zh-CN" sz="1050" kern="100">
                        <a:latin typeface="Times New Roman"/>
                        <a:ea typeface="宋体"/>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latin typeface="Times New Roman"/>
                          <a:ea typeface="宋体"/>
                        </a:rPr>
                        <a:t>10</a:t>
                      </a:r>
                      <a:r>
                        <a:rPr lang="zh-CN" sz="1050" kern="0">
                          <a:latin typeface="Times New Roman"/>
                          <a:ea typeface="宋体"/>
                        </a:rPr>
                        <a:t>年一遇</a:t>
                      </a:r>
                      <a:endParaRPr lang="zh-CN" sz="1050" kern="100">
                        <a:latin typeface="Times New Roman"/>
                        <a:ea typeface="宋体"/>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093">
                <a:tc>
                  <a:txBody>
                    <a:bodyPr/>
                    <a:lstStyle/>
                    <a:p>
                      <a:pPr algn="ctr">
                        <a:spcAft>
                          <a:spcPts val="0"/>
                        </a:spcAft>
                      </a:pPr>
                      <a:r>
                        <a:rPr lang="en-US" sz="1050" kern="0">
                          <a:latin typeface="Times New Roman"/>
                          <a:ea typeface="宋体"/>
                        </a:rPr>
                        <a:t>6</a:t>
                      </a:r>
                      <a:r>
                        <a:rPr lang="zh-CN" sz="1050" kern="0">
                          <a:latin typeface="Times New Roman"/>
                          <a:ea typeface="宋体"/>
                        </a:rPr>
                        <a:t>月</a:t>
                      </a:r>
                      <a:endParaRPr lang="zh-CN" sz="1050" kern="10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dirty="0">
                          <a:latin typeface="Times New Roman"/>
                          <a:ea typeface="宋体"/>
                        </a:rPr>
                        <a:t>-11.83</a:t>
                      </a:r>
                      <a:endParaRPr lang="zh-CN" sz="1050" kern="100" dirty="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latin typeface="Times New Roman"/>
                          <a:ea typeface="宋体"/>
                        </a:rPr>
                        <a:t>-20.24</a:t>
                      </a:r>
                      <a:endParaRPr lang="zh-CN" sz="1050" kern="10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050" kern="100">
                          <a:latin typeface="Times New Roman"/>
                          <a:ea typeface="宋体"/>
                        </a:rPr>
                        <a:t>-34.23</a:t>
                      </a:r>
                      <a:endParaRPr lang="zh-CN" sz="1050" kern="10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234093">
                <a:tc>
                  <a:txBody>
                    <a:bodyPr/>
                    <a:lstStyle/>
                    <a:p>
                      <a:pPr algn="ctr">
                        <a:spcAft>
                          <a:spcPts val="0"/>
                        </a:spcAft>
                      </a:pPr>
                      <a:r>
                        <a:rPr lang="en-US" sz="1050" kern="0">
                          <a:latin typeface="Times New Roman"/>
                          <a:ea typeface="宋体"/>
                        </a:rPr>
                        <a:t>7</a:t>
                      </a:r>
                      <a:r>
                        <a:rPr lang="zh-CN" sz="1050" kern="0">
                          <a:latin typeface="Times New Roman"/>
                          <a:ea typeface="宋体"/>
                        </a:rPr>
                        <a:t>月</a:t>
                      </a:r>
                      <a:endParaRPr lang="zh-CN" sz="105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50" kern="100">
                          <a:latin typeface="Times New Roman"/>
                          <a:ea typeface="宋体"/>
                        </a:rPr>
                        <a:t>-13.62</a:t>
                      </a:r>
                      <a:endParaRPr lang="zh-CN" sz="105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50" kern="100">
                          <a:latin typeface="Times New Roman"/>
                          <a:ea typeface="宋体"/>
                        </a:rPr>
                        <a:t>-22.02</a:t>
                      </a:r>
                      <a:endParaRPr lang="zh-CN" sz="1050" kern="100">
                        <a:latin typeface="Times New Roman"/>
                        <a:ea typeface="宋体"/>
                      </a:endParaRPr>
                    </a:p>
                  </a:txBody>
                  <a:tcPr marL="68580" marR="68580" marT="0" marB="0" anchor="ctr">
                    <a:lnL>
                      <a:noFill/>
                    </a:lnL>
                    <a:lnR>
                      <a:noFill/>
                    </a:lnR>
                    <a:lnT>
                      <a:noFill/>
                    </a:lnT>
                    <a:lnB>
                      <a:noFill/>
                    </a:lnB>
                  </a:tcPr>
                </a:tc>
                <a:tc>
                  <a:txBody>
                    <a:bodyPr/>
                    <a:lstStyle/>
                    <a:p>
                      <a:pPr algn="ctr">
                        <a:spcAft>
                          <a:spcPts val="0"/>
                        </a:spcAft>
                      </a:pPr>
                      <a:r>
                        <a:rPr lang="en-US" sz="1050" kern="100">
                          <a:latin typeface="Times New Roman"/>
                          <a:ea typeface="宋体"/>
                        </a:rPr>
                        <a:t>-36.01</a:t>
                      </a:r>
                      <a:endParaRPr lang="zh-CN" sz="1050" kern="100">
                        <a:latin typeface="Times New Roman"/>
                        <a:ea typeface="宋体"/>
                      </a:endParaRPr>
                    </a:p>
                  </a:txBody>
                  <a:tcPr marL="68580" marR="68580" marT="0" marB="0" anchor="ctr">
                    <a:lnL>
                      <a:noFill/>
                    </a:lnL>
                    <a:lnR>
                      <a:noFill/>
                    </a:lnR>
                    <a:lnT>
                      <a:noFill/>
                    </a:lnT>
                    <a:lnB>
                      <a:noFill/>
                    </a:lnB>
                  </a:tcPr>
                </a:tc>
              </a:tr>
              <a:tr h="234093">
                <a:tc>
                  <a:txBody>
                    <a:bodyPr/>
                    <a:lstStyle/>
                    <a:p>
                      <a:pPr algn="ctr">
                        <a:spcAft>
                          <a:spcPts val="0"/>
                        </a:spcAft>
                      </a:pPr>
                      <a:r>
                        <a:rPr lang="en-US" sz="1050" kern="0">
                          <a:latin typeface="Times New Roman"/>
                          <a:ea typeface="宋体"/>
                        </a:rPr>
                        <a:t>8</a:t>
                      </a:r>
                      <a:r>
                        <a:rPr lang="zh-CN" sz="1050" kern="0">
                          <a:latin typeface="Times New Roman"/>
                          <a:ea typeface="宋体"/>
                        </a:rPr>
                        <a:t>月</a:t>
                      </a:r>
                      <a:endParaRPr lang="zh-CN" sz="1050" kern="100">
                        <a:latin typeface="Times New Roman"/>
                        <a:ea typeface="宋体"/>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latin typeface="Times New Roman"/>
                          <a:ea typeface="宋体"/>
                        </a:rPr>
                        <a:t>-34.11</a:t>
                      </a:r>
                      <a:endParaRPr lang="zh-CN" sz="1050" kern="100">
                        <a:latin typeface="Times New Roman"/>
                        <a:ea typeface="宋体"/>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latin typeface="Times New Roman"/>
                          <a:ea typeface="宋体"/>
                        </a:rPr>
                        <a:t>-42.51</a:t>
                      </a:r>
                      <a:endParaRPr lang="zh-CN" sz="1050" kern="100">
                        <a:latin typeface="Times New Roman"/>
                        <a:ea typeface="宋体"/>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dirty="0">
                          <a:latin typeface="Times New Roman"/>
                          <a:ea typeface="宋体"/>
                        </a:rPr>
                        <a:t>  </a:t>
                      </a:r>
                      <a:r>
                        <a:rPr lang="en-US" sz="1050" kern="100" dirty="0">
                          <a:solidFill>
                            <a:srgbClr val="00B0F0"/>
                          </a:solidFill>
                          <a:latin typeface="Times New Roman"/>
                          <a:ea typeface="宋体"/>
                        </a:rPr>
                        <a:t>-56.50 </a:t>
                      </a:r>
                      <a:r>
                        <a:rPr lang="zh-CN" sz="1050" kern="100" dirty="0">
                          <a:solidFill>
                            <a:srgbClr val="00B0F0"/>
                          </a:solidFill>
                          <a:latin typeface="Times New Roman"/>
                          <a:ea typeface="宋体"/>
                        </a:rPr>
                        <a:t>＊</a:t>
                      </a: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
        <p:nvSpPr>
          <p:cNvPr id="11" name="矩形 10"/>
          <p:cNvSpPr/>
          <p:nvPr/>
        </p:nvSpPr>
        <p:spPr>
          <a:xfrm>
            <a:off x="5142934" y="2498596"/>
            <a:ext cx="3006080" cy="246221"/>
          </a:xfrm>
          <a:prstGeom prst="rect">
            <a:avLst/>
          </a:prstGeom>
        </p:spPr>
        <p:txBody>
          <a:bodyPr wrap="square">
            <a:spAutoFit/>
          </a:bodyPr>
          <a:lstStyle/>
          <a:p>
            <a:r>
              <a:rPr lang="zh-CN" altLang="zh-CN" sz="1000" b="1" dirty="0" smtClean="0"/>
              <a:t>梅江湖泊（规划）需引水量（丰、平水年</a:t>
            </a:r>
            <a:r>
              <a:rPr lang="en-US" altLang="zh-CN" sz="1000" b="1" dirty="0" smtClean="0"/>
              <a:t>→</a:t>
            </a:r>
            <a:r>
              <a:rPr lang="zh-CN" altLang="zh-CN" sz="1000" b="1" dirty="0" smtClean="0"/>
              <a:t>平水年）</a:t>
            </a:r>
            <a:endParaRPr lang="zh-CN" altLang="en-US" sz="1000" dirty="0"/>
          </a:p>
        </p:txBody>
      </p:sp>
      <p:sp>
        <p:nvSpPr>
          <p:cNvPr id="12" name="矩形 11"/>
          <p:cNvSpPr/>
          <p:nvPr/>
        </p:nvSpPr>
        <p:spPr>
          <a:xfrm>
            <a:off x="894462" y="2498596"/>
            <a:ext cx="3006080" cy="246221"/>
          </a:xfrm>
          <a:prstGeom prst="rect">
            <a:avLst/>
          </a:prstGeom>
        </p:spPr>
        <p:txBody>
          <a:bodyPr wrap="square">
            <a:spAutoFit/>
          </a:bodyPr>
          <a:lstStyle/>
          <a:p>
            <a:r>
              <a:rPr lang="zh-CN" altLang="zh-CN" sz="1000" b="1" dirty="0" smtClean="0"/>
              <a:t>梅江湖泊（规划）需引水量（丰、平水年</a:t>
            </a:r>
            <a:r>
              <a:rPr lang="en-US" altLang="zh-CN" sz="1000" b="1" dirty="0" smtClean="0"/>
              <a:t>→</a:t>
            </a:r>
            <a:r>
              <a:rPr lang="zh-CN" altLang="zh-CN" sz="1000" b="1" dirty="0" smtClean="0"/>
              <a:t>丰水年）</a:t>
            </a:r>
            <a:endParaRPr lang="zh-CN" altLang="en-US" sz="1000" dirty="0"/>
          </a:p>
        </p:txBody>
      </p:sp>
      <p:sp>
        <p:nvSpPr>
          <p:cNvPr id="13" name="矩形 12"/>
          <p:cNvSpPr/>
          <p:nvPr/>
        </p:nvSpPr>
        <p:spPr>
          <a:xfrm>
            <a:off x="7303174" y="3794740"/>
            <a:ext cx="872355" cy="246221"/>
          </a:xfrm>
          <a:prstGeom prst="rect">
            <a:avLst/>
          </a:prstGeom>
        </p:spPr>
        <p:txBody>
          <a:bodyPr wrap="none">
            <a:spAutoFit/>
          </a:bodyPr>
          <a:lstStyle/>
          <a:p>
            <a:r>
              <a:rPr lang="zh-CN" altLang="zh-CN" sz="1000" b="1" dirty="0" smtClean="0"/>
              <a:t>单位：万</a:t>
            </a:r>
            <a:r>
              <a:rPr lang="en-US" altLang="zh-CN" sz="1000" b="1" dirty="0" smtClean="0"/>
              <a:t>m</a:t>
            </a:r>
            <a:r>
              <a:rPr lang="en-US" altLang="zh-CN" sz="1000" b="1" baseline="30000" dirty="0" smtClean="0"/>
              <a:t>3</a:t>
            </a:r>
            <a:endParaRPr lang="zh-CN" altLang="en-US" sz="1000" dirty="0"/>
          </a:p>
        </p:txBody>
      </p:sp>
      <p:sp>
        <p:nvSpPr>
          <p:cNvPr id="31745" name="Rectangle 1"/>
          <p:cNvSpPr>
            <a:spLocks noChangeArrowheads="1"/>
          </p:cNvSpPr>
          <p:nvPr/>
        </p:nvSpPr>
        <p:spPr bwMode="auto">
          <a:xfrm>
            <a:off x="678438" y="3650724"/>
            <a:ext cx="2880320"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注：带＊号为湖泊当月储水量超出最大限值。</a:t>
            </a:r>
            <a:endParaRPr kumimoji="0" lang="zh-CN" sz="1800" b="0" i="0" u="none" strike="noStrike" cap="none" normalizeH="0" baseline="0" dirty="0" smtClean="0">
              <a:ln>
                <a:noFill/>
              </a:ln>
              <a:solidFill>
                <a:schemeClr val="tx1"/>
              </a:solidFill>
              <a:effectLst/>
              <a:latin typeface="黑体" pitchFamily="2" charset="-122"/>
              <a:ea typeface="黑体" pitchFamily="2" charset="-122"/>
            </a:endParaRPr>
          </a:p>
        </p:txBody>
      </p:sp>
      <p:sp>
        <p:nvSpPr>
          <p:cNvPr id="20" name="左大括号 19"/>
          <p:cNvSpPr/>
          <p:nvPr/>
        </p:nvSpPr>
        <p:spPr>
          <a:xfrm>
            <a:off x="4572000" y="4581525"/>
            <a:ext cx="285750" cy="304800"/>
          </a:xfrm>
          <a:prstGeom prst="lef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左大括号 20"/>
          <p:cNvSpPr/>
          <p:nvPr/>
        </p:nvSpPr>
        <p:spPr>
          <a:xfrm rot="10800000">
            <a:off x="6781799" y="4614862"/>
            <a:ext cx="285750" cy="304800"/>
          </a:xfrm>
          <a:prstGeom prst="lef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TextBox 21"/>
          <p:cNvSpPr txBox="1"/>
          <p:nvPr/>
        </p:nvSpPr>
        <p:spPr>
          <a:xfrm>
            <a:off x="5429256" y="4071942"/>
            <a:ext cx="800219" cy="276999"/>
          </a:xfrm>
          <a:prstGeom prst="rect">
            <a:avLst/>
          </a:prstGeom>
          <a:noFill/>
        </p:spPr>
        <p:txBody>
          <a:bodyPr wrap="none" rtlCol="0">
            <a:spAutoFit/>
          </a:bodyPr>
          <a:lstStyle/>
          <a:p>
            <a:r>
              <a:rPr lang="zh-CN" altLang="en-US" sz="1200" b="1" dirty="0" smtClean="0">
                <a:solidFill>
                  <a:srgbClr val="00B0F0"/>
                </a:solidFill>
              </a:rPr>
              <a:t>调蓄能力</a:t>
            </a:r>
            <a:endParaRPr lang="zh-CN" altLang="en-US" sz="1200" b="1" dirty="0">
              <a:solidFill>
                <a:srgbClr val="00B0F0"/>
              </a:solidFill>
            </a:endParaRPr>
          </a:p>
        </p:txBody>
      </p:sp>
      <p:sp>
        <p:nvSpPr>
          <p:cNvPr id="23" name="TextBox 22"/>
          <p:cNvSpPr txBox="1"/>
          <p:nvPr/>
        </p:nvSpPr>
        <p:spPr>
          <a:xfrm>
            <a:off x="3000364" y="4572008"/>
            <a:ext cx="1369286" cy="276999"/>
          </a:xfrm>
          <a:prstGeom prst="rect">
            <a:avLst/>
          </a:prstGeom>
          <a:noFill/>
        </p:spPr>
        <p:txBody>
          <a:bodyPr wrap="none" rtlCol="0">
            <a:spAutoFit/>
          </a:bodyPr>
          <a:lstStyle/>
          <a:p>
            <a:r>
              <a:rPr lang="zh-CN" altLang="en-US" sz="1200" b="1" dirty="0" smtClean="0">
                <a:solidFill>
                  <a:srgbClr val="00B0F0"/>
                </a:solidFill>
              </a:rPr>
              <a:t>一期：</a:t>
            </a:r>
            <a:r>
              <a:rPr lang="en-US" altLang="zh-CN" sz="1200" b="1" dirty="0" smtClean="0">
                <a:solidFill>
                  <a:srgbClr val="00B0F0"/>
                </a:solidFill>
              </a:rPr>
              <a:t>16.05</a:t>
            </a:r>
            <a:r>
              <a:rPr lang="zh-CN" altLang="en-US" sz="1200" b="1" dirty="0" smtClean="0">
                <a:solidFill>
                  <a:srgbClr val="00B0F0"/>
                </a:solidFill>
              </a:rPr>
              <a:t>万</a:t>
            </a:r>
            <a:r>
              <a:rPr lang="en-US" altLang="zh-CN" sz="1200" b="1" dirty="0" smtClean="0">
                <a:solidFill>
                  <a:srgbClr val="00B0F0"/>
                </a:solidFill>
              </a:rPr>
              <a:t>m</a:t>
            </a:r>
            <a:r>
              <a:rPr lang="en-US" altLang="zh-CN" sz="1200" b="1" baseline="30000" dirty="0" smtClean="0">
                <a:solidFill>
                  <a:srgbClr val="00B0F0"/>
                </a:solidFill>
              </a:rPr>
              <a:t>3</a:t>
            </a:r>
            <a:endParaRPr lang="zh-CN" altLang="en-US" sz="1200" b="1" baseline="30000" dirty="0">
              <a:solidFill>
                <a:srgbClr val="00B0F0"/>
              </a:solidFill>
            </a:endParaRPr>
          </a:p>
        </p:txBody>
      </p:sp>
      <p:sp>
        <p:nvSpPr>
          <p:cNvPr id="24" name="TextBox 23"/>
          <p:cNvSpPr txBox="1"/>
          <p:nvPr/>
        </p:nvSpPr>
        <p:spPr>
          <a:xfrm>
            <a:off x="7215206" y="4572008"/>
            <a:ext cx="1377300" cy="276999"/>
          </a:xfrm>
          <a:prstGeom prst="rect">
            <a:avLst/>
          </a:prstGeom>
          <a:noFill/>
        </p:spPr>
        <p:txBody>
          <a:bodyPr wrap="none" rtlCol="0">
            <a:spAutoFit/>
          </a:bodyPr>
          <a:lstStyle/>
          <a:p>
            <a:r>
              <a:rPr lang="zh-CN" altLang="en-US" sz="1200" b="1" dirty="0" smtClean="0">
                <a:solidFill>
                  <a:srgbClr val="00B0F0"/>
                </a:solidFill>
              </a:rPr>
              <a:t>规划：</a:t>
            </a:r>
            <a:r>
              <a:rPr lang="en-US" altLang="zh-CN" sz="1200" b="1" dirty="0" smtClean="0">
                <a:solidFill>
                  <a:srgbClr val="00B0F0"/>
                </a:solidFill>
              </a:rPr>
              <a:t>50.10</a:t>
            </a:r>
            <a:r>
              <a:rPr lang="zh-CN" altLang="en-US" sz="1200" b="1" dirty="0" smtClean="0">
                <a:solidFill>
                  <a:srgbClr val="00B0F0"/>
                </a:solidFill>
              </a:rPr>
              <a:t>万</a:t>
            </a:r>
            <a:r>
              <a:rPr lang="en-US" altLang="zh-CN" sz="1200" b="1" dirty="0" smtClean="0">
                <a:solidFill>
                  <a:srgbClr val="00B0F0"/>
                </a:solidFill>
              </a:rPr>
              <a:t>m</a:t>
            </a:r>
            <a:r>
              <a:rPr lang="en-US" altLang="zh-CN" sz="1200" b="1" baseline="30000" dirty="0" smtClean="0">
                <a:solidFill>
                  <a:srgbClr val="00B0F0"/>
                </a:solidFill>
              </a:rPr>
              <a:t>3</a:t>
            </a:r>
            <a:endParaRPr lang="zh-CN" altLang="en-US" sz="1200" b="1" baseline="30000" dirty="0">
              <a:solidFill>
                <a:srgbClr val="00B0F0"/>
              </a:solidFill>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7.2 </a:t>
            </a:r>
            <a:r>
              <a:rPr lang="zh-CN" altLang="en-US" sz="2400" dirty="0" smtClean="0">
                <a:solidFill>
                  <a:schemeClr val="tx1"/>
                </a:solidFill>
                <a:effectLst/>
                <a:latin typeface="Times New Roman" pitchFamily="18" charset="0"/>
                <a:cs typeface="Times New Roman" pitchFamily="18" charset="0"/>
              </a:rPr>
              <a:t>暴雨条件下梅江景观湖防洪与优化配置</a:t>
            </a:r>
          </a:p>
        </p:txBody>
      </p:sp>
      <p:sp>
        <p:nvSpPr>
          <p:cNvPr id="56323" name="Text Box 3"/>
          <p:cNvSpPr txBox="1">
            <a:spLocks noChangeArrowheads="1"/>
          </p:cNvSpPr>
          <p:nvPr/>
        </p:nvSpPr>
        <p:spPr bwMode="auto">
          <a:xfrm>
            <a:off x="323528" y="908720"/>
            <a:ext cx="8372475" cy="1631216"/>
          </a:xfrm>
          <a:prstGeom prst="rect">
            <a:avLst/>
          </a:prstGeom>
          <a:noFill/>
          <a:ln w="9525">
            <a:noFill/>
            <a:miter lim="800000"/>
            <a:headEnd/>
            <a:tailEnd/>
          </a:ln>
          <a:effectLst/>
        </p:spPr>
        <p:txBody>
          <a:bodyPr wrap="square">
            <a:spAutoFit/>
          </a:bodyPr>
          <a:lstStyle/>
          <a:p>
            <a:pPr>
              <a:lnSpc>
                <a:spcPts val="2400"/>
              </a:lnSpc>
            </a:pPr>
            <a:r>
              <a:rPr lang="zh-CN" altLang="en-US" b="1" dirty="0" smtClean="0">
                <a:solidFill>
                  <a:srgbClr val="92D050"/>
                </a:solidFill>
                <a:latin typeface="Times New Roman" pitchFamily="18" charset="0"/>
                <a:ea typeface="仿宋_GB2312" pitchFamily="49" charset="-122"/>
                <a:cs typeface="Times New Roman" pitchFamily="18" charset="0"/>
              </a:rPr>
              <a:t>方案实施与分析</a:t>
            </a:r>
            <a:endParaRPr lang="en-US" altLang="zh-CN" b="1" dirty="0" smtClean="0">
              <a:solidFill>
                <a:srgbClr val="92D050"/>
              </a:solidFill>
              <a:latin typeface="Times New Roman" pitchFamily="18" charset="0"/>
              <a:ea typeface="仿宋_GB2312" pitchFamily="49" charset="-122"/>
              <a:cs typeface="Times New Roman" pitchFamily="18" charset="0"/>
            </a:endParaRPr>
          </a:p>
          <a:p>
            <a:pPr>
              <a:lnSpc>
                <a:spcPts val="2400"/>
              </a:lnSpc>
            </a:pPr>
            <a:r>
              <a:rPr lang="zh-CN" altLang="en-US" dirty="0" smtClean="0">
                <a:latin typeface="仿宋_GB2312" pitchFamily="49" charset="-122"/>
                <a:ea typeface="仿宋_GB2312" pitchFamily="49" charset="-122"/>
                <a:cs typeface="Times New Roman" pitchFamily="18" charset="0"/>
              </a:rPr>
              <a:t>（</a:t>
            </a:r>
            <a:r>
              <a:rPr lang="en-US" altLang="zh-CN" dirty="0" smtClean="0">
                <a:latin typeface="仿宋_GB2312" pitchFamily="49" charset="-122"/>
                <a:ea typeface="仿宋_GB2312" pitchFamily="49" charset="-122"/>
                <a:cs typeface="Times New Roman" pitchFamily="18" charset="0"/>
              </a:rPr>
              <a:t>1</a:t>
            </a:r>
            <a:r>
              <a:rPr lang="zh-CN" altLang="en-US" dirty="0" smtClean="0">
                <a:latin typeface="仿宋_GB2312" pitchFamily="49" charset="-122"/>
                <a:ea typeface="仿宋_GB2312" pitchFamily="49" charset="-122"/>
                <a:cs typeface="Times New Roman" pitchFamily="18" charset="0"/>
              </a:rPr>
              <a:t>）水量平衡约束、供水能力约束均可满足；水质约束基本满足</a:t>
            </a:r>
            <a:endParaRPr lang="en-US" altLang="zh-CN" dirty="0" smtClean="0">
              <a:latin typeface="仿宋_GB2312" pitchFamily="49" charset="-122"/>
              <a:ea typeface="仿宋_GB2312" pitchFamily="49" charset="-122"/>
              <a:cs typeface="Times New Roman" pitchFamily="18" charset="0"/>
            </a:endParaRPr>
          </a:p>
          <a:p>
            <a:pPr>
              <a:lnSpc>
                <a:spcPts val="2400"/>
              </a:lnSpc>
            </a:pPr>
            <a:r>
              <a:rPr lang="zh-CN" altLang="en-US" dirty="0" smtClean="0">
                <a:latin typeface="仿宋_GB2312" pitchFamily="49" charset="-122"/>
                <a:ea typeface="仿宋_GB2312" pitchFamily="49" charset="-122"/>
                <a:cs typeface="Times New Roman" pitchFamily="18" charset="0"/>
              </a:rPr>
              <a:t>（</a:t>
            </a:r>
            <a:r>
              <a:rPr lang="en-US" altLang="zh-CN" dirty="0" smtClean="0">
                <a:latin typeface="仿宋_GB2312" pitchFamily="49" charset="-122"/>
                <a:ea typeface="仿宋_GB2312" pitchFamily="49" charset="-122"/>
                <a:cs typeface="Times New Roman" pitchFamily="18" charset="0"/>
              </a:rPr>
              <a:t>2</a:t>
            </a:r>
            <a:r>
              <a:rPr lang="zh-CN" altLang="en-US" dirty="0" smtClean="0">
                <a:latin typeface="仿宋_GB2312" pitchFamily="49" charset="-122"/>
                <a:ea typeface="仿宋_GB2312" pitchFamily="49" charset="-122"/>
                <a:cs typeface="Times New Roman" pitchFamily="18" charset="0"/>
              </a:rPr>
              <a:t>）供水费用：总的来讲，降雨及径流的增多，并非代表供水费用的必然降低。即三种情况下的水源配置，不仅要考虑经济效益，还要兼顾环境效益。</a:t>
            </a:r>
            <a:endParaRPr lang="zh-CN" altLang="en-US" dirty="0" smtClean="0">
              <a:latin typeface="仿宋_GB2312" pitchFamily="49" charset="-122"/>
              <a:ea typeface="仿宋_GB2312" pitchFamily="49" charset="-122"/>
              <a:cs typeface="Times New Roman" pitchFamily="18" charset="0"/>
            </a:endParaRPr>
          </a:p>
          <a:p>
            <a:pPr>
              <a:lnSpc>
                <a:spcPts val="2400"/>
              </a:lnSpc>
            </a:pPr>
            <a:endParaRPr lang="en-US" altLang="zh-CN" dirty="0">
              <a:latin typeface="仿宋_GB2312" pitchFamily="49" charset="-122"/>
              <a:ea typeface="仿宋_GB2312" pitchFamily="49" charset="-122"/>
              <a:cs typeface="Times New Roman" pitchFamily="18"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表格 7"/>
          <p:cNvGraphicFramePr>
            <a:graphicFrameLocks noGrp="1"/>
          </p:cNvGraphicFramePr>
          <p:nvPr/>
        </p:nvGraphicFramePr>
        <p:xfrm>
          <a:off x="1835696" y="3140968"/>
          <a:ext cx="6264693" cy="2880326"/>
        </p:xfrm>
        <a:graphic>
          <a:graphicData uri="http://schemas.openxmlformats.org/drawingml/2006/table">
            <a:tbl>
              <a:tblPr/>
              <a:tblGrid>
                <a:gridCol w="696077"/>
                <a:gridCol w="696077"/>
                <a:gridCol w="696077"/>
                <a:gridCol w="696077"/>
                <a:gridCol w="696077"/>
                <a:gridCol w="696077"/>
                <a:gridCol w="696077"/>
                <a:gridCol w="696077"/>
                <a:gridCol w="696077"/>
              </a:tblGrid>
              <a:tr h="169431">
                <a:tc rowSpan="3">
                  <a:txBody>
                    <a:bodyPr/>
                    <a:lstStyle/>
                    <a:p>
                      <a:pPr algn="ctr">
                        <a:spcAft>
                          <a:spcPts val="0"/>
                        </a:spcAft>
                      </a:pPr>
                      <a:r>
                        <a:rPr lang="zh-CN" sz="1000" kern="100" dirty="0">
                          <a:latin typeface="Times New Roman"/>
                          <a:ea typeface="宋体"/>
                        </a:rPr>
                        <a:t>月份</a:t>
                      </a:r>
                      <a:endParaRPr lang="zh-CN" sz="105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gridSpan="2">
                  <a:txBody>
                    <a:bodyPr/>
                    <a:lstStyle/>
                    <a:p>
                      <a:pPr algn="ctr">
                        <a:spcAft>
                          <a:spcPts val="0"/>
                        </a:spcAft>
                      </a:pPr>
                      <a:r>
                        <a:rPr lang="zh-CN" sz="1000" kern="100">
                          <a:latin typeface="Times New Roman"/>
                          <a:ea typeface="宋体"/>
                        </a:rPr>
                        <a:t>输入前</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zh-CN" altLang="en-US"/>
                    </a:p>
                  </a:txBody>
                  <a:tcPr/>
                </a:tc>
                <a:tc gridSpan="6">
                  <a:txBody>
                    <a:bodyPr/>
                    <a:lstStyle/>
                    <a:p>
                      <a:pPr algn="ctr">
                        <a:spcAft>
                          <a:spcPts val="0"/>
                        </a:spcAft>
                      </a:pPr>
                      <a:r>
                        <a:rPr lang="en-US" sz="1000" kern="100">
                          <a:latin typeface="Times New Roman"/>
                          <a:ea typeface="宋体"/>
                        </a:rPr>
                        <a:t>7</a:t>
                      </a:r>
                      <a:r>
                        <a:rPr lang="zh-CN" sz="1000" kern="100">
                          <a:latin typeface="Times New Roman"/>
                          <a:ea typeface="宋体"/>
                        </a:rPr>
                        <a:t>月输入</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69431">
                <a:tc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gridSpan="2">
                  <a:txBody>
                    <a:bodyPr/>
                    <a:lstStyle/>
                    <a:p>
                      <a:pPr algn="ctr">
                        <a:spcAft>
                          <a:spcPts val="0"/>
                        </a:spcAft>
                      </a:pPr>
                      <a:r>
                        <a:rPr lang="en-US" sz="1000" kern="100">
                          <a:latin typeface="Times New Roman"/>
                          <a:ea typeface="宋体"/>
                        </a:rPr>
                        <a:t>114.14mm </a:t>
                      </a:r>
                      <a:r>
                        <a:rPr lang="zh-CN" sz="1000" kern="100">
                          <a:latin typeface="Times New Roman"/>
                          <a:ea typeface="宋体"/>
                        </a:rPr>
                        <a:t>降雨</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a:spcAft>
                          <a:spcPts val="0"/>
                        </a:spcAft>
                      </a:pPr>
                      <a:r>
                        <a:rPr lang="en-US" sz="1000" kern="100">
                          <a:latin typeface="Times New Roman"/>
                          <a:ea typeface="宋体"/>
                        </a:rPr>
                        <a:t>5</a:t>
                      </a:r>
                      <a:r>
                        <a:rPr lang="zh-CN" sz="1000" kern="100">
                          <a:latin typeface="Times New Roman"/>
                          <a:ea typeface="宋体"/>
                        </a:rPr>
                        <a:t>年一遇降雨</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a:spcAft>
                          <a:spcPts val="0"/>
                        </a:spcAft>
                      </a:pPr>
                      <a:r>
                        <a:rPr lang="en-US" sz="1000" kern="100">
                          <a:latin typeface="Times New Roman"/>
                          <a:ea typeface="宋体"/>
                        </a:rPr>
                        <a:t>10</a:t>
                      </a:r>
                      <a:r>
                        <a:rPr lang="zh-CN" sz="1000" kern="100">
                          <a:latin typeface="Times New Roman"/>
                          <a:ea typeface="宋体"/>
                        </a:rPr>
                        <a:t>年一遇降雨</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338861">
                <a:tc vMerge="1">
                  <a:txBody>
                    <a:bodyPr/>
                    <a:lstStyle/>
                    <a:p>
                      <a:endParaRPr lang="zh-CN" altLang="en-US"/>
                    </a:p>
                  </a:txBody>
                  <a:tcPr/>
                </a:tc>
                <a:tc>
                  <a:txBody>
                    <a:bodyPr/>
                    <a:lstStyle/>
                    <a:p>
                      <a:pPr algn="ctr">
                        <a:spcAft>
                          <a:spcPts val="0"/>
                        </a:spcAft>
                      </a:pPr>
                      <a:r>
                        <a:rPr lang="zh-CN" sz="1000" kern="100">
                          <a:latin typeface="Times New Roman"/>
                          <a:ea typeface="宋体"/>
                        </a:rPr>
                        <a:t>储水量</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latin typeface="Times New Roman"/>
                          <a:ea typeface="宋体"/>
                        </a:rPr>
                        <a:t>费用</a:t>
                      </a:r>
                      <a:endParaRPr lang="zh-CN" sz="1050" kern="100">
                        <a:latin typeface="Times New Roman"/>
                        <a:ea typeface="宋体"/>
                      </a:endParaRPr>
                    </a:p>
                    <a:p>
                      <a:pPr algn="ctr">
                        <a:spcAft>
                          <a:spcPts val="0"/>
                        </a:spcAft>
                      </a:pPr>
                      <a:r>
                        <a:rPr lang="zh-CN" sz="1000" kern="100">
                          <a:latin typeface="Times New Roman"/>
                          <a:ea typeface="宋体"/>
                        </a:rPr>
                        <a:t>（万元）</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latin typeface="Times New Roman"/>
                          <a:ea typeface="宋体"/>
                        </a:rPr>
                        <a:t>储水量</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latin typeface="Times New Roman"/>
                          <a:ea typeface="宋体"/>
                        </a:rPr>
                        <a:t>费用</a:t>
                      </a:r>
                      <a:endParaRPr lang="zh-CN" sz="1050" kern="100">
                        <a:latin typeface="Times New Roman"/>
                        <a:ea typeface="宋体"/>
                      </a:endParaRPr>
                    </a:p>
                    <a:p>
                      <a:pPr algn="ctr">
                        <a:spcAft>
                          <a:spcPts val="0"/>
                        </a:spcAft>
                      </a:pPr>
                      <a:r>
                        <a:rPr lang="zh-CN" sz="1000" kern="100">
                          <a:latin typeface="Times New Roman"/>
                          <a:ea typeface="宋体"/>
                        </a:rPr>
                        <a:t>（万元）</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latin typeface="Times New Roman"/>
                          <a:ea typeface="宋体"/>
                        </a:rPr>
                        <a:t>储水量</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latin typeface="Times New Roman"/>
                          <a:ea typeface="宋体"/>
                        </a:rPr>
                        <a:t>费用</a:t>
                      </a:r>
                      <a:endParaRPr lang="zh-CN" sz="1050" kern="100">
                        <a:latin typeface="Times New Roman"/>
                        <a:ea typeface="宋体"/>
                      </a:endParaRPr>
                    </a:p>
                    <a:p>
                      <a:pPr algn="ctr">
                        <a:spcAft>
                          <a:spcPts val="0"/>
                        </a:spcAft>
                      </a:pPr>
                      <a:r>
                        <a:rPr lang="zh-CN" sz="1000" kern="100">
                          <a:latin typeface="Times New Roman"/>
                          <a:ea typeface="宋体"/>
                        </a:rPr>
                        <a:t>（万元）</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latin typeface="Times New Roman"/>
                          <a:ea typeface="宋体"/>
                        </a:rPr>
                        <a:t>储水量</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dirty="0">
                          <a:latin typeface="Times New Roman"/>
                          <a:ea typeface="宋体"/>
                        </a:rPr>
                        <a:t>费用</a:t>
                      </a:r>
                      <a:endParaRPr lang="zh-CN" sz="1050" kern="100" dirty="0">
                        <a:latin typeface="Times New Roman"/>
                        <a:ea typeface="宋体"/>
                      </a:endParaRPr>
                    </a:p>
                    <a:p>
                      <a:pPr algn="ctr">
                        <a:spcAft>
                          <a:spcPts val="0"/>
                        </a:spcAft>
                      </a:pPr>
                      <a:r>
                        <a:rPr lang="zh-CN" sz="1000" kern="100" dirty="0">
                          <a:latin typeface="Times New Roman"/>
                          <a:ea typeface="宋体"/>
                        </a:rPr>
                        <a:t>（万元）</a:t>
                      </a:r>
                      <a:endParaRPr lang="zh-CN" sz="105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9431">
                <a:tc>
                  <a:txBody>
                    <a:bodyPr/>
                    <a:lstStyle/>
                    <a:p>
                      <a:pPr algn="ctr">
                        <a:spcAft>
                          <a:spcPts val="0"/>
                        </a:spcAft>
                      </a:pPr>
                      <a:r>
                        <a:rPr lang="en-US" sz="1000" kern="0">
                          <a:solidFill>
                            <a:srgbClr val="000000"/>
                          </a:solidFill>
                          <a:latin typeface="Times New Roman"/>
                          <a:ea typeface="宋体"/>
                        </a:rPr>
                        <a:t>1</a:t>
                      </a:r>
                      <a:r>
                        <a:rPr lang="zh-CN" sz="1000" kern="0">
                          <a:solidFill>
                            <a:srgbClr val="000000"/>
                          </a:solidFill>
                          <a:latin typeface="Times New Roman"/>
                          <a:ea typeface="宋体"/>
                        </a:rPr>
                        <a:t>月</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32.09</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6.41</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32.09</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6.41</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32.09</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6.41</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32.09</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6.41</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9431">
                <a:tc>
                  <a:txBody>
                    <a:bodyPr/>
                    <a:lstStyle/>
                    <a:p>
                      <a:pPr algn="ctr">
                        <a:spcAft>
                          <a:spcPts val="0"/>
                        </a:spcAft>
                      </a:pPr>
                      <a:r>
                        <a:rPr lang="en-US" sz="1000" kern="0">
                          <a:solidFill>
                            <a:srgbClr val="000000"/>
                          </a:solidFill>
                          <a:latin typeface="Times New Roman"/>
                          <a:ea typeface="宋体"/>
                        </a:rPr>
                        <a:t>2</a:t>
                      </a:r>
                      <a:r>
                        <a:rPr lang="zh-CN" sz="1000" kern="0">
                          <a:solidFill>
                            <a:srgbClr val="000000"/>
                          </a:solidFill>
                          <a:latin typeface="Times New Roman"/>
                          <a:ea typeface="宋体"/>
                        </a:rPr>
                        <a:t>月</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32.09</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8.30</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32.09</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8.30</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32.09</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8.30</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32.09</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8.30</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9431">
                <a:tc>
                  <a:txBody>
                    <a:bodyPr/>
                    <a:lstStyle/>
                    <a:p>
                      <a:pPr algn="ctr">
                        <a:spcAft>
                          <a:spcPts val="0"/>
                        </a:spcAft>
                      </a:pPr>
                      <a:r>
                        <a:rPr lang="en-US" sz="1000" kern="0">
                          <a:solidFill>
                            <a:srgbClr val="000000"/>
                          </a:solidFill>
                          <a:latin typeface="Times New Roman"/>
                          <a:ea typeface="宋体"/>
                        </a:rPr>
                        <a:t>3</a:t>
                      </a:r>
                      <a:r>
                        <a:rPr lang="zh-CN" sz="1000" kern="0">
                          <a:solidFill>
                            <a:srgbClr val="000000"/>
                          </a:solidFill>
                          <a:latin typeface="Times New Roman"/>
                          <a:ea typeface="宋体"/>
                        </a:rPr>
                        <a:t>月</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32.09</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8.99</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32.09</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8.99</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32.09</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8.99</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32.09</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8.99</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9431">
                <a:tc>
                  <a:txBody>
                    <a:bodyPr/>
                    <a:lstStyle/>
                    <a:p>
                      <a:pPr algn="ctr">
                        <a:spcAft>
                          <a:spcPts val="0"/>
                        </a:spcAft>
                      </a:pPr>
                      <a:r>
                        <a:rPr lang="en-US" sz="1000" kern="0">
                          <a:solidFill>
                            <a:srgbClr val="000000"/>
                          </a:solidFill>
                          <a:latin typeface="Times New Roman"/>
                          <a:ea typeface="宋体"/>
                        </a:rPr>
                        <a:t>4</a:t>
                      </a:r>
                      <a:r>
                        <a:rPr lang="zh-CN" sz="1000" kern="0">
                          <a:solidFill>
                            <a:srgbClr val="000000"/>
                          </a:solidFill>
                          <a:latin typeface="Times New Roman"/>
                          <a:ea typeface="宋体"/>
                        </a:rPr>
                        <a:t>月</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36.67</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36.88</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37.44</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40.53</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36.67</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36.88</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36.67</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36.88</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9431">
                <a:tc>
                  <a:txBody>
                    <a:bodyPr/>
                    <a:lstStyle/>
                    <a:p>
                      <a:pPr algn="ctr">
                        <a:spcAft>
                          <a:spcPts val="0"/>
                        </a:spcAft>
                      </a:pPr>
                      <a:r>
                        <a:rPr lang="en-US" sz="1000" kern="0">
                          <a:solidFill>
                            <a:srgbClr val="000000"/>
                          </a:solidFill>
                          <a:latin typeface="Times New Roman"/>
                          <a:ea typeface="宋体"/>
                        </a:rPr>
                        <a:t>5</a:t>
                      </a:r>
                      <a:r>
                        <a:rPr lang="zh-CN" sz="1000" kern="0">
                          <a:solidFill>
                            <a:srgbClr val="000000"/>
                          </a:solidFill>
                          <a:latin typeface="Times New Roman"/>
                          <a:ea typeface="宋体"/>
                        </a:rPr>
                        <a:t>月</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41.26</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35.00</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42.79</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38.79</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41.26</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35.00</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41.26</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35.00</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9431">
                <a:tc>
                  <a:txBody>
                    <a:bodyPr/>
                    <a:lstStyle/>
                    <a:p>
                      <a:pPr algn="ctr">
                        <a:spcAft>
                          <a:spcPts val="0"/>
                        </a:spcAft>
                      </a:pPr>
                      <a:r>
                        <a:rPr lang="en-US" sz="1000" kern="0">
                          <a:solidFill>
                            <a:srgbClr val="000000"/>
                          </a:solidFill>
                          <a:latin typeface="Times New Roman"/>
                          <a:ea typeface="宋体"/>
                        </a:rPr>
                        <a:t>6</a:t>
                      </a:r>
                      <a:r>
                        <a:rPr lang="zh-CN" sz="1000" kern="0">
                          <a:solidFill>
                            <a:srgbClr val="000000"/>
                          </a:solidFill>
                          <a:latin typeface="Times New Roman"/>
                          <a:ea typeface="宋体"/>
                        </a:rPr>
                        <a:t>月</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dirty="0">
                          <a:solidFill>
                            <a:srgbClr val="000000"/>
                          </a:solidFill>
                          <a:latin typeface="Times New Roman"/>
                          <a:ea typeface="宋体"/>
                        </a:rPr>
                        <a:t>45.84</a:t>
                      </a:r>
                      <a:endParaRPr lang="zh-CN" sz="105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23.12</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48.14</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25.80</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45.84</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23.12</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45.84</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23.12</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9431">
                <a:tc>
                  <a:txBody>
                    <a:bodyPr/>
                    <a:lstStyle/>
                    <a:p>
                      <a:pPr algn="ctr">
                        <a:spcAft>
                          <a:spcPts val="0"/>
                        </a:spcAft>
                      </a:pPr>
                      <a:r>
                        <a:rPr lang="en-US" sz="1000" kern="0">
                          <a:solidFill>
                            <a:srgbClr val="000000"/>
                          </a:solidFill>
                          <a:latin typeface="Times New Roman"/>
                          <a:ea typeface="宋体"/>
                        </a:rPr>
                        <a:t>7</a:t>
                      </a:r>
                      <a:r>
                        <a:rPr lang="zh-CN" sz="1000" kern="0">
                          <a:solidFill>
                            <a:srgbClr val="000000"/>
                          </a:solidFill>
                          <a:latin typeface="Times New Roman"/>
                          <a:ea typeface="宋体"/>
                        </a:rPr>
                        <a:t>月</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50.43</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13.76</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53.48</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1.82</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51.42</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0.00</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53.77</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0.00</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9431">
                <a:tc>
                  <a:txBody>
                    <a:bodyPr/>
                    <a:lstStyle/>
                    <a:p>
                      <a:pPr algn="ctr">
                        <a:spcAft>
                          <a:spcPts val="0"/>
                        </a:spcAft>
                      </a:pPr>
                      <a:r>
                        <a:rPr lang="en-US" sz="1000" kern="0">
                          <a:solidFill>
                            <a:srgbClr val="000000"/>
                          </a:solidFill>
                          <a:latin typeface="Times New Roman"/>
                          <a:ea typeface="宋体"/>
                        </a:rPr>
                        <a:t>8</a:t>
                      </a:r>
                      <a:r>
                        <a:rPr lang="zh-CN" sz="1000" kern="0">
                          <a:solidFill>
                            <a:srgbClr val="000000"/>
                          </a:solidFill>
                          <a:latin typeface="Times New Roman"/>
                          <a:ea typeface="宋体"/>
                        </a:rPr>
                        <a:t>月</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55.01</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20.67</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58.83</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24.20</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55.01</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17.19</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55.01</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8.88</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9431">
                <a:tc>
                  <a:txBody>
                    <a:bodyPr/>
                    <a:lstStyle/>
                    <a:p>
                      <a:pPr algn="ctr">
                        <a:spcAft>
                          <a:spcPts val="0"/>
                        </a:spcAft>
                      </a:pPr>
                      <a:r>
                        <a:rPr lang="en-US" sz="1000" kern="0">
                          <a:solidFill>
                            <a:srgbClr val="000000"/>
                          </a:solidFill>
                          <a:latin typeface="Times New Roman"/>
                          <a:ea typeface="宋体"/>
                        </a:rPr>
                        <a:t>9</a:t>
                      </a:r>
                      <a:r>
                        <a:rPr lang="zh-CN" sz="1000" kern="0">
                          <a:solidFill>
                            <a:srgbClr val="000000"/>
                          </a:solidFill>
                          <a:latin typeface="Times New Roman"/>
                          <a:ea typeface="宋体"/>
                        </a:rPr>
                        <a:t>月</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59.60</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27.65</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64.18</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31.84</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59.60</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27.65</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59.60</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27.65</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9431">
                <a:tc>
                  <a:txBody>
                    <a:bodyPr/>
                    <a:lstStyle/>
                    <a:p>
                      <a:pPr algn="ctr">
                        <a:spcAft>
                          <a:spcPts val="0"/>
                        </a:spcAft>
                      </a:pPr>
                      <a:r>
                        <a:rPr lang="en-US" sz="1000" kern="0">
                          <a:solidFill>
                            <a:srgbClr val="000000"/>
                          </a:solidFill>
                          <a:latin typeface="Times New Roman"/>
                          <a:ea typeface="宋体"/>
                        </a:rPr>
                        <a:t>10</a:t>
                      </a:r>
                      <a:r>
                        <a:rPr lang="zh-CN" sz="1000" kern="0">
                          <a:solidFill>
                            <a:srgbClr val="000000"/>
                          </a:solidFill>
                          <a:latin typeface="Times New Roman"/>
                          <a:ea typeface="宋体"/>
                        </a:rPr>
                        <a:t>月</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64.18</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4.56</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64.18</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6.57</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64.18</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4.56</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64.18</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4.56</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9431">
                <a:tc>
                  <a:txBody>
                    <a:bodyPr/>
                    <a:lstStyle/>
                    <a:p>
                      <a:pPr algn="ctr">
                        <a:spcAft>
                          <a:spcPts val="0"/>
                        </a:spcAft>
                      </a:pPr>
                      <a:r>
                        <a:rPr lang="en-US" sz="1000" kern="0">
                          <a:solidFill>
                            <a:srgbClr val="000000"/>
                          </a:solidFill>
                          <a:latin typeface="Times New Roman"/>
                          <a:ea typeface="宋体"/>
                        </a:rPr>
                        <a:t>11</a:t>
                      </a:r>
                      <a:r>
                        <a:rPr lang="zh-CN" sz="1000" kern="0">
                          <a:solidFill>
                            <a:srgbClr val="000000"/>
                          </a:solidFill>
                          <a:latin typeface="Times New Roman"/>
                          <a:ea typeface="宋体"/>
                        </a:rPr>
                        <a:t>月</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64.18</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5.13</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64.18</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5.13</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64.18</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5.13</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64.18</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5.13</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9431">
                <a:tc>
                  <a:txBody>
                    <a:bodyPr/>
                    <a:lstStyle/>
                    <a:p>
                      <a:pPr algn="ctr">
                        <a:spcAft>
                          <a:spcPts val="0"/>
                        </a:spcAft>
                      </a:pPr>
                      <a:r>
                        <a:rPr lang="en-US" sz="1000" kern="0">
                          <a:solidFill>
                            <a:srgbClr val="000000"/>
                          </a:solidFill>
                          <a:latin typeface="Times New Roman"/>
                          <a:ea typeface="宋体"/>
                        </a:rPr>
                        <a:t>12</a:t>
                      </a:r>
                      <a:r>
                        <a:rPr lang="zh-CN" sz="1000" kern="0">
                          <a:solidFill>
                            <a:srgbClr val="000000"/>
                          </a:solidFill>
                          <a:latin typeface="Times New Roman"/>
                          <a:ea typeface="宋体"/>
                        </a:rPr>
                        <a:t>月</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64.18</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8.28</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dirty="0">
                          <a:solidFill>
                            <a:srgbClr val="000000"/>
                          </a:solidFill>
                          <a:latin typeface="Times New Roman"/>
                          <a:ea typeface="宋体"/>
                        </a:rPr>
                        <a:t>64.18</a:t>
                      </a:r>
                      <a:endParaRPr lang="zh-CN" sz="105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8.28</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64.18</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8.28</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64.18</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solidFill>
                            <a:srgbClr val="000000"/>
                          </a:solidFill>
                          <a:latin typeface="Times New Roman"/>
                          <a:ea typeface="宋体"/>
                        </a:rPr>
                        <a:t>8.28</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9431">
                <a:tc>
                  <a:txBody>
                    <a:bodyPr/>
                    <a:lstStyle/>
                    <a:p>
                      <a:pPr algn="ctr">
                        <a:spcAft>
                          <a:spcPts val="0"/>
                        </a:spcAft>
                      </a:pPr>
                      <a:r>
                        <a:rPr lang="zh-CN" sz="1000" kern="0">
                          <a:solidFill>
                            <a:srgbClr val="000000"/>
                          </a:solidFill>
                          <a:latin typeface="Times New Roman"/>
                          <a:ea typeface="宋体"/>
                        </a:rPr>
                        <a:t>合计</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000" kern="100">
                        <a:solidFill>
                          <a:srgbClr val="000000"/>
                        </a:solidFill>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dirty="0">
                          <a:solidFill>
                            <a:srgbClr val="00B0F0"/>
                          </a:solidFill>
                          <a:latin typeface="Times New Roman"/>
                          <a:ea typeface="宋体"/>
                        </a:rPr>
                        <a:t>198.74</a:t>
                      </a:r>
                      <a:endParaRPr lang="zh-CN" sz="1050" kern="100" dirty="0">
                        <a:solidFill>
                          <a:srgbClr val="00B0F0"/>
                        </a:solidFill>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dirty="0">
                          <a:solidFill>
                            <a:srgbClr val="00B0F0"/>
                          </a:solidFill>
                          <a:latin typeface="Times New Roman"/>
                          <a:ea typeface="宋体"/>
                        </a:rPr>
                        <a:t>206.66</a:t>
                      </a:r>
                      <a:endParaRPr lang="zh-CN" sz="1050" kern="100" dirty="0">
                        <a:solidFill>
                          <a:srgbClr val="00B0F0"/>
                        </a:solidFill>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dirty="0">
                          <a:solidFill>
                            <a:srgbClr val="00B0F0"/>
                          </a:solidFill>
                          <a:latin typeface="Times New Roman"/>
                          <a:ea typeface="宋体"/>
                        </a:rPr>
                        <a:t>181.50</a:t>
                      </a:r>
                      <a:endParaRPr lang="zh-CN" sz="1050" kern="100" dirty="0">
                        <a:solidFill>
                          <a:srgbClr val="00B0F0"/>
                        </a:solidFill>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dirty="0">
                          <a:solidFill>
                            <a:srgbClr val="00B0F0"/>
                          </a:solidFill>
                          <a:latin typeface="Times New Roman"/>
                          <a:ea typeface="宋体"/>
                        </a:rPr>
                        <a:t>173.20</a:t>
                      </a:r>
                      <a:endParaRPr lang="zh-CN" sz="1050" kern="100" dirty="0">
                        <a:solidFill>
                          <a:srgbClr val="00B0F0"/>
                        </a:solidFill>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25" name="Rectangle 1"/>
          <p:cNvSpPr>
            <a:spLocks noChangeArrowheads="1"/>
          </p:cNvSpPr>
          <p:nvPr/>
        </p:nvSpPr>
        <p:spPr bwMode="auto">
          <a:xfrm>
            <a:off x="3347864" y="2924944"/>
            <a:ext cx="3347864"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梅江湖泊（一期）引水分析成果（枯水年</a:t>
            </a:r>
            <a:r>
              <a:rPr kumimoji="0" lang="zh-CN" altLang="en-US" sz="10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→丰水年）</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7" name="矩形 6"/>
          <p:cNvSpPr/>
          <p:nvPr/>
        </p:nvSpPr>
        <p:spPr>
          <a:xfrm>
            <a:off x="2566986" y="4333874"/>
            <a:ext cx="642942" cy="1166827"/>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329248" y="4348154"/>
            <a:ext cx="642942" cy="1166827"/>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738946" y="4357679"/>
            <a:ext cx="642942" cy="1166827"/>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948121" y="4357679"/>
            <a:ext cx="642942" cy="1000147"/>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p:cNvCxnSpPr/>
          <p:nvPr/>
        </p:nvCxnSpPr>
        <p:spPr>
          <a:xfrm rot="5400000">
            <a:off x="7716066" y="6142850"/>
            <a:ext cx="571504" cy="1588"/>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rot="5400000">
            <a:off x="6358744" y="6142850"/>
            <a:ext cx="571504" cy="1588"/>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rot="16200000" flipV="1">
            <a:off x="4929984" y="6142850"/>
            <a:ext cx="571504" cy="1588"/>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up)">
                                      <p:cBhvr>
                                        <p:cTn id="21" dur="500"/>
                                        <p:tgtEl>
                                          <p:spTgt spid="13"/>
                                        </p:tgtEl>
                                      </p:cBhvr>
                                    </p:animEffect>
                                  </p:childTnLst>
                                </p:cTn>
                              </p:par>
                              <p:par>
                                <p:cTn id="22" presetID="22" presetClass="entr" presetSubtype="1"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down)">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内容占位符 1"/>
          <p:cNvSpPr>
            <a:spLocks noGrp="1"/>
          </p:cNvSpPr>
          <p:nvPr>
            <p:ph idx="1"/>
          </p:nvPr>
        </p:nvSpPr>
        <p:spPr>
          <a:ln>
            <a:noFill/>
          </a:ln>
        </p:spPr>
        <p:txBody>
          <a:bodyPr/>
          <a:lstStyle/>
          <a:p>
            <a:r>
              <a:rPr lang="zh-CN" altLang="en-US" dirty="0" smtClean="0"/>
              <a:t>一、</a:t>
            </a:r>
            <a:r>
              <a:rPr lang="zh-CN" altLang="zh-CN" dirty="0" smtClean="0"/>
              <a:t>项目概述</a:t>
            </a:r>
            <a:endParaRPr lang="en-US" altLang="zh-CN" dirty="0" smtClean="0"/>
          </a:p>
          <a:p>
            <a:r>
              <a:rPr lang="zh-CN" altLang="en-US" dirty="0" smtClean="0"/>
              <a:t>二、</a:t>
            </a:r>
            <a:r>
              <a:rPr lang="zh-CN" altLang="zh-CN" dirty="0" smtClean="0"/>
              <a:t>梅江景观湖区域降雨产水模型</a:t>
            </a:r>
            <a:endParaRPr lang="en-US" altLang="zh-CN" dirty="0" smtClean="0"/>
          </a:p>
          <a:p>
            <a:r>
              <a:rPr lang="zh-CN" altLang="en-US" dirty="0" smtClean="0"/>
              <a:t>三、</a:t>
            </a:r>
            <a:r>
              <a:rPr lang="zh-CN" altLang="zh-CN" dirty="0" smtClean="0"/>
              <a:t>梅江景观湖水体下渗量计算</a:t>
            </a:r>
            <a:endParaRPr lang="en-US" altLang="zh-CN" dirty="0" smtClean="0"/>
          </a:p>
          <a:p>
            <a:r>
              <a:rPr lang="zh-CN" altLang="en-US" dirty="0" smtClean="0"/>
              <a:t>四、</a:t>
            </a:r>
            <a:r>
              <a:rPr lang="zh-CN" altLang="zh-CN" dirty="0" smtClean="0"/>
              <a:t>梅江景观湖蒸发量计算</a:t>
            </a:r>
            <a:endParaRPr lang="en-US" altLang="zh-CN" dirty="0" smtClean="0"/>
          </a:p>
          <a:p>
            <a:r>
              <a:rPr lang="zh-CN" altLang="en-US" dirty="0" smtClean="0"/>
              <a:t>五、</a:t>
            </a:r>
            <a:r>
              <a:rPr lang="zh-CN" altLang="zh-CN" dirty="0" smtClean="0"/>
              <a:t>梅江景观湖生态需水量计算</a:t>
            </a:r>
            <a:endParaRPr lang="en-US" altLang="zh-CN" dirty="0" smtClean="0"/>
          </a:p>
          <a:p>
            <a:r>
              <a:rPr lang="zh-CN" altLang="en-US" dirty="0" smtClean="0"/>
              <a:t>六、</a:t>
            </a:r>
            <a:r>
              <a:rPr lang="zh-CN" altLang="zh-CN" dirty="0" smtClean="0"/>
              <a:t>梅江景观水体多水源优化配置与利用模式研究</a:t>
            </a:r>
            <a:endParaRPr lang="en-US" altLang="zh-CN" dirty="0" smtClean="0"/>
          </a:p>
          <a:p>
            <a:r>
              <a:rPr lang="zh-CN" altLang="en-US" dirty="0" smtClean="0"/>
              <a:t>七、暴雨对梅江景观湖防洪与水量优化配置的影响 </a:t>
            </a:r>
            <a:endParaRPr lang="en-US" altLang="zh-CN" dirty="0" smtClean="0"/>
          </a:p>
          <a:p>
            <a:r>
              <a:rPr lang="zh-CN" altLang="en-US" b="1" dirty="0" smtClean="0">
                <a:solidFill>
                  <a:schemeClr val="accent1"/>
                </a:solidFill>
              </a:rPr>
              <a:t>八、结论</a:t>
            </a:r>
            <a:endParaRPr lang="en-US" altLang="zh-CN" b="1" dirty="0" smtClean="0">
              <a:solidFill>
                <a:schemeClr val="accent1"/>
              </a:solidFill>
            </a:endParaRPr>
          </a:p>
          <a:p>
            <a:pPr>
              <a:buNone/>
            </a:pP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37">
                                            <p:txEl>
                                              <p:pRg st="0" end="0"/>
                                            </p:txEl>
                                          </p:spTgt>
                                        </p:tgtEl>
                                        <p:attrNameLst>
                                          <p:attrName>style.visibility</p:attrName>
                                        </p:attrNameLst>
                                      </p:cBhvr>
                                      <p:to>
                                        <p:strVal val="visible"/>
                                      </p:to>
                                    </p:set>
                                    <p:anim calcmode="lin" valueType="num">
                                      <p:cBhvr additive="base">
                                        <p:cTn id="7" dur="500" fill="hold"/>
                                        <p:tgtEl>
                                          <p:spTgt spid="1433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337">
                                            <p:txEl>
                                              <p:pRg st="1" end="1"/>
                                            </p:txEl>
                                          </p:spTgt>
                                        </p:tgtEl>
                                        <p:attrNameLst>
                                          <p:attrName>style.visibility</p:attrName>
                                        </p:attrNameLst>
                                      </p:cBhvr>
                                      <p:to>
                                        <p:strVal val="visible"/>
                                      </p:to>
                                    </p:set>
                                    <p:anim calcmode="lin" valueType="num">
                                      <p:cBhvr additive="base">
                                        <p:cTn id="11" dur="500" fill="hold"/>
                                        <p:tgtEl>
                                          <p:spTgt spid="1433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33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337">
                                            <p:txEl>
                                              <p:pRg st="2" end="2"/>
                                            </p:txEl>
                                          </p:spTgt>
                                        </p:tgtEl>
                                        <p:attrNameLst>
                                          <p:attrName>style.visibility</p:attrName>
                                        </p:attrNameLst>
                                      </p:cBhvr>
                                      <p:to>
                                        <p:strVal val="visible"/>
                                      </p:to>
                                    </p:set>
                                    <p:anim calcmode="lin" valueType="num">
                                      <p:cBhvr additive="base">
                                        <p:cTn id="15" dur="500" fill="hold"/>
                                        <p:tgtEl>
                                          <p:spTgt spid="1433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33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337">
                                            <p:txEl>
                                              <p:pRg st="3" end="3"/>
                                            </p:txEl>
                                          </p:spTgt>
                                        </p:tgtEl>
                                        <p:attrNameLst>
                                          <p:attrName>style.visibility</p:attrName>
                                        </p:attrNameLst>
                                      </p:cBhvr>
                                      <p:to>
                                        <p:strVal val="visible"/>
                                      </p:to>
                                    </p:set>
                                    <p:anim calcmode="lin" valueType="num">
                                      <p:cBhvr additive="base">
                                        <p:cTn id="19" dur="500" fill="hold"/>
                                        <p:tgtEl>
                                          <p:spTgt spid="1433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3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337">
                                            <p:txEl>
                                              <p:pRg st="4" end="4"/>
                                            </p:txEl>
                                          </p:spTgt>
                                        </p:tgtEl>
                                        <p:attrNameLst>
                                          <p:attrName>style.visibility</p:attrName>
                                        </p:attrNameLst>
                                      </p:cBhvr>
                                      <p:to>
                                        <p:strVal val="visible"/>
                                      </p:to>
                                    </p:set>
                                    <p:anim calcmode="lin" valueType="num">
                                      <p:cBhvr additive="base">
                                        <p:cTn id="23" dur="500" fill="hold"/>
                                        <p:tgtEl>
                                          <p:spTgt spid="1433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337">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337">
                                            <p:txEl>
                                              <p:pRg st="5" end="5"/>
                                            </p:txEl>
                                          </p:spTgt>
                                        </p:tgtEl>
                                        <p:attrNameLst>
                                          <p:attrName>style.visibility</p:attrName>
                                        </p:attrNameLst>
                                      </p:cBhvr>
                                      <p:to>
                                        <p:strVal val="visible"/>
                                      </p:to>
                                    </p:set>
                                    <p:anim calcmode="lin" valueType="num">
                                      <p:cBhvr additive="base">
                                        <p:cTn id="27" dur="500" fill="hold"/>
                                        <p:tgtEl>
                                          <p:spTgt spid="1433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337">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337">
                                            <p:txEl>
                                              <p:pRg st="6" end="6"/>
                                            </p:txEl>
                                          </p:spTgt>
                                        </p:tgtEl>
                                        <p:attrNameLst>
                                          <p:attrName>style.visibility</p:attrName>
                                        </p:attrNameLst>
                                      </p:cBhvr>
                                      <p:to>
                                        <p:strVal val="visible"/>
                                      </p:to>
                                    </p:set>
                                    <p:anim calcmode="lin" valueType="num">
                                      <p:cBhvr additive="base">
                                        <p:cTn id="31" dur="500" fill="hold"/>
                                        <p:tgtEl>
                                          <p:spTgt spid="1433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337">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337">
                                            <p:txEl>
                                              <p:pRg st="7" end="7"/>
                                            </p:txEl>
                                          </p:spTgt>
                                        </p:tgtEl>
                                        <p:attrNameLst>
                                          <p:attrName>style.visibility</p:attrName>
                                        </p:attrNameLst>
                                      </p:cBhvr>
                                      <p:to>
                                        <p:strVal val="visible"/>
                                      </p:to>
                                    </p:set>
                                    <p:anim calcmode="lin" valueType="num">
                                      <p:cBhvr additive="base">
                                        <p:cTn id="35" dur="500" fill="hold"/>
                                        <p:tgtEl>
                                          <p:spTgt spid="14337">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433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7" grpId="0" build="allAtOnce"/>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323528" y="188640"/>
            <a:ext cx="8229600" cy="404664"/>
          </a:xfrm>
          <a:noFill/>
        </p:spPr>
        <p:txBody>
          <a:bodyPr wrap="square" lIns="91440" tIns="45720" rIns="91440" bIns="45720" numCol="1" anchorCtr="0" compatLnSpc="1">
            <a:prstTxWarp prst="textNoShape">
              <a:avLst/>
            </a:prstTxWarp>
            <a:noAutofit/>
          </a:bodyPr>
          <a:lstStyle/>
          <a:p>
            <a:r>
              <a:rPr lang="en-US" altLang="zh-CN" sz="2400" dirty="0" smtClean="0">
                <a:solidFill>
                  <a:schemeClr val="tx1"/>
                </a:solidFill>
                <a:effectLst/>
                <a:latin typeface="Times New Roman" pitchFamily="18" charset="0"/>
                <a:cs typeface="Times New Roman" pitchFamily="18" charset="0"/>
              </a:rPr>
              <a:t>8. </a:t>
            </a:r>
            <a:r>
              <a:rPr lang="zh-CN" altLang="en-US" sz="2400" dirty="0" smtClean="0">
                <a:solidFill>
                  <a:srgbClr val="FF0000"/>
                </a:solidFill>
                <a:effectLst/>
                <a:latin typeface="Times New Roman" pitchFamily="18" charset="0"/>
                <a:cs typeface="Times New Roman" pitchFamily="18" charset="0"/>
              </a:rPr>
              <a:t>结论</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1"/>
          <p:cNvSpPr>
            <a:spLocks noGrp="1"/>
          </p:cNvSpPr>
          <p:nvPr>
            <p:ph idx="4294967295"/>
          </p:nvPr>
        </p:nvSpPr>
        <p:spPr/>
        <p:txBody>
          <a:bodyPr/>
          <a:lstStyle/>
          <a:p>
            <a:r>
              <a:rPr lang="zh-CN" altLang="en-US" dirty="0" smtClean="0"/>
              <a:t>一、</a:t>
            </a:r>
            <a:r>
              <a:rPr lang="zh-CN" altLang="zh-CN" dirty="0" smtClean="0"/>
              <a:t>项目概述</a:t>
            </a:r>
            <a:endParaRPr lang="en-US" altLang="zh-CN" dirty="0" smtClean="0"/>
          </a:p>
          <a:p>
            <a:r>
              <a:rPr lang="zh-CN" altLang="en-US" b="1" dirty="0" smtClean="0">
                <a:solidFill>
                  <a:srgbClr val="92D050"/>
                </a:solidFill>
              </a:rPr>
              <a:t>二、</a:t>
            </a:r>
            <a:r>
              <a:rPr lang="zh-CN" altLang="zh-CN" b="1" dirty="0" smtClean="0">
                <a:solidFill>
                  <a:srgbClr val="92D050"/>
                </a:solidFill>
              </a:rPr>
              <a:t>梅江景观湖区域降雨产水模型</a:t>
            </a:r>
            <a:endParaRPr lang="en-US" altLang="zh-CN" b="1" dirty="0" smtClean="0">
              <a:solidFill>
                <a:srgbClr val="92D050"/>
              </a:solidFill>
            </a:endParaRPr>
          </a:p>
          <a:p>
            <a:r>
              <a:rPr lang="zh-CN" altLang="en-US" dirty="0" smtClean="0"/>
              <a:t>三、</a:t>
            </a:r>
            <a:r>
              <a:rPr lang="zh-CN" altLang="zh-CN" dirty="0" smtClean="0"/>
              <a:t>梅江景观湖水体下渗量计算</a:t>
            </a:r>
            <a:endParaRPr lang="en-US" altLang="zh-CN" dirty="0" smtClean="0"/>
          </a:p>
          <a:p>
            <a:r>
              <a:rPr lang="zh-CN" altLang="en-US" dirty="0" smtClean="0"/>
              <a:t>四、</a:t>
            </a:r>
            <a:r>
              <a:rPr lang="zh-CN" altLang="zh-CN" dirty="0" smtClean="0"/>
              <a:t>梅江景观湖蒸发量计算</a:t>
            </a:r>
            <a:endParaRPr lang="en-US" altLang="zh-CN" dirty="0" smtClean="0"/>
          </a:p>
          <a:p>
            <a:r>
              <a:rPr lang="zh-CN" altLang="en-US" dirty="0" smtClean="0"/>
              <a:t>五、</a:t>
            </a:r>
            <a:r>
              <a:rPr lang="zh-CN" altLang="zh-CN" dirty="0" smtClean="0"/>
              <a:t>梅江景观湖生态需水量计算</a:t>
            </a:r>
            <a:endParaRPr lang="en-US" altLang="zh-CN" dirty="0" smtClean="0"/>
          </a:p>
          <a:p>
            <a:r>
              <a:rPr lang="zh-CN" altLang="en-US" dirty="0" smtClean="0"/>
              <a:t>六、</a:t>
            </a:r>
            <a:r>
              <a:rPr lang="zh-CN" altLang="zh-CN" dirty="0" smtClean="0"/>
              <a:t>梅江景观水体多水源优化配置与利用模式研究</a:t>
            </a:r>
            <a:endParaRPr lang="en-US" altLang="zh-CN" dirty="0" smtClean="0"/>
          </a:p>
          <a:p>
            <a:r>
              <a:rPr lang="zh-CN" altLang="en-US" dirty="0" smtClean="0"/>
              <a:t>七、暴雨对梅江景观湖防洪与水量优化配置的影响</a:t>
            </a:r>
            <a:endParaRPr lang="en-US" altLang="zh-CN" dirty="0" smtClean="0"/>
          </a:p>
          <a:p>
            <a:r>
              <a:rPr lang="zh-CN" altLang="en-US" dirty="0" smtClean="0"/>
              <a:t>八、结论 </a:t>
            </a:r>
            <a:endParaRPr lang="en-US" altLang="zh-CN" dirty="0" smtClean="0"/>
          </a:p>
          <a:p>
            <a:endParaRPr lang="zh-CN" altLang="en-US" dirty="0" smtClean="0"/>
          </a:p>
        </p:txBody>
      </p:sp>
      <p:sp>
        <p:nvSpPr>
          <p:cNvPr id="3" name="标题 2"/>
          <p:cNvSpPr>
            <a:spLocks noGrp="1"/>
          </p:cNvSpPr>
          <p:nvPr>
            <p:ph type="title" idx="4294967295"/>
          </p:nvPr>
        </p:nvSpPr>
        <p:spPr/>
        <p:txBody>
          <a:bodyPr rtlCol="0"/>
          <a:lstStyle/>
          <a:p>
            <a:pPr fontAlgn="auto">
              <a:spcAft>
                <a:spcPts val="0"/>
              </a:spcAft>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anim calcmode="lin" valueType="num">
                                      <p:cBhvr additive="base">
                                        <p:cTn id="7" dur="500" fill="hold"/>
                                        <p:tgtEl>
                                          <p:spTgt spid="3072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0722">
                                            <p:txEl>
                                              <p:pRg st="1" end="1"/>
                                            </p:txEl>
                                          </p:spTgt>
                                        </p:tgtEl>
                                        <p:attrNameLst>
                                          <p:attrName>style.visibility</p:attrName>
                                        </p:attrNameLst>
                                      </p:cBhvr>
                                      <p:to>
                                        <p:strVal val="visible"/>
                                      </p:to>
                                    </p:set>
                                    <p:anim calcmode="lin" valueType="num">
                                      <p:cBhvr additive="base">
                                        <p:cTn id="11" dur="500" fill="hold"/>
                                        <p:tgtEl>
                                          <p:spTgt spid="3072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072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0722">
                                            <p:txEl>
                                              <p:pRg st="2" end="2"/>
                                            </p:txEl>
                                          </p:spTgt>
                                        </p:tgtEl>
                                        <p:attrNameLst>
                                          <p:attrName>style.visibility</p:attrName>
                                        </p:attrNameLst>
                                      </p:cBhvr>
                                      <p:to>
                                        <p:strVal val="visible"/>
                                      </p:to>
                                    </p:set>
                                    <p:anim calcmode="lin" valueType="num">
                                      <p:cBhvr additive="base">
                                        <p:cTn id="15" dur="500" fill="hold"/>
                                        <p:tgtEl>
                                          <p:spTgt spid="3072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072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0722">
                                            <p:txEl>
                                              <p:pRg st="3" end="3"/>
                                            </p:txEl>
                                          </p:spTgt>
                                        </p:tgtEl>
                                        <p:attrNameLst>
                                          <p:attrName>style.visibility</p:attrName>
                                        </p:attrNameLst>
                                      </p:cBhvr>
                                      <p:to>
                                        <p:strVal val="visible"/>
                                      </p:to>
                                    </p:set>
                                    <p:anim calcmode="lin" valueType="num">
                                      <p:cBhvr additive="base">
                                        <p:cTn id="19" dur="500" fill="hold"/>
                                        <p:tgtEl>
                                          <p:spTgt spid="3072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2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0722">
                                            <p:txEl>
                                              <p:pRg st="4" end="4"/>
                                            </p:txEl>
                                          </p:spTgt>
                                        </p:tgtEl>
                                        <p:attrNameLst>
                                          <p:attrName>style.visibility</p:attrName>
                                        </p:attrNameLst>
                                      </p:cBhvr>
                                      <p:to>
                                        <p:strVal val="visible"/>
                                      </p:to>
                                    </p:set>
                                    <p:anim calcmode="lin" valueType="num">
                                      <p:cBhvr additive="base">
                                        <p:cTn id="23" dur="500" fill="hold"/>
                                        <p:tgtEl>
                                          <p:spTgt spid="3072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072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0722">
                                            <p:txEl>
                                              <p:pRg st="5" end="5"/>
                                            </p:txEl>
                                          </p:spTgt>
                                        </p:tgtEl>
                                        <p:attrNameLst>
                                          <p:attrName>style.visibility</p:attrName>
                                        </p:attrNameLst>
                                      </p:cBhvr>
                                      <p:to>
                                        <p:strVal val="visible"/>
                                      </p:to>
                                    </p:set>
                                    <p:anim calcmode="lin" valueType="num">
                                      <p:cBhvr additive="base">
                                        <p:cTn id="27" dur="500" fill="hold"/>
                                        <p:tgtEl>
                                          <p:spTgt spid="3072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072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0722">
                                            <p:txEl>
                                              <p:pRg st="6" end="6"/>
                                            </p:txEl>
                                          </p:spTgt>
                                        </p:tgtEl>
                                        <p:attrNameLst>
                                          <p:attrName>style.visibility</p:attrName>
                                        </p:attrNameLst>
                                      </p:cBhvr>
                                      <p:to>
                                        <p:strVal val="visible"/>
                                      </p:to>
                                    </p:set>
                                    <p:anim calcmode="lin" valueType="num">
                                      <p:cBhvr additive="base">
                                        <p:cTn id="31" dur="500" fill="hold"/>
                                        <p:tgtEl>
                                          <p:spTgt spid="3072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722">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0722">
                                            <p:txEl>
                                              <p:pRg st="7" end="7"/>
                                            </p:txEl>
                                          </p:spTgt>
                                        </p:tgtEl>
                                        <p:attrNameLst>
                                          <p:attrName>style.visibility</p:attrName>
                                        </p:attrNameLst>
                                      </p:cBhvr>
                                      <p:to>
                                        <p:strVal val="visible"/>
                                      </p:to>
                                    </p:set>
                                    <p:anim calcmode="lin" valueType="num">
                                      <p:cBhvr additive="base">
                                        <p:cTn id="35" dur="500" fill="hold"/>
                                        <p:tgtEl>
                                          <p:spTgt spid="30722">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072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内容占位符 1"/>
          <p:cNvSpPr>
            <a:spLocks noGrp="1"/>
          </p:cNvSpPr>
          <p:nvPr>
            <p:ph idx="1"/>
          </p:nvPr>
        </p:nvSpPr>
        <p:spPr>
          <a:ln>
            <a:noFill/>
          </a:ln>
        </p:spPr>
        <p:txBody>
          <a:bodyPr/>
          <a:lstStyle/>
          <a:p>
            <a:r>
              <a:rPr lang="en-US" altLang="zh-CN" dirty="0" smtClean="0"/>
              <a:t>2.1 </a:t>
            </a:r>
            <a:r>
              <a:rPr lang="zh-CN" altLang="en-US" dirty="0" smtClean="0"/>
              <a:t>降雨典型年选取</a:t>
            </a:r>
            <a:endParaRPr lang="en-US" altLang="zh-CN" dirty="0" smtClean="0"/>
          </a:p>
          <a:p>
            <a:r>
              <a:rPr lang="en-US" altLang="zh-CN" dirty="0" smtClean="0"/>
              <a:t>2.2 </a:t>
            </a:r>
            <a:r>
              <a:rPr lang="zh-CN" altLang="en-US" dirty="0" smtClean="0"/>
              <a:t>基于</a:t>
            </a:r>
            <a:r>
              <a:rPr lang="en-US" altLang="zh-CN" dirty="0" smtClean="0"/>
              <a:t>SCS</a:t>
            </a:r>
            <a:r>
              <a:rPr lang="zh-CN" altLang="en-US" dirty="0" smtClean="0"/>
              <a:t>产流模型产水量推求</a:t>
            </a:r>
            <a:endParaRPr lang="en-US" altLang="zh-CN" dirty="0" smtClean="0"/>
          </a:p>
          <a:p>
            <a:r>
              <a:rPr lang="en-US" altLang="zh-CN" dirty="0" smtClean="0"/>
              <a:t>2.3 </a:t>
            </a:r>
            <a:r>
              <a:rPr lang="zh-CN" altLang="en-US" dirty="0" smtClean="0"/>
              <a:t>基于降雨径流关系（</a:t>
            </a:r>
            <a:r>
              <a:rPr lang="en-US" altLang="zh-CN" dirty="0" err="1" smtClean="0"/>
              <a:t>P+Pa~R</a:t>
            </a:r>
            <a:r>
              <a:rPr lang="zh-CN" altLang="en-US" dirty="0" smtClean="0"/>
              <a:t>）曲线的产水量推求</a:t>
            </a:r>
            <a:endParaRPr lang="en-US" altLang="zh-CN" dirty="0" smtClean="0"/>
          </a:p>
          <a:p>
            <a:r>
              <a:rPr lang="en-US" altLang="zh-CN" dirty="0" smtClean="0"/>
              <a:t>2.4 </a:t>
            </a:r>
            <a:r>
              <a:rPr lang="zh-CN" altLang="en-US" dirty="0" smtClean="0"/>
              <a:t>两种方法推求产水量对比分析</a:t>
            </a:r>
            <a:endParaRPr lang="en-US" altLang="zh-CN" dirty="0" smtClean="0"/>
          </a:p>
          <a:p>
            <a:pPr>
              <a:buNone/>
            </a:pPr>
            <a:endParaRPr lang="en-US" altLang="zh-CN" dirty="0" smtClean="0"/>
          </a:p>
          <a:p>
            <a:pPr>
              <a:buNone/>
            </a:pPr>
            <a:endParaRPr lang="zh-CN" altLang="en-US"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themeOverride>
</file>

<file path=ppt/theme/themeOverride2.xml><?xml version="1.0" encoding="utf-8"?>
<a:themeOverride xmlns:a="http://schemas.openxmlformats.org/drawingml/2006/main">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themeOverride>
</file>

<file path=ppt/theme/themeOverride3.xml><?xml version="1.0" encoding="utf-8"?>
<a:themeOverride xmlns:a="http://schemas.openxmlformats.org/drawingml/2006/main">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themeOverride>
</file>

<file path=ppt/theme/themeOverride4.xml><?xml version="1.0" encoding="utf-8"?>
<a:themeOverride xmlns:a="http://schemas.openxmlformats.org/drawingml/2006/main">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themeOverride>
</file>

<file path=docProps/app.xml><?xml version="1.0" encoding="utf-8"?>
<Properties xmlns="http://schemas.openxmlformats.org/officeDocument/2006/extended-properties" xmlns:vt="http://schemas.openxmlformats.org/officeDocument/2006/docPropsVTypes">
  <Template>Concourse</Template>
  <TotalTime>1227</TotalTime>
  <Words>1757</Words>
  <Application>Microsoft Office PowerPoint</Application>
  <PresentationFormat>全屏显示(4:3)</PresentationFormat>
  <Paragraphs>1812</Paragraphs>
  <Slides>78</Slides>
  <Notes>1</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78</vt:i4>
      </vt:variant>
    </vt:vector>
  </HeadingPairs>
  <TitlesOfParts>
    <vt:vector size="82" baseType="lpstr">
      <vt:lpstr>聚合</vt:lpstr>
      <vt:lpstr>公式</vt:lpstr>
      <vt:lpstr>Visio</vt:lpstr>
      <vt:lpstr>Equation</vt:lpstr>
      <vt:lpstr>梅江景观水体多水源优化配置与利用模式研究</vt:lpstr>
      <vt:lpstr>幻灯片 2</vt:lpstr>
      <vt:lpstr>幻灯片 3</vt:lpstr>
      <vt:lpstr>1.1 项目背景</vt:lpstr>
      <vt:lpstr>1.2 研究内容及技术路线 </vt:lpstr>
      <vt:lpstr>1.2 研究内容及技术路线 </vt:lpstr>
      <vt:lpstr>1.2 研究内容及技术路线 </vt:lpstr>
      <vt:lpstr>幻灯片 8</vt:lpstr>
      <vt:lpstr>幻灯片 9</vt:lpstr>
      <vt:lpstr>2.1 降雨典型年选取</vt:lpstr>
      <vt:lpstr>2.1 降雨典型年选取</vt:lpstr>
      <vt:lpstr>2.2 基于SCS产流模型产水量推求</vt:lpstr>
      <vt:lpstr>2.2 基于SCS产流模型产水量推求</vt:lpstr>
      <vt:lpstr>2.3 基于降雨径流关系（P+Pa~R）曲线的产水量推求</vt:lpstr>
      <vt:lpstr>2.3 基于降雨径流关系（P+Pa~R）曲线的产水量推求</vt:lpstr>
      <vt:lpstr>2.4 两种方法推求产水量对比分析</vt:lpstr>
      <vt:lpstr>2.4 两种方法推求产水量对比分析</vt:lpstr>
      <vt:lpstr>2.4 两种方法推求产水量对比分析</vt:lpstr>
      <vt:lpstr>2.4 两种方法推求产水量对比分析</vt:lpstr>
      <vt:lpstr>幻灯片 20</vt:lpstr>
      <vt:lpstr>幻灯片 21</vt:lpstr>
      <vt:lpstr>3.1 饱和-非饱和渗流模型的基本理论</vt:lpstr>
      <vt:lpstr>3.2 梅江景观湖渗流场分析及渗漏量计算 </vt:lpstr>
      <vt:lpstr>3.2 梅江景观湖渗流场分析及渗漏量计算 </vt:lpstr>
      <vt:lpstr>3.2 梅江景观湖渗流场分析及渗漏量计算 </vt:lpstr>
      <vt:lpstr>3.2 梅江景观湖渗流场分析及渗漏量计算 </vt:lpstr>
      <vt:lpstr>3.2 梅江景观湖渗流场分析及渗漏量计算 </vt:lpstr>
      <vt:lpstr>3.2 梅江景观湖渗流场分析及渗漏量计算 </vt:lpstr>
      <vt:lpstr>3.2 梅江景观湖渗流场分析及渗漏量计算 </vt:lpstr>
      <vt:lpstr>3.2 梅江景观湖渗流场分析及渗漏量计算 </vt:lpstr>
      <vt:lpstr>3.2 梅江景观湖渗流场分析及渗漏量计算 </vt:lpstr>
      <vt:lpstr>幻灯片 32</vt:lpstr>
      <vt:lpstr>幻灯片 33</vt:lpstr>
      <vt:lpstr>4.1 景观湖水体蒸发量计算</vt:lpstr>
      <vt:lpstr>4.2 景观湖水生植物蒸腾量计算</vt:lpstr>
      <vt:lpstr>幻灯片 36</vt:lpstr>
      <vt:lpstr>幻灯片 37</vt:lpstr>
      <vt:lpstr>5.1 湖泊生态环境需水理论</vt:lpstr>
      <vt:lpstr>5.2 计算方法的选取</vt:lpstr>
      <vt:lpstr>5.2 计算方法的选取</vt:lpstr>
      <vt:lpstr>5.2 计算方法的选取</vt:lpstr>
      <vt:lpstr>5.3 湖泊需水量计算</vt:lpstr>
      <vt:lpstr>5.3 湖泊需水量计算</vt:lpstr>
      <vt:lpstr>5.3 湖泊需水量计算</vt:lpstr>
      <vt:lpstr>5.3 湖泊需水量计算</vt:lpstr>
      <vt:lpstr>5.3 湖泊需水量计算</vt:lpstr>
      <vt:lpstr>5.3 湖泊需水量计算</vt:lpstr>
      <vt:lpstr>5.4 湖泊引水量计算</vt:lpstr>
      <vt:lpstr>5.4 湖泊引水量计算</vt:lpstr>
      <vt:lpstr>5.4 湖泊引水量计算</vt:lpstr>
      <vt:lpstr>5.4 湖泊引水量计算</vt:lpstr>
      <vt:lpstr>5.4 湖泊引水量计算</vt:lpstr>
      <vt:lpstr>5.4 湖泊引水量计算</vt:lpstr>
      <vt:lpstr>5.4 湖泊引水量计算</vt:lpstr>
      <vt:lpstr>5.4 湖泊引水量计算</vt:lpstr>
      <vt:lpstr>幻灯片 56</vt:lpstr>
      <vt:lpstr>幻灯片 57</vt:lpstr>
      <vt:lpstr>6.1 水源分析</vt:lpstr>
      <vt:lpstr>6.1 水源分析</vt:lpstr>
      <vt:lpstr>6.2 梅江区域降雨变化规律分析</vt:lpstr>
      <vt:lpstr>6.2 梅江区域降雨变化规律分析</vt:lpstr>
      <vt:lpstr>6.3 配置原则</vt:lpstr>
      <vt:lpstr>6.4 配置目标</vt:lpstr>
      <vt:lpstr>6.5 方案设计与优选</vt:lpstr>
      <vt:lpstr>6.5 方案设计与优选</vt:lpstr>
      <vt:lpstr>6.6 方案实施及评价</vt:lpstr>
      <vt:lpstr>6.6 方案实施及评价</vt:lpstr>
      <vt:lpstr>6.6 方案实施及评价</vt:lpstr>
      <vt:lpstr>6.7 生态系统保持技术</vt:lpstr>
      <vt:lpstr>幻灯片 70</vt:lpstr>
      <vt:lpstr>幻灯片 71</vt:lpstr>
      <vt:lpstr>7.1 梅江区域设计暴雨插值计算</vt:lpstr>
      <vt:lpstr>7.2 暴雨条件下梅江景观湖防洪与优化配置</vt:lpstr>
      <vt:lpstr>7.2 暴雨条件下梅江景观湖防洪与优化配置</vt:lpstr>
      <vt:lpstr>7.2 暴雨条件下梅江景观湖防洪与优化配置</vt:lpstr>
      <vt:lpstr>7.2 暴雨条件下梅江景观湖防洪与优化配置</vt:lpstr>
      <vt:lpstr>幻灯片 77</vt:lpstr>
      <vt:lpstr>8. 结论</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梅江景观水体多水源优化配置与利用模式研究</dc:title>
  <cp:lastModifiedBy>严晨菲</cp:lastModifiedBy>
  <cp:revision>108</cp:revision>
  <dcterms:modified xsi:type="dcterms:W3CDTF">2010-10-23T03:38:39Z</dcterms:modified>
</cp:coreProperties>
</file>