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Oswald Bold" charset="1" panose="00000800000000000000"/>
      <p:regular r:id="rId13"/>
    </p:embeddedFont>
    <p:embeddedFont>
      <p:font typeface="DM Sans" charset="1" panose="00000000000000000000"/>
      <p:regular r:id="rId14"/>
    </p:embeddedFont>
    <p:embeddedFont>
      <p:font typeface="DM Sans Bold" charset="1" panose="00000000000000000000"/>
      <p:regular r:id="rId15"/>
    </p:embeddedFont>
    <p:embeddedFont>
      <p:font typeface="Open Sauce" charset="1" panose="000005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3438109"/>
            <a:ext cx="9815307" cy="4889143"/>
          </a:xfrm>
          <a:prstGeom prst="rect">
            <a:avLst/>
          </a:prstGeom>
        </p:spPr>
        <p:txBody>
          <a:bodyPr anchor="t" rtlCol="false" tIns="0" lIns="0" bIns="0" rIns="0">
            <a:spAutoFit/>
          </a:bodyPr>
          <a:lstStyle/>
          <a:p>
            <a:pPr algn="ctr">
              <a:lnSpc>
                <a:spcPts val="9748"/>
              </a:lnSpc>
            </a:pPr>
            <a:r>
              <a:rPr lang="en-US" b="true" sz="7063" spc="692">
                <a:solidFill>
                  <a:srgbClr val="231F20"/>
                </a:solidFill>
                <a:latin typeface="Oswald Bold"/>
                <a:ea typeface="Oswald Bold"/>
                <a:cs typeface="Oswald Bold"/>
                <a:sym typeface="Oswald Bold"/>
              </a:rPr>
              <a:t>DRONA AVIATION</a:t>
            </a:r>
          </a:p>
          <a:p>
            <a:pPr algn="ctr">
              <a:lnSpc>
                <a:spcPts val="9748"/>
              </a:lnSpc>
            </a:pPr>
            <a:r>
              <a:rPr lang="en-US" b="true" sz="7063" spc="692">
                <a:solidFill>
                  <a:srgbClr val="231F20"/>
                </a:solidFill>
                <a:latin typeface="Oswald Bold"/>
                <a:ea typeface="Oswald Bold"/>
                <a:cs typeface="Oswald Bold"/>
                <a:sym typeface="Oswald Bold"/>
              </a:rPr>
              <a:t> PLUTO DRONE CHALLENGE</a:t>
            </a:r>
          </a:p>
          <a:p>
            <a:pPr algn="ctr">
              <a:lnSpc>
                <a:spcPts val="9748"/>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0" y="3587152"/>
            <a:ext cx="13662994" cy="1032847"/>
          </a:xfrm>
          <a:custGeom>
            <a:avLst/>
            <a:gdLst/>
            <a:ahLst/>
            <a:cxnLst/>
            <a:rect r="r" b="b" t="t" l="l"/>
            <a:pathLst>
              <a:path h="1032847" w="13662994">
                <a:moveTo>
                  <a:pt x="0" y="0"/>
                </a:moveTo>
                <a:lnTo>
                  <a:pt x="13662994" y="0"/>
                </a:lnTo>
                <a:lnTo>
                  <a:pt x="13662994" y="1032847"/>
                </a:lnTo>
                <a:lnTo>
                  <a:pt x="0" y="1032847"/>
                </a:lnTo>
                <a:lnTo>
                  <a:pt x="0" y="0"/>
                </a:lnTo>
                <a:close/>
              </a:path>
            </a:pathLst>
          </a:custGeom>
          <a:blipFill>
            <a:blip r:embed="rId3"/>
            <a:stretch>
              <a:fillRect l="0" t="-141217" r="0" b="-20045"/>
            </a:stretch>
          </a:blipFill>
        </p:spPr>
      </p:sp>
      <p:grpSp>
        <p:nvGrpSpPr>
          <p:cNvPr name="Group 7" id="7"/>
          <p:cNvGrpSpPr/>
          <p:nvPr/>
        </p:nvGrpSpPr>
        <p:grpSpPr>
          <a:xfrm rot="0">
            <a:off x="0" y="2154577"/>
            <a:ext cx="13462774" cy="1948998"/>
            <a:chOff x="0" y="0"/>
            <a:chExt cx="5158171" cy="746746"/>
          </a:xfrm>
        </p:grpSpPr>
        <p:sp>
          <p:nvSpPr>
            <p:cNvPr name="Freeform 8" id="8"/>
            <p:cNvSpPr/>
            <p:nvPr/>
          </p:nvSpPr>
          <p:spPr>
            <a:xfrm flipH="false" flipV="false" rot="0">
              <a:off x="0" y="0"/>
              <a:ext cx="5158171" cy="746746"/>
            </a:xfrm>
            <a:custGeom>
              <a:avLst/>
              <a:gdLst/>
              <a:ahLst/>
              <a:cxnLst/>
              <a:rect r="r" b="b" t="t" l="l"/>
              <a:pathLst>
                <a:path h="746746" w="5158171">
                  <a:moveTo>
                    <a:pt x="0" y="0"/>
                  </a:moveTo>
                  <a:lnTo>
                    <a:pt x="5158171" y="0"/>
                  </a:lnTo>
                  <a:lnTo>
                    <a:pt x="5158171" y="746746"/>
                  </a:lnTo>
                  <a:lnTo>
                    <a:pt x="0" y="746746"/>
                  </a:lnTo>
                  <a:close/>
                </a:path>
              </a:pathLst>
            </a:custGeom>
            <a:solidFill>
              <a:srgbClr val="EFEFEF"/>
            </a:solidFill>
          </p:spPr>
        </p:sp>
        <p:sp>
          <p:nvSpPr>
            <p:cNvPr name="TextBox 9" id="9"/>
            <p:cNvSpPr txBox="true"/>
            <p:nvPr/>
          </p:nvSpPr>
          <p:spPr>
            <a:xfrm>
              <a:off x="0" y="-19050"/>
              <a:ext cx="5158171" cy="765796"/>
            </a:xfrm>
            <a:prstGeom prst="rect">
              <a:avLst/>
            </a:prstGeom>
          </p:spPr>
          <p:txBody>
            <a:bodyPr anchor="ctr" rtlCol="false" tIns="50800" lIns="50800" bIns="50800" rIns="50800"/>
            <a:lstStyle/>
            <a:p>
              <a:pPr algn="ctr">
                <a:lnSpc>
                  <a:spcPts val="2859"/>
                </a:lnSpc>
              </a:pPr>
            </a:p>
          </p:txBody>
        </p:sp>
      </p:grpSp>
      <p:sp>
        <p:nvSpPr>
          <p:cNvPr name="TextBox 10" id="10"/>
          <p:cNvSpPr txBox="true"/>
          <p:nvPr/>
        </p:nvSpPr>
        <p:spPr>
          <a:xfrm rot="0">
            <a:off x="1602651" y="-104775"/>
            <a:ext cx="9438428" cy="2259352"/>
          </a:xfrm>
          <a:prstGeom prst="rect">
            <a:avLst/>
          </a:prstGeom>
        </p:spPr>
        <p:txBody>
          <a:bodyPr anchor="t" rtlCol="false" tIns="0" lIns="0" bIns="0" rIns="0">
            <a:spAutoFit/>
          </a:bodyPr>
          <a:lstStyle/>
          <a:p>
            <a:pPr algn="ctr">
              <a:lnSpc>
                <a:spcPts val="9083"/>
              </a:lnSpc>
            </a:pPr>
            <a:r>
              <a:rPr lang="en-US" b="true" sz="6582" spc="645">
                <a:solidFill>
                  <a:srgbClr val="231F20"/>
                </a:solidFill>
                <a:latin typeface="Oswald Bold"/>
                <a:ea typeface="Oswald Bold"/>
                <a:cs typeface="Oswald Bold"/>
                <a:sym typeface="Oswald Bold"/>
              </a:rPr>
              <a:t>TASK - 1</a:t>
            </a:r>
          </a:p>
          <a:p>
            <a:pPr algn="ctr">
              <a:lnSpc>
                <a:spcPts val="9083"/>
              </a:lnSpc>
            </a:pPr>
            <a:r>
              <a:rPr lang="en-US" b="true" sz="6582" spc="645">
                <a:solidFill>
                  <a:srgbClr val="231F20"/>
                </a:solidFill>
                <a:latin typeface="Oswald Bold"/>
                <a:ea typeface="Oswald Bold"/>
                <a:cs typeface="Oswald Bold"/>
                <a:sym typeface="Oswald Bold"/>
              </a:rPr>
              <a:t>PYTHON WRAPPER</a:t>
            </a:r>
          </a:p>
        </p:txBody>
      </p:sp>
      <p:sp>
        <p:nvSpPr>
          <p:cNvPr name="TextBox 11" id="11"/>
          <p:cNvSpPr txBox="true"/>
          <p:nvPr/>
        </p:nvSpPr>
        <p:spPr>
          <a:xfrm rot="0">
            <a:off x="386122" y="2383016"/>
            <a:ext cx="12821602" cy="1539659"/>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ea typeface="DM Sans"/>
                <a:cs typeface="DM Sans"/>
                <a:sym typeface="DM Sans"/>
              </a:rPr>
              <a:t>The pluto class serves as the primary interface for interacting with the Pluto drone. It encapsulates the connection to the drone and provides methods for sending commands and receiving data. Key functionalities within the pluto class typically include:</a:t>
            </a:r>
          </a:p>
        </p:txBody>
      </p:sp>
      <p:sp>
        <p:nvSpPr>
          <p:cNvPr name="TextBox 12" id="12"/>
          <p:cNvSpPr txBox="true"/>
          <p:nvPr/>
        </p:nvSpPr>
        <p:spPr>
          <a:xfrm rot="0">
            <a:off x="0" y="4332175"/>
            <a:ext cx="13207724" cy="4342781"/>
          </a:xfrm>
          <a:prstGeom prst="rect">
            <a:avLst/>
          </a:prstGeom>
        </p:spPr>
        <p:txBody>
          <a:bodyPr anchor="t" rtlCol="false" tIns="0" lIns="0" bIns="0" rIns="0">
            <a:spAutoFit/>
          </a:bodyPr>
          <a:lstStyle/>
          <a:p>
            <a:pPr algn="l" marL="455638" indent="-227819" lvl="1">
              <a:lnSpc>
                <a:spcPts val="2912"/>
              </a:lnSpc>
              <a:buFont typeface="Arial"/>
              <a:buChar char="•"/>
            </a:pPr>
            <a:r>
              <a:rPr lang="en-US" b="true" sz="2110" spc="206">
                <a:solidFill>
                  <a:srgbClr val="231F20"/>
                </a:solidFill>
                <a:latin typeface="DM Sans Bold"/>
                <a:ea typeface="DM Sans Bold"/>
                <a:cs typeface="DM Sans Bold"/>
                <a:sym typeface="DM Sans Bold"/>
              </a:rPr>
              <a:t>Connection Establishment</a:t>
            </a:r>
            <a:r>
              <a:rPr lang="en-US" sz="2110" spc="206">
                <a:solidFill>
                  <a:srgbClr val="231F20"/>
                </a:solidFill>
                <a:latin typeface="DM Sans"/>
                <a:ea typeface="DM Sans"/>
                <a:cs typeface="DM Sans"/>
                <a:sym typeface="DM Sans"/>
              </a:rPr>
              <a:t>: Methods to establish a connection with the drone over Wi-Fi or other communication protocols.</a:t>
            </a:r>
          </a:p>
          <a:p>
            <a:pPr algn="l">
              <a:lnSpc>
                <a:spcPts val="2912"/>
              </a:lnSpc>
            </a:pPr>
          </a:p>
          <a:p>
            <a:pPr algn="l" marL="455638" indent="-227819" lvl="1">
              <a:lnSpc>
                <a:spcPts val="2912"/>
              </a:lnSpc>
              <a:buFont typeface="Arial"/>
              <a:buChar char="•"/>
            </a:pPr>
            <a:r>
              <a:rPr lang="en-US" b="true" sz="2110" spc="206">
                <a:solidFill>
                  <a:srgbClr val="231F20"/>
                </a:solidFill>
                <a:latin typeface="DM Sans Bold"/>
                <a:ea typeface="DM Sans Bold"/>
                <a:cs typeface="DM Sans Bold"/>
                <a:sym typeface="DM Sans Bold"/>
              </a:rPr>
              <a:t>Command Transmission</a:t>
            </a:r>
            <a:r>
              <a:rPr lang="en-US" sz="2110" spc="206">
                <a:solidFill>
                  <a:srgbClr val="231F20"/>
                </a:solidFill>
                <a:latin typeface="DM Sans"/>
                <a:ea typeface="DM Sans"/>
                <a:cs typeface="DM Sans"/>
                <a:sym typeface="DM Sans"/>
              </a:rPr>
              <a:t>: Functions to send various commands to the drone, such as takeoff, landing, movement, and configuration settings.</a:t>
            </a:r>
          </a:p>
          <a:p>
            <a:pPr algn="l">
              <a:lnSpc>
                <a:spcPts val="2912"/>
              </a:lnSpc>
            </a:pPr>
          </a:p>
          <a:p>
            <a:pPr algn="l" marL="455638" indent="-227819" lvl="1">
              <a:lnSpc>
                <a:spcPts val="2912"/>
              </a:lnSpc>
              <a:buFont typeface="Arial"/>
              <a:buChar char="•"/>
            </a:pPr>
            <a:r>
              <a:rPr lang="en-US" b="true" sz="2110" spc="206">
                <a:solidFill>
                  <a:srgbClr val="231F20"/>
                </a:solidFill>
                <a:latin typeface="DM Sans Bold"/>
                <a:ea typeface="DM Sans Bold"/>
                <a:cs typeface="DM Sans Bold"/>
                <a:sym typeface="DM Sans Bold"/>
              </a:rPr>
              <a:t>Data Reception</a:t>
            </a:r>
            <a:r>
              <a:rPr lang="en-US" sz="2110" spc="206">
                <a:solidFill>
                  <a:srgbClr val="231F20"/>
                </a:solidFill>
                <a:latin typeface="DM Sans"/>
                <a:ea typeface="DM Sans"/>
                <a:cs typeface="DM Sans"/>
                <a:sym typeface="DM Sans"/>
              </a:rPr>
              <a:t>: Methods to receive data from the drone, including sensor readings, status information, and telemetry data.</a:t>
            </a:r>
          </a:p>
          <a:p>
            <a:pPr algn="l">
              <a:lnSpc>
                <a:spcPts val="2912"/>
              </a:lnSpc>
            </a:pPr>
          </a:p>
          <a:p>
            <a:pPr algn="l" marL="455638" indent="-227819" lvl="1">
              <a:lnSpc>
                <a:spcPts val="2912"/>
              </a:lnSpc>
              <a:spcBef>
                <a:spcPct val="0"/>
              </a:spcBef>
              <a:buFont typeface="Arial"/>
              <a:buChar char="•"/>
            </a:pPr>
            <a:r>
              <a:rPr lang="en-US" b="true" sz="2110" spc="206">
                <a:solidFill>
                  <a:srgbClr val="231F20"/>
                </a:solidFill>
                <a:latin typeface="DM Sans Bold"/>
                <a:ea typeface="DM Sans Bold"/>
                <a:cs typeface="DM Sans Bold"/>
                <a:sym typeface="DM Sans Bold"/>
              </a:rPr>
              <a:t>Error Handling</a:t>
            </a:r>
            <a:r>
              <a:rPr lang="en-US" sz="2110" spc="206">
                <a:solidFill>
                  <a:srgbClr val="231F20"/>
                </a:solidFill>
                <a:latin typeface="DM Sans"/>
                <a:ea typeface="DM Sans"/>
                <a:cs typeface="DM Sans"/>
                <a:sym typeface="DM Sans"/>
              </a:rPr>
              <a:t>: Mechanisms to handle potential errors or exceptions that may occur during communication or drone operations.</a:t>
            </a:r>
          </a:p>
          <a:p>
            <a:pPr algn="l" marL="0" indent="0" lvl="0">
              <a:lnSpc>
                <a:spcPts val="2912"/>
              </a:lnSpc>
              <a:spcBef>
                <a:spcPct val="0"/>
              </a:spcBef>
            </a:pPr>
          </a:p>
        </p:txBody>
      </p:sp>
      <p:sp>
        <p:nvSpPr>
          <p:cNvPr name="Freeform 13" id="13"/>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17403" y="3925576"/>
            <a:ext cx="13545888" cy="1217924"/>
          </a:xfrm>
          <a:custGeom>
            <a:avLst/>
            <a:gdLst/>
            <a:ahLst/>
            <a:cxnLst/>
            <a:rect r="r" b="b" t="t" l="l"/>
            <a:pathLst>
              <a:path h="1217924" w="13545888">
                <a:moveTo>
                  <a:pt x="0" y="0"/>
                </a:moveTo>
                <a:lnTo>
                  <a:pt x="13545887" y="0"/>
                </a:lnTo>
                <a:lnTo>
                  <a:pt x="13545887" y="1217924"/>
                </a:lnTo>
                <a:lnTo>
                  <a:pt x="0" y="1217924"/>
                </a:lnTo>
                <a:lnTo>
                  <a:pt x="0" y="0"/>
                </a:lnTo>
                <a:close/>
              </a:path>
            </a:pathLst>
          </a:custGeom>
          <a:blipFill>
            <a:blip r:embed="rId3"/>
            <a:stretch>
              <a:fillRect l="0" t="-110769" r="0" b="-8892"/>
            </a:stretch>
          </a:blipFill>
        </p:spPr>
      </p:sp>
      <p:grpSp>
        <p:nvGrpSpPr>
          <p:cNvPr name="Group 7" id="7"/>
          <p:cNvGrpSpPr/>
          <p:nvPr/>
        </p:nvGrpSpPr>
        <p:grpSpPr>
          <a:xfrm rot="0">
            <a:off x="117403" y="2236296"/>
            <a:ext cx="13347384" cy="2298241"/>
            <a:chOff x="0" y="0"/>
            <a:chExt cx="4336838" cy="746746"/>
          </a:xfrm>
        </p:grpSpPr>
        <p:sp>
          <p:nvSpPr>
            <p:cNvPr name="Freeform 8" id="8"/>
            <p:cNvSpPr/>
            <p:nvPr/>
          </p:nvSpPr>
          <p:spPr>
            <a:xfrm flipH="false" flipV="false" rot="0">
              <a:off x="0" y="0"/>
              <a:ext cx="4336838" cy="746746"/>
            </a:xfrm>
            <a:custGeom>
              <a:avLst/>
              <a:gdLst/>
              <a:ahLst/>
              <a:cxnLst/>
              <a:rect r="r" b="b" t="t" l="l"/>
              <a:pathLst>
                <a:path h="746746" w="4336838">
                  <a:moveTo>
                    <a:pt x="0" y="0"/>
                  </a:moveTo>
                  <a:lnTo>
                    <a:pt x="4336838" y="0"/>
                  </a:lnTo>
                  <a:lnTo>
                    <a:pt x="4336838" y="746746"/>
                  </a:lnTo>
                  <a:lnTo>
                    <a:pt x="0" y="746746"/>
                  </a:lnTo>
                  <a:close/>
                </a:path>
              </a:pathLst>
            </a:custGeom>
            <a:solidFill>
              <a:srgbClr val="EFEFEF"/>
            </a:solidFill>
          </p:spPr>
        </p:sp>
        <p:sp>
          <p:nvSpPr>
            <p:cNvPr name="TextBox 9" id="9"/>
            <p:cNvSpPr txBox="true"/>
            <p:nvPr/>
          </p:nvSpPr>
          <p:spPr>
            <a:xfrm>
              <a:off x="0" y="-19050"/>
              <a:ext cx="4336838" cy="765796"/>
            </a:xfrm>
            <a:prstGeom prst="rect">
              <a:avLst/>
            </a:prstGeom>
          </p:spPr>
          <p:txBody>
            <a:bodyPr anchor="ctr" rtlCol="false" tIns="50800" lIns="50800" bIns="50800" rIns="50800"/>
            <a:lstStyle/>
            <a:p>
              <a:pPr algn="ctr">
                <a:lnSpc>
                  <a:spcPts val="2859"/>
                </a:lnSpc>
              </a:pPr>
            </a:p>
          </p:txBody>
        </p:sp>
      </p:grpSp>
      <p:sp>
        <p:nvSpPr>
          <p:cNvPr name="TextBox 10" id="10"/>
          <p:cNvSpPr txBox="true"/>
          <p:nvPr/>
        </p:nvSpPr>
        <p:spPr>
          <a:xfrm rot="0">
            <a:off x="1602651" y="-95250"/>
            <a:ext cx="9438428" cy="1910736"/>
          </a:xfrm>
          <a:prstGeom prst="rect">
            <a:avLst/>
          </a:prstGeom>
        </p:spPr>
        <p:txBody>
          <a:bodyPr anchor="t" rtlCol="false" tIns="0" lIns="0" bIns="0" rIns="0">
            <a:spAutoFit/>
          </a:bodyPr>
          <a:lstStyle/>
          <a:p>
            <a:pPr algn="ctr">
              <a:lnSpc>
                <a:spcPts val="7703"/>
              </a:lnSpc>
            </a:pPr>
            <a:r>
              <a:rPr lang="en-US" b="true" sz="5582" spc="547">
                <a:solidFill>
                  <a:srgbClr val="231F20"/>
                </a:solidFill>
                <a:latin typeface="Oswald Bold"/>
                <a:ea typeface="Oswald Bold"/>
                <a:cs typeface="Oswald Bold"/>
                <a:sym typeface="Oswald Bold"/>
              </a:rPr>
              <a:t>MSP PACKETS AND KEYBOARD CONTROL</a:t>
            </a:r>
          </a:p>
        </p:txBody>
      </p:sp>
      <p:sp>
        <p:nvSpPr>
          <p:cNvPr name="TextBox 11" id="11"/>
          <p:cNvSpPr txBox="true"/>
          <p:nvPr/>
        </p:nvSpPr>
        <p:spPr>
          <a:xfrm rot="0">
            <a:off x="100258" y="2282301"/>
            <a:ext cx="13580177" cy="2252237"/>
          </a:xfrm>
          <a:prstGeom prst="rect">
            <a:avLst/>
          </a:prstGeom>
        </p:spPr>
        <p:txBody>
          <a:bodyPr anchor="t" rtlCol="false" tIns="0" lIns="0" bIns="0" rIns="0">
            <a:spAutoFit/>
          </a:bodyPr>
          <a:lstStyle/>
          <a:p>
            <a:pPr algn="l" marL="0" indent="0" lvl="0">
              <a:lnSpc>
                <a:spcPts val="3596"/>
              </a:lnSpc>
              <a:spcBef>
                <a:spcPct val="0"/>
              </a:spcBef>
            </a:pPr>
            <a:r>
              <a:rPr lang="en-US" sz="2606" spc="255">
                <a:solidFill>
                  <a:srgbClr val="231F20"/>
                </a:solidFill>
                <a:latin typeface="DM Sans"/>
                <a:ea typeface="DM Sans"/>
                <a:cs typeface="DM Sans"/>
                <a:sym typeface="DM Sans"/>
              </a:rPr>
              <a:t>MSP (Micro Serial Protocol) packets are standardized data structures used for communication between the drone and the ground station. They contain information such as the command type, arguments, and a checksum for error detection. The pypluto library likely provides functions for creating, encoding, and decoding MSP packets.</a:t>
            </a:r>
          </a:p>
        </p:txBody>
      </p:sp>
      <p:sp>
        <p:nvSpPr>
          <p:cNvPr name="TextBox 12" id="12"/>
          <p:cNvSpPr txBox="true"/>
          <p:nvPr/>
        </p:nvSpPr>
        <p:spPr>
          <a:xfrm rot="0">
            <a:off x="59708" y="5084497"/>
            <a:ext cx="13462774" cy="2553817"/>
          </a:xfrm>
          <a:prstGeom prst="rect">
            <a:avLst/>
          </a:prstGeom>
        </p:spPr>
        <p:txBody>
          <a:bodyPr anchor="t" rtlCol="false" tIns="0" lIns="0" bIns="0" rIns="0">
            <a:spAutoFit/>
          </a:bodyPr>
          <a:lstStyle/>
          <a:p>
            <a:pPr algn="l" marL="0" indent="0" lvl="0">
              <a:lnSpc>
                <a:spcPts val="3382"/>
              </a:lnSpc>
              <a:spcBef>
                <a:spcPct val="0"/>
              </a:spcBef>
            </a:pPr>
            <a:r>
              <a:rPr lang="en-US" sz="2451" spc="240">
                <a:solidFill>
                  <a:srgbClr val="231F20"/>
                </a:solidFill>
                <a:latin typeface="DM Sans"/>
                <a:ea typeface="DM Sans"/>
                <a:cs typeface="DM Sans"/>
                <a:sym typeface="DM Sans"/>
              </a:rPr>
              <a:t>Keyboard control allows the user to interact with the drone directly using a keyboard. It involves mapping specific keys to different commands or actions. For example, pressing the "W" key might make the drone move forward, while pressing the "A" key might make it turn left. The pypluto library might provide a built-in keyboard control mechanism or allow for custom key mappings.</a:t>
            </a:r>
          </a:p>
        </p:txBody>
      </p:sp>
      <p:sp>
        <p:nvSpPr>
          <p:cNvPr name="Freeform 13" id="13"/>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0" y="3587152"/>
            <a:ext cx="13662994" cy="1032847"/>
          </a:xfrm>
          <a:custGeom>
            <a:avLst/>
            <a:gdLst/>
            <a:ahLst/>
            <a:cxnLst/>
            <a:rect r="r" b="b" t="t" l="l"/>
            <a:pathLst>
              <a:path h="1032847" w="13662994">
                <a:moveTo>
                  <a:pt x="0" y="0"/>
                </a:moveTo>
                <a:lnTo>
                  <a:pt x="13662994" y="0"/>
                </a:lnTo>
                <a:lnTo>
                  <a:pt x="13662994" y="1032847"/>
                </a:lnTo>
                <a:lnTo>
                  <a:pt x="0" y="1032847"/>
                </a:lnTo>
                <a:lnTo>
                  <a:pt x="0" y="0"/>
                </a:lnTo>
                <a:close/>
              </a:path>
            </a:pathLst>
          </a:custGeom>
          <a:blipFill>
            <a:blip r:embed="rId3"/>
            <a:stretch>
              <a:fillRect l="0" t="-141217" r="0" b="-20045"/>
            </a:stretch>
          </a:blipFill>
        </p:spPr>
      </p:sp>
      <p:grpSp>
        <p:nvGrpSpPr>
          <p:cNvPr name="Group 7" id="7"/>
          <p:cNvGrpSpPr/>
          <p:nvPr/>
        </p:nvGrpSpPr>
        <p:grpSpPr>
          <a:xfrm rot="0">
            <a:off x="0" y="2154577"/>
            <a:ext cx="13462774" cy="1948998"/>
            <a:chOff x="0" y="0"/>
            <a:chExt cx="5158171" cy="746746"/>
          </a:xfrm>
        </p:grpSpPr>
        <p:sp>
          <p:nvSpPr>
            <p:cNvPr name="Freeform 8" id="8"/>
            <p:cNvSpPr/>
            <p:nvPr/>
          </p:nvSpPr>
          <p:spPr>
            <a:xfrm flipH="false" flipV="false" rot="0">
              <a:off x="0" y="0"/>
              <a:ext cx="5158171" cy="746746"/>
            </a:xfrm>
            <a:custGeom>
              <a:avLst/>
              <a:gdLst/>
              <a:ahLst/>
              <a:cxnLst/>
              <a:rect r="r" b="b" t="t" l="l"/>
              <a:pathLst>
                <a:path h="746746" w="5158171">
                  <a:moveTo>
                    <a:pt x="0" y="0"/>
                  </a:moveTo>
                  <a:lnTo>
                    <a:pt x="5158171" y="0"/>
                  </a:lnTo>
                  <a:lnTo>
                    <a:pt x="5158171" y="746746"/>
                  </a:lnTo>
                  <a:lnTo>
                    <a:pt x="0" y="746746"/>
                  </a:lnTo>
                  <a:close/>
                </a:path>
              </a:pathLst>
            </a:custGeom>
            <a:solidFill>
              <a:srgbClr val="EFEFEF"/>
            </a:solidFill>
          </p:spPr>
        </p:sp>
        <p:sp>
          <p:nvSpPr>
            <p:cNvPr name="TextBox 9" id="9"/>
            <p:cNvSpPr txBox="true"/>
            <p:nvPr/>
          </p:nvSpPr>
          <p:spPr>
            <a:xfrm>
              <a:off x="0" y="-19050"/>
              <a:ext cx="5158171" cy="765796"/>
            </a:xfrm>
            <a:prstGeom prst="rect">
              <a:avLst/>
            </a:prstGeom>
          </p:spPr>
          <p:txBody>
            <a:bodyPr anchor="ctr" rtlCol="false" tIns="50800" lIns="50800" bIns="50800" rIns="50800"/>
            <a:lstStyle/>
            <a:p>
              <a:pPr algn="ctr">
                <a:lnSpc>
                  <a:spcPts val="2859"/>
                </a:lnSpc>
              </a:pPr>
            </a:p>
          </p:txBody>
        </p:sp>
      </p:grpSp>
      <p:sp>
        <p:nvSpPr>
          <p:cNvPr name="TextBox 10" id="10"/>
          <p:cNvSpPr txBox="true"/>
          <p:nvPr/>
        </p:nvSpPr>
        <p:spPr>
          <a:xfrm rot="0">
            <a:off x="1422964" y="242224"/>
            <a:ext cx="10067335" cy="1006243"/>
          </a:xfrm>
          <a:prstGeom prst="rect">
            <a:avLst/>
          </a:prstGeom>
        </p:spPr>
        <p:txBody>
          <a:bodyPr anchor="t" rtlCol="false" tIns="0" lIns="0" bIns="0" rIns="0">
            <a:spAutoFit/>
          </a:bodyPr>
          <a:lstStyle/>
          <a:p>
            <a:pPr algn="ctr">
              <a:lnSpc>
                <a:spcPts val="8255"/>
              </a:lnSpc>
            </a:pPr>
            <a:r>
              <a:rPr lang="en-US" b="true" sz="5982" spc="586">
                <a:solidFill>
                  <a:srgbClr val="231F20"/>
                </a:solidFill>
                <a:latin typeface="Oswald Bold"/>
                <a:ea typeface="Oswald Bold"/>
                <a:cs typeface="Oswald Bold"/>
                <a:sym typeface="Oswald Bold"/>
              </a:rPr>
              <a:t>COMMAND GENERATION </a:t>
            </a:r>
          </a:p>
        </p:txBody>
      </p:sp>
      <p:sp>
        <p:nvSpPr>
          <p:cNvPr name="TextBox 11" id="11"/>
          <p:cNvSpPr txBox="true"/>
          <p:nvPr/>
        </p:nvSpPr>
        <p:spPr>
          <a:xfrm rot="0">
            <a:off x="386122" y="2383016"/>
            <a:ext cx="12821602" cy="768377"/>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ea typeface="DM Sans"/>
                <a:cs typeface="DM Sans"/>
                <a:sym typeface="DM Sans"/>
              </a:rPr>
              <a:t>The command generation process involves creating MSP packets based on the user's input or predefined commands. This typically involves:</a:t>
            </a:r>
          </a:p>
        </p:txBody>
      </p:sp>
      <p:sp>
        <p:nvSpPr>
          <p:cNvPr name="TextBox 12" id="12"/>
          <p:cNvSpPr txBox="true"/>
          <p:nvPr/>
        </p:nvSpPr>
        <p:spPr>
          <a:xfrm rot="0">
            <a:off x="0" y="4332175"/>
            <a:ext cx="13207724" cy="3764423"/>
          </a:xfrm>
          <a:prstGeom prst="rect">
            <a:avLst/>
          </a:prstGeom>
        </p:spPr>
        <p:txBody>
          <a:bodyPr anchor="t" rtlCol="false" tIns="0" lIns="0" bIns="0" rIns="0">
            <a:spAutoFit/>
          </a:bodyPr>
          <a:lstStyle/>
          <a:p>
            <a:pPr algn="l" marL="520406" indent="-260203" lvl="1">
              <a:lnSpc>
                <a:spcPts val="3326"/>
              </a:lnSpc>
              <a:buFont typeface="Arial"/>
              <a:buChar char="•"/>
            </a:pPr>
            <a:r>
              <a:rPr lang="en-US" b="true" sz="2410" spc="236">
                <a:solidFill>
                  <a:srgbClr val="231F20"/>
                </a:solidFill>
                <a:latin typeface="DM Sans Bold"/>
                <a:ea typeface="DM Sans Bold"/>
                <a:cs typeface="DM Sans Bold"/>
                <a:sym typeface="DM Sans Bold"/>
              </a:rPr>
              <a:t>Parsing user input</a:t>
            </a:r>
            <a:r>
              <a:rPr lang="en-US" sz="2410" spc="236">
                <a:solidFill>
                  <a:srgbClr val="231F20"/>
                </a:solidFill>
                <a:latin typeface="DM Sans"/>
                <a:ea typeface="DM Sans"/>
                <a:cs typeface="DM Sans"/>
                <a:sym typeface="DM Sans"/>
              </a:rPr>
              <a:t>: Interpreting keyboard inputs or other user interactions to determine the desired command.</a:t>
            </a:r>
          </a:p>
          <a:p>
            <a:pPr algn="l">
              <a:lnSpc>
                <a:spcPts val="3326"/>
              </a:lnSpc>
            </a:pPr>
          </a:p>
          <a:p>
            <a:pPr algn="l" marL="520406" indent="-260203" lvl="1">
              <a:lnSpc>
                <a:spcPts val="3326"/>
              </a:lnSpc>
              <a:buFont typeface="Arial"/>
              <a:buChar char="•"/>
            </a:pPr>
            <a:r>
              <a:rPr lang="en-US" b="true" sz="2410" spc="236">
                <a:solidFill>
                  <a:srgbClr val="231F20"/>
                </a:solidFill>
                <a:latin typeface="DM Sans Bold"/>
                <a:ea typeface="DM Sans Bold"/>
                <a:cs typeface="DM Sans Bold"/>
                <a:sym typeface="DM Sans Bold"/>
              </a:rPr>
              <a:t>Creating MSP packet</a:t>
            </a:r>
            <a:r>
              <a:rPr lang="en-US" sz="2410" spc="236">
                <a:solidFill>
                  <a:srgbClr val="231F20"/>
                </a:solidFill>
                <a:latin typeface="DM Sans"/>
                <a:ea typeface="DM Sans"/>
                <a:cs typeface="DM Sans"/>
                <a:sym typeface="DM Sans"/>
              </a:rPr>
              <a:t>: Constructing the MSP packet with the appropriate command type, arguments, and checksum.</a:t>
            </a:r>
          </a:p>
          <a:p>
            <a:pPr algn="l">
              <a:lnSpc>
                <a:spcPts val="3326"/>
              </a:lnSpc>
            </a:pPr>
          </a:p>
          <a:p>
            <a:pPr algn="l" marL="520406" indent="-260203" lvl="1">
              <a:lnSpc>
                <a:spcPts val="3326"/>
              </a:lnSpc>
              <a:buFont typeface="Arial"/>
              <a:buChar char="•"/>
            </a:pPr>
            <a:r>
              <a:rPr lang="en-US" b="true" sz="2410" spc="236">
                <a:solidFill>
                  <a:srgbClr val="231F20"/>
                </a:solidFill>
                <a:latin typeface="DM Sans Bold"/>
                <a:ea typeface="DM Sans Bold"/>
                <a:cs typeface="DM Sans Bold"/>
                <a:sym typeface="DM Sans Bold"/>
              </a:rPr>
              <a:t>Encoding packet</a:t>
            </a:r>
            <a:r>
              <a:rPr lang="en-US" sz="2410" spc="236">
                <a:solidFill>
                  <a:srgbClr val="231F20"/>
                </a:solidFill>
                <a:latin typeface="DM Sans"/>
                <a:ea typeface="DM Sans"/>
                <a:cs typeface="DM Sans"/>
                <a:sym typeface="DM Sans"/>
              </a:rPr>
              <a:t>: Encoding the MSP packet into a format suitable for transmission over the communication channel.</a:t>
            </a:r>
          </a:p>
          <a:p>
            <a:pPr algn="l" marL="0" indent="0" lvl="0">
              <a:lnSpc>
                <a:spcPts val="3326"/>
              </a:lnSpc>
              <a:spcBef>
                <a:spcPct val="0"/>
              </a:spcBef>
            </a:pPr>
          </a:p>
        </p:txBody>
      </p:sp>
      <p:sp>
        <p:nvSpPr>
          <p:cNvPr name="Freeform 13" id="13"/>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0" y="2603302"/>
            <a:ext cx="13435359" cy="3605402"/>
            <a:chOff x="0" y="0"/>
            <a:chExt cx="5147667" cy="1381385"/>
          </a:xfrm>
        </p:grpSpPr>
        <p:sp>
          <p:nvSpPr>
            <p:cNvPr name="Freeform 7" id="7"/>
            <p:cNvSpPr/>
            <p:nvPr/>
          </p:nvSpPr>
          <p:spPr>
            <a:xfrm flipH="false" flipV="false" rot="0">
              <a:off x="0" y="0"/>
              <a:ext cx="5147668" cy="1381385"/>
            </a:xfrm>
            <a:custGeom>
              <a:avLst/>
              <a:gdLst/>
              <a:ahLst/>
              <a:cxnLst/>
              <a:rect r="r" b="b" t="t" l="l"/>
              <a:pathLst>
                <a:path h="1381385" w="5147668">
                  <a:moveTo>
                    <a:pt x="0" y="0"/>
                  </a:moveTo>
                  <a:lnTo>
                    <a:pt x="5147668" y="0"/>
                  </a:lnTo>
                  <a:lnTo>
                    <a:pt x="5147668" y="1381385"/>
                  </a:lnTo>
                  <a:lnTo>
                    <a:pt x="0" y="1381385"/>
                  </a:lnTo>
                  <a:close/>
                </a:path>
              </a:pathLst>
            </a:custGeom>
            <a:solidFill>
              <a:srgbClr val="EFEFEF"/>
            </a:solidFill>
          </p:spPr>
        </p:sp>
        <p:sp>
          <p:nvSpPr>
            <p:cNvPr name="TextBox 8" id="8"/>
            <p:cNvSpPr txBox="true"/>
            <p:nvPr/>
          </p:nvSpPr>
          <p:spPr>
            <a:xfrm>
              <a:off x="0" y="-19050"/>
              <a:ext cx="5147667" cy="1400435"/>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1697720" y="232699"/>
            <a:ext cx="10067335" cy="2027704"/>
          </a:xfrm>
          <a:prstGeom prst="rect">
            <a:avLst/>
          </a:prstGeom>
        </p:spPr>
        <p:txBody>
          <a:bodyPr anchor="t" rtlCol="false" tIns="0" lIns="0" bIns="0" rIns="0">
            <a:spAutoFit/>
          </a:bodyPr>
          <a:lstStyle/>
          <a:p>
            <a:pPr algn="ctr">
              <a:lnSpc>
                <a:spcPts val="8117"/>
              </a:lnSpc>
            </a:pPr>
            <a:r>
              <a:rPr lang="en-US" b="true" sz="5882" spc="576">
                <a:solidFill>
                  <a:srgbClr val="231F20"/>
                </a:solidFill>
                <a:latin typeface="Oswald Bold"/>
                <a:ea typeface="Oswald Bold"/>
                <a:cs typeface="Oswald Bold"/>
                <a:sym typeface="Oswald Bold"/>
              </a:rPr>
              <a:t> PACKET TRANSMISSION AND DRONE RESPONSE</a:t>
            </a:r>
          </a:p>
        </p:txBody>
      </p:sp>
      <p:sp>
        <p:nvSpPr>
          <p:cNvPr name="TextBox 10" id="10"/>
          <p:cNvSpPr txBox="true"/>
          <p:nvPr/>
        </p:nvSpPr>
        <p:spPr>
          <a:xfrm rot="0">
            <a:off x="227635" y="2740841"/>
            <a:ext cx="12821602" cy="3467863"/>
          </a:xfrm>
          <a:prstGeom prst="rect">
            <a:avLst/>
          </a:prstGeom>
        </p:spPr>
        <p:txBody>
          <a:bodyPr anchor="t" rtlCol="false" tIns="0" lIns="0" bIns="0" rIns="0">
            <a:spAutoFit/>
          </a:bodyPr>
          <a:lstStyle/>
          <a:p>
            <a:pPr algn="l">
              <a:lnSpc>
                <a:spcPts val="3050"/>
              </a:lnSpc>
            </a:pPr>
            <a:r>
              <a:rPr lang="en-US" sz="2210" spc="216">
                <a:solidFill>
                  <a:srgbClr val="231F20"/>
                </a:solidFill>
                <a:latin typeface="DM Sans"/>
                <a:ea typeface="DM Sans"/>
                <a:cs typeface="DM Sans"/>
                <a:sym typeface="DM Sans"/>
              </a:rPr>
              <a:t>Once the MSP packet is generated, it is transmitted to the drone over the established Wi-Fi connection. This typically involves:</a:t>
            </a:r>
          </a:p>
          <a:p>
            <a:pPr algn="l" marL="477229" indent="-238614" lvl="1">
              <a:lnSpc>
                <a:spcPts val="3050"/>
              </a:lnSpc>
              <a:buFont typeface="Arial"/>
              <a:buChar char="•"/>
            </a:pPr>
            <a:r>
              <a:rPr lang="en-US" sz="2210" spc="216">
                <a:solidFill>
                  <a:srgbClr val="231F20"/>
                </a:solidFill>
                <a:latin typeface="DM Sans"/>
                <a:ea typeface="DM Sans"/>
                <a:cs typeface="DM Sans"/>
                <a:sym typeface="DM Sans"/>
              </a:rPr>
              <a:t>Serializing data: Converting the MSP packet into a byte stream for transmission.</a:t>
            </a:r>
          </a:p>
          <a:p>
            <a:pPr algn="l" marL="477229" indent="-238614" lvl="1">
              <a:lnSpc>
                <a:spcPts val="3050"/>
              </a:lnSpc>
              <a:buFont typeface="Arial"/>
              <a:buChar char="•"/>
            </a:pPr>
            <a:r>
              <a:rPr lang="en-US" sz="2210" spc="216">
                <a:solidFill>
                  <a:srgbClr val="231F20"/>
                </a:solidFill>
                <a:latin typeface="DM Sans"/>
                <a:ea typeface="DM Sans"/>
                <a:cs typeface="DM Sans"/>
                <a:sym typeface="DM Sans"/>
              </a:rPr>
              <a:t>Sending data: Transmitting the byte stream to the drone using the appropriate communication protocol.</a:t>
            </a:r>
          </a:p>
          <a:p>
            <a:pPr algn="l" marL="477229" indent="-238614" lvl="1">
              <a:lnSpc>
                <a:spcPts val="3050"/>
              </a:lnSpc>
              <a:buFont typeface="Arial"/>
              <a:buChar char="•"/>
            </a:pPr>
            <a:r>
              <a:rPr lang="en-US" sz="2210" spc="216">
                <a:solidFill>
                  <a:srgbClr val="231F20"/>
                </a:solidFill>
                <a:latin typeface="DM Sans"/>
                <a:ea typeface="DM Sans"/>
                <a:cs typeface="DM Sans"/>
                <a:sym typeface="DM Sans"/>
              </a:rPr>
              <a:t>Error checking: Implementing mechanisms to detect and handle transmission errors, such as retransmissions or error correction.</a:t>
            </a:r>
          </a:p>
          <a:p>
            <a:pPr algn="l" marL="0" indent="0" lvl="0">
              <a:lnSpc>
                <a:spcPts val="3050"/>
              </a:lnSpc>
              <a:spcBef>
                <a:spcPct val="0"/>
              </a:spcBef>
            </a:pPr>
          </a:p>
        </p:txBody>
      </p:sp>
      <p:sp>
        <p:nvSpPr>
          <p:cNvPr name="TextBox 11" id="11"/>
          <p:cNvSpPr txBox="true"/>
          <p:nvPr/>
        </p:nvSpPr>
        <p:spPr>
          <a:xfrm rot="0">
            <a:off x="227635" y="6503979"/>
            <a:ext cx="13207724" cy="1668923"/>
          </a:xfrm>
          <a:prstGeom prst="rect">
            <a:avLst/>
          </a:prstGeom>
        </p:spPr>
        <p:txBody>
          <a:bodyPr anchor="t" rtlCol="false" tIns="0" lIns="0" bIns="0" rIns="0">
            <a:spAutoFit/>
          </a:bodyPr>
          <a:lstStyle/>
          <a:p>
            <a:pPr algn="l" marL="0" indent="0" lvl="0">
              <a:lnSpc>
                <a:spcPts val="3326"/>
              </a:lnSpc>
              <a:spcBef>
                <a:spcPct val="0"/>
              </a:spcBef>
            </a:pPr>
            <a:r>
              <a:rPr lang="en-US" sz="2410" spc="236">
                <a:solidFill>
                  <a:srgbClr val="231F20"/>
                </a:solidFill>
                <a:latin typeface="DM Sans"/>
                <a:ea typeface="DM Sans"/>
                <a:cs typeface="DM Sans"/>
                <a:sym typeface="DM Sans"/>
              </a:rPr>
              <a:t>The drone receives the MSP packet, decodes it, and processes the commands. The drone's firmware interprets the commands and executes the corresponding actions, such as controlling motors, adjusting flight parameters, or activating sensors.</a:t>
            </a:r>
          </a:p>
        </p:txBody>
      </p:sp>
      <p:sp>
        <p:nvSpPr>
          <p:cNvPr name="Freeform 12" id="12"/>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793896" y="389835"/>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130902" y="2158235"/>
            <a:ext cx="13435359" cy="4102830"/>
            <a:chOff x="0" y="0"/>
            <a:chExt cx="5147667" cy="1571972"/>
          </a:xfrm>
        </p:grpSpPr>
        <p:sp>
          <p:nvSpPr>
            <p:cNvPr name="Freeform 7" id="7"/>
            <p:cNvSpPr/>
            <p:nvPr/>
          </p:nvSpPr>
          <p:spPr>
            <a:xfrm flipH="false" flipV="false" rot="0">
              <a:off x="0" y="0"/>
              <a:ext cx="5147668" cy="1571972"/>
            </a:xfrm>
            <a:custGeom>
              <a:avLst/>
              <a:gdLst/>
              <a:ahLst/>
              <a:cxnLst/>
              <a:rect r="r" b="b" t="t" l="l"/>
              <a:pathLst>
                <a:path h="1571972" w="5147668">
                  <a:moveTo>
                    <a:pt x="0" y="0"/>
                  </a:moveTo>
                  <a:lnTo>
                    <a:pt x="5147668" y="0"/>
                  </a:lnTo>
                  <a:lnTo>
                    <a:pt x="5147668" y="1571972"/>
                  </a:lnTo>
                  <a:lnTo>
                    <a:pt x="0" y="1571972"/>
                  </a:lnTo>
                  <a:close/>
                </a:path>
              </a:pathLst>
            </a:custGeom>
            <a:solidFill>
              <a:srgbClr val="EFEFEF"/>
            </a:solidFill>
          </p:spPr>
        </p:sp>
        <p:sp>
          <p:nvSpPr>
            <p:cNvPr name="TextBox 8" id="8"/>
            <p:cNvSpPr txBox="true"/>
            <p:nvPr/>
          </p:nvSpPr>
          <p:spPr>
            <a:xfrm>
              <a:off x="0" y="-19050"/>
              <a:ext cx="5147667" cy="1591022"/>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1814914" y="476811"/>
            <a:ext cx="10067335" cy="999004"/>
          </a:xfrm>
          <a:prstGeom prst="rect">
            <a:avLst/>
          </a:prstGeom>
        </p:spPr>
        <p:txBody>
          <a:bodyPr anchor="t" rtlCol="false" tIns="0" lIns="0" bIns="0" rIns="0">
            <a:spAutoFit/>
          </a:bodyPr>
          <a:lstStyle/>
          <a:p>
            <a:pPr algn="ctr">
              <a:lnSpc>
                <a:spcPts val="8117"/>
              </a:lnSpc>
            </a:pPr>
            <a:r>
              <a:rPr lang="en-US" b="true" sz="5882" spc="576">
                <a:solidFill>
                  <a:srgbClr val="231F20"/>
                </a:solidFill>
                <a:latin typeface="Oswald Bold"/>
                <a:ea typeface="Oswald Bold"/>
                <a:cs typeface="Oswald Bold"/>
                <a:sym typeface="Oswald Bold"/>
              </a:rPr>
              <a:t>PID</a:t>
            </a:r>
          </a:p>
        </p:txBody>
      </p:sp>
      <p:sp>
        <p:nvSpPr>
          <p:cNvPr name="TextBox 10" id="10"/>
          <p:cNvSpPr txBox="true"/>
          <p:nvPr/>
        </p:nvSpPr>
        <p:spPr>
          <a:xfrm rot="0">
            <a:off x="601653" y="2634328"/>
            <a:ext cx="12721492" cy="3112545"/>
          </a:xfrm>
          <a:prstGeom prst="rect">
            <a:avLst/>
          </a:prstGeom>
        </p:spPr>
        <p:txBody>
          <a:bodyPr anchor="t" rtlCol="false" tIns="0" lIns="0" bIns="0" rIns="0">
            <a:spAutoFit/>
          </a:bodyPr>
          <a:lstStyle/>
          <a:p>
            <a:pPr algn="l" marL="0" indent="0" lvl="0">
              <a:lnSpc>
                <a:spcPts val="3578"/>
              </a:lnSpc>
              <a:spcBef>
                <a:spcPct val="0"/>
              </a:spcBef>
            </a:pPr>
            <a:r>
              <a:rPr lang="en-US" sz="2593" spc="254">
                <a:solidFill>
                  <a:srgbClr val="231F20"/>
                </a:solidFill>
                <a:latin typeface="DM Sans"/>
                <a:ea typeface="DM Sans"/>
                <a:cs typeface="DM Sans"/>
                <a:sym typeface="DM Sans"/>
              </a:rPr>
              <a:t>We use the absolute error between the detected pose and the intended target as the error function. The drone starts fast, and as the error goes down, it slows as expected. Later, as it gets close to the point, the magnitude of commands sent becomes quite low, and the drone moves slowly, especially in roll due to the high derivative, until the integral error takes over and helps the drone to reach the exact point.</a:t>
            </a:r>
          </a:p>
        </p:txBody>
      </p:sp>
      <p:sp>
        <p:nvSpPr>
          <p:cNvPr name="TextBox 11" id="11"/>
          <p:cNvSpPr txBox="true"/>
          <p:nvPr/>
        </p:nvSpPr>
        <p:spPr>
          <a:xfrm rot="0">
            <a:off x="1814914" y="7170277"/>
            <a:ext cx="13207724" cy="2088023"/>
          </a:xfrm>
          <a:prstGeom prst="rect">
            <a:avLst/>
          </a:prstGeom>
        </p:spPr>
        <p:txBody>
          <a:bodyPr anchor="t" rtlCol="false" tIns="0" lIns="0" bIns="0" rIns="0">
            <a:spAutoFit/>
          </a:bodyPr>
          <a:lstStyle/>
          <a:p>
            <a:pPr algn="l" marL="520406" indent="-260203" lvl="1">
              <a:lnSpc>
                <a:spcPts val="3326"/>
              </a:lnSpc>
              <a:buFont typeface="Arial"/>
              <a:buChar char="•"/>
            </a:pPr>
            <a:r>
              <a:rPr lang="en-US" sz="2410" spc="236">
                <a:solidFill>
                  <a:srgbClr val="231F20"/>
                </a:solidFill>
                <a:latin typeface="DM Sans"/>
                <a:ea typeface="DM Sans"/>
                <a:cs typeface="DM Sans"/>
                <a:sym typeface="DM Sans"/>
              </a:rPr>
              <a:t>x = kpx(XG - XG') + kix * ∫(XG - XG') dt + kdx(XG - XG)'</a:t>
            </a:r>
            <a:r>
              <a:rPr lang="en-US" sz="2410" spc="236">
                <a:solidFill>
                  <a:srgbClr val="231F20"/>
                </a:solidFill>
                <a:latin typeface="DM Sans"/>
                <a:ea typeface="DM Sans"/>
                <a:cs typeface="DM Sans"/>
                <a:sym typeface="DM Sans"/>
              </a:rPr>
              <a:t> </a:t>
            </a:r>
          </a:p>
          <a:p>
            <a:pPr algn="l" marL="520406" indent="-260203" lvl="1">
              <a:lnSpc>
                <a:spcPts val="3326"/>
              </a:lnSpc>
              <a:buFont typeface="Arial"/>
              <a:buChar char="•"/>
            </a:pPr>
            <a:r>
              <a:rPr lang="en-US" sz="2410" spc="236">
                <a:solidFill>
                  <a:srgbClr val="231F20"/>
                </a:solidFill>
                <a:latin typeface="DM Sans"/>
                <a:ea typeface="DM Sans"/>
                <a:cs typeface="DM Sans"/>
                <a:sym typeface="DM Sans"/>
              </a:rPr>
              <a:t>y = kpy(YG - YG') + kiy * ∫(YG - YG') dt + kdy(YG - YG)' </a:t>
            </a:r>
          </a:p>
          <a:p>
            <a:pPr algn="l" marL="520406" indent="-260203" lvl="1">
              <a:lnSpc>
                <a:spcPts val="3326"/>
              </a:lnSpc>
              <a:buFont typeface="Arial"/>
              <a:buChar char="•"/>
            </a:pPr>
            <a:r>
              <a:rPr lang="en-US" sz="2410" spc="236">
                <a:solidFill>
                  <a:srgbClr val="231F20"/>
                </a:solidFill>
                <a:latin typeface="DM Sans"/>
                <a:ea typeface="DM Sans"/>
                <a:cs typeface="DM Sans"/>
                <a:sym typeface="DM Sans"/>
              </a:rPr>
              <a:t>z = kpz(ZG - ZG') + kiz * ∫(ZG - ZG') dt + kdz(ZG - ZG)' </a:t>
            </a:r>
          </a:p>
          <a:p>
            <a:pPr algn="l" marL="520406" indent="-260203" lvl="1">
              <a:lnSpc>
                <a:spcPts val="3326"/>
              </a:lnSpc>
              <a:buFont typeface="Arial"/>
              <a:buChar char="•"/>
            </a:pPr>
            <a:r>
              <a:rPr lang="en-US" sz="2410" spc="236">
                <a:solidFill>
                  <a:srgbClr val="231F20"/>
                </a:solidFill>
                <a:latin typeface="DM Sans"/>
                <a:ea typeface="DM Sans"/>
                <a:cs typeface="DM Sans"/>
                <a:sym typeface="DM Sans"/>
              </a:rPr>
              <a:t>θ = kpe(ΘG - ΘG') + kie * ∫(ΘG - ΘG') dt + kde(ΘG - ΘG)'</a:t>
            </a:r>
          </a:p>
          <a:p>
            <a:pPr algn="l" marL="0" indent="0" lvl="0">
              <a:lnSpc>
                <a:spcPts val="3326"/>
              </a:lnSpc>
              <a:spcBef>
                <a:spcPct val="0"/>
              </a:spcBef>
            </a:pPr>
          </a:p>
        </p:txBody>
      </p:sp>
      <p:sp>
        <p:nvSpPr>
          <p:cNvPr name="Freeform 12" id="12"/>
          <p:cNvSpPr/>
          <p:nvPr/>
        </p:nvSpPr>
        <p:spPr>
          <a:xfrm flipH="false" flipV="false" rot="0">
            <a:off x="-2648676" y="7393679"/>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1814914" y="6553428"/>
            <a:ext cx="10256520" cy="353060"/>
          </a:xfrm>
          <a:prstGeom prst="rect">
            <a:avLst/>
          </a:prstGeom>
        </p:spPr>
        <p:txBody>
          <a:bodyPr anchor="t" rtlCol="false" tIns="0" lIns="0" bIns="0" rIns="0">
            <a:spAutoFit/>
          </a:bodyPr>
          <a:lstStyle/>
          <a:p>
            <a:pPr algn="ctr">
              <a:lnSpc>
                <a:spcPts val="2859"/>
              </a:lnSpc>
              <a:spcBef>
                <a:spcPct val="0"/>
              </a:spcBef>
            </a:pPr>
            <a:r>
              <a:rPr lang="en-US" sz="2199">
                <a:solidFill>
                  <a:srgbClr val="231F20"/>
                </a:solidFill>
                <a:latin typeface="Open Sauce"/>
                <a:ea typeface="Open Sauce"/>
                <a:cs typeface="Open Sauce"/>
                <a:sym typeface="Open Sauce"/>
              </a:rPr>
              <a:t>The position PID control of the drone is implemented based on the following: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793896" y="389835"/>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130902" y="2158235"/>
            <a:ext cx="13435359" cy="4102830"/>
            <a:chOff x="0" y="0"/>
            <a:chExt cx="5147667" cy="1571972"/>
          </a:xfrm>
        </p:grpSpPr>
        <p:sp>
          <p:nvSpPr>
            <p:cNvPr name="Freeform 7" id="7"/>
            <p:cNvSpPr/>
            <p:nvPr/>
          </p:nvSpPr>
          <p:spPr>
            <a:xfrm flipH="false" flipV="false" rot="0">
              <a:off x="0" y="0"/>
              <a:ext cx="5147668" cy="1571972"/>
            </a:xfrm>
            <a:custGeom>
              <a:avLst/>
              <a:gdLst/>
              <a:ahLst/>
              <a:cxnLst/>
              <a:rect r="r" b="b" t="t" l="l"/>
              <a:pathLst>
                <a:path h="1571972" w="5147668">
                  <a:moveTo>
                    <a:pt x="0" y="0"/>
                  </a:moveTo>
                  <a:lnTo>
                    <a:pt x="5147668" y="0"/>
                  </a:lnTo>
                  <a:lnTo>
                    <a:pt x="5147668" y="1571972"/>
                  </a:lnTo>
                  <a:lnTo>
                    <a:pt x="0" y="1571972"/>
                  </a:lnTo>
                  <a:close/>
                </a:path>
              </a:pathLst>
            </a:custGeom>
            <a:solidFill>
              <a:srgbClr val="EFEFEF"/>
            </a:solidFill>
          </p:spPr>
        </p:sp>
        <p:sp>
          <p:nvSpPr>
            <p:cNvPr name="TextBox 8" id="8"/>
            <p:cNvSpPr txBox="true"/>
            <p:nvPr/>
          </p:nvSpPr>
          <p:spPr>
            <a:xfrm>
              <a:off x="0" y="-19050"/>
              <a:ext cx="5147667" cy="1591022"/>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1828622" y="285060"/>
            <a:ext cx="10067335" cy="999004"/>
          </a:xfrm>
          <a:prstGeom prst="rect">
            <a:avLst/>
          </a:prstGeom>
        </p:spPr>
        <p:txBody>
          <a:bodyPr anchor="t" rtlCol="false" tIns="0" lIns="0" bIns="0" rIns="0">
            <a:spAutoFit/>
          </a:bodyPr>
          <a:lstStyle/>
          <a:p>
            <a:pPr algn="ctr">
              <a:lnSpc>
                <a:spcPts val="8117"/>
              </a:lnSpc>
            </a:pPr>
            <a:r>
              <a:rPr lang="en-US" b="true" sz="5882" spc="576">
                <a:solidFill>
                  <a:srgbClr val="231F20"/>
                </a:solidFill>
                <a:latin typeface="Oswald Bold"/>
                <a:ea typeface="Oswald Bold"/>
                <a:cs typeface="Oswald Bold"/>
                <a:sym typeface="Oswald Bold"/>
              </a:rPr>
              <a:t>PID</a:t>
            </a:r>
          </a:p>
        </p:txBody>
      </p:sp>
      <p:sp>
        <p:nvSpPr>
          <p:cNvPr name="TextBox 10" id="10"/>
          <p:cNvSpPr txBox="true"/>
          <p:nvPr/>
        </p:nvSpPr>
        <p:spPr>
          <a:xfrm rot="0">
            <a:off x="551598" y="2203482"/>
            <a:ext cx="12821602" cy="1539659"/>
          </a:xfrm>
          <a:prstGeom prst="rect">
            <a:avLst/>
          </a:prstGeom>
        </p:spPr>
        <p:txBody>
          <a:bodyPr anchor="t" rtlCol="false" tIns="0" lIns="0" bIns="0" rIns="0">
            <a:spAutoFit/>
          </a:bodyPr>
          <a:lstStyle/>
          <a:p>
            <a:pPr algn="l">
              <a:lnSpc>
                <a:spcPts val="3050"/>
              </a:lnSpc>
            </a:pPr>
            <a:r>
              <a:rPr lang="en-US" sz="2210" spc="216">
                <a:solidFill>
                  <a:srgbClr val="231F20"/>
                </a:solidFill>
                <a:latin typeface="DM Sans"/>
                <a:ea typeface="DM Sans"/>
                <a:cs typeface="DM Sans"/>
                <a:sym typeface="DM Sans"/>
              </a:rPr>
              <a:t>x = kpx(XG - XG') + kix * ∫(XG - XG') dt + kdx(XG - XG)' </a:t>
            </a:r>
          </a:p>
          <a:p>
            <a:pPr algn="l">
              <a:lnSpc>
                <a:spcPts val="3050"/>
              </a:lnSpc>
            </a:pPr>
            <a:r>
              <a:rPr lang="en-US" sz="2210" spc="216">
                <a:solidFill>
                  <a:srgbClr val="231F20"/>
                </a:solidFill>
                <a:latin typeface="DM Sans"/>
                <a:ea typeface="DM Sans"/>
                <a:cs typeface="DM Sans"/>
                <a:sym typeface="DM Sans"/>
              </a:rPr>
              <a:t>y = kpy(YG - YG') + kiy * ∫(YG - YG') dt + kdy(YG - YG)' </a:t>
            </a:r>
          </a:p>
          <a:p>
            <a:pPr algn="l">
              <a:lnSpc>
                <a:spcPts val="3050"/>
              </a:lnSpc>
            </a:pPr>
            <a:r>
              <a:rPr lang="en-US" sz="2210" spc="216">
                <a:solidFill>
                  <a:srgbClr val="231F20"/>
                </a:solidFill>
                <a:latin typeface="DM Sans"/>
                <a:ea typeface="DM Sans"/>
                <a:cs typeface="DM Sans"/>
                <a:sym typeface="DM Sans"/>
              </a:rPr>
              <a:t>z = kpz(ZG - ZG') + kiz * ∫(ZG - ZG') dt + kdz(ZG - ZG)' </a:t>
            </a:r>
          </a:p>
          <a:p>
            <a:pPr algn="l" marL="0" indent="0" lvl="0">
              <a:lnSpc>
                <a:spcPts val="3050"/>
              </a:lnSpc>
              <a:spcBef>
                <a:spcPct val="0"/>
              </a:spcBef>
            </a:pPr>
            <a:r>
              <a:rPr lang="en-US" sz="2210" spc="216">
                <a:solidFill>
                  <a:srgbClr val="231F20"/>
                </a:solidFill>
                <a:latin typeface="DM Sans"/>
                <a:ea typeface="DM Sans"/>
                <a:cs typeface="DM Sans"/>
                <a:sym typeface="DM Sans"/>
              </a:rPr>
              <a:t>θ = kpe(ΘG - ΘG') + kie * ∫(ΘG - ΘG') dt + kde(ΘG - ΘG)'</a:t>
            </a:r>
          </a:p>
        </p:txBody>
      </p:sp>
      <p:sp>
        <p:nvSpPr>
          <p:cNvPr name="TextBox 11" id="11"/>
          <p:cNvSpPr txBox="true"/>
          <p:nvPr/>
        </p:nvSpPr>
        <p:spPr>
          <a:xfrm rot="0">
            <a:off x="358537" y="6556340"/>
            <a:ext cx="13207724" cy="2926223"/>
          </a:xfrm>
          <a:prstGeom prst="rect">
            <a:avLst/>
          </a:prstGeom>
        </p:spPr>
        <p:txBody>
          <a:bodyPr anchor="t" rtlCol="false" tIns="0" lIns="0" bIns="0" rIns="0">
            <a:spAutoFit/>
          </a:bodyPr>
          <a:lstStyle/>
          <a:p>
            <a:pPr algn="l" marL="520406" indent="-260203" lvl="1">
              <a:lnSpc>
                <a:spcPts val="3326"/>
              </a:lnSpc>
              <a:buFont typeface="Arial"/>
              <a:buChar char="•"/>
            </a:pPr>
            <a:r>
              <a:rPr lang="en-US" sz="2410" spc="236">
                <a:solidFill>
                  <a:srgbClr val="231F20"/>
                </a:solidFill>
                <a:latin typeface="DM Sans"/>
                <a:ea typeface="DM Sans"/>
                <a:cs typeface="DM Sans"/>
                <a:sym typeface="DM Sans"/>
              </a:rPr>
              <a:t>XG - Desired global X position (pixels)</a:t>
            </a:r>
          </a:p>
          <a:p>
            <a:pPr algn="l" marL="520406" indent="-260203" lvl="1">
              <a:lnSpc>
                <a:spcPts val="3326"/>
              </a:lnSpc>
              <a:buFont typeface="Arial"/>
              <a:buChar char="•"/>
            </a:pPr>
            <a:r>
              <a:rPr lang="en-US" sz="2410" spc="236">
                <a:solidFill>
                  <a:srgbClr val="231F20"/>
                </a:solidFill>
                <a:latin typeface="DM Sans"/>
                <a:ea typeface="DM Sans"/>
                <a:cs typeface="DM Sans"/>
                <a:sym typeface="DM Sans"/>
              </a:rPr>
              <a:t>YG - Desired global Y position (pixels)</a:t>
            </a:r>
          </a:p>
          <a:p>
            <a:pPr algn="l" marL="520406" indent="-260203" lvl="1">
              <a:lnSpc>
                <a:spcPts val="3326"/>
              </a:lnSpc>
              <a:buFont typeface="Arial"/>
              <a:buChar char="•"/>
            </a:pPr>
            <a:r>
              <a:rPr lang="en-US" sz="2410" spc="236">
                <a:solidFill>
                  <a:srgbClr val="231F20"/>
                </a:solidFill>
                <a:latin typeface="DM Sans"/>
                <a:ea typeface="DM Sans"/>
                <a:cs typeface="DM Sans"/>
                <a:sym typeface="DM Sans"/>
              </a:rPr>
              <a:t>ZG - Desired global Z position (m)</a:t>
            </a:r>
          </a:p>
          <a:p>
            <a:pPr algn="l" marL="520406" indent="-260203" lvl="1">
              <a:lnSpc>
                <a:spcPts val="3326"/>
              </a:lnSpc>
              <a:buFont typeface="Arial"/>
              <a:buChar char="•"/>
            </a:pPr>
            <a:r>
              <a:rPr lang="en-US" sz="2410" spc="236">
                <a:solidFill>
                  <a:srgbClr val="231F20"/>
                </a:solidFill>
                <a:latin typeface="DM Sans"/>
                <a:ea typeface="DM Sans"/>
                <a:cs typeface="DM Sans"/>
                <a:sym typeface="DM Sans"/>
              </a:rPr>
              <a:t>ΘG - Desired global Y position (pixels)</a:t>
            </a:r>
          </a:p>
          <a:p>
            <a:pPr algn="l" marL="520406" indent="-260203" lvl="1">
              <a:lnSpc>
                <a:spcPts val="3326"/>
              </a:lnSpc>
              <a:buFont typeface="Arial"/>
              <a:buChar char="•"/>
            </a:pPr>
            <a:r>
              <a:rPr lang="en-US" sz="2410" spc="236">
                <a:solidFill>
                  <a:srgbClr val="231F20"/>
                </a:solidFill>
                <a:latin typeface="DM Sans"/>
                <a:ea typeface="DM Sans"/>
                <a:cs typeface="DM Sans"/>
                <a:sym typeface="DM Sans"/>
              </a:rPr>
              <a:t>P - Pitch command</a:t>
            </a:r>
          </a:p>
          <a:p>
            <a:pPr algn="l" marL="520406" indent="-260203" lvl="1">
              <a:lnSpc>
                <a:spcPts val="3326"/>
              </a:lnSpc>
              <a:buFont typeface="Arial"/>
              <a:buChar char="•"/>
            </a:pPr>
            <a:r>
              <a:rPr lang="en-US" sz="2410" spc="236">
                <a:solidFill>
                  <a:srgbClr val="231F20"/>
                </a:solidFill>
                <a:latin typeface="DM Sans"/>
                <a:ea typeface="DM Sans"/>
                <a:cs typeface="DM Sans"/>
                <a:sym typeface="DM Sans"/>
              </a:rPr>
              <a:t>R - Roll command</a:t>
            </a:r>
          </a:p>
          <a:p>
            <a:pPr algn="l" marL="0" indent="0" lvl="0">
              <a:lnSpc>
                <a:spcPts val="3326"/>
              </a:lnSpc>
              <a:spcBef>
                <a:spcPct val="0"/>
              </a:spcBef>
            </a:pPr>
          </a:p>
        </p:txBody>
      </p:sp>
      <p:sp>
        <p:nvSpPr>
          <p:cNvPr name="Freeform 12" id="12"/>
          <p:cNvSpPr/>
          <p:nvPr/>
        </p:nvSpPr>
        <p:spPr>
          <a:xfrm flipH="false" flipV="false" rot="0">
            <a:off x="-2648676" y="7393679"/>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451488" y="1505969"/>
            <a:ext cx="12821602" cy="382736"/>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ea typeface="DM Sans"/>
                <a:cs typeface="DM Sans"/>
                <a:sym typeface="DM Sans"/>
              </a:rPr>
              <a:t>The position PID control of the drone is implemented based on the following:</a:t>
            </a:r>
          </a:p>
        </p:txBody>
      </p:sp>
      <p:sp>
        <p:nvSpPr>
          <p:cNvPr name="TextBox 14" id="14"/>
          <p:cNvSpPr txBox="true"/>
          <p:nvPr/>
        </p:nvSpPr>
        <p:spPr>
          <a:xfrm rot="0">
            <a:off x="551598" y="4381316"/>
            <a:ext cx="12821602" cy="1539659"/>
          </a:xfrm>
          <a:prstGeom prst="rect">
            <a:avLst/>
          </a:prstGeom>
        </p:spPr>
        <p:txBody>
          <a:bodyPr anchor="t" rtlCol="false" tIns="0" lIns="0" bIns="0" rIns="0">
            <a:spAutoFit/>
          </a:bodyPr>
          <a:lstStyle/>
          <a:p>
            <a:pPr algn="l">
              <a:lnSpc>
                <a:spcPts val="3050"/>
              </a:lnSpc>
            </a:pPr>
            <a:r>
              <a:rPr lang="en-US" sz="2210" spc="216">
                <a:solidFill>
                  <a:srgbClr val="231F20"/>
                </a:solidFill>
                <a:latin typeface="DM Sans"/>
                <a:ea typeface="DM Sans"/>
                <a:cs typeface="DM Sans"/>
                <a:sym typeface="DM Sans"/>
              </a:rPr>
              <a:t>The pitch and roll commands are given by the following:</a:t>
            </a:r>
          </a:p>
          <a:p>
            <a:pPr algn="l">
              <a:lnSpc>
                <a:spcPts val="3050"/>
              </a:lnSpc>
            </a:pPr>
            <a:r>
              <a:rPr lang="en-US" sz="2210" spc="216">
                <a:solidFill>
                  <a:srgbClr val="231F20"/>
                </a:solidFill>
                <a:latin typeface="DM Sans"/>
                <a:ea typeface="DM Sans"/>
                <a:cs typeface="DM Sans"/>
                <a:sym typeface="DM Sans"/>
              </a:rPr>
              <a:t>[P] = [cos(ΘG) sin(ΘG)] [X]</a:t>
            </a:r>
          </a:p>
          <a:p>
            <a:pPr algn="l">
              <a:lnSpc>
                <a:spcPts val="3050"/>
              </a:lnSpc>
            </a:pPr>
            <a:r>
              <a:rPr lang="en-US" sz="2210" spc="216">
                <a:solidFill>
                  <a:srgbClr val="231F20"/>
                </a:solidFill>
                <a:latin typeface="DM Sans"/>
                <a:ea typeface="DM Sans"/>
                <a:cs typeface="DM Sans"/>
                <a:sym typeface="DM Sans"/>
              </a:rPr>
              <a:t>[R] = [-sin(ΘG) cos(ΘG)] [Y]</a:t>
            </a:r>
          </a:p>
          <a:p>
            <a:pPr algn="l" marL="0" indent="0" lvl="0">
              <a:lnSpc>
                <a:spcPts val="305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DAGTuk9S1VQ</dc:identifier>
  <dcterms:modified xsi:type="dcterms:W3CDTF">2011-08-01T06:04:30Z</dcterms:modified>
  <cp:revision>1</cp:revision>
  <dc:title>Non Text Magic Studio Magic Design for Presentations L&amp;P</dc:title>
</cp:coreProperties>
</file>