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0" r:id="rId5"/>
    <p:sldId id="269" r:id="rId6"/>
    <p:sldId id="268" r:id="rId7"/>
    <p:sldId id="261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A3D"/>
    <a:srgbClr val="225D60"/>
    <a:srgbClr val="2A7478"/>
    <a:srgbClr val="256569"/>
    <a:srgbClr val="595959"/>
    <a:srgbClr val="59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64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246903"/>
            <a:ext cx="7734300" cy="49300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0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flip="none" rotWithShape="1">
          <a:gsLst>
            <a:gs pos="1000">
              <a:schemeClr val="bg1">
                <a:lumMod val="95000"/>
              </a:schemeClr>
            </a:gs>
            <a:gs pos="26000">
              <a:schemeClr val="bg1">
                <a:lumMod val="65000"/>
              </a:schemeClr>
            </a:gs>
            <a:gs pos="9000">
              <a:schemeClr val="bg1">
                <a:lumMod val="85000"/>
              </a:schemeClr>
            </a:gs>
            <a:gs pos="94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8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0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ятиугольник 6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ятиугольник 13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7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ятиугольник 9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61417" y="124690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2413" y="244713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95000"/>
              </a:schemeClr>
            </a:gs>
            <a:gs pos="86000">
              <a:schemeClr val="bg1">
                <a:lumMod val="85000"/>
              </a:schemeClr>
            </a:gs>
            <a:gs pos="29000">
              <a:schemeClr val="bg1">
                <a:lumMod val="95000"/>
              </a:schemeClr>
            </a:gs>
            <a:gs pos="98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30AB-7E7F-42A0-9819-35D12B816B3C}" type="datetimeFigureOut">
              <a:rPr lang="ru-RU" smtClean="0"/>
              <a:t>26.05.2024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12B7-E224-4081-8122-29E446CEC7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6592" y="1698883"/>
            <a:ext cx="9673442" cy="3094183"/>
          </a:xfrm>
        </p:spPr>
        <p:txBody>
          <a:bodyPr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Курсовая работа </a:t>
            </a:r>
            <a:br>
              <a:rPr lang="ru-RU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ru-RU" sz="32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тему:</a:t>
            </a:r>
            <a:br>
              <a:rPr lang="ru-RU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ru-RU" sz="32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«Машинное обучение в задачах нормализации слов текста»</a:t>
            </a:r>
            <a:br>
              <a:rPr lang="ru-RU" sz="32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ru-RU" sz="32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7AA60-CDF9-4089-97CE-D8922FCD3366}"/>
              </a:ext>
            </a:extLst>
          </p:cNvPr>
          <p:cNvSpPr txBox="1"/>
          <p:nvPr/>
        </p:nvSpPr>
        <p:spPr>
          <a:xfrm>
            <a:off x="494454" y="4793066"/>
            <a:ext cx="3113416" cy="1720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Выполнила:</a:t>
            </a:r>
          </a:p>
          <a:p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Студент  4 курса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Группы ЗБ-ПИ20-1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Ерошкин Кирилл Витальевич</a:t>
            </a:r>
          </a:p>
        </p:txBody>
      </p:sp>
    </p:spTree>
    <p:extLst>
      <p:ext uri="{BB962C8B-B14F-4D97-AF65-F5344CB8AC3E}">
        <p14:creationId xmlns:p14="http://schemas.microsoft.com/office/powerpoint/2010/main" val="51472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0280" y="1579881"/>
            <a:ext cx="10515600" cy="3050458"/>
          </a:xfrm>
        </p:spPr>
        <p:txBody>
          <a:bodyPr/>
          <a:lstStyle/>
          <a:p>
            <a:pPr algn="ctr"/>
            <a:r>
              <a:rPr lang="ru-RU" sz="4000" dirty="0"/>
              <a:t>Спасибо за внимание!</a:t>
            </a:r>
            <a:br>
              <a:rPr lang="ru-RU" sz="4000" dirty="0"/>
            </a:br>
            <a:br>
              <a:rPr lang="ru-RU" sz="4000" b="0" dirty="0"/>
            </a:b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376767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ВВЕДЕНИЕ</a:t>
            </a:r>
          </a:p>
        </p:txBody>
      </p:sp>
      <p:sp>
        <p:nvSpPr>
          <p:cNvPr id="11" name="Текст 1">
            <a:extLst>
              <a:ext uri="{FF2B5EF4-FFF2-40B4-BE49-F238E27FC236}">
                <a16:creationId xmlns:a16="http://schemas.microsoft.com/office/drawing/2014/main" id="{95EB0427-B7BD-4705-AC8F-EA5551E9F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034" y="1188360"/>
            <a:ext cx="4423299" cy="364225"/>
          </a:xfrm>
        </p:spPr>
        <p:txBody>
          <a:bodyPr/>
          <a:lstStyle/>
          <a:p>
            <a:pPr algn="ctr"/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Целями </a:t>
            </a:r>
            <a:r>
              <a:rPr lang="ru-RU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курсового работы являются</a:t>
            </a:r>
            <a:endParaRPr lang="ru-RU" b="0" dirty="0">
              <a:solidFill>
                <a:schemeClr val="tx1"/>
              </a:solidFill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6760DFF8-E954-45BF-8AC2-7709C9BF8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7769" y="1607916"/>
            <a:ext cx="5389828" cy="3642167"/>
          </a:xfrm>
        </p:spPr>
        <p:txBody>
          <a:bodyPr>
            <a:normAutofit/>
          </a:bodyPr>
          <a:lstStyle/>
          <a:p>
            <a:pPr marL="176213" lvl="0" indent="-176213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будущих цен акций на основе исторических данных.</a:t>
            </a:r>
            <a:endParaRPr lang="en-US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213" lvl="0" indent="-176213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Обучить модели машинного обучения</a:t>
            </a:r>
          </a:p>
          <a:p>
            <a:pPr marL="176213" lvl="0" indent="-176213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Оценить качество разработанных моделей на наборе числовых данных</a:t>
            </a:r>
          </a:p>
          <a:p>
            <a:pPr marL="0" indent="0" algn="just">
              <a:buNone/>
            </a:pP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743E1FB-5826-49D7-B613-334C2666D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1267" y="1188359"/>
            <a:ext cx="4445083" cy="364225"/>
          </a:xfrm>
        </p:spPr>
        <p:txBody>
          <a:bodyPr>
            <a:normAutofit/>
          </a:bodyPr>
          <a:lstStyle/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в реализации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60261C10-87D6-4324-9623-A257EB017722}"/>
              </a:ext>
            </a:extLst>
          </p:cNvPr>
          <p:cNvSpPr txBox="1">
            <a:spLocks/>
          </p:cNvSpPr>
          <p:nvPr/>
        </p:nvSpPr>
        <p:spPr>
          <a:xfrm>
            <a:off x="6341799" y="1607916"/>
            <a:ext cx="5144021" cy="30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Рекуррентные нейронные сети (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RNN)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для обработки последовательных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(Long </a:t>
            </a:r>
            <a:r>
              <a:rPr lang="ru-RU" sz="16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Short-Term</a:t>
            </a:r>
            <a:r>
              <a:rPr lang="ru-RU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Memory):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Особый вид RNN, хорошо подходящий для временных рядов.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14AE7-7D4D-104D-922E-7EEA8F8F1E91}"/>
              </a:ext>
            </a:extLst>
          </p:cNvPr>
          <p:cNvSpPr txBox="1"/>
          <p:nvPr/>
        </p:nvSpPr>
        <p:spPr>
          <a:xfrm>
            <a:off x="5953760" y="1717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DF081D4-E248-4F4E-8736-A125652D0042}"/>
              </a:ext>
            </a:extLst>
          </p:cNvPr>
          <p:cNvSpPr txBox="1">
            <a:spLocks/>
          </p:cNvSpPr>
          <p:nvPr/>
        </p:nvSpPr>
        <p:spPr>
          <a:xfrm>
            <a:off x="3135943" y="3738879"/>
            <a:ext cx="5389827" cy="30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Основной язык программирования.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yfinance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получения данных акций.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и обучения модели.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PySimpleGUI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графического интерфейса пользователя.</a:t>
            </a:r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D19AC687-C6D8-4DD1-88C5-BA116EC24059}"/>
              </a:ext>
            </a:extLst>
          </p:cNvPr>
          <p:cNvSpPr txBox="1">
            <a:spLocks/>
          </p:cNvSpPr>
          <p:nvPr/>
        </p:nvSpPr>
        <p:spPr>
          <a:xfrm>
            <a:off x="3873458" y="3319322"/>
            <a:ext cx="4445083" cy="364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400" b="1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000" b="1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800" b="1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600" b="1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600" b="1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</a:p>
        </p:txBody>
      </p:sp>
    </p:spTree>
    <p:extLst>
      <p:ext uri="{BB962C8B-B14F-4D97-AF65-F5344CB8AC3E}">
        <p14:creationId xmlns:p14="http://schemas.microsoft.com/office/powerpoint/2010/main" val="70575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A4AA82-4FD8-408B-B29B-28AC602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 данных</a:t>
            </a:r>
            <a:b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D3CD5-0810-46F5-8077-582AF2758ABA}"/>
              </a:ext>
            </a:extLst>
          </p:cNvPr>
          <p:cNvSpPr txBox="1"/>
          <p:nvPr/>
        </p:nvSpPr>
        <p:spPr>
          <a:xfrm>
            <a:off x="269505" y="1469272"/>
            <a:ext cx="5389615" cy="477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000" b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>
                <a:solidFill>
                  <a:srgbClr val="595959"/>
                </a:solidFill>
                <a:latin typeface="Book Antiqua" panose="0204060205030503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>
                <a:solidFill>
                  <a:srgbClr val="595959"/>
                </a:solidFill>
                <a:latin typeface="Book Antiqua" panose="0204060205030503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>
                <a:solidFill>
                  <a:srgbClr val="595959"/>
                </a:solidFill>
                <a:latin typeface="Book Antiqua" panose="0204060205030503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>
                <a:solidFill>
                  <a:srgbClr val="595959"/>
                </a:solidFill>
                <a:latin typeface="Book Antiqua" panose="02040602050305030304" pitchFamily="18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Источник Данных</a:t>
            </a:r>
          </a:p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1. Интернет-данные через </a:t>
            </a:r>
            <a:r>
              <a:rPr lang="ru-RU" sz="1600" b="1" i="0" dirty="0" err="1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yfinance</a:t>
            </a:r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:</a:t>
            </a:r>
            <a:endParaRPr lang="ru-RU" sz="16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исторических данных акций по тикеру.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Загрузка данных для Apple (AAPL).</a:t>
            </a:r>
          </a:p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2. Локальные данные из CSV файлов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данных из CSV файлов</a:t>
            </a:r>
            <a:r>
              <a:rPr lang="en-US" sz="1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Альтернативный способ загрузки данных для случаев, когда интернет-данные недоступны или пользователь хочет использовать свои данные.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1600" b="0" dirty="0"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520BD2-930D-4132-A942-9A0DB48C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9735"/>
            <a:ext cx="479174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9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A4AA82-4FD8-408B-B29B-28AC602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данных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48F4152-AD24-4CF4-AFDF-C65B40FA265E}"/>
              </a:ext>
            </a:extLst>
          </p:cNvPr>
          <p:cNvSpPr txBox="1">
            <a:spLocks/>
          </p:cNvSpPr>
          <p:nvPr/>
        </p:nvSpPr>
        <p:spPr>
          <a:xfrm>
            <a:off x="5868721" y="1660116"/>
            <a:ext cx="5599216" cy="489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Набора Данных</a:t>
            </a:r>
          </a:p>
          <a:p>
            <a:pPr marL="0" indent="0" algn="l">
              <a:buNone/>
            </a:pP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обучающего и тестового наборов данных: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последовательностей данных для обучения модели.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61FBF8B-3606-49D6-B32A-B58FA08019D0}"/>
              </a:ext>
            </a:extLst>
          </p:cNvPr>
          <p:cNvSpPr txBox="1">
            <a:spLocks/>
          </p:cNvSpPr>
          <p:nvPr/>
        </p:nvSpPr>
        <p:spPr>
          <a:xfrm>
            <a:off x="496784" y="1660116"/>
            <a:ext cx="5599216" cy="489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 Данных</a:t>
            </a:r>
          </a:p>
          <a:p>
            <a:pPr marL="0" indent="0" algn="l">
              <a:buNone/>
            </a:pP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данных в диапазон от 0 до 1 для лучшей производительности модели.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B18A7B-6267-450D-AF56-A2B616E4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13" y="3283669"/>
            <a:ext cx="3610479" cy="112410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3A6E72-6A4B-4D24-9C16-228801056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221" y="3064563"/>
            <a:ext cx="3334215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2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D71EAB-2C78-47DA-A35E-F70C3AC5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402" y="1454727"/>
            <a:ext cx="11503742" cy="48284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Модели</a:t>
            </a:r>
          </a:p>
          <a:p>
            <a:pPr marL="0" indent="0" algn="l">
              <a:buNone/>
            </a:pP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Три слоя LSTM:</a:t>
            </a:r>
            <a:endParaRPr lang="ru-RU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нескольких слоев LSTM для лучшего извлечения характеристик временных рядов.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Регуляризация для предотвращения переобучения.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A4AA82-4FD8-408B-B29B-28AC602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Модели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LSTM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101222-D328-4CA2-8748-A4857EB4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782" y="2850377"/>
            <a:ext cx="568721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A4AA82-4FD8-408B-B29B-28AC602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обучение модели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B8C5A-632D-3C46-9192-0701DA5ABB11}"/>
              </a:ext>
            </a:extLst>
          </p:cNvPr>
          <p:cNvSpPr txBox="1"/>
          <p:nvPr/>
        </p:nvSpPr>
        <p:spPr>
          <a:xfrm>
            <a:off x="549170" y="1219200"/>
            <a:ext cx="5389615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000" b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>
                <a:solidFill>
                  <a:srgbClr val="595959"/>
                </a:solidFill>
                <a:latin typeface="Book Antiqua" panose="0204060205030503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>
                <a:solidFill>
                  <a:srgbClr val="595959"/>
                </a:solidFill>
                <a:latin typeface="Book Antiqua" panose="0204060205030503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>
                <a:solidFill>
                  <a:srgbClr val="595959"/>
                </a:solidFill>
                <a:latin typeface="Book Antiqua" panose="0204060205030503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>
                <a:solidFill>
                  <a:srgbClr val="595959"/>
                </a:solidFill>
                <a:latin typeface="Book Antiqua" panose="02040602050305030304" pitchFamily="18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Обучение Модели</a:t>
            </a:r>
            <a:endParaRPr lang="en-US" sz="1600" b="1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Процесс обучения:</a:t>
            </a:r>
            <a:endParaRPr lang="ru-RU" sz="16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обучается на данных с использованием заданного количества эпох и размера </a:t>
            </a:r>
            <a:r>
              <a:rPr lang="ru-RU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батча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Прогнозирование</a:t>
            </a:r>
          </a:p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Прогнозирование на тестовом наборе данных:</a:t>
            </a:r>
            <a:endParaRPr lang="ru-RU" sz="16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обученной модели для прогнозирования цен акций на тестовом наборе.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Оценка Модели</a:t>
            </a:r>
          </a:p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Среднеквадратичная ошибка (MSE):</a:t>
            </a:r>
            <a:endParaRPr lang="ru-RU" sz="16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модели на тестовом наборе данных.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0D4E99-A091-4385-82A0-36B96E98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862" y="2067661"/>
            <a:ext cx="5154054" cy="4566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9A9583-D964-4C98-8D56-18EF8C9E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124" y="3382287"/>
            <a:ext cx="2905530" cy="5811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997F17-6C6F-4324-8B64-E5A64AF7F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728" y="4800548"/>
            <a:ext cx="373432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A4AA82-4FD8-408B-B29B-28AC602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Визуализация Результатов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41830-80DF-0A41-86E0-75CACA44EA56}"/>
              </a:ext>
            </a:extLst>
          </p:cNvPr>
          <p:cNvSpPr txBox="1"/>
          <p:nvPr/>
        </p:nvSpPr>
        <p:spPr>
          <a:xfrm>
            <a:off x="549170" y="1219200"/>
            <a:ext cx="1091131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000" b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>
                <a:solidFill>
                  <a:srgbClr val="595959"/>
                </a:solidFill>
                <a:latin typeface="Book Antiqua" panose="0204060205030503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>
                <a:solidFill>
                  <a:srgbClr val="595959"/>
                </a:solidFill>
                <a:latin typeface="Book Antiqua" panose="0204060205030503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>
                <a:solidFill>
                  <a:srgbClr val="595959"/>
                </a:solidFill>
                <a:latin typeface="Book Antiqua" panose="0204060205030503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>
                <a:solidFill>
                  <a:srgbClr val="595959"/>
                </a:solidFill>
                <a:latin typeface="Book Antiqua" panose="02040602050305030304" pitchFamily="18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ru-RU" b="1" i="0" dirty="0">
                <a:solidFill>
                  <a:srgbClr val="0D0D0D"/>
                </a:solidFill>
                <a:effectLst/>
                <a:latin typeface="ui-sans-serif"/>
              </a:rPr>
              <a:t>Построение Графика Прогноза</a:t>
            </a:r>
          </a:p>
          <a:p>
            <a:pPr algn="l"/>
            <a:r>
              <a:rPr lang="ru-RU" b="1" i="0" dirty="0">
                <a:solidFill>
                  <a:srgbClr val="0D0D0D"/>
                </a:solidFill>
                <a:effectLst/>
                <a:latin typeface="ui-sans-serif"/>
              </a:rPr>
              <a:t>Использование </a:t>
            </a:r>
            <a:r>
              <a:rPr lang="ru-RU" b="1" i="0" dirty="0" err="1">
                <a:solidFill>
                  <a:srgbClr val="0D0D0D"/>
                </a:solidFill>
                <a:effectLst/>
                <a:latin typeface="ui-sans-serif"/>
              </a:rPr>
              <a:t>matplotlib</a:t>
            </a:r>
            <a:r>
              <a:rPr lang="ru-RU" b="1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r>
              <a:rPr lang="ru-RU" b="0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ru-RU" b="0" i="0" dirty="0">
                <a:solidFill>
                  <a:srgbClr val="0D0D0D"/>
                </a:solidFill>
                <a:effectLst/>
                <a:latin typeface="ui-sans-serif"/>
              </a:rPr>
              <a:t>Визуализация прогнозов модели на ближайший месяц.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67FAD2-92FF-476B-A5A3-074F8CA8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0" y="2950467"/>
            <a:ext cx="4829849" cy="25721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934554-E059-49F1-93CE-78E6ECB46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86" y="2643532"/>
            <a:ext cx="4214727" cy="31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5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A4AA82-4FD8-408B-B29B-28AC602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5CBAC-CAE2-492A-9DC8-0E2FE03841DD}"/>
              </a:ext>
            </a:extLst>
          </p:cNvPr>
          <p:cNvSpPr txBox="1"/>
          <p:nvPr/>
        </p:nvSpPr>
        <p:spPr>
          <a:xfrm>
            <a:off x="269505" y="1436913"/>
            <a:ext cx="6517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Интерфейса с </a:t>
            </a:r>
            <a:r>
              <a:rPr lang="ru-RU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PySimpleGUI</a:t>
            </a:r>
            <a:endParaRPr lang="en-US" sz="16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элементы интерфейса:</a:t>
            </a:r>
            <a:endParaRPr lang="ru-RU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Ввод тикера и дат для загрузки данных.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результатов прогнозирования и обучения.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8A53EA-6ABF-491E-915E-8C87F214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748" y="1276596"/>
            <a:ext cx="3140080" cy="16316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98BBFC-D89A-4CC1-863E-8CC0904AA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20" y="3068581"/>
            <a:ext cx="5418343" cy="34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5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D71EAB-2C78-47DA-A35E-F70C3AC5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62" y="1366684"/>
            <a:ext cx="11503742" cy="1027725"/>
          </a:xfrm>
        </p:spPr>
        <p:txBody>
          <a:bodyPr>
            <a:normAutofit/>
          </a:bodyPr>
          <a:lstStyle/>
          <a:p>
            <a:pPr marL="0" indent="541338" algn="just">
              <a:lnSpc>
                <a:spcPct val="150000"/>
              </a:lnSpc>
              <a:buNone/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 машинного обучения, обученные на предварительно нормализованных числовых данных с использованием метода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LSTM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способны эффективно предсказывать ценны на акции. 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7A4AA82-4FD8-408B-B29B-28AC602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24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88131F1-ED1B-4F5E-9CD9-55FF5D3AC4F4}"/>
              </a:ext>
            </a:extLst>
          </p:cNvPr>
          <p:cNvSpPr txBox="1">
            <a:spLocks/>
          </p:cNvSpPr>
          <p:nvPr/>
        </p:nvSpPr>
        <p:spPr>
          <a:xfrm>
            <a:off x="6341805" y="2851057"/>
            <a:ext cx="5144021" cy="384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50D00C-AA3E-4D2A-BD52-A64D89C299EC}"/>
              </a:ext>
            </a:extLst>
          </p:cNvPr>
          <p:cNvSpPr txBox="1"/>
          <p:nvPr/>
        </p:nvSpPr>
        <p:spPr>
          <a:xfrm>
            <a:off x="469075" y="2446317"/>
            <a:ext cx="4767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процесса прогнозирования:</a:t>
            </a:r>
            <a:endParaRPr lang="ru-RU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ru-RU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Быстрое получение прогнозов на основе исторических данных.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ru-RU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интерфейс для пользователей:</a:t>
            </a:r>
            <a:endParaRPr lang="ru-RU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ru-RU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Легкость использования благодаря графическому интерфейсу.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E50C6-F33B-4210-838E-51A997232680}"/>
              </a:ext>
            </a:extLst>
          </p:cNvPr>
          <p:cNvSpPr txBox="1"/>
          <p:nvPr/>
        </p:nvSpPr>
        <p:spPr>
          <a:xfrm>
            <a:off x="5850196" y="2446317"/>
            <a:ext cx="5296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</a:t>
            </a:r>
          </a:p>
          <a:p>
            <a:pPr algn="l"/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модели:</a:t>
            </a:r>
            <a:endParaRPr lang="ru-RU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ru-RU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более сложных архитектур для повышения точности прогнозирования.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ru-RU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дополнительными источниками данных:</a:t>
            </a:r>
            <a:endParaRPr lang="ru-RU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ru-RU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данных из различных источников для улучшения точности и надежности модели.</a:t>
            </a:r>
          </a:p>
        </p:txBody>
      </p:sp>
    </p:spTree>
    <p:extLst>
      <p:ext uri="{BB962C8B-B14F-4D97-AF65-F5344CB8AC3E}">
        <p14:creationId xmlns:p14="http://schemas.microsoft.com/office/powerpoint/2010/main" val="2143879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Финансовый Университет">
      <a:dk1>
        <a:sysClr val="windowText" lastClr="000000"/>
      </a:dk1>
      <a:lt1>
        <a:sysClr val="window" lastClr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Финансовый Университет" id="{B61C6C59-7E8E-44EC-9D0A-175FD0FD7AA0}" vid="{4B9A828B-7C95-4D9C-8B7B-426AD85F47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курсовой</Template>
  <TotalTime>494</TotalTime>
  <Words>426</Words>
  <Application>Microsoft Office PowerPoint</Application>
  <PresentationFormat>Широкоэкранный</PresentationFormat>
  <Paragraphs>76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Calibri</vt:lpstr>
      <vt:lpstr>Symbol</vt:lpstr>
      <vt:lpstr>Times New Roman</vt:lpstr>
      <vt:lpstr>ui-sans-serif</vt:lpstr>
      <vt:lpstr>Wingdings</vt:lpstr>
      <vt:lpstr>Тема Office</vt:lpstr>
      <vt:lpstr>Курсовая работа  на тему:  «Машинное обучение в задачах нормализации слов текста» </vt:lpstr>
      <vt:lpstr>ВВЕДЕНИЕ</vt:lpstr>
      <vt:lpstr>Сбор данных  </vt:lpstr>
      <vt:lpstr>Подготовка данных</vt:lpstr>
      <vt:lpstr>Построение Модели LSTM</vt:lpstr>
      <vt:lpstr>Разработка и обучение модели </vt:lpstr>
      <vt:lpstr>Визуализация Результатов</vt:lpstr>
      <vt:lpstr>Пользовательский интерфейс</vt:lpstr>
      <vt:lpstr>Заключение</vt:lpstr>
      <vt:lpstr>Спасибо за внимание!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на тему:  «Разработка чат-ботов для государственных информационных систем (ГИС)»</dc:title>
  <dc:creator>Abu-Sufian Vagabov</dc:creator>
  <cp:lastModifiedBy>Кирилл</cp:lastModifiedBy>
  <cp:revision>28</cp:revision>
  <dcterms:created xsi:type="dcterms:W3CDTF">2022-12-25T17:31:29Z</dcterms:created>
  <dcterms:modified xsi:type="dcterms:W3CDTF">2024-05-26T11:01:00Z</dcterms:modified>
</cp:coreProperties>
</file>