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60" r:id="rId5"/>
    <p:sldId id="262" r:id="rId6"/>
    <p:sldId id="263" r:id="rId7"/>
    <p:sldId id="264" r:id="rId8"/>
    <p:sldId id="266" r:id="rId9"/>
    <p:sldId id="265" r:id="rId10"/>
    <p:sldId id="267" r:id="rId11"/>
    <p:sldId id="270" r:id="rId12"/>
    <p:sldId id="271" r:id="rId13"/>
    <p:sldId id="272" r:id="rId14"/>
    <p:sldId id="273" r:id="rId15"/>
    <p:sldId id="274" r:id="rId16"/>
    <p:sldId id="275" r:id="rId17"/>
    <p:sldId id="268" r:id="rId18"/>
    <p:sldId id="269" r:id="rId19"/>
    <p:sldId id="259" r:id="rId20"/>
  </p:sldIdLst>
  <p:sldSz cx="12192000" cy="6858000"/>
  <p:notesSz cx="6858000" cy="9144000"/>
  <p:embeddedFontLst>
    <p:embeddedFont>
      <p:font typeface="Lato Black" panose="020F0502020204030203" pitchFamily="34" charset="0"/>
      <p:bold r:id="rId22"/>
      <p:boldItalic r:id="rId23"/>
    </p:embeddedFont>
    <p:embeddedFont>
      <p:font typeface="Libre Baskerville" panose="02000000000000000000" pitchFamily="2"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29" autoAdjust="0"/>
  </p:normalViewPr>
  <p:slideViewPr>
    <p:cSldViewPr snapToGrid="0">
      <p:cViewPr varScale="1">
        <p:scale>
          <a:sx n="87" d="100"/>
          <a:sy n="87" d="100"/>
        </p:scale>
        <p:origin x="49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shaiknoor78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814702"/>
            <a:ext cx="7246189" cy="23698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AMCAT Data Analysis</a:t>
            </a:r>
          </a:p>
          <a:p>
            <a:pPr marL="0" marR="0" lvl="0" indent="0" algn="ctr" rtl="0">
              <a:spcBef>
                <a:spcPts val="0"/>
              </a:spcBef>
              <a:spcAft>
                <a:spcPts val="0"/>
              </a:spcAft>
              <a:buNone/>
            </a:pPr>
            <a:endParaRPr lang="en-IN" sz="40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IN" sz="4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r>
              <a:rPr lang="en-IN" sz="2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by </a:t>
            </a:r>
          </a:p>
          <a:p>
            <a:pPr marL="0" marR="0" lvl="0" indent="0" algn="r" rtl="0">
              <a:spcBef>
                <a:spcPts val="0"/>
              </a:spcBef>
              <a:spcAft>
                <a:spcPts val="0"/>
              </a:spcAft>
              <a:buNone/>
            </a:pPr>
            <a:r>
              <a:rPr lang="en-IN" sz="2800" b="1" i="0" u="none" strike="noStrike" cap="none" dirty="0">
                <a:solidFill>
                  <a:schemeClr val="accent5">
                    <a:lumMod val="75000"/>
                  </a:schemeClr>
                </a:solidFill>
                <a:latin typeface="Times New Roman" panose="02020603050405020304" pitchFamily="18" charset="0"/>
                <a:ea typeface="Calibri"/>
                <a:cs typeface="Times New Roman" panose="02020603050405020304" pitchFamily="18" charset="0"/>
                <a:sym typeface="Calibri"/>
              </a:rPr>
              <a:t> Shaik Noor Basha</a:t>
            </a:r>
            <a:endParaRPr lang="en-IN" sz="4000" b="1" i="0" u="none" strike="noStrike" cap="none" dirty="0">
              <a:solidFill>
                <a:schemeClr val="accent5">
                  <a:lumMod val="75000"/>
                </a:schemeClr>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6 Effective Data Visualization Techniques You Should Know">
            <a:extLst>
              <a:ext uri="{FF2B5EF4-FFF2-40B4-BE49-F238E27FC236}">
                <a16:creationId xmlns:a16="http://schemas.microsoft.com/office/drawing/2014/main" id="{FE105163-7E3A-F859-B240-549D83191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869" y="341434"/>
            <a:ext cx="10207869" cy="4381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B03D04E-FDE1-00AB-4A8F-6557876C42EC}"/>
              </a:ext>
            </a:extLst>
          </p:cNvPr>
          <p:cNvSpPr txBox="1"/>
          <p:nvPr/>
        </p:nvSpPr>
        <p:spPr>
          <a:xfrm>
            <a:off x="193431" y="5191772"/>
            <a:ext cx="11588261" cy="954107"/>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Data visualization </a:t>
            </a:r>
            <a:r>
              <a:rPr lang="en-US" sz="1800" dirty="0">
                <a:latin typeface="Times New Roman" panose="02020603050405020304" pitchFamily="18" charset="0"/>
                <a:cs typeface="Times New Roman" panose="02020603050405020304" pitchFamily="18" charset="0"/>
              </a:rPr>
              <a:t>is the process of turning data into visual formats like charts, graphs, and maps. This makes it easier to understand patterns, trends, and insights in the data. Instead of looking at rows of numbers, you can see the information in a way that’s quick to grasp, helping you make better decisions or communicate findings effectively.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8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1B26-AAEF-1DEE-2CE5-B6F2E6118089}"/>
              </a:ext>
            </a:extLst>
          </p:cNvPr>
          <p:cNvSpPr>
            <a:spLocks noGrp="1"/>
          </p:cNvSpPr>
          <p:nvPr>
            <p:ph type="title"/>
          </p:nvPr>
        </p:nvSpPr>
        <p:spPr>
          <a:xfrm>
            <a:off x="838200" y="365126"/>
            <a:ext cx="10515600" cy="417390"/>
          </a:xfrm>
        </p:spPr>
        <p:txBody>
          <a:bodyPr>
            <a:normAutofit fontScale="90000"/>
          </a:bodyPr>
          <a:lstStyle/>
          <a:p>
            <a:pPr algn="ctr"/>
            <a:r>
              <a:rPr lang="en-GB" sz="4400" b="1" dirty="0">
                <a:solidFill>
                  <a:srgbClr val="FF0000"/>
                </a:solidFill>
                <a:latin typeface="Times New Roman" panose="02020603050405020304" pitchFamily="18" charset="0"/>
                <a:cs typeface="Times New Roman" panose="02020603050405020304" pitchFamily="18" charset="0"/>
              </a:rPr>
              <a:t>Distribution</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F9482C-A9C4-7AB2-9286-F0B8E9ECEBD0}"/>
              </a:ext>
            </a:extLst>
          </p:cNvPr>
          <p:cNvPicPr>
            <a:picLocks noChangeAspect="1"/>
          </p:cNvPicPr>
          <p:nvPr/>
        </p:nvPicPr>
        <p:blipFill>
          <a:blip r:embed="rId2"/>
          <a:stretch>
            <a:fillRect/>
          </a:stretch>
        </p:blipFill>
        <p:spPr>
          <a:xfrm>
            <a:off x="975946" y="1019908"/>
            <a:ext cx="10377854" cy="5249007"/>
          </a:xfrm>
          <a:prstGeom prst="rect">
            <a:avLst/>
          </a:prstGeom>
        </p:spPr>
      </p:pic>
      <p:sp>
        <p:nvSpPr>
          <p:cNvPr id="6" name="TextBox 5">
            <a:extLst>
              <a:ext uri="{FF2B5EF4-FFF2-40B4-BE49-F238E27FC236}">
                <a16:creationId xmlns:a16="http://schemas.microsoft.com/office/drawing/2014/main" id="{7D8EF276-D050-F85D-837A-7E76F8F7E1CB}"/>
              </a:ext>
            </a:extLst>
          </p:cNvPr>
          <p:cNvSpPr txBox="1"/>
          <p:nvPr/>
        </p:nvSpPr>
        <p:spPr>
          <a:xfrm>
            <a:off x="2066192" y="6352418"/>
            <a:ext cx="6965705" cy="369332"/>
          </a:xfrm>
          <a:prstGeom prst="rect">
            <a:avLst/>
          </a:prstGeom>
          <a:noFill/>
        </p:spPr>
        <p:txBody>
          <a:bodyPr wrap="square">
            <a:spAutoFit/>
          </a:bodyPr>
          <a:lstStyle/>
          <a:p>
            <a:pPr marL="0" lvl="0" indent="0" algn="l" rtl="0">
              <a:spcBef>
                <a:spcPts val="0"/>
              </a:spcBef>
              <a:spcAft>
                <a:spcPts val="0"/>
              </a:spcAft>
              <a:buNone/>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In first graph, We can see that there is left skew in the frequency.</a:t>
            </a:r>
          </a:p>
        </p:txBody>
      </p:sp>
    </p:spTree>
    <p:extLst>
      <p:ext uri="{BB962C8B-B14F-4D97-AF65-F5344CB8AC3E}">
        <p14:creationId xmlns:p14="http://schemas.microsoft.com/office/powerpoint/2010/main" val="82010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A168-E9FD-64EA-3E78-85D7ECA52306}"/>
              </a:ext>
            </a:extLst>
          </p:cNvPr>
          <p:cNvSpPr>
            <a:spLocks noGrp="1"/>
          </p:cNvSpPr>
          <p:nvPr>
            <p:ph type="title"/>
          </p:nvPr>
        </p:nvSpPr>
        <p:spPr>
          <a:xfrm>
            <a:off x="1462454" y="70339"/>
            <a:ext cx="10515600" cy="662781"/>
          </a:xfrm>
        </p:spPr>
        <p:txBody>
          <a:bodyPr>
            <a:normAutofit fontScale="90000"/>
          </a:bodyPr>
          <a:lstStyle/>
          <a:p>
            <a:r>
              <a:rPr lang="en-US" sz="3000" b="1" dirty="0">
                <a:solidFill>
                  <a:srgbClr val="C00000"/>
                </a:solidFill>
                <a:latin typeface="Times New Roman" panose="02020603050405020304" pitchFamily="18" charset="0"/>
                <a:cs typeface="Times New Roman" panose="02020603050405020304" pitchFamily="18" charset="0"/>
              </a:rPr>
              <a:t>What key factors affect salary levels among job seekers?</a:t>
            </a:r>
            <a:br>
              <a:rPr lang="en-US" sz="3000" b="1" dirty="0">
                <a:solidFill>
                  <a:srgbClr val="C00000"/>
                </a:solidFill>
                <a:latin typeface="Times New Roman" panose="02020603050405020304" pitchFamily="18" charset="0"/>
                <a:cs typeface="Times New Roman" panose="02020603050405020304" pitchFamily="18" charset="0"/>
              </a:rPr>
            </a:br>
            <a:endParaRPr lang="en-IN" sz="3000" b="1" dirty="0">
              <a:solidFill>
                <a:srgbClr val="C00000"/>
              </a:solidFill>
            </a:endParaRPr>
          </a:p>
        </p:txBody>
      </p:sp>
      <p:pic>
        <p:nvPicPr>
          <p:cNvPr id="4" name="Picture 3">
            <a:extLst>
              <a:ext uri="{FF2B5EF4-FFF2-40B4-BE49-F238E27FC236}">
                <a16:creationId xmlns:a16="http://schemas.microsoft.com/office/drawing/2014/main" id="{E96A1995-419D-7605-0913-AA82E2443713}"/>
              </a:ext>
            </a:extLst>
          </p:cNvPr>
          <p:cNvPicPr>
            <a:picLocks noChangeAspect="1"/>
          </p:cNvPicPr>
          <p:nvPr/>
        </p:nvPicPr>
        <p:blipFill>
          <a:blip r:embed="rId2"/>
          <a:stretch>
            <a:fillRect/>
          </a:stretch>
        </p:blipFill>
        <p:spPr>
          <a:xfrm>
            <a:off x="0" y="401729"/>
            <a:ext cx="12192000" cy="5805640"/>
          </a:xfrm>
          <a:prstGeom prst="rect">
            <a:avLst/>
          </a:prstGeom>
        </p:spPr>
      </p:pic>
      <p:sp>
        <p:nvSpPr>
          <p:cNvPr id="8" name="TextBox 7">
            <a:extLst>
              <a:ext uri="{FF2B5EF4-FFF2-40B4-BE49-F238E27FC236}">
                <a16:creationId xmlns:a16="http://schemas.microsoft.com/office/drawing/2014/main" id="{E83BA3D4-1FF5-5B98-6CBA-45ED64A28399}"/>
              </a:ext>
            </a:extLst>
          </p:cNvPr>
          <p:cNvSpPr txBox="1"/>
          <p:nvPr/>
        </p:nvSpPr>
        <p:spPr>
          <a:xfrm>
            <a:off x="2916848" y="6302382"/>
            <a:ext cx="6097464"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Multiple Correlation Between Each Other Columns.</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98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3885-1CC8-3E34-9F5B-86DB155A86C0}"/>
              </a:ext>
            </a:extLst>
          </p:cNvPr>
          <p:cNvSpPr>
            <a:spLocks noGrp="1"/>
          </p:cNvSpPr>
          <p:nvPr>
            <p:ph type="title"/>
          </p:nvPr>
        </p:nvSpPr>
        <p:spPr>
          <a:xfrm>
            <a:off x="0" y="70339"/>
            <a:ext cx="12192000" cy="1239715"/>
          </a:xfrm>
        </p:spPr>
        <p:txBody>
          <a:bodyPr>
            <a:noAutofit/>
          </a:bodyPr>
          <a:lstStyle/>
          <a:p>
            <a:r>
              <a:rPr lang="en-US" sz="2800" b="1" dirty="0">
                <a:solidFill>
                  <a:srgbClr val="C00000"/>
                </a:solidFill>
                <a:latin typeface="Times New Roman" panose="02020603050405020304" pitchFamily="18" charset="0"/>
                <a:cs typeface="Times New Roman" panose="02020603050405020304" pitchFamily="18" charset="0"/>
              </a:rPr>
              <a:t>Is there a correlation between educational background, area of specialization, and salary?</a:t>
            </a:r>
            <a:br>
              <a:rPr lang="en-US" sz="2800" b="1" dirty="0">
                <a:solidFill>
                  <a:srgbClr val="C00000"/>
                </a:solidFill>
                <a:latin typeface="Times New Roman" panose="02020603050405020304" pitchFamily="18" charset="0"/>
                <a:cs typeface="Times New Roman" panose="02020603050405020304" pitchFamily="18" charset="0"/>
              </a:rPr>
            </a:br>
            <a:endParaRPr lang="en-IN" sz="2800" b="1" dirty="0">
              <a:solidFill>
                <a:srgbClr val="C00000"/>
              </a:solidFill>
            </a:endParaRPr>
          </a:p>
        </p:txBody>
      </p:sp>
      <p:pic>
        <p:nvPicPr>
          <p:cNvPr id="4" name="Picture 3">
            <a:extLst>
              <a:ext uri="{FF2B5EF4-FFF2-40B4-BE49-F238E27FC236}">
                <a16:creationId xmlns:a16="http://schemas.microsoft.com/office/drawing/2014/main" id="{95BF1003-1FFE-3AB5-6C96-ED9EA3A53985}"/>
              </a:ext>
            </a:extLst>
          </p:cNvPr>
          <p:cNvPicPr>
            <a:picLocks noChangeAspect="1"/>
          </p:cNvPicPr>
          <p:nvPr/>
        </p:nvPicPr>
        <p:blipFill>
          <a:blip r:embed="rId2"/>
          <a:stretch>
            <a:fillRect/>
          </a:stretch>
        </p:blipFill>
        <p:spPr>
          <a:xfrm>
            <a:off x="2" y="835270"/>
            <a:ext cx="8897813" cy="6022730"/>
          </a:xfrm>
          <a:prstGeom prst="rect">
            <a:avLst/>
          </a:prstGeom>
        </p:spPr>
      </p:pic>
      <p:sp>
        <p:nvSpPr>
          <p:cNvPr id="8" name="TextBox 7">
            <a:extLst>
              <a:ext uri="{FF2B5EF4-FFF2-40B4-BE49-F238E27FC236}">
                <a16:creationId xmlns:a16="http://schemas.microsoft.com/office/drawing/2014/main" id="{224B7501-1702-EB44-12EA-E5093974CA50}"/>
              </a:ext>
            </a:extLst>
          </p:cNvPr>
          <p:cNvSpPr txBox="1"/>
          <p:nvPr/>
        </p:nvSpPr>
        <p:spPr>
          <a:xfrm>
            <a:off x="8818684" y="2329701"/>
            <a:ext cx="3373314" cy="1754326"/>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Here we can see that </a:t>
            </a:r>
            <a:r>
              <a:rPr lang="en-US" sz="1800" dirty="0" err="1">
                <a:latin typeface="Times New Roman" panose="02020603050405020304" pitchFamily="18" charset="0"/>
                <a:cs typeface="Times New Roman" panose="02020603050405020304" pitchFamily="18" charset="0"/>
              </a:rPr>
              <a:t>B.Tech</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M.Tech</a:t>
            </a:r>
            <a:r>
              <a:rPr lang="en-US" sz="1800" dirty="0">
                <a:latin typeface="Times New Roman" panose="02020603050405020304" pitchFamily="18" charset="0"/>
                <a:cs typeface="Times New Roman" panose="02020603050405020304" pitchFamily="18" charset="0"/>
              </a:rPr>
              <a:t> Students has the most of the salary  distribution and Computer Science and technology stream students achieve highest avg of Salary</a:t>
            </a:r>
          </a:p>
        </p:txBody>
      </p:sp>
    </p:spTree>
    <p:extLst>
      <p:ext uri="{BB962C8B-B14F-4D97-AF65-F5344CB8AC3E}">
        <p14:creationId xmlns:p14="http://schemas.microsoft.com/office/powerpoint/2010/main" val="3811053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0F32-21DE-6DB6-6406-797BC2502417}"/>
              </a:ext>
            </a:extLst>
          </p:cNvPr>
          <p:cNvSpPr>
            <a:spLocks noGrp="1"/>
          </p:cNvSpPr>
          <p:nvPr>
            <p:ph type="title"/>
          </p:nvPr>
        </p:nvSpPr>
        <p:spPr>
          <a:xfrm>
            <a:off x="0" y="1"/>
            <a:ext cx="12192000" cy="1142999"/>
          </a:xfrm>
        </p:spPr>
        <p:txBody>
          <a:bodyPr>
            <a:noAutofit/>
          </a:bodyPr>
          <a:lstStyle/>
          <a:p>
            <a:r>
              <a:rPr lang="en-US" sz="3000" b="1" dirty="0">
                <a:solidFill>
                  <a:srgbClr val="C00000"/>
                </a:solidFill>
                <a:latin typeface="Times New Roman" panose="02020603050405020304" pitchFamily="18" charset="0"/>
                <a:cs typeface="Times New Roman" panose="02020603050405020304" pitchFamily="18" charset="0"/>
              </a:rPr>
              <a:t>How do demographic factors such as gender, age, and geographic location influence salary expectations?</a:t>
            </a:r>
            <a:br>
              <a:rPr lang="en-US" sz="3000" b="1" dirty="0">
                <a:solidFill>
                  <a:srgbClr val="C00000"/>
                </a:solidFill>
                <a:latin typeface="Times New Roman" panose="02020603050405020304" pitchFamily="18" charset="0"/>
                <a:cs typeface="Times New Roman" panose="02020603050405020304" pitchFamily="18" charset="0"/>
              </a:rPr>
            </a:br>
            <a:endParaRPr lang="en-IN" sz="3000" b="1" dirty="0">
              <a:solidFill>
                <a:srgbClr val="C00000"/>
              </a:solidFill>
            </a:endParaRPr>
          </a:p>
        </p:txBody>
      </p:sp>
      <p:pic>
        <p:nvPicPr>
          <p:cNvPr id="4" name="Picture 3">
            <a:extLst>
              <a:ext uri="{FF2B5EF4-FFF2-40B4-BE49-F238E27FC236}">
                <a16:creationId xmlns:a16="http://schemas.microsoft.com/office/drawing/2014/main" id="{9C7C61C8-E60E-8BD0-357E-9F27724532BD}"/>
              </a:ext>
            </a:extLst>
          </p:cNvPr>
          <p:cNvPicPr>
            <a:picLocks noChangeAspect="1"/>
          </p:cNvPicPr>
          <p:nvPr/>
        </p:nvPicPr>
        <p:blipFill>
          <a:blip r:embed="rId2"/>
          <a:stretch>
            <a:fillRect/>
          </a:stretch>
        </p:blipFill>
        <p:spPr>
          <a:xfrm>
            <a:off x="0" y="738554"/>
            <a:ext cx="8352692" cy="6119445"/>
          </a:xfrm>
          <a:prstGeom prst="rect">
            <a:avLst/>
          </a:prstGeom>
        </p:spPr>
      </p:pic>
      <p:pic>
        <p:nvPicPr>
          <p:cNvPr id="6" name="Picture 5">
            <a:extLst>
              <a:ext uri="{FF2B5EF4-FFF2-40B4-BE49-F238E27FC236}">
                <a16:creationId xmlns:a16="http://schemas.microsoft.com/office/drawing/2014/main" id="{04770E57-B05E-BF48-5501-061E8F6B91EB}"/>
              </a:ext>
            </a:extLst>
          </p:cNvPr>
          <p:cNvPicPr>
            <a:picLocks noChangeAspect="1"/>
          </p:cNvPicPr>
          <p:nvPr/>
        </p:nvPicPr>
        <p:blipFill>
          <a:blip r:embed="rId3"/>
          <a:stretch>
            <a:fillRect/>
          </a:stretch>
        </p:blipFill>
        <p:spPr>
          <a:xfrm>
            <a:off x="8352692" y="486141"/>
            <a:ext cx="3839308" cy="5633305"/>
          </a:xfrm>
          <a:prstGeom prst="rect">
            <a:avLst/>
          </a:prstGeom>
        </p:spPr>
      </p:pic>
    </p:spTree>
    <p:extLst>
      <p:ext uri="{BB962C8B-B14F-4D97-AF65-F5344CB8AC3E}">
        <p14:creationId xmlns:p14="http://schemas.microsoft.com/office/powerpoint/2010/main" val="2502144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076D-2BB8-D303-902F-41C712C7F819}"/>
              </a:ext>
            </a:extLst>
          </p:cNvPr>
          <p:cNvSpPr>
            <a:spLocks noGrp="1"/>
          </p:cNvSpPr>
          <p:nvPr>
            <p:ph type="title"/>
          </p:nvPr>
        </p:nvSpPr>
        <p:spPr>
          <a:xfrm>
            <a:off x="30773" y="185587"/>
            <a:ext cx="12192000" cy="393758"/>
          </a:xfrm>
        </p:spPr>
        <p:txBody>
          <a:bodyPr>
            <a:noAutofit/>
          </a:bodyPr>
          <a:lstStyle/>
          <a:p>
            <a:r>
              <a:rPr lang="en-US" sz="2400" b="1" dirty="0">
                <a:solidFill>
                  <a:srgbClr val="C00000"/>
                </a:solidFill>
                <a:latin typeface="Times New Roman" panose="02020603050405020304" pitchFamily="18" charset="0"/>
                <a:cs typeface="Times New Roman" panose="02020603050405020304" pitchFamily="18" charset="0"/>
              </a:rPr>
              <a:t>Can we uncover trends or patterns in salary distribution across various job titles and cities?</a:t>
            </a:r>
            <a:br>
              <a:rPr lang="en-US" sz="2400" b="1" dirty="0">
                <a:solidFill>
                  <a:srgbClr val="C00000"/>
                </a:solidFill>
                <a:latin typeface="Times New Roman" panose="02020603050405020304" pitchFamily="18" charset="0"/>
                <a:cs typeface="Times New Roman" panose="02020603050405020304" pitchFamily="18" charset="0"/>
              </a:rPr>
            </a:br>
            <a:endParaRPr lang="en-IN" sz="2400" b="1" dirty="0">
              <a:solidFill>
                <a:srgbClr val="C00000"/>
              </a:solidFill>
            </a:endParaRPr>
          </a:p>
        </p:txBody>
      </p:sp>
      <p:pic>
        <p:nvPicPr>
          <p:cNvPr id="4" name="Picture 3">
            <a:extLst>
              <a:ext uri="{FF2B5EF4-FFF2-40B4-BE49-F238E27FC236}">
                <a16:creationId xmlns:a16="http://schemas.microsoft.com/office/drawing/2014/main" id="{22207C0B-8DBC-7469-12BF-BACDA26C973B}"/>
              </a:ext>
            </a:extLst>
          </p:cNvPr>
          <p:cNvPicPr>
            <a:picLocks noChangeAspect="1"/>
          </p:cNvPicPr>
          <p:nvPr/>
        </p:nvPicPr>
        <p:blipFill>
          <a:blip r:embed="rId2"/>
          <a:stretch>
            <a:fillRect/>
          </a:stretch>
        </p:blipFill>
        <p:spPr>
          <a:xfrm>
            <a:off x="61546" y="382466"/>
            <a:ext cx="12130454" cy="5756461"/>
          </a:xfrm>
          <a:prstGeom prst="rect">
            <a:avLst/>
          </a:prstGeom>
        </p:spPr>
      </p:pic>
    </p:spTree>
    <p:extLst>
      <p:ext uri="{BB962C8B-B14F-4D97-AF65-F5344CB8AC3E}">
        <p14:creationId xmlns:p14="http://schemas.microsoft.com/office/powerpoint/2010/main" val="3345197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7BBC0E-38C2-392B-270A-AE707156AD0F}"/>
              </a:ext>
            </a:extLst>
          </p:cNvPr>
          <p:cNvPicPr>
            <a:picLocks noChangeAspect="1"/>
          </p:cNvPicPr>
          <p:nvPr/>
        </p:nvPicPr>
        <p:blipFill>
          <a:blip r:embed="rId2"/>
          <a:stretch>
            <a:fillRect/>
          </a:stretch>
        </p:blipFill>
        <p:spPr>
          <a:xfrm>
            <a:off x="105508" y="866775"/>
            <a:ext cx="12192000" cy="2562225"/>
          </a:xfrm>
          <a:prstGeom prst="rect">
            <a:avLst/>
          </a:prstGeom>
        </p:spPr>
      </p:pic>
      <p:sp>
        <p:nvSpPr>
          <p:cNvPr id="7" name="TextBox 6">
            <a:extLst>
              <a:ext uri="{FF2B5EF4-FFF2-40B4-BE49-F238E27FC236}">
                <a16:creationId xmlns:a16="http://schemas.microsoft.com/office/drawing/2014/main" id="{FCE2B5A1-1699-2085-C332-5BA2781CD9A4}"/>
              </a:ext>
            </a:extLst>
          </p:cNvPr>
          <p:cNvSpPr txBox="1"/>
          <p:nvPr/>
        </p:nvSpPr>
        <p:spPr>
          <a:xfrm>
            <a:off x="2881680" y="4530198"/>
            <a:ext cx="6150218" cy="1015663"/>
          </a:xfrm>
          <a:prstGeom prst="rect">
            <a:avLst/>
          </a:prstGeom>
          <a:noFill/>
        </p:spPr>
        <p:txBody>
          <a:bodyPr wrap="square">
            <a:spAutoFit/>
          </a:bodyPr>
          <a:lstStyle/>
          <a:p>
            <a:pPr algn="just"/>
            <a:r>
              <a:rPr lang="en-US" sz="2000" b="1" dirty="0">
                <a:solidFill>
                  <a:srgbClr val="C00000"/>
                </a:solidFill>
                <a:latin typeface="Times New Roman" panose="02020603050405020304" pitchFamily="18" charset="0"/>
                <a:cs typeface="Times New Roman" panose="02020603050405020304" pitchFamily="18" charset="0"/>
              </a:rPr>
              <a:t>As we can see in above info, Junior manager Designation have the highest average Salary when compared to others.</a:t>
            </a:r>
          </a:p>
        </p:txBody>
      </p:sp>
    </p:spTree>
    <p:extLst>
      <p:ext uri="{BB962C8B-B14F-4D97-AF65-F5344CB8AC3E}">
        <p14:creationId xmlns:p14="http://schemas.microsoft.com/office/powerpoint/2010/main" val="1285739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B12B-9700-E0AF-C59B-7EBAEDF99F84}"/>
              </a:ext>
            </a:extLst>
          </p:cNvPr>
          <p:cNvSpPr>
            <a:spLocks noGrp="1"/>
          </p:cNvSpPr>
          <p:nvPr>
            <p:ph type="title"/>
          </p:nvPr>
        </p:nvSpPr>
        <p:spPr/>
        <p:txBody>
          <a:bodyPr>
            <a:norm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Conclusion:</a:t>
            </a:r>
            <a:endParaRPr lang="en-IN" sz="4000" dirty="0">
              <a:solidFill>
                <a:srgbClr val="FF0000"/>
              </a:solidFill>
            </a:endParaRPr>
          </a:p>
        </p:txBody>
      </p:sp>
      <p:sp>
        <p:nvSpPr>
          <p:cNvPr id="4" name="TextBox 3">
            <a:extLst>
              <a:ext uri="{FF2B5EF4-FFF2-40B4-BE49-F238E27FC236}">
                <a16:creationId xmlns:a16="http://schemas.microsoft.com/office/drawing/2014/main" id="{FE9A4EA3-6918-4BE6-8F60-29092464BE8F}"/>
              </a:ext>
            </a:extLst>
          </p:cNvPr>
          <p:cNvSpPr txBox="1"/>
          <p:nvPr/>
        </p:nvSpPr>
        <p:spPr>
          <a:xfrm>
            <a:off x="190500" y="1476117"/>
            <a:ext cx="12001500" cy="5016758"/>
          </a:xfrm>
          <a:prstGeom prst="rect">
            <a:avLst/>
          </a:prstGeom>
          <a:noFill/>
        </p:spPr>
        <p:txBody>
          <a:bodyPr wrap="square">
            <a:spAutoFit/>
          </a:bodyPr>
          <a:lstStyle/>
          <a:p>
            <a:pPr algn="just"/>
            <a:endParaRPr lang="en-US" sz="2000" b="1" dirty="0">
              <a:latin typeface="Times New Roman" panose="02020603050405020304" pitchFamily="18" charset="0"/>
              <a:cs typeface="Times New Roman" panose="02020603050405020304" pitchFamily="18" charset="0"/>
            </a:endParaRPr>
          </a:p>
          <a:p>
            <a:pPr algn="just">
              <a:buFont typeface="+mj-lt"/>
              <a:buAutoNum type="arabicPeriod"/>
            </a:pPr>
            <a:r>
              <a:rPr lang="en-US" sz="2000" b="1" dirty="0">
                <a:latin typeface="Times New Roman" panose="02020603050405020304" pitchFamily="18" charset="0"/>
                <a:cs typeface="Times New Roman" panose="02020603050405020304" pitchFamily="18" charset="0"/>
              </a:rPr>
              <a:t>Importance of Education:</a:t>
            </a:r>
            <a:r>
              <a:rPr lang="en-US" sz="2000" dirty="0">
                <a:latin typeface="Times New Roman" panose="02020603050405020304" pitchFamily="18" charset="0"/>
                <a:cs typeface="Times New Roman" panose="02020603050405020304" pitchFamily="18" charset="0"/>
              </a:rPr>
              <a:t> Our analysis underscores the critical role of educational qualifications in influencing salary levels. Those with specialized degrees generally earn higher salaries, highlighting the value of investing in education for career growth.</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Ongoing Gender Pay Gaps:</a:t>
            </a:r>
            <a:r>
              <a:rPr lang="en-US" sz="2000" dirty="0">
                <a:latin typeface="Times New Roman" panose="02020603050405020304" pitchFamily="18" charset="0"/>
                <a:cs typeface="Times New Roman" panose="02020603050405020304" pitchFamily="18" charset="0"/>
              </a:rPr>
              <a:t> Gender-based salary disparities remain evident in the job market. Our findings show noticeable differences in earnings between male and female employees, emphasizing the need for continued efforts to achieve workplace equality.</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Impact of Location:</a:t>
            </a:r>
            <a:r>
              <a:rPr lang="en-US" sz="2000" dirty="0">
                <a:latin typeface="Times New Roman" panose="02020603050405020304" pitchFamily="18" charset="0"/>
                <a:cs typeface="Times New Roman" panose="02020603050405020304" pitchFamily="18" charset="0"/>
              </a:rPr>
              <a:t> The geographical location significantly affects salary levels, with certain cities providing higher average salaries. Understanding these regional trends can aid job seekers in making informed decisions about relocation and career opportunities.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Career Path Opportunities:</a:t>
            </a:r>
            <a:r>
              <a:rPr lang="en-US" sz="2000" dirty="0">
                <a:latin typeface="Times New Roman" panose="02020603050405020304" pitchFamily="18" charset="0"/>
                <a:cs typeface="Times New Roman" panose="02020603050405020304" pitchFamily="18" charset="0"/>
              </a:rPr>
              <a:t> By identifying job roles with the highest average salaries, our analysis offers valuable insights into promising career paths. Job seekers can use this information to guide their professional decisions effectively.</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Emphasis on Data-Driven Choices:</a:t>
            </a:r>
            <a:r>
              <a:rPr lang="en-US" sz="2000" dirty="0">
                <a:latin typeface="Times New Roman" panose="02020603050405020304" pitchFamily="18" charset="0"/>
                <a:cs typeface="Times New Roman" panose="02020603050405020304" pitchFamily="18" charset="0"/>
              </a:rPr>
              <a:t> Our findings highlight the importance of data-driven decision-making in the job market. Both job seekers and employers can utilize these insights to enhance career outcomes and refine recruitment strategies.</a:t>
            </a:r>
          </a:p>
        </p:txBody>
      </p:sp>
    </p:spTree>
    <p:extLst>
      <p:ext uri="{BB962C8B-B14F-4D97-AF65-F5344CB8AC3E}">
        <p14:creationId xmlns:p14="http://schemas.microsoft.com/office/powerpoint/2010/main" val="2948883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4AEE4-4257-D3CC-16D5-CACE26A12E7D}"/>
              </a:ext>
            </a:extLst>
          </p:cNvPr>
          <p:cNvSpPr>
            <a:spLocks noGrp="1"/>
          </p:cNvSpPr>
          <p:nvPr>
            <p:ph type="title"/>
          </p:nvPr>
        </p:nvSpPr>
        <p:spPr/>
        <p:txBody>
          <a:bodyPr>
            <a:norm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Q&amp;A Summary</a:t>
            </a:r>
            <a:endParaRPr lang="en-IN" sz="4000" dirty="0">
              <a:solidFill>
                <a:srgbClr val="FF0000"/>
              </a:solidFill>
            </a:endParaRPr>
          </a:p>
        </p:txBody>
      </p:sp>
      <p:sp>
        <p:nvSpPr>
          <p:cNvPr id="6" name="TextBox 5">
            <a:extLst>
              <a:ext uri="{FF2B5EF4-FFF2-40B4-BE49-F238E27FC236}">
                <a16:creationId xmlns:a16="http://schemas.microsoft.com/office/drawing/2014/main" id="{9FABE5B7-5306-63B4-EA5F-9AE7A6A9B18E}"/>
              </a:ext>
            </a:extLst>
          </p:cNvPr>
          <p:cNvSpPr txBox="1"/>
          <p:nvPr/>
        </p:nvSpPr>
        <p:spPr>
          <a:xfrm>
            <a:off x="105507" y="1228269"/>
            <a:ext cx="11711353" cy="5355312"/>
          </a:xfrm>
          <a:prstGeom prst="rect">
            <a:avLst/>
          </a:prstGeom>
          <a:noFill/>
        </p:spPr>
        <p:txBody>
          <a:bodyPr wrap="square">
            <a:spAutoFit/>
          </a:bodyPr>
          <a:lstStyle/>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Q: What was the main objective of your project?</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The primary goal of our project was to analyze the factors that influence salary levels among job seekers and to provide insights that assist both job seekers and employers in their decision-making processes.</a:t>
            </a:r>
          </a:p>
          <a:p>
            <a:r>
              <a:rPr lang="en-US" sz="1800" b="1" dirty="0">
                <a:latin typeface="Times New Roman" panose="02020603050405020304" pitchFamily="18" charset="0"/>
                <a:cs typeface="Times New Roman" panose="02020603050405020304" pitchFamily="18" charset="0"/>
              </a:rPr>
              <a:t>Q: How did you approach the data analysis process?</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We started by preprocessing the dataset to clean and prepare the data for analysis. Next, we conducted exploratory data analysis (EDA) to examine the distribution of variables and identify trends and patterns. Finally, we developed predictive models to estimate salary levels based on various attributes.</a:t>
            </a:r>
          </a:p>
          <a:p>
            <a:r>
              <a:rPr lang="en-US" sz="1800" b="1" dirty="0">
                <a:latin typeface="Times New Roman" panose="02020603050405020304" pitchFamily="18" charset="0"/>
                <a:cs typeface="Times New Roman" panose="02020603050405020304" pitchFamily="18" charset="0"/>
              </a:rPr>
              <a:t>Q: What were some of the key findings from your analysis?</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Key findings included the significant influence of educational qualifications and specialization on salary levels, persistent gender pay gaps, the effect of job location on salaries, and insights into promising career paths based on salary data.</a:t>
            </a:r>
          </a:p>
          <a:p>
            <a:r>
              <a:rPr lang="en-US" sz="1800" b="1" dirty="0">
                <a:latin typeface="Times New Roman" panose="02020603050405020304" pitchFamily="18" charset="0"/>
                <a:cs typeface="Times New Roman" panose="02020603050405020304" pitchFamily="18" charset="0"/>
              </a:rPr>
              <a:t>Q: How can the insights from your analysis be applied in real-world scenarios?</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Job seekers can use these insights to make informed career choices, negotiate salary packages, and identify potential growth paths. Employers can leverage the findings to enhance recruitment strategies, benchmark salaries, and tackle diversity and inclusion issues within their organizations.</a:t>
            </a:r>
          </a:p>
          <a:p>
            <a:r>
              <a:rPr lang="en-US" sz="1800" b="1" dirty="0">
                <a:latin typeface="Times New Roman" panose="02020603050405020304" pitchFamily="18" charset="0"/>
                <a:cs typeface="Times New Roman" panose="02020603050405020304" pitchFamily="18" charset="0"/>
              </a:rPr>
              <a:t>Q: What are the potential future directions or areas for further research?</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Future research could investigate additional factors that affect salary levels, such as years of experience, industry sector, or company size. Ongoing monitoring of salary trends and market dynamics will also provide valuable insights for stakeholders in the job market.</a:t>
            </a:r>
          </a:p>
        </p:txBody>
      </p:sp>
    </p:spTree>
    <p:extLst>
      <p:ext uri="{BB962C8B-B14F-4D97-AF65-F5344CB8AC3E}">
        <p14:creationId xmlns:p14="http://schemas.microsoft.com/office/powerpoint/2010/main" val="394222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1386780" cy="535527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Background </a:t>
            </a:r>
            <a:endParaRPr lang="en-IN"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Master of Computer Applications (MCA) – 2022 to 2024</a:t>
            </a:r>
          </a:p>
          <a:p>
            <a:pPr marR="0" lvl="0" algn="l" rtl="0">
              <a:spcBef>
                <a:spcPts val="0"/>
              </a:spcBef>
              <a:spcAft>
                <a:spcPts val="0"/>
              </a:spcAft>
              <a:buClr>
                <a:schemeClr val="dk1"/>
              </a:buClr>
              <a:buSzPts val="1800"/>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	</a:t>
            </a:r>
            <a:r>
              <a:rPr lang="en-IN" sz="1800" dirty="0" err="1">
                <a:solidFill>
                  <a:schemeClr val="dk1"/>
                </a:solidFill>
                <a:latin typeface="Times New Roman" panose="02020603050405020304" pitchFamily="18" charset="0"/>
                <a:ea typeface="Calibri"/>
                <a:cs typeface="Times New Roman" panose="02020603050405020304" pitchFamily="18" charset="0"/>
                <a:sym typeface="Calibri"/>
              </a:rPr>
              <a:t>Madanapalle</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 Institute of Technology and Science</a:t>
            </a:r>
          </a:p>
          <a:p>
            <a:pPr marR="0" lvl="0" algn="l" rtl="0">
              <a:spcBef>
                <a:spcPts val="0"/>
              </a:spcBef>
              <a:spcAft>
                <a:spcPts val="0"/>
              </a:spcAft>
              <a:buClr>
                <a:schemeClr val="dk1"/>
              </a:buClr>
              <a:buSzPts val="1800"/>
            </a:pPr>
            <a:endPar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Why you want to learn Data Science</a:t>
            </a:r>
          </a:p>
          <a:p>
            <a:pPr lvl="1">
              <a:buClr>
                <a:schemeClr val="dk1"/>
              </a:buClr>
              <a:buSzPts val="1800"/>
            </a:pP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For starters, it's an incredibly powerful tool that can help us make sense of the world around us. By analyzing and interpreting complex data, we can uncover hidden patterns, identify opportunities, and make informed decisions that drive real change. It's a field that's in super high demand, with tons of job opportunities and competitive salaries and Data Science is an incredibly versatile field that can be applied to almost any industry, from healthcare to finance to education. It's a field that's constantly evolving, with new technologies and techniques emerging all the time, which makes it super exciting.</a:t>
            </a:r>
          </a:p>
          <a:p>
            <a:pPr lvl="1">
              <a:buClr>
                <a:schemeClr val="dk1"/>
              </a:buClr>
              <a:buSzPts val="1800"/>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Any work experience</a:t>
            </a:r>
          </a:p>
          <a:p>
            <a:pPr marR="0" lvl="0" algn="l" rtl="0">
              <a:spcBef>
                <a:spcPts val="0"/>
              </a:spcBef>
              <a:spcAft>
                <a:spcPts val="0"/>
              </a:spcAft>
              <a:buClr>
                <a:schemeClr val="dk1"/>
              </a:buClr>
              <a:buSzPts val="1800"/>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As a fresher, I gained hands-on experience in data science through academic projects, utilizing tools like Python for analysis, statistics, and data visualization, preparing me for real-world applications.</a:t>
            </a:r>
          </a:p>
          <a:p>
            <a:pPr marR="0" lvl="0" algn="l" rtl="0">
              <a:spcBef>
                <a:spcPts val="0"/>
              </a:spcBef>
              <a:spcAft>
                <a:spcPts val="0"/>
              </a:spcAft>
              <a:buClr>
                <a:schemeClr val="dk1"/>
              </a:buClr>
              <a:buSzPts val="1800"/>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Share your </a:t>
            </a: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linkedin</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and </a:t>
            </a: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github</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profile </a:t>
            </a: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urls</a:t>
            </a:r>
            <a:endParaRPr lang="en-IN"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hlinkClick r:id="rId3"/>
              </a:rPr>
              <a:t>www.linkedin.com/in/shaiknoor786</a:t>
            </a:r>
            <a:endParaRPr lang="en-IN"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a:t>
            </a:r>
            <a:endParaRPr b="1" dirty="0">
              <a:solidFill>
                <a:srgbClr val="FF0000"/>
              </a:solidFill>
            </a:endParaRPr>
          </a:p>
        </p:txBody>
      </p:sp>
      <p:sp>
        <p:nvSpPr>
          <p:cNvPr id="111" name="Google Shape;111;p4"/>
          <p:cNvSpPr txBox="1">
            <a:spLocks noGrp="1"/>
          </p:cNvSpPr>
          <p:nvPr>
            <p:ph type="body" idx="1"/>
          </p:nvPr>
        </p:nvSpPr>
        <p:spPr>
          <a:xfrm>
            <a:off x="684880" y="1343818"/>
            <a:ext cx="10515600" cy="4926550"/>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Business Problem and Use case domain understanding(If Required)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Objective of the Project</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Web Scraping – Details (Websites, Processor you followed)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Summary of the Data </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ct val="100000"/>
              <a:buNone/>
            </a:pPr>
            <a:endParaRPr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latin typeface="Times New Roman" panose="02020603050405020304" pitchFamily="18" charset="0"/>
                <a:cs typeface="Times New Roman" panose="02020603050405020304" pitchFamily="18" charset="0"/>
              </a:rPr>
              <a:t>Exploratory Data Analysis: </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dirty="0">
                <a:latin typeface="Times New Roman" panose="02020603050405020304" pitchFamily="18" charset="0"/>
                <a:cs typeface="Times New Roman" panose="02020603050405020304" pitchFamily="18" charset="0"/>
              </a:rPr>
              <a:t>Data Cleaning Steps  </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dirty="0">
                <a:latin typeface="Times New Roman" panose="02020603050405020304" pitchFamily="18" charset="0"/>
                <a:cs typeface="Times New Roman" panose="02020603050405020304" pitchFamily="18" charset="0"/>
              </a:rPr>
              <a:t>Data Manipulation Steps</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dirty="0">
                <a:latin typeface="Times New Roman" panose="02020603050405020304" pitchFamily="18" charset="0"/>
                <a:cs typeface="Times New Roman" panose="02020603050405020304" pitchFamily="18" charset="0"/>
              </a:rPr>
              <a:t>Univariate Analysis  Steps</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dirty="0">
                <a:latin typeface="Times New Roman" panose="02020603050405020304" pitchFamily="18" charset="0"/>
                <a:cs typeface="Times New Roman" panose="02020603050405020304" pitchFamily="18" charset="0"/>
              </a:rPr>
              <a:t>Bivariate Analysis  Steps </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endParaRPr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Key Business Question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Conclusion (Key finding overall)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Q&amp;A Slide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Your Experience/Challenges working on Web Scraping – Data Analysis Project.</a:t>
            </a:r>
            <a:endParaRPr dirty="0">
              <a:latin typeface="Times New Roman" panose="02020603050405020304" pitchFamily="18" charset="0"/>
              <a:cs typeface="Times New Roman" panose="02020603050405020304" pitchFamily="18" charset="0"/>
            </a:endParaRPr>
          </a:p>
          <a:p>
            <a:pPr marL="228600" lvl="0" indent="-130810" algn="l" rtl="0">
              <a:lnSpc>
                <a:spcPct val="90000"/>
              </a:lnSpc>
              <a:spcBef>
                <a:spcPts val="1000"/>
              </a:spcBef>
              <a:spcAft>
                <a:spcPts val="0"/>
              </a:spcAft>
              <a:buClr>
                <a:schemeClr val="dk1"/>
              </a:buClr>
              <a:buSzPct val="1000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3470E3B-2C3B-E9E1-30C0-41B78835B209}"/>
              </a:ext>
            </a:extLst>
          </p:cNvPr>
          <p:cNvSpPr txBox="1"/>
          <p:nvPr/>
        </p:nvSpPr>
        <p:spPr>
          <a:xfrm>
            <a:off x="650632" y="2305616"/>
            <a:ext cx="11541368" cy="341632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Problem Statement: Forecasting Salary Ranges for Job Seekers Based on Various Attributes</a:t>
            </a:r>
          </a:p>
          <a:p>
            <a:endParaRPr lang="en-US" sz="24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Key Questions to Investigate:</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pPr>
              <a:buFont typeface="+mj-lt"/>
              <a:buAutoNum type="arabicPeriod"/>
            </a:pPr>
            <a:r>
              <a:rPr lang="en-US" sz="2000" dirty="0">
                <a:latin typeface="Times New Roman" panose="02020603050405020304" pitchFamily="18" charset="0"/>
                <a:cs typeface="Times New Roman" panose="02020603050405020304" pitchFamily="18" charset="0"/>
              </a:rPr>
              <a:t>What key factors affect salary levels among job seekers?</a:t>
            </a:r>
          </a:p>
          <a:p>
            <a:pPr>
              <a:buFont typeface="+mj-lt"/>
              <a:buAutoNum type="arabicPeriod"/>
            </a:pPr>
            <a:r>
              <a:rPr lang="en-US" sz="2000" dirty="0">
                <a:latin typeface="Times New Roman" panose="02020603050405020304" pitchFamily="18" charset="0"/>
                <a:cs typeface="Times New Roman" panose="02020603050405020304" pitchFamily="18" charset="0"/>
              </a:rPr>
              <a:t>Is there a correlation between educational background, area of specialization, and salary?</a:t>
            </a:r>
          </a:p>
          <a:p>
            <a:pPr>
              <a:buFont typeface="+mj-lt"/>
              <a:buAutoNum type="arabicPeriod"/>
            </a:pPr>
            <a:r>
              <a:rPr lang="en-US" sz="2000" dirty="0">
                <a:latin typeface="Times New Roman" panose="02020603050405020304" pitchFamily="18" charset="0"/>
                <a:cs typeface="Times New Roman" panose="02020603050405020304" pitchFamily="18" charset="0"/>
              </a:rPr>
              <a:t>How do demographic factors such as gender, age, and geographic location influence salary expectations?</a:t>
            </a:r>
          </a:p>
          <a:p>
            <a:pPr>
              <a:buFont typeface="+mj-lt"/>
              <a:buAutoNum type="arabicPeriod"/>
            </a:pPr>
            <a:r>
              <a:rPr lang="en-US" sz="2000" dirty="0">
                <a:latin typeface="Times New Roman" panose="02020603050405020304" pitchFamily="18" charset="0"/>
                <a:cs typeface="Times New Roman" panose="02020603050405020304" pitchFamily="18" charset="0"/>
              </a:rPr>
              <a:t>Can we uncover trends or patterns in salary distribution across various job titles and cities?</a:t>
            </a:r>
          </a:p>
        </p:txBody>
      </p:sp>
      <p:sp>
        <p:nvSpPr>
          <p:cNvPr id="11" name="TextBox 10">
            <a:extLst>
              <a:ext uri="{FF2B5EF4-FFF2-40B4-BE49-F238E27FC236}">
                <a16:creationId xmlns:a16="http://schemas.microsoft.com/office/drawing/2014/main" id="{41373461-0809-99ED-3EBA-C3B89445FA8B}"/>
              </a:ext>
            </a:extLst>
          </p:cNvPr>
          <p:cNvSpPr txBox="1"/>
          <p:nvPr/>
        </p:nvSpPr>
        <p:spPr>
          <a:xfrm>
            <a:off x="0" y="822058"/>
            <a:ext cx="12192000" cy="707886"/>
          </a:xfrm>
          <a:prstGeom prst="rect">
            <a:avLst/>
          </a:prstGeom>
          <a:noFill/>
        </p:spPr>
        <p:txBody>
          <a:bodyPr wrap="square">
            <a:sp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Business Problem Statement </a:t>
            </a:r>
          </a:p>
        </p:txBody>
      </p:sp>
    </p:spTree>
    <p:extLst>
      <p:ext uri="{BB962C8B-B14F-4D97-AF65-F5344CB8AC3E}">
        <p14:creationId xmlns:p14="http://schemas.microsoft.com/office/powerpoint/2010/main" val="30466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4180-DF2D-CCEA-2A30-8BAF90858ECA}"/>
              </a:ext>
            </a:extLst>
          </p:cNvPr>
          <p:cNvSpPr>
            <a:spLocks noGrp="1"/>
          </p:cNvSpPr>
          <p:nvPr>
            <p:ph type="title"/>
          </p:nvPr>
        </p:nvSpPr>
        <p:spPr>
          <a:xfrm>
            <a:off x="838200" y="-64007"/>
            <a:ext cx="10515600" cy="1097280"/>
          </a:xfrm>
        </p:spPr>
        <p:txBody>
          <a:bodyPr>
            <a:noAutofit/>
          </a:bodyPr>
          <a:lstStyle/>
          <a:p>
            <a:pPr algn="ctr"/>
            <a:br>
              <a:rPr lang="en-GB" sz="4000" b="1" dirty="0">
                <a:solidFill>
                  <a:srgbClr val="FF0000"/>
                </a:solidFill>
                <a:latin typeface="Times New Roman" panose="02020603050405020304" pitchFamily="18" charset="0"/>
                <a:ea typeface="Arial"/>
                <a:cs typeface="Times New Roman" panose="02020603050405020304" pitchFamily="18" charset="0"/>
                <a:sym typeface="Arial"/>
              </a:rPr>
            </a:br>
            <a:r>
              <a:rPr lang="en-GB" sz="3600" b="1" dirty="0">
                <a:solidFill>
                  <a:srgbClr val="FF0000"/>
                </a:solidFill>
                <a:latin typeface="Times New Roman" panose="02020603050405020304" pitchFamily="18" charset="0"/>
                <a:ea typeface="Arial"/>
                <a:cs typeface="Times New Roman" panose="02020603050405020304" pitchFamily="18" charset="0"/>
                <a:sym typeface="Arial"/>
              </a:rPr>
              <a:t>Objective of the Project</a:t>
            </a:r>
            <a:br>
              <a:rPr lang="en-GB" sz="4000" b="1" dirty="0">
                <a:solidFill>
                  <a:srgbClr val="FF0000"/>
                </a:solidFill>
                <a:latin typeface="Times New Roman" panose="02020603050405020304" pitchFamily="18" charset="0"/>
                <a:ea typeface="Arial"/>
                <a:cs typeface="Times New Roman" panose="02020603050405020304" pitchFamily="18" charset="0"/>
                <a:sym typeface="Arial"/>
              </a:rPr>
            </a:b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F33D92D-586A-A285-8FFC-35106DF11A52}"/>
              </a:ext>
            </a:extLst>
          </p:cNvPr>
          <p:cNvSpPr txBox="1"/>
          <p:nvPr/>
        </p:nvSpPr>
        <p:spPr>
          <a:xfrm>
            <a:off x="0" y="797510"/>
            <a:ext cx="12186666" cy="5478423"/>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Objective: Analyze Factors Influencing Salary Levels for Job Seekers and Develop a Predictive Model</a:t>
            </a:r>
          </a:p>
          <a:p>
            <a:pPr algn="just"/>
            <a:endParaRPr lang="en-US" dirty="0"/>
          </a:p>
          <a:p>
            <a:pPr algn="just"/>
            <a:r>
              <a:rPr lang="en-US" sz="2000" b="1" dirty="0">
                <a:solidFill>
                  <a:srgbClr val="00B050"/>
                </a:solidFill>
                <a:latin typeface="Times New Roman" panose="02020603050405020304" pitchFamily="18" charset="0"/>
                <a:cs typeface="Times New Roman" panose="02020603050405020304" pitchFamily="18" charset="0"/>
              </a:rPr>
              <a:t>Key Goals:</a:t>
            </a:r>
          </a:p>
          <a:p>
            <a:pPr algn="just"/>
            <a:endParaRPr lang="en-US" sz="2000" b="1" dirty="0">
              <a:solidFill>
                <a:srgbClr val="00B05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b="1" dirty="0">
                <a:solidFill>
                  <a:schemeClr val="tx1"/>
                </a:solidFill>
                <a:latin typeface="Times New Roman" panose="02020603050405020304" pitchFamily="18" charset="0"/>
                <a:cs typeface="Times New Roman" panose="02020603050405020304" pitchFamily="18" charset="0"/>
              </a:rPr>
              <a:t>Identify Key Influencers:</a:t>
            </a:r>
            <a:r>
              <a:rPr lang="en-US" sz="1800" dirty="0">
                <a:solidFill>
                  <a:schemeClr val="tx1"/>
                </a:solidFill>
                <a:latin typeface="Times New Roman" panose="02020603050405020304" pitchFamily="18" charset="0"/>
                <a:cs typeface="Times New Roman" panose="02020603050405020304" pitchFamily="18" charset="0"/>
              </a:rPr>
              <a:t> Analyze factors like education, skills, experience, location, and demographics to determine salary drivers.</a:t>
            </a:r>
          </a:p>
          <a:p>
            <a:pPr marL="285750" indent="-285750" algn="just">
              <a:lnSpc>
                <a:spcPct val="150000"/>
              </a:lnSpc>
              <a:buFont typeface="Wingdings" panose="05000000000000000000" pitchFamily="2" charset="2"/>
              <a:buChar char="Ø"/>
            </a:pPr>
            <a:r>
              <a:rPr lang="en-US" sz="1800" b="1" dirty="0">
                <a:solidFill>
                  <a:schemeClr val="tx1"/>
                </a:solidFill>
                <a:latin typeface="Times New Roman" panose="02020603050405020304" pitchFamily="18" charset="0"/>
                <a:cs typeface="Times New Roman" panose="02020603050405020304" pitchFamily="18" charset="0"/>
              </a:rPr>
              <a:t>Build a Predictive Model: </a:t>
            </a:r>
            <a:r>
              <a:rPr lang="en-US" sz="1800" dirty="0">
                <a:solidFill>
                  <a:schemeClr val="tx1"/>
                </a:solidFill>
                <a:latin typeface="Times New Roman" panose="02020603050405020304" pitchFamily="18" charset="0"/>
                <a:cs typeface="Times New Roman" panose="02020603050405020304" pitchFamily="18" charset="0"/>
              </a:rPr>
              <a:t>Develop a model to estimate salary based on these factors using machine learning algorithms.</a:t>
            </a:r>
          </a:p>
          <a:p>
            <a:pPr marL="285750" indent="-285750" algn="just">
              <a:lnSpc>
                <a:spcPct val="150000"/>
              </a:lnSpc>
              <a:buFont typeface="Wingdings" panose="05000000000000000000" pitchFamily="2" charset="2"/>
              <a:buChar char="Ø"/>
            </a:pPr>
            <a:r>
              <a:rPr lang="en-US" sz="1800" b="1" dirty="0">
                <a:solidFill>
                  <a:schemeClr val="tx1"/>
                </a:solidFill>
                <a:latin typeface="Times New Roman" panose="02020603050405020304" pitchFamily="18" charset="0"/>
                <a:cs typeface="Times New Roman" panose="02020603050405020304" pitchFamily="18" charset="0"/>
              </a:rPr>
              <a:t>Evaluate Model Performance:</a:t>
            </a:r>
            <a:r>
              <a:rPr lang="en-US" sz="1800" dirty="0">
                <a:solidFill>
                  <a:schemeClr val="tx1"/>
                </a:solidFill>
                <a:latin typeface="Times New Roman" panose="02020603050405020304" pitchFamily="18" charset="0"/>
                <a:cs typeface="Times New Roman" panose="02020603050405020304" pitchFamily="18" charset="0"/>
              </a:rPr>
              <a:t> Test the model using metrics like MAE, RMSE, and R-squared to ensure accuracy.</a:t>
            </a:r>
          </a:p>
          <a:p>
            <a:pPr marL="285750" indent="-285750" algn="just">
              <a:lnSpc>
                <a:spcPct val="150000"/>
              </a:lnSpc>
              <a:buFont typeface="Wingdings" panose="05000000000000000000" pitchFamily="2" charset="2"/>
              <a:buChar char="Ø"/>
            </a:pPr>
            <a:r>
              <a:rPr lang="en-US" sz="1800" b="1" dirty="0">
                <a:solidFill>
                  <a:schemeClr val="tx1"/>
                </a:solidFill>
                <a:latin typeface="Times New Roman" panose="02020603050405020304" pitchFamily="18" charset="0"/>
                <a:cs typeface="Times New Roman" panose="02020603050405020304" pitchFamily="18" charset="0"/>
              </a:rPr>
              <a:t>Generate Insights:</a:t>
            </a:r>
            <a:r>
              <a:rPr lang="en-US" sz="1800" dirty="0">
                <a:solidFill>
                  <a:schemeClr val="tx1"/>
                </a:solidFill>
                <a:latin typeface="Times New Roman" panose="02020603050405020304" pitchFamily="18" charset="0"/>
                <a:cs typeface="Times New Roman" panose="02020603050405020304" pitchFamily="18" charset="0"/>
              </a:rPr>
              <a:t> Extract actionable insights to identify salary trends and correlations.</a:t>
            </a:r>
          </a:p>
          <a:p>
            <a:pPr marL="285750" indent="-285750" algn="just">
              <a:lnSpc>
                <a:spcPct val="150000"/>
              </a:lnSpc>
              <a:buFont typeface="Wingdings" panose="05000000000000000000" pitchFamily="2" charset="2"/>
              <a:buChar char="Ø"/>
            </a:pPr>
            <a:r>
              <a:rPr lang="en-US" sz="1800" b="1" dirty="0">
                <a:solidFill>
                  <a:schemeClr val="tx1"/>
                </a:solidFill>
                <a:latin typeface="Times New Roman" panose="02020603050405020304" pitchFamily="18" charset="0"/>
                <a:cs typeface="Times New Roman" panose="02020603050405020304" pitchFamily="18" charset="0"/>
              </a:rPr>
              <a:t>Provide Recommendations:</a:t>
            </a:r>
            <a:r>
              <a:rPr lang="en-US" sz="1800" dirty="0">
                <a:solidFill>
                  <a:schemeClr val="tx1"/>
                </a:solidFill>
                <a:latin typeface="Times New Roman" panose="02020603050405020304" pitchFamily="18" charset="0"/>
                <a:cs typeface="Times New Roman" panose="02020603050405020304" pitchFamily="18" charset="0"/>
              </a:rPr>
              <a:t> Offer tips for salary negotiation, hiring practices, and market trends.</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ctr"/>
            <a:r>
              <a:rPr lang="en-US" sz="1800" b="1" dirty="0">
                <a:solidFill>
                  <a:schemeClr val="accent2">
                    <a:lumMod val="75000"/>
                  </a:schemeClr>
                </a:solidFill>
                <a:latin typeface="Times New Roman" panose="02020603050405020304" pitchFamily="18" charset="0"/>
                <a:cs typeface="Times New Roman" panose="02020603050405020304" pitchFamily="18" charset="0"/>
              </a:rPr>
              <a:t>Expected Outcome:</a:t>
            </a:r>
            <a:r>
              <a:rPr lang="en-US" sz="1800" dirty="0">
                <a:solidFill>
                  <a:schemeClr val="accent2">
                    <a:lumMod val="75000"/>
                  </a:schemeClr>
                </a:solidFill>
                <a:latin typeface="Times New Roman" panose="02020603050405020304" pitchFamily="18" charset="0"/>
                <a:cs typeface="Times New Roman" panose="02020603050405020304" pitchFamily="18" charset="0"/>
              </a:rPr>
              <a:t> </a:t>
            </a:r>
          </a:p>
          <a:p>
            <a:pPr algn="just"/>
            <a:r>
              <a:rPr lang="en-US" sz="1800" dirty="0">
                <a:solidFill>
                  <a:schemeClr val="tx1"/>
                </a:solidFill>
                <a:latin typeface="Times New Roman" panose="02020603050405020304" pitchFamily="18" charset="0"/>
                <a:cs typeface="Times New Roman" panose="02020603050405020304" pitchFamily="18" charset="0"/>
              </a:rPr>
              <a:t>	</a:t>
            </a:r>
          </a:p>
          <a:p>
            <a:pPr algn="just"/>
            <a:r>
              <a:rPr lang="en-US" sz="1800" dirty="0">
                <a:solidFill>
                  <a:schemeClr val="tx1"/>
                </a:solidFill>
                <a:latin typeface="Times New Roman" panose="02020603050405020304" pitchFamily="18" charset="0"/>
                <a:cs typeface="Times New Roman" panose="02020603050405020304" pitchFamily="18" charset="0"/>
              </a:rPr>
              <a:t>	A predictive model that estimates salaries accurately and provides insights for job seekers and employers.</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65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4695-C028-E6A2-A22B-AA8285A1B4DE}"/>
              </a:ext>
            </a:extLst>
          </p:cNvPr>
          <p:cNvSpPr>
            <a:spLocks noGrp="1"/>
          </p:cNvSpPr>
          <p:nvPr>
            <p:ph type="title"/>
          </p:nvPr>
        </p:nvSpPr>
        <p:spPr>
          <a:xfrm>
            <a:off x="73269" y="0"/>
            <a:ext cx="10515600" cy="1325563"/>
          </a:xfrm>
        </p:spPr>
        <p:txBody>
          <a:bodyPr>
            <a:normAutofit/>
          </a:bodyPr>
          <a:lstStyle/>
          <a:p>
            <a:pPr algn="ctr"/>
            <a:r>
              <a:rPr lang="en-GB" sz="4000" b="1" dirty="0">
                <a:solidFill>
                  <a:srgbClr val="FF0000"/>
                </a:solidFill>
                <a:latin typeface="Times New Roman" panose="02020603050405020304" pitchFamily="18" charset="0"/>
                <a:cs typeface="Times New Roman" panose="02020603050405020304" pitchFamily="18" charset="0"/>
              </a:rPr>
              <a:t>Summary of the Data</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DECAC6E-8199-2509-1EC4-68AD6D02AF3F}"/>
              </a:ext>
            </a:extLst>
          </p:cNvPr>
          <p:cNvSpPr txBox="1"/>
          <p:nvPr/>
        </p:nvSpPr>
        <p:spPr>
          <a:xfrm>
            <a:off x="0" y="798026"/>
            <a:ext cx="12192000" cy="5570756"/>
          </a:xfrm>
          <a:prstGeom prst="rect">
            <a:avLst/>
          </a:prstGeom>
          <a:noFill/>
        </p:spPr>
        <p:txBody>
          <a:bodyPr wrap="square">
            <a:spAutoFit/>
          </a:bodyPr>
          <a:lstStyle/>
          <a:p>
            <a:pPr algn="just">
              <a:lnSpc>
                <a:spcPct val="150000"/>
              </a:lnSpc>
            </a:pPr>
            <a:r>
              <a:rPr lang="en-US" sz="1600" b="1" dirty="0">
                <a:solidFill>
                  <a:srgbClr val="FF0000"/>
                </a:solidFill>
                <a:latin typeface="Times New Roman" panose="02020603050405020304" pitchFamily="18" charset="0"/>
                <a:cs typeface="Times New Roman" panose="02020603050405020304" pitchFamily="18" charset="0"/>
              </a:rPr>
              <a:t>Dataset Overview</a:t>
            </a:r>
          </a:p>
          <a:p>
            <a:pPr algn="just">
              <a:lnSpc>
                <a:spcPct val="150000"/>
              </a:lnSpc>
            </a:pPr>
            <a:r>
              <a:rPr lang="en-US" sz="1600" dirty="0">
                <a:latin typeface="Times New Roman" panose="02020603050405020304" pitchFamily="18" charset="0"/>
                <a:cs typeface="Times New Roman" panose="02020603050405020304" pitchFamily="18" charset="0"/>
              </a:rPr>
              <a:t>The dataset consists of 3,998 candidates who applied for various roles within an IT company, featuring 39 attributes.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Variables: </a:t>
            </a:r>
            <a:r>
              <a:rPr lang="en-US" sz="1600" dirty="0">
                <a:latin typeface="Times New Roman" panose="02020603050405020304" pitchFamily="18" charset="0"/>
                <a:cs typeface="Times New Roman" panose="02020603050405020304" pitchFamily="18" charset="0"/>
              </a:rPr>
              <a:t>It includes both numerical variables, such as salary, GPA, test scores, and personality trait scores, and categorical variables like gender, degree, specialization, and job city.</a:t>
            </a:r>
          </a:p>
          <a:p>
            <a:pPr algn="just"/>
            <a:r>
              <a:rPr lang="en-US" sz="1600" dirty="0">
                <a:latin typeface="Times New Roman" panose="02020603050405020304" pitchFamily="18" charset="0"/>
                <a:cs typeface="Times New Roman" panose="02020603050405020304" pitchFamily="18" charset="0"/>
              </a:rPr>
              <a:t>Data Analysis Components: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Range and Distribution: </a:t>
            </a:r>
            <a:r>
              <a:rPr lang="en-US" sz="1600" dirty="0">
                <a:latin typeface="Times New Roman" panose="02020603050405020304" pitchFamily="18" charset="0"/>
                <a:cs typeface="Times New Roman" panose="02020603050405020304" pitchFamily="18" charset="0"/>
              </a:rPr>
              <a:t>Key analysis involves examining the range and distribution of numerical variables through descriptive statistics (mean, median, standard deviation, etc.).</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Outliers:</a:t>
            </a:r>
            <a:r>
              <a:rPr lang="en-US" sz="1600" dirty="0">
                <a:latin typeface="Times New Roman" panose="02020603050405020304" pitchFamily="18" charset="0"/>
                <a:cs typeface="Times New Roman" panose="02020603050405020304" pitchFamily="18" charset="0"/>
              </a:rPr>
              <a:t> Identifying outliers is crucial, as they can significantly affect results; each outlier will be assessed for validity.</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Frequency Distribution: </a:t>
            </a:r>
            <a:r>
              <a:rPr lang="en-US" sz="1600" dirty="0">
                <a:latin typeface="Times New Roman" panose="02020603050405020304" pitchFamily="18" charset="0"/>
                <a:cs typeface="Times New Roman" panose="02020603050405020304" pitchFamily="18" charset="0"/>
              </a:rPr>
              <a:t>For categorical variables, frequency distributions will help understand the candidate pool's composition regarding gender, education, and specialization.</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Relationships: </a:t>
            </a:r>
            <a:r>
              <a:rPr lang="en-US" sz="1600" dirty="0">
                <a:latin typeface="Times New Roman" panose="02020603050405020304" pitchFamily="18" charset="0"/>
                <a:cs typeface="Times New Roman" panose="02020603050405020304" pitchFamily="18" charset="0"/>
              </a:rPr>
              <a:t>Exploring relationships between variables, such as salary and educational qualifications or gender and specialization, can uncover valuable trends.</a:t>
            </a:r>
          </a:p>
          <a:p>
            <a:pPr algn="just"/>
            <a:endParaRPr lang="en-US" sz="1600" dirty="0">
              <a:solidFill>
                <a:srgbClr val="C00000"/>
              </a:solidFill>
              <a:latin typeface="Times New Roman" panose="02020603050405020304" pitchFamily="18" charset="0"/>
              <a:cs typeface="Times New Roman" panose="02020603050405020304" pitchFamily="18" charset="0"/>
            </a:endParaRPr>
          </a:p>
          <a:p>
            <a:pPr algn="just"/>
            <a:r>
              <a:rPr lang="en-US" sz="2000" b="1" dirty="0">
                <a:solidFill>
                  <a:srgbClr val="C00000"/>
                </a:solidFill>
                <a:latin typeface="Times New Roman" panose="02020603050405020304" pitchFamily="18" charset="0"/>
                <a:cs typeface="Times New Roman" panose="02020603050405020304" pitchFamily="18" charset="0"/>
              </a:rPr>
              <a:t>						Summary:</a:t>
            </a:r>
            <a:r>
              <a:rPr lang="en-US" sz="2000" b="1" dirty="0">
                <a:latin typeface="Times New Roman" panose="02020603050405020304" pitchFamily="18" charset="0"/>
                <a:cs typeface="Times New Roman" panose="02020603050405020304" pitchFamily="18" charset="0"/>
              </a:rPr>
              <a:t> </a:t>
            </a:r>
          </a:p>
          <a:p>
            <a:pPr algn="just"/>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comprehensive understanding of the dataset's characteristics and relationships will serve as a foundation for further analysis and 							insights generation.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525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2D25-5B80-1248-D606-BFA91CD642BD}"/>
              </a:ext>
            </a:extLst>
          </p:cNvPr>
          <p:cNvSpPr>
            <a:spLocks noGrp="1"/>
          </p:cNvSpPr>
          <p:nvPr>
            <p:ph type="title"/>
          </p:nvPr>
        </p:nvSpPr>
        <p:spPr>
          <a:xfrm>
            <a:off x="838200" y="118940"/>
            <a:ext cx="10515600" cy="777875"/>
          </a:xfrm>
        </p:spPr>
        <p:txBody>
          <a:bodyPr>
            <a:normAutofit/>
          </a:bodyPr>
          <a:lstStyle/>
          <a:p>
            <a:pPr algn="ctr"/>
            <a:r>
              <a:rPr lang="en-GB" sz="4000" b="1" dirty="0">
                <a:solidFill>
                  <a:srgbClr val="FF0000"/>
                </a:solidFill>
                <a:latin typeface="Times New Roman" panose="02020603050405020304" pitchFamily="18" charset="0"/>
                <a:ea typeface="Arial"/>
                <a:cs typeface="Times New Roman" panose="02020603050405020304" pitchFamily="18" charset="0"/>
                <a:sym typeface="Arial"/>
              </a:rPr>
              <a:t>Objective of the Project</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0B27B81-4375-2C31-EDBF-4B10D0816CA0}"/>
              </a:ext>
            </a:extLst>
          </p:cNvPr>
          <p:cNvSpPr txBox="1"/>
          <p:nvPr/>
        </p:nvSpPr>
        <p:spPr>
          <a:xfrm>
            <a:off x="0" y="1143000"/>
            <a:ext cx="12192000" cy="4662815"/>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Approach:</a:t>
            </a:r>
          </a:p>
          <a:p>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Data Preprocessing:</a:t>
            </a:r>
            <a:r>
              <a:rPr lang="en-US" sz="1800" dirty="0">
                <a:latin typeface="Times New Roman" panose="02020603050405020304" pitchFamily="18" charset="0"/>
                <a:cs typeface="Times New Roman" panose="02020603050405020304" pitchFamily="18" charset="0"/>
              </a:rPr>
              <a:t> Clean and prepare the dataset by handling missing values and encoding categorical data.</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Exploratory Data Analysis (EDA):</a:t>
            </a:r>
            <a:r>
              <a:rPr lang="en-US" sz="1800" dirty="0">
                <a:latin typeface="Times New Roman" panose="02020603050405020304" pitchFamily="18" charset="0"/>
                <a:cs typeface="Times New Roman" panose="02020603050405020304" pitchFamily="18" charset="0"/>
              </a:rPr>
              <a:t> Explore salary distributions and relationships between attributes.</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Feature Engineering:</a:t>
            </a:r>
            <a:r>
              <a:rPr lang="en-US" sz="1800" dirty="0">
                <a:latin typeface="Times New Roman" panose="02020603050405020304" pitchFamily="18" charset="0"/>
                <a:cs typeface="Times New Roman" panose="02020603050405020304" pitchFamily="18" charset="0"/>
              </a:rPr>
              <a:t> Create or transform features to improve model accuracy.</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Model Building:</a:t>
            </a:r>
            <a:r>
              <a:rPr lang="en-US" sz="1800" dirty="0">
                <a:latin typeface="Times New Roman" panose="02020603050405020304" pitchFamily="18" charset="0"/>
                <a:cs typeface="Times New Roman" panose="02020603050405020304" pitchFamily="18" charset="0"/>
              </a:rPr>
              <a:t> Use algorithms like linear regression or decision trees to predict salaries.</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Model Evaluation:</a:t>
            </a:r>
            <a:r>
              <a:rPr lang="en-US" sz="1800" dirty="0">
                <a:latin typeface="Times New Roman" panose="02020603050405020304" pitchFamily="18" charset="0"/>
                <a:cs typeface="Times New Roman" panose="02020603050405020304" pitchFamily="18" charset="0"/>
              </a:rPr>
              <a:t> Assess performance using metrics like MAE and RMSE.</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Interpretation and Insights:</a:t>
            </a:r>
            <a:r>
              <a:rPr lang="en-US" sz="1800" dirty="0">
                <a:latin typeface="Times New Roman" panose="02020603050405020304" pitchFamily="18" charset="0"/>
                <a:cs typeface="Times New Roman" panose="02020603050405020304" pitchFamily="18" charset="0"/>
              </a:rPr>
              <a:t> Analyze feature importance in salary prediction.</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Recommendations:</a:t>
            </a:r>
            <a:r>
              <a:rPr lang="en-US" sz="1800" dirty="0">
                <a:latin typeface="Times New Roman" panose="02020603050405020304" pitchFamily="18" charset="0"/>
                <a:cs typeface="Times New Roman" panose="02020603050405020304" pitchFamily="18" charset="0"/>
              </a:rPr>
              <a:t> Provide actionable tips for job seekers and employers.</a:t>
            </a:r>
          </a:p>
          <a:p>
            <a:r>
              <a:rPr lang="en-US" sz="1800" b="1" dirty="0">
                <a:latin typeface="Times New Roman" panose="02020603050405020304" pitchFamily="18" charset="0"/>
                <a:cs typeface="Times New Roman" panose="02020603050405020304" pitchFamily="18" charset="0"/>
              </a:rPr>
              <a:t>					</a:t>
            </a:r>
          </a:p>
          <a:p>
            <a:r>
              <a:rPr lang="en-US" sz="1800" b="1" dirty="0">
                <a:latin typeface="Times New Roman" panose="02020603050405020304" pitchFamily="18" charset="0"/>
                <a:cs typeface="Times New Roman" panose="02020603050405020304" pitchFamily="18" charset="0"/>
              </a:rPr>
              <a:t>						Expected Outcome: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 reliable predictive model and insights into salary factors for better decision-making in negotiations.</a:t>
            </a:r>
          </a:p>
        </p:txBody>
      </p:sp>
    </p:spTree>
    <p:extLst>
      <p:ext uri="{BB962C8B-B14F-4D97-AF65-F5344CB8AC3E}">
        <p14:creationId xmlns:p14="http://schemas.microsoft.com/office/powerpoint/2010/main" val="2588166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EDB9-1557-0083-DA6C-D28302CFCEB3}"/>
              </a:ext>
            </a:extLst>
          </p:cNvPr>
          <p:cNvSpPr>
            <a:spLocks noGrp="1"/>
          </p:cNvSpPr>
          <p:nvPr>
            <p:ph type="title"/>
          </p:nvPr>
        </p:nvSpPr>
        <p:spPr>
          <a:xfrm>
            <a:off x="662354" y="0"/>
            <a:ext cx="10515600" cy="707537"/>
          </a:xfrm>
        </p:spPr>
        <p:txBody>
          <a:bodyPr>
            <a:normAutofit/>
          </a:bodyPr>
          <a:lstStyle/>
          <a:p>
            <a:pPr algn="ctr"/>
            <a:r>
              <a:rPr lang="en-GB" sz="4000" b="1" dirty="0">
                <a:solidFill>
                  <a:srgbClr val="FF0000"/>
                </a:solidFill>
                <a:latin typeface="Times New Roman" panose="02020603050405020304" pitchFamily="18" charset="0"/>
                <a:ea typeface="Arial"/>
                <a:cs typeface="Times New Roman" panose="02020603050405020304" pitchFamily="18" charset="0"/>
                <a:sym typeface="Arial"/>
              </a:rPr>
              <a:t>Cleaned Data Set </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67C2597-8F35-E074-B2F0-AEB80678FEE0}"/>
              </a:ext>
            </a:extLst>
          </p:cNvPr>
          <p:cNvPicPr>
            <a:picLocks noChangeAspect="1"/>
          </p:cNvPicPr>
          <p:nvPr/>
        </p:nvPicPr>
        <p:blipFill>
          <a:blip r:embed="rId2"/>
          <a:stretch>
            <a:fillRect/>
          </a:stretch>
        </p:blipFill>
        <p:spPr>
          <a:xfrm>
            <a:off x="0" y="1002078"/>
            <a:ext cx="12192000" cy="3174267"/>
          </a:xfrm>
          <a:prstGeom prst="rect">
            <a:avLst/>
          </a:prstGeom>
        </p:spPr>
      </p:pic>
    </p:spTree>
    <p:extLst>
      <p:ext uri="{BB962C8B-B14F-4D97-AF65-F5344CB8AC3E}">
        <p14:creationId xmlns:p14="http://schemas.microsoft.com/office/powerpoint/2010/main" val="2115294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EDB9-1557-0083-DA6C-D28302CFCEB3}"/>
              </a:ext>
            </a:extLst>
          </p:cNvPr>
          <p:cNvSpPr>
            <a:spLocks noGrp="1"/>
          </p:cNvSpPr>
          <p:nvPr>
            <p:ph type="title"/>
          </p:nvPr>
        </p:nvSpPr>
        <p:spPr>
          <a:xfrm>
            <a:off x="662354" y="0"/>
            <a:ext cx="10515600" cy="707537"/>
          </a:xfrm>
        </p:spPr>
        <p:txBody>
          <a:bodyPr>
            <a:normAutofit/>
          </a:bodyPr>
          <a:lstStyle/>
          <a:p>
            <a:r>
              <a:rPr lang="en-GB" sz="4000" b="1" dirty="0">
                <a:solidFill>
                  <a:srgbClr val="FF0000"/>
                </a:solidFill>
                <a:latin typeface="Times New Roman" panose="02020603050405020304" pitchFamily="18" charset="0"/>
                <a:ea typeface="Arial"/>
                <a:cs typeface="Times New Roman" panose="02020603050405020304" pitchFamily="18" charset="0"/>
                <a:sym typeface="Arial"/>
              </a:rPr>
              <a:t>                   Data Info and Statistics </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1FE902-E973-4E96-3A7F-CD0AF74E7FE9}"/>
              </a:ext>
            </a:extLst>
          </p:cNvPr>
          <p:cNvPicPr>
            <a:picLocks noChangeAspect="1"/>
          </p:cNvPicPr>
          <p:nvPr/>
        </p:nvPicPr>
        <p:blipFill>
          <a:blip r:embed="rId2"/>
          <a:stretch>
            <a:fillRect/>
          </a:stretch>
        </p:blipFill>
        <p:spPr>
          <a:xfrm>
            <a:off x="1989993" y="589085"/>
            <a:ext cx="6910753" cy="6268915"/>
          </a:xfrm>
          <a:prstGeom prst="rect">
            <a:avLst/>
          </a:prstGeom>
        </p:spPr>
      </p:pic>
    </p:spTree>
    <p:extLst>
      <p:ext uri="{BB962C8B-B14F-4D97-AF65-F5344CB8AC3E}">
        <p14:creationId xmlns:p14="http://schemas.microsoft.com/office/powerpoint/2010/main" val="179321798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1526</Words>
  <Application>Microsoft Office PowerPoint</Application>
  <PresentationFormat>Widescreen</PresentationFormat>
  <Paragraphs>115</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Libre Baskerville</vt:lpstr>
      <vt:lpstr>Calibri</vt:lpstr>
      <vt:lpstr>Lato Black</vt:lpstr>
      <vt:lpstr>Times New Roman</vt:lpstr>
      <vt:lpstr>Wingdings</vt:lpstr>
      <vt:lpstr>Office Theme</vt:lpstr>
      <vt:lpstr>PowerPoint Presentation</vt:lpstr>
      <vt:lpstr>PowerPoint Presentation</vt:lpstr>
      <vt:lpstr>Agenda </vt:lpstr>
      <vt:lpstr>PowerPoint Presentation</vt:lpstr>
      <vt:lpstr> Objective of the Project </vt:lpstr>
      <vt:lpstr>Summary of the Data</vt:lpstr>
      <vt:lpstr>Objective of the Project</vt:lpstr>
      <vt:lpstr>Cleaned Data Set </vt:lpstr>
      <vt:lpstr>                   Data Info and Statistics </vt:lpstr>
      <vt:lpstr>PowerPoint Presentation</vt:lpstr>
      <vt:lpstr>Distribution</vt:lpstr>
      <vt:lpstr>What key factors affect salary levels among job seekers? </vt:lpstr>
      <vt:lpstr>Is there a correlation between educational background, area of specialization, and salary? </vt:lpstr>
      <vt:lpstr>How do demographic factors such as gender, age, and geographic location influence salary expectations? </vt:lpstr>
      <vt:lpstr>Can we uncover trends or patterns in salary distribution across various job titles and cities? </vt:lpstr>
      <vt:lpstr>PowerPoint Presentation</vt:lpstr>
      <vt:lpstr>Conclusion:</vt:lpstr>
      <vt:lpstr>Q&amp;A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Karishma shaikh</cp:lastModifiedBy>
  <cp:revision>4</cp:revision>
  <dcterms:created xsi:type="dcterms:W3CDTF">2021-02-16T05:19:01Z</dcterms:created>
  <dcterms:modified xsi:type="dcterms:W3CDTF">2024-10-03T05:17:35Z</dcterms:modified>
</cp:coreProperties>
</file>