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F9DCE2-E7E7-CC27-A244-2F3E15301593}" v="255" dt="2025-02-18T14:55:12.665"/>
    <p1510:client id="{52519804-4272-5759-D551-721487321962}" v="9" dt="2025-02-18T14:25:48.456"/>
    <p1510:client id="{54F7733F-1352-FFED-9C47-212256F063B1}" v="178" dt="2025-02-18T14:17:40.146"/>
    <p1510:client id="{9922A50B-6FBC-71D2-EB5F-60D989449431}" v="62" dt="2025-02-18T17:41:13.736"/>
    <p1510:client id="{BB7BAB94-49BD-3D3C-1982-F1945E2C159C}" v="1" dt="2025-02-18T17:43:07.4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ooor786/Secure-Data-Hiding-in-Images-using-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a:solidFill>
                  <a:srgbClr val="C00000"/>
                </a:solidFill>
                <a:latin typeface="Arial"/>
                <a:cs typeface="Arial"/>
              </a:rPr>
              <a:t>Secure Data hiding in images using steganography</a:t>
            </a:r>
            <a:endParaRPr lang="en-US" err="1">
              <a:solidFill>
                <a:srgbClr val="C00000"/>
              </a:solidFil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765529" y="4082365"/>
            <a:ext cx="10662183" cy="1323439"/>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a:cs typeface="Arial"/>
              </a:rPr>
              <a:t>Presented By: </a:t>
            </a:r>
            <a:r>
              <a:rPr lang="en-US" sz="2000" b="1">
                <a:solidFill>
                  <a:schemeClr val="bg1"/>
                </a:solidFill>
                <a:latin typeface="Arial"/>
                <a:cs typeface="Arial"/>
              </a:rPr>
              <a:t>Shaik Noor Basha </a:t>
            </a:r>
            <a:endParaRPr lang="en-US" sz="2000" b="1">
              <a:solidFill>
                <a:schemeClr val="bg1"/>
              </a:solidFill>
              <a:latin typeface="Arial" pitchFamily="34" charset="0"/>
              <a:cs typeface="Arial" pitchFamily="34" charset="0"/>
            </a:endParaRPr>
          </a:p>
          <a:p>
            <a:r>
              <a:rPr lang="en-US" sz="2000" b="1">
                <a:solidFill>
                  <a:schemeClr val="accent1">
                    <a:lumMod val="75000"/>
                  </a:schemeClr>
                </a:solidFill>
                <a:latin typeface="Arial"/>
                <a:cs typeface="Arial"/>
              </a:rPr>
              <a:t>Student Name : </a:t>
            </a:r>
            <a:r>
              <a:rPr lang="en-US" sz="2000" b="1">
                <a:solidFill>
                  <a:schemeClr val="bg1"/>
                </a:solidFill>
                <a:latin typeface="Arial"/>
                <a:cs typeface="Arial"/>
              </a:rPr>
              <a:t>Shaik Noor Basha</a:t>
            </a:r>
          </a:p>
          <a:p>
            <a:r>
              <a:rPr lang="en-US" sz="2000" b="1">
                <a:solidFill>
                  <a:schemeClr val="accent1">
                    <a:lumMod val="75000"/>
                  </a:schemeClr>
                </a:solidFill>
                <a:latin typeface="Arial"/>
                <a:cs typeface="Arial"/>
              </a:rPr>
              <a:t>College Name &amp; Department : </a:t>
            </a:r>
            <a:r>
              <a:rPr lang="en-US" sz="2000" b="1" err="1">
                <a:solidFill>
                  <a:schemeClr val="bg1"/>
                </a:solidFill>
                <a:latin typeface="Arial"/>
                <a:cs typeface="Arial"/>
              </a:rPr>
              <a:t>Madanapalle</a:t>
            </a:r>
            <a:r>
              <a:rPr lang="en-US" sz="2000" b="1">
                <a:solidFill>
                  <a:schemeClr val="bg1"/>
                </a:solidFill>
                <a:latin typeface="Arial"/>
                <a:cs typeface="Arial"/>
              </a:rPr>
              <a:t> Institute of Technology and Science &amp; MCA</a:t>
            </a:r>
          </a:p>
          <a:p>
            <a:endParaRPr lang="en-US" sz="2000" b="1">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43504" y="2527149"/>
            <a:ext cx="11614585" cy="4673324"/>
          </a:xfrm>
        </p:spPr>
        <p:txBody>
          <a:bodyPr>
            <a:normAutofit/>
          </a:bodyPr>
          <a:lstStyle/>
          <a:p>
            <a:pPr marL="305435" indent="-305435" algn="just">
              <a:buFont typeface="Wingdings"/>
              <a:buChar char="Ø"/>
            </a:pPr>
            <a:r>
              <a:rPr lang="en-US" sz="1800" b="1" dirty="0">
                <a:solidFill>
                  <a:schemeClr val="tx1"/>
                </a:solidFill>
                <a:latin typeface="Arial"/>
                <a:ea typeface="+mn-lt"/>
                <a:cs typeface="+mn-lt"/>
              </a:rPr>
              <a:t>Better Security</a:t>
            </a:r>
            <a:r>
              <a:rPr lang="en-US" sz="1800" dirty="0">
                <a:solidFill>
                  <a:schemeClr val="tx1"/>
                </a:solidFill>
                <a:latin typeface="Arial"/>
                <a:ea typeface="+mn-lt"/>
                <a:cs typeface="+mn-lt"/>
              </a:rPr>
              <a:t>: Future research can focus on making steganography even more secure by using advanced encryption methods, making it harder for hackers to detect hidden data.</a:t>
            </a:r>
            <a:endParaRPr lang="en-US" dirty="0"/>
          </a:p>
          <a:p>
            <a:pPr marL="305435" indent="-305435" algn="just">
              <a:buFont typeface="Wingdings"/>
              <a:buChar char="Ø"/>
            </a:pPr>
            <a:r>
              <a:rPr lang="en-US" sz="1800" b="1" dirty="0">
                <a:solidFill>
                  <a:schemeClr val="tx1"/>
                </a:solidFill>
                <a:latin typeface="Arial"/>
                <a:ea typeface="+mn-lt"/>
                <a:cs typeface="+mn-lt"/>
              </a:rPr>
              <a:t>AI Integration</a:t>
            </a:r>
            <a:r>
              <a:rPr lang="en-US" sz="1800" dirty="0">
                <a:solidFill>
                  <a:schemeClr val="tx1"/>
                </a:solidFill>
                <a:latin typeface="Arial"/>
                <a:ea typeface="+mn-lt"/>
                <a:cs typeface="+mn-lt"/>
              </a:rPr>
              <a:t>: Combining steganography with artificial intelligence (AI) can improve how data is hidden and retrieved, making the process faster and more efficient.</a:t>
            </a:r>
          </a:p>
          <a:p>
            <a:pPr marL="305435" indent="-305435" algn="just">
              <a:buFont typeface="Wingdings"/>
              <a:buChar char="Ø"/>
            </a:pPr>
            <a:r>
              <a:rPr lang="en-US" sz="1800" b="1" dirty="0">
                <a:solidFill>
                  <a:schemeClr val="tx1"/>
                </a:solidFill>
                <a:latin typeface="Arial"/>
                <a:ea typeface="+mn-lt"/>
                <a:cs typeface="+mn-lt"/>
              </a:rPr>
              <a:t>Real-Time Applications</a:t>
            </a:r>
            <a:r>
              <a:rPr lang="en-US" sz="1800" dirty="0">
                <a:solidFill>
                  <a:schemeClr val="tx1"/>
                </a:solidFill>
                <a:latin typeface="Arial"/>
                <a:ea typeface="+mn-lt"/>
                <a:cs typeface="+mn-lt"/>
              </a:rPr>
              <a:t>: Developing systems that can hide and extract data in real-time, like during video calls or live streaming, could be a major step forward.</a:t>
            </a:r>
          </a:p>
          <a:p>
            <a:pPr marL="305435" indent="-305435" algn="just">
              <a:buFont typeface="Wingdings"/>
              <a:buChar char="Ø"/>
            </a:pPr>
            <a:r>
              <a:rPr lang="en-US" sz="1800" b="1" dirty="0">
                <a:solidFill>
                  <a:schemeClr val="tx1"/>
                </a:solidFill>
                <a:latin typeface="Arial"/>
                <a:ea typeface="+mn-lt"/>
                <a:cs typeface="+mn-lt"/>
              </a:rPr>
              <a:t>Broader Use Cases</a:t>
            </a:r>
            <a:r>
              <a:rPr lang="en-US" sz="1800" dirty="0">
                <a:solidFill>
                  <a:schemeClr val="tx1"/>
                </a:solidFill>
                <a:latin typeface="Arial"/>
                <a:ea typeface="+mn-lt"/>
                <a:cs typeface="+mn-lt"/>
              </a:rPr>
              <a:t>: Steganography can be applied in new areas like healthcare (hiding patient data in medical images) or banking (securely transmitting financial information).</a:t>
            </a:r>
          </a:p>
          <a:p>
            <a:pPr marL="305435" indent="-305435" algn="just">
              <a:buFont typeface="Wingdings"/>
              <a:buChar char="Ø"/>
            </a:pPr>
            <a:r>
              <a:rPr lang="en-US" sz="1800" b="1" dirty="0">
                <a:solidFill>
                  <a:schemeClr val="tx1"/>
                </a:solidFill>
                <a:latin typeface="Arial"/>
                <a:ea typeface="+mn-lt"/>
                <a:cs typeface="+mn-lt"/>
              </a:rPr>
              <a:t>Improved Detection Tools</a:t>
            </a:r>
            <a:r>
              <a:rPr lang="en-US" sz="1800" dirty="0">
                <a:solidFill>
                  <a:schemeClr val="tx1"/>
                </a:solidFill>
                <a:latin typeface="Arial"/>
                <a:ea typeface="+mn-lt"/>
                <a:cs typeface="+mn-lt"/>
              </a:rPr>
              <a:t>: Creating better tools to detect hidden data in images can help improve the overall security of steganography, making it more reliable for sensitive communications.</a:t>
            </a:r>
          </a:p>
          <a:p>
            <a:pPr marL="285750" indent="-285750" algn="just">
              <a:buFont typeface="Wingdings" panose="05020102010507070707" pitchFamily="18" charset="2"/>
              <a:buChar char="Ø"/>
            </a:pPr>
            <a:endParaRPr lang="en-US" sz="1800" dirty="0">
              <a:solidFill>
                <a:schemeClr val="tx1"/>
              </a:solidFill>
              <a:latin typeface="Arial"/>
              <a:cs typeface="Aria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51625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 (optional)</a:t>
            </a:r>
          </a:p>
        </p:txBody>
      </p:sp>
      <p:pic>
        <p:nvPicPr>
          <p:cNvPr id="2" name="Picture 1" descr="Future Scope: Graduate Aptitude Test in ...">
            <a:extLst>
              <a:ext uri="{FF2B5EF4-FFF2-40B4-BE49-F238E27FC236}">
                <a16:creationId xmlns:a16="http://schemas.microsoft.com/office/drawing/2014/main" id="{10C7AA6D-EEAE-90AB-6F74-3CC7023BA518}"/>
              </a:ext>
            </a:extLst>
          </p:cNvPr>
          <p:cNvPicPr>
            <a:picLocks noChangeAspect="1"/>
          </p:cNvPicPr>
          <p:nvPr/>
        </p:nvPicPr>
        <p:blipFill>
          <a:blip r:embed="rId2"/>
          <a:stretch>
            <a:fillRect/>
          </a:stretch>
        </p:blipFill>
        <p:spPr>
          <a:xfrm>
            <a:off x="6559550" y="844551"/>
            <a:ext cx="5345930" cy="1874596"/>
          </a:xfrm>
          <a:prstGeom prst="rect">
            <a:avLst/>
          </a:prstGeom>
          <a:ln>
            <a:noFill/>
          </a:ln>
          <a:effectLst>
            <a:softEdge rad="112500"/>
          </a:effectLst>
        </p:spPr>
      </p:pic>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579243" y="1419225"/>
            <a:ext cx="6798608" cy="2346136"/>
          </a:xfrm>
        </p:spPr>
        <p:txBody>
          <a:bodyPr vert="horz" lIns="91440" tIns="45720" rIns="91440" bIns="45720" rtlCol="0" anchor="b">
            <a:normAutofit/>
          </a:bodyPr>
          <a:lstStyle/>
          <a:p>
            <a:r>
              <a:rPr lang="en-US" sz="4400" dirty="0"/>
              <a:t>      THANK YOU</a:t>
            </a:r>
          </a:p>
        </p:txBody>
      </p:sp>
      <p:sp>
        <p:nvSpPr>
          <p:cNvPr id="22" name="Rectangle 21">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9" name="Graphic 8" descr="Handshake">
            <a:extLst>
              <a:ext uri="{FF2B5EF4-FFF2-40B4-BE49-F238E27FC236}">
                <a16:creationId xmlns:a16="http://schemas.microsoft.com/office/drawing/2014/main" id="{E90F12FD-4AED-0A67-70B3-574CA1FD65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3785" y="2036439"/>
            <a:ext cx="3053422" cy="3053422"/>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p>
          <a:p>
            <a:pPr marL="305435" indent="-305435"/>
            <a:r>
              <a:rPr lang="en-US" sz="2000" b="1">
                <a:latin typeface="Arial"/>
                <a:ea typeface="+mn-lt"/>
                <a:cs typeface="Arial"/>
              </a:rPr>
              <a:t>Technology used</a:t>
            </a:r>
            <a:endParaRPr lang="en-US">
              <a:latin typeface="Arial"/>
              <a:cs typeface="Arial"/>
            </a:endParaRPr>
          </a:p>
          <a:p>
            <a:pPr marL="305435" indent="-305435"/>
            <a:r>
              <a:rPr lang="en-US" sz="2000" b="1">
                <a:latin typeface="Arial"/>
                <a:ea typeface="+mn-lt"/>
                <a:cs typeface="+mn-lt"/>
              </a:rPr>
              <a:t>Wow factor </a:t>
            </a:r>
            <a:endParaRPr lang="en-US" sz="2000">
              <a:latin typeface="Arial"/>
              <a:ea typeface="+mn-lt"/>
              <a:cs typeface="+mn-lt"/>
            </a:endParaRPr>
          </a:p>
          <a:p>
            <a:pPr marL="305435" indent="-305435"/>
            <a:r>
              <a:rPr lang="en-US" sz="2000" b="1">
                <a:latin typeface="Arial"/>
                <a:ea typeface="+mn-lt"/>
                <a:cs typeface="+mn-lt"/>
              </a:rPr>
              <a:t>End users</a:t>
            </a:r>
          </a:p>
          <a:p>
            <a:pPr marL="305435" indent="-305435"/>
            <a:r>
              <a:rPr lang="en-US" sz="2000" b="1">
                <a:latin typeface="Arial"/>
                <a:ea typeface="+mn-lt"/>
                <a:cs typeface="+mn-lt"/>
              </a:rPr>
              <a:t>Result</a:t>
            </a:r>
          </a:p>
          <a:p>
            <a:pPr marL="305435" indent="-305435"/>
            <a:r>
              <a:rPr lang="en-US" sz="2000" b="1">
                <a:latin typeface="Arial"/>
                <a:ea typeface="+mn-lt"/>
                <a:cs typeface="+mn-lt"/>
              </a:rPr>
              <a:t>Conclusion</a:t>
            </a:r>
          </a:p>
          <a:p>
            <a:pPr marL="305435" indent="-305435"/>
            <a:r>
              <a:rPr lang="en-US" sz="2000" b="1">
                <a:latin typeface="Arial"/>
                <a:ea typeface="+mn-lt"/>
                <a:cs typeface="+mn-lt"/>
              </a:rPr>
              <a:t>Git-hub Link</a:t>
            </a:r>
          </a:p>
          <a:p>
            <a:pPr marL="305435" indent="-305435"/>
            <a:r>
              <a:rPr lang="en-US" sz="2000" b="1">
                <a:latin typeface="Arial"/>
                <a:ea typeface="+mn-lt"/>
                <a:cs typeface="+mn-lt"/>
              </a:rPr>
              <a:t>Future scope</a:t>
            </a:r>
          </a:p>
          <a:p>
            <a:pPr marL="0" indent="0">
              <a:buNone/>
            </a:pPr>
            <a:endParaRPr lang="en-US" sz="2000" b="1">
              <a:latin typeface="Arial"/>
              <a:ea typeface="+mn-lt"/>
              <a:cs typeface="+mn-lt"/>
            </a:endParaRPr>
          </a:p>
          <a:p>
            <a:pPr marL="305435" indent="-305435"/>
            <a:endParaRPr lang="en-US" sz="2000" b="1">
              <a:latin typeface="Arial"/>
              <a:ea typeface="+mn-lt"/>
              <a:cs typeface="+mn-lt"/>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03189" y="1209184"/>
            <a:ext cx="3089189" cy="4734416"/>
          </a:xfrm>
        </p:spPr>
        <p:txBody>
          <a:bodyPr anchor="ctr">
            <a:normAutofit/>
          </a:bodyPr>
          <a:lstStyle/>
          <a:p>
            <a:r>
              <a:rPr lang="en-US" b="1">
                <a:solidFill>
                  <a:srgbClr val="FFFFFF"/>
                </a:solidFill>
                <a:latin typeface="Arial" panose="020B0604020202020204" pitchFamily="34" charset="0"/>
                <a:cs typeface="Arial" panose="020B0604020202020204" pitchFamily="34" charset="0"/>
              </a:rPr>
              <a:t>Problem Statement</a:t>
            </a:r>
            <a:endParaRPr lang="en-US">
              <a:solidFill>
                <a:srgbClr val="FFFFFF"/>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61870" y="723900"/>
            <a:ext cx="7183597" cy="3152362"/>
          </a:xfrm>
        </p:spPr>
        <p:txBody>
          <a:bodyPr vert="horz" lIns="91440" tIns="45720" rIns="91440" bIns="45720" rtlCol="0" anchor="ctr">
            <a:noAutofit/>
          </a:bodyPr>
          <a:lstStyle/>
          <a:p>
            <a:pPr marL="0" indent="0" algn="just">
              <a:spcBef>
                <a:spcPts val="20"/>
              </a:spcBef>
              <a:buNone/>
            </a:pPr>
            <a:endParaRPr lang="en-IN" dirty="0">
              <a:latin typeface="Arial"/>
              <a:cs typeface="Arial"/>
            </a:endParaRPr>
          </a:p>
          <a:p>
            <a:pPr marL="0" indent="0" algn="just">
              <a:buNone/>
            </a:pPr>
            <a:r>
              <a:rPr lang="en-IN" dirty="0">
                <a:latin typeface="Arial"/>
                <a:ea typeface="+mn-lt"/>
                <a:cs typeface="+mn-lt"/>
              </a:rPr>
              <a:t>In today’s digital world, keeping sensitive information safe is a big challenge. People often share images online, but these images can be intercepted or misused by hackers. Steganography is a technique to hide secret data inside images without making them look suspicious. However, current methods may not be secure enough, and hidden data can be detected or extracted by attackers. The goal is to develop a secure steganography method that hides data in images effectively, making it nearly impossible for unauthorized users to detect or access the hidden information. The solution should ensure the image looks normal, the hidden data is safe, and only the intended recipient can retrieve it using a secret key or password.</a:t>
            </a:r>
            <a:endParaRPr lang="en-IN" dirty="0">
              <a:latin typeface="Arial"/>
              <a:cs typeface="Arial"/>
            </a:endParaRPr>
          </a:p>
        </p:txBody>
      </p:sp>
      <p:pic>
        <p:nvPicPr>
          <p:cNvPr id="3" name="Picture 2" descr="How To Write A Problem Statement? 8 Effective Tips | Hook Agency">
            <a:extLst>
              <a:ext uri="{FF2B5EF4-FFF2-40B4-BE49-F238E27FC236}">
                <a16:creationId xmlns:a16="http://schemas.microsoft.com/office/drawing/2014/main" id="{18FFB32B-694D-A6E0-BE2D-38FB9736F704}"/>
              </a:ext>
            </a:extLst>
          </p:cNvPr>
          <p:cNvPicPr>
            <a:picLocks noChangeAspect="1"/>
          </p:cNvPicPr>
          <p:nvPr/>
        </p:nvPicPr>
        <p:blipFill>
          <a:blip r:embed="rId2"/>
          <a:stretch>
            <a:fillRect/>
          </a:stretch>
        </p:blipFill>
        <p:spPr>
          <a:xfrm>
            <a:off x="5617048" y="4356232"/>
            <a:ext cx="5086156" cy="2196838"/>
          </a:xfrm>
          <a:prstGeom prst="rect">
            <a:avLst/>
          </a:prstGeom>
          <a:ln>
            <a:noFill/>
          </a:ln>
          <a:effectLst>
            <a:softEdge rad="112500"/>
          </a:effectLst>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378156"/>
            <a:ext cx="11029616" cy="1188720"/>
          </a:xfrm>
        </p:spPr>
        <p:txBody>
          <a:bodyPr>
            <a:normAutofit/>
          </a:bodyPr>
          <a:lstStyle/>
          <a:p>
            <a:r>
              <a:rPr lang="en-US" b="1">
                <a:latin typeface="Arial" panose="020B0604020202020204" pitchFamily="34" charset="0"/>
                <a:cs typeface="Arial" panose="020B0604020202020204" pitchFamily="34" charset="0"/>
              </a:rPr>
              <a:t>Technology  used</a:t>
            </a:r>
            <a:endParaRPr lang="en-US"/>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3" y="2136864"/>
            <a:ext cx="7024758" cy="4228486"/>
          </a:xfrm>
        </p:spPr>
        <p:txBody>
          <a:bodyPr vert="horz" lIns="91440" tIns="45720" rIns="91440" bIns="45720" rtlCol="0" anchor="ctr">
            <a:noAutofit/>
          </a:bodyPr>
          <a:lstStyle/>
          <a:p>
            <a:pPr marL="0" indent="0">
              <a:lnSpc>
                <a:spcPct val="100000"/>
              </a:lnSpc>
              <a:spcBef>
                <a:spcPts val="20"/>
              </a:spcBef>
              <a:buNone/>
            </a:pPr>
            <a:r>
              <a:rPr lang="en-IN" sz="1800" b="1" dirty="0">
                <a:solidFill>
                  <a:srgbClr val="404040"/>
                </a:solidFill>
                <a:latin typeface="Arial"/>
                <a:ea typeface="+mn-lt"/>
                <a:cs typeface="+mn-lt"/>
              </a:rPr>
              <a:t>Libraries:</a:t>
            </a:r>
            <a:endParaRPr lang="en-US" sz="1800" b="1" dirty="0">
              <a:latin typeface="Arial"/>
              <a:cs typeface="Arial"/>
            </a:endParaRPr>
          </a:p>
          <a:p>
            <a:pPr marL="285750" indent="-285750">
              <a:lnSpc>
                <a:spcPct val="100000"/>
              </a:lnSpc>
              <a:spcBef>
                <a:spcPts val="20"/>
              </a:spcBef>
              <a:buFont typeface="Wingdings" panose="05020102010507070707" pitchFamily="18" charset="2"/>
              <a:buChar char="Ø"/>
            </a:pPr>
            <a:r>
              <a:rPr lang="en-IN" dirty="0">
                <a:solidFill>
                  <a:srgbClr val="404040"/>
                </a:solidFill>
                <a:latin typeface="Arial"/>
                <a:ea typeface="+mn-lt"/>
                <a:cs typeface="+mn-lt"/>
              </a:rPr>
              <a:t>Python: Libraries like </a:t>
            </a:r>
            <a:r>
              <a:rPr lang="en-IN" dirty="0">
                <a:solidFill>
                  <a:srgbClr val="404040"/>
                </a:solidFill>
                <a:latin typeface="Arial"/>
                <a:cs typeface="Arial"/>
              </a:rPr>
              <a:t>Pillow</a:t>
            </a:r>
            <a:r>
              <a:rPr lang="en-IN" dirty="0">
                <a:solidFill>
                  <a:srgbClr val="404040"/>
                </a:solidFill>
                <a:latin typeface="Arial"/>
                <a:ea typeface="+mn-lt"/>
                <a:cs typeface="+mn-lt"/>
              </a:rPr>
              <a:t> (for image processing), </a:t>
            </a:r>
            <a:r>
              <a:rPr lang="en-IN" dirty="0">
                <a:solidFill>
                  <a:srgbClr val="404040"/>
                </a:solidFill>
                <a:latin typeface="Arial"/>
                <a:cs typeface="Arial"/>
              </a:rPr>
              <a:t>OpenCV</a:t>
            </a:r>
            <a:r>
              <a:rPr lang="en-IN" dirty="0">
                <a:solidFill>
                  <a:srgbClr val="404040"/>
                </a:solidFill>
                <a:latin typeface="Arial"/>
                <a:ea typeface="+mn-lt"/>
                <a:cs typeface="+mn-lt"/>
              </a:rPr>
              <a:t> (for advanced image manipulation), and </a:t>
            </a:r>
            <a:r>
              <a:rPr lang="en-IN" err="1">
                <a:solidFill>
                  <a:srgbClr val="404040"/>
                </a:solidFill>
                <a:latin typeface="Arial"/>
                <a:cs typeface="Arial"/>
              </a:rPr>
              <a:t>stegano</a:t>
            </a:r>
            <a:r>
              <a:rPr lang="en-IN" dirty="0">
                <a:solidFill>
                  <a:srgbClr val="404040"/>
                </a:solidFill>
                <a:latin typeface="Arial"/>
                <a:ea typeface="+mn-lt"/>
                <a:cs typeface="+mn-lt"/>
              </a:rPr>
              <a:t> (for steganography) are widely used.</a:t>
            </a:r>
            <a:endParaRPr lang="en-IN">
              <a:latin typeface="Arial"/>
              <a:cs typeface="Arial"/>
            </a:endParaRPr>
          </a:p>
          <a:p>
            <a:pPr marL="285750" indent="-285750">
              <a:lnSpc>
                <a:spcPct val="100000"/>
              </a:lnSpc>
              <a:spcBef>
                <a:spcPts val="20"/>
              </a:spcBef>
              <a:buFont typeface="Wingdings" panose="05020102010507070707" pitchFamily="18" charset="2"/>
              <a:buChar char="Ø"/>
            </a:pPr>
            <a:r>
              <a:rPr lang="en-IN" dirty="0">
                <a:solidFill>
                  <a:srgbClr val="404040"/>
                </a:solidFill>
                <a:latin typeface="Arial"/>
                <a:ea typeface="+mn-lt"/>
                <a:cs typeface="+mn-lt"/>
              </a:rPr>
              <a:t>Matlab: Offers built-in tools for image processing and steganography.</a:t>
            </a:r>
            <a:endParaRPr lang="en-IN">
              <a:latin typeface="Arial"/>
              <a:cs typeface="Arial"/>
            </a:endParaRPr>
          </a:p>
          <a:p>
            <a:pPr marL="0" indent="0">
              <a:lnSpc>
                <a:spcPct val="100000"/>
              </a:lnSpc>
              <a:spcBef>
                <a:spcPts val="20"/>
              </a:spcBef>
              <a:buNone/>
            </a:pPr>
            <a:r>
              <a:rPr lang="en-IN" sz="1800" b="1" dirty="0">
                <a:solidFill>
                  <a:srgbClr val="404040"/>
                </a:solidFill>
                <a:latin typeface="Arial"/>
                <a:ea typeface="+mn-lt"/>
                <a:cs typeface="+mn-lt"/>
              </a:rPr>
              <a:t>Platforms:</a:t>
            </a:r>
            <a:endParaRPr lang="en-IN" sz="1800" b="1">
              <a:latin typeface="Arial"/>
              <a:cs typeface="Arial"/>
            </a:endParaRPr>
          </a:p>
          <a:p>
            <a:pPr marL="285750" indent="-285750">
              <a:lnSpc>
                <a:spcPct val="100000"/>
              </a:lnSpc>
              <a:spcBef>
                <a:spcPts val="20"/>
              </a:spcBef>
              <a:buFont typeface="Wingdings" panose="05020102010507070707" pitchFamily="18" charset="2"/>
              <a:buChar char="Ø"/>
            </a:pPr>
            <a:r>
              <a:rPr lang="en-IN" err="1">
                <a:solidFill>
                  <a:srgbClr val="404040"/>
                </a:solidFill>
                <a:latin typeface="Arial"/>
                <a:ea typeface="+mn-lt"/>
                <a:cs typeface="+mn-lt"/>
              </a:rPr>
              <a:t>Jupyter</a:t>
            </a:r>
            <a:r>
              <a:rPr lang="en-IN" dirty="0">
                <a:solidFill>
                  <a:srgbClr val="404040"/>
                </a:solidFill>
                <a:latin typeface="Arial"/>
                <a:ea typeface="+mn-lt"/>
                <a:cs typeface="+mn-lt"/>
              </a:rPr>
              <a:t> Notebook: For testing and visualizing the steganography process.</a:t>
            </a:r>
            <a:endParaRPr lang="en-IN">
              <a:latin typeface="Arial"/>
              <a:cs typeface="Arial"/>
            </a:endParaRPr>
          </a:p>
          <a:p>
            <a:pPr marL="285750" indent="-285750">
              <a:lnSpc>
                <a:spcPct val="100000"/>
              </a:lnSpc>
              <a:spcBef>
                <a:spcPts val="20"/>
              </a:spcBef>
              <a:buFont typeface="Wingdings" panose="05020102010507070707" pitchFamily="18" charset="2"/>
              <a:buChar char="Ø"/>
            </a:pPr>
            <a:r>
              <a:rPr lang="en-IN" dirty="0">
                <a:solidFill>
                  <a:srgbClr val="404040"/>
                </a:solidFill>
                <a:latin typeface="Arial"/>
                <a:ea typeface="+mn-lt"/>
                <a:cs typeface="+mn-lt"/>
              </a:rPr>
              <a:t>Web-based tools: Flask or Django can be used to create web apps for steganography.</a:t>
            </a:r>
            <a:endParaRPr lang="en-IN">
              <a:latin typeface="Arial"/>
              <a:cs typeface="Arial"/>
            </a:endParaRPr>
          </a:p>
          <a:p>
            <a:pPr marL="0" indent="0">
              <a:lnSpc>
                <a:spcPct val="100000"/>
              </a:lnSpc>
              <a:spcBef>
                <a:spcPts val="20"/>
              </a:spcBef>
              <a:buNone/>
            </a:pPr>
            <a:r>
              <a:rPr lang="en-IN" sz="1800" b="1" dirty="0">
                <a:solidFill>
                  <a:srgbClr val="404040"/>
                </a:solidFill>
                <a:latin typeface="Arial"/>
                <a:ea typeface="+mn-lt"/>
                <a:cs typeface="+mn-lt"/>
              </a:rPr>
              <a:t>Encryption:</a:t>
            </a:r>
            <a:endParaRPr lang="en-IN" sz="1800" b="1">
              <a:latin typeface="Arial"/>
              <a:cs typeface="Arial"/>
            </a:endParaRPr>
          </a:p>
          <a:p>
            <a:pPr marL="285750" indent="-285750">
              <a:lnSpc>
                <a:spcPct val="100000"/>
              </a:lnSpc>
              <a:spcBef>
                <a:spcPts val="20"/>
              </a:spcBef>
              <a:buFont typeface="Wingdings" panose="05020102010507070707" pitchFamily="18" charset="2"/>
              <a:buChar char="Ø"/>
            </a:pPr>
            <a:r>
              <a:rPr lang="en-IN" dirty="0">
                <a:solidFill>
                  <a:srgbClr val="404040"/>
                </a:solidFill>
                <a:latin typeface="Arial"/>
                <a:ea typeface="+mn-lt"/>
                <a:cs typeface="+mn-lt"/>
              </a:rPr>
              <a:t>Libraries like </a:t>
            </a:r>
            <a:r>
              <a:rPr lang="en-IN" dirty="0">
                <a:solidFill>
                  <a:srgbClr val="404040"/>
                </a:solidFill>
                <a:latin typeface="Arial"/>
                <a:cs typeface="Arial"/>
              </a:rPr>
              <a:t>cryptography</a:t>
            </a:r>
            <a:r>
              <a:rPr lang="en-IN" dirty="0">
                <a:solidFill>
                  <a:srgbClr val="404040"/>
                </a:solidFill>
                <a:latin typeface="Arial"/>
                <a:ea typeface="+mn-lt"/>
                <a:cs typeface="+mn-lt"/>
              </a:rPr>
              <a:t> or </a:t>
            </a:r>
            <a:r>
              <a:rPr lang="en-IN" err="1">
                <a:solidFill>
                  <a:srgbClr val="404040"/>
                </a:solidFill>
                <a:latin typeface="Arial"/>
                <a:cs typeface="Arial"/>
              </a:rPr>
              <a:t>pycrypto</a:t>
            </a:r>
            <a:r>
              <a:rPr lang="en-IN" dirty="0">
                <a:solidFill>
                  <a:srgbClr val="404040"/>
                </a:solidFill>
                <a:latin typeface="Arial"/>
                <a:ea typeface="+mn-lt"/>
                <a:cs typeface="+mn-lt"/>
              </a:rPr>
              <a:t> are used to encrypt data before hiding it in images for added security.</a:t>
            </a:r>
            <a:endParaRPr lang="en-IN">
              <a:latin typeface="Arial"/>
              <a:cs typeface="Arial"/>
            </a:endParaRPr>
          </a:p>
          <a:p>
            <a:pPr marL="0" indent="0">
              <a:lnSpc>
                <a:spcPct val="100000"/>
              </a:lnSpc>
              <a:buNone/>
            </a:pPr>
            <a:endParaRPr lang="en-IN" dirty="0">
              <a:latin typeface="Arial"/>
              <a:cs typeface="Arial"/>
            </a:endParaRPr>
          </a:p>
        </p:txBody>
      </p:sp>
      <p:pic>
        <p:nvPicPr>
          <p:cNvPr id="3" name="Picture 2" descr="Modern Technologies Used ...">
            <a:extLst>
              <a:ext uri="{FF2B5EF4-FFF2-40B4-BE49-F238E27FC236}">
                <a16:creationId xmlns:a16="http://schemas.microsoft.com/office/drawing/2014/main" id="{6943C368-4C1D-8BAC-707B-18B0D9A54C9F}"/>
              </a:ext>
            </a:extLst>
          </p:cNvPr>
          <p:cNvPicPr>
            <a:picLocks noChangeAspect="1"/>
          </p:cNvPicPr>
          <p:nvPr/>
        </p:nvPicPr>
        <p:blipFill>
          <a:blip r:embed="rId2"/>
          <a:srcRect l="11670" r="22353"/>
          <a:stretch/>
        </p:blipFill>
        <p:spPr>
          <a:xfrm>
            <a:off x="8051799" y="2340864"/>
            <a:ext cx="3683001" cy="3286486"/>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16802" y="650495"/>
            <a:ext cx="11029616" cy="672110"/>
          </a:xfrm>
        </p:spPr>
        <p:txBody>
          <a:bodyPr>
            <a:normAutofit/>
          </a:bodyPr>
          <a:lstStyle/>
          <a:p>
            <a:r>
              <a:rPr lang="en-US" b="1">
                <a:latin typeface="Arial"/>
                <a:ea typeface="+mj-lt"/>
                <a:cs typeface="Arial"/>
              </a:rPr>
              <a:t>Wow factors</a:t>
            </a:r>
            <a:endParaRPr lang="en-US">
              <a:latin typeface="Calibri Light"/>
              <a:ea typeface="Calibri Light"/>
              <a:cs typeface="Calibri Light"/>
            </a:endParaRPr>
          </a:p>
        </p:txBody>
      </p:sp>
      <p:sp>
        <p:nvSpPr>
          <p:cNvPr id="25" name="Rectangle 24">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180496"/>
            <a:ext cx="6917210" cy="4045683"/>
          </a:xfrm>
        </p:spPr>
        <p:txBody>
          <a:bodyPr vert="horz" lIns="91440" tIns="45720" rIns="91440" bIns="45720" rtlCol="0" anchor="ctr">
            <a:noAutofit/>
          </a:bodyPr>
          <a:lstStyle/>
          <a:p>
            <a:pPr marL="305435" indent="-305435">
              <a:lnSpc>
                <a:spcPct val="100000"/>
              </a:lnSpc>
              <a:buFont typeface="Wingdings"/>
              <a:buChar char="Ø"/>
            </a:pPr>
            <a:r>
              <a:rPr lang="en-IN" sz="1800" b="1" dirty="0">
                <a:latin typeface="Arial"/>
                <a:ea typeface="+mn-lt"/>
                <a:cs typeface="+mn-lt"/>
              </a:rPr>
              <a:t>Invisible to the Eye</a:t>
            </a:r>
            <a:r>
              <a:rPr lang="en-IN" sz="1800" dirty="0">
                <a:latin typeface="Arial"/>
                <a:ea typeface="+mn-lt"/>
                <a:cs typeface="+mn-lt"/>
              </a:rPr>
              <a:t>: Data is hidden in images so well that no one can see it, making it super stealthy.</a:t>
            </a:r>
            <a:endParaRPr lang="en-US" sz="1800" dirty="0">
              <a:latin typeface="Arial"/>
              <a:ea typeface="+mn-lt"/>
              <a:cs typeface="+mn-lt"/>
            </a:endParaRPr>
          </a:p>
          <a:p>
            <a:pPr marL="305435" indent="-305435">
              <a:lnSpc>
                <a:spcPct val="100000"/>
              </a:lnSpc>
              <a:buFont typeface="Wingdings"/>
              <a:buChar char="Ø"/>
            </a:pPr>
            <a:r>
              <a:rPr lang="en-IN" sz="1800" b="1" dirty="0">
                <a:latin typeface="Arial"/>
                <a:ea typeface="+mn-lt"/>
                <a:cs typeface="+mn-lt"/>
              </a:rPr>
              <a:t>Double Security</a:t>
            </a:r>
            <a:r>
              <a:rPr lang="en-IN" sz="1800" dirty="0">
                <a:latin typeface="Arial"/>
                <a:ea typeface="+mn-lt"/>
                <a:cs typeface="+mn-lt"/>
              </a:rPr>
              <a:t>: Combines steganography (hiding data) with encryption (scrambling data) for extra protection.</a:t>
            </a:r>
          </a:p>
          <a:p>
            <a:pPr marL="305435" indent="-305435">
              <a:lnSpc>
                <a:spcPct val="100000"/>
              </a:lnSpc>
              <a:buFont typeface="Wingdings"/>
              <a:buChar char="Ø"/>
            </a:pPr>
            <a:r>
              <a:rPr lang="en-IN" sz="1800" b="1" dirty="0">
                <a:latin typeface="Arial"/>
                <a:ea typeface="+mn-lt"/>
                <a:cs typeface="+mn-lt"/>
              </a:rPr>
              <a:t>Works with Any Image</a:t>
            </a:r>
            <a:r>
              <a:rPr lang="en-IN" sz="1800" dirty="0">
                <a:latin typeface="Arial"/>
                <a:ea typeface="+mn-lt"/>
                <a:cs typeface="+mn-lt"/>
              </a:rPr>
              <a:t>: Hides data in common image formats like JPEG, PNG, or BMP without ruining the picture.</a:t>
            </a:r>
          </a:p>
          <a:p>
            <a:pPr marL="305435" indent="-305435">
              <a:lnSpc>
                <a:spcPct val="100000"/>
              </a:lnSpc>
              <a:buFont typeface="Wingdings"/>
              <a:buChar char="Ø"/>
            </a:pPr>
            <a:r>
              <a:rPr lang="en-IN" sz="1800" b="1" dirty="0">
                <a:latin typeface="Arial"/>
                <a:ea typeface="+mn-lt"/>
                <a:cs typeface="+mn-lt"/>
              </a:rPr>
              <a:t>High Capacity</a:t>
            </a:r>
            <a:r>
              <a:rPr lang="en-IN" sz="1800" dirty="0">
                <a:latin typeface="Arial"/>
                <a:ea typeface="+mn-lt"/>
                <a:cs typeface="+mn-lt"/>
              </a:rPr>
              <a:t>: Can hide large amounts of data without making the image look suspicious.</a:t>
            </a:r>
          </a:p>
          <a:p>
            <a:pPr marL="305435" indent="-305435">
              <a:lnSpc>
                <a:spcPct val="100000"/>
              </a:lnSpc>
              <a:buFont typeface="Wingdings"/>
              <a:buChar char="Ø"/>
            </a:pPr>
            <a:r>
              <a:rPr lang="en-IN" sz="1800" b="1" dirty="0">
                <a:latin typeface="Arial"/>
                <a:ea typeface="+mn-lt"/>
                <a:cs typeface="+mn-lt"/>
              </a:rPr>
              <a:t>Anti-Hacking</a:t>
            </a:r>
            <a:r>
              <a:rPr lang="en-IN" sz="1800" dirty="0">
                <a:latin typeface="Arial"/>
                <a:ea typeface="+mn-lt"/>
                <a:cs typeface="+mn-lt"/>
              </a:rPr>
              <a:t>: Uses advanced techniques to prevent detection or extraction by hackers.</a:t>
            </a:r>
          </a:p>
          <a:p>
            <a:pPr marL="305435" indent="-305435">
              <a:lnSpc>
                <a:spcPct val="100000"/>
              </a:lnSpc>
              <a:buFont typeface="Wingdings"/>
              <a:buChar char="Ø"/>
            </a:pPr>
            <a:r>
              <a:rPr lang="en-IN" sz="1800" b="1" dirty="0">
                <a:latin typeface="Arial"/>
                <a:ea typeface="+mn-lt"/>
                <a:cs typeface="+mn-lt"/>
              </a:rPr>
              <a:t>Real-World Use</a:t>
            </a:r>
            <a:r>
              <a:rPr lang="en-IN" sz="1800" dirty="0">
                <a:latin typeface="Arial"/>
                <a:ea typeface="+mn-lt"/>
                <a:cs typeface="+mn-lt"/>
              </a:rPr>
              <a:t>: Perfect for secure messaging, copyright protection, or confidential data sharing.</a:t>
            </a:r>
          </a:p>
          <a:p>
            <a:pPr marL="305435" indent="-305435">
              <a:lnSpc>
                <a:spcPct val="100000"/>
              </a:lnSpc>
              <a:buFont typeface="Wingdings"/>
              <a:buChar char="Ø"/>
            </a:pPr>
            <a:r>
              <a:rPr lang="en-IN" sz="1800" b="1" dirty="0">
                <a:latin typeface="Arial"/>
                <a:ea typeface="+mn-lt"/>
                <a:cs typeface="+mn-lt"/>
              </a:rPr>
              <a:t>User-Friendly</a:t>
            </a:r>
            <a:r>
              <a:rPr lang="en-IN" sz="1800" dirty="0">
                <a:latin typeface="Arial"/>
                <a:ea typeface="+mn-lt"/>
                <a:cs typeface="+mn-lt"/>
              </a:rPr>
              <a:t>: Simple tools make it easy for anyone to hide or retrieve data.</a:t>
            </a:r>
          </a:p>
          <a:p>
            <a:pPr marL="0" indent="0">
              <a:lnSpc>
                <a:spcPct val="100000"/>
              </a:lnSpc>
              <a:buNone/>
            </a:pPr>
            <a:endParaRPr lang="en-IN" sz="1800" b="1" dirty="0">
              <a:latin typeface="Arial"/>
              <a:cs typeface="Arial"/>
            </a:endParaRPr>
          </a:p>
        </p:txBody>
      </p:sp>
      <p:sp>
        <p:nvSpPr>
          <p:cNvPr id="31" name="Rectangle 30">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6" y="2180496"/>
            <a:ext cx="3703321"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Best career counselling online in Faridabad | wow factors">
            <a:extLst>
              <a:ext uri="{FF2B5EF4-FFF2-40B4-BE49-F238E27FC236}">
                <a16:creationId xmlns:a16="http://schemas.microsoft.com/office/drawing/2014/main" id="{17ECC24B-EA17-D821-4DE3-FD813B50F8A8}"/>
              </a:ext>
            </a:extLst>
          </p:cNvPr>
          <p:cNvPicPr>
            <a:picLocks noChangeAspect="1"/>
          </p:cNvPicPr>
          <p:nvPr/>
        </p:nvPicPr>
        <p:blipFill>
          <a:blip r:embed="rId2"/>
          <a:stretch>
            <a:fillRect/>
          </a:stretch>
        </p:blipFill>
        <p:spPr>
          <a:xfrm>
            <a:off x="8363915" y="2718829"/>
            <a:ext cx="3059782" cy="2965841"/>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258310" y="1534500"/>
            <a:ext cx="11223343" cy="4705612"/>
          </a:xfrm>
        </p:spPr>
        <p:txBody>
          <a:bodyPr>
            <a:normAutofit lnSpcReduction="10000"/>
          </a:bodyPr>
          <a:lstStyle/>
          <a:p>
            <a:pPr marL="305435" indent="-305435">
              <a:buFont typeface="Wingdings"/>
              <a:buChar char="Ø"/>
            </a:pPr>
            <a:r>
              <a:rPr lang="en-IN" b="1" dirty="0">
                <a:latin typeface="Arial"/>
                <a:ea typeface="+mn-lt"/>
                <a:cs typeface="+mn-lt"/>
              </a:rPr>
              <a:t>Individuals</a:t>
            </a:r>
            <a:r>
              <a:rPr lang="en-IN" dirty="0">
                <a:latin typeface="Arial"/>
                <a:ea typeface="+mn-lt"/>
                <a:cs typeface="+mn-lt"/>
              </a:rPr>
              <a:t> - People who want to hide personal messages or sensitive </a:t>
            </a:r>
            <a:endParaRPr lang="en-US" dirty="0">
              <a:latin typeface="Arial"/>
              <a:ea typeface="+mn-lt"/>
              <a:cs typeface="+mn-lt"/>
            </a:endParaRPr>
          </a:p>
          <a:p>
            <a:pPr marL="0" indent="0">
              <a:buNone/>
            </a:pPr>
            <a:r>
              <a:rPr lang="en-IN" dirty="0">
                <a:latin typeface="Arial"/>
                <a:ea typeface="+mn-lt"/>
                <a:cs typeface="+mn-lt"/>
              </a:rPr>
              <a:t>information in images for privacy.</a:t>
            </a:r>
            <a:endParaRPr lang="en-US" dirty="0">
              <a:latin typeface="Arial"/>
              <a:ea typeface="+mn-lt"/>
              <a:cs typeface="+mn-lt"/>
            </a:endParaRPr>
          </a:p>
          <a:p>
            <a:pPr marL="305435" indent="-305435">
              <a:buFont typeface="Wingdings"/>
              <a:buChar char="Ø"/>
            </a:pPr>
            <a:r>
              <a:rPr lang="en-IN" b="1" dirty="0">
                <a:latin typeface="Arial"/>
                <a:ea typeface="+mn-lt"/>
                <a:cs typeface="+mn-lt"/>
              </a:rPr>
              <a:t>Business Professionals</a:t>
            </a:r>
            <a:r>
              <a:rPr lang="en-IN" dirty="0">
                <a:latin typeface="Arial"/>
                <a:ea typeface="+mn-lt"/>
                <a:cs typeface="+mn-lt"/>
              </a:rPr>
              <a:t> - Employees or companies needing to securely </a:t>
            </a:r>
          </a:p>
          <a:p>
            <a:pPr marL="0" indent="0">
              <a:buNone/>
            </a:pPr>
            <a:r>
              <a:rPr lang="en-IN" dirty="0">
                <a:latin typeface="Arial"/>
                <a:ea typeface="+mn-lt"/>
                <a:cs typeface="+mn-lt"/>
              </a:rPr>
              <a:t>share confidential data like contracts or reports.</a:t>
            </a:r>
          </a:p>
          <a:p>
            <a:pPr marL="305435" indent="-305435">
              <a:buFont typeface="Wingdings"/>
              <a:buChar char="Ø"/>
            </a:pPr>
            <a:r>
              <a:rPr lang="en-IN" b="1" dirty="0">
                <a:latin typeface="Arial"/>
                <a:ea typeface="+mn-lt"/>
                <a:cs typeface="+mn-lt"/>
              </a:rPr>
              <a:t>Journalists</a:t>
            </a:r>
            <a:r>
              <a:rPr lang="en-IN" dirty="0">
                <a:latin typeface="Arial"/>
                <a:ea typeface="+mn-lt"/>
                <a:cs typeface="+mn-lt"/>
              </a:rPr>
              <a:t> - Reporters who want to protect their sources or sensitive information while sharing images.</a:t>
            </a:r>
          </a:p>
          <a:p>
            <a:pPr marL="305435" indent="-305435">
              <a:buFont typeface="Wingdings"/>
              <a:buChar char="Ø"/>
            </a:pPr>
            <a:r>
              <a:rPr lang="en-IN" b="1" dirty="0">
                <a:latin typeface="Arial"/>
                <a:ea typeface="+mn-lt"/>
                <a:cs typeface="+mn-lt"/>
              </a:rPr>
              <a:t>Government Agencies</a:t>
            </a:r>
            <a:r>
              <a:rPr lang="en-IN" dirty="0">
                <a:latin typeface="Arial"/>
                <a:ea typeface="+mn-lt"/>
                <a:cs typeface="+mn-lt"/>
              </a:rPr>
              <a:t> - Organizations that need to send classified or secret information securely.</a:t>
            </a:r>
          </a:p>
          <a:p>
            <a:pPr marL="305435" indent="-305435">
              <a:buFont typeface="Wingdings"/>
              <a:buChar char="Ø"/>
            </a:pPr>
            <a:r>
              <a:rPr lang="en-IN" b="1" dirty="0">
                <a:latin typeface="Arial"/>
                <a:ea typeface="+mn-lt"/>
                <a:cs typeface="+mn-lt"/>
              </a:rPr>
              <a:t>Military Personnel</a:t>
            </a:r>
            <a:r>
              <a:rPr lang="en-IN" dirty="0">
                <a:latin typeface="Arial"/>
                <a:ea typeface="+mn-lt"/>
                <a:cs typeface="+mn-lt"/>
              </a:rPr>
              <a:t> - Soldiers or officers who need to share strategic plans or coordinates without detection.</a:t>
            </a:r>
          </a:p>
          <a:p>
            <a:pPr marL="305435" indent="-305435">
              <a:buFont typeface="Wingdings"/>
              <a:buChar char="Ø"/>
            </a:pPr>
            <a:r>
              <a:rPr lang="en-IN" b="1" dirty="0">
                <a:latin typeface="Arial"/>
                <a:ea typeface="+mn-lt"/>
                <a:cs typeface="+mn-lt"/>
              </a:rPr>
              <a:t>Law Enforcement</a:t>
            </a:r>
            <a:r>
              <a:rPr lang="en-IN" dirty="0">
                <a:latin typeface="Arial"/>
                <a:ea typeface="+mn-lt"/>
                <a:cs typeface="+mn-lt"/>
              </a:rPr>
              <a:t> - Police or investigators who want to hide evidence or communication in images.</a:t>
            </a:r>
          </a:p>
          <a:p>
            <a:pPr marL="305435" indent="-305435">
              <a:buFont typeface="Wingdings"/>
              <a:buChar char="Ø"/>
            </a:pPr>
            <a:r>
              <a:rPr lang="en-IN" b="1" dirty="0">
                <a:latin typeface="Arial"/>
                <a:ea typeface="+mn-lt"/>
                <a:cs typeface="+mn-lt"/>
              </a:rPr>
              <a:t>Activists</a:t>
            </a:r>
            <a:r>
              <a:rPr lang="en-IN" dirty="0">
                <a:latin typeface="Arial"/>
                <a:ea typeface="+mn-lt"/>
                <a:cs typeface="+mn-lt"/>
              </a:rPr>
              <a:t> - People in risky areas who need to share information without being caught by authorities.</a:t>
            </a:r>
          </a:p>
          <a:p>
            <a:pPr marL="305435" indent="-305435">
              <a:buFont typeface="Wingdings"/>
              <a:buChar char="Ø"/>
            </a:pPr>
            <a:r>
              <a:rPr lang="en-IN" b="1" dirty="0">
                <a:latin typeface="Arial"/>
                <a:ea typeface="+mn-lt"/>
                <a:cs typeface="+mn-lt"/>
              </a:rPr>
              <a:t>IT Professionals</a:t>
            </a:r>
            <a:r>
              <a:rPr lang="en-IN" dirty="0">
                <a:latin typeface="Arial"/>
                <a:ea typeface="+mn-lt"/>
                <a:cs typeface="+mn-lt"/>
              </a:rPr>
              <a:t> - Tech experts who use steganography to test security systems or protect data.</a:t>
            </a:r>
          </a:p>
          <a:p>
            <a:pPr marL="305435" indent="-305435">
              <a:buFont typeface="Wingdings"/>
              <a:buChar char="Ø"/>
            </a:pPr>
            <a:r>
              <a:rPr lang="en-IN" b="1" dirty="0">
                <a:latin typeface="Arial"/>
                <a:ea typeface="+mn-lt"/>
                <a:cs typeface="+mn-lt"/>
              </a:rPr>
              <a:t>Artists or Designers</a:t>
            </a:r>
            <a:r>
              <a:rPr lang="en-IN" dirty="0">
                <a:latin typeface="Arial"/>
                <a:ea typeface="+mn-lt"/>
                <a:cs typeface="+mn-lt"/>
              </a:rPr>
              <a:t> - Creators who want to embed hidden messages or signatures in their digital artwork.</a:t>
            </a:r>
          </a:p>
          <a:p>
            <a:pPr marL="305435" indent="-305435">
              <a:buFont typeface="Wingdings"/>
              <a:buChar char="Ø"/>
            </a:pPr>
            <a:r>
              <a:rPr lang="en-IN" b="1" dirty="0">
                <a:latin typeface="Arial"/>
                <a:ea typeface="+mn-lt"/>
                <a:cs typeface="+mn-lt"/>
              </a:rPr>
              <a:t>Students or Researchers</a:t>
            </a:r>
            <a:r>
              <a:rPr lang="en-IN" dirty="0">
                <a:latin typeface="Arial"/>
                <a:ea typeface="+mn-lt"/>
                <a:cs typeface="+mn-lt"/>
              </a:rPr>
              <a:t> - Learners studying steganography or using it for academic projects.</a:t>
            </a:r>
          </a:p>
          <a:p>
            <a:pPr marL="0" indent="0">
              <a:buNone/>
            </a:pPr>
            <a:endParaRPr lang="en-IN" dirty="0">
              <a:latin typeface="Arial"/>
              <a:cs typeface="Arial"/>
            </a:endParaRPr>
          </a:p>
        </p:txBody>
      </p:sp>
      <p:pic>
        <p:nvPicPr>
          <p:cNvPr id="4" name="Picture 3" descr="End User&quot; Images – Browse 2,164 Stock ...">
            <a:extLst>
              <a:ext uri="{FF2B5EF4-FFF2-40B4-BE49-F238E27FC236}">
                <a16:creationId xmlns:a16="http://schemas.microsoft.com/office/drawing/2014/main" id="{6C1D5F65-E028-BBE5-AA92-576AC9552892}"/>
              </a:ext>
            </a:extLst>
          </p:cNvPr>
          <p:cNvPicPr>
            <a:picLocks noChangeAspect="1"/>
          </p:cNvPicPr>
          <p:nvPr/>
        </p:nvPicPr>
        <p:blipFill>
          <a:blip r:embed="rId2"/>
          <a:stretch>
            <a:fillRect/>
          </a:stretch>
        </p:blipFill>
        <p:spPr>
          <a:xfrm>
            <a:off x="7913742" y="609357"/>
            <a:ext cx="3894109" cy="2216741"/>
          </a:xfrm>
          <a:prstGeom prst="rect">
            <a:avLst/>
          </a:prstGeom>
          <a:ln>
            <a:noFill/>
          </a:ln>
          <a:effectLst>
            <a:softEdge rad="112500"/>
          </a:effectLst>
        </p:spPr>
      </p:pic>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p>
        </p:txBody>
      </p:sp>
      <p:pic>
        <p:nvPicPr>
          <p:cNvPr id="4" name="Content Placeholder 3" descr="A screenshot of a computer&#10;&#10;AI-generated content may be incorrect.">
            <a:extLst>
              <a:ext uri="{FF2B5EF4-FFF2-40B4-BE49-F238E27FC236}">
                <a16:creationId xmlns:a16="http://schemas.microsoft.com/office/drawing/2014/main" id="{2F8354F5-A2F6-D809-FD0C-FB012EAD5242}"/>
              </a:ext>
            </a:extLst>
          </p:cNvPr>
          <p:cNvPicPr>
            <a:picLocks noGrp="1" noChangeAspect="1"/>
          </p:cNvPicPr>
          <p:nvPr>
            <p:ph idx="1"/>
          </p:nvPr>
        </p:nvPicPr>
        <p:blipFill>
          <a:blip r:embed="rId2"/>
          <a:stretch>
            <a:fillRect/>
          </a:stretch>
        </p:blipFill>
        <p:spPr>
          <a:xfrm>
            <a:off x="4940454" y="969621"/>
            <a:ext cx="6956668" cy="5195151"/>
          </a:xfrm>
          <a:prstGeom prst="rect">
            <a:avLst/>
          </a:prstGeom>
          <a:ln>
            <a:noFill/>
          </a:ln>
          <a:effectLst>
            <a:softEdge rad="112500"/>
          </a:effectLst>
        </p:spPr>
      </p:pic>
      <p:pic>
        <p:nvPicPr>
          <p:cNvPr id="7" name="Picture 6" descr="A person sitting at a table with food&#10;&#10;AI-generated content may be incorrect.">
            <a:extLst>
              <a:ext uri="{FF2B5EF4-FFF2-40B4-BE49-F238E27FC236}">
                <a16:creationId xmlns:a16="http://schemas.microsoft.com/office/drawing/2014/main" id="{965BCABC-2B3B-DE20-4246-71A0AE068A22}"/>
              </a:ext>
            </a:extLst>
          </p:cNvPr>
          <p:cNvPicPr>
            <a:picLocks noChangeAspect="1"/>
          </p:cNvPicPr>
          <p:nvPr/>
        </p:nvPicPr>
        <p:blipFill>
          <a:blip r:embed="rId3"/>
          <a:stretch>
            <a:fillRect/>
          </a:stretch>
        </p:blipFill>
        <p:spPr>
          <a:xfrm>
            <a:off x="1106184" y="1710265"/>
            <a:ext cx="3298661" cy="4461165"/>
          </a:xfrm>
          <a:prstGeom prst="rect">
            <a:avLst/>
          </a:prstGeom>
          <a:ln>
            <a:noFill/>
          </a:ln>
          <a:effectLst>
            <a:softEdge rad="112500"/>
          </a:effec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3345056" y="1186478"/>
            <a:ext cx="8110769" cy="530296"/>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148335" y="1573640"/>
            <a:ext cx="8267838" cy="4732680"/>
          </a:xfrm>
        </p:spPr>
        <p:txBody>
          <a:bodyPr vert="horz" lIns="91440" tIns="45720" rIns="91440" bIns="45720" rtlCol="0" anchor="ctr">
            <a:noAutofit/>
          </a:bodyPr>
          <a:lstStyle/>
          <a:p>
            <a:pPr marL="305435" indent="-305435" algn="just">
              <a:buNone/>
            </a:pPr>
            <a:r>
              <a:rPr lang="en-IN" sz="1800" dirty="0">
                <a:solidFill>
                  <a:schemeClr val="tx1"/>
                </a:solidFill>
                <a:latin typeface="Arial"/>
                <a:ea typeface="+mn-lt"/>
                <a:cs typeface="+mn-lt"/>
              </a:rPr>
              <a:t>  In conclusion, the project "Secure Data Hiding in Images Using Steganography" successfully demonstrates a method to hide sensitive information within images, ensuring privacy and security. By embedding data into the pixel values of an image, the technique makes the hidden information invisible to the human eye and difficult for unauthorized users to detect. This approach is particularly useful for secure communication, as it allows data to be transmitted without drawing attention. The project highlights the importance of steganography in protecting confidential information, especially in an era where digital security is crucial. While the method is effective, it is essential to continue improving the technique to counter advanced detection tools and ensure robust security. Overall, this project provides a practical and efficient solution for secure data hiding, making it a valuable tool for safeguarding digital communication.</a:t>
            </a:r>
            <a:endParaRPr lang="en-US" sz="1800">
              <a:solidFill>
                <a:schemeClr val="tx1"/>
              </a:solidFill>
              <a:latin typeface="Arial"/>
              <a:ea typeface="+mn-lt"/>
              <a:cs typeface="+mn-lt"/>
            </a:endParaRPr>
          </a:p>
        </p:txBody>
      </p:sp>
      <p:pic>
        <p:nvPicPr>
          <p:cNvPr id="6" name="Picture 5" descr="How to End a College Essay (With ...">
            <a:extLst>
              <a:ext uri="{FF2B5EF4-FFF2-40B4-BE49-F238E27FC236}">
                <a16:creationId xmlns:a16="http://schemas.microsoft.com/office/drawing/2014/main" id="{7C1CCB5D-2D08-CB51-1EC8-24104029FB8E}"/>
              </a:ext>
            </a:extLst>
          </p:cNvPr>
          <p:cNvPicPr>
            <a:picLocks noChangeAspect="1"/>
          </p:cNvPicPr>
          <p:nvPr/>
        </p:nvPicPr>
        <p:blipFill>
          <a:blip r:embed="rId2"/>
          <a:stretch>
            <a:fillRect/>
          </a:stretch>
        </p:blipFill>
        <p:spPr>
          <a:xfrm>
            <a:off x="8745200" y="2260168"/>
            <a:ext cx="3291416" cy="2637846"/>
          </a:xfrm>
          <a:prstGeom prst="rect">
            <a:avLst/>
          </a:prstGeom>
          <a:ln>
            <a:noFill/>
          </a:ln>
          <a:effectLst>
            <a:softEdge rad="112500"/>
          </a:effectLst>
        </p:spPr>
      </p:pic>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1716156"/>
            <a:ext cx="11029616" cy="530296"/>
          </a:xfrm>
        </p:spPr>
        <p:txBody>
          <a:bodyPr/>
          <a:lstStyle/>
          <a:p>
            <a:r>
              <a:rPr lang="en-IN">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93735" y="1250366"/>
            <a:ext cx="11701207" cy="4724984"/>
          </a:xfrm>
        </p:spPr>
        <p:txBody>
          <a:bodyPr/>
          <a:lstStyle/>
          <a:p>
            <a:pPr marL="0" indent="0">
              <a:buNone/>
            </a:pPr>
            <a:r>
              <a:rPr lang="en-IN" sz="2000">
                <a:solidFill>
                  <a:schemeClr val="tx1"/>
                </a:solidFill>
                <a:latin typeface="Arial"/>
                <a:ea typeface="+mn-lt"/>
                <a:cs typeface="+mn-lt"/>
              </a:rPr>
              <a:t>GitHub Link :</a:t>
            </a:r>
            <a:r>
              <a:rPr lang="en-IN" sz="2000" dirty="0">
                <a:solidFill>
                  <a:schemeClr val="accent1">
                    <a:lumMod val="76000"/>
                  </a:schemeClr>
                </a:solidFill>
                <a:latin typeface="Arial"/>
                <a:ea typeface="+mn-lt"/>
                <a:cs typeface="+mn-lt"/>
              </a:rPr>
              <a:t> </a:t>
            </a:r>
            <a:r>
              <a:rPr lang="en-IN" sz="2000" b="1" dirty="0">
                <a:solidFill>
                  <a:schemeClr val="accent1">
                    <a:lumMod val="76000"/>
                  </a:schemeClr>
                </a:solidFill>
                <a:latin typeface="Arial"/>
                <a:ea typeface="+mn-lt"/>
                <a:cs typeface="+mn-lt"/>
                <a:hlinkClick r:id="rId2">
                  <a:extLst>
                    <a:ext uri="{A12FA001-AC4F-418D-AE19-62706E023703}">
                      <ahyp:hlinkClr xmlns:ahyp="http://schemas.microsoft.com/office/drawing/2018/hyperlinkcolor" val="tx"/>
                    </a:ext>
                  </a:extLst>
                </a:hlinkClick>
              </a:rPr>
              <a:t>https://github.com/Nooor786/Secure-Data-Hiding-in-Images-using-Steganography</a:t>
            </a:r>
            <a:endParaRPr lang="en-US" sz="2000" b="1">
              <a:solidFill>
                <a:schemeClr val="accent1">
                  <a:lumMod val="76000"/>
                </a:schemeClr>
              </a:solidFill>
              <a:latin typeface="Arial"/>
              <a:ea typeface="+mn-lt"/>
              <a:cs typeface="+mn-lt"/>
              <a:hlinkClick r:id="" action="ppaction://noaction">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b30265f8-c5e2-4918-b4a1-b977299ca3e2"/>
    <ds:schemaRef ds:uri="fadb41d3-f9cb-40fb-903c-8cacaba95b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b30265f8-c5e2-4918-b4a1-b977299ca3e2"/>
    <ds:schemaRef ds:uri="fadb41d3-f9cb-40fb-903c-8cacaba95bb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188</cp:revision>
  <dcterms:created xsi:type="dcterms:W3CDTF">2021-05-26T16:50:10Z</dcterms:created>
  <dcterms:modified xsi:type="dcterms:W3CDTF">2025-02-18T17:43:18Z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