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09" r:id="rId5"/>
    <p:sldId id="299" r:id="rId6"/>
    <p:sldId id="314" r:id="rId7"/>
    <p:sldId id="289" r:id="rId8"/>
    <p:sldId id="300" r:id="rId9"/>
    <p:sldId id="290" r:id="rId10"/>
    <p:sldId id="301" r:id="rId11"/>
    <p:sldId id="302" r:id="rId12"/>
    <p:sldId id="298" r:id="rId13"/>
    <p:sldId id="307" r:id="rId14"/>
    <p:sldId id="308" r:id="rId15"/>
    <p:sldId id="306" r:id="rId16"/>
    <p:sldId id="311" r:id="rId17"/>
    <p:sldId id="312" r:id="rId18"/>
    <p:sldId id="313" r:id="rId19"/>
    <p:sldId id="310" r:id="rId20"/>
    <p:sldId id="315"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646" autoAdjust="0"/>
  </p:normalViewPr>
  <p:slideViewPr>
    <p:cSldViewPr snapToGrid="0">
      <p:cViewPr varScale="1">
        <p:scale>
          <a:sx n="81" d="100"/>
          <a:sy n="81" d="100"/>
        </p:scale>
        <p:origin x="744" y="6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5/4/2024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7"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reamclass.io/what-is-school-management-software/" TargetMode="External"/><Relationship Id="rId2" Type="http://schemas.openxmlformats.org/officeDocument/2006/relationships/hyperlink" Target="https://www.studocu.com/en-gb/document/london-metropolitan-university/knowledge-in-policing/school-management-system-project-documen/11876052" TargetMode="External"/><Relationship Id="rId1" Type="http://schemas.openxmlformats.org/officeDocument/2006/relationships/slideLayout" Target="../slideLayouts/slideLayout9.xml"/><Relationship Id="rId4" Type="http://schemas.openxmlformats.org/officeDocument/2006/relationships/hyperlink" Target="https://www.sanomalearning.com/en/our-solutions/digital-platforms-for-administration-workflow/"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1A08BF-A599-69D0-93A9-37BAE4FBC342}"/>
              </a:ext>
            </a:extLst>
          </p:cNvPr>
          <p:cNvSpPr txBox="1"/>
          <p:nvPr/>
        </p:nvSpPr>
        <p:spPr>
          <a:xfrm>
            <a:off x="527367" y="904567"/>
            <a:ext cx="10337278" cy="3268652"/>
          </a:xfrm>
          <a:prstGeom prst="rect">
            <a:avLst/>
          </a:prstGeom>
          <a:noFill/>
        </p:spPr>
        <p:txBody>
          <a:bodyPr wrap="square">
            <a:spAutoFit/>
          </a:bodyPr>
          <a:lstStyle/>
          <a:p>
            <a:pPr marL="66675" marR="73025" algn="ctr">
              <a:lnSpc>
                <a:spcPct val="150000"/>
              </a:lnSpc>
              <a:spcBef>
                <a:spcPts val="320"/>
              </a:spcBef>
            </a:pPr>
            <a:r>
              <a:rPr lang="en-US" sz="2000" b="1" dirty="0">
                <a:solidFill>
                  <a:srgbClr val="FF0000"/>
                </a:solidFill>
                <a:latin typeface="Times New Roman" panose="02020603050405020304" pitchFamily="18" charset="0"/>
                <a:cs typeface="Times New Roman" panose="02020603050405020304" pitchFamily="18" charset="0"/>
              </a:rPr>
              <a:t>RAYALASEEMA UNIVERSITY COLLEGE OF ENGINEERING, KURNOOL</a:t>
            </a:r>
            <a:br>
              <a:rPr lang="en-US" sz="1100" b="1" dirty="0">
                <a:latin typeface="Times New Roman" panose="02020603050405020304" pitchFamily="18" charset="0"/>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1800" b="1" dirty="0">
                <a:latin typeface="Javanese Text" panose="02000000000000000000" pitchFamily="2" charset="0"/>
                <a:cs typeface="Times New Roman" panose="02020603050405020304" pitchFamily="18" charset="0"/>
              </a:rPr>
              <a:t>in partial fulfillment of the requirements for the award of the degree of</a:t>
            </a:r>
            <a:r>
              <a:rPr lang="en-US" sz="1100" b="1" dirty="0">
                <a:latin typeface="Times New Roman" panose="02020603050405020304" pitchFamily="18" charset="0"/>
                <a:cs typeface="Times New Roman" panose="02020603050405020304" pitchFamily="18" charset="0"/>
              </a:rPr>
              <a:t> </a:t>
            </a:r>
            <a:br>
              <a:rPr lang="en-US" sz="1100" b="1" dirty="0">
                <a:latin typeface="Times New Roman" panose="02020603050405020304" pitchFamily="18" charset="0"/>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Bachelor of Technology</a:t>
            </a:r>
            <a:br>
              <a:rPr lang="en-US" sz="1100" b="1" dirty="0">
                <a:latin typeface="Times New Roman" panose="02020603050405020304" pitchFamily="18" charset="0"/>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in</a:t>
            </a:r>
            <a:br>
              <a:rPr lang="en-US" sz="1800" b="1" dirty="0">
                <a:latin typeface="Times New Roman" panose="02020603050405020304" pitchFamily="18" charset="0"/>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000" b="1" dirty="0">
                <a:solidFill>
                  <a:srgbClr val="002060"/>
                </a:solidFill>
                <a:latin typeface="Times New Roman" panose="02020603050405020304" pitchFamily="18" charset="0"/>
                <a:cs typeface="Times New Roman" panose="02020603050405020304" pitchFamily="18" charset="0"/>
              </a:rPr>
              <a:t>COMPUTER SCIENCE AND ENGINEERING</a:t>
            </a:r>
            <a:endParaRPr lang="en-IN" sz="1600" dirty="0">
              <a:effectLst/>
              <a:latin typeface="Times New Roman" panose="02020603050405020304" pitchFamily="18" charset="0"/>
              <a:ea typeface="Times New Roman" panose="02020603050405020304" pitchFamily="18" charset="0"/>
            </a:endParaRPr>
          </a:p>
        </p:txBody>
      </p:sp>
      <p:pic>
        <p:nvPicPr>
          <p:cNvPr id="6" name="image1.jpeg">
            <a:extLst>
              <a:ext uri="{FF2B5EF4-FFF2-40B4-BE49-F238E27FC236}">
                <a16:creationId xmlns:a16="http://schemas.microsoft.com/office/drawing/2014/main" id="{2E8C0211-4F2F-89AC-1889-197F341E64ED}"/>
              </a:ext>
            </a:extLst>
          </p:cNvPr>
          <p:cNvPicPr>
            <a:picLocks noChangeAspect="1"/>
          </p:cNvPicPr>
          <p:nvPr/>
        </p:nvPicPr>
        <p:blipFill>
          <a:blip r:embed="rId2" cstate="print"/>
          <a:stretch>
            <a:fillRect/>
          </a:stretch>
        </p:blipFill>
        <p:spPr>
          <a:xfrm>
            <a:off x="5003191" y="4440024"/>
            <a:ext cx="1385629" cy="1927174"/>
          </a:xfrm>
          <a:prstGeom prst="rect">
            <a:avLst/>
          </a:prstGeom>
        </p:spPr>
      </p:pic>
    </p:spTree>
    <p:extLst>
      <p:ext uri="{BB962C8B-B14F-4D97-AF65-F5344CB8AC3E}">
        <p14:creationId xmlns:p14="http://schemas.microsoft.com/office/powerpoint/2010/main" val="213715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897C075-C7A6-1C91-CA88-E4EB530F4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4567" y="1338315"/>
            <a:ext cx="6833419" cy="527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00781CD-5DB9-64FC-2315-2B413895789B}"/>
              </a:ext>
            </a:extLst>
          </p:cNvPr>
          <p:cNvSpPr txBox="1"/>
          <p:nvPr/>
        </p:nvSpPr>
        <p:spPr>
          <a:xfrm>
            <a:off x="1710813" y="244679"/>
            <a:ext cx="7551174" cy="707886"/>
          </a:xfrm>
          <a:prstGeom prst="rect">
            <a:avLst/>
          </a:prstGeom>
          <a:noFill/>
        </p:spPr>
        <p:txBody>
          <a:bodyPr wrap="square">
            <a:spAutoFit/>
          </a:bodyPr>
          <a:lstStyle/>
          <a:p>
            <a:r>
              <a:rPr lang="en-IN" sz="4000" b="1" i="1" dirty="0">
                <a:solidFill>
                  <a:srgbClr val="FF0000"/>
                </a:solidFill>
                <a:latin typeface="Times New Roman" panose="02020603050405020304" pitchFamily="18" charset="0"/>
                <a:cs typeface="Times New Roman" panose="02020603050405020304" pitchFamily="18" charset="0"/>
              </a:rPr>
              <a:t>     Use case Diagrams</a:t>
            </a:r>
            <a:endParaRPr lang="en-IN" sz="4000" dirty="0"/>
          </a:p>
        </p:txBody>
      </p:sp>
    </p:spTree>
    <p:extLst>
      <p:ext uri="{BB962C8B-B14F-4D97-AF65-F5344CB8AC3E}">
        <p14:creationId xmlns:p14="http://schemas.microsoft.com/office/powerpoint/2010/main" val="175373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1DC65C-481C-F3B1-4570-73DCF8558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219" y="226142"/>
            <a:ext cx="7806813" cy="673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649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9360-4A57-E441-B025-3F3D960D3C1B}"/>
              </a:ext>
            </a:extLst>
          </p:cNvPr>
          <p:cNvSpPr>
            <a:spLocks noGrp="1"/>
          </p:cNvSpPr>
          <p:nvPr>
            <p:ph type="title"/>
          </p:nvPr>
        </p:nvSpPr>
        <p:spPr>
          <a:xfrm>
            <a:off x="1158864" y="102021"/>
            <a:ext cx="9779183" cy="1058185"/>
          </a:xfrm>
        </p:spPr>
        <p:txBody>
          <a:bodyPr/>
          <a:lstStyle/>
          <a:p>
            <a:pPr algn="ctr"/>
            <a:r>
              <a:rPr lang="en-IN" sz="4400" i="1" dirty="0">
                <a:solidFill>
                  <a:srgbClr val="FF0000"/>
                </a:solidFill>
                <a:latin typeface="Times New Roman" panose="02020603050405020304" pitchFamily="18" charset="0"/>
                <a:cs typeface="Times New Roman" panose="02020603050405020304" pitchFamily="18" charset="0"/>
              </a:rPr>
              <a:t>Sample Screenshots</a:t>
            </a:r>
            <a:endParaRPr lang="en-IN" dirty="0"/>
          </a:p>
        </p:txBody>
      </p:sp>
      <p:pic>
        <p:nvPicPr>
          <p:cNvPr id="6" name="Picture 5">
            <a:extLst>
              <a:ext uri="{FF2B5EF4-FFF2-40B4-BE49-F238E27FC236}">
                <a16:creationId xmlns:a16="http://schemas.microsoft.com/office/drawing/2014/main" id="{7F3755FC-4395-0837-20BB-EA5D4F8BA4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093508"/>
            <a:ext cx="7051249" cy="5764491"/>
          </a:xfrm>
          <a:prstGeom prst="rect">
            <a:avLst/>
          </a:prstGeom>
          <a:noFill/>
          <a:ln>
            <a:noFill/>
          </a:ln>
        </p:spPr>
      </p:pic>
      <p:sp>
        <p:nvSpPr>
          <p:cNvPr id="18" name="TextBox 17">
            <a:extLst>
              <a:ext uri="{FF2B5EF4-FFF2-40B4-BE49-F238E27FC236}">
                <a16:creationId xmlns:a16="http://schemas.microsoft.com/office/drawing/2014/main" id="{ADA134A1-E787-C60C-4C80-BEB749F22C0D}"/>
              </a:ext>
            </a:extLst>
          </p:cNvPr>
          <p:cNvSpPr txBox="1"/>
          <p:nvPr/>
        </p:nvSpPr>
        <p:spPr>
          <a:xfrm>
            <a:off x="7457416" y="1874728"/>
            <a:ext cx="2487559" cy="3108543"/>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Home Page:</a:t>
            </a:r>
          </a:p>
          <a:p>
            <a:pPr marL="285750" indent="-285750">
              <a:buFontTx/>
              <a:buChar char="-"/>
            </a:pPr>
            <a:r>
              <a:rPr lang="en-IN" sz="2800" dirty="0">
                <a:latin typeface="Times New Roman" panose="02020603050405020304" pitchFamily="18" charset="0"/>
                <a:cs typeface="Times New Roman" panose="02020603050405020304" pitchFamily="18" charset="0"/>
              </a:rPr>
              <a:t>Portals</a:t>
            </a:r>
          </a:p>
          <a:p>
            <a:pPr marL="285750" indent="-285750">
              <a:buFontTx/>
              <a:buChar char="-"/>
            </a:pPr>
            <a:r>
              <a:rPr lang="en-IN" sz="2800" dirty="0">
                <a:latin typeface="Times New Roman" panose="02020603050405020304" pitchFamily="18" charset="0"/>
                <a:cs typeface="Times New Roman" panose="02020603050405020304" pitchFamily="18" charset="0"/>
              </a:rPr>
              <a:t>Latest News</a:t>
            </a:r>
          </a:p>
          <a:p>
            <a:pPr marL="285750" indent="-285750">
              <a:buFontTx/>
              <a:buChar char="-"/>
            </a:pPr>
            <a:r>
              <a:rPr lang="en-IN" sz="2800" dirty="0">
                <a:latin typeface="Times New Roman" panose="02020603050405020304" pitchFamily="18" charset="0"/>
                <a:cs typeface="Times New Roman" panose="02020603050405020304" pitchFamily="18" charset="0"/>
              </a:rPr>
              <a:t>Events</a:t>
            </a:r>
          </a:p>
          <a:p>
            <a:pPr marL="285750" indent="-285750">
              <a:buFontTx/>
              <a:buChar char="-"/>
            </a:pPr>
            <a:r>
              <a:rPr lang="en-IN" sz="2800" dirty="0">
                <a:latin typeface="Times New Roman" panose="02020603050405020304" pitchFamily="18" charset="0"/>
                <a:cs typeface="Times New Roman" panose="02020603050405020304" pitchFamily="18" charset="0"/>
              </a:rPr>
              <a:t>Questions</a:t>
            </a:r>
          </a:p>
          <a:p>
            <a:pPr marL="285750" indent="-285750">
              <a:buFontTx/>
              <a:buChar char="-"/>
            </a:pPr>
            <a:r>
              <a:rPr lang="en-IN" sz="2800" dirty="0">
                <a:latin typeface="Times New Roman" panose="02020603050405020304" pitchFamily="18" charset="0"/>
                <a:cs typeface="Times New Roman" panose="02020603050405020304" pitchFamily="18" charset="0"/>
              </a:rPr>
              <a:t>Gallery</a:t>
            </a:r>
          </a:p>
          <a:p>
            <a:pPr marL="285750" indent="-285750">
              <a:buFontTx/>
              <a:buChar char="-"/>
            </a:pPr>
            <a:r>
              <a:rPr lang="en-IN" sz="2800" dirty="0">
                <a:latin typeface="Times New Roman" panose="02020603050405020304" pitchFamily="18" charset="0"/>
                <a:cs typeface="Times New Roman" panose="02020603050405020304" pitchFamily="18" charset="0"/>
              </a:rPr>
              <a:t>Contact</a:t>
            </a:r>
          </a:p>
        </p:txBody>
      </p:sp>
    </p:spTree>
    <p:extLst>
      <p:ext uri="{BB962C8B-B14F-4D97-AF65-F5344CB8AC3E}">
        <p14:creationId xmlns:p14="http://schemas.microsoft.com/office/powerpoint/2010/main" val="305526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BB0219E-7DA6-E02F-3815-47C6704F0BA7}"/>
              </a:ext>
            </a:extLst>
          </p:cNvPr>
          <p:cNvPicPr>
            <a:picLocks noChangeAspect="1"/>
          </p:cNvPicPr>
          <p:nvPr/>
        </p:nvPicPr>
        <p:blipFill>
          <a:blip r:embed="rId2"/>
          <a:stretch>
            <a:fillRect/>
          </a:stretch>
        </p:blipFill>
        <p:spPr>
          <a:xfrm>
            <a:off x="0" y="0"/>
            <a:ext cx="6825006" cy="6858000"/>
          </a:xfrm>
          <a:prstGeom prst="rect">
            <a:avLst/>
          </a:prstGeom>
        </p:spPr>
      </p:pic>
      <p:sp>
        <p:nvSpPr>
          <p:cNvPr id="20" name="TextBox 19">
            <a:extLst>
              <a:ext uri="{FF2B5EF4-FFF2-40B4-BE49-F238E27FC236}">
                <a16:creationId xmlns:a16="http://schemas.microsoft.com/office/drawing/2014/main" id="{FC490C74-5D07-7350-B83D-193C61094132}"/>
              </a:ext>
            </a:extLst>
          </p:cNvPr>
          <p:cNvSpPr txBox="1"/>
          <p:nvPr/>
        </p:nvSpPr>
        <p:spPr>
          <a:xfrm>
            <a:off x="7262893" y="1640972"/>
            <a:ext cx="4929107" cy="3108543"/>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Admin Portal</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Login</a:t>
            </a:r>
          </a:p>
          <a:p>
            <a:r>
              <a:rPr lang="en-IN" sz="2800" dirty="0">
                <a:latin typeface="Times New Roman" panose="02020603050405020304" pitchFamily="18" charset="0"/>
                <a:cs typeface="Times New Roman" panose="02020603050405020304" pitchFamily="18" charset="0"/>
              </a:rPr>
              <a:t>- Dashboard</a:t>
            </a:r>
          </a:p>
          <a:p>
            <a:r>
              <a:rPr lang="en-IN" sz="2800" dirty="0">
                <a:latin typeface="Times New Roman" panose="02020603050405020304" pitchFamily="18" charset="0"/>
                <a:cs typeface="Times New Roman" panose="02020603050405020304" pitchFamily="18" charset="0"/>
              </a:rPr>
              <a:t>- Class management</a:t>
            </a:r>
          </a:p>
          <a:p>
            <a:r>
              <a:rPr lang="en-IN" sz="2800" dirty="0">
                <a:latin typeface="Times New Roman" panose="02020603050405020304" pitchFamily="18" charset="0"/>
                <a:cs typeface="Times New Roman" panose="02020603050405020304" pitchFamily="18" charset="0"/>
              </a:rPr>
              <a:t>- Student management</a:t>
            </a:r>
          </a:p>
          <a:p>
            <a:r>
              <a:rPr lang="en-IN" sz="2800" dirty="0">
                <a:latin typeface="Times New Roman" panose="02020603050405020304" pitchFamily="18" charset="0"/>
                <a:cs typeface="Times New Roman" panose="02020603050405020304" pitchFamily="18" charset="0"/>
              </a:rPr>
              <a:t>- Notice board</a:t>
            </a:r>
          </a:p>
          <a:p>
            <a:r>
              <a:rPr lang="en-IN" sz="2800" dirty="0">
                <a:latin typeface="Times New Roman" panose="02020603050405020304" pitchFamily="18" charset="0"/>
                <a:cs typeface="Times New Roman" panose="02020603050405020304" pitchFamily="18" charset="0"/>
              </a:rPr>
              <a:t>- Reports &amp; Search function</a:t>
            </a:r>
          </a:p>
        </p:txBody>
      </p:sp>
    </p:spTree>
    <p:extLst>
      <p:ext uri="{BB962C8B-B14F-4D97-AF65-F5344CB8AC3E}">
        <p14:creationId xmlns:p14="http://schemas.microsoft.com/office/powerpoint/2010/main" val="350020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2C8E71-D708-163B-F162-EA576C529B68}"/>
              </a:ext>
            </a:extLst>
          </p:cNvPr>
          <p:cNvPicPr>
            <a:picLocks noChangeAspect="1"/>
          </p:cNvPicPr>
          <p:nvPr/>
        </p:nvPicPr>
        <p:blipFill>
          <a:blip r:embed="rId2"/>
          <a:stretch>
            <a:fillRect/>
          </a:stretch>
        </p:blipFill>
        <p:spPr>
          <a:xfrm>
            <a:off x="-1" y="0"/>
            <a:ext cx="6900422" cy="6858000"/>
          </a:xfrm>
          <a:prstGeom prst="rect">
            <a:avLst/>
          </a:prstGeom>
        </p:spPr>
      </p:pic>
      <p:sp>
        <p:nvSpPr>
          <p:cNvPr id="22" name="TextBox 21">
            <a:extLst>
              <a:ext uri="{FF2B5EF4-FFF2-40B4-BE49-F238E27FC236}">
                <a16:creationId xmlns:a16="http://schemas.microsoft.com/office/drawing/2014/main" id="{D08FF8B3-88B6-3356-88BC-3128B2AC6755}"/>
              </a:ext>
            </a:extLst>
          </p:cNvPr>
          <p:cNvSpPr txBox="1"/>
          <p:nvPr/>
        </p:nvSpPr>
        <p:spPr>
          <a:xfrm flipH="1">
            <a:off x="7352906" y="1836703"/>
            <a:ext cx="4232634" cy="2677656"/>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Student Management Portal:</a:t>
            </a:r>
          </a:p>
          <a:p>
            <a:pPr marL="285750" indent="-285750">
              <a:buFontTx/>
              <a:buChar char="-"/>
            </a:pPr>
            <a:r>
              <a:rPr lang="en-IN" sz="2800" dirty="0">
                <a:latin typeface="Times New Roman" panose="02020603050405020304" pitchFamily="18" charset="0"/>
                <a:cs typeface="Times New Roman" panose="02020603050405020304" pitchFamily="18" charset="0"/>
              </a:rPr>
              <a:t>About</a:t>
            </a:r>
          </a:p>
          <a:p>
            <a:pPr marL="285750" indent="-285750">
              <a:buFontTx/>
              <a:buChar char="-"/>
            </a:pPr>
            <a:r>
              <a:rPr lang="en-IN" sz="2800" dirty="0">
                <a:latin typeface="Times New Roman" panose="02020603050405020304" pitchFamily="18" charset="0"/>
                <a:cs typeface="Times New Roman" panose="02020603050405020304" pitchFamily="18" charset="0"/>
              </a:rPr>
              <a:t>Contact </a:t>
            </a:r>
          </a:p>
          <a:p>
            <a:pPr marL="285750" indent="-285750">
              <a:buFontTx/>
              <a:buChar char="-"/>
            </a:pPr>
            <a:r>
              <a:rPr lang="en-IN" sz="2800" dirty="0">
                <a:latin typeface="Times New Roman" panose="02020603050405020304" pitchFamily="18" charset="0"/>
                <a:cs typeface="Times New Roman" panose="02020603050405020304" pitchFamily="18" charset="0"/>
              </a:rPr>
              <a:t>Admin </a:t>
            </a:r>
          </a:p>
          <a:p>
            <a:pPr marL="285750" indent="-285750">
              <a:buFontTx/>
              <a:buChar char="-"/>
            </a:pPr>
            <a:r>
              <a:rPr lang="en-IN" sz="2800" dirty="0">
                <a:latin typeface="Times New Roman" panose="02020603050405020304" pitchFamily="18" charset="0"/>
                <a:cs typeface="Times New Roman" panose="02020603050405020304" pitchFamily="18" charset="0"/>
              </a:rPr>
              <a:t>Student Profile</a:t>
            </a:r>
          </a:p>
        </p:txBody>
      </p:sp>
    </p:spTree>
    <p:extLst>
      <p:ext uri="{BB962C8B-B14F-4D97-AF65-F5344CB8AC3E}">
        <p14:creationId xmlns:p14="http://schemas.microsoft.com/office/powerpoint/2010/main" val="242863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314276-9536-27DD-8DCC-3066ED081E3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6956982" cy="6858001"/>
          </a:xfrm>
          <a:prstGeom prst="rect">
            <a:avLst/>
          </a:prstGeom>
          <a:noFill/>
          <a:ln>
            <a:noFill/>
          </a:ln>
        </p:spPr>
      </p:pic>
      <p:sp>
        <p:nvSpPr>
          <p:cNvPr id="24" name="TextBox 23">
            <a:extLst>
              <a:ext uri="{FF2B5EF4-FFF2-40B4-BE49-F238E27FC236}">
                <a16:creationId xmlns:a16="http://schemas.microsoft.com/office/drawing/2014/main" id="{A2970613-F46A-8ADC-8279-268B3B9324FD}"/>
              </a:ext>
            </a:extLst>
          </p:cNvPr>
          <p:cNvSpPr txBox="1"/>
          <p:nvPr/>
        </p:nvSpPr>
        <p:spPr>
          <a:xfrm flipH="1">
            <a:off x="7390311" y="2232630"/>
            <a:ext cx="2831690" cy="1384995"/>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Result Portal:</a:t>
            </a:r>
          </a:p>
          <a:p>
            <a:pPr marL="285750" indent="-285750">
              <a:buFontTx/>
              <a:buChar char="-"/>
            </a:pPr>
            <a:r>
              <a:rPr lang="en-IN" sz="2800" dirty="0">
                <a:latin typeface="Times New Roman" panose="02020603050405020304" pitchFamily="18" charset="0"/>
                <a:cs typeface="Times New Roman" panose="02020603050405020304" pitchFamily="18" charset="0"/>
              </a:rPr>
              <a:t>Student Login</a:t>
            </a:r>
          </a:p>
          <a:p>
            <a:pPr marL="285750" indent="-285750">
              <a:buFontTx/>
              <a:buChar char="-"/>
            </a:pPr>
            <a:r>
              <a:rPr lang="en-IN" sz="2800" dirty="0">
                <a:latin typeface="Times New Roman" panose="02020603050405020304" pitchFamily="18" charset="0"/>
                <a:cs typeface="Times New Roman" panose="02020603050405020304" pitchFamily="18" charset="0"/>
              </a:rPr>
              <a:t>Admin Login</a:t>
            </a:r>
          </a:p>
        </p:txBody>
      </p:sp>
    </p:spTree>
    <p:extLst>
      <p:ext uri="{BB962C8B-B14F-4D97-AF65-F5344CB8AC3E}">
        <p14:creationId xmlns:p14="http://schemas.microsoft.com/office/powerpoint/2010/main" val="391905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DBEA-3A18-3254-925E-101B02A66C20}"/>
              </a:ext>
            </a:extLst>
          </p:cNvPr>
          <p:cNvSpPr>
            <a:spLocks noGrp="1"/>
          </p:cNvSpPr>
          <p:nvPr>
            <p:ph type="title"/>
          </p:nvPr>
        </p:nvSpPr>
        <p:spPr/>
        <p:txBody>
          <a:bodyPr/>
          <a:lstStyle/>
          <a:p>
            <a:pPr algn="ctr"/>
            <a:r>
              <a:rPr lang="en-US" sz="4400" b="1" i="1" dirty="0">
                <a:solidFill>
                  <a:srgbClr val="FF0000"/>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ECEB40A3-4F04-4D7F-E8A5-1B2B8848F9A0}"/>
              </a:ext>
            </a:extLst>
          </p:cNvPr>
          <p:cNvSpPr>
            <a:spLocks noGrp="1"/>
          </p:cNvSpPr>
          <p:nvPr>
            <p:ph idx="1"/>
          </p:nvPr>
        </p:nvSpPr>
        <p:spPr/>
        <p:txBody>
          <a:bodyPr/>
          <a:lstStyle/>
          <a:p>
            <a:pPr>
              <a:lnSpc>
                <a:spcPct val="150000"/>
              </a:lnSpc>
            </a:pPr>
            <a:r>
              <a:rPr lang="en-US" sz="2800" b="0" i="0" dirty="0">
                <a:solidFill>
                  <a:srgbClr val="0D0D0D"/>
                </a:solidFill>
                <a:effectLst/>
                <a:latin typeface="Times New Roman" panose="02020603050405020304" pitchFamily="18" charset="0"/>
                <a:cs typeface="Times New Roman" panose="02020603050405020304" pitchFamily="18" charset="0"/>
              </a:rPr>
              <a:t>In conclusion, the implementation of </a:t>
            </a:r>
            <a:r>
              <a:rPr lang="en-US" sz="2800" b="0" i="0">
                <a:solidFill>
                  <a:srgbClr val="0D0D0D"/>
                </a:solidFill>
                <a:effectLst/>
                <a:latin typeface="Times New Roman" panose="02020603050405020304" pitchFamily="18" charset="0"/>
                <a:cs typeface="Times New Roman" panose="02020603050405020304" pitchFamily="18" charset="0"/>
              </a:rPr>
              <a:t>a Student </a:t>
            </a:r>
            <a:r>
              <a:rPr lang="en-US" sz="2800" b="0" i="0" dirty="0">
                <a:solidFill>
                  <a:srgbClr val="0D0D0D"/>
                </a:solidFill>
                <a:effectLst/>
                <a:latin typeface="Times New Roman" panose="02020603050405020304" pitchFamily="18" charset="0"/>
                <a:cs typeface="Times New Roman" panose="02020603050405020304" pitchFamily="18" charset="0"/>
              </a:rPr>
              <a:t>Management System (SMS) represents a transformative step towards enhancing educational administration, fostering collaboration, and improving outcomes for students, teachers, parents, and administrators alike.</a:t>
            </a:r>
            <a:endParaRPr lang="en-IN" sz="2800"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80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E3489C-D1D3-3E63-BD0E-E78CC5AE0D28}"/>
              </a:ext>
            </a:extLst>
          </p:cNvPr>
          <p:cNvSpPr txBox="1"/>
          <p:nvPr/>
        </p:nvSpPr>
        <p:spPr>
          <a:xfrm>
            <a:off x="791852" y="688157"/>
            <a:ext cx="7334053" cy="5418215"/>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Reference</a:t>
            </a:r>
            <a:endParaRPr lang="en-IN" sz="1900" dirty="0">
              <a:effectLst/>
              <a:latin typeface="Times New Roman" panose="02020603050405020304" pitchFamily="18" charset="0"/>
              <a:ea typeface="Times New Roman" panose="02020603050405020304" pitchFamily="18" charset="0"/>
            </a:endParaRPr>
          </a:p>
          <a:p>
            <a:pPr>
              <a:lnSpc>
                <a:spcPct val="150000"/>
              </a:lnSpc>
            </a:pPr>
            <a:r>
              <a:rPr lang="en-US" sz="1900" b="1" dirty="0">
                <a:solidFill>
                  <a:schemeClr val="accent4">
                    <a:lumMod val="60000"/>
                    <a:lumOff val="40000"/>
                  </a:schemeClr>
                </a:solidFill>
                <a:effectLst/>
                <a:latin typeface="Times New Roman" panose="02020603050405020304" pitchFamily="18" charset="0"/>
                <a:ea typeface="Times New Roman" panose="02020603050405020304" pitchFamily="18" charset="0"/>
              </a:rPr>
              <a:t>Articles and Whitepapers:</a:t>
            </a:r>
            <a:endParaRPr lang="en-IN" sz="1900" dirty="0">
              <a:solidFill>
                <a:schemeClr val="accent4">
                  <a:lumMod val="60000"/>
                  <a:lumOff val="40000"/>
                </a:schemeClr>
              </a:solidFill>
              <a:effectLst/>
              <a:latin typeface="Times New Roman" panose="02020603050405020304" pitchFamily="18" charset="0"/>
              <a:ea typeface="Times New Roman" panose="02020603050405020304" pitchFamily="18" charset="0"/>
            </a:endParaRPr>
          </a:p>
          <a:p>
            <a:pPr>
              <a:lnSpc>
                <a:spcPct val="150000"/>
              </a:lnSpc>
            </a:pPr>
            <a:r>
              <a:rPr lang="en-US" sz="1900" b="1" dirty="0">
                <a:effectLst/>
                <a:latin typeface="Times New Roman" panose="02020603050405020304" pitchFamily="18" charset="0"/>
                <a:ea typeface="Times New Roman" panose="02020603050405020304" pitchFamily="18" charset="0"/>
              </a:rPr>
              <a:t>My School: </a:t>
            </a:r>
            <a:r>
              <a:rPr lang="en-US" sz="1900" dirty="0">
                <a:effectLst/>
                <a:latin typeface="Times New Roman" panose="02020603050405020304" pitchFamily="18" charset="0"/>
                <a:ea typeface="Times New Roman" panose="02020603050405020304" pitchFamily="18" charset="0"/>
              </a:rPr>
              <a:t> </a:t>
            </a:r>
            <a:r>
              <a:rPr lang="en-US" sz="1900" dirty="0">
                <a:solidFill>
                  <a:schemeClr val="accent6">
                    <a:lumMod val="75000"/>
                  </a:schemeClr>
                </a:solidFill>
                <a:effectLst/>
                <a:latin typeface="Times New Roman" panose="02020603050405020304" pitchFamily="18" charset="0"/>
                <a:ea typeface="Times New Roman" panose="02020603050405020304" pitchFamily="18" charset="0"/>
              </a:rPr>
              <a:t>School Management System Based on Web   </a:t>
            </a:r>
            <a:r>
              <a:rPr lang="en-US" sz="1900" dirty="0">
                <a:effectLst/>
                <a:latin typeface="Times New Roman" panose="02020603050405020304" pitchFamily="18" charset="0"/>
                <a:ea typeface="Times New Roman" panose="02020603050405020304" pitchFamily="18" charset="0"/>
                <a:hlinkClick r:id="rId2"/>
              </a:rPr>
              <a:t>https://www.studocu.com/en-gb/document/london-metropolitan-university/knowledge-in-policing/school-management-system-project-documen/11876052</a:t>
            </a:r>
            <a:r>
              <a:rPr lang="en-US" sz="1900" dirty="0">
                <a:effectLst/>
                <a:latin typeface="Times New Roman" panose="02020603050405020304" pitchFamily="18" charset="0"/>
                <a:ea typeface="Times New Roman" panose="02020603050405020304" pitchFamily="18" charset="0"/>
              </a:rPr>
              <a:t> </a:t>
            </a:r>
          </a:p>
          <a:p>
            <a:pPr>
              <a:lnSpc>
                <a:spcPct val="150000"/>
              </a:lnSpc>
            </a:pPr>
            <a:r>
              <a:rPr lang="en-US" sz="1900" b="1" dirty="0">
                <a:effectLst/>
                <a:latin typeface="Times New Roman" panose="02020603050405020304" pitchFamily="18" charset="0"/>
                <a:ea typeface="Times New Roman" panose="02020603050405020304" pitchFamily="18" charset="0"/>
              </a:rPr>
              <a:t>Industry Websites:</a:t>
            </a:r>
            <a:endParaRPr lang="en-IN" sz="1900" dirty="0">
              <a:effectLst/>
              <a:latin typeface="Times New Roman" panose="02020603050405020304" pitchFamily="18" charset="0"/>
              <a:ea typeface="Times New Roman" panose="02020603050405020304" pitchFamily="18" charset="0"/>
            </a:endParaRPr>
          </a:p>
          <a:p>
            <a:pPr>
              <a:lnSpc>
                <a:spcPct val="150000"/>
              </a:lnSpc>
            </a:pPr>
            <a:r>
              <a:rPr lang="en-US" sz="1900" dirty="0">
                <a:effectLst/>
                <a:latin typeface="Times New Roman" panose="02020603050405020304" pitchFamily="18" charset="0"/>
                <a:ea typeface="Times New Roman" panose="02020603050405020304" pitchFamily="18" charset="0"/>
              </a:rPr>
              <a:t>Reference - School Management System </a:t>
            </a:r>
            <a:r>
              <a:rPr lang="en-US" sz="1900" dirty="0">
                <a:effectLst/>
                <a:latin typeface="Times New Roman" panose="02020603050405020304" pitchFamily="18" charset="0"/>
                <a:ea typeface="Times New Roman" panose="02020603050405020304" pitchFamily="18" charset="0"/>
                <a:hlinkClick r:id="rId3"/>
              </a:rPr>
              <a:t>https://www.dreamclass.io/what-is-school-management-software/</a:t>
            </a:r>
            <a:r>
              <a:rPr lang="en-US" sz="1900" dirty="0">
                <a:effectLst/>
                <a:latin typeface="Times New Roman" panose="02020603050405020304" pitchFamily="18" charset="0"/>
                <a:ea typeface="Times New Roman" panose="02020603050405020304" pitchFamily="18" charset="0"/>
              </a:rPr>
              <a:t> </a:t>
            </a:r>
          </a:p>
          <a:p>
            <a:pPr>
              <a:lnSpc>
                <a:spcPct val="150000"/>
              </a:lnSpc>
            </a:pPr>
            <a:r>
              <a:rPr lang="en-US" sz="1900" b="1" dirty="0">
                <a:effectLst/>
                <a:latin typeface="Times New Roman" panose="02020603050405020304" pitchFamily="18" charset="0"/>
                <a:ea typeface="Times New Roman" panose="02020603050405020304" pitchFamily="18" charset="0"/>
              </a:rPr>
              <a:t>Platforms for school administration </a:t>
            </a:r>
            <a:r>
              <a:rPr lang="en-US" sz="190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hlinkClick r:id="rId4"/>
              </a:rPr>
              <a:t>https://www.sanomalearning.com/en/our-solutions/digital-platforms-for-administration-workflow/</a:t>
            </a:r>
            <a:endParaRPr lang="en-IN"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699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9959E0-E429-814E-9EFA-0863A07635DC}"/>
              </a:ext>
            </a:extLst>
          </p:cNvPr>
          <p:cNvSpPr>
            <a:spLocks noGrp="1"/>
          </p:cNvSpPr>
          <p:nvPr>
            <p:ph idx="1"/>
          </p:nvPr>
        </p:nvSpPr>
        <p:spPr>
          <a:xfrm>
            <a:off x="358219" y="970961"/>
            <a:ext cx="10579828" cy="5712643"/>
          </a:xfrm>
        </p:spPr>
        <p:txBody>
          <a:bodyPr>
            <a:normAutofit/>
          </a:bodyPr>
          <a:lstStyle/>
          <a:p>
            <a:pPr>
              <a:lnSpc>
                <a:spcPct val="100000"/>
              </a:lnSpc>
            </a:pPr>
            <a:endParaRPr lang="en-US" sz="2000" b="1" dirty="0">
              <a:latin typeface="Times New Roman" panose="02020603050405020304" pitchFamily="18" charset="0"/>
              <a:cs typeface="Times New Roman" panose="02020603050405020304" pitchFamily="18" charset="0"/>
            </a:endParaRPr>
          </a:p>
          <a:p>
            <a:pPr>
              <a:lnSpc>
                <a:spcPct val="100000"/>
              </a:lnSpc>
            </a:pPr>
            <a:r>
              <a:rPr lang="en-US" sz="3400" b="1" dirty="0">
                <a:latin typeface="Times New Roman" panose="02020603050405020304" pitchFamily="18" charset="0"/>
                <a:cs typeface="Times New Roman" panose="02020603050405020304" pitchFamily="18" charset="0"/>
              </a:rPr>
              <a:t>Presented By:     </a:t>
            </a:r>
            <a:r>
              <a:rPr lang="en-US" sz="2000" b="1" dirty="0">
                <a:latin typeface="Times New Roman" panose="02020603050405020304" pitchFamily="18" charset="0"/>
                <a:cs typeface="Times New Roman" panose="02020603050405020304" pitchFamily="18" charset="0"/>
              </a:rPr>
              <a:t>			</a:t>
            </a:r>
            <a:endParaRPr lang="en-US" sz="2000" b="1"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1.MAJJARI NAVEEN -                      20RU1A0531</a:t>
            </a:r>
          </a:p>
          <a:p>
            <a:pPr>
              <a:lnSpc>
                <a:spcPct val="100000"/>
              </a:lnSpc>
            </a:pPr>
            <a:r>
              <a:rPr lang="en-US" sz="2000" b="1" dirty="0">
                <a:latin typeface="Times New Roman" panose="02020603050405020304" pitchFamily="18" charset="0"/>
                <a:cs typeface="Times New Roman" panose="02020603050405020304" pitchFamily="18" charset="0"/>
              </a:rPr>
              <a:t>2.SHAIK NOORULLAH -                 20RU1A0549</a:t>
            </a:r>
          </a:p>
          <a:p>
            <a:pPr>
              <a:lnSpc>
                <a:spcPct val="100000"/>
              </a:lnSpc>
            </a:pPr>
            <a:r>
              <a:rPr lang="en-US" sz="2000" b="1" dirty="0">
                <a:latin typeface="Times New Roman" panose="02020603050405020304" pitchFamily="18" charset="0"/>
                <a:cs typeface="Times New Roman" panose="02020603050405020304" pitchFamily="18" charset="0"/>
              </a:rPr>
              <a:t>3.HARIJANA KRISHNAVENI -       21RU5A0505</a:t>
            </a:r>
          </a:p>
          <a:p>
            <a:pPr>
              <a:lnSpc>
                <a:spcPct val="100000"/>
              </a:lnSpc>
            </a:pPr>
            <a:r>
              <a:rPr lang="en-US" sz="2000" b="1" dirty="0">
                <a:latin typeface="Times New Roman" panose="02020603050405020304" pitchFamily="18" charset="0"/>
                <a:cs typeface="Times New Roman" panose="02020603050405020304" pitchFamily="18" charset="0"/>
              </a:rPr>
              <a:t>4.SHAIK MOHAMMED SUFIAN - 20RU1A0547</a:t>
            </a:r>
          </a:p>
          <a:p>
            <a:pPr>
              <a:lnSpc>
                <a:spcPct val="100000"/>
              </a:lnSpc>
            </a:pPr>
            <a:endParaRPr lang="en-US" sz="2000" b="1" dirty="0">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Under the esteemed guidance of</a:t>
            </a:r>
          </a:p>
          <a:p>
            <a:r>
              <a:rPr lang="en-US" sz="2400" b="1" dirty="0">
                <a:solidFill>
                  <a:srgbClr val="FF0000"/>
                </a:solidFill>
                <a:latin typeface="Times New Roman" panose="02020603050405020304" pitchFamily="18" charset="0"/>
                <a:cs typeface="Times New Roman" panose="02020603050405020304" pitchFamily="18" charset="0"/>
              </a:rPr>
              <a:t>Mr. V. SATISH KUMAR, </a:t>
            </a:r>
            <a:r>
              <a:rPr lang="en-US" sz="2400" b="1" dirty="0" err="1">
                <a:solidFill>
                  <a:srgbClr val="FF0000"/>
                </a:solidFill>
                <a:latin typeface="Times New Roman" panose="02020603050405020304" pitchFamily="18" charset="0"/>
                <a:cs typeface="Times New Roman" panose="02020603050405020304" pitchFamily="18" charset="0"/>
              </a:rPr>
              <a:t>M.Tech</a:t>
            </a:r>
            <a:r>
              <a:rPr lang="en-US" sz="2400" b="1" dirty="0">
                <a:solidFill>
                  <a:srgbClr val="FF0000"/>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Assistant professor(Ad hoc) &amp; Coordinator.</a:t>
            </a:r>
          </a:p>
          <a:p>
            <a:pPr>
              <a:lnSpc>
                <a:spcPct val="100000"/>
              </a:lnSpc>
            </a:pPr>
            <a:endParaRPr lang="en-IN" sz="2000" dirty="0">
              <a:latin typeface="Times New Roman" panose="02020603050405020304" pitchFamily="18" charset="0"/>
              <a:cs typeface="Times New Roman" panose="02020603050405020304" pitchFamily="18" charset="0"/>
            </a:endParaRPr>
          </a:p>
          <a:p>
            <a:endParaRPr lang="en-IN" sz="2000" dirty="0"/>
          </a:p>
          <a:p>
            <a:endParaRPr lang="en-IN" sz="2000" dirty="0"/>
          </a:p>
        </p:txBody>
      </p:sp>
    </p:spTree>
    <p:extLst>
      <p:ext uri="{BB962C8B-B14F-4D97-AF65-F5344CB8AC3E}">
        <p14:creationId xmlns:p14="http://schemas.microsoft.com/office/powerpoint/2010/main" val="161443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2627E8-2ED0-5C70-61AB-C4129C35F688}"/>
              </a:ext>
            </a:extLst>
          </p:cNvPr>
          <p:cNvSpPr txBox="1"/>
          <p:nvPr/>
        </p:nvSpPr>
        <p:spPr>
          <a:xfrm>
            <a:off x="320511" y="399795"/>
            <a:ext cx="10312924" cy="3631763"/>
          </a:xfrm>
          <a:prstGeom prst="rect">
            <a:avLst/>
          </a:prstGeom>
          <a:noFill/>
        </p:spPr>
        <p:txBody>
          <a:bodyPr wrap="square">
            <a:spAutoFit/>
          </a:bodyPr>
          <a:lstStyle/>
          <a:p>
            <a:pPr algn="ctr"/>
            <a:endParaRPr lang="en-US" sz="2800" b="1" u="sng" dirty="0">
              <a:solidFill>
                <a:srgbClr val="FF0000"/>
              </a:solidFill>
              <a:latin typeface="Times New Roman" panose="02020603050405020304" pitchFamily="18" charset="0"/>
              <a:cs typeface="Times New Roman" panose="02020603050405020304" pitchFamily="18" charset="0"/>
            </a:endParaRPr>
          </a:p>
          <a:p>
            <a:pPr algn="ctr"/>
            <a:endParaRPr lang="en-US" sz="2800" b="1" u="sng" dirty="0">
              <a:solidFill>
                <a:srgbClr val="FF0000"/>
              </a:solidFill>
              <a:latin typeface="Times New Roman" panose="02020603050405020304" pitchFamily="18" charset="0"/>
              <a:cs typeface="Times New Roman" panose="02020603050405020304" pitchFamily="18" charset="0"/>
            </a:endParaRPr>
          </a:p>
          <a:p>
            <a:pPr algn="ctr"/>
            <a:endParaRPr lang="en-US" sz="2800" b="1" u="sng" dirty="0">
              <a:solidFill>
                <a:srgbClr val="FF0000"/>
              </a:solidFill>
              <a:latin typeface="Times New Roman" panose="02020603050405020304" pitchFamily="18" charset="0"/>
              <a:cs typeface="Times New Roman" panose="02020603050405020304" pitchFamily="18" charset="0"/>
            </a:endParaRPr>
          </a:p>
          <a:p>
            <a:pPr algn="ctr"/>
            <a:r>
              <a:rPr lang="en-US" sz="2800" b="1" u="sng" dirty="0">
                <a:solidFill>
                  <a:srgbClr val="FF0000"/>
                </a:solidFill>
                <a:latin typeface="Times New Roman" panose="02020603050405020304" pitchFamily="18" charset="0"/>
                <a:cs typeface="Times New Roman" panose="02020603050405020304" pitchFamily="18" charset="0"/>
              </a:rPr>
              <a:t>TITLE OF THE PROJECT</a:t>
            </a:r>
          </a:p>
          <a:p>
            <a:endParaRPr lang="en-US" sz="2800" b="1" u="sng" dirty="0">
              <a:solidFill>
                <a:srgbClr val="FF0000"/>
              </a:solidFill>
              <a:latin typeface="Times New Roman" panose="02020603050405020304" pitchFamily="18" charset="0"/>
              <a:cs typeface="Times New Roman" panose="02020603050405020304" pitchFamily="18" charset="0"/>
            </a:endParaRP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IN" sz="3200" b="1" kern="1200" dirty="0">
                <a:solidFill>
                  <a:srgbClr val="000000"/>
                </a:solidFill>
                <a:effectLst/>
                <a:latin typeface="Times New Roman" panose="02020603050405020304" pitchFamily="18" charset="0"/>
                <a:ea typeface="+mj-ea"/>
                <a:cs typeface="Times New Roman" panose="02020603050405020304" pitchFamily="18" charset="0"/>
              </a:rPr>
              <a:t>     </a:t>
            </a:r>
            <a:r>
              <a:rPr lang="en-IN" sz="3400" b="1" kern="1200" dirty="0">
                <a:solidFill>
                  <a:srgbClr val="000000"/>
                </a:solidFill>
                <a:effectLst/>
                <a:latin typeface="Times New Roman" panose="02020603050405020304" pitchFamily="18" charset="0"/>
                <a:ea typeface="+mj-ea"/>
                <a:cs typeface="Times New Roman" panose="02020603050405020304" pitchFamily="18" charset="0"/>
              </a:rPr>
              <a:t>ACADEMIC ADMINISTRATIVE PLATFORM</a:t>
            </a:r>
            <a:endParaRPr lang="en-IN" sz="34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22176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pPr algn="ctr"/>
            <a:r>
              <a:rPr lang="en-US" sz="4000" b="1" i="1" dirty="0">
                <a:solidFill>
                  <a:srgbClr val="FF0000"/>
                </a:solidFill>
                <a:latin typeface="Times New Roman" panose="02020603050405020304" pitchFamily="18" charset="0"/>
                <a:cs typeface="Times New Roman" panose="02020603050405020304" pitchFamily="18" charset="0"/>
              </a:rPr>
              <a:t>Abstract</a:t>
            </a:r>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172929"/>
            <a:ext cx="9780587" cy="3916721"/>
          </a:xfrm>
        </p:spPr>
        <p:txBody>
          <a:bodyPr>
            <a:noAutofit/>
          </a:bodyPr>
          <a:lstStyle/>
          <a:p>
            <a:pPr>
              <a:lnSpc>
                <a:spcPct val="150000"/>
              </a:lnSpc>
            </a:pPr>
            <a:r>
              <a:rPr lang="en-US" sz="2800" dirty="0">
                <a:effectLst/>
                <a:latin typeface="Times New Roman" panose="02020603050405020304" pitchFamily="18" charset="0"/>
                <a:ea typeface="Times New Roman" panose="02020603050405020304" pitchFamily="18" charset="0"/>
              </a:rPr>
              <a:t>In today’s world the management system is very important and essential for every system. This management system is an application-based system, having two applications developed, one for teachers to manage teacher details and another for students to mark their details. The system uses the powerful database management system, data retrieval and data manipulation</a:t>
            </a:r>
            <a:endParaRPr lang="en-IN" sz="2800" dirty="0">
              <a:latin typeface="Times New Roman" panose="02020603050405020304" pitchFamily="18" charset="0"/>
              <a:cs typeface="Times New Roman" panose="02020603050405020304" pitchFamily="18" charset="0"/>
            </a:endParaRPr>
          </a:p>
          <a:p>
            <a:pPr>
              <a:lnSpc>
                <a:spcPct val="150000"/>
              </a:lnSpc>
            </a:pPr>
            <a:endParaRPr lang="en-IN" sz="2800" dirty="0"/>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69AF-2558-C6D8-28EE-018C42C6D5C2}"/>
              </a:ext>
            </a:extLst>
          </p:cNvPr>
          <p:cNvSpPr>
            <a:spLocks noGrp="1"/>
          </p:cNvSpPr>
          <p:nvPr>
            <p:ph type="title"/>
          </p:nvPr>
        </p:nvSpPr>
        <p:spPr/>
        <p:txBody>
          <a:bodyPr/>
          <a:lstStyle/>
          <a:p>
            <a:pPr algn="ctr"/>
            <a:r>
              <a:rPr lang="en-IN" sz="4400" i="1" dirty="0">
                <a:solidFill>
                  <a:srgbClr val="FF0000"/>
                </a:solidFill>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a:extLst>
              <a:ext uri="{FF2B5EF4-FFF2-40B4-BE49-F238E27FC236}">
                <a16:creationId xmlns:a16="http://schemas.microsoft.com/office/drawing/2014/main" id="{ADFE9DFE-C87A-9DCC-28CF-8289B64A2D2B}"/>
              </a:ext>
            </a:extLst>
          </p:cNvPr>
          <p:cNvSpPr>
            <a:spLocks noGrp="1"/>
          </p:cNvSpPr>
          <p:nvPr>
            <p:ph idx="1"/>
          </p:nvPr>
        </p:nvSpPr>
        <p:spPr/>
        <p:txBody>
          <a:bodyPr/>
          <a:lstStyle/>
          <a:p>
            <a:pPr>
              <a:lnSpc>
                <a:spcPct val="150000"/>
              </a:lnSpc>
            </a:pPr>
            <a:r>
              <a:rPr lang="en-US" sz="2800" b="0" i="0" dirty="0">
                <a:solidFill>
                  <a:schemeClr val="tx1"/>
                </a:solidFill>
                <a:effectLst/>
                <a:highlight>
                  <a:srgbClr val="FFFFFF"/>
                </a:highlight>
                <a:latin typeface="Times New Roman" panose="02020603050405020304" pitchFamily="18" charset="0"/>
                <a:cs typeface="Times New Roman" panose="02020603050405020304" pitchFamily="18" charset="0"/>
              </a:rPr>
              <a:t>Academic institutions often face challenges in managing student information efficiently and effectively. Traditional methods of student management involving manual paperwork,</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there area many small scale industries or colleges use pen and paper to keep a record</a:t>
            </a:r>
            <a:r>
              <a:rPr lang="en-US" sz="2800" b="0" i="0" dirty="0">
                <a:solidFill>
                  <a:schemeClr val="tx1"/>
                </a:solidFill>
                <a:effectLst/>
                <a:highlight>
                  <a:srgbClr val="FFFFFF"/>
                </a:highlight>
                <a:latin typeface="Times New Roman" panose="02020603050405020304" pitchFamily="18" charset="0"/>
                <a:cs typeface="Times New Roman" panose="02020603050405020304" pitchFamily="18" charset="0"/>
              </a:rPr>
              <a:t> which will lead to errors</a:t>
            </a: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a:t>
            </a:r>
            <a:endParaRPr lang="en-IN" sz="28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151297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pPr algn="ctr"/>
            <a:r>
              <a:rPr lang="en-IN" sz="4400" i="1" dirty="0">
                <a:solidFill>
                  <a:srgbClr val="FF0000"/>
                </a:solidFill>
                <a:latin typeface="Times New Roman" panose="02020603050405020304" pitchFamily="18" charset="0"/>
                <a:cs typeface="Times New Roman" panose="02020603050405020304" pitchFamily="18" charset="0"/>
              </a:rPr>
              <a:t>Proposed System</a:t>
            </a:r>
            <a:endParaRPr lang="en-US" dirty="0"/>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2023984"/>
            <a:ext cx="9500507" cy="3332832"/>
          </a:xfrm>
        </p:spPr>
        <p:txBody>
          <a:bodyPr>
            <a:normAutofit/>
          </a:bodyPr>
          <a:lstStyle/>
          <a:p>
            <a:pPr>
              <a:lnSpc>
                <a:spcPct val="150000"/>
              </a:lnSpc>
            </a:pP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To address these challenges and improve student management, we propose the development and implementation of a comprehensive Student Management System (SMS). The SMS will serve as a centralized platform for managing all aspects of student information and interactions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9733-8B3F-1AD9-C7B4-E16AE3DBECFE}"/>
              </a:ext>
            </a:extLst>
          </p:cNvPr>
          <p:cNvSpPr>
            <a:spLocks noGrp="1"/>
          </p:cNvSpPr>
          <p:nvPr>
            <p:ph type="title"/>
          </p:nvPr>
        </p:nvSpPr>
        <p:spPr/>
        <p:txBody>
          <a:bodyPr/>
          <a:lstStyle/>
          <a:p>
            <a:pPr algn="ctr"/>
            <a:r>
              <a:rPr lang="en-US" sz="4400" b="1" i="1" dirty="0">
                <a:solidFill>
                  <a:srgbClr val="FF0000"/>
                </a:solidFill>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FC629F25-A56D-85AA-D500-A96F8237307F}"/>
              </a:ext>
            </a:extLst>
          </p:cNvPr>
          <p:cNvSpPr>
            <a:spLocks noGrp="1"/>
          </p:cNvSpPr>
          <p:nvPr>
            <p:ph idx="1"/>
          </p:nvPr>
        </p:nvSpPr>
        <p:spPr/>
        <p:txBody>
          <a:bodyPr/>
          <a:lstStyle/>
          <a:p>
            <a:pPr algn="justLow">
              <a:lnSpc>
                <a:spcPct val="100000"/>
              </a:lnSpc>
            </a:pPr>
            <a:endParaRPr lang="en-IN" sz="2800" dirty="0">
              <a:solidFill>
                <a:schemeClr val="tx1"/>
              </a:solidFill>
              <a:latin typeface="Times New Roman" panose="02020603050405020304" pitchFamily="18" charset="0"/>
              <a:cs typeface="Times New Roman" panose="02020603050405020304" pitchFamily="18" charset="0"/>
            </a:endParaRPr>
          </a:p>
          <a:p>
            <a:pPr algn="justLow">
              <a:lnSpc>
                <a:spcPct val="100000"/>
              </a:lnSpc>
            </a:pPr>
            <a:r>
              <a:rPr lang="en-IN" sz="2800" dirty="0">
                <a:solidFill>
                  <a:schemeClr val="tx1"/>
                </a:solidFill>
                <a:latin typeface="Times New Roman" panose="02020603050405020304" pitchFamily="18" charset="0"/>
                <a:cs typeface="Times New Roman" panose="02020603050405020304" pitchFamily="18" charset="0"/>
              </a:rPr>
              <a:t>Web Technologies			: Html, JavaScript, CSS</a:t>
            </a:r>
          </a:p>
          <a:p>
            <a:pPr algn="justLow">
              <a:lnSpc>
                <a:spcPct val="100000"/>
              </a:lnSpc>
            </a:pPr>
            <a:r>
              <a:rPr lang="en-IN" sz="2800" dirty="0">
                <a:solidFill>
                  <a:schemeClr val="tx1"/>
                </a:solidFill>
                <a:latin typeface="Times New Roman" panose="02020603050405020304" pitchFamily="18" charset="0"/>
                <a:cs typeface="Times New Roman" panose="02020603050405020304" pitchFamily="18" charset="0"/>
              </a:rPr>
              <a:t>Server-side Technology		: PHP</a:t>
            </a:r>
          </a:p>
          <a:p>
            <a:pPr marL="0" indent="0" algn="justLow">
              <a:lnSpc>
                <a:spcPct val="100000"/>
              </a:lnSpc>
              <a:buNone/>
            </a:pPr>
            <a:r>
              <a:rPr lang="en-IN" sz="2800" dirty="0">
                <a:solidFill>
                  <a:schemeClr val="tx1"/>
                </a:solidFill>
                <a:latin typeface="Times New Roman" panose="02020603050405020304" pitchFamily="18" charset="0"/>
                <a:cs typeface="Times New Roman" panose="02020603050405020304" pitchFamily="18" charset="0"/>
              </a:rPr>
              <a:t>Web Server				: Apache 2.4</a:t>
            </a:r>
          </a:p>
          <a:p>
            <a:pPr algn="justLow">
              <a:lnSpc>
                <a:spcPct val="100000"/>
              </a:lnSpc>
            </a:pPr>
            <a:r>
              <a:rPr lang="en-IN" sz="2800" dirty="0">
                <a:solidFill>
                  <a:schemeClr val="tx1"/>
                </a:solidFill>
                <a:latin typeface="Times New Roman" panose="02020603050405020304" pitchFamily="18" charset="0"/>
                <a:cs typeface="Times New Roman" panose="02020603050405020304" pitchFamily="18" charset="0"/>
              </a:rPr>
              <a:t>Database				: MySQL </a:t>
            </a:r>
          </a:p>
          <a:p>
            <a:pPr algn="justLow">
              <a:lnSpc>
                <a:spcPct val="100000"/>
              </a:lnSpc>
            </a:pPr>
            <a:r>
              <a:rPr lang="en-IN" sz="2800" dirty="0">
                <a:solidFill>
                  <a:schemeClr val="tx1"/>
                </a:solidFill>
                <a:latin typeface="Times New Roman" panose="02020603050405020304" pitchFamily="18" charset="0"/>
                <a:cs typeface="Times New Roman" panose="02020603050405020304" pitchFamily="18" charset="0"/>
              </a:rPr>
              <a:t>PHP Version			          : JAVA 8</a:t>
            </a:r>
          </a:p>
          <a:p>
            <a:pPr>
              <a:lnSpc>
                <a:spcPct val="100000"/>
              </a:lnSpc>
            </a:pPr>
            <a:endParaRPr lang="en-IN" dirty="0"/>
          </a:p>
        </p:txBody>
      </p:sp>
    </p:spTree>
    <p:extLst>
      <p:ext uri="{BB962C8B-B14F-4D97-AF65-F5344CB8AC3E}">
        <p14:creationId xmlns:p14="http://schemas.microsoft.com/office/powerpoint/2010/main" val="275293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415-3A1A-13F6-A745-D8E16B71B7A2}"/>
              </a:ext>
            </a:extLst>
          </p:cNvPr>
          <p:cNvSpPr>
            <a:spLocks noGrp="1"/>
          </p:cNvSpPr>
          <p:nvPr>
            <p:ph type="title"/>
          </p:nvPr>
        </p:nvSpPr>
        <p:spPr>
          <a:xfrm>
            <a:off x="1167492" y="108156"/>
            <a:ext cx="9692640" cy="1288026"/>
          </a:xfrm>
        </p:spPr>
        <p:txBody>
          <a:bodyPr/>
          <a:lstStyle/>
          <a:p>
            <a:pPr algn="ctr"/>
            <a:br>
              <a:rPr lang="en-IN" sz="4400" b="1" i="1" dirty="0">
                <a:solidFill>
                  <a:srgbClr val="FF0000"/>
                </a:solidFill>
                <a:latin typeface="Times New Roman" panose="02020603050405020304" pitchFamily="18" charset="0"/>
                <a:cs typeface="Times New Roman" panose="02020603050405020304" pitchFamily="18" charset="0"/>
              </a:rPr>
            </a:br>
            <a:r>
              <a:rPr lang="en-IN" sz="4400" b="1" i="1" dirty="0">
                <a:solidFill>
                  <a:srgbClr val="FF0000"/>
                </a:solidFill>
                <a:latin typeface="Times New Roman" panose="02020603050405020304" pitchFamily="18" charset="0"/>
                <a:cs typeface="Times New Roman" panose="02020603050405020304" pitchFamily="18" charset="0"/>
              </a:rPr>
              <a:t>System Architecture</a:t>
            </a:r>
            <a:endParaRPr lang="en-IN" dirty="0"/>
          </a:p>
        </p:txBody>
      </p:sp>
      <p:sp>
        <p:nvSpPr>
          <p:cNvPr id="3" name="Rectangle 2">
            <a:extLst>
              <a:ext uri="{FF2B5EF4-FFF2-40B4-BE49-F238E27FC236}">
                <a16:creationId xmlns:a16="http://schemas.microsoft.com/office/drawing/2014/main" id="{53661408-A4A5-9CC3-DEE2-771143C5E434}"/>
              </a:ext>
            </a:extLst>
          </p:cNvPr>
          <p:cNvSpPr/>
          <p:nvPr/>
        </p:nvSpPr>
        <p:spPr>
          <a:xfrm>
            <a:off x="4845377" y="1566371"/>
            <a:ext cx="2762054" cy="58446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Student Management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E3AB7BC-80E2-A669-CA94-05F7E861FB4F}"/>
              </a:ext>
            </a:extLst>
          </p:cNvPr>
          <p:cNvSpPr/>
          <p:nvPr/>
        </p:nvSpPr>
        <p:spPr>
          <a:xfrm>
            <a:off x="8974318" y="2673006"/>
            <a:ext cx="2469822" cy="66930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Result Management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b="1" dirty="0"/>
          </a:p>
        </p:txBody>
      </p:sp>
      <p:sp>
        <p:nvSpPr>
          <p:cNvPr id="5" name="Rectangle 4">
            <a:extLst>
              <a:ext uri="{FF2B5EF4-FFF2-40B4-BE49-F238E27FC236}">
                <a16:creationId xmlns:a16="http://schemas.microsoft.com/office/drawing/2014/main" id="{6C608ABA-C436-B211-53E9-8DEDE8AD175E}"/>
              </a:ext>
            </a:extLst>
          </p:cNvPr>
          <p:cNvSpPr/>
          <p:nvPr/>
        </p:nvSpPr>
        <p:spPr>
          <a:xfrm>
            <a:off x="8974318" y="4600282"/>
            <a:ext cx="2469822" cy="66930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Admin Management</a:t>
            </a:r>
          </a:p>
          <a:p>
            <a:pPr algn="ctr"/>
            <a:endParaRPr lang="en-IN"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6F5184-0BBD-D475-1746-D6DF4F594FCB}"/>
              </a:ext>
            </a:extLst>
          </p:cNvPr>
          <p:cNvSpPr/>
          <p:nvPr/>
        </p:nvSpPr>
        <p:spPr>
          <a:xfrm>
            <a:off x="4845377" y="5979710"/>
            <a:ext cx="2762054" cy="68815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Class Management</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3BA6C67-AF88-7528-DFFC-4003F768FF44}"/>
              </a:ext>
            </a:extLst>
          </p:cNvPr>
          <p:cNvSpPr/>
          <p:nvPr/>
        </p:nvSpPr>
        <p:spPr>
          <a:xfrm>
            <a:off x="1442301" y="4600282"/>
            <a:ext cx="2394408" cy="66930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Subject Management</a:t>
            </a:r>
          </a:p>
          <a:p>
            <a:pPr algn="ctr"/>
            <a:endParaRPr lang="en-IN"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710078A-5ACF-84F0-E8A9-88AEB72224E2}"/>
              </a:ext>
            </a:extLst>
          </p:cNvPr>
          <p:cNvSpPr/>
          <p:nvPr/>
        </p:nvSpPr>
        <p:spPr>
          <a:xfrm>
            <a:off x="1442301" y="2667786"/>
            <a:ext cx="2394408" cy="66930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 Notice Board</a:t>
            </a:r>
            <a:endParaRPr lang="en-IN" b="1" dirty="0"/>
          </a:p>
        </p:txBody>
      </p:sp>
      <p:sp>
        <p:nvSpPr>
          <p:cNvPr id="11" name="Oval 10">
            <a:extLst>
              <a:ext uri="{FF2B5EF4-FFF2-40B4-BE49-F238E27FC236}">
                <a16:creationId xmlns:a16="http://schemas.microsoft.com/office/drawing/2014/main" id="{58E304E0-B2A5-7DCE-FC50-B9CAC03DB713}"/>
              </a:ext>
            </a:extLst>
          </p:cNvPr>
          <p:cNvSpPr/>
          <p:nvPr/>
        </p:nvSpPr>
        <p:spPr>
          <a:xfrm>
            <a:off x="5158032" y="3007151"/>
            <a:ext cx="2394408" cy="21398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Academic Administration</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cxnSp>
        <p:nvCxnSpPr>
          <p:cNvPr id="17" name="Straight Arrow Connector 16">
            <a:extLst>
              <a:ext uri="{FF2B5EF4-FFF2-40B4-BE49-F238E27FC236}">
                <a16:creationId xmlns:a16="http://schemas.microsoft.com/office/drawing/2014/main" id="{578CE247-AA83-9D87-A080-CEDB523797BA}"/>
              </a:ext>
            </a:extLst>
          </p:cNvPr>
          <p:cNvCxnSpPr/>
          <p:nvPr/>
        </p:nvCxnSpPr>
        <p:spPr>
          <a:xfrm>
            <a:off x="6355236" y="2234153"/>
            <a:ext cx="0" cy="6928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E793E57-9FB6-D4C1-0DBF-E17866E3AE2D}"/>
              </a:ext>
            </a:extLst>
          </p:cNvPr>
          <p:cNvCxnSpPr>
            <a:cxnSpLocks/>
          </p:cNvCxnSpPr>
          <p:nvPr/>
        </p:nvCxnSpPr>
        <p:spPr>
          <a:xfrm flipV="1">
            <a:off x="7371761" y="3096199"/>
            <a:ext cx="1355887" cy="2408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B25720E-04B1-823E-E049-FBE9821538A3}"/>
              </a:ext>
            </a:extLst>
          </p:cNvPr>
          <p:cNvCxnSpPr>
            <a:cxnSpLocks/>
          </p:cNvCxnSpPr>
          <p:nvPr/>
        </p:nvCxnSpPr>
        <p:spPr>
          <a:xfrm>
            <a:off x="7405539" y="4665849"/>
            <a:ext cx="1469010" cy="3291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9F4075-9E47-113C-6575-15DAC395C969}"/>
              </a:ext>
            </a:extLst>
          </p:cNvPr>
          <p:cNvCxnSpPr/>
          <p:nvPr/>
        </p:nvCxnSpPr>
        <p:spPr>
          <a:xfrm>
            <a:off x="6355236" y="5269584"/>
            <a:ext cx="0" cy="6363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FF8692A-DF54-B1DC-4962-48085B5F3C9D}"/>
              </a:ext>
            </a:extLst>
          </p:cNvPr>
          <p:cNvCxnSpPr/>
          <p:nvPr/>
        </p:nvCxnSpPr>
        <p:spPr>
          <a:xfrm>
            <a:off x="3982824" y="2989313"/>
            <a:ext cx="1227055" cy="4265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5FFD5C-144F-8639-DB4F-A8B5B10B14D7}"/>
              </a:ext>
            </a:extLst>
          </p:cNvPr>
          <p:cNvCxnSpPr/>
          <p:nvPr/>
        </p:nvCxnSpPr>
        <p:spPr>
          <a:xfrm flipV="1">
            <a:off x="4034672" y="4600282"/>
            <a:ext cx="1123360" cy="3947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7757A7-ECFE-3FF4-0F62-63D310B7A358}"/>
              </a:ext>
            </a:extLst>
          </p:cNvPr>
          <p:cNvSpPr txBox="1"/>
          <p:nvPr/>
        </p:nvSpPr>
        <p:spPr>
          <a:xfrm>
            <a:off x="1641987" y="1978742"/>
            <a:ext cx="298900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Administrator:</a:t>
            </a:r>
            <a:endParaRPr lang="en-IN" sz="20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6BAC96B-B644-741D-3086-4828B2E54D81}"/>
              </a:ext>
            </a:extLst>
          </p:cNvPr>
          <p:cNvSpPr/>
          <p:nvPr/>
        </p:nvSpPr>
        <p:spPr>
          <a:xfrm>
            <a:off x="1868129" y="2969342"/>
            <a:ext cx="2025445" cy="5904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rPr>
              <a:t>Administrator</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Oval 9">
            <a:extLst>
              <a:ext uri="{FF2B5EF4-FFF2-40B4-BE49-F238E27FC236}">
                <a16:creationId xmlns:a16="http://schemas.microsoft.com/office/drawing/2014/main" id="{FA35B4FB-9717-AEAD-2BD0-B52C966A5422}"/>
              </a:ext>
            </a:extLst>
          </p:cNvPr>
          <p:cNvSpPr/>
          <p:nvPr/>
        </p:nvSpPr>
        <p:spPr>
          <a:xfrm>
            <a:off x="8347587" y="2450727"/>
            <a:ext cx="2202426" cy="70788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Services</a:t>
            </a:r>
            <a:endParaRPr lang="en-IN" dirty="0"/>
          </a:p>
        </p:txBody>
      </p:sp>
      <p:sp>
        <p:nvSpPr>
          <p:cNvPr id="11" name="Flowchart: Connector 10">
            <a:extLst>
              <a:ext uri="{FF2B5EF4-FFF2-40B4-BE49-F238E27FC236}">
                <a16:creationId xmlns:a16="http://schemas.microsoft.com/office/drawing/2014/main" id="{19E93533-9362-D4B3-19BE-B75EC388D49B}"/>
              </a:ext>
            </a:extLst>
          </p:cNvPr>
          <p:cNvSpPr/>
          <p:nvPr/>
        </p:nvSpPr>
        <p:spPr>
          <a:xfrm>
            <a:off x="5604387" y="5129981"/>
            <a:ext cx="1337187" cy="919316"/>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Login</a:t>
            </a:r>
            <a:endParaRPr lang="en-IN" dirty="0"/>
          </a:p>
        </p:txBody>
      </p:sp>
      <p:cxnSp>
        <p:nvCxnSpPr>
          <p:cNvPr id="12" name="Connector: Curved 11">
            <a:extLst>
              <a:ext uri="{FF2B5EF4-FFF2-40B4-BE49-F238E27FC236}">
                <a16:creationId xmlns:a16="http://schemas.microsoft.com/office/drawing/2014/main" id="{C7F9B2A0-85E7-AE55-9783-238FFA9735CC}"/>
              </a:ext>
            </a:extLst>
          </p:cNvPr>
          <p:cNvCxnSpPr>
            <a:endCxn id="11" idx="2"/>
          </p:cNvCxnSpPr>
          <p:nvPr/>
        </p:nvCxnSpPr>
        <p:spPr>
          <a:xfrm>
            <a:off x="3451122" y="3559833"/>
            <a:ext cx="2153265" cy="20298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045325D6-BBD5-3A7F-5185-B6F5F49FA6F7}"/>
              </a:ext>
            </a:extLst>
          </p:cNvPr>
          <p:cNvCxnSpPr>
            <a:endCxn id="9" idx="3"/>
          </p:cNvCxnSpPr>
          <p:nvPr/>
        </p:nvCxnSpPr>
        <p:spPr>
          <a:xfrm rot="10800000">
            <a:off x="3893574" y="3264589"/>
            <a:ext cx="2202426" cy="186539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Curved 13">
            <a:extLst>
              <a:ext uri="{FF2B5EF4-FFF2-40B4-BE49-F238E27FC236}">
                <a16:creationId xmlns:a16="http://schemas.microsoft.com/office/drawing/2014/main" id="{AD31C83E-89AD-052B-8F55-E7C2D2DB3E96}"/>
              </a:ext>
            </a:extLst>
          </p:cNvPr>
          <p:cNvCxnSpPr>
            <a:stCxn id="11" idx="6"/>
          </p:cNvCxnSpPr>
          <p:nvPr/>
        </p:nvCxnSpPr>
        <p:spPr>
          <a:xfrm flipV="1">
            <a:off x="6941574" y="3158613"/>
            <a:ext cx="2507226" cy="24310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15" name="TextBox 20">
            <a:extLst>
              <a:ext uri="{FF2B5EF4-FFF2-40B4-BE49-F238E27FC236}">
                <a16:creationId xmlns:a16="http://schemas.microsoft.com/office/drawing/2014/main" id="{1C8B979E-A970-280D-1ADF-DEDCE69573A1}"/>
              </a:ext>
            </a:extLst>
          </p:cNvPr>
          <p:cNvSpPr txBox="1"/>
          <p:nvPr/>
        </p:nvSpPr>
        <p:spPr>
          <a:xfrm>
            <a:off x="5702709" y="2349183"/>
            <a:ext cx="1809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Invalid</a:t>
            </a:r>
          </a:p>
          <a:p>
            <a:r>
              <a:rPr lang="en-US" dirty="0"/>
              <a:t>Login Id</a:t>
            </a:r>
          </a:p>
          <a:p>
            <a:r>
              <a:rPr lang="en-US" dirty="0"/>
              <a:t>Password</a:t>
            </a:r>
            <a:endParaRPr lang="en-IN" dirty="0"/>
          </a:p>
        </p:txBody>
      </p:sp>
      <p:sp>
        <p:nvSpPr>
          <p:cNvPr id="16" name="TextBox 21">
            <a:extLst>
              <a:ext uri="{FF2B5EF4-FFF2-40B4-BE49-F238E27FC236}">
                <a16:creationId xmlns:a16="http://schemas.microsoft.com/office/drawing/2014/main" id="{151EC607-D647-A926-3F3A-CC1F46F548D9}"/>
              </a:ext>
            </a:extLst>
          </p:cNvPr>
          <p:cNvSpPr txBox="1"/>
          <p:nvPr/>
        </p:nvSpPr>
        <p:spPr>
          <a:xfrm>
            <a:off x="1976284" y="5129981"/>
            <a:ext cx="215326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Login Id</a:t>
            </a:r>
          </a:p>
          <a:p>
            <a:r>
              <a:rPr lang="en-US" dirty="0"/>
              <a:t>Password</a:t>
            </a:r>
            <a:endParaRPr lang="en-IN" dirty="0"/>
          </a:p>
        </p:txBody>
      </p:sp>
      <p:sp>
        <p:nvSpPr>
          <p:cNvPr id="17" name="TextBox 22">
            <a:extLst>
              <a:ext uri="{FF2B5EF4-FFF2-40B4-BE49-F238E27FC236}">
                <a16:creationId xmlns:a16="http://schemas.microsoft.com/office/drawing/2014/main" id="{241732FA-4D84-D3A9-CFE0-011BF46DA101}"/>
              </a:ext>
            </a:extLst>
          </p:cNvPr>
          <p:cNvSpPr txBox="1"/>
          <p:nvPr/>
        </p:nvSpPr>
        <p:spPr>
          <a:xfrm>
            <a:off x="7929716" y="3968043"/>
            <a:ext cx="1809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Authorized</a:t>
            </a:r>
          </a:p>
          <a:p>
            <a:r>
              <a:rPr lang="en-US" dirty="0"/>
              <a:t>       User</a:t>
            </a:r>
            <a:endParaRPr lang="en-IN" dirty="0"/>
          </a:p>
        </p:txBody>
      </p:sp>
    </p:spTree>
    <p:extLst>
      <p:ext uri="{BB962C8B-B14F-4D97-AF65-F5344CB8AC3E}">
        <p14:creationId xmlns:p14="http://schemas.microsoft.com/office/powerpoint/2010/main" val="1678163377"/>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200</TotalTime>
  <Words>496</Words>
  <Application>Microsoft Office PowerPoint</Application>
  <PresentationFormat>Widescreen</PresentationFormat>
  <Paragraphs>97</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Javanese Text</vt:lpstr>
      <vt:lpstr>Tenorite</vt:lpstr>
      <vt:lpstr>Times New Roman</vt:lpstr>
      <vt:lpstr>Custom</vt:lpstr>
      <vt:lpstr>PowerPoint Presentation</vt:lpstr>
      <vt:lpstr>PowerPoint Presentation</vt:lpstr>
      <vt:lpstr>PowerPoint Presentation</vt:lpstr>
      <vt:lpstr>Abstract</vt:lpstr>
      <vt:lpstr>Existing System</vt:lpstr>
      <vt:lpstr>Proposed System</vt:lpstr>
      <vt:lpstr>Technologies Used</vt:lpstr>
      <vt:lpstr> System Architecture</vt:lpstr>
      <vt:lpstr>PowerPoint Presentation</vt:lpstr>
      <vt:lpstr>PowerPoint Presentation</vt:lpstr>
      <vt:lpstr>PowerPoint Presentation</vt:lpstr>
      <vt:lpstr>Sample Screenshots</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Irfan Shaik</dc:creator>
  <cp:lastModifiedBy>Shaik Noorullah</cp:lastModifiedBy>
  <cp:revision>7</cp:revision>
  <dcterms:created xsi:type="dcterms:W3CDTF">2024-05-02T04:23:27Z</dcterms:created>
  <dcterms:modified xsi:type="dcterms:W3CDTF">2024-05-04T02:55:04Z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