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68" autoAdjust="0"/>
  </p:normalViewPr>
  <p:slideViewPr>
    <p:cSldViewPr snapToGrid="0">
      <p:cViewPr varScale="1">
        <p:scale>
          <a:sx n="79" d="100"/>
          <a:sy n="79" d="100"/>
        </p:scale>
        <p:origin x="82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10/5/2023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9</a:t>
            </a:fld>
            <a:endParaRPr lang="en-US"/>
          </a:p>
        </p:txBody>
      </p:sp>
    </p:spTree>
    <p:extLst>
      <p:ext uri="{BB962C8B-B14F-4D97-AF65-F5344CB8AC3E}">
        <p14:creationId xmlns:p14="http://schemas.microsoft.com/office/powerpoint/2010/main" val="280787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10/5/2023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10/5/2023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10/5/2023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10/5/2023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10/5/2023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10/5/2023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10/5/2023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10/5/2023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10/5/2023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10/5/2023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10/5/2023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10/5/2023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Explore </a:t>
            </a:r>
            <a:r>
              <a:rPr lang="en-US" b="1" dirty="0" err="1">
                <a:solidFill>
                  <a:schemeClr val="accent1"/>
                </a:solidFill>
                <a:latin typeface="Arial" panose="020B0604020202020204" pitchFamily="34" charset="0"/>
                <a:cs typeface="Arial" panose="020B0604020202020204" pitchFamily="34" charset="0"/>
              </a:rPr>
              <a:t>Xperience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193595" y="760846"/>
            <a:ext cx="12726648" cy="769441"/>
          </a:xfrm>
          <a:prstGeom prst="rect">
            <a:avLst/>
          </a:prstGeom>
          <a:noFill/>
        </p:spPr>
        <p:txBody>
          <a:bodyPr wrap="square" rtlCol="0">
            <a:spAutoFit/>
          </a:bodyPr>
          <a:lstStyle/>
          <a:p>
            <a:pPr algn="ctr"/>
            <a:r>
              <a:rPr lang="en-US" sz="4400" b="1" i="0" u="none" strike="noStrike" dirty="0">
                <a:solidFill>
                  <a:srgbClr val="0070C0"/>
                </a:solidFill>
                <a:effectLst/>
                <a:latin typeface="Calibri" panose="020F0502020204030204" pitchFamily="34" charset="0"/>
              </a:rPr>
              <a:t>Track1_Applied_CC_for_Software_Development</a:t>
            </a:r>
            <a:r>
              <a:rPr lang="en-US" sz="4400" b="0" i="0" dirty="0">
                <a:solidFill>
                  <a:srgbClr val="0070C0"/>
                </a:solidFill>
                <a:effectLst/>
                <a:latin typeface="Calibri" panose="020F0502020204030204" pitchFamily="34" charset="0"/>
              </a:rPr>
              <a:t>​</a:t>
            </a:r>
            <a:endParaRPr lang="en-US" sz="4400" b="1" dirty="0">
              <a:solidFill>
                <a:schemeClr val="accent1">
                  <a:lumMod val="75000"/>
                </a:schemeClr>
              </a:solidFill>
              <a:latin typeface="Arial" panose="020B0604020202020204" pitchFamily="34" charset="0"/>
              <a:cs typeface="Arial" pitchFamily="34" charset="0"/>
            </a:endParaRP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1.SHAIK NOORULLAH-20RU1A0549</a:t>
            </a:r>
          </a:p>
          <a:p>
            <a:r>
              <a:rPr lang="en-US" sz="2000" b="1" dirty="0">
                <a:solidFill>
                  <a:schemeClr val="accent1">
                    <a:lumMod val="75000"/>
                  </a:schemeClr>
                </a:solidFill>
                <a:latin typeface="Arial" pitchFamily="34" charset="0"/>
                <a:cs typeface="Arial" pitchFamily="34" charset="0"/>
              </a:rPr>
              <a:t>2. KAMBHAM REDDI BHARGAVI-20RU1A0523</a:t>
            </a:r>
          </a:p>
          <a:p>
            <a:r>
              <a:rPr lang="en-US" sz="2000" b="1" dirty="0">
                <a:solidFill>
                  <a:schemeClr val="accent1">
                    <a:lumMod val="75000"/>
                  </a:schemeClr>
                </a:solidFill>
                <a:latin typeface="Arial" pitchFamily="34" charset="0"/>
                <a:cs typeface="Arial" pitchFamily="34" charset="0"/>
              </a:rPr>
              <a:t>3.SHAIK MOHAMMED SUFIAN-20RU1A0547</a:t>
            </a:r>
          </a:p>
          <a:p>
            <a:r>
              <a:rPr lang="en-US" sz="2000" b="1" dirty="0">
                <a:solidFill>
                  <a:schemeClr val="accent1">
                    <a:lumMod val="75000"/>
                  </a:schemeClr>
                </a:solidFill>
                <a:latin typeface="Arial" pitchFamily="34" charset="0"/>
                <a:cs typeface="Arial" pitchFamily="34" charset="0"/>
              </a:rPr>
              <a:t>4.HARIJANA KRISHNAVENI-21RU5A0505</a:t>
            </a:r>
          </a:p>
        </p:txBody>
      </p:sp>
      <p:sp>
        <p:nvSpPr>
          <p:cNvPr id="5" name="TextBox 4"/>
          <p:cNvSpPr txBox="1"/>
          <p:nvPr/>
        </p:nvSpPr>
        <p:spPr>
          <a:xfrm>
            <a:off x="1723871" y="513747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Hrishikesh </a:t>
            </a:r>
            <a:r>
              <a:rPr lang="en-US" sz="2000" b="1" dirty="0" err="1">
                <a:solidFill>
                  <a:schemeClr val="accent1">
                    <a:lumMod val="75000"/>
                  </a:schemeClr>
                </a:solidFill>
                <a:latin typeface="Arial" pitchFamily="34" charset="0"/>
                <a:cs typeface="Arial" pitchFamily="34" charset="0"/>
              </a:rPr>
              <a:t>Mahure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Ankit Dixit</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9ADFBC-0D3E-832F-1488-E98D1A14CEB8}"/>
              </a:ext>
            </a:extLst>
          </p:cNvPr>
          <p:cNvSpPr>
            <a:spLocks noGrp="1"/>
          </p:cNvSpPr>
          <p:nvPr>
            <p:ph type="ftr" sz="quarter" idx="11"/>
          </p:nvPr>
        </p:nvSpPr>
        <p:spPr/>
        <p:txBody>
          <a:bodyPr/>
          <a:lstStyle/>
          <a:p>
            <a:r>
              <a:rPr lang="en-US"/>
              <a:t>© Edunet Foundation. All rights reserved.</a:t>
            </a:r>
          </a:p>
        </p:txBody>
      </p:sp>
      <p:pic>
        <p:nvPicPr>
          <p:cNvPr id="4" name="Picture 3">
            <a:extLst>
              <a:ext uri="{FF2B5EF4-FFF2-40B4-BE49-F238E27FC236}">
                <a16:creationId xmlns:a16="http://schemas.microsoft.com/office/drawing/2014/main" id="{07B2A1B5-527F-84EA-88AB-35F18F993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34" y="2582845"/>
            <a:ext cx="3900791" cy="2825734"/>
          </a:xfrm>
          <a:prstGeom prst="rect">
            <a:avLst/>
          </a:prstGeom>
        </p:spPr>
      </p:pic>
      <p:pic>
        <p:nvPicPr>
          <p:cNvPr id="6" name="Picture 5">
            <a:extLst>
              <a:ext uri="{FF2B5EF4-FFF2-40B4-BE49-F238E27FC236}">
                <a16:creationId xmlns:a16="http://schemas.microsoft.com/office/drawing/2014/main" id="{CF6B02E7-586C-18BD-C961-40FED4079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217" y="2582845"/>
            <a:ext cx="3900791" cy="2825735"/>
          </a:xfrm>
          <a:prstGeom prst="rect">
            <a:avLst/>
          </a:prstGeom>
        </p:spPr>
      </p:pic>
      <p:pic>
        <p:nvPicPr>
          <p:cNvPr id="8" name="Picture 7">
            <a:extLst>
              <a:ext uri="{FF2B5EF4-FFF2-40B4-BE49-F238E27FC236}">
                <a16:creationId xmlns:a16="http://schemas.microsoft.com/office/drawing/2014/main" id="{CBFA0198-F421-F5B9-25E4-A7F94A90E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1209" y="2582845"/>
            <a:ext cx="3900791" cy="2825735"/>
          </a:xfrm>
          <a:prstGeom prst="rect">
            <a:avLst/>
          </a:prstGeom>
        </p:spPr>
      </p:pic>
      <p:sp>
        <p:nvSpPr>
          <p:cNvPr id="9" name="TextBox 8">
            <a:extLst>
              <a:ext uri="{FF2B5EF4-FFF2-40B4-BE49-F238E27FC236}">
                <a16:creationId xmlns:a16="http://schemas.microsoft.com/office/drawing/2014/main" id="{69C879A7-9CC6-931A-9D9B-5DB9FEFD36EB}"/>
              </a:ext>
            </a:extLst>
          </p:cNvPr>
          <p:cNvSpPr txBox="1"/>
          <p:nvPr/>
        </p:nvSpPr>
        <p:spPr>
          <a:xfrm>
            <a:off x="642026" y="1196502"/>
            <a:ext cx="10603148" cy="769441"/>
          </a:xfrm>
          <a:prstGeom prst="rect">
            <a:avLst/>
          </a:prstGeom>
          <a:noFill/>
        </p:spPr>
        <p:txBody>
          <a:bodyPr wrap="square" rtlCol="0">
            <a:spAutoFit/>
          </a:bodyPr>
          <a:lstStyle/>
          <a:p>
            <a:pPr algn="ctr"/>
            <a:r>
              <a:rPr lang="en-US" sz="4400" b="1" dirty="0">
                <a:solidFill>
                  <a:schemeClr val="accent1"/>
                </a:solidFill>
                <a:latin typeface="Arial" panose="020B0604020202020204" pitchFamily="34" charset="0"/>
                <a:cs typeface="Arial" panose="020B0604020202020204" pitchFamily="34" charset="0"/>
              </a:rPr>
              <a:t>Sample Screenshot</a:t>
            </a:r>
            <a:endParaRPr lang="en-IN" sz="4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1954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AC71CB-95EF-9BD5-9638-08238BC49D1D}"/>
              </a:ext>
            </a:extLst>
          </p:cNvPr>
          <p:cNvSpPr>
            <a:spLocks noGrp="1"/>
          </p:cNvSpPr>
          <p:nvPr>
            <p:ph type="ftr" sz="quarter" idx="11"/>
          </p:nvPr>
        </p:nvSpPr>
        <p:spPr/>
        <p:txBody>
          <a:bodyPr/>
          <a:lstStyle/>
          <a:p>
            <a:r>
              <a:rPr lang="en-US"/>
              <a:t>© Edunet Foundation. All rights reserved.</a:t>
            </a:r>
          </a:p>
        </p:txBody>
      </p:sp>
      <p:sp>
        <p:nvSpPr>
          <p:cNvPr id="3" name="TextBox 2">
            <a:extLst>
              <a:ext uri="{FF2B5EF4-FFF2-40B4-BE49-F238E27FC236}">
                <a16:creationId xmlns:a16="http://schemas.microsoft.com/office/drawing/2014/main" id="{0A7FAEC7-4228-16C3-DA8C-300B7A9EE88D}"/>
              </a:ext>
            </a:extLst>
          </p:cNvPr>
          <p:cNvSpPr txBox="1"/>
          <p:nvPr/>
        </p:nvSpPr>
        <p:spPr>
          <a:xfrm>
            <a:off x="1011677" y="943583"/>
            <a:ext cx="10000034" cy="769441"/>
          </a:xfrm>
          <a:prstGeom prst="rect">
            <a:avLst/>
          </a:prstGeom>
          <a:noFill/>
        </p:spPr>
        <p:txBody>
          <a:bodyPr wrap="square" rtlCol="0">
            <a:spAutoFit/>
          </a:bodyPr>
          <a:lstStyle/>
          <a:p>
            <a:pPr algn="ctr"/>
            <a:r>
              <a:rPr lang="en-US" sz="4400" b="1" dirty="0">
                <a:solidFill>
                  <a:schemeClr val="accent1"/>
                </a:solidFill>
                <a:latin typeface="Arial" panose="020B0604020202020204" pitchFamily="34" charset="0"/>
                <a:cs typeface="Arial" panose="020B0604020202020204" pitchFamily="34" charset="0"/>
              </a:rPr>
              <a:t>conclusion</a:t>
            </a:r>
            <a:endParaRPr lang="en-IN" sz="44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2C485B-A576-5936-A429-0D53852B4EA0}"/>
              </a:ext>
            </a:extLst>
          </p:cNvPr>
          <p:cNvSpPr txBox="1"/>
          <p:nvPr/>
        </p:nvSpPr>
        <p:spPr>
          <a:xfrm>
            <a:off x="719847" y="1885266"/>
            <a:ext cx="11001983" cy="5113644"/>
          </a:xfrm>
          <a:prstGeom prst="rect">
            <a:avLst/>
          </a:prstGeom>
          <a:noFill/>
        </p:spPr>
        <p:txBody>
          <a:bodyPr wrap="square" rtlCol="0">
            <a:spAutoFit/>
          </a:bodyPr>
          <a:lstStyle/>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In conclusion, Explore </a:t>
            </a:r>
            <a:r>
              <a:rPr lang="en-US" sz="2000" b="0" i="0" dirty="0" err="1">
                <a:solidFill>
                  <a:srgbClr val="1F1F1F"/>
                </a:solidFill>
                <a:effectLst/>
                <a:latin typeface="Arial" panose="020B0604020202020204" pitchFamily="34" charset="0"/>
                <a:cs typeface="Arial" panose="020B0604020202020204" pitchFamily="34" charset="0"/>
              </a:rPr>
              <a:t>Xperience</a:t>
            </a:r>
            <a:r>
              <a:rPr lang="en-US" sz="2000" b="0" i="0" dirty="0">
                <a:solidFill>
                  <a:srgbClr val="1F1F1F"/>
                </a:solidFill>
                <a:effectLst/>
                <a:latin typeface="Arial" panose="020B0604020202020204" pitchFamily="34" charset="0"/>
                <a:cs typeface="Arial" panose="020B0604020202020204" pitchFamily="34" charset="0"/>
              </a:rPr>
              <a:t> is your one-stop shop for adventure travel. We offer a wide range of unique and unforgettable experiences, from exploring ancient ruins to trekking through lush rainforests to sailing through crystal-clear waters.</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We are passionate about helping our customers create memories that will last a lifetime. That's why we offer a personalized service and work with you to create a trip that is tailored to your interests and budget.</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We also understand that safety is a top priority for our customers. That's why we partner with only the most reputable tour operators and guides.</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If you are looking for an adventure travel experience that you will never forget, then Explore </a:t>
            </a:r>
            <a:r>
              <a:rPr lang="en-US" sz="2000" b="0" i="0" dirty="0" err="1">
                <a:solidFill>
                  <a:srgbClr val="1F1F1F"/>
                </a:solidFill>
                <a:effectLst/>
                <a:latin typeface="Arial" panose="020B0604020202020204" pitchFamily="34" charset="0"/>
                <a:cs typeface="Arial" panose="020B0604020202020204" pitchFamily="34" charset="0"/>
              </a:rPr>
              <a:t>Xperience</a:t>
            </a:r>
            <a:r>
              <a:rPr lang="en-US" sz="2000" b="0" i="0" dirty="0">
                <a:solidFill>
                  <a:srgbClr val="1F1F1F"/>
                </a:solidFill>
                <a:effectLst/>
                <a:latin typeface="Arial" panose="020B0604020202020204" pitchFamily="34" charset="0"/>
                <a:cs typeface="Arial" panose="020B0604020202020204" pitchFamily="34" charset="0"/>
              </a:rPr>
              <a:t> is the right choice for you.</a:t>
            </a:r>
          </a:p>
          <a:p>
            <a:pPr>
              <a:lnSpc>
                <a:spcPct val="15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559953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E04F1-6D2E-B405-29E2-089B40EE1EC1}"/>
              </a:ext>
            </a:extLst>
          </p:cNvPr>
          <p:cNvSpPr>
            <a:spLocks noGrp="1"/>
          </p:cNvSpPr>
          <p:nvPr>
            <p:ph type="title"/>
          </p:nvPr>
        </p:nvSpPr>
        <p:spPr/>
        <p:txBody>
          <a:bodyPr/>
          <a:lstStyle/>
          <a:p>
            <a:br>
              <a:rPr lang="en-IN" sz="4400" b="1" u="sng"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D086EF7-D2A1-4DCB-4993-7529F7A473DF}"/>
              </a:ext>
            </a:extLst>
          </p:cNvPr>
          <p:cNvSpPr>
            <a:spLocks noGrp="1"/>
          </p:cNvSpPr>
          <p:nvPr>
            <p:ph idx="1"/>
          </p:nvPr>
        </p:nvSpPr>
        <p:spPr/>
        <p:txBody>
          <a:bodyPr/>
          <a:lstStyle/>
          <a:p>
            <a:r>
              <a:rPr lang="en-US" sz="2800" b="1" dirty="0">
                <a:solidFill>
                  <a:schemeClr val="accent1"/>
                </a:solidFill>
                <a:latin typeface="Arial" panose="020B0604020202020204" pitchFamily="34" charset="0"/>
                <a:cs typeface="Arial" panose="020B0604020202020204" pitchFamily="34" charset="0"/>
              </a:rPr>
              <a:t>Reference: </a:t>
            </a:r>
          </a:p>
          <a:p>
            <a:pPr marL="0" indent="0">
              <a:buNone/>
            </a:pPr>
            <a:r>
              <a:rPr lang="en-US" sz="2800" b="1">
                <a:solidFill>
                  <a:schemeClr val="accent1"/>
                </a:solidFill>
                <a:latin typeface="Arial" panose="020B0604020202020204" pitchFamily="34" charset="0"/>
                <a:cs typeface="Arial" panose="020B0604020202020204" pitchFamily="34" charset="0"/>
              </a:rPr>
              <a:t>https://github.com/Noor-09/ExploreXperience</a:t>
            </a:r>
            <a:endParaRPr lang="en-IN" sz="2800" b="1"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0EF8C60-C032-0D80-761F-B2357B45860D}"/>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129079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sz="2000"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sz="2000" dirty="0">
              <a:latin typeface="Arial"/>
              <a:cs typeface="Arial"/>
            </a:endParaRPr>
          </a:p>
          <a:p>
            <a:r>
              <a:rPr lang="en-US" sz="2000" b="1" dirty="0">
                <a:latin typeface="Arial"/>
                <a:ea typeface="+mn-lt"/>
                <a:cs typeface="Arial"/>
              </a:rPr>
              <a:t>Aims , Objective &amp; Proposed System/Solution</a:t>
            </a:r>
            <a:endParaRPr lang="en-US" sz="2000"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sz="2000" dirty="0">
              <a:latin typeface="Arial"/>
              <a:ea typeface="+mn-lt"/>
              <a:cs typeface="+mn-lt"/>
            </a:endParaRPr>
          </a:p>
          <a:p>
            <a:r>
              <a:rPr lang="en-US" sz="2000" b="1" dirty="0">
                <a:latin typeface="Arial"/>
                <a:ea typeface="+mn-lt"/>
                <a:cs typeface="+mn-lt"/>
              </a:rPr>
              <a:t>Algorithm &amp; Deployment  </a:t>
            </a:r>
          </a:p>
          <a:p>
            <a:r>
              <a:rPr lang="en-US" sz="2000" b="1" dirty="0">
                <a:latin typeface="Arial"/>
                <a:ea typeface="+mn-lt"/>
                <a:cs typeface="+mn-lt"/>
              </a:rPr>
              <a:t>Sample Screenshots</a:t>
            </a:r>
            <a:endParaRPr lang="en-US" sz="2000" dirty="0">
              <a:latin typeface="Arial"/>
              <a:cs typeface="Calibri"/>
            </a:endParaRPr>
          </a:p>
          <a:p>
            <a:r>
              <a:rPr lang="en-US" sz="2000" b="1" dirty="0">
                <a:latin typeface="Arial"/>
                <a:ea typeface="+mn-lt"/>
                <a:cs typeface="Arial"/>
              </a:rPr>
              <a:t>Conclusion</a:t>
            </a:r>
            <a:endParaRPr lang="en-US" sz="2000" dirty="0">
              <a:latin typeface="Arial"/>
              <a:cs typeface="Arial"/>
            </a:endParaRPr>
          </a:p>
          <a:p>
            <a:r>
              <a:rPr lang="en-US" sz="2000" b="1" dirty="0">
                <a:latin typeface="Arial"/>
                <a:ea typeface="+mn-lt"/>
                <a:cs typeface="Arial"/>
              </a:rPr>
              <a:t>References</a:t>
            </a:r>
            <a:endParaRPr lang="en-US" sz="2000" dirty="0">
              <a:latin typeface="Arial"/>
              <a:cs typeface="Arial"/>
            </a:endParaRPr>
          </a:p>
          <a:p>
            <a:pPr marL="0" indent="0">
              <a:buNone/>
            </a:pPr>
            <a:endParaRPr lang="en-US" sz="2000"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US" sz="2000" b="0" dirty="0">
                <a:solidFill>
                  <a:srgbClr val="1F1F1F"/>
                </a:solidFill>
                <a:effectLst/>
                <a:latin typeface="Arial" panose="020B0604020202020204" pitchFamily="34" charset="0"/>
                <a:cs typeface="Arial" panose="020B0604020202020204" pitchFamily="34" charset="0"/>
              </a:rPr>
              <a:t>This presentation will introduce a new traveling website that aims to solve the problems of existing travel websites by providing a more user-friendly interface, a wider range of travel options, and more competitive prices. The website will also use artificial intelligence to recommend personalized travel itineraries to users based on their preferences</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Existing travel websites are often difficult to use, have limited travel options, and charge high prices. Additionally, many travel websites do not personalize their recommendations to users. This can make it difficult for users to find the best travel deals and plan the perfect trip</a:t>
            </a:r>
            <a:r>
              <a:rPr lang="en-US" sz="2000" b="0" i="0" dirty="0">
                <a:solidFill>
                  <a:srgbClr val="1F1F1F"/>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Autofit/>
          </a:bodyPr>
          <a:lstStyle/>
          <a:p>
            <a:pPr algn="l"/>
            <a:r>
              <a:rPr lang="en-IN" sz="2200" b="1" i="0" dirty="0">
                <a:effectLst/>
                <a:latin typeface="Arial" panose="020B0604020202020204" pitchFamily="34" charset="0"/>
                <a:cs typeface="Arial" panose="020B0604020202020204" pitchFamily="34" charset="0"/>
              </a:rPr>
              <a:t>User-Friendly Interface:</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Intuitive and easy-to-navigate design.</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Search for flights, hotels, and more by destination, date, and budget.</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Various filters available for refining search results.</a:t>
            </a:r>
          </a:p>
          <a:p>
            <a:pPr algn="l"/>
            <a:r>
              <a:rPr lang="en-US" sz="2200" b="1" i="0" dirty="0">
                <a:effectLst/>
                <a:latin typeface="Arial" panose="020B0604020202020204" pitchFamily="34" charset="0"/>
                <a:cs typeface="Arial" panose="020B0604020202020204" pitchFamily="34" charset="0"/>
              </a:rPr>
              <a:t>Wide Range of Travel Options:</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Comprehensive selection, including flights, hotels, car rentals, and activities.</a:t>
            </a:r>
          </a:p>
          <a:p>
            <a:pPr algn="l">
              <a:buFont typeface="Arial" panose="020B0604020202020204" pitchFamily="34" charset="0"/>
              <a:buChar char="•"/>
            </a:pPr>
            <a:r>
              <a:rPr lang="en-US" sz="2000" b="0" i="0" dirty="0">
                <a:solidFill>
                  <a:srgbClr val="1F1F1F"/>
                </a:solidFill>
                <a:effectLst/>
                <a:latin typeface="Arial" panose="020B0604020202020204" pitchFamily="34" charset="0"/>
                <a:cs typeface="Arial" panose="020B0604020202020204" pitchFamily="34" charset="0"/>
              </a:rPr>
              <a:t>The website will also offer package deals that include multiple travel options</a:t>
            </a:r>
            <a:r>
              <a:rPr lang="en-US" sz="1600" dirty="0">
                <a:solidFill>
                  <a:srgbClr val="1F1F1F"/>
                </a:solidFill>
                <a:latin typeface="Arial" panose="020B0604020202020204" pitchFamily="34" charset="0"/>
                <a:cs typeface="Arial" panose="020B0604020202020204" pitchFamily="34" charset="0"/>
              </a:rPr>
              <a:t>.</a:t>
            </a:r>
          </a:p>
          <a:p>
            <a:pPr algn="l"/>
            <a:r>
              <a:rPr lang="en-IN" sz="2200" b="1" i="0" dirty="0">
                <a:effectLst/>
                <a:latin typeface="Arial" panose="020B0604020202020204" pitchFamily="34" charset="0"/>
                <a:cs typeface="Arial" panose="020B0604020202020204" pitchFamily="34" charset="0"/>
              </a:rPr>
              <a:t>Competitive Pricing:</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Competitive and affordable prices across all travel options.</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Attractive discounts for users who book their travel in advance</a:t>
            </a:r>
          </a:p>
          <a:p>
            <a:pPr algn="l"/>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a:bodyPr>
          <a:lstStyle/>
          <a:p>
            <a:pPr algn="l">
              <a:lnSpc>
                <a:spcPct val="150000"/>
              </a:lnSpc>
            </a:pPr>
            <a:r>
              <a:rPr lang="en-US" sz="2200" b="1" i="0" dirty="0">
                <a:solidFill>
                  <a:srgbClr val="1F1F1F"/>
                </a:solidFill>
                <a:effectLst/>
                <a:latin typeface="Arial" panose="020B0604020202020204" pitchFamily="34" charset="0"/>
                <a:cs typeface="Arial" panose="020B0604020202020204" pitchFamily="34" charset="0"/>
              </a:rPr>
              <a:t>Frontend: </a:t>
            </a:r>
            <a:r>
              <a:rPr lang="en-US" sz="2000" b="0" i="0" dirty="0">
                <a:solidFill>
                  <a:srgbClr val="1F1F1F"/>
                </a:solidFill>
                <a:effectLst/>
                <a:latin typeface="Arial" panose="020B0604020202020204" pitchFamily="34" charset="0"/>
                <a:cs typeface="Arial" panose="020B0604020202020204" pitchFamily="34" charset="0"/>
              </a:rPr>
              <a:t>The frontend will be responsible for displaying the website to users and allowing them to interact with the system. The frontend will be developed using a JavaScript framework, such as React or Angular</a:t>
            </a:r>
            <a:r>
              <a:rPr lang="en-US" b="0" i="0" dirty="0">
                <a:solidFill>
                  <a:srgbClr val="1F1F1F"/>
                </a:solidFill>
                <a:effectLst/>
                <a:latin typeface="Arial" panose="020B0604020202020204" pitchFamily="34" charset="0"/>
                <a:cs typeface="Arial" panose="020B0604020202020204" pitchFamily="34" charset="0"/>
              </a:rPr>
              <a:t>.</a:t>
            </a:r>
          </a:p>
          <a:p>
            <a:pPr algn="l">
              <a:lnSpc>
                <a:spcPct val="150000"/>
              </a:lnSpc>
            </a:pPr>
            <a:r>
              <a:rPr lang="en-US" sz="2200" b="1" i="0" dirty="0">
                <a:solidFill>
                  <a:srgbClr val="1F1F1F"/>
                </a:solidFill>
                <a:effectLst/>
                <a:latin typeface="Arial" panose="020B0604020202020204" pitchFamily="34" charset="0"/>
                <a:cs typeface="Arial" panose="020B0604020202020204" pitchFamily="34" charset="0"/>
              </a:rPr>
              <a:t>Backend</a:t>
            </a:r>
            <a:r>
              <a:rPr lang="en-US" sz="2200" b="0" i="0" dirty="0">
                <a:solidFill>
                  <a:srgbClr val="1F1F1F"/>
                </a:solidFill>
                <a:effectLst/>
                <a:latin typeface="Arial" panose="020B0604020202020204" pitchFamily="34" charset="0"/>
                <a:cs typeface="Arial" panose="020B0604020202020204" pitchFamily="34" charset="0"/>
              </a:rPr>
              <a:t>: </a:t>
            </a:r>
            <a:r>
              <a:rPr lang="en-US" sz="2000" b="0" i="0" dirty="0">
                <a:solidFill>
                  <a:srgbClr val="1F1F1F"/>
                </a:solidFill>
                <a:effectLst/>
                <a:latin typeface="Arial" panose="020B0604020202020204" pitchFamily="34" charset="0"/>
                <a:cs typeface="Arial" panose="020B0604020202020204" pitchFamily="34" charset="0"/>
              </a:rPr>
              <a:t>The backend will be responsible for processing user requests and generating responses. The backend will be developed using a programming language, such as Python </a:t>
            </a:r>
            <a:r>
              <a:rPr lang="en-US" sz="2000" dirty="0">
                <a:solidFill>
                  <a:srgbClr val="1F1F1F"/>
                </a:solidFill>
                <a:latin typeface="Arial" panose="020B0604020202020204" pitchFamily="34" charset="0"/>
                <a:cs typeface="Arial" panose="020B0604020202020204" pitchFamily="34" charset="0"/>
              </a:rPr>
              <a:t>or </a:t>
            </a:r>
            <a:r>
              <a:rPr lang="en-US" sz="2000" b="0" i="0" dirty="0">
                <a:solidFill>
                  <a:srgbClr val="1F1F1F"/>
                </a:solidFill>
                <a:effectLst/>
                <a:latin typeface="Arial" panose="020B0604020202020204" pitchFamily="34" charset="0"/>
                <a:cs typeface="Arial" panose="020B0604020202020204" pitchFamily="34" charset="0"/>
              </a:rPr>
              <a:t>Java.</a:t>
            </a:r>
          </a:p>
          <a:p>
            <a:pPr algn="l">
              <a:lnSpc>
                <a:spcPct val="150000"/>
              </a:lnSpc>
            </a:pPr>
            <a:r>
              <a:rPr lang="en-US" sz="2200" b="1" i="0" dirty="0">
                <a:solidFill>
                  <a:srgbClr val="1F1F1F"/>
                </a:solidFill>
                <a:effectLst/>
                <a:latin typeface="Arial" panose="020B0604020202020204" pitchFamily="34" charset="0"/>
                <a:cs typeface="Arial" panose="020B0604020202020204" pitchFamily="34" charset="0"/>
              </a:rPr>
              <a:t>Database</a:t>
            </a:r>
            <a:r>
              <a:rPr lang="en-US" sz="2200" b="0" i="0" dirty="0">
                <a:solidFill>
                  <a:srgbClr val="1F1F1F"/>
                </a:solidFill>
                <a:effectLst/>
                <a:latin typeface="Arial" panose="020B0604020202020204" pitchFamily="34" charset="0"/>
                <a:cs typeface="Arial" panose="020B0604020202020204" pitchFamily="34" charset="0"/>
              </a:rPr>
              <a:t>: </a:t>
            </a:r>
            <a:r>
              <a:rPr lang="en-US" sz="2000" b="0" i="0" dirty="0">
                <a:solidFill>
                  <a:srgbClr val="1F1F1F"/>
                </a:solidFill>
                <a:effectLst/>
                <a:latin typeface="Arial" panose="020B0604020202020204" pitchFamily="34" charset="0"/>
                <a:cs typeface="Arial" panose="020B0604020202020204" pitchFamily="34" charset="0"/>
              </a:rPr>
              <a:t>The database will store all of the data for the website, such as flight information, hotel</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information, and activity information. The database will be developed using a relational database</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management system (RDBMS), such as MySQL or PostgreSQL.</a:t>
            </a:r>
          </a:p>
          <a:p>
            <a:pPr algn="l">
              <a:buFont typeface="Arial" pitchFamily="34" charset="0"/>
              <a:buChar char="•"/>
            </a:pPr>
            <a:endParaRPr lang="en-US" sz="2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1698171"/>
            <a:ext cx="11152682" cy="4777580"/>
          </a:xfrm>
        </p:spPr>
        <p:txBody>
          <a:bodyPr>
            <a:normAutofit fontScale="25000" lnSpcReduction="20000"/>
          </a:bodyPr>
          <a:lstStyle/>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Develop and test the system in a development environment.</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Prepare the production environment by setting up the necessary servers and networks.</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Deploy the system to the production environment using a suitable tool or technique.</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Validate the system in the production environment to ensure that it is working properly.</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Monitor and support the system after deployment by monitoring its performance, fixing bugs, and adding new features.</a:t>
            </a:r>
          </a:p>
          <a:p>
            <a:pPr algn="l">
              <a:lnSpc>
                <a:spcPct val="120000"/>
              </a:lnSpc>
            </a:pPr>
            <a:r>
              <a:rPr lang="en-US" sz="8800" b="1" i="0" dirty="0">
                <a:solidFill>
                  <a:srgbClr val="1F1F1F"/>
                </a:solidFill>
                <a:effectLst/>
                <a:latin typeface="Arial" panose="020B0604020202020204" pitchFamily="34" charset="0"/>
                <a:cs typeface="Arial" panose="020B0604020202020204" pitchFamily="34" charset="0"/>
              </a:rPr>
              <a:t>Considerations</a:t>
            </a:r>
            <a:r>
              <a:rPr lang="en-US" sz="8000" b="1" i="0" dirty="0">
                <a:solidFill>
                  <a:srgbClr val="1F1F1F"/>
                </a:solidFill>
                <a:effectLst/>
                <a:latin typeface="Arial" panose="020B0604020202020204" pitchFamily="34" charset="0"/>
                <a:cs typeface="Arial" panose="020B0604020202020204" pitchFamily="34" charset="0"/>
              </a:rPr>
              <a:t>:</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Security: Deploy the system in a secure manner using strong passwords, data  </a:t>
            </a:r>
            <a:r>
              <a:rPr lang="en-US" sz="8000" b="0" i="0" dirty="0" err="1">
                <a:solidFill>
                  <a:srgbClr val="1F1F1F"/>
                </a:solidFill>
                <a:effectLst/>
                <a:latin typeface="Arial" panose="020B0604020202020204" pitchFamily="34" charset="0"/>
                <a:cs typeface="Arial" panose="020B0604020202020204" pitchFamily="34" charset="0"/>
              </a:rPr>
              <a:t>encryption,firewalls</a:t>
            </a:r>
            <a:r>
              <a:rPr lang="en-US" sz="8000" b="0" i="0" dirty="0">
                <a:solidFill>
                  <a:srgbClr val="1F1F1F"/>
                </a:solidFill>
                <a:effectLst/>
                <a:latin typeface="Arial" panose="020B0604020202020204" pitchFamily="34" charset="0"/>
                <a:cs typeface="Arial" panose="020B0604020202020204" pitchFamily="34" charset="0"/>
              </a:rPr>
              <a:t> and intrusion detection systems.</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Scalability: Use load balancers and CDNs to scale the system to handle increased traffic.</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Availability: Use redundant servers and load balancers to ensure high availability of the system</a:t>
            </a:r>
            <a:endParaRPr lang="en-US" b="0" i="0" dirty="0">
              <a:solidFill>
                <a:srgbClr val="1F1F1F"/>
              </a:solidFill>
              <a:effectLst/>
              <a:latin typeface="Arial" panose="020B0604020202020204" pitchFamily="34" charset="0"/>
              <a:cs typeface="Arial" panose="020B0604020202020204" pitchFamily="34" charset="0"/>
            </a:endParaRPr>
          </a:p>
          <a:p>
            <a:pPr algn="l">
              <a:lnSpc>
                <a:spcPct val="120000"/>
              </a:lnSpc>
              <a:buFont typeface="Arial" pitchFamily="34" charset="0"/>
              <a:buChar char="•"/>
            </a:pPr>
            <a:endParaRPr lang="en-US" sz="2000" b="0" i="0" dirty="0">
              <a:solidFill>
                <a:srgbClr val="1F1F1F"/>
              </a:solidFill>
              <a:effectLst/>
              <a:latin typeface="Google Sans"/>
            </a:endParaRPr>
          </a:p>
          <a:p>
            <a:pPr algn="l">
              <a:lnSpc>
                <a:spcPct val="120000"/>
              </a:lnSpc>
              <a:buFont typeface="Arial" pitchFamily="34" charset="0"/>
              <a:buChar char="•"/>
            </a:pPr>
            <a:endParaRPr lang="en-US" sz="2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00000"/>
              </a:lnSpc>
            </a:pPr>
            <a:r>
              <a:rPr lang="en-US" sz="2000" b="0" i="0" dirty="0">
                <a:solidFill>
                  <a:srgbClr val="1F1F1F"/>
                </a:solidFill>
                <a:effectLst/>
                <a:latin typeface="Times New Roman" panose="02020603050405020304" pitchFamily="18" charset="0"/>
                <a:cs typeface="Times New Roman" panose="02020603050405020304" pitchFamily="18" charset="0"/>
              </a:rPr>
              <a:t>1</a:t>
            </a:r>
            <a:r>
              <a:rPr lang="en-US" sz="2000" b="0" i="0" dirty="0">
                <a:solidFill>
                  <a:srgbClr val="1F1F1F"/>
                </a:solidFill>
                <a:effectLst/>
                <a:latin typeface="Arial" panose="020B0604020202020204" pitchFamily="34" charset="0"/>
                <a:cs typeface="Arial" panose="020B0604020202020204" pitchFamily="34" charset="0"/>
              </a:rPr>
              <a:t>. The algorithm will first collect information about the user's preferences, such as their budget, travel</a:t>
            </a:r>
          </a:p>
          <a:p>
            <a:pPr algn="l">
              <a:lnSpc>
                <a:spcPct val="100000"/>
              </a:lnSpc>
            </a:pPr>
            <a:r>
              <a:rPr lang="en-US" sz="2000" b="0" i="0" dirty="0">
                <a:solidFill>
                  <a:srgbClr val="1F1F1F"/>
                </a:solidFill>
                <a:effectLst/>
                <a:latin typeface="Arial" panose="020B0604020202020204" pitchFamily="34" charset="0"/>
                <a:cs typeface="Arial" panose="020B0604020202020204" pitchFamily="34" charset="0"/>
              </a:rPr>
              <a:t>    interests, and desired activities.</a:t>
            </a:r>
          </a:p>
          <a:p>
            <a:pPr algn="l">
              <a:lnSpc>
                <a:spcPct val="100000"/>
              </a:lnSpc>
            </a:pPr>
            <a:r>
              <a:rPr lang="en-US" sz="2000" b="0" i="0" dirty="0">
                <a:solidFill>
                  <a:srgbClr val="1F1F1F"/>
                </a:solidFill>
                <a:effectLst/>
                <a:latin typeface="Arial" panose="020B0604020202020204" pitchFamily="34" charset="0"/>
                <a:cs typeface="Arial" panose="020B0604020202020204" pitchFamily="34" charset="0"/>
              </a:rPr>
              <a:t>2. The algorithm will then search for travel options that match the user's preferences.</a:t>
            </a:r>
          </a:p>
          <a:p>
            <a:pPr algn="l">
              <a:lnSpc>
                <a:spcPct val="100000"/>
              </a:lnSpc>
            </a:pPr>
            <a:r>
              <a:rPr lang="en-US" sz="2000" b="0" i="0" dirty="0">
                <a:solidFill>
                  <a:srgbClr val="1F1F1F"/>
                </a:solidFill>
                <a:effectLst/>
                <a:latin typeface="Arial" panose="020B0604020202020204" pitchFamily="34" charset="0"/>
                <a:cs typeface="Arial" panose="020B0604020202020204" pitchFamily="34" charset="0"/>
              </a:rPr>
              <a:t>3. The algorithm will then generate a travel itinerary that includes the following:</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Flights</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Hotels</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Car rentals</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Activities</a:t>
            </a:r>
          </a:p>
          <a:p>
            <a:pPr marL="742950" lvl="1" indent="-285750" algn="l">
              <a:lnSpc>
                <a:spcPct val="100000"/>
              </a:lnSpc>
              <a:buFont typeface="+mj-lt"/>
              <a:buAutoNum type="arabicPeriod"/>
            </a:pPr>
            <a:r>
              <a:rPr lang="en-US" sz="2000" b="0" i="0" dirty="0">
                <a:solidFill>
                  <a:srgbClr val="1F1F1F"/>
                </a:solidFill>
                <a:effectLst/>
                <a:latin typeface="Arial" panose="020B0604020202020204" pitchFamily="34" charset="0"/>
                <a:cs typeface="Arial" panose="020B0604020202020204" pitchFamily="34" charset="0"/>
              </a:rPr>
              <a:t>The algorithm will then present the travel itinerary to the user.</a:t>
            </a:r>
          </a:p>
          <a:p>
            <a:pPr algn="l">
              <a:buFont typeface="Arial" pitchFamily="34" charset="0"/>
              <a:buChar char="•"/>
            </a:pPr>
            <a:endParaRPr lang="en-US" sz="2600" dirty="0">
              <a:latin typeface="Times New Roman" panose="02020603050405020304" pitchFamily="18" charset="0"/>
              <a:cs typeface="Times New Roman" panose="02020603050405020304" pitchFamily="18"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378B46-A9CB-E483-8EC4-25E3B2C88D42}"/>
              </a:ext>
            </a:extLst>
          </p:cNvPr>
          <p:cNvSpPr>
            <a:spLocks noGrp="1"/>
          </p:cNvSpPr>
          <p:nvPr>
            <p:ph type="ftr" sz="quarter" idx="11"/>
          </p:nvPr>
        </p:nvSpPr>
        <p:spPr/>
        <p:txBody>
          <a:bodyPr/>
          <a:lstStyle/>
          <a:p>
            <a:r>
              <a:rPr lang="en-US"/>
              <a:t>© Edunet Foundation. All rights reserved.</a:t>
            </a:r>
          </a:p>
        </p:txBody>
      </p:sp>
      <p:sp>
        <p:nvSpPr>
          <p:cNvPr id="4" name="TextBox 3">
            <a:extLst>
              <a:ext uri="{FF2B5EF4-FFF2-40B4-BE49-F238E27FC236}">
                <a16:creationId xmlns:a16="http://schemas.microsoft.com/office/drawing/2014/main" id="{C35E8395-361F-098E-C841-39AABABB9AB7}"/>
              </a:ext>
            </a:extLst>
          </p:cNvPr>
          <p:cNvSpPr txBox="1"/>
          <p:nvPr/>
        </p:nvSpPr>
        <p:spPr>
          <a:xfrm>
            <a:off x="518474" y="1008668"/>
            <a:ext cx="10906813" cy="5047536"/>
          </a:xfrm>
          <a:prstGeom prst="rect">
            <a:avLst/>
          </a:prstGeom>
          <a:noFill/>
        </p:spPr>
        <p:txBody>
          <a:bodyPr wrap="square">
            <a:spAutoFit/>
          </a:bodyPr>
          <a:lstStyle/>
          <a:p>
            <a:pPr algn="l"/>
            <a:r>
              <a:rPr lang="en-US" sz="2200" b="1" i="0" dirty="0">
                <a:solidFill>
                  <a:srgbClr val="1F1F1F"/>
                </a:solidFill>
                <a:effectLst/>
                <a:latin typeface="Arial" panose="020B0604020202020204" pitchFamily="34" charset="0"/>
                <a:cs typeface="Arial" panose="020B0604020202020204" pitchFamily="34" charset="0"/>
              </a:rPr>
              <a:t>Requirements gathering</a:t>
            </a:r>
            <a:r>
              <a:rPr lang="en-US" sz="2200" b="0" i="0" dirty="0">
                <a:solidFill>
                  <a:srgbClr val="1F1F1F"/>
                </a:solidFill>
                <a:effectLst/>
                <a:latin typeface="Arial" panose="020B0604020202020204" pitchFamily="34" charset="0"/>
                <a:cs typeface="Arial" panose="020B0604020202020204" pitchFamily="34" charset="0"/>
              </a:rPr>
              <a:t>:</a:t>
            </a:r>
          </a:p>
          <a:p>
            <a:pPr algn="l"/>
            <a:r>
              <a:rPr lang="en-US" sz="2000" b="0" i="0" dirty="0">
                <a:solidFill>
                  <a:srgbClr val="1F1F1F"/>
                </a:solidFill>
                <a:effectLst/>
                <a:latin typeface="Arial" panose="020B0604020202020204" pitchFamily="34" charset="0"/>
                <a:cs typeface="Arial" panose="020B0604020202020204" pitchFamily="34" charset="0"/>
              </a:rPr>
              <a:t>The first phase will involve gathering requirements from users and stakeholders. This will be done through surveys, interviews, and focus groups.</a:t>
            </a:r>
          </a:p>
          <a:p>
            <a:pPr algn="l"/>
            <a:r>
              <a:rPr lang="en-US" sz="2200" b="1" i="0" dirty="0">
                <a:solidFill>
                  <a:srgbClr val="1F1F1F"/>
                </a:solidFill>
                <a:effectLst/>
                <a:latin typeface="Arial" panose="020B0604020202020204" pitchFamily="34" charset="0"/>
                <a:cs typeface="Arial" panose="020B0604020202020204" pitchFamily="34" charset="0"/>
              </a:rPr>
              <a:t>System design</a:t>
            </a:r>
            <a:r>
              <a:rPr lang="en-US" sz="2200" b="0" i="0" dirty="0">
                <a:solidFill>
                  <a:srgbClr val="1F1F1F"/>
                </a:solidFill>
                <a:effectLst/>
                <a:latin typeface="Arial" panose="020B0604020202020204" pitchFamily="34" charset="0"/>
                <a:cs typeface="Arial" panose="020B0604020202020204" pitchFamily="34" charset="0"/>
              </a:rPr>
              <a:t>: </a:t>
            </a:r>
          </a:p>
          <a:p>
            <a:pPr algn="l"/>
            <a:r>
              <a:rPr lang="en-US" sz="2000" b="0" i="0" dirty="0">
                <a:solidFill>
                  <a:srgbClr val="1F1F1F"/>
                </a:solidFill>
                <a:effectLst/>
                <a:latin typeface="Arial" panose="020B0604020202020204" pitchFamily="34" charset="0"/>
                <a:cs typeface="Arial" panose="020B0604020202020204" pitchFamily="34" charset="0"/>
              </a:rPr>
              <a:t>Once the requirements have been gathered, the system will be designed. This will involve creating a detailed architecture of the system and defining the different components that will make up the system.</a:t>
            </a:r>
          </a:p>
          <a:p>
            <a:pPr algn="l"/>
            <a:r>
              <a:rPr lang="en-US" sz="2200" b="1" i="0" dirty="0">
                <a:solidFill>
                  <a:srgbClr val="1F1F1F"/>
                </a:solidFill>
                <a:effectLst/>
                <a:latin typeface="Arial" panose="020B0604020202020204" pitchFamily="34" charset="0"/>
                <a:cs typeface="Arial" panose="020B0604020202020204" pitchFamily="34" charset="0"/>
              </a:rPr>
              <a:t>System development</a:t>
            </a:r>
            <a:r>
              <a:rPr lang="en-US" sz="2200" b="0" i="0" dirty="0">
                <a:solidFill>
                  <a:srgbClr val="1F1F1F"/>
                </a:solidFill>
                <a:effectLst/>
                <a:latin typeface="Arial" panose="020B0604020202020204" pitchFamily="34" charset="0"/>
                <a:cs typeface="Arial" panose="020B0604020202020204" pitchFamily="34" charset="0"/>
              </a:rPr>
              <a:t>:</a:t>
            </a:r>
          </a:p>
          <a:p>
            <a:pPr algn="l"/>
            <a:r>
              <a:rPr lang="en-US" sz="2000" b="0" i="0" dirty="0">
                <a:solidFill>
                  <a:srgbClr val="1F1F1F"/>
                </a:solidFill>
                <a:effectLst/>
                <a:latin typeface="Arial" panose="020B0604020202020204" pitchFamily="34" charset="0"/>
                <a:cs typeface="Arial" panose="020B0604020202020204" pitchFamily="34" charset="0"/>
              </a:rPr>
              <a:t>The system will then be developed using the technologies that were selected in the system design phase.</a:t>
            </a:r>
          </a:p>
          <a:p>
            <a:pPr algn="l"/>
            <a:r>
              <a:rPr lang="en-US" sz="2200" b="1" i="0" dirty="0">
                <a:solidFill>
                  <a:srgbClr val="1F1F1F"/>
                </a:solidFill>
                <a:effectLst/>
                <a:latin typeface="Arial" panose="020B0604020202020204" pitchFamily="34" charset="0"/>
                <a:cs typeface="Arial" panose="020B0604020202020204" pitchFamily="34" charset="0"/>
              </a:rPr>
              <a:t>System testing</a:t>
            </a:r>
            <a:r>
              <a:rPr lang="en-US" sz="2200" b="0" i="0" dirty="0">
                <a:solidFill>
                  <a:srgbClr val="1F1F1F"/>
                </a:solidFill>
                <a:effectLst/>
                <a:latin typeface="Arial" panose="020B0604020202020204" pitchFamily="34" charset="0"/>
                <a:cs typeface="Arial" panose="020B0604020202020204" pitchFamily="34" charset="0"/>
              </a:rPr>
              <a:t>: </a:t>
            </a:r>
          </a:p>
          <a:p>
            <a:pPr algn="l"/>
            <a:r>
              <a:rPr lang="en-US" sz="2000" b="0" i="0" dirty="0">
                <a:solidFill>
                  <a:srgbClr val="1F1F1F"/>
                </a:solidFill>
                <a:effectLst/>
                <a:latin typeface="Arial" panose="020B0604020202020204" pitchFamily="34" charset="0"/>
                <a:cs typeface="Arial" panose="020B0604020202020204" pitchFamily="34" charset="0"/>
              </a:rPr>
              <a:t>The system will be thoroughly tested to ensure that it meets all of the requirements and that it is free of bugs.</a:t>
            </a:r>
          </a:p>
          <a:p>
            <a:pPr algn="l"/>
            <a:r>
              <a:rPr lang="en-US" sz="2200" b="1" i="0" dirty="0">
                <a:solidFill>
                  <a:srgbClr val="1F1F1F"/>
                </a:solidFill>
                <a:effectLst/>
                <a:latin typeface="Arial" panose="020B0604020202020204" pitchFamily="34" charset="0"/>
                <a:cs typeface="Arial" panose="020B0604020202020204" pitchFamily="34" charset="0"/>
              </a:rPr>
              <a:t>System deployment</a:t>
            </a:r>
            <a:r>
              <a:rPr lang="en-US" sz="2200" b="0" i="0" dirty="0">
                <a:solidFill>
                  <a:srgbClr val="1F1F1F"/>
                </a:solidFill>
                <a:effectLst/>
                <a:latin typeface="Arial" panose="020B0604020202020204" pitchFamily="34" charset="0"/>
                <a:cs typeface="Arial" panose="020B0604020202020204" pitchFamily="34" charset="0"/>
              </a:rPr>
              <a:t>: </a:t>
            </a:r>
          </a:p>
          <a:p>
            <a:pPr algn="l"/>
            <a:r>
              <a:rPr lang="en-US" sz="2000" b="0" i="0" dirty="0">
                <a:solidFill>
                  <a:srgbClr val="1F1F1F"/>
                </a:solidFill>
                <a:effectLst/>
                <a:latin typeface="Arial" panose="020B0604020202020204" pitchFamily="34" charset="0"/>
                <a:cs typeface="Arial" panose="020B0604020202020204" pitchFamily="34" charset="0"/>
              </a:rPr>
              <a:t>Once the system has been tested and verified, it will be deployed to a production environment</a:t>
            </a:r>
            <a:r>
              <a:rPr lang="en-US" sz="2400" b="0" i="0" dirty="0">
                <a:solidFill>
                  <a:srgbClr val="1F1F1F"/>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86706369"/>
      </p:ext>
    </p:extLst>
  </p:cSld>
  <p:clrMapOvr>
    <a:masterClrMapping/>
  </p:clrMapOvr>
  <p:transition spd="slow">
    <p:comb/>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985</Words>
  <Application>Microsoft Office PowerPoint</Application>
  <PresentationFormat>Widescreen</PresentationFormat>
  <Paragraphs>94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Google Sans</vt:lpstr>
      <vt:lpstr>Times New Roman</vt:lpstr>
      <vt:lpstr>Office Theme</vt:lpstr>
      <vt:lpstr>Explore Xperience</vt:lpstr>
      <vt:lpstr>OUTLINE</vt:lpstr>
      <vt:lpstr>Abstract</vt:lpstr>
      <vt:lpstr>Problem Statement</vt:lpstr>
      <vt:lpstr>Proposed Solution</vt:lpstr>
      <vt:lpstr>System Architecture</vt:lpstr>
      <vt:lpstr>System Deployment Approach</vt:lpstr>
      <vt:lpstr>Algorithm &amp; Deployment</vt:lpstr>
      <vt:lpstr>PowerPoint Presentation</vt:lpstr>
      <vt:lpstr>PowerPoint Presentation</vt:lpstr>
      <vt:lpstr>PowerPoint Presentation</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Shaik Noorullah</cp:lastModifiedBy>
  <cp:revision>60</cp:revision>
  <dcterms:created xsi:type="dcterms:W3CDTF">2021-04-26T07:43:48Z</dcterms:created>
  <dcterms:modified xsi:type="dcterms:W3CDTF">2023-10-05T07:29:03Z</dcterms:modified>
</cp:coreProperties>
</file>