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3" r:id="rId9"/>
    <p:sldId id="262" r:id="rId10"/>
    <p:sldId id="266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5B311-2D25-81DD-05DC-E19E947486EB}" v="239" dt="2025-01-17T07:49:26.447"/>
    <p1510:client id="{277CCE29-E60A-7206-C238-737D5A9DB33E}" v="392" dt="2025-01-18T13:19:56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7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5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7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7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7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1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04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9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5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78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076032" cy="3914947"/>
          </a:xfrm>
        </p:spPr>
        <p:txBody>
          <a:bodyPr>
            <a:normAutofit/>
          </a:bodyPr>
          <a:lstStyle/>
          <a:p>
            <a:r>
              <a:rPr lang="en-US" sz="4000" b="1" dirty="0"/>
              <a:t>Loan Predicting Approval</a:t>
            </a:r>
            <a:endParaRPr lang="en-US" sz="4000" dirty="0"/>
          </a:p>
          <a:p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624" y="4914199"/>
            <a:ext cx="2703583" cy="9654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Predict whether a bank will approve a loan application based on applicant details.</a:t>
            </a:r>
            <a:endParaRPr lang="en-US" sz="17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artoon of person walking in front of bank&#10;&#10;Description automatically generated">
            <a:extLst>
              <a:ext uri="{FF2B5EF4-FFF2-40B4-BE49-F238E27FC236}">
                <a16:creationId xmlns:a16="http://schemas.microsoft.com/office/drawing/2014/main" id="{2337FABE-9F37-0A72-0F39-BF0ADCBE21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71" t="3816" r="449" b="-187"/>
          <a:stretch/>
        </p:blipFill>
        <p:spPr>
          <a:xfrm>
            <a:off x="7284968" y="774737"/>
            <a:ext cx="4462037" cy="53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EA291F-6952-7DC0-C589-2E4AADD8BC2E}"/>
              </a:ext>
            </a:extLst>
          </p:cNvPr>
          <p:cNvSpPr txBox="1"/>
          <p:nvPr/>
        </p:nvSpPr>
        <p:spPr>
          <a:xfrm>
            <a:off x="822708" y="1043912"/>
            <a:ext cx="8681357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Data Splitting for Training and Testing</a:t>
            </a:r>
          </a:p>
          <a:p>
            <a:pPr algn="ctr"/>
            <a:r>
              <a:rPr lang="en-US" sz="2800" b="1" dirty="0">
                <a:ea typeface="+mn-lt"/>
                <a:cs typeface="+mn-lt"/>
              </a:rPr>
              <a:t>Split Ratio:</a:t>
            </a:r>
            <a:endParaRPr lang="en-US" b="1" dirty="0"/>
          </a:p>
          <a:p>
            <a:pPr marL="285750" indent="-285750"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Training Set</a:t>
            </a:r>
            <a:r>
              <a:rPr lang="en-US" sz="2800" dirty="0">
                <a:ea typeface="+mn-lt"/>
                <a:cs typeface="+mn-lt"/>
              </a:rPr>
              <a:t>: 80% of the data, used for model training.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Testing Set</a:t>
            </a:r>
            <a:r>
              <a:rPr lang="en-US" sz="2800" dirty="0">
                <a:ea typeface="+mn-lt"/>
                <a:cs typeface="+mn-lt"/>
              </a:rPr>
              <a:t>: 20% of the data, used for model evaluation.</a:t>
            </a:r>
            <a:endParaRPr lang="en-US" dirty="0"/>
          </a:p>
          <a:p>
            <a:endParaRPr lang="en-US" sz="2800" b="1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5FB64E0-E1EF-7884-A83B-44497C752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32" y="3678011"/>
            <a:ext cx="104584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8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EF1F0A-081E-2192-4DBB-14FDE2200D6F}"/>
              </a:ext>
            </a:extLst>
          </p:cNvPr>
          <p:cNvSpPr txBox="1"/>
          <p:nvPr/>
        </p:nvSpPr>
        <p:spPr>
          <a:xfrm>
            <a:off x="685800" y="899024"/>
            <a:ext cx="4179955" cy="39149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cap="all" spc="30" dirty="0">
                <a:latin typeface="+mj-lt"/>
                <a:ea typeface="+mj-ea"/>
                <a:cs typeface="+mj-cs"/>
              </a:rPr>
              <a:t>Random Forest Classifier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100" b="1" cap="all" spc="30">
              <a:latin typeface="+mj-lt"/>
              <a:ea typeface="+mj-ea"/>
              <a:cs typeface="+mj-cs"/>
            </a:endParaRPr>
          </a:p>
          <a:p>
            <a:r>
              <a:rPr lang="en-US" sz="3100" b="1" cap="all" spc="30" dirty="0">
                <a:latin typeface="+mj-lt"/>
                <a:ea typeface="+mj-ea"/>
                <a:cs typeface="+mj-cs"/>
              </a:rPr>
              <a:t>Accuracy</a:t>
            </a:r>
            <a:r>
              <a:rPr lang="en-US" sz="3100" cap="all" spc="30" dirty="0">
                <a:latin typeface="+mj-lt"/>
                <a:ea typeface="+mj-ea"/>
                <a:cs typeface="+mj-cs"/>
              </a:rPr>
              <a:t>: 0.8500</a:t>
            </a:r>
            <a:r>
              <a:rPr lang="en-US" sz="2400" cap="all" spc="30" dirty="0">
                <a:latin typeface="Arial"/>
                <a:ea typeface="+mj-ea"/>
                <a:cs typeface="Arial"/>
              </a:rPr>
              <a:t>≈</a:t>
            </a:r>
            <a:r>
              <a:rPr lang="en-US" sz="3100" cap="all" spc="30" dirty="0">
                <a:latin typeface="+mj-lt"/>
                <a:ea typeface="+mj-ea"/>
                <a:cs typeface="+mj-cs"/>
              </a:rPr>
              <a:t>85%</a:t>
            </a:r>
            <a:br>
              <a:rPr lang="en-US" sz="3100" cap="all" spc="30" dirty="0">
                <a:latin typeface="+mj-lt"/>
                <a:ea typeface="+mj-ea"/>
                <a:cs typeface="+mj-cs"/>
              </a:rPr>
            </a:br>
            <a:endParaRPr lang="en-US" sz="3100" cap="all" spc="30" dirty="0">
              <a:latin typeface="+mj-lt"/>
              <a:ea typeface="+mj-ea"/>
              <a:cs typeface="+mj-cs"/>
            </a:endParaRPr>
          </a:p>
          <a:p>
            <a:r>
              <a:rPr lang="en-US" sz="3100" b="1" cap="all" spc="30" dirty="0">
                <a:latin typeface="+mj-lt"/>
                <a:ea typeface="+mj-ea"/>
                <a:cs typeface="+mj-cs"/>
              </a:rPr>
              <a:t>Confusion Matrix</a:t>
            </a:r>
            <a:r>
              <a:rPr lang="en-US" sz="3100" cap="all" spc="30" dirty="0">
                <a:latin typeface="+mj-lt"/>
                <a:ea typeface="+mj-ea"/>
                <a:cs typeface="+mj-cs"/>
              </a:rPr>
              <a:t>:</a:t>
            </a:r>
            <a:endParaRPr lang="en-US" sz="3100" cap="all" spc="30" dirty="0">
              <a:latin typeface="Univers Condensed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100" cap="all" spc="3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100" cap="all" spc="30">
              <a:latin typeface="+mj-lt"/>
              <a:ea typeface="+mj-ea"/>
              <a:cs typeface="+mj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48A1B0EA-5943-DBE5-00B1-DDD5D79E14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79" t="16206" r="42029" b="-1137"/>
          <a:stretch/>
        </p:blipFill>
        <p:spPr>
          <a:xfrm>
            <a:off x="4870722" y="723901"/>
            <a:ext cx="568905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0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EF1F0A-081E-2192-4DBB-14FDE2200D6F}"/>
              </a:ext>
            </a:extLst>
          </p:cNvPr>
          <p:cNvSpPr txBox="1"/>
          <p:nvPr/>
        </p:nvSpPr>
        <p:spPr>
          <a:xfrm>
            <a:off x="685800" y="899024"/>
            <a:ext cx="3965032" cy="39149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cap="all" spc="30" dirty="0">
                <a:latin typeface="+mj-lt"/>
                <a:ea typeface="+mj-ea"/>
                <a:cs typeface="+mj-cs"/>
              </a:rPr>
              <a:t>Gradient BOOST CLASSIFIER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100" b="1" cap="all" spc="30">
              <a:latin typeface="+mj-lt"/>
              <a:ea typeface="+mj-ea"/>
              <a:cs typeface="+mj-cs"/>
            </a:endParaRPr>
          </a:p>
          <a:p>
            <a:r>
              <a:rPr lang="en-US" sz="3100" b="1" cap="all" spc="30" dirty="0">
                <a:latin typeface="+mj-lt"/>
                <a:ea typeface="+mj-ea"/>
                <a:cs typeface="+mj-cs"/>
              </a:rPr>
              <a:t>Accuracy</a:t>
            </a:r>
            <a:r>
              <a:rPr lang="en-US" sz="3100" cap="all" spc="30" dirty="0">
                <a:latin typeface="+mj-lt"/>
                <a:ea typeface="+mj-ea"/>
                <a:cs typeface="+mj-cs"/>
              </a:rPr>
              <a:t>:0.7500</a:t>
            </a:r>
            <a:r>
              <a:rPr lang="en-US" sz="2400" cap="all" spc="30" dirty="0">
                <a:latin typeface="Arial"/>
                <a:ea typeface="+mj-ea"/>
                <a:cs typeface="Arial"/>
              </a:rPr>
              <a:t>≈</a:t>
            </a:r>
            <a:r>
              <a:rPr lang="en-US" sz="3100" cap="all" spc="30" dirty="0">
                <a:latin typeface="+mj-lt"/>
                <a:ea typeface="+mj-ea"/>
                <a:cs typeface="+mj-cs"/>
              </a:rPr>
              <a:t>75%</a:t>
            </a:r>
            <a:endParaRPr lang="en-US" dirty="0">
              <a:latin typeface="Calisto MT"/>
              <a:ea typeface="+mj-ea"/>
              <a:cs typeface="+mj-cs"/>
            </a:endParaRPr>
          </a:p>
          <a:p>
            <a:br>
              <a:rPr lang="en-US" sz="3100" cap="all" spc="30" dirty="0">
                <a:latin typeface="+mj-lt"/>
                <a:ea typeface="+mj-ea"/>
                <a:cs typeface="+mj-cs"/>
              </a:rPr>
            </a:br>
            <a:r>
              <a:rPr lang="en-US" sz="3100" b="1" cap="all" spc="30" dirty="0">
                <a:latin typeface="+mj-lt"/>
                <a:ea typeface="+mj-ea"/>
                <a:cs typeface="+mj-cs"/>
              </a:rPr>
              <a:t>Confusion Matrix</a:t>
            </a:r>
            <a:r>
              <a:rPr lang="en-US" sz="3100" cap="all" spc="30" dirty="0">
                <a:latin typeface="+mj-lt"/>
                <a:ea typeface="+mj-ea"/>
                <a:cs typeface="+mj-cs"/>
              </a:rPr>
              <a:t>:</a:t>
            </a:r>
            <a:endParaRPr lang="en-US"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100" cap="all" spc="3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100" cap="all" spc="30">
              <a:latin typeface="+mj-lt"/>
              <a:ea typeface="+mj-ea"/>
              <a:cs typeface="+mj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04C5FDD5-13D0-241E-A9C7-C150DD76B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220" y="323170"/>
            <a:ext cx="51720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12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4EB665-ADD3-8759-39ED-D1ACE678D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81" y="1137780"/>
            <a:ext cx="6102743" cy="492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43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rtoon of person holding a sign&#10;&#10;AI-generated content may be incorrect.">
            <a:extLst>
              <a:ext uri="{FF2B5EF4-FFF2-40B4-BE49-F238E27FC236}">
                <a16:creationId xmlns:a16="http://schemas.microsoft.com/office/drawing/2014/main" id="{2420739D-3815-2485-2C61-9424E1211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32" y="730952"/>
            <a:ext cx="4020020" cy="50104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04EC26-4CDD-5AE4-714D-786EBF59264F}"/>
              </a:ext>
            </a:extLst>
          </p:cNvPr>
          <p:cNvSpPr txBox="1"/>
          <p:nvPr/>
        </p:nvSpPr>
        <p:spPr>
          <a:xfrm>
            <a:off x="6664828" y="1525830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947C4-2E8D-5D11-FF22-FD402493FA7C}"/>
              </a:ext>
            </a:extLst>
          </p:cNvPr>
          <p:cNvSpPr txBox="1"/>
          <p:nvPr/>
        </p:nvSpPr>
        <p:spPr>
          <a:xfrm>
            <a:off x="4838687" y="1525830"/>
            <a:ext cx="7050409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PRESENTATION BY: NOOR-UN-NISA</a:t>
            </a:r>
          </a:p>
          <a:p>
            <a:r>
              <a:rPr lang="en-US" dirty="0"/>
              <a:t>DATSET CREATION: NOOR-UN-NISA</a:t>
            </a:r>
            <a:br>
              <a:rPr lang="en-US" dirty="0"/>
            </a:br>
            <a:r>
              <a:rPr lang="en-US" sz="1600" dirty="0"/>
              <a:t>PREPROCESSING &amp; FEATURE ENGINEERING BY: NOOR-UN-NISA</a:t>
            </a:r>
            <a:endParaRPr lang="en-US"/>
          </a:p>
          <a:p>
            <a:r>
              <a:rPr lang="en-US" sz="1600" dirty="0"/>
              <a:t>MODEL IMPLEMENTATION BY: </a:t>
            </a:r>
            <a:r>
              <a:rPr lang="en-US" dirty="0"/>
              <a:t>NOOR-UN-NISA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8172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AE1B-A185-8962-4384-1E114562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2A3D-F713-A885-F90A-C8048BFF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Goal:</a:t>
            </a:r>
            <a:r>
              <a:rPr lang="en-US" dirty="0">
                <a:ea typeface="+mn-lt"/>
                <a:cs typeface="+mn-lt"/>
              </a:rPr>
              <a:t> Build a model to classify loan applications as approved (1) or rejected (0).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Dataset:</a:t>
            </a:r>
            <a:r>
              <a:rPr lang="en-US" dirty="0">
                <a:ea typeface="+mn-lt"/>
                <a:cs typeface="+mn-lt"/>
              </a:rPr>
              <a:t> Created dataset with 200 applicants and 15 features (numerical, categorical, missing values).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Models:</a:t>
            </a:r>
            <a:r>
              <a:rPr lang="en-US" dirty="0">
                <a:ea typeface="+mn-lt"/>
                <a:cs typeface="+mn-lt"/>
              </a:rPr>
              <a:t>  Random Forest, Gradient Boost Classifier </a:t>
            </a:r>
            <a:endParaRPr lang="en-US" sz="1100" dirty="0">
              <a:solidFill>
                <a:srgbClr val="A31515"/>
              </a:solidFill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Impact:</a:t>
            </a:r>
            <a:r>
              <a:rPr lang="en-US" dirty="0">
                <a:ea typeface="+mn-lt"/>
                <a:cs typeface="+mn-lt"/>
              </a:rPr>
              <a:t> Automates loan approvals, reduces risks, improves customer satisfaction, and enhances decision-making.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8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B1365-A4DE-6AD6-142C-6E1B14BE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WHY NOT USE OTHER MODELS?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80D46-E5AF-8A74-85CF-5EF0CD650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001512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Gradient Boost Classifier</a:t>
            </a:r>
            <a:r>
              <a:rPr lang="en-US" sz="2800" dirty="0">
                <a:ea typeface="+mn-lt"/>
                <a:cs typeface="+mn-lt"/>
              </a:rPr>
              <a:t> </a:t>
            </a:r>
            <a:r>
              <a:rPr lang="en-US" sz="2400" dirty="0">
                <a:ea typeface="+mn-lt"/>
                <a:cs typeface="+mn-lt"/>
              </a:rPr>
              <a:t>and Random Forest are interpretable and effective for small datasets.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Advanced models may overfit or require more data.</a:t>
            </a:r>
            <a:endParaRPr lang="en-US" sz="2400" dirty="0"/>
          </a:p>
          <a:p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question mark drawn in black and white&#10;&#10;Description automatically generated">
            <a:extLst>
              <a:ext uri="{FF2B5EF4-FFF2-40B4-BE49-F238E27FC236}">
                <a16:creationId xmlns:a16="http://schemas.microsoft.com/office/drawing/2014/main" id="{A0B57190-E4E3-7DE4-4D78-385DEAD4C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60" y="1874612"/>
            <a:ext cx="4202057" cy="427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8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9B46B-113B-E8ED-8104-0F747C64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10080168" cy="61642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Creating  a dataset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E4E84-1936-DCCB-82A1-330382430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43" y="1723762"/>
            <a:ext cx="11052727" cy="40525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Created a </a:t>
            </a:r>
            <a:r>
              <a:rPr lang="en-US" b="1" dirty="0">
                <a:ea typeface="+mn-lt"/>
                <a:cs typeface="+mn-lt"/>
              </a:rPr>
              <a:t>loan approval dataset</a:t>
            </a:r>
            <a:r>
              <a:rPr lang="en-US" dirty="0">
                <a:ea typeface="+mn-lt"/>
                <a:cs typeface="+mn-lt"/>
              </a:rPr>
              <a:t> that simulates real-world scenarios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The dataset consists of </a:t>
            </a:r>
            <a:r>
              <a:rPr lang="en-US" b="1" dirty="0">
                <a:ea typeface="+mn-lt"/>
                <a:cs typeface="+mn-lt"/>
              </a:rPr>
              <a:t>200 rows</a:t>
            </a:r>
            <a:r>
              <a:rPr lang="en-US" dirty="0">
                <a:ea typeface="+mn-lt"/>
                <a:cs typeface="+mn-lt"/>
              </a:rPr>
              <a:t> (loan applicants) and </a:t>
            </a:r>
            <a:r>
              <a:rPr lang="en-US" b="1" dirty="0">
                <a:ea typeface="+mn-lt"/>
                <a:cs typeface="+mn-lt"/>
              </a:rPr>
              <a:t>15 columns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   * Applicant Income,</a:t>
            </a: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   * </a:t>
            </a:r>
            <a:r>
              <a:rPr lang="en-US" dirty="0" err="1">
                <a:ea typeface="+mn-lt"/>
                <a:cs typeface="+mn-lt"/>
              </a:rPr>
              <a:t>Coapplicant</a:t>
            </a:r>
            <a:r>
              <a:rPr lang="en-US" dirty="0">
                <a:ea typeface="+mn-lt"/>
                <a:cs typeface="+mn-lt"/>
              </a:rPr>
              <a:t> Income,</a:t>
            </a: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   * Credit History, </a:t>
            </a:r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   * Property Area,</a:t>
            </a:r>
            <a:endParaRPr lang="en-US" dirty="0"/>
          </a:p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   * Loan Amount, and Loan Purpose</a:t>
            </a:r>
            <a:endParaRPr lang="en-US"/>
          </a:p>
          <a:p>
            <a:endParaRPr lang="en-US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292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D746-5839-158B-D459-2E70F7E2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cont...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E5C5244-4D1D-0946-3B6B-CE218F47A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509" y="2221992"/>
            <a:ext cx="8501516" cy="3739896"/>
          </a:xfrm>
        </p:spPr>
      </p:pic>
    </p:spTree>
    <p:extLst>
      <p:ext uri="{BB962C8B-B14F-4D97-AF65-F5344CB8AC3E}">
        <p14:creationId xmlns:p14="http://schemas.microsoft.com/office/powerpoint/2010/main" val="234390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D746-5839-158B-D459-2E70F7E2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624E56-BD35-730F-E431-324FA142D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Dropping Non-Relevant Column: </a:t>
            </a:r>
            <a:r>
              <a:rPr lang="en-US" sz="1800" dirty="0">
                <a:ea typeface="+mn-lt"/>
                <a:cs typeface="+mn-lt"/>
              </a:rPr>
              <a:t>The </a:t>
            </a:r>
            <a:r>
              <a:rPr lang="en-US" sz="1800" b="1" err="1">
                <a:ea typeface="+mn-lt"/>
                <a:cs typeface="+mn-lt"/>
              </a:rPr>
              <a:t>Loan_ID</a:t>
            </a:r>
            <a:r>
              <a:rPr lang="en-US" sz="1800" dirty="0">
                <a:ea typeface="+mn-lt"/>
                <a:cs typeface="+mn-lt"/>
              </a:rPr>
              <a:t> column, which served as an identifier, was dropped as it does not contribute to the prediction process.</a:t>
            </a:r>
            <a:endParaRPr lang="en-US" sz="1800"/>
          </a:p>
          <a:p>
            <a:r>
              <a:rPr lang="en-US" b="1" dirty="0">
                <a:ea typeface="+mn-lt"/>
                <a:cs typeface="+mn-lt"/>
              </a:rPr>
              <a:t>Encoding Target Variable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sz="1800" dirty="0">
                <a:ea typeface="+mn-lt"/>
                <a:cs typeface="+mn-lt"/>
              </a:rPr>
              <a:t>The target variable </a:t>
            </a:r>
            <a:r>
              <a:rPr lang="en-US" sz="1800" b="1" err="1">
                <a:ea typeface="+mn-lt"/>
                <a:cs typeface="+mn-lt"/>
              </a:rPr>
              <a:t>Loan_Status</a:t>
            </a:r>
            <a:r>
              <a:rPr lang="en-US" sz="1800" dirty="0">
                <a:ea typeface="+mn-lt"/>
                <a:cs typeface="+mn-lt"/>
              </a:rPr>
              <a:t> was encoded to numerical values: </a:t>
            </a:r>
            <a:r>
              <a:rPr lang="en-US" sz="1800" b="1" dirty="0">
                <a:ea typeface="+mn-lt"/>
                <a:cs typeface="+mn-lt"/>
              </a:rPr>
              <a:t>1 for Approved</a:t>
            </a:r>
            <a:r>
              <a:rPr lang="en-US" sz="1800" dirty="0">
                <a:ea typeface="+mn-lt"/>
                <a:cs typeface="+mn-lt"/>
              </a:rPr>
              <a:t> and </a:t>
            </a:r>
            <a:r>
              <a:rPr lang="en-US" sz="1800" b="1" dirty="0">
                <a:ea typeface="+mn-lt"/>
                <a:cs typeface="+mn-lt"/>
              </a:rPr>
              <a:t>0 for Rejected</a:t>
            </a:r>
            <a:r>
              <a:rPr lang="en-US" sz="1800" dirty="0">
                <a:ea typeface="+mn-lt"/>
                <a:cs typeface="+mn-lt"/>
              </a:rPr>
              <a:t>. This prepares the data for binary classification.</a:t>
            </a:r>
          </a:p>
          <a:p>
            <a:r>
              <a:rPr lang="en-US" b="1" dirty="0">
                <a:ea typeface="+mn-lt"/>
                <a:cs typeface="+mn-lt"/>
              </a:rPr>
              <a:t>Handling Categorical Variables: </a:t>
            </a:r>
            <a:r>
              <a:rPr lang="en-US" sz="1800" dirty="0">
                <a:ea typeface="+mn-lt"/>
                <a:cs typeface="+mn-lt"/>
              </a:rPr>
              <a:t>Categorical variables, including </a:t>
            </a:r>
            <a:r>
              <a:rPr lang="en-US" sz="1800" b="1" dirty="0">
                <a:ea typeface="+mn-lt"/>
                <a:cs typeface="+mn-lt"/>
              </a:rPr>
              <a:t>Gender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b="1" dirty="0">
                <a:ea typeface="+mn-lt"/>
                <a:cs typeface="+mn-lt"/>
              </a:rPr>
              <a:t>Married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b="1" dirty="0">
                <a:ea typeface="+mn-lt"/>
                <a:cs typeface="+mn-lt"/>
              </a:rPr>
              <a:t>Dependents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b="1" dirty="0">
                <a:ea typeface="+mn-lt"/>
                <a:cs typeface="+mn-lt"/>
              </a:rPr>
              <a:t>Education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b="1" dirty="0" err="1">
                <a:ea typeface="+mn-lt"/>
                <a:cs typeface="+mn-lt"/>
              </a:rPr>
              <a:t>Self_Employed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dirty="0">
                <a:ea typeface="+mn-lt"/>
                <a:cs typeface="+mn-lt"/>
              </a:rPr>
              <a:t>were transformed into numerical values using </a:t>
            </a:r>
            <a:r>
              <a:rPr lang="en-US" sz="1800" b="1" dirty="0">
                <a:ea typeface="+mn-lt"/>
                <a:cs typeface="+mn-lt"/>
              </a:rPr>
              <a:t>One-Hot Encoding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2393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D9DF92-262F-2443-43C9-7172E780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4702835"/>
            <a:ext cx="10801350" cy="978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PREPROCESS DATA CONT...</a:t>
            </a:r>
            <a:endParaRPr lang="en-US" sz="5400"/>
          </a:p>
          <a:p>
            <a:endParaRPr lang="en-US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5491FC8-A535-5FCD-0033-4F3B996EE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177" y="678454"/>
            <a:ext cx="10301410" cy="3739896"/>
          </a:xfrm>
        </p:spPr>
      </p:pic>
    </p:spTree>
    <p:extLst>
      <p:ext uri="{BB962C8B-B14F-4D97-AF65-F5344CB8AC3E}">
        <p14:creationId xmlns:p14="http://schemas.microsoft.com/office/powerpoint/2010/main" val="389666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4ABE50-896A-13A0-7292-99B473CFB7F8}"/>
              </a:ext>
            </a:extLst>
          </p:cNvPr>
          <p:cNvSpPr txBox="1"/>
          <p:nvPr/>
        </p:nvSpPr>
        <p:spPr>
          <a:xfrm>
            <a:off x="703400" y="4702835"/>
            <a:ext cx="10801350" cy="9787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cap="all" spc="30" dirty="0">
                <a:latin typeface="+mj-lt"/>
                <a:ea typeface="+mj-ea"/>
                <a:cs typeface="+mj-cs"/>
              </a:rPr>
              <a:t>Feature engineering</a:t>
            </a:r>
            <a:endParaRPr lang="en-US" sz="5400" cap="all" spc="3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A black and white drawing of a hammer&#10;&#10;Description automatically generated">
            <a:extLst>
              <a:ext uri="{FF2B5EF4-FFF2-40B4-BE49-F238E27FC236}">
                <a16:creationId xmlns:a16="http://schemas.microsoft.com/office/drawing/2014/main" id="{FD093604-026D-5D00-F0B1-BF6A314B2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834" y="4758390"/>
            <a:ext cx="2100198" cy="2101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9CB575-8CEA-DF04-FE5E-1DF7BDF0DAFC}"/>
              </a:ext>
            </a:extLst>
          </p:cNvPr>
          <p:cNvSpPr txBox="1"/>
          <p:nvPr/>
        </p:nvSpPr>
        <p:spPr>
          <a:xfrm>
            <a:off x="443897" y="1029461"/>
            <a:ext cx="10947832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Total Income: </a:t>
            </a:r>
            <a:r>
              <a:rPr lang="en-US" sz="2400" b="1" err="1">
                <a:ea typeface="+mn-lt"/>
                <a:cs typeface="+mn-lt"/>
              </a:rPr>
              <a:t>ApplicantIncome</a:t>
            </a:r>
            <a:r>
              <a:rPr lang="en-US" sz="2400" dirty="0">
                <a:ea typeface="+mn-lt"/>
                <a:cs typeface="+mn-lt"/>
              </a:rPr>
              <a:t> and </a:t>
            </a:r>
            <a:r>
              <a:rPr lang="en-US" sz="2400" b="1" err="1">
                <a:ea typeface="+mn-lt"/>
                <a:cs typeface="+mn-lt"/>
              </a:rPr>
              <a:t>CoapplicantIncome</a:t>
            </a:r>
            <a:r>
              <a:rPr lang="en-US" sz="2400" dirty="0">
                <a:ea typeface="+mn-lt"/>
                <a:cs typeface="+mn-lt"/>
              </a:rPr>
              <a:t> into a new feature</a:t>
            </a:r>
            <a:endParaRPr lang="en-US" sz="24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Log Transformation</a:t>
            </a:r>
            <a:r>
              <a:rPr lang="en-US" sz="2400" dirty="0"/>
              <a:t>: log</a:t>
            </a:r>
            <a:r>
              <a:rPr lang="en-US" sz="2400" b="1" dirty="0">
                <a:ea typeface="+mn-lt"/>
                <a:cs typeface="+mn-lt"/>
              </a:rPr>
              <a:t> transformation</a:t>
            </a:r>
            <a:r>
              <a:rPr lang="en-US" sz="2400" dirty="0">
                <a:ea typeface="+mn-lt"/>
                <a:cs typeface="+mn-lt"/>
              </a:rPr>
              <a:t> to </a:t>
            </a:r>
            <a:r>
              <a:rPr lang="en-US" sz="2400" b="1" err="1">
                <a:ea typeface="+mn-lt"/>
                <a:cs typeface="+mn-lt"/>
              </a:rPr>
              <a:t>TotalIncome</a:t>
            </a:r>
            <a:r>
              <a:rPr lang="en-US" sz="2400" dirty="0">
                <a:ea typeface="+mn-lt"/>
                <a:cs typeface="+mn-lt"/>
              </a:rPr>
              <a:t> to reduce skewness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Loan-to-Income Ratio: </a:t>
            </a:r>
            <a:r>
              <a:rPr lang="en-US" sz="2400" dirty="0">
                <a:ea typeface="+mn-lt"/>
                <a:cs typeface="+mn-lt"/>
              </a:rPr>
              <a:t>The ratio of </a:t>
            </a:r>
            <a:r>
              <a:rPr lang="en-US" sz="2400" b="1" dirty="0" err="1">
                <a:ea typeface="+mn-lt"/>
                <a:cs typeface="+mn-lt"/>
              </a:rPr>
              <a:t>LoanAmount</a:t>
            </a:r>
            <a:r>
              <a:rPr lang="en-US" sz="2400" dirty="0">
                <a:ea typeface="+mn-lt"/>
                <a:cs typeface="+mn-lt"/>
              </a:rPr>
              <a:t> to </a:t>
            </a:r>
            <a:r>
              <a:rPr lang="en-US" sz="2400" b="1" dirty="0" err="1">
                <a:ea typeface="+mn-lt"/>
                <a:cs typeface="+mn-lt"/>
              </a:rPr>
              <a:t>TotalIncome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ea typeface="+mn-lt"/>
                <a:cs typeface="+mn-lt"/>
              </a:rPr>
              <a:t>Credit History Encoding</a:t>
            </a:r>
            <a:r>
              <a:rPr lang="en-US" sz="2400" dirty="0">
                <a:ea typeface="+mn-lt"/>
                <a:cs typeface="+mn-lt"/>
              </a:rPr>
              <a:t>:</a:t>
            </a:r>
            <a:r>
              <a:rPr lang="en-US" sz="2400" dirty="0">
                <a:latin typeface="Consolas"/>
                <a:ea typeface="+mn-lt"/>
                <a:cs typeface="+mn-lt"/>
              </a:rPr>
              <a:t>1</a:t>
            </a:r>
            <a:r>
              <a:rPr lang="en-US" sz="2400" dirty="0">
                <a:ea typeface="+mn-lt"/>
                <a:cs typeface="+mn-lt"/>
              </a:rPr>
              <a:t> for applicants with good credit history ,</a:t>
            </a:r>
            <a:r>
              <a:rPr lang="en-US" sz="2400" dirty="0">
                <a:latin typeface="Consolas"/>
                <a:ea typeface="+mn-lt"/>
                <a:cs typeface="+mn-lt"/>
              </a:rPr>
              <a:t>0</a:t>
            </a:r>
            <a:r>
              <a:rPr lang="en-US" sz="2400" dirty="0">
                <a:ea typeface="+mn-lt"/>
                <a:cs typeface="+mn-lt"/>
              </a:rPr>
              <a:t> for applicants bad credit history.</a:t>
            </a:r>
            <a:endParaRPr lang="en-US" sz="2400" b="1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8004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7693C2-7C46-4885-8B2F-E56127E15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D180BF-B20C-43F8-0114-4372DB3BE3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437"/>
          <a:stretch/>
        </p:blipFill>
        <p:spPr>
          <a:xfrm>
            <a:off x="800100" y="1066801"/>
            <a:ext cx="10629900" cy="472439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C8D232-7D29-4476-9D51-FB25179F1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86022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ChronicleVTI</vt:lpstr>
      <vt:lpstr>Loan Predicting Approval </vt:lpstr>
      <vt:lpstr>About Project:</vt:lpstr>
      <vt:lpstr>WHY NOT USE OTHER MODELS?</vt:lpstr>
      <vt:lpstr>Creating  a dataset</vt:lpstr>
      <vt:lpstr>Dataset cont...</vt:lpstr>
      <vt:lpstr>PRE-processing</vt:lpstr>
      <vt:lpstr>PREPROCESS DATA CONT...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356</cp:revision>
  <dcterms:created xsi:type="dcterms:W3CDTF">2025-01-15T14:28:21Z</dcterms:created>
  <dcterms:modified xsi:type="dcterms:W3CDTF">2025-01-18T13:34:26Z</dcterms:modified>
</cp:coreProperties>
</file>