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60" r:id="rId3"/>
    <p:sldId id="285" r:id="rId4"/>
    <p:sldId id="286" r:id="rId5"/>
    <p:sldId id="280" r:id="rId6"/>
    <p:sldId id="281" r:id="rId7"/>
    <p:sldId id="283" r:id="rId8"/>
    <p:sldId id="282" r:id="rId9"/>
    <p:sldId id="284" r:id="rId10"/>
    <p:sldId id="261" r:id="rId11"/>
    <p:sldId id="287" r:id="rId12"/>
    <p:sldId id="262" r:id="rId13"/>
    <p:sldId id="263" r:id="rId14"/>
    <p:sldId id="264" r:id="rId15"/>
    <p:sldId id="265" r:id="rId16"/>
    <p:sldId id="289" r:id="rId17"/>
    <p:sldId id="288" r:id="rId18"/>
    <p:sldId id="290" r:id="rId19"/>
    <p:sldId id="291" r:id="rId20"/>
    <p:sldId id="292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904" autoAdjust="0"/>
    <p:restoredTop sz="94713" autoAdjust="0"/>
  </p:normalViewPr>
  <p:slideViewPr>
    <p:cSldViewPr>
      <p:cViewPr varScale="1">
        <p:scale>
          <a:sx n="69" d="100"/>
          <a:sy n="69" d="100"/>
        </p:scale>
        <p:origin x="-8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1/1/2010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Data Re-usability:-</a:t>
            </a:r>
            <a:r>
              <a:rPr lang="en-US" dirty="0" smtClean="0"/>
              <a:t> “</a:t>
            </a:r>
            <a:r>
              <a:rPr lang="en-US" smtClean="0"/>
              <a:t>Write </a:t>
            </a:r>
            <a:r>
              <a:rPr lang="en-US" smtClean="0"/>
              <a:t>once </a:t>
            </a:r>
            <a:r>
              <a:rPr lang="en-US" dirty="0" smtClean="0"/>
              <a:t>and use multiple time” we can achieve this by using class. Once write a class it can use number of time by creating the object for class.</a:t>
            </a:r>
          </a:p>
          <a:p>
            <a:r>
              <a:rPr lang="en-US" b="1" dirty="0" smtClean="0"/>
              <a:t>Data Redundancy:-</a:t>
            </a:r>
            <a:r>
              <a:rPr lang="en-US" dirty="0" smtClean="0"/>
              <a:t> Inheritance is the good feature for data redundancy, if you need a same functionality in multiple class you can write a common class for the same functionality and inherit that class to sub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1143000"/>
          </a:xfrm>
        </p:spPr>
        <p:txBody>
          <a:bodyPr lIns="0" tIns="0" rIns="0" bIns="0"/>
          <a:lstStyle/>
          <a:p>
            <a:r>
              <a:rPr lang="en-US" b="1" dirty="0" smtClean="0"/>
              <a:t>Advantages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Easy Maintenance:-</a:t>
            </a:r>
            <a:r>
              <a:rPr lang="en-US" dirty="0" smtClean="0"/>
              <a:t> It is easy to maintain and modify existing code as new objects can be created with small differences to existing ones.</a:t>
            </a:r>
          </a:p>
          <a:p>
            <a:r>
              <a:rPr lang="en-US" b="1" dirty="0" smtClean="0"/>
              <a:t>Data hiding:-</a:t>
            </a:r>
            <a:r>
              <a:rPr lang="en-US" dirty="0" smtClean="0"/>
              <a:t> Implementation details are hidden from other modules and other modules has a clearly defined interface.</a:t>
            </a:r>
          </a:p>
          <a:p>
            <a:r>
              <a:rPr lang="en-US" b="1" dirty="0" smtClean="0"/>
              <a:t>Security</a:t>
            </a:r>
            <a:r>
              <a:rPr lang="en-US" dirty="0" smtClean="0"/>
              <a:t>:- Using data hiding and abstraction we are providing necessary data only it mean we are maintaining 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Approach to OO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with the simple object which can be abstracted into individual classes.</a:t>
            </a:r>
          </a:p>
          <a:p>
            <a:r>
              <a:rPr lang="en-US" dirty="0" smtClean="0"/>
              <a:t>Identify all the classes in the requirement specification.</a:t>
            </a:r>
          </a:p>
          <a:p>
            <a:r>
              <a:rPr lang="en-US" dirty="0" smtClean="0"/>
              <a:t>Identify the commonalities between all or small groups of classes. Do not force fit generalization where it doesn’t make sense.</a:t>
            </a:r>
          </a:p>
          <a:p>
            <a:r>
              <a:rPr lang="en-US" dirty="0" smtClean="0"/>
              <a:t>Keep all the data members private or protected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 to OO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all the member variables and methods the class should have</a:t>
            </a:r>
          </a:p>
          <a:p>
            <a:r>
              <a:rPr lang="en-US" dirty="0" smtClean="0"/>
              <a:t>Ensure that the class is fully independent of other classes and contains all the necessary attributes and methods.</a:t>
            </a:r>
          </a:p>
          <a:p>
            <a:r>
              <a:rPr lang="en-US" dirty="0" smtClean="0"/>
              <a:t>The methods in the class should be abstract.	</a:t>
            </a:r>
          </a:p>
          <a:p>
            <a:r>
              <a:rPr lang="en-US" dirty="0" smtClean="0"/>
              <a:t>Don't use the procedural code into a class for the methods in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 to OO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438400"/>
          </a:xfrm>
        </p:spPr>
        <p:txBody>
          <a:bodyPr/>
          <a:lstStyle/>
          <a:p>
            <a:r>
              <a:rPr lang="en-US" dirty="0" smtClean="0"/>
              <a:t> Inherit and extend classes from the base classes when require.</a:t>
            </a:r>
          </a:p>
          <a:p>
            <a:r>
              <a:rPr lang="en-US" dirty="0" smtClean="0"/>
              <a:t>Define the "Has-A" or "Uses-A" relationships among the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OOP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4320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</a:t>
            </a:r>
            <a:r>
              <a:rPr lang="en-US" dirty="0" smtClean="0"/>
              <a:t>: A </a:t>
            </a:r>
            <a:r>
              <a:rPr lang="en-US" i="1" dirty="0" smtClean="0"/>
              <a:t>class</a:t>
            </a:r>
            <a:r>
              <a:rPr lang="en-US" dirty="0" smtClean="0"/>
              <a:t> is a blueprint, template, or prototype that defines and describes the </a:t>
            </a:r>
            <a:r>
              <a:rPr lang="en-US" i="1" dirty="0" smtClean="0"/>
              <a:t>static attributes</a:t>
            </a:r>
            <a:r>
              <a:rPr lang="en-US" dirty="0" smtClean="0"/>
              <a:t> and </a:t>
            </a:r>
            <a:r>
              <a:rPr lang="en-US" i="1" dirty="0" smtClean="0"/>
              <a:t>dynamic behaviors</a:t>
            </a:r>
            <a:r>
              <a:rPr lang="en-US" dirty="0" smtClean="0"/>
              <a:t> common to all objects of the same kind.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482" name="Picture 2" descr="classes-and-objects-in-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86199"/>
            <a:ext cx="6381750" cy="2971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OOP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86200"/>
          </a:xfrm>
        </p:spPr>
        <p:txBody>
          <a:bodyPr/>
          <a:lstStyle/>
          <a:p>
            <a:r>
              <a:rPr lang="en-US" b="1" dirty="0" smtClean="0"/>
              <a:t>Objects</a:t>
            </a:r>
          </a:p>
          <a:p>
            <a:pPr lvl="1"/>
            <a:r>
              <a:rPr lang="en-US" dirty="0" smtClean="0"/>
              <a:t>Objects are the basic run-time entities in an object-oriented system. Which have a behavior and state</a:t>
            </a:r>
          </a:p>
          <a:p>
            <a:pPr lvl="1"/>
            <a:r>
              <a:rPr lang="en-US" dirty="0" smtClean="0"/>
              <a:t>if we consider human is object the state is name, height, weight, and the behavior is talking, walking singing etc.</a:t>
            </a:r>
          </a:p>
          <a:p>
            <a:pPr lvl="1"/>
            <a:r>
              <a:rPr lang="en-US" dirty="0" smtClean="0"/>
              <a:t>Syntax: Sample </a:t>
            </a:r>
            <a:r>
              <a:rPr lang="en-US" dirty="0" err="1" smtClean="0"/>
              <a:t>objSample</a:t>
            </a:r>
            <a:r>
              <a:rPr lang="en-US" dirty="0" smtClean="0"/>
              <a:t> = new Sample()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OOP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Instance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Object can also be called as runtime instance of a class. </a:t>
            </a:r>
          </a:p>
          <a:p>
            <a:pPr lvl="1"/>
            <a:r>
              <a:rPr lang="en-US" dirty="0" smtClean="0"/>
              <a:t>It is used to access data and function members while a program is running. </a:t>
            </a:r>
          </a:p>
          <a:p>
            <a:pPr lvl="1"/>
            <a:r>
              <a:rPr lang="en-US" dirty="0" smtClean="0"/>
              <a:t>Class specification provides only a template. It does not create any memory space for the object. </a:t>
            </a:r>
          </a:p>
          <a:p>
            <a:pPr lvl="1"/>
            <a:r>
              <a:rPr lang="en-US" dirty="0" smtClean="0"/>
              <a:t>To create memory space at runtime, we need to create instance of the class, which is essentially the class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OOP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instance refers to an existing object, where as an object is the type.</a:t>
            </a:r>
          </a:p>
          <a:p>
            <a:r>
              <a:rPr lang="en-US" dirty="0" smtClean="0"/>
              <a:t>Object is the class variable with memory assign to all its fields but no value set between them and instance is a object of class at run time when all fields get value assigned</a:t>
            </a:r>
          </a:p>
          <a:p>
            <a:r>
              <a:rPr lang="en-US" dirty="0" smtClean="0"/>
              <a:t>A car is the </a:t>
            </a:r>
            <a:r>
              <a:rPr lang="en-US" i="1" dirty="0" smtClean="0"/>
              <a:t>object</a:t>
            </a:r>
            <a:r>
              <a:rPr lang="en-US" dirty="0" smtClean="0"/>
              <a:t>, but the </a:t>
            </a:r>
            <a:r>
              <a:rPr lang="en-US" i="1" dirty="0" smtClean="0"/>
              <a:t>instance</a:t>
            </a:r>
            <a:r>
              <a:rPr lang="en-US" dirty="0" smtClean="0"/>
              <a:t> is the one you drive (versus the one I drive)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 tIns="0" bIns="0"/>
          <a:lstStyle/>
          <a:p>
            <a:r>
              <a:rPr lang="en-US" dirty="0" smtClean="0"/>
              <a:t>Instance </a:t>
            </a:r>
            <a:r>
              <a:rPr lang="en-US" dirty="0" err="1" smtClean="0"/>
              <a:t>vs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498080" cy="55626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$</a:t>
            </a:r>
            <a:r>
              <a:rPr lang="en-US" dirty="0" err="1" smtClean="0"/>
              <a:t>car_one</a:t>
            </a:r>
            <a:r>
              <a:rPr lang="en-US" dirty="0" smtClean="0"/>
              <a:t> = new Car(); $</a:t>
            </a:r>
            <a:r>
              <a:rPr lang="en-US" dirty="0" err="1" smtClean="0"/>
              <a:t>car_two</a:t>
            </a:r>
            <a:r>
              <a:rPr lang="en-US" dirty="0" smtClean="0"/>
              <a:t> = new Car(); $</a:t>
            </a:r>
            <a:r>
              <a:rPr lang="en-US" dirty="0" err="1" smtClean="0"/>
              <a:t>car_three</a:t>
            </a:r>
            <a:r>
              <a:rPr lang="en-US" dirty="0" smtClean="0"/>
              <a:t> = new Car(); All these cars are different instances</a:t>
            </a:r>
          </a:p>
          <a:p>
            <a:pPr fontAlgn="base"/>
            <a:r>
              <a:rPr lang="en-US" dirty="0" smtClean="0"/>
              <a:t>But they are ALL "objects" of the Car class.</a:t>
            </a:r>
          </a:p>
          <a:p>
            <a:pPr fontAlgn="base"/>
            <a:r>
              <a:rPr lang="en-US" dirty="0" smtClean="0"/>
              <a:t>Example: we have a blueprint (class) represents student (object) with fields like name, age, course (class member). And we have 2 students here, </a:t>
            </a:r>
            <a:r>
              <a:rPr lang="en-US" dirty="0" err="1" smtClean="0"/>
              <a:t>Foo</a:t>
            </a:r>
            <a:r>
              <a:rPr lang="en-US" dirty="0" smtClean="0"/>
              <a:t> and Bob. So, </a:t>
            </a:r>
            <a:r>
              <a:rPr lang="en-US" dirty="0" err="1" smtClean="0"/>
              <a:t>Foo</a:t>
            </a:r>
            <a:r>
              <a:rPr lang="en-US" dirty="0" smtClean="0"/>
              <a:t> and Bob is 2 different instances of the class (Student class) that represent object (Student people).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6395340" cy="496564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3000" y="3048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00B050"/>
                </a:solidFill>
              </a:rPr>
              <a:t>Objects are things in memory while instances are things that reference to them.</a:t>
            </a:r>
            <a:endParaRPr lang="en-US" sz="25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 can be visualized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4114800"/>
            <a:ext cx="7498080" cy="228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https://www.ntu.edu.sg/home/ehchua/programming/cpp/images/OOP_ThreeCompart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5829638" cy="4953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lnSpcReduction="10000"/>
          </a:bodyPr>
          <a:lstStyle/>
          <a:p>
            <a:r>
              <a:rPr lang="en-US" b="1" i="1" dirty="0" err="1" smtClean="0"/>
              <a:t>Classname</a:t>
            </a:r>
            <a:r>
              <a:rPr lang="en-US" dirty="0" smtClean="0"/>
              <a:t> (or identifier): identifies the class.</a:t>
            </a:r>
          </a:p>
          <a:p>
            <a:r>
              <a:rPr lang="en-US" b="1" i="1" dirty="0" smtClean="0"/>
              <a:t>Member Functions</a:t>
            </a:r>
            <a:r>
              <a:rPr lang="en-US" dirty="0" smtClean="0"/>
              <a:t> (or </a:t>
            </a:r>
            <a:r>
              <a:rPr lang="en-US" i="1" dirty="0" smtClean="0"/>
              <a:t>methods</a:t>
            </a:r>
            <a:r>
              <a:rPr lang="en-US" dirty="0" smtClean="0"/>
              <a:t>, </a:t>
            </a:r>
            <a:r>
              <a:rPr lang="en-US" i="1" dirty="0" smtClean="0"/>
              <a:t>behaviors</a:t>
            </a:r>
            <a:r>
              <a:rPr lang="en-US" dirty="0" smtClean="0"/>
              <a:t>,</a:t>
            </a:r>
            <a:r>
              <a:rPr lang="bn-IN" dirty="0" smtClean="0"/>
              <a:t> </a:t>
            </a:r>
            <a:r>
              <a:rPr lang="en-US" i="1" dirty="0" smtClean="0"/>
              <a:t>operations</a:t>
            </a:r>
            <a:r>
              <a:rPr lang="en-US" dirty="0" smtClean="0"/>
              <a:t>): contains the </a:t>
            </a:r>
            <a:r>
              <a:rPr lang="en-US" i="1" dirty="0" smtClean="0"/>
              <a:t>dynamic operations</a:t>
            </a:r>
            <a:r>
              <a:rPr lang="en-US" dirty="0" smtClean="0"/>
              <a:t> of the class.</a:t>
            </a:r>
          </a:p>
          <a:p>
            <a:r>
              <a:rPr lang="en-US" dirty="0" smtClean="0"/>
              <a:t>A class encapsulates the static attributes (data) and dynamic behaviors (operations that operate on the data) in a box.</a:t>
            </a:r>
          </a:p>
          <a:p>
            <a:r>
              <a:rPr lang="en-US" b="1" dirty="0" smtClean="0"/>
              <a:t>Class Members</a:t>
            </a:r>
            <a:r>
              <a:rPr lang="en-US" dirty="0" smtClean="0"/>
              <a:t>: The </a:t>
            </a:r>
            <a:r>
              <a:rPr lang="en-US" i="1" dirty="0" smtClean="0"/>
              <a:t>data members</a:t>
            </a:r>
            <a:r>
              <a:rPr lang="bn-IN" i="1" dirty="0" smtClean="0"/>
              <a:t> </a:t>
            </a:r>
            <a:r>
              <a:rPr lang="en-US" dirty="0" smtClean="0"/>
              <a:t>and</a:t>
            </a:r>
            <a:r>
              <a:rPr lang="bn-IN" dirty="0" smtClean="0"/>
              <a:t> </a:t>
            </a:r>
            <a:r>
              <a:rPr lang="en-US" i="1" dirty="0" smtClean="0"/>
              <a:t>member functions</a:t>
            </a:r>
            <a:r>
              <a:rPr lang="en-US" dirty="0" smtClean="0"/>
              <a:t> are collectively called </a:t>
            </a:r>
            <a:r>
              <a:rPr lang="en-US" i="1" dirty="0" smtClean="0"/>
              <a:t>class members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classes: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3554" name="Picture 2" descr="https://www.ntu.edu.sg/home/ehchua/programming/cpp/images/OOP_ClassExampl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24600" cy="51933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Instances of the class Student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5602" name="Picture 2" descr="https://www.ntu.edu.sg/home/ehchua/programming/cpp/images/OOP_InstanceExampl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7212609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Brief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 </a:t>
            </a:r>
            <a:r>
              <a:rPr lang="en-US" i="1" dirty="0" smtClean="0"/>
              <a:t>class</a:t>
            </a:r>
            <a:r>
              <a:rPr lang="en-US" dirty="0" smtClean="0"/>
              <a:t> is a programmer-defined, abstract, self-contained, reusable software entity that mimics a real-world thing.</a:t>
            </a:r>
          </a:p>
          <a:p>
            <a:r>
              <a:rPr lang="en-US" dirty="0" smtClean="0"/>
              <a:t>A class encapsulates the data structures (in data members) and algorithms (member functions). The values of the data members constitute its </a:t>
            </a:r>
            <a:r>
              <a:rPr lang="en-US" i="1" dirty="0" smtClean="0"/>
              <a:t>state</a:t>
            </a:r>
            <a:r>
              <a:rPr lang="en-US" dirty="0" smtClean="0"/>
              <a:t>. The member functions constitute its </a:t>
            </a:r>
            <a:r>
              <a:rPr lang="en-US" i="1" dirty="0" smtClean="0"/>
              <a:t>behaviors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 </a:t>
            </a:r>
            <a:r>
              <a:rPr lang="en-US" i="1" dirty="0" smtClean="0"/>
              <a:t>instance</a:t>
            </a:r>
            <a:r>
              <a:rPr lang="en-US" dirty="0" smtClean="0"/>
              <a:t> is an instantiation (or realization) of a particular item of a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990600"/>
            <a:ext cx="518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Circle {         // </a:t>
            </a:r>
            <a:r>
              <a:rPr lang="en-US" dirty="0" err="1" smtClean="0"/>
              <a:t>classname</a:t>
            </a:r>
            <a:endParaRPr lang="en-US" dirty="0" smtClean="0"/>
          </a:p>
          <a:p>
            <a:r>
              <a:rPr lang="en-US" dirty="0" smtClean="0"/>
              <a:t>private:</a:t>
            </a:r>
          </a:p>
          <a:p>
            <a:r>
              <a:rPr lang="en-US" dirty="0" smtClean="0"/>
              <a:t>   double radius;      // Data members (variables)</a:t>
            </a:r>
          </a:p>
          <a:p>
            <a:r>
              <a:rPr lang="en-US" dirty="0" smtClean="0"/>
              <a:t>   string color;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   double </a:t>
            </a:r>
            <a:r>
              <a:rPr lang="en-US" dirty="0" err="1" smtClean="0"/>
              <a:t>getRadius</a:t>
            </a:r>
            <a:r>
              <a:rPr lang="en-US" dirty="0" smtClean="0"/>
              <a:t>(); // Member functions</a:t>
            </a:r>
          </a:p>
          <a:p>
            <a:r>
              <a:rPr lang="en-US" dirty="0" smtClean="0"/>
              <a:t>   double </a:t>
            </a:r>
            <a:r>
              <a:rPr lang="en-US" dirty="0" err="1" smtClean="0"/>
              <a:t>getArea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0600" y="3429000"/>
            <a:ext cx="81534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classname</a:t>
            </a:r>
            <a:r>
              <a:rPr lang="en-US" dirty="0" smtClean="0"/>
              <a:t> shall be a noun or a noun phrase made up of several words.  All the words shall be initial-capitalized (camel-case). Use a </a:t>
            </a:r>
            <a:r>
              <a:rPr lang="en-US" i="1" dirty="0" smtClean="0"/>
              <a:t>singular</a:t>
            </a:r>
            <a:r>
              <a:rPr lang="en-US" dirty="0" smtClean="0"/>
              <a:t> noun for </a:t>
            </a:r>
            <a:r>
              <a:rPr lang="en-US" dirty="0" err="1" smtClean="0"/>
              <a:t>classname</a:t>
            </a:r>
            <a:r>
              <a:rPr lang="en-US" dirty="0" smtClean="0"/>
              <a:t>. Choose a meaningful and self-descriptive </a:t>
            </a:r>
            <a:r>
              <a:rPr lang="en-US" dirty="0" err="1" smtClean="0"/>
              <a:t>classname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Creating Instances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895600"/>
          </a:xfrm>
        </p:spPr>
        <p:txBody>
          <a:bodyPr/>
          <a:lstStyle/>
          <a:p>
            <a:r>
              <a:rPr lang="en-US" dirty="0" smtClean="0"/>
              <a:t>To create </a:t>
            </a:r>
            <a:r>
              <a:rPr lang="en-US" i="1" dirty="0" smtClean="0"/>
              <a:t>an instance of a class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Declare an instance identifier (name) of a particular class.</a:t>
            </a:r>
          </a:p>
          <a:p>
            <a:pPr lvl="1"/>
            <a:r>
              <a:rPr lang="en-US" dirty="0" smtClean="0"/>
              <a:t>Invoke a constructor to construct the instance (i.e., allocate storage for the instance and initialize the variables).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4343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Circle c1(1.2, "red");  // radius, color</a:t>
            </a:r>
          </a:p>
          <a:p>
            <a:r>
              <a:rPr lang="en-US" dirty="0" smtClean="0"/>
              <a:t>Circle c2(3.4);         // radius, default color</a:t>
            </a:r>
          </a:p>
          <a:p>
            <a:r>
              <a:rPr lang="en-US" dirty="0" smtClean="0"/>
              <a:t>Circle c3;              // default radius and color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5562600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Circle c1 = Circle(1.2, "red");  // radius, color</a:t>
            </a:r>
          </a:p>
          <a:p>
            <a:r>
              <a:rPr lang="en-US" dirty="0" smtClean="0"/>
              <a:t>Circle c2 = Circle(3.4);         // radius, default color</a:t>
            </a:r>
          </a:p>
          <a:p>
            <a:r>
              <a:rPr lang="en-US" dirty="0" smtClean="0"/>
              <a:t>Circle c3 = Circle();            // default radius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Dot (.)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reference a </a:t>
            </a:r>
            <a:r>
              <a:rPr lang="en-US" i="1" dirty="0" smtClean="0"/>
              <a:t>member of a object</a:t>
            </a:r>
            <a:r>
              <a:rPr lang="en-US" dirty="0" smtClean="0"/>
              <a:t> (data member or member function), you must:</a:t>
            </a:r>
          </a:p>
          <a:p>
            <a:pPr lvl="1"/>
            <a:r>
              <a:rPr lang="en-US" dirty="0" smtClean="0"/>
              <a:t>First identify the instance you are interested in, and then</a:t>
            </a:r>
          </a:p>
          <a:p>
            <a:pPr lvl="1"/>
            <a:r>
              <a:rPr lang="en-US" dirty="0" smtClean="0"/>
              <a:t>Use the </a:t>
            </a:r>
            <a:r>
              <a:rPr lang="en-US" i="1" dirty="0" smtClean="0"/>
              <a:t>dot operator</a:t>
            </a:r>
            <a:r>
              <a:rPr lang="en-US" dirty="0" smtClean="0"/>
              <a:t> (.) to reference the member, in the form of </a:t>
            </a:r>
            <a:r>
              <a:rPr lang="en-US" i="1" dirty="0" err="1" smtClean="0"/>
              <a:t>instanceName.memberName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524000"/>
            <a:ext cx="7467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// Declare and construct instances c1 and c2 of the class Circle</a:t>
            </a:r>
          </a:p>
          <a:p>
            <a:r>
              <a:rPr lang="en-US" sz="2800" dirty="0" smtClean="0"/>
              <a:t>Circle c1(1.2, "blue");</a:t>
            </a:r>
          </a:p>
          <a:p>
            <a:r>
              <a:rPr lang="en-US" sz="2800" dirty="0" smtClean="0"/>
              <a:t>Circle c2(3.4, "green");</a:t>
            </a:r>
          </a:p>
          <a:p>
            <a:endParaRPr lang="en-US" sz="2800" dirty="0" smtClean="0"/>
          </a:p>
          <a:p>
            <a:r>
              <a:rPr lang="en-US" sz="2800" dirty="0" smtClean="0"/>
              <a:t>// Invoke member function via dot operator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c1.getArea()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c2.getArea()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endParaRPr lang="en-US" sz="2800" dirty="0" smtClean="0"/>
          </a:p>
          <a:p>
            <a:r>
              <a:rPr lang="en-US" sz="2800" dirty="0" smtClean="0"/>
              <a:t>// Reference data members via dot operator</a:t>
            </a:r>
          </a:p>
          <a:p>
            <a:r>
              <a:rPr lang="en-US" sz="2800" dirty="0" smtClean="0"/>
              <a:t>c1.radius = 5.5;</a:t>
            </a:r>
          </a:p>
          <a:p>
            <a:r>
              <a:rPr lang="en-US" sz="2800" dirty="0" smtClean="0"/>
              <a:t>c2.radius = 6.6;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en-US" i="1" dirty="0" smtClean="0"/>
              <a:t>Instance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 is a process of combining data members and functions in a single unit called class.</a:t>
            </a:r>
          </a:p>
          <a:p>
            <a:r>
              <a:rPr lang="en-US" dirty="0" smtClean="0"/>
              <a:t>This is to prevent the access to the data directly, the access to them is provided through the functions of the class.</a:t>
            </a:r>
          </a:p>
          <a:p>
            <a:r>
              <a:rPr lang="en-US" dirty="0" smtClean="0"/>
              <a:t>It is one of the popular feature of </a:t>
            </a:r>
            <a:r>
              <a:rPr lang="en-US" b="1" dirty="0" smtClean="0"/>
              <a:t>OOPs</a:t>
            </a:r>
            <a:r>
              <a:rPr lang="en-US" dirty="0" smtClean="0"/>
              <a:t> that helps in </a:t>
            </a:r>
            <a:r>
              <a:rPr lang="en-US" b="1" dirty="0" smtClean="0"/>
              <a:t>data hiding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Members (Variables)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 </a:t>
            </a:r>
            <a:r>
              <a:rPr lang="en-US" i="1" dirty="0" smtClean="0"/>
              <a:t>data member</a:t>
            </a:r>
            <a:r>
              <a:rPr lang="en-US" dirty="0" smtClean="0"/>
              <a:t> (</a:t>
            </a:r>
            <a:r>
              <a:rPr lang="en-US" i="1" dirty="0" smtClean="0"/>
              <a:t>variable</a:t>
            </a:r>
            <a:r>
              <a:rPr lang="en-US" dirty="0" smtClean="0"/>
              <a:t>) has a</a:t>
            </a:r>
            <a:r>
              <a:rPr lang="bn-IN" dirty="0" smtClean="0"/>
              <a:t> </a:t>
            </a:r>
            <a:r>
              <a:rPr lang="en-US" i="1" dirty="0" smtClean="0"/>
              <a:t>name</a:t>
            </a:r>
            <a:r>
              <a:rPr lang="bn-IN" i="1" dirty="0" smtClean="0"/>
              <a:t> </a:t>
            </a:r>
            <a:r>
              <a:rPr lang="en-US" dirty="0" smtClean="0"/>
              <a:t>(or </a:t>
            </a:r>
            <a:r>
              <a:rPr lang="en-US" i="1" dirty="0" smtClean="0"/>
              <a:t>identifier</a:t>
            </a:r>
            <a:r>
              <a:rPr lang="en-US" dirty="0" smtClean="0"/>
              <a:t>)</a:t>
            </a:r>
            <a:r>
              <a:rPr lang="bn-IN" dirty="0" smtClean="0"/>
              <a:t> </a:t>
            </a:r>
            <a:r>
              <a:rPr lang="en-US" dirty="0" smtClean="0"/>
              <a:t>and a </a:t>
            </a:r>
            <a:r>
              <a:rPr lang="en-US" i="1" dirty="0" smtClean="0"/>
              <a:t>type</a:t>
            </a:r>
            <a:r>
              <a:rPr lang="en-US" dirty="0" smtClean="0"/>
              <a:t>; and holds a </a:t>
            </a:r>
            <a:r>
              <a:rPr lang="en-US" i="1" dirty="0" smtClean="0"/>
              <a:t>value</a:t>
            </a:r>
            <a:r>
              <a:rPr lang="en-US" dirty="0" smtClean="0"/>
              <a:t> of that particular type.</a:t>
            </a:r>
            <a:r>
              <a:rPr lang="bn-IN" dirty="0" smtClean="0"/>
              <a:t> </a:t>
            </a:r>
            <a:endParaRPr lang="en-US" dirty="0" smtClean="0"/>
          </a:p>
          <a:p>
            <a:r>
              <a:rPr lang="en-US" dirty="0" smtClean="0"/>
              <a:t>A data member name shall be a noun or a noun phrase made up of several words. The first word is in lowercase and the rest of the words are initial-capitalized (camel-case), e.g., </a:t>
            </a:r>
            <a:r>
              <a:rPr lang="en-US" dirty="0" err="1" smtClean="0"/>
              <a:t>roomNumber</a:t>
            </a:r>
            <a:r>
              <a:rPr lang="en-US" dirty="0" smtClean="0"/>
              <a:t>, </a:t>
            </a:r>
            <a:r>
              <a:rPr lang="en-US" dirty="0" err="1" smtClean="0"/>
              <a:t>xMax</a:t>
            </a:r>
            <a:r>
              <a:rPr lang="en-US" dirty="0" smtClean="0"/>
              <a:t>. Take note that variable name begins with an lowercase, while </a:t>
            </a:r>
            <a:r>
              <a:rPr lang="en-US" dirty="0" err="1" smtClean="0"/>
              <a:t>classname</a:t>
            </a:r>
            <a:r>
              <a:rPr lang="en-US" dirty="0" smtClean="0"/>
              <a:t> begins with an uppercase.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member function</a:t>
            </a:r>
          </a:p>
          <a:p>
            <a:pPr lvl="1"/>
            <a:r>
              <a:rPr lang="en-US" dirty="0" smtClean="0"/>
              <a:t>receives parameters from the caller,</a:t>
            </a:r>
          </a:p>
          <a:p>
            <a:pPr lvl="1"/>
            <a:r>
              <a:rPr lang="en-US" dirty="0" smtClean="0"/>
              <a:t>performs the operations defined in the function body, and</a:t>
            </a:r>
            <a:r>
              <a:rPr lang="bn-IN" dirty="0" smtClean="0"/>
              <a:t> </a:t>
            </a:r>
            <a:r>
              <a:rPr lang="en-US" dirty="0" smtClean="0"/>
              <a:t>returns a piece of result (or void) to the caller.</a:t>
            </a:r>
          </a:p>
          <a:p>
            <a:pPr lvl="1"/>
            <a:r>
              <a:rPr lang="en-US" dirty="0" smtClean="0"/>
              <a:t>A function name shall be a verb, or a verb phrase made up of several words. The first word is in lowercase and the rest of the words are initial-capitalized (camel-case). Ex</a:t>
            </a:r>
            <a:r>
              <a:rPr lang="bn-IN" dirty="0" smtClean="0"/>
              <a:t>-</a:t>
            </a:r>
            <a:r>
              <a:rPr lang="en-US" dirty="0" err="1" smtClean="0"/>
              <a:t>getRadius</a:t>
            </a:r>
            <a:r>
              <a:rPr lang="en-US" dirty="0" smtClean="0"/>
              <a:t>(),</a:t>
            </a:r>
            <a:r>
              <a:rPr lang="bn-IN" dirty="0" smtClean="0"/>
              <a:t> </a:t>
            </a:r>
            <a:r>
              <a:rPr lang="en-US" dirty="0" err="1" smtClean="0"/>
              <a:t>getParameterValues</a:t>
            </a:r>
            <a:r>
              <a:rPr lang="en-US" dirty="0" smtClean="0"/>
              <a:t>().</a:t>
            </a:r>
          </a:p>
          <a:p>
            <a:pPr lvl="1"/>
            <a:r>
              <a:rPr lang="en-US" dirty="0" smtClean="0"/>
              <a:t>Take note that data member name is a noun (denoting a static attribute), while function name is a verb (denoting an action).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 OOP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1746" name="Picture 2" descr="https://www.ntu.edu.sg/home/ehchua/programming/java/images/OOP_Cir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95400"/>
            <a:ext cx="6096000" cy="52595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228600"/>
            <a:ext cx="8001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  // using IO functions</a:t>
            </a:r>
          </a:p>
          <a:p>
            <a:r>
              <a:rPr lang="en-US" dirty="0" smtClean="0"/>
              <a:t>#include &lt;string&gt;      // using string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class Circle {</a:t>
            </a:r>
          </a:p>
          <a:p>
            <a:r>
              <a:rPr lang="en-US" dirty="0" smtClean="0"/>
              <a:t>private:</a:t>
            </a:r>
          </a:p>
          <a:p>
            <a:r>
              <a:rPr lang="en-US" dirty="0" smtClean="0"/>
              <a:t>   double radius;      // Data member (Variable)</a:t>
            </a:r>
          </a:p>
          <a:p>
            <a:r>
              <a:rPr lang="en-US" dirty="0" smtClean="0"/>
              <a:t>   string color;       // Data member (Variable)</a:t>
            </a:r>
          </a:p>
          <a:p>
            <a:endParaRPr lang="en-US" dirty="0" smtClean="0"/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   // Constructor with default values for data members</a:t>
            </a:r>
          </a:p>
          <a:p>
            <a:r>
              <a:rPr lang="en-US" dirty="0" smtClean="0"/>
              <a:t>   Circle(double r = 1.0, string c = "red") {</a:t>
            </a:r>
          </a:p>
          <a:p>
            <a:r>
              <a:rPr lang="en-US" dirty="0" smtClean="0"/>
              <a:t>      radius = r;</a:t>
            </a:r>
          </a:p>
          <a:p>
            <a:r>
              <a:rPr lang="en-US" dirty="0" smtClean="0"/>
              <a:t>      color = c;</a:t>
            </a:r>
          </a:p>
          <a:p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   double </a:t>
            </a:r>
            <a:r>
              <a:rPr lang="en-US" dirty="0" err="1" smtClean="0"/>
              <a:t>getRadius</a:t>
            </a:r>
            <a:r>
              <a:rPr lang="en-US" dirty="0" smtClean="0"/>
              <a:t>() {  // Member function (Getter)</a:t>
            </a:r>
          </a:p>
          <a:p>
            <a:r>
              <a:rPr lang="en-US" dirty="0" smtClean="0"/>
              <a:t>      return radius;</a:t>
            </a:r>
          </a:p>
          <a:p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   string </a:t>
            </a:r>
            <a:r>
              <a:rPr lang="en-US" dirty="0" err="1" smtClean="0"/>
              <a:t>getColor</a:t>
            </a:r>
            <a:r>
              <a:rPr lang="en-US" dirty="0" smtClean="0"/>
              <a:t>() {   // Member function (Getter)</a:t>
            </a:r>
          </a:p>
          <a:p>
            <a:r>
              <a:rPr lang="en-US" dirty="0" smtClean="0"/>
              <a:t>      return color;</a:t>
            </a:r>
          </a:p>
          <a:p>
            <a:r>
              <a:rPr lang="en-US" dirty="0" smtClean="0"/>
              <a:t>   }  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335846"/>
            <a:ext cx="7696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double </a:t>
            </a:r>
            <a:r>
              <a:rPr lang="en-US" dirty="0" err="1" smtClean="0"/>
              <a:t>getArea</a:t>
            </a:r>
            <a:r>
              <a:rPr lang="en-US" dirty="0" smtClean="0"/>
              <a:t>() {    // Member function</a:t>
            </a:r>
          </a:p>
          <a:p>
            <a:r>
              <a:rPr lang="en-US" dirty="0" smtClean="0"/>
              <a:t>      return radius*radius*3.1416;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};   // need to end the class declaration with a semi-colon</a:t>
            </a:r>
          </a:p>
          <a:p>
            <a:endParaRPr lang="en-US" dirty="0" smtClean="0"/>
          </a:p>
          <a:p>
            <a:r>
              <a:rPr lang="en-US" dirty="0" smtClean="0"/>
              <a:t>// Test driver function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 // Construct a Circle instance</a:t>
            </a:r>
          </a:p>
          <a:p>
            <a:r>
              <a:rPr lang="en-US" dirty="0" smtClean="0"/>
              <a:t>   Circle c1(1.2, "blue");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"Radius=" &lt;&lt; c1.getRadius() &lt;&lt; " Area=" &lt;&lt; c1.getArea()</a:t>
            </a:r>
          </a:p>
          <a:p>
            <a:r>
              <a:rPr lang="en-US" dirty="0" smtClean="0"/>
              <a:t>        &lt;&lt; " Color=" &lt;&lt; c1.getColor()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// Construct another Circle instance</a:t>
            </a:r>
          </a:p>
          <a:p>
            <a:r>
              <a:rPr lang="en-US" dirty="0" smtClean="0"/>
              <a:t>   Circle c2(3.4); // default color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"Radius=" &lt;&lt; c2.getRadius() &lt;&lt; " Area=" &lt;&lt; c2.getArea()</a:t>
            </a:r>
          </a:p>
          <a:p>
            <a:r>
              <a:rPr lang="en-US" dirty="0" smtClean="0"/>
              <a:t>        &lt;&lt; " Color=" &lt;&lt; c2.getColor()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// Construct a Circle instance using default no-</a:t>
            </a:r>
            <a:r>
              <a:rPr lang="en-US" dirty="0" err="1" smtClean="0"/>
              <a:t>arg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   Circle c3;      // default radius and color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"Radius=" &lt;&lt; c3.getRadius() &lt;&lt; " Area=" &lt;&lt; c3.getArea()</a:t>
            </a:r>
          </a:p>
          <a:p>
            <a:r>
              <a:rPr lang="en-US" dirty="0" smtClean="0"/>
              <a:t>        &lt;&lt; " Color=" &lt;&lt; c3.getColor()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Encapsulation is achieved in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all the data members private.</a:t>
            </a:r>
          </a:p>
          <a:p>
            <a:r>
              <a:rPr lang="en-US" dirty="0" smtClean="0"/>
              <a:t>Create public setter and getter functions for each data member in such a way that the set function set the value of data member and get function get the value of data member.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refers to the concept of hiding the complexities of a system from the users of that system. </a:t>
            </a:r>
          </a:p>
          <a:p>
            <a:r>
              <a:rPr lang="en-US" dirty="0" smtClean="0"/>
              <a:t>Making coffee with a coffee machine is a good example of abstraction.</a:t>
            </a:r>
          </a:p>
          <a:p>
            <a:r>
              <a:rPr lang="en-US" dirty="0" smtClean="0"/>
              <a:t>You don’t need to know how the coffee machine is working internally to brew a fresh cup of delicious coffee.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word polymorphism means having many forms.</a:t>
            </a:r>
          </a:p>
          <a:p>
            <a:r>
              <a:rPr lang="en-US" dirty="0" smtClean="0"/>
              <a:t>Polymorphism means to process objects differently based on their data type.</a:t>
            </a:r>
          </a:p>
          <a:p>
            <a:r>
              <a:rPr lang="en-US" dirty="0" smtClean="0"/>
              <a:t>One method with multiple implementation, for a certain class of action. </a:t>
            </a:r>
          </a:p>
          <a:p>
            <a:r>
              <a:rPr lang="en-US" dirty="0" smtClean="0"/>
              <a:t> Like a person at a same time is a parent, a guardian, a employee. So a same person posses different behavior in different situations. This is called polymorphism.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Static:</a:t>
            </a:r>
          </a:p>
          <a:p>
            <a:pPr lvl="1"/>
            <a:r>
              <a:rPr lang="en-US" dirty="0" smtClean="0"/>
              <a:t>implement multiple methods within the same class that use the same name but a different set of parameters (function overloading).</a:t>
            </a:r>
          </a:p>
          <a:p>
            <a:r>
              <a:rPr lang="en-US" b="1" dirty="0" smtClean="0"/>
              <a:t>Dynamic (run time)</a:t>
            </a:r>
          </a:p>
          <a:p>
            <a:pPr lvl="1"/>
            <a:r>
              <a:rPr lang="en-US" dirty="0" smtClean="0"/>
              <a:t>This polymorphism existed at run-time.</a:t>
            </a:r>
          </a:p>
          <a:p>
            <a:pPr lvl="1"/>
            <a:r>
              <a:rPr lang="en-US" dirty="0" smtClean="0"/>
              <a:t>In C++ it is called Function </a:t>
            </a:r>
            <a:r>
              <a:rPr lang="en-US" b="1" dirty="0" smtClean="0"/>
              <a:t>Overriding</a:t>
            </a:r>
            <a:r>
              <a:rPr lang="en-US" dirty="0" smtClean="0"/>
              <a:t>, allows to determine the actual function method to be executed at run-time rather than compile time.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1143000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 means writing the code once and using multiple time. Writing base class and using its methods or behavior in subclass by extending the base class is known Inheritances.</a:t>
            </a:r>
          </a:p>
          <a:p>
            <a:pPr lvl="1"/>
            <a:r>
              <a:rPr lang="en-US" b="1" dirty="0" smtClean="0"/>
              <a:t>Sub Class:</a:t>
            </a:r>
            <a:r>
              <a:rPr lang="en-US" dirty="0" smtClean="0"/>
              <a:t> The class that inherits properties from another class is called Sub class or Derived Class.</a:t>
            </a:r>
          </a:p>
          <a:p>
            <a:pPr lvl="1"/>
            <a:r>
              <a:rPr lang="en-US" b="1" dirty="0" smtClean="0"/>
              <a:t>Super </a:t>
            </a:r>
            <a:r>
              <a:rPr lang="en-US" b="1" dirty="0" err="1" smtClean="0"/>
              <a:t>Class:</a:t>
            </a:r>
            <a:r>
              <a:rPr lang="en-US" dirty="0" err="1" smtClean="0"/>
              <a:t>The</a:t>
            </a:r>
            <a:r>
              <a:rPr lang="en-US" dirty="0" smtClean="0"/>
              <a:t> class whose properties are inherited by sub class is called Base Class or Super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inherit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200025"/>
            <a:ext cx="8372475" cy="2543175"/>
          </a:xfrm>
          <a:prstGeom prst="rect">
            <a:avLst/>
          </a:prstGeom>
          <a:noFill/>
        </p:spPr>
      </p:pic>
      <p:pic>
        <p:nvPicPr>
          <p:cNvPr id="1028" name="Picture 4" descr="inheritanc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2743200"/>
            <a:ext cx="8972550" cy="3895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2068</TotalTime>
  <Words>1344</Words>
  <Application>Microsoft Office PowerPoint</Application>
  <PresentationFormat>On-screen Show (4:3)</PresentationFormat>
  <Paragraphs>216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Solstice</vt:lpstr>
      <vt:lpstr>C++</vt:lpstr>
      <vt:lpstr>Features of OOPs</vt:lpstr>
      <vt:lpstr>Encapsulation</vt:lpstr>
      <vt:lpstr>How Encapsulation is achieved in a class</vt:lpstr>
      <vt:lpstr>Abstraction</vt:lpstr>
      <vt:lpstr>Polymorphism</vt:lpstr>
      <vt:lpstr>Polymorphism</vt:lpstr>
      <vt:lpstr>Inheritance</vt:lpstr>
      <vt:lpstr>Slide 9</vt:lpstr>
      <vt:lpstr>Advantages of OOP</vt:lpstr>
      <vt:lpstr>Advantages of OOP</vt:lpstr>
      <vt:lpstr>Approach to OO Design</vt:lpstr>
      <vt:lpstr>Approach to OO Design</vt:lpstr>
      <vt:lpstr>Approach to OO Design</vt:lpstr>
      <vt:lpstr>OOP Basics</vt:lpstr>
      <vt:lpstr>OOP Basics</vt:lpstr>
      <vt:lpstr>OOP Basics</vt:lpstr>
      <vt:lpstr>OOP Basics</vt:lpstr>
      <vt:lpstr>Instance vs Object</vt:lpstr>
      <vt:lpstr>Slide 20</vt:lpstr>
      <vt:lpstr>A class can be visualized as</vt:lpstr>
      <vt:lpstr>A class</vt:lpstr>
      <vt:lpstr>Examples of classes:</vt:lpstr>
      <vt:lpstr>Instances of the class Student</vt:lpstr>
      <vt:lpstr>Brief Summary</vt:lpstr>
      <vt:lpstr>Class Definition</vt:lpstr>
      <vt:lpstr>Creating Instances of a Class</vt:lpstr>
      <vt:lpstr>Dot (.) Operator</vt:lpstr>
      <vt:lpstr>Instance</vt:lpstr>
      <vt:lpstr>Data Members (Variables)</vt:lpstr>
      <vt:lpstr>Member Functions</vt:lpstr>
      <vt:lpstr>An OOP Example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Win7</cp:lastModifiedBy>
  <cp:revision>1297</cp:revision>
  <dcterms:created xsi:type="dcterms:W3CDTF">2018-01-28T11:33:00Z</dcterms:created>
  <dcterms:modified xsi:type="dcterms:W3CDTF">2009-12-31T18:40:32Z</dcterms:modified>
</cp:coreProperties>
</file>