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70" r:id="rId3"/>
    <p:sldId id="271" r:id="rId4"/>
    <p:sldId id="257" r:id="rId5"/>
    <p:sldId id="258" r:id="rId6"/>
    <p:sldId id="260" r:id="rId7"/>
    <p:sldId id="262" r:id="rId8"/>
    <p:sldId id="264" r:id="rId9"/>
    <p:sldId id="265" r:id="rId10"/>
    <p:sldId id="266" r:id="rId11"/>
    <p:sldId id="267" r:id="rId12"/>
    <p:sldId id="268"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904" autoAdjust="0"/>
    <p:restoredTop sz="94713" autoAdjust="0"/>
  </p:normalViewPr>
  <p:slideViewPr>
    <p:cSldViewPr>
      <p:cViewPr varScale="1">
        <p:scale>
          <a:sx n="106" d="100"/>
          <a:sy n="106" d="100"/>
        </p:scale>
        <p:origin x="-22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25-Apr-18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C3963F-8C90-4B4D-9825-F58F29351D55}" type="datetime1">
              <a:rPr lang="en-US" smtClean="0"/>
              <a:pPr/>
              <a:t>25-Apr-18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8F2E9-02E3-48AB-9EF2-DE74612F48F7}" type="datetime1">
              <a:rPr lang="en-US" smtClean="0"/>
              <a:pPr/>
              <a:t>25-Apr-18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936493-62DD-4140-AF02-AACD9C07AB35}" type="datetime1">
              <a:rPr lang="en-US" smtClean="0"/>
              <a:pPr/>
              <a:t>25-Apr-18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C7A1B4-571B-4723-BD61-8D2CAC8D6D5F}" type="datetime1">
              <a:rPr lang="en-US" smtClean="0"/>
              <a:pPr/>
              <a:t>25-Apr-18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07D02C-2E1B-4600-8052-675B54DB79B8}" type="datetime1">
              <a:rPr lang="en-US" smtClean="0"/>
              <a:pPr/>
              <a:t>25-Apr-18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8C8D73-FAAF-4194-96E8-8580B5FB1AA9}" type="datetime1">
              <a:rPr lang="en-US" smtClean="0"/>
              <a:pPr/>
              <a:t>25-Apr-18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2F4C6-6A17-474A-BEDD-A8C4A78BC6EF}" type="datetime1">
              <a:rPr lang="en-US" smtClean="0"/>
              <a:pPr/>
              <a:t>25-Apr-18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7CF70B8-352F-4823-AFA1-214F63E4884A}" type="datetime1">
              <a:rPr lang="en-US" smtClean="0"/>
              <a:pPr/>
              <a:t>25-Apr-18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CC3219-37A5-4100-8880-B3AB34EB28F7}" type="datetime1">
              <a:rPr lang="en-US" smtClean="0"/>
              <a:pPr/>
              <a:t>25-Apr-18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5167C4-31C9-4C4E-92C5-4BB7FFBDEB4E}" type="datetime1">
              <a:rPr lang="en-US" smtClean="0"/>
              <a:pPr/>
              <a:t>25-Apr-18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A3288F-94AE-4BF1-9A8D-17D33D5CDA86}" type="datetime1">
              <a:rPr lang="en-US" smtClean="0"/>
              <a:pPr/>
              <a:t>25-Apr-18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BC84C-C5EC-479D-8DF7-DE3AC2D3AA08}" type="datetime1">
              <a:rPr lang="en-US" smtClean="0"/>
              <a:pPr/>
              <a:t>25-Apr-18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Requirements for Overriding</a:t>
            </a:r>
            <a:endParaRPr lang="en-US" dirty="0"/>
          </a:p>
        </p:txBody>
      </p:sp>
      <p:sp>
        <p:nvSpPr>
          <p:cNvPr id="3" name="Content Placeholder 2"/>
          <p:cNvSpPr>
            <a:spLocks noGrp="1"/>
          </p:cNvSpPr>
          <p:nvPr>
            <p:ph idx="1"/>
          </p:nvPr>
        </p:nvSpPr>
        <p:spPr/>
        <p:txBody>
          <a:bodyPr/>
          <a:lstStyle/>
          <a:p>
            <a:r>
              <a:rPr lang="en-US" dirty="0" smtClean="0"/>
              <a:t>Inheritance should be there. Function overriding cannot be done within a class. For this we require a derived class and a base class.</a:t>
            </a:r>
          </a:p>
          <a:p>
            <a:r>
              <a:rPr lang="en-US" dirty="0" smtClean="0"/>
              <a:t>Function that is redefined must have exactly the same declaration in both base and derived class, that means same name, same return type and same parameter list.</a:t>
            </a:r>
          </a:p>
        </p:txBody>
      </p:sp>
      <p:sp>
        <p:nvSpPr>
          <p:cNvPr id="4" name="Slide Number Placeholder 3"/>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 Overloading VS Function Overriding</a:t>
            </a:r>
            <a:endParaRPr lang="en-US" dirty="0"/>
          </a:p>
        </p:txBody>
      </p:sp>
      <p:sp>
        <p:nvSpPr>
          <p:cNvPr id="3" name="Content Placeholder 2"/>
          <p:cNvSpPr>
            <a:spLocks noGrp="1"/>
          </p:cNvSpPr>
          <p:nvPr>
            <p:ph idx="1"/>
          </p:nvPr>
        </p:nvSpPr>
        <p:spPr>
          <a:xfrm>
            <a:off x="1435608" y="1447800"/>
            <a:ext cx="7498080" cy="5410200"/>
          </a:xfrm>
        </p:spPr>
        <p:txBody>
          <a:bodyPr>
            <a:normAutofit fontScale="77500" lnSpcReduction="20000"/>
          </a:bodyPr>
          <a:lstStyle/>
          <a:p>
            <a:pPr fontAlgn="base"/>
            <a:r>
              <a:rPr lang="en-US" b="1" dirty="0" smtClean="0"/>
              <a:t>Inheritance:</a:t>
            </a:r>
            <a:r>
              <a:rPr lang="en-US" dirty="0" smtClean="0"/>
              <a:t> Overriding of functions occurs when one class is inherited from another class. Overloading can occur without inheritance.</a:t>
            </a:r>
          </a:p>
          <a:p>
            <a:pPr fontAlgn="base"/>
            <a:r>
              <a:rPr lang="en-US" b="1" dirty="0" smtClean="0"/>
              <a:t>Function Signature:</a:t>
            </a:r>
            <a:r>
              <a:rPr lang="en-US" dirty="0" smtClean="0"/>
              <a:t> Overloaded functions must differ in function signature </a:t>
            </a:r>
            <a:r>
              <a:rPr lang="en-US" dirty="0" err="1" smtClean="0"/>
              <a:t>ie</a:t>
            </a:r>
            <a:r>
              <a:rPr lang="en-US" dirty="0" smtClean="0"/>
              <a:t> either number of parameters or type of parameters should differ. In overriding, function signatures must be same.</a:t>
            </a:r>
          </a:p>
          <a:p>
            <a:pPr fontAlgn="base"/>
            <a:r>
              <a:rPr lang="en-US" b="1" dirty="0" smtClean="0"/>
              <a:t>Scope of functions:</a:t>
            </a:r>
            <a:r>
              <a:rPr lang="en-US" dirty="0" smtClean="0"/>
              <a:t> Overridden functions are in different scopes; whereas overloaded functions are in same scope.</a:t>
            </a:r>
          </a:p>
          <a:p>
            <a:pPr fontAlgn="base"/>
            <a:r>
              <a:rPr lang="en-US" b="1" dirty="0" smtClean="0"/>
              <a:t>Behavior of functions: </a:t>
            </a:r>
            <a:r>
              <a:rPr lang="en-US" dirty="0" smtClean="0"/>
              <a:t>Overriding is needed when derived class function has to do some added or different job than the base class function. Overloading is used to have same name functions which behave differently depending upon parameters passed to them.</a:t>
            </a:r>
          </a:p>
        </p:txBody>
      </p:sp>
      <p:sp>
        <p:nvSpPr>
          <p:cNvPr id="4" name="Slide Number Placeholder 3"/>
          <p:cNvSpPr>
            <a:spLocks noGrp="1"/>
          </p:cNvSpPr>
          <p:nvPr>
            <p:ph type="sldNum" sz="quarter" idx="12"/>
          </p:nvPr>
        </p:nvSpPr>
        <p:spPr/>
        <p:txBody>
          <a:bodyPr/>
          <a:lstStyle/>
          <a:p>
            <a:fld id="{6A8B7879-42F5-4363-B868-6191DE4FD0D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Pointer</a:t>
            </a:r>
            <a:endParaRPr lang="en-US" dirty="0"/>
          </a:p>
        </p:txBody>
      </p:sp>
      <p:sp>
        <p:nvSpPr>
          <p:cNvPr id="3" name="Content Placeholder 2"/>
          <p:cNvSpPr>
            <a:spLocks noGrp="1"/>
          </p:cNvSpPr>
          <p:nvPr>
            <p:ph idx="1"/>
          </p:nvPr>
        </p:nvSpPr>
        <p:spPr/>
        <p:txBody>
          <a:bodyPr/>
          <a:lstStyle/>
          <a:p>
            <a:r>
              <a:rPr lang="en-US" dirty="0" smtClean="0"/>
              <a:t>Object members are accessed by dot operator. However, it is also possible to access a member of an object via a pointer to that object. When a pointer is used, the arrow operator (</a:t>
            </a:r>
            <a:r>
              <a:rPr lang="en-US" dirty="0" smtClean="0">
                <a:solidFill>
                  <a:srgbClr val="FF0000"/>
                </a:solidFill>
              </a:rPr>
              <a:t>-&gt;</a:t>
            </a:r>
            <a:r>
              <a:rPr lang="en-US" dirty="0" smtClean="0"/>
              <a:t>) rather than the dot operator is used.</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498080" cy="487362"/>
          </a:xfrm>
        </p:spPr>
        <p:txBody>
          <a:bodyPr>
            <a:normAutofit fontScale="90000"/>
          </a:bodyPr>
          <a:lstStyle/>
          <a:p>
            <a:r>
              <a:rPr lang="en-US" b="1" dirty="0" smtClean="0"/>
              <a:t> Example: The Account </a:t>
            </a:r>
            <a:r>
              <a:rPr lang="en-US" b="1" dirty="0" smtClean="0"/>
              <a:t>Class</a:t>
            </a:r>
            <a:endParaRPr lang="en-US" dirty="0"/>
          </a:p>
        </p:txBody>
      </p:sp>
      <p:sp>
        <p:nvSpPr>
          <p:cNvPr id="3" name="Content Placeholder 2"/>
          <p:cNvSpPr>
            <a:spLocks noGrp="1"/>
          </p:cNvSpPr>
          <p:nvPr>
            <p:ph idx="1"/>
          </p:nvPr>
        </p:nvSpPr>
        <p:spPr>
          <a:xfrm>
            <a:off x="1143000" y="609600"/>
            <a:ext cx="8001000" cy="6248400"/>
          </a:xfrm>
        </p:spPr>
        <p:txBody>
          <a:bodyPr>
            <a:normAutofit fontScale="92500" lnSpcReduction="10000"/>
          </a:bodyPr>
          <a:lstStyle/>
          <a:p>
            <a:r>
              <a:rPr lang="en-US" dirty="0" smtClean="0"/>
              <a:t>A class called Account, which models a bank account, is designed as shown in the class diagram. It contains</a:t>
            </a:r>
            <a:r>
              <a:rPr lang="en-US" dirty="0" smtClean="0"/>
              <a:t>:</a:t>
            </a:r>
          </a:p>
          <a:p>
            <a:pPr lvl="1"/>
            <a:r>
              <a:rPr lang="en-US" dirty="0" smtClean="0"/>
              <a:t>Two private </a:t>
            </a:r>
            <a:r>
              <a:rPr lang="en-US" dirty="0" smtClean="0"/>
              <a:t>data members: </a:t>
            </a:r>
            <a:r>
              <a:rPr lang="en-US" dirty="0" err="1" smtClean="0"/>
              <a:t>accountNumber</a:t>
            </a:r>
            <a:r>
              <a:rPr lang="en-US" dirty="0" smtClean="0"/>
              <a:t> (</a:t>
            </a:r>
            <a:r>
              <a:rPr lang="en-US" dirty="0" err="1" smtClean="0"/>
              <a:t>int</a:t>
            </a:r>
            <a:r>
              <a:rPr lang="en-US" dirty="0" smtClean="0"/>
              <a:t>) and balance (double), which maintains the current account balance</a:t>
            </a:r>
            <a:r>
              <a:rPr lang="en-US" dirty="0" smtClean="0"/>
              <a:t>.</a:t>
            </a:r>
          </a:p>
          <a:p>
            <a:pPr lvl="1"/>
            <a:r>
              <a:rPr lang="en-US" dirty="0" smtClean="0"/>
              <a:t>Public functions credit() and debit(), which adds or subtracts the given amount from the balance, respectively. The debit() function shall print "</a:t>
            </a:r>
            <a:r>
              <a:rPr lang="en-US" dirty="0" smtClean="0"/>
              <a:t>amount withdrawn </a:t>
            </a:r>
            <a:r>
              <a:rPr lang="en-US" dirty="0" smtClean="0"/>
              <a:t>exceeds the current balance!" if amount is more than balance</a:t>
            </a:r>
            <a:r>
              <a:rPr lang="en-US" dirty="0" smtClean="0"/>
              <a:t>.</a:t>
            </a:r>
          </a:p>
          <a:p>
            <a:pPr lvl="1"/>
            <a:r>
              <a:rPr lang="en-US" dirty="0" smtClean="0"/>
              <a:t>A public function print(), which shall print "A/C no: xxx Balance=xxx" (e.g., A/C no: 991234 Balance=$88.88), with balance rounded to two decimal places</a:t>
            </a:r>
            <a:r>
              <a:rPr lang="en-US" dirty="0" smtClean="0"/>
              <a:t>.</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The Account Class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14</a:t>
            </a:fld>
            <a:endParaRPr lang="en-US"/>
          </a:p>
        </p:txBody>
      </p:sp>
      <p:pic>
        <p:nvPicPr>
          <p:cNvPr id="28674" name="Picture 2" descr="class diagram"/>
          <p:cNvPicPr>
            <a:picLocks noChangeAspect="1" noChangeArrowheads="1"/>
          </p:cNvPicPr>
          <p:nvPr/>
        </p:nvPicPr>
        <p:blipFill>
          <a:blip r:embed="rId2"/>
          <a:srcRect/>
          <a:stretch>
            <a:fillRect/>
          </a:stretch>
        </p:blipFill>
        <p:spPr bwMode="auto">
          <a:xfrm>
            <a:off x="1981200" y="1447800"/>
            <a:ext cx="6248400" cy="494849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487362"/>
          </a:xfrm>
        </p:spPr>
        <p:txBody>
          <a:bodyPr lIns="0" tIns="0" rIns="0" bIns="0">
            <a:normAutofit/>
          </a:bodyPr>
          <a:lstStyle/>
          <a:p>
            <a:r>
              <a:rPr lang="en-US" sz="2400" b="1" dirty="0" smtClean="0"/>
              <a:t>Convention for Getters/Setters and </a:t>
            </a:r>
            <a:r>
              <a:rPr lang="en-US" sz="2400" b="1" dirty="0" smtClean="0"/>
              <a:t>Constructors</a:t>
            </a:r>
            <a:endParaRPr lang="en-US" sz="2400"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a:t>
            </a:fld>
            <a:endParaRPr lang="en-US"/>
          </a:p>
        </p:txBody>
      </p:sp>
      <p:sp>
        <p:nvSpPr>
          <p:cNvPr id="6" name="Rectangle 5"/>
          <p:cNvSpPr/>
          <p:nvPr/>
        </p:nvSpPr>
        <p:spPr>
          <a:xfrm>
            <a:off x="1143000" y="533400"/>
            <a:ext cx="7772400" cy="6186309"/>
          </a:xfrm>
          <a:prstGeom prst="rect">
            <a:avLst/>
          </a:prstGeom>
        </p:spPr>
        <p:txBody>
          <a:bodyPr wrap="square">
            <a:spAutoFit/>
          </a:bodyPr>
          <a:lstStyle/>
          <a:p>
            <a:r>
              <a:rPr lang="en-US" dirty="0" smtClean="0"/>
              <a:t>class </a:t>
            </a:r>
            <a:r>
              <a:rPr lang="en-US" dirty="0" err="1" smtClean="0"/>
              <a:t>Aaa</a:t>
            </a:r>
            <a:r>
              <a:rPr lang="en-US" dirty="0" smtClean="0"/>
              <a:t> {</a:t>
            </a:r>
          </a:p>
          <a:p>
            <a:r>
              <a:rPr lang="en-US" dirty="0" smtClean="0"/>
              <a:t>private:</a:t>
            </a:r>
          </a:p>
          <a:p>
            <a:r>
              <a:rPr lang="en-US" dirty="0" smtClean="0"/>
              <a:t>   // A private variable named </a:t>
            </a:r>
            <a:r>
              <a:rPr lang="en-US" dirty="0" err="1" smtClean="0"/>
              <a:t>i</a:t>
            </a:r>
            <a:r>
              <a:rPr lang="en-US" dirty="0" smtClean="0"/>
              <a:t> </a:t>
            </a:r>
            <a:r>
              <a:rPr lang="en-US" dirty="0" smtClean="0"/>
              <a:t>of type T</a:t>
            </a:r>
          </a:p>
          <a:p>
            <a:r>
              <a:rPr lang="en-US" dirty="0" smtClean="0"/>
              <a:t>   T </a:t>
            </a:r>
            <a:r>
              <a:rPr lang="en-US" dirty="0" err="1" smtClean="0"/>
              <a:t>i</a:t>
            </a:r>
            <a:r>
              <a:rPr lang="en-US" dirty="0" smtClean="0"/>
              <a:t>;</a:t>
            </a:r>
            <a:endParaRPr lang="en-US" dirty="0" smtClean="0"/>
          </a:p>
          <a:p>
            <a:r>
              <a:rPr lang="en-US" dirty="0" smtClean="0"/>
              <a:t>public:</a:t>
            </a:r>
          </a:p>
          <a:p>
            <a:r>
              <a:rPr lang="en-US" dirty="0" smtClean="0"/>
              <a:t>   // Constructor</a:t>
            </a:r>
          </a:p>
          <a:p>
            <a:r>
              <a:rPr lang="en-US" dirty="0" smtClean="0"/>
              <a:t>   </a:t>
            </a:r>
            <a:r>
              <a:rPr lang="en-US" dirty="0" err="1" smtClean="0">
                <a:solidFill>
                  <a:srgbClr val="00B050"/>
                </a:solidFill>
              </a:rPr>
              <a:t>Aaa</a:t>
            </a:r>
            <a:r>
              <a:rPr lang="en-US" dirty="0" smtClean="0">
                <a:solidFill>
                  <a:srgbClr val="00B050"/>
                </a:solidFill>
              </a:rPr>
              <a:t>(T x) { </a:t>
            </a:r>
            <a:r>
              <a:rPr lang="en-US" dirty="0" err="1" smtClean="0">
                <a:solidFill>
                  <a:srgbClr val="00B050"/>
                </a:solidFill>
              </a:rPr>
              <a:t>i</a:t>
            </a:r>
            <a:r>
              <a:rPr lang="en-US" dirty="0" smtClean="0">
                <a:solidFill>
                  <a:srgbClr val="00B050"/>
                </a:solidFill>
              </a:rPr>
              <a:t>= </a:t>
            </a:r>
            <a:r>
              <a:rPr lang="en-US" dirty="0" smtClean="0">
                <a:solidFill>
                  <a:srgbClr val="00B050"/>
                </a:solidFill>
              </a:rPr>
              <a:t>x; }</a:t>
            </a:r>
          </a:p>
          <a:p>
            <a:r>
              <a:rPr lang="en-US" dirty="0" smtClean="0"/>
              <a:t>   // OR</a:t>
            </a:r>
          </a:p>
          <a:p>
            <a:r>
              <a:rPr lang="en-US" dirty="0" smtClean="0">
                <a:solidFill>
                  <a:srgbClr val="00B050"/>
                </a:solidFill>
              </a:rPr>
              <a:t>   </a:t>
            </a:r>
            <a:r>
              <a:rPr lang="en-US" dirty="0" err="1" smtClean="0">
                <a:solidFill>
                  <a:srgbClr val="00B050"/>
                </a:solidFill>
              </a:rPr>
              <a:t>Aaa</a:t>
            </a:r>
            <a:r>
              <a:rPr lang="en-US" dirty="0" smtClean="0">
                <a:solidFill>
                  <a:srgbClr val="00B050"/>
                </a:solidFill>
              </a:rPr>
              <a:t>(T </a:t>
            </a:r>
            <a:r>
              <a:rPr lang="en-US" dirty="0" err="1" smtClean="0">
                <a:solidFill>
                  <a:srgbClr val="00B050"/>
                </a:solidFill>
              </a:rPr>
              <a:t>i</a:t>
            </a:r>
            <a:r>
              <a:rPr lang="en-US" dirty="0" smtClean="0">
                <a:solidFill>
                  <a:srgbClr val="00B050"/>
                </a:solidFill>
              </a:rPr>
              <a:t>) </a:t>
            </a:r>
            <a:r>
              <a:rPr lang="en-US" dirty="0" smtClean="0">
                <a:solidFill>
                  <a:srgbClr val="00B050"/>
                </a:solidFill>
              </a:rPr>
              <a:t>{ this-</a:t>
            </a:r>
            <a:r>
              <a:rPr lang="en-US" dirty="0" smtClean="0">
                <a:solidFill>
                  <a:srgbClr val="00B050"/>
                </a:solidFill>
              </a:rPr>
              <a:t>&gt;</a:t>
            </a:r>
            <a:r>
              <a:rPr lang="en-US" dirty="0" err="1" smtClean="0">
                <a:solidFill>
                  <a:srgbClr val="00B050"/>
                </a:solidFill>
              </a:rPr>
              <a:t>i</a:t>
            </a:r>
            <a:r>
              <a:rPr lang="en-US" dirty="0" smtClean="0">
                <a:solidFill>
                  <a:srgbClr val="00B050"/>
                </a:solidFill>
              </a:rPr>
              <a:t>= </a:t>
            </a:r>
            <a:r>
              <a:rPr lang="en-US" dirty="0" err="1" smtClean="0">
                <a:solidFill>
                  <a:srgbClr val="00B050"/>
                </a:solidFill>
              </a:rPr>
              <a:t>i</a:t>
            </a:r>
            <a:r>
              <a:rPr lang="en-US" dirty="0" smtClean="0">
                <a:solidFill>
                  <a:srgbClr val="00B050"/>
                </a:solidFill>
              </a:rPr>
              <a:t>; </a:t>
            </a:r>
            <a:r>
              <a:rPr lang="en-US" dirty="0" smtClean="0">
                <a:solidFill>
                  <a:srgbClr val="00B050"/>
                </a:solidFill>
              </a:rPr>
              <a:t>}</a:t>
            </a:r>
          </a:p>
          <a:p>
            <a:r>
              <a:rPr lang="en-US" dirty="0" smtClean="0"/>
              <a:t>   // OR using member </a:t>
            </a:r>
            <a:r>
              <a:rPr lang="en-US" dirty="0" err="1" smtClean="0"/>
              <a:t>initializer</a:t>
            </a:r>
            <a:r>
              <a:rPr lang="en-US" dirty="0" smtClean="0"/>
              <a:t> list (to be explained later)</a:t>
            </a:r>
          </a:p>
          <a:p>
            <a:r>
              <a:rPr lang="en-US" dirty="0" smtClean="0">
                <a:solidFill>
                  <a:srgbClr val="00B050"/>
                </a:solidFill>
              </a:rPr>
              <a:t>   </a:t>
            </a:r>
            <a:r>
              <a:rPr lang="en-US" dirty="0" err="1" smtClean="0">
                <a:solidFill>
                  <a:srgbClr val="00B050"/>
                </a:solidFill>
              </a:rPr>
              <a:t>Aaa</a:t>
            </a:r>
            <a:r>
              <a:rPr lang="en-US" dirty="0" smtClean="0">
                <a:solidFill>
                  <a:srgbClr val="00B050"/>
                </a:solidFill>
              </a:rPr>
              <a:t>(T </a:t>
            </a:r>
            <a:r>
              <a:rPr lang="en-US" dirty="0" err="1" smtClean="0">
                <a:solidFill>
                  <a:srgbClr val="00B050"/>
                </a:solidFill>
              </a:rPr>
              <a:t>i</a:t>
            </a:r>
            <a:r>
              <a:rPr lang="en-US" dirty="0" smtClean="0">
                <a:solidFill>
                  <a:srgbClr val="00B050"/>
                </a:solidFill>
              </a:rPr>
              <a:t>) </a:t>
            </a:r>
            <a:r>
              <a:rPr lang="en-US" dirty="0" smtClean="0">
                <a:solidFill>
                  <a:srgbClr val="00B050"/>
                </a:solidFill>
              </a:rPr>
              <a:t>: </a:t>
            </a:r>
            <a:r>
              <a:rPr lang="en-US" dirty="0" err="1" smtClean="0">
                <a:solidFill>
                  <a:srgbClr val="00B050"/>
                </a:solidFill>
              </a:rPr>
              <a:t>i</a:t>
            </a:r>
            <a:r>
              <a:rPr lang="en-US" dirty="0" smtClean="0">
                <a:solidFill>
                  <a:srgbClr val="00B050"/>
                </a:solidFill>
              </a:rPr>
              <a:t> (</a:t>
            </a:r>
            <a:r>
              <a:rPr lang="en-US" dirty="0" err="1" smtClean="0">
                <a:solidFill>
                  <a:srgbClr val="00B050"/>
                </a:solidFill>
              </a:rPr>
              <a:t>i</a:t>
            </a:r>
            <a:r>
              <a:rPr lang="en-US" dirty="0" smtClean="0">
                <a:solidFill>
                  <a:srgbClr val="00B050"/>
                </a:solidFill>
              </a:rPr>
              <a:t>) </a:t>
            </a:r>
            <a:r>
              <a:rPr lang="en-US" dirty="0" smtClean="0">
                <a:solidFill>
                  <a:srgbClr val="00B050"/>
                </a:solidFill>
              </a:rPr>
              <a:t>{ }</a:t>
            </a:r>
          </a:p>
          <a:p>
            <a:endParaRPr lang="en-US" dirty="0" smtClean="0"/>
          </a:p>
          <a:p>
            <a:r>
              <a:rPr lang="en-US" dirty="0" smtClean="0"/>
              <a:t>   // A getter for variable </a:t>
            </a:r>
            <a:r>
              <a:rPr lang="en-US" dirty="0" err="1" smtClean="0"/>
              <a:t>i</a:t>
            </a:r>
            <a:r>
              <a:rPr lang="en-US" dirty="0" smtClean="0"/>
              <a:t> </a:t>
            </a:r>
            <a:r>
              <a:rPr lang="en-US" dirty="0" smtClean="0"/>
              <a:t>of type T receives no argument and return a value of type T</a:t>
            </a:r>
          </a:p>
          <a:p>
            <a:r>
              <a:rPr lang="en-US" dirty="0" smtClean="0"/>
              <a:t>   T </a:t>
            </a:r>
            <a:r>
              <a:rPr lang="en-US" dirty="0" err="1" smtClean="0"/>
              <a:t>getI</a:t>
            </a:r>
            <a:r>
              <a:rPr lang="en-US" dirty="0" smtClean="0"/>
              <a:t>() </a:t>
            </a:r>
            <a:r>
              <a:rPr lang="en-US" dirty="0" smtClean="0"/>
              <a:t>const { return </a:t>
            </a:r>
            <a:r>
              <a:rPr lang="en-US" dirty="0" err="1" smtClean="0"/>
              <a:t>i</a:t>
            </a:r>
            <a:r>
              <a:rPr lang="en-US" dirty="0" smtClean="0"/>
              <a:t>; </a:t>
            </a:r>
            <a:r>
              <a:rPr lang="en-US" dirty="0" smtClean="0"/>
              <a:t>}</a:t>
            </a:r>
          </a:p>
          <a:p>
            <a:endParaRPr lang="en-US" dirty="0" smtClean="0"/>
          </a:p>
          <a:p>
            <a:r>
              <a:rPr lang="en-US" dirty="0" smtClean="0"/>
              <a:t>   // A setter for variable </a:t>
            </a:r>
            <a:r>
              <a:rPr lang="en-US" dirty="0" err="1" smtClean="0"/>
              <a:t>i</a:t>
            </a:r>
            <a:r>
              <a:rPr lang="en-US" dirty="0" smtClean="0"/>
              <a:t> </a:t>
            </a:r>
            <a:r>
              <a:rPr lang="en-US" dirty="0" smtClean="0"/>
              <a:t>of type T receives a parameter of type T and return void</a:t>
            </a:r>
          </a:p>
          <a:p>
            <a:r>
              <a:rPr lang="en-US" dirty="0" smtClean="0"/>
              <a:t>   void </a:t>
            </a:r>
            <a:r>
              <a:rPr lang="en-US" dirty="0" err="1" smtClean="0"/>
              <a:t>setI</a:t>
            </a:r>
            <a:r>
              <a:rPr lang="en-US" dirty="0" smtClean="0"/>
              <a:t>(T </a:t>
            </a:r>
            <a:r>
              <a:rPr lang="en-US" dirty="0" smtClean="0"/>
              <a:t>x) { </a:t>
            </a:r>
            <a:r>
              <a:rPr lang="en-US" dirty="0" err="1" smtClean="0"/>
              <a:t>i</a:t>
            </a:r>
            <a:r>
              <a:rPr lang="en-US" dirty="0" smtClean="0"/>
              <a:t> </a:t>
            </a:r>
            <a:r>
              <a:rPr lang="en-US" dirty="0" smtClean="0"/>
              <a:t>= x; }</a:t>
            </a:r>
          </a:p>
          <a:p>
            <a:r>
              <a:rPr lang="en-US" dirty="0" smtClean="0"/>
              <a:t>   // OR</a:t>
            </a:r>
          </a:p>
          <a:p>
            <a:r>
              <a:rPr lang="en-US" dirty="0" smtClean="0"/>
              <a:t>   void </a:t>
            </a:r>
            <a:r>
              <a:rPr lang="en-US" dirty="0" err="1" smtClean="0"/>
              <a:t>setI</a:t>
            </a:r>
            <a:r>
              <a:rPr lang="en-US" dirty="0" smtClean="0"/>
              <a:t>(T </a:t>
            </a:r>
            <a:r>
              <a:rPr lang="en-US" dirty="0" err="1" smtClean="0"/>
              <a:t>i</a:t>
            </a:r>
            <a:r>
              <a:rPr lang="en-US" dirty="0" smtClean="0"/>
              <a:t>) </a:t>
            </a:r>
            <a:r>
              <a:rPr lang="en-US" dirty="0" smtClean="0"/>
              <a:t>{ this-</a:t>
            </a:r>
            <a:r>
              <a:rPr lang="en-US" dirty="0" smtClean="0"/>
              <a:t>&gt;I = </a:t>
            </a:r>
            <a:r>
              <a:rPr lang="en-US" dirty="0" err="1" smtClean="0"/>
              <a:t>i</a:t>
            </a:r>
            <a:r>
              <a:rPr lang="en-US" dirty="0" smtClean="0"/>
              <a:t>; </a:t>
            </a:r>
            <a:r>
              <a:rPr lang="en-US" dirty="0" smtClean="0"/>
              <a:t>}</a:t>
            </a:r>
          </a:p>
          <a:p>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Member </a:t>
            </a:r>
            <a:r>
              <a:rPr lang="en-US" b="1" dirty="0" err="1" smtClean="0"/>
              <a:t>Initializer</a:t>
            </a:r>
            <a:r>
              <a:rPr lang="en-US" b="1" dirty="0" smtClean="0"/>
              <a:t> </a:t>
            </a:r>
            <a:r>
              <a:rPr lang="en-US" b="1" dirty="0" smtClean="0"/>
              <a:t>List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3</a:t>
            </a:fld>
            <a:endParaRPr lang="en-US"/>
          </a:p>
        </p:txBody>
      </p:sp>
      <p:sp>
        <p:nvSpPr>
          <p:cNvPr id="5" name="Rectangle 4"/>
          <p:cNvSpPr/>
          <p:nvPr/>
        </p:nvSpPr>
        <p:spPr>
          <a:xfrm>
            <a:off x="1371600" y="3276600"/>
            <a:ext cx="7543800" cy="2862322"/>
          </a:xfrm>
          <a:prstGeom prst="rect">
            <a:avLst/>
          </a:prstGeom>
        </p:spPr>
        <p:txBody>
          <a:bodyPr wrap="square">
            <a:spAutoFit/>
          </a:bodyPr>
          <a:lstStyle/>
          <a:p>
            <a:r>
              <a:rPr lang="en-US" dirty="0" smtClean="0"/>
              <a:t>class </a:t>
            </a:r>
            <a:r>
              <a:rPr lang="en-US" dirty="0" smtClean="0">
                <a:solidFill>
                  <a:srgbClr val="00B050"/>
                </a:solidFill>
              </a:rPr>
              <a:t>Account</a:t>
            </a:r>
            <a:r>
              <a:rPr lang="en-US" dirty="0" smtClean="0"/>
              <a:t> {</a:t>
            </a:r>
          </a:p>
          <a:p>
            <a:r>
              <a:rPr lang="en-US" dirty="0" smtClean="0"/>
              <a:t>private:</a:t>
            </a:r>
          </a:p>
          <a:p>
            <a:r>
              <a:rPr lang="en-US" dirty="0" smtClean="0"/>
              <a:t>   </a:t>
            </a:r>
            <a:r>
              <a:rPr lang="en-US" dirty="0" err="1" smtClean="0"/>
              <a:t>int</a:t>
            </a:r>
            <a:r>
              <a:rPr lang="en-US" dirty="0" smtClean="0"/>
              <a:t> </a:t>
            </a:r>
            <a:r>
              <a:rPr lang="en-US" dirty="0" err="1" smtClean="0">
                <a:solidFill>
                  <a:srgbClr val="00B050"/>
                </a:solidFill>
              </a:rPr>
              <a:t>accountNumber</a:t>
            </a:r>
            <a:r>
              <a:rPr lang="en-US" dirty="0" smtClean="0"/>
              <a:t>;</a:t>
            </a:r>
          </a:p>
          <a:p>
            <a:r>
              <a:rPr lang="en-US" dirty="0" smtClean="0"/>
              <a:t>   double </a:t>
            </a:r>
            <a:r>
              <a:rPr lang="en-US" dirty="0" smtClean="0">
                <a:solidFill>
                  <a:srgbClr val="00B050"/>
                </a:solidFill>
              </a:rPr>
              <a:t>balance</a:t>
            </a:r>
            <a:r>
              <a:rPr lang="en-US" dirty="0" smtClean="0"/>
              <a:t>;</a:t>
            </a:r>
          </a:p>
          <a:p>
            <a:r>
              <a:rPr lang="en-US" dirty="0" smtClean="0"/>
              <a:t>};</a:t>
            </a:r>
          </a:p>
          <a:p>
            <a:endParaRPr lang="en-US" dirty="0" smtClean="0"/>
          </a:p>
          <a:p>
            <a:r>
              <a:rPr lang="en-US" dirty="0" smtClean="0">
                <a:solidFill>
                  <a:srgbClr val="FF0000"/>
                </a:solidFill>
              </a:rPr>
              <a:t>Account</a:t>
            </a:r>
            <a:r>
              <a:rPr lang="en-US" dirty="0" smtClean="0"/>
              <a:t>::</a:t>
            </a:r>
            <a:r>
              <a:rPr lang="en-US" dirty="0" smtClean="0">
                <a:solidFill>
                  <a:srgbClr val="FF0000"/>
                </a:solidFill>
              </a:rPr>
              <a:t>Account</a:t>
            </a:r>
            <a:r>
              <a:rPr lang="en-US" dirty="0" smtClean="0"/>
              <a:t>(</a:t>
            </a:r>
            <a:r>
              <a:rPr lang="en-US" dirty="0" err="1" smtClean="0"/>
              <a:t>int</a:t>
            </a:r>
            <a:r>
              <a:rPr lang="en-US" dirty="0" smtClean="0"/>
              <a:t> </a:t>
            </a:r>
            <a:r>
              <a:rPr lang="en-US" dirty="0" smtClean="0">
                <a:solidFill>
                  <a:srgbClr val="FF0000"/>
                </a:solidFill>
              </a:rPr>
              <a:t>no</a:t>
            </a:r>
            <a:r>
              <a:rPr lang="en-US" dirty="0" smtClean="0"/>
              <a:t>, double </a:t>
            </a:r>
            <a:r>
              <a:rPr lang="en-US" dirty="0" smtClean="0">
                <a:solidFill>
                  <a:srgbClr val="FF0000"/>
                </a:solidFill>
              </a:rPr>
              <a:t>b</a:t>
            </a:r>
            <a:r>
              <a:rPr lang="en-US" dirty="0" smtClean="0"/>
              <a:t>) </a:t>
            </a:r>
            <a:r>
              <a:rPr lang="en-US" dirty="0" smtClean="0">
                <a:solidFill>
                  <a:srgbClr val="FF0000"/>
                </a:solidFill>
              </a:rPr>
              <a:t>:</a:t>
            </a:r>
            <a:r>
              <a:rPr lang="en-US" dirty="0" smtClean="0"/>
              <a:t> </a:t>
            </a:r>
            <a:r>
              <a:rPr lang="en-US" dirty="0" err="1" smtClean="0">
                <a:solidFill>
                  <a:srgbClr val="00B050"/>
                </a:solidFill>
              </a:rPr>
              <a:t>accountNumber</a:t>
            </a:r>
            <a:r>
              <a:rPr lang="en-US" dirty="0" smtClean="0"/>
              <a:t>(</a:t>
            </a:r>
            <a:r>
              <a:rPr lang="en-US" dirty="0" smtClean="0">
                <a:solidFill>
                  <a:srgbClr val="FF0000"/>
                </a:solidFill>
              </a:rPr>
              <a:t>no</a:t>
            </a:r>
            <a:r>
              <a:rPr lang="en-US" dirty="0" smtClean="0"/>
              <a:t>), </a:t>
            </a:r>
            <a:r>
              <a:rPr lang="en-US" dirty="0" smtClean="0">
                <a:solidFill>
                  <a:srgbClr val="00B050"/>
                </a:solidFill>
              </a:rPr>
              <a:t>balance</a:t>
            </a:r>
            <a:r>
              <a:rPr lang="en-US" dirty="0" smtClean="0"/>
              <a:t>(</a:t>
            </a:r>
            <a:r>
              <a:rPr lang="en-US" dirty="0" smtClean="0">
                <a:solidFill>
                  <a:srgbClr val="FF0000"/>
                </a:solidFill>
              </a:rPr>
              <a:t>b</a:t>
            </a:r>
            <a:r>
              <a:rPr lang="en-US" dirty="0" smtClean="0"/>
              <a:t>) {</a:t>
            </a:r>
          </a:p>
          <a:p>
            <a:r>
              <a:rPr lang="en-US" dirty="0" smtClean="0"/>
              <a:t>   // The body runs after the member </a:t>
            </a:r>
            <a:r>
              <a:rPr lang="en-US" dirty="0" err="1" smtClean="0"/>
              <a:t>initializer</a:t>
            </a:r>
            <a:r>
              <a:rPr lang="en-US" dirty="0" smtClean="0"/>
              <a:t> list</a:t>
            </a:r>
          </a:p>
          <a:p>
            <a:r>
              <a:rPr lang="en-US" dirty="0" smtClean="0"/>
              <a:t>   // empty in this case</a:t>
            </a:r>
          </a:p>
          <a:p>
            <a:r>
              <a:rPr lang="en-US" dirty="0" smtClean="0"/>
              <a:t>}</a:t>
            </a:r>
            <a:endParaRPr lang="en-US" dirty="0"/>
          </a:p>
        </p:txBody>
      </p:sp>
      <p:sp>
        <p:nvSpPr>
          <p:cNvPr id="6" name="Content Placeholder 2"/>
          <p:cNvSpPr>
            <a:spLocks noGrp="1"/>
          </p:cNvSpPr>
          <p:nvPr>
            <p:ph idx="1"/>
          </p:nvPr>
        </p:nvSpPr>
        <p:spPr>
          <a:xfrm>
            <a:off x="1435608" y="1447800"/>
            <a:ext cx="7498080" cy="1219200"/>
          </a:xfrm>
        </p:spPr>
        <p:txBody>
          <a:bodyPr>
            <a:normAutofit fontScale="92500" lnSpcReduction="20000"/>
          </a:bodyPr>
          <a:lstStyle/>
          <a:p>
            <a:r>
              <a:rPr lang="en-US" dirty="0" smtClean="0"/>
              <a:t>C++ provide an </a:t>
            </a:r>
            <a:r>
              <a:rPr lang="en-US" i="1" dirty="0" smtClean="0"/>
              <a:t>alternative syntax</a:t>
            </a:r>
            <a:r>
              <a:rPr lang="en-US" dirty="0" smtClean="0"/>
              <a:t> to initialize data members in the constructor called </a:t>
            </a:r>
            <a:r>
              <a:rPr lang="en-US" i="1" dirty="0" smtClean="0"/>
              <a:t>member </a:t>
            </a:r>
            <a:r>
              <a:rPr lang="en-US" i="1" dirty="0" err="1" smtClean="0"/>
              <a:t>initializer</a:t>
            </a:r>
            <a:r>
              <a:rPr lang="en-US" i="1" dirty="0" smtClean="0"/>
              <a:t> list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means having multiple forms of one thing.</a:t>
            </a:r>
          </a:p>
          <a:p>
            <a:r>
              <a:rPr lang="en-US" dirty="0" smtClean="0"/>
              <a:t>Polymorphism is mainly divided into two types:</a:t>
            </a:r>
          </a:p>
          <a:p>
            <a:pPr lvl="1"/>
            <a:r>
              <a:rPr lang="en-US" dirty="0" smtClean="0"/>
              <a:t>Compile time Polymorphism</a:t>
            </a:r>
          </a:p>
          <a:p>
            <a:pPr lvl="2"/>
            <a:r>
              <a:rPr lang="en-US" dirty="0" smtClean="0"/>
              <a:t>This type of polymorphism is achieved by function overloading or operator overloading.</a:t>
            </a:r>
          </a:p>
          <a:p>
            <a:pPr lvl="1"/>
            <a:r>
              <a:rPr lang="en-US" dirty="0" smtClean="0"/>
              <a:t>Runtime Polymorphism</a:t>
            </a:r>
          </a:p>
          <a:p>
            <a:pPr lvl="2"/>
            <a:r>
              <a:rPr lang="en-US" dirty="0" smtClean="0"/>
              <a:t>This type of polymorphism is achieved by Function Overriding.</a:t>
            </a:r>
          </a:p>
          <a:p>
            <a:pPr lvl="1"/>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a:xfrm>
            <a:off x="1435608" y="1447800"/>
            <a:ext cx="7498080" cy="4419600"/>
          </a:xfrm>
        </p:spPr>
        <p:txBody>
          <a:bodyPr/>
          <a:lstStyle/>
          <a:p>
            <a:r>
              <a:rPr lang="en-US" dirty="0" smtClean="0"/>
              <a:t>When there are multiple functions with same name but different parameters then these functions are said to be </a:t>
            </a:r>
            <a:r>
              <a:rPr lang="en-US" b="1" dirty="0" smtClean="0"/>
              <a:t>overloaded</a:t>
            </a:r>
            <a:r>
              <a:rPr lang="en-US" dirty="0" smtClean="0"/>
              <a:t>. Functions can be overloaded by </a:t>
            </a:r>
            <a:r>
              <a:rPr lang="en-US" b="1" dirty="0" smtClean="0"/>
              <a:t>change in number of arguments</a:t>
            </a:r>
            <a:r>
              <a:rPr lang="en-US" dirty="0" smtClean="0"/>
              <a:t> or/and </a:t>
            </a:r>
            <a:r>
              <a:rPr lang="en-US" b="1" dirty="0" smtClean="0"/>
              <a:t>change in type of arguments</a:t>
            </a:r>
            <a:r>
              <a:rPr lang="en-US" dirty="0" smtClean="0"/>
              <a:t>.</a:t>
            </a:r>
          </a:p>
          <a:p>
            <a:r>
              <a:rPr lang="en-US" dirty="0" smtClean="0"/>
              <a:t>Check example.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1435608" y="1447800"/>
            <a:ext cx="7498080" cy="5029200"/>
          </a:xfrm>
        </p:spPr>
        <p:txBody>
          <a:bodyPr/>
          <a:lstStyle/>
          <a:p>
            <a:r>
              <a:rPr lang="en-US" dirty="0" smtClean="0"/>
              <a:t>In C++, it's possible to change the way operator works (for user-defined types</a:t>
            </a:r>
            <a:r>
              <a:rPr lang="en-US" dirty="0" smtClean="0"/>
              <a:t>).</a:t>
            </a:r>
          </a:p>
          <a:p>
            <a:r>
              <a:rPr lang="en-US" dirty="0" smtClean="0"/>
              <a:t>The feature in C++ programming that allows programmer to redefine the meaning of an operator (when they operate on class objects) is known as operator overloading</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1435608" y="1447800"/>
            <a:ext cx="7498080" cy="4953000"/>
          </a:xfrm>
        </p:spPr>
        <p:txBody>
          <a:bodyPr/>
          <a:lstStyle/>
          <a:p>
            <a:r>
              <a:rPr lang="en-US" b="1" dirty="0" smtClean="0"/>
              <a:t>Things to remember</a:t>
            </a:r>
            <a:r>
              <a:rPr lang="en-US" dirty="0" smtClean="0"/>
              <a:t>:</a:t>
            </a:r>
          </a:p>
          <a:p>
            <a:pPr lvl="1"/>
            <a:r>
              <a:rPr lang="en-US" dirty="0" smtClean="0"/>
              <a:t>Operator overloading allows you to redefine the way operator works for user-defined types only (objects, structures). It cannot be used for built-in types (</a:t>
            </a:r>
            <a:r>
              <a:rPr lang="en-US" dirty="0" err="1" smtClean="0"/>
              <a:t>int</a:t>
            </a:r>
            <a:r>
              <a:rPr lang="en-US" dirty="0" smtClean="0"/>
              <a:t>, float, char etc.).</a:t>
            </a:r>
          </a:p>
          <a:p>
            <a:pPr lvl="1"/>
            <a:r>
              <a:rPr lang="en-US" dirty="0" smtClean="0"/>
              <a:t>Two operators = and &amp; are already overloaded by default in C++. For example: To copy objects of same class, you can directly use = operator. You do not need to create an operator function.</a:t>
            </a:r>
          </a:p>
          <a:p>
            <a:pPr lvl="1"/>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p:txBody>
          <a:bodyPr>
            <a:normAutofit/>
          </a:bodyPr>
          <a:lstStyle/>
          <a:p>
            <a:r>
              <a:rPr lang="en-US" b="1" dirty="0" smtClean="0"/>
              <a:t>Things to remember</a:t>
            </a:r>
            <a:r>
              <a:rPr lang="en-US" dirty="0" smtClean="0"/>
              <a:t>:</a:t>
            </a:r>
            <a:endParaRPr lang="en-US" dirty="0" smtClean="0"/>
          </a:p>
          <a:p>
            <a:pPr lvl="1"/>
            <a:r>
              <a:rPr lang="en-US" dirty="0" smtClean="0"/>
              <a:t>Operator </a:t>
            </a:r>
            <a:r>
              <a:rPr lang="en-US" dirty="0" smtClean="0"/>
              <a:t>overloading cannot change the precedence and associatively of operators. However, if you want to change the order of evaluation, parenthesis should be used.</a:t>
            </a:r>
          </a:p>
          <a:p>
            <a:pPr lvl="1"/>
            <a:r>
              <a:rPr lang="en-US" dirty="0" smtClean="0"/>
              <a:t>There are 4 operators that cannot be overloaded in C++. They are :: (scope resolution), . (member selection), .* (member selection through pointer to function) and ?:(ternary operator).</a:t>
            </a:r>
          </a:p>
          <a:p>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 Overriding</a:t>
            </a:r>
            <a:endParaRPr lang="en-US" dirty="0"/>
          </a:p>
        </p:txBody>
      </p:sp>
      <p:sp>
        <p:nvSpPr>
          <p:cNvPr id="3" name="Content Placeholder 2"/>
          <p:cNvSpPr>
            <a:spLocks noGrp="1"/>
          </p:cNvSpPr>
          <p:nvPr>
            <p:ph idx="1"/>
          </p:nvPr>
        </p:nvSpPr>
        <p:spPr/>
        <p:txBody>
          <a:bodyPr/>
          <a:lstStyle/>
          <a:p>
            <a:r>
              <a:rPr lang="en-US" dirty="0" smtClean="0"/>
              <a:t>If we inherit a class into the derived class and provide a definition for one of the base class's function again inside the derived class, then that function is said to be </a:t>
            </a:r>
            <a:r>
              <a:rPr lang="en-US" b="1" dirty="0" smtClean="0"/>
              <a:t>overridden</a:t>
            </a:r>
            <a:r>
              <a:rPr lang="en-US" dirty="0" smtClean="0"/>
              <a:t>, and this mechanism is called </a:t>
            </a:r>
            <a:r>
              <a:rPr lang="en-US" b="1" dirty="0" smtClean="0"/>
              <a:t>Function Overriding</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2511</TotalTime>
  <Words>645</Words>
  <Application>Microsoft Office PowerPoint</Application>
  <PresentationFormat>On-screen Show (4:3)</PresentationFormat>
  <Paragraphs>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C++</vt:lpstr>
      <vt:lpstr>Convention for Getters/Setters and Constructors</vt:lpstr>
      <vt:lpstr>Member Initializer List</vt:lpstr>
      <vt:lpstr>Polymorphism</vt:lpstr>
      <vt:lpstr>Function Overloading</vt:lpstr>
      <vt:lpstr>Operator overloading</vt:lpstr>
      <vt:lpstr>Operator overloading</vt:lpstr>
      <vt:lpstr>Operator overloading</vt:lpstr>
      <vt:lpstr>Function Overriding</vt:lpstr>
      <vt:lpstr>Requirements for Overriding</vt:lpstr>
      <vt:lpstr>Function Overloading VS Function Overriding</vt:lpstr>
      <vt:lpstr>Object Pointer</vt:lpstr>
      <vt:lpstr> Example: The Account Class</vt:lpstr>
      <vt:lpstr>Example: The Account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Abdur Rahman</cp:lastModifiedBy>
  <cp:revision>1547</cp:revision>
  <dcterms:created xsi:type="dcterms:W3CDTF">2018-01-28T11:33:00Z</dcterms:created>
  <dcterms:modified xsi:type="dcterms:W3CDTF">2018-04-25T03:45:33Z</dcterms:modified>
</cp:coreProperties>
</file>