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86" r:id="rId3"/>
    <p:sldId id="304" r:id="rId4"/>
    <p:sldId id="305" r:id="rId5"/>
    <p:sldId id="306" r:id="rId6"/>
    <p:sldId id="287" r:id="rId7"/>
    <p:sldId id="288" r:id="rId8"/>
    <p:sldId id="307" r:id="rId9"/>
    <p:sldId id="289" r:id="rId10"/>
    <p:sldId id="290" r:id="rId11"/>
    <p:sldId id="291" r:id="rId12"/>
    <p:sldId id="303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FBF304A-C90D-4F47-9FB2-D9D6CF74428E}" type="datetimeFigureOut">
              <a:rPr lang="en-US"/>
              <a:pPr>
                <a:defRPr/>
              </a:pPr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35019DA-D496-4100-9FDC-6C96BEF5B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38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1/26/2018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01-28-2018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D94029-7304-4050-BF41-8093674F0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1/26/2018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01-28-2018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DDEB-3E26-4C54-975C-7CAEEACED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1/26/2018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01-28-2018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765FF-4911-4D92-AC9C-BA8E71F0D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1/26/2018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01-28-2018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01F94-7809-42B0-96A3-03BCFB80D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1/26/2018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01-28-2018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B4BC5E-7A01-4417-87C9-7F7C85647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1/26/2018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01-28-2018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E9EA2-7793-4DE2-8E15-9FBBCE7E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1/26/2018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01-28-2018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65F7CA-3EF7-4B17-85B2-AE04C7938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1/26/2018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01-28-2018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3B22A-577C-4129-B889-8653E4D89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1/26/2018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01-28-2018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815EA7A-9295-4FF3-9269-926E51E8E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1/26/2018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01-28-2018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A4A211-592F-4728-ADAE-887A130C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1/26/2018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01-28-2018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ABBEF5E-327A-434D-AE74-CE8A233D5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1/26/2018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01-28-2018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C1028AA-0F40-48B5-B4CC-188E5E23D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5" r:id="rId5"/>
    <p:sldLayoutId id="2147483680" r:id="rId6"/>
    <p:sldLayoutId id="2147483686" r:id="rId7"/>
    <p:sldLayoutId id="2147483687" r:id="rId8"/>
    <p:sldLayoutId id="2147483688" r:id="rId9"/>
    <p:sldLayoutId id="2147483681" r:id="rId10"/>
    <p:sldLayoutId id="214748368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"/>
            <a:ext cx="7407275" cy="7858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Fortran (FORmula </a:t>
            </a:r>
            <a:r>
              <a:rPr lang="en-US" dirty="0" err="1" smtClean="0">
                <a:solidFill>
                  <a:schemeClr val="tx2">
                    <a:satMod val="130000"/>
                  </a:schemeClr>
                </a:solidFill>
              </a:rPr>
              <a:t>TRANslator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7407275" cy="1752600"/>
          </a:xfrm>
        </p:spPr>
        <p:txBody>
          <a:bodyPr>
            <a:normAutofit lnSpcReduction="10000"/>
          </a:bodyPr>
          <a:lstStyle/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Prepared by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Md.  Abdur Rahman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Senior Computer Scientist</a:t>
            </a:r>
          </a:p>
          <a:p>
            <a:pPr algn="r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Centre for Advanced Research in Sciences (CARS)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Intrinsic functions are functions that are part of the language. Fortran, as a scientific language aimed at numerical applications, contains a large number of mathematical functions.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acos</a:t>
            </a:r>
            <a:r>
              <a:rPr lang="en-US" dirty="0" smtClean="0"/>
              <a:t> (x) inverse cosine (arc cosine) function </a:t>
            </a:r>
          </a:p>
          <a:p>
            <a:pPr lvl="1"/>
            <a:r>
              <a:rPr lang="en-US" dirty="0" err="1" smtClean="0"/>
              <a:t>complx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 [, </a:t>
            </a:r>
            <a:r>
              <a:rPr lang="en-US" dirty="0" err="1" smtClean="0"/>
              <a:t>ikind</a:t>
            </a:r>
            <a:r>
              <a:rPr lang="en-US" dirty="0" smtClean="0"/>
              <a:t>]) convert to complex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read statement (with x, y, and z being declared as variables of type real)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read*, x, y, z</a:t>
            </a:r>
          </a:p>
          <a:p>
            <a:r>
              <a:rPr lang="en-US" dirty="0" smtClean="0"/>
              <a:t>Expects three numbers to be typed, separated by a comma, one or more spaces, or a slash (/).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Input -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1859340"/>
            <a:ext cx="5410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program </a:t>
            </a:r>
            <a:r>
              <a:rPr lang="en-US" dirty="0" err="1" smtClean="0">
                <a:latin typeface="Consolas" pitchFamily="49" charset="0"/>
              </a:rPr>
              <a:t>printName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implicit none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character (</a:t>
            </a:r>
            <a:r>
              <a:rPr lang="en-US" dirty="0" err="1" smtClean="0">
                <a:latin typeface="Consolas" pitchFamily="49" charset="0"/>
              </a:rPr>
              <a:t>len</a:t>
            </a:r>
            <a:r>
              <a:rPr lang="en-US" dirty="0" smtClean="0">
                <a:latin typeface="Consolas" pitchFamily="49" charset="0"/>
              </a:rPr>
              <a:t> = 15) :: </a:t>
            </a:r>
            <a:r>
              <a:rPr lang="en-US" dirty="0" err="1" smtClean="0">
                <a:latin typeface="Consolas" pitchFamily="49" charset="0"/>
              </a:rPr>
              <a:t>first_name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print *,' Enter your first name.'</a:t>
            </a:r>
          </a:p>
          <a:p>
            <a:r>
              <a:rPr lang="en-US" dirty="0" smtClean="0">
                <a:latin typeface="Consolas" pitchFamily="49" charset="0"/>
              </a:rPr>
              <a:t>   print *,' Up to 20 characters, please'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read *,</a:t>
            </a:r>
            <a:r>
              <a:rPr lang="en-US" dirty="0" err="1" smtClean="0">
                <a:latin typeface="Consolas" pitchFamily="49" charset="0"/>
              </a:rPr>
              <a:t>first_name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   print "(1x,a)",</a:t>
            </a:r>
            <a:r>
              <a:rPr lang="en-US" dirty="0" err="1" smtClean="0">
                <a:latin typeface="Consolas" pitchFamily="49" charset="0"/>
              </a:rPr>
              <a:t>first_name</a:t>
            </a:r>
            <a:endParaRPr lang="en-US" dirty="0" smtClean="0">
              <a:latin typeface="Consolas" pitchFamily="49" charset="0"/>
            </a:endParaRP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end program </a:t>
            </a:r>
            <a:r>
              <a:rPr lang="en-US" dirty="0" err="1" smtClean="0">
                <a:latin typeface="Consolas" pitchFamily="49" charset="0"/>
              </a:rPr>
              <a:t>printName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Continuation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length of a Fortran statement is 132 characters. Sometimes statements are so long that they don’t fit on one line. The </a:t>
            </a:r>
            <a:r>
              <a:rPr lang="en-US" i="1" dirty="0" smtClean="0"/>
              <a:t>continuation mark (&amp;), placed at the end of the line, allows the statement to continue on the next line.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cos</a:t>
            </a:r>
            <a:r>
              <a:rPr lang="en-US" dirty="0" smtClean="0">
                <a:solidFill>
                  <a:srgbClr val="00B050"/>
                </a:solidFill>
              </a:rPr>
              <a:t> (alpha) = b*b + c*c – &amp;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2*b*c*</a:t>
            </a:r>
            <a:r>
              <a:rPr lang="en-US" dirty="0" err="1" smtClean="0">
                <a:solidFill>
                  <a:srgbClr val="00B050"/>
                </a:solidFill>
              </a:rPr>
              <a:t>cos</a:t>
            </a:r>
            <a:r>
              <a:rPr lang="en-US" dirty="0" smtClean="0">
                <a:solidFill>
                  <a:srgbClr val="00B050"/>
                </a:solidFill>
              </a:rPr>
              <a:t> (gamma)</a:t>
            </a:r>
          </a:p>
          <a:p>
            <a:r>
              <a:rPr lang="en-US" dirty="0" smtClean="0"/>
              <a:t>is identical to 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cos</a:t>
            </a:r>
            <a:r>
              <a:rPr lang="en-US" dirty="0" smtClean="0">
                <a:solidFill>
                  <a:srgbClr val="00B050"/>
                </a:solidFill>
              </a:rPr>
              <a:t> (alpha) = b*b + c*c – 2*b*c*</a:t>
            </a:r>
            <a:r>
              <a:rPr lang="en-US" dirty="0" err="1" smtClean="0">
                <a:solidFill>
                  <a:srgbClr val="00B050"/>
                </a:solidFill>
              </a:rPr>
              <a:t>cos</a:t>
            </a:r>
            <a:r>
              <a:rPr lang="en-US" dirty="0" smtClean="0">
                <a:solidFill>
                  <a:srgbClr val="00B050"/>
                </a:solidFill>
              </a:rPr>
              <a:t> (gamma)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[name:] if (logical expression) then </a:t>
            </a:r>
          </a:p>
          <a:p>
            <a:r>
              <a:rPr lang="en-US" dirty="0" smtClean="0"/>
              <a:t>! various statements </a:t>
            </a:r>
          </a:p>
          <a:p>
            <a:r>
              <a:rPr lang="en-US" dirty="0" smtClean="0"/>
              <a:t>... </a:t>
            </a:r>
          </a:p>
          <a:p>
            <a:r>
              <a:rPr lang="en-US" dirty="0" smtClean="0"/>
              <a:t>end if [name]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procedure</a:t>
            </a:r>
            <a:r>
              <a:rPr lang="en-US" dirty="0" smtClean="0"/>
              <a:t> is a group of statements that perform a well-defined task and can be invoked from a program. Information (or data) is passed to the calling program, to the procedure as arguments.</a:t>
            </a:r>
          </a:p>
          <a:p>
            <a:r>
              <a:rPr lang="en-US" dirty="0" smtClean="0"/>
              <a:t>There are two types of procedures: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Subroutines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410200"/>
          </a:xfrm>
        </p:spPr>
        <p:txBody>
          <a:bodyPr/>
          <a:lstStyle/>
          <a:p>
            <a:r>
              <a:rPr lang="en-US" dirty="0" smtClean="0"/>
              <a:t>A function is a procedure that returns a single quantity. A function should not modify its arguments.</a:t>
            </a:r>
          </a:p>
          <a:p>
            <a:r>
              <a:rPr lang="en-US" dirty="0" smtClean="0"/>
              <a:t>The returned quantity is known as </a:t>
            </a:r>
            <a:r>
              <a:rPr lang="en-US" b="1" dirty="0" smtClean="0"/>
              <a:t>function value</a:t>
            </a:r>
            <a:r>
              <a:rPr lang="en-US" dirty="0" smtClean="0"/>
              <a:t>, and it is denoted by the function name.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function name(arg1, arg2, ....) [declarations, including those for the arguments] [executable statements] end function [name]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1447800"/>
            <a:ext cx="6934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circle_area</a:t>
            </a:r>
            <a:r>
              <a:rPr lang="en-US" dirty="0" smtClean="0"/>
              <a:t> (r)</a:t>
            </a:r>
          </a:p>
          <a:p>
            <a:r>
              <a:rPr lang="en-US" dirty="0" smtClean="0"/>
              <a:t>! this function computes the area of a circle with radius 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implicit none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! function result</a:t>
            </a:r>
          </a:p>
          <a:p>
            <a:pPr lvl="1"/>
            <a:r>
              <a:rPr lang="en-US" dirty="0" smtClean="0"/>
              <a:t>real :: </a:t>
            </a:r>
            <a:r>
              <a:rPr lang="en-US" dirty="0" err="1" smtClean="0"/>
              <a:t>circle_area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! dummy arguments</a:t>
            </a:r>
          </a:p>
          <a:p>
            <a:pPr lvl="1"/>
            <a:r>
              <a:rPr lang="en-US" dirty="0" smtClean="0"/>
              <a:t>real :: 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! local variables</a:t>
            </a:r>
          </a:p>
          <a:p>
            <a:pPr lvl="1"/>
            <a:r>
              <a:rPr lang="en-US" dirty="0" smtClean="0"/>
              <a:t>real :: pi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pi = 4 * </a:t>
            </a:r>
            <a:r>
              <a:rPr lang="en-US" dirty="0" err="1" smtClean="0"/>
              <a:t>atan</a:t>
            </a:r>
            <a:r>
              <a:rPr lang="en-US" dirty="0" smtClean="0"/>
              <a:t> (1.0)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circle_area</a:t>
            </a:r>
            <a:r>
              <a:rPr lang="en-US" dirty="0" smtClean="0"/>
              <a:t> = pi * r**2</a:t>
            </a:r>
          </a:p>
          <a:p>
            <a:r>
              <a:rPr lang="en-US" dirty="0" smtClean="0"/>
              <a:t>end function </a:t>
            </a:r>
            <a:r>
              <a:rPr lang="en-US" dirty="0" err="1" smtClean="0"/>
              <a:t>circle_area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49935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Function example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Function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1371600"/>
            <a:ext cx="6019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calling_func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real :: a</a:t>
            </a:r>
          </a:p>
          <a:p>
            <a:r>
              <a:rPr lang="en-US" dirty="0" smtClean="0"/>
              <a:t>   a = </a:t>
            </a:r>
            <a:r>
              <a:rPr lang="en-US" dirty="0" err="1" smtClean="0"/>
              <a:t>circle_area</a:t>
            </a:r>
            <a:r>
              <a:rPr lang="en-US" dirty="0" smtClean="0"/>
              <a:t> (2.0)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   Print *, "The area of a circle with radius 2.0 is"</a:t>
            </a:r>
          </a:p>
          <a:p>
            <a:r>
              <a:rPr lang="en-US" dirty="0" smtClean="0"/>
              <a:t>   Print *, a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end program </a:t>
            </a:r>
            <a:r>
              <a:rPr lang="en-US" dirty="0" err="1" smtClean="0"/>
              <a:t>calling_func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133600"/>
          </a:xfrm>
        </p:spPr>
        <p:txBody>
          <a:bodyPr/>
          <a:lstStyle/>
          <a:p>
            <a:r>
              <a:rPr lang="en-US" dirty="0" smtClean="0"/>
              <a:t>If you want the returned value to be stored in some other name than the function name, you can use the </a:t>
            </a:r>
            <a:r>
              <a:rPr lang="en-US" b="1" dirty="0" smtClean="0"/>
              <a:t>result</a:t>
            </a:r>
            <a:r>
              <a:rPr lang="en-US" dirty="0" smtClean="0"/>
              <a:t> option.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4114800"/>
            <a:ext cx="746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function name(arg1, arg2, ....) result (</a:t>
            </a:r>
            <a:r>
              <a:rPr lang="en-US" sz="2200" dirty="0" err="1" smtClean="0"/>
              <a:t>return_var_name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  </a:t>
            </a:r>
          </a:p>
          <a:p>
            <a:r>
              <a:rPr lang="en-US" sz="2200" dirty="0" smtClean="0"/>
              <a:t>   [declarations, including those for the arguments]   </a:t>
            </a:r>
          </a:p>
          <a:p>
            <a:r>
              <a:rPr lang="en-US" sz="2200" dirty="0" smtClean="0"/>
              <a:t>   [executable statements] </a:t>
            </a:r>
          </a:p>
          <a:p>
            <a:endParaRPr lang="en-US" sz="2200" dirty="0" smtClean="0"/>
          </a:p>
          <a:p>
            <a:r>
              <a:rPr lang="en-US" sz="2200" dirty="0" smtClean="0"/>
              <a:t>end function [name]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Implicit None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allows </a:t>
            </a:r>
            <a:r>
              <a:rPr lang="en-US" i="1" dirty="0" smtClean="0"/>
              <a:t>implicit typing, which means that variables </a:t>
            </a:r>
            <a:r>
              <a:rPr lang="en-US" i="1" dirty="0" smtClean="0">
                <a:solidFill>
                  <a:srgbClr val="00B050"/>
                </a:solidFill>
              </a:rPr>
              <a:t>do not have to be declared</a:t>
            </a:r>
            <a:r>
              <a:rPr lang="en-US" i="1" dirty="0" smtClean="0"/>
              <a:t>. If a variable is not declared, the first letter of its name determines its type: if the name of the variable starts with </a:t>
            </a:r>
            <a:r>
              <a:rPr lang="en-US" i="1" dirty="0" err="1" smtClean="0"/>
              <a:t>i</a:t>
            </a:r>
            <a:r>
              <a:rPr lang="en-US" i="1" dirty="0" smtClean="0"/>
              <a:t>, j, k, l, m, or n, it is considered to be an integer, in all other cases it is considered to be a real.</a:t>
            </a:r>
          </a:p>
          <a:p>
            <a:r>
              <a:rPr lang="en-US" dirty="0" smtClean="0"/>
              <a:t>The statement </a:t>
            </a:r>
            <a:r>
              <a:rPr lang="en-US" dirty="0" smtClean="0">
                <a:solidFill>
                  <a:srgbClr val="00B050"/>
                </a:solidFill>
              </a:rPr>
              <a:t>implicit none</a:t>
            </a:r>
            <a:r>
              <a:rPr lang="en-US" dirty="0" smtClean="0"/>
              <a:t> turns off implicit typing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066800"/>
          </a:xfrm>
        </p:spPr>
        <p:txBody>
          <a:bodyPr/>
          <a:lstStyle/>
          <a:p>
            <a:r>
              <a:rPr lang="en-US" dirty="0" smtClean="0"/>
              <a:t>A subroutine does not return a value, however it can modify its arguments.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3505200"/>
            <a:ext cx="6781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subroutine name(arg1, arg2, ....)    </a:t>
            </a:r>
          </a:p>
          <a:p>
            <a:endParaRPr lang="en-US" sz="2200" dirty="0" smtClean="0"/>
          </a:p>
          <a:p>
            <a:r>
              <a:rPr lang="en-US" sz="2200" dirty="0" smtClean="0"/>
              <a:t>   [declarations, including those for the arguments]    </a:t>
            </a:r>
          </a:p>
          <a:p>
            <a:r>
              <a:rPr lang="en-US" sz="2200" dirty="0" smtClean="0"/>
              <a:t>   [executable statements]  </a:t>
            </a:r>
          </a:p>
          <a:p>
            <a:endParaRPr lang="en-US" sz="2200" dirty="0" smtClean="0"/>
          </a:p>
          <a:p>
            <a:r>
              <a:rPr lang="en-US" sz="2200" dirty="0" smtClean="0"/>
              <a:t>end subroutine [name]</a:t>
            </a:r>
            <a:endParaRPr lang="en-US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58847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calling_func</a:t>
            </a:r>
            <a:endParaRPr lang="en-US" dirty="0" smtClean="0"/>
          </a:p>
          <a:p>
            <a:r>
              <a:rPr lang="en-US" dirty="0" smtClean="0"/>
              <a:t>    implicit none</a:t>
            </a:r>
          </a:p>
          <a:p>
            <a:r>
              <a:rPr lang="en-US" dirty="0" smtClean="0"/>
              <a:t>    real :: a, b</a:t>
            </a:r>
          </a:p>
          <a:p>
            <a:r>
              <a:rPr lang="en-US" dirty="0" smtClean="0"/>
              <a:t>    a = 2.0</a:t>
            </a:r>
          </a:p>
          <a:p>
            <a:r>
              <a:rPr lang="en-US" dirty="0" smtClean="0"/>
              <a:t>    b = 3.0</a:t>
            </a:r>
          </a:p>
          <a:p>
            <a:endParaRPr lang="en-US" dirty="0" smtClean="0"/>
          </a:p>
          <a:p>
            <a:r>
              <a:rPr lang="en-US" dirty="0" smtClean="0"/>
              <a:t>    Print *, "Before calling swap"</a:t>
            </a:r>
          </a:p>
          <a:p>
            <a:r>
              <a:rPr lang="en-US" dirty="0" smtClean="0"/>
              <a:t>    Print *, "a = ", a</a:t>
            </a:r>
          </a:p>
          <a:p>
            <a:r>
              <a:rPr lang="en-US" dirty="0" smtClean="0"/>
              <a:t>    Print *, "b = ", b</a:t>
            </a:r>
          </a:p>
          <a:p>
            <a:endParaRPr lang="en-US" dirty="0" smtClean="0"/>
          </a:p>
          <a:p>
            <a:r>
              <a:rPr lang="en-US" dirty="0" smtClean="0"/>
              <a:t>    call swap(a, b)</a:t>
            </a:r>
          </a:p>
          <a:p>
            <a:endParaRPr lang="en-US" dirty="0" smtClean="0"/>
          </a:p>
          <a:p>
            <a:r>
              <a:rPr lang="en-US" dirty="0" smtClean="0"/>
              <a:t>    Print *, "After calling swap"</a:t>
            </a:r>
          </a:p>
          <a:p>
            <a:r>
              <a:rPr lang="en-US" dirty="0" smtClean="0"/>
              <a:t>    Print *, "a = ", a</a:t>
            </a:r>
          </a:p>
          <a:p>
            <a:r>
              <a:rPr lang="en-US" dirty="0" smtClean="0"/>
              <a:t>    Print *, "b = ", b</a:t>
            </a:r>
          </a:p>
          <a:p>
            <a:r>
              <a:rPr lang="en-US" dirty="0" smtClean="0"/>
              <a:t>end program </a:t>
            </a:r>
            <a:r>
              <a:rPr lang="en-US" dirty="0" err="1" smtClean="0"/>
              <a:t>calling_func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subroutine swap(x, y)</a:t>
            </a:r>
          </a:p>
          <a:p>
            <a:r>
              <a:rPr lang="en-US" dirty="0" smtClean="0"/>
              <a:t>    implicit none</a:t>
            </a:r>
          </a:p>
          <a:p>
            <a:r>
              <a:rPr lang="en-US" dirty="0" smtClean="0"/>
              <a:t>    real :: x, y, temp</a:t>
            </a:r>
          </a:p>
          <a:p>
            <a:r>
              <a:rPr lang="en-US" dirty="0" smtClean="0"/>
              <a:t>    temp = x</a:t>
            </a:r>
          </a:p>
          <a:p>
            <a:r>
              <a:rPr lang="en-US" dirty="0" smtClean="0"/>
              <a:t>    x = y</a:t>
            </a:r>
          </a:p>
          <a:p>
            <a:r>
              <a:rPr lang="en-US" dirty="0" smtClean="0"/>
              <a:t>    y = temp</a:t>
            </a:r>
          </a:p>
          <a:p>
            <a:r>
              <a:rPr lang="en-US" dirty="0" smtClean="0"/>
              <a:t>end subroutine swap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Specifying the Intent of the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676400"/>
          </a:xfrm>
        </p:spPr>
        <p:txBody>
          <a:bodyPr/>
          <a:lstStyle/>
          <a:p>
            <a:r>
              <a:rPr lang="en-US" dirty="0" smtClean="0"/>
              <a:t>The intent attribute allows you to specify the intention with which arguments are used in the procedure.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3505200"/>
          <a:ext cx="75438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24000"/>
                <a:gridCol w="47244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Value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Used 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Explanation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intent(in)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Used as input values, not changed in the function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intent(out)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Used as output value, they are overwritten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inout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intent(inout)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Arguments are both used and overwritten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0"/>
            <a:ext cx="6019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calling_func</a:t>
            </a:r>
            <a:endParaRPr lang="en-US" dirty="0" smtClean="0"/>
          </a:p>
          <a:p>
            <a:r>
              <a:rPr lang="en-US" dirty="0" smtClean="0"/>
              <a:t>    implicit none</a:t>
            </a:r>
          </a:p>
          <a:p>
            <a:r>
              <a:rPr lang="en-US" dirty="0" smtClean="0"/>
              <a:t>    real :: x, y, z, disc</a:t>
            </a:r>
          </a:p>
          <a:p>
            <a:r>
              <a:rPr lang="en-US" dirty="0" smtClean="0"/>
              <a:t>    x = 1.0</a:t>
            </a:r>
          </a:p>
          <a:p>
            <a:r>
              <a:rPr lang="en-US" dirty="0" smtClean="0"/>
              <a:t>    y = 5.0</a:t>
            </a:r>
          </a:p>
          <a:p>
            <a:r>
              <a:rPr lang="en-US" dirty="0" smtClean="0"/>
              <a:t>    z = 2.0</a:t>
            </a:r>
          </a:p>
          <a:p>
            <a:endParaRPr lang="en-US" dirty="0" smtClean="0"/>
          </a:p>
          <a:p>
            <a:r>
              <a:rPr lang="en-US" dirty="0" smtClean="0"/>
              <a:t>    call </a:t>
            </a:r>
            <a:r>
              <a:rPr lang="en-US" dirty="0" err="1" smtClean="0"/>
              <a:t>intent_example</a:t>
            </a:r>
            <a:r>
              <a:rPr lang="en-US" dirty="0" smtClean="0"/>
              <a:t>(x, y, z, disc)</a:t>
            </a:r>
          </a:p>
          <a:p>
            <a:endParaRPr lang="en-US" dirty="0" smtClean="0"/>
          </a:p>
          <a:p>
            <a:r>
              <a:rPr lang="en-US" dirty="0" smtClean="0"/>
              <a:t>    Print *, "The value of the </a:t>
            </a:r>
            <a:r>
              <a:rPr lang="en-US" dirty="0" err="1" smtClean="0"/>
              <a:t>discriminant</a:t>
            </a:r>
            <a:r>
              <a:rPr lang="en-US" dirty="0" smtClean="0"/>
              <a:t> is"</a:t>
            </a:r>
          </a:p>
          <a:p>
            <a:r>
              <a:rPr lang="en-US" dirty="0" smtClean="0"/>
              <a:t>    Print *, disc</a:t>
            </a:r>
          </a:p>
          <a:p>
            <a:endParaRPr lang="en-US" dirty="0" smtClean="0"/>
          </a:p>
          <a:p>
            <a:r>
              <a:rPr lang="en-US" dirty="0" smtClean="0"/>
              <a:t>end program </a:t>
            </a:r>
            <a:r>
              <a:rPr lang="en-US" dirty="0" err="1" smtClean="0"/>
              <a:t>calling_func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subroutine </a:t>
            </a:r>
            <a:r>
              <a:rPr lang="en-US" dirty="0" err="1" smtClean="0"/>
              <a:t>intent_example</a:t>
            </a:r>
            <a:r>
              <a:rPr lang="en-US" dirty="0" smtClean="0"/>
              <a:t> (a, b, c, d)</a:t>
            </a:r>
          </a:p>
          <a:p>
            <a:r>
              <a:rPr lang="en-US" dirty="0" smtClean="0"/>
              <a:t>    implicit none</a:t>
            </a:r>
          </a:p>
          <a:p>
            <a:r>
              <a:rPr lang="en-US" dirty="0" smtClean="0"/>
              <a:t>    ! dummy arguments</a:t>
            </a:r>
          </a:p>
          <a:p>
            <a:r>
              <a:rPr lang="en-US" dirty="0" smtClean="0"/>
              <a:t>    real, intent (in) :: a</a:t>
            </a:r>
          </a:p>
          <a:p>
            <a:r>
              <a:rPr lang="en-US" dirty="0" smtClean="0"/>
              <a:t>    real, intent (in) :: b</a:t>
            </a:r>
          </a:p>
          <a:p>
            <a:r>
              <a:rPr lang="en-US" dirty="0" smtClean="0"/>
              <a:t>    real, intent (in) :: c</a:t>
            </a:r>
          </a:p>
          <a:p>
            <a:r>
              <a:rPr lang="en-US" dirty="0" smtClean="0"/>
              <a:t>    real, intent (out) :: d</a:t>
            </a:r>
          </a:p>
          <a:p>
            <a:endParaRPr lang="en-US" dirty="0" smtClean="0"/>
          </a:p>
          <a:p>
            <a:r>
              <a:rPr lang="en-US" dirty="0" smtClean="0"/>
              <a:t>    d = b * b - 4.0 * a * c</a:t>
            </a:r>
          </a:p>
          <a:p>
            <a:r>
              <a:rPr lang="en-US" dirty="0" smtClean="0"/>
              <a:t>end subroutine </a:t>
            </a:r>
            <a:r>
              <a:rPr lang="en-US" dirty="0" err="1" smtClean="0"/>
              <a:t>intent_example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Implicit None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819400"/>
          </a:xfrm>
        </p:spPr>
        <p:txBody>
          <a:bodyPr/>
          <a:lstStyle/>
          <a:p>
            <a:r>
              <a:rPr lang="en-US" dirty="0" smtClean="0"/>
              <a:t>The majority of programming errors are simple typographical errors. The IMPLICIT NONE statement catches these errors at compilation time, before they can produce subtle errors during execution.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Implicit None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3505200"/>
            <a:ext cx="7499350" cy="2971800"/>
          </a:xfrm>
        </p:spPr>
        <p:txBody>
          <a:bodyPr/>
          <a:lstStyle/>
          <a:p>
            <a:r>
              <a:rPr lang="en-US" dirty="0" smtClean="0"/>
              <a:t>In this program, the variable time is misspelled </a:t>
            </a:r>
            <a:r>
              <a:rPr lang="en-US" dirty="0" err="1" smtClean="0"/>
              <a:t>tmie</a:t>
            </a:r>
            <a:r>
              <a:rPr lang="en-US" dirty="0" smtClean="0"/>
              <a:t> at one point. When this program is compiled with a Fortran compiler and executed, the output is "Time = 0.000000E+00", which is the wrong answer!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15240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PROGRAM test_1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REAL ::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>
                <a:solidFill>
                  <a:srgbClr val="00B050"/>
                </a:solidFill>
              </a:rPr>
              <a:t> = 10.0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WRITE (*,*) 'Time = ', </a:t>
            </a:r>
            <a:r>
              <a:rPr lang="en-US" dirty="0" err="1" smtClean="0">
                <a:solidFill>
                  <a:srgbClr val="FF0000"/>
                </a:solidFill>
              </a:rPr>
              <a:t>tmie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END PROGRAM test_1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Implicit None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524000"/>
          </a:xfrm>
        </p:spPr>
        <p:txBody>
          <a:bodyPr/>
          <a:lstStyle/>
          <a:p>
            <a:r>
              <a:rPr lang="en-US" dirty="0" smtClean="0"/>
              <a:t>In contrast with above program, consider the same program with the IMPLICIT NONE statement present: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3276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PROGRAM test_1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IMPLICIT NONE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   REAL ::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>
                <a:solidFill>
                  <a:srgbClr val="0070C0"/>
                </a:solidFill>
              </a:rPr>
              <a:t> = 10.0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  WRITE (*,*) 'Time = ', </a:t>
            </a:r>
            <a:r>
              <a:rPr lang="en-US" dirty="0" err="1" smtClean="0">
                <a:solidFill>
                  <a:srgbClr val="FF0000"/>
                </a:solidFill>
              </a:rPr>
              <a:t>tmie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END PROGRAM test_1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586740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This program produces compile-time error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Derived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514600"/>
          </a:xfrm>
        </p:spPr>
        <p:txBody>
          <a:bodyPr/>
          <a:lstStyle/>
          <a:p>
            <a:r>
              <a:rPr lang="en-US" dirty="0" smtClean="0"/>
              <a:t>Fortran language contains 5 intrinsic types (integer, real, complex, logical, and character). In addition to these, the user can define </a:t>
            </a:r>
            <a:r>
              <a:rPr lang="en-US" i="1" dirty="0" smtClean="0"/>
              <a:t>derived types, which can consist of data objects of different type.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3962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type :: atom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character (</a:t>
            </a:r>
            <a:r>
              <a:rPr lang="en-US" dirty="0" err="1" smtClean="0">
                <a:solidFill>
                  <a:srgbClr val="00B050"/>
                </a:solidFill>
              </a:rPr>
              <a:t>len</a:t>
            </a:r>
            <a:r>
              <a:rPr lang="en-US" dirty="0" smtClean="0">
                <a:solidFill>
                  <a:srgbClr val="00B050"/>
                </a:solidFill>
              </a:rPr>
              <a:t>=2) :: label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real :: x, y, z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end type atom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44650" y="5257800"/>
            <a:ext cx="74993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0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lang="en-US" sz="3200" dirty="0" smtClean="0"/>
              <a:t>This type can hold a 2-character atom name, as well as the atom’s xyz coordinates.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Derived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3657600"/>
          </a:xfrm>
        </p:spPr>
        <p:txBody>
          <a:bodyPr/>
          <a:lstStyle/>
          <a:p>
            <a:r>
              <a:rPr lang="en-US" dirty="0" smtClean="0"/>
              <a:t>An object of a derived data type is called a </a:t>
            </a:r>
            <a:r>
              <a:rPr lang="en-US" i="1" dirty="0" smtClean="0"/>
              <a:t>structure. A structure of type atom can be created in a type declaration statement like: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type(atom) :: carbon1</a:t>
            </a:r>
          </a:p>
          <a:p>
            <a:r>
              <a:rPr lang="en-US" dirty="0" smtClean="0"/>
              <a:t>The components of the structure can be accessed using the </a:t>
            </a:r>
            <a:r>
              <a:rPr lang="en-US" i="1" dirty="0" smtClean="0"/>
              <a:t>component selector character (%):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4600" y="5257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carbon1</a:t>
            </a:r>
            <a:r>
              <a:rPr lang="fr-FR" dirty="0" smtClean="0">
                <a:solidFill>
                  <a:srgbClr val="00B050"/>
                </a:solidFill>
              </a:rPr>
              <a:t>%</a:t>
            </a:r>
            <a:r>
              <a:rPr lang="fr-FR" dirty="0" smtClean="0">
                <a:solidFill>
                  <a:srgbClr val="FF0000"/>
                </a:solidFill>
              </a:rPr>
              <a:t>label</a:t>
            </a:r>
            <a:r>
              <a:rPr lang="fr-FR" dirty="0" smtClean="0"/>
              <a:t> = "C"</a:t>
            </a:r>
          </a:p>
          <a:p>
            <a:r>
              <a:rPr lang="fr-FR" dirty="0" smtClean="0"/>
              <a:t>carbon1</a:t>
            </a:r>
            <a:r>
              <a:rPr lang="fr-FR" dirty="0" smtClean="0">
                <a:solidFill>
                  <a:srgbClr val="00B050"/>
                </a:solidFill>
              </a:rPr>
              <a:t>%</a:t>
            </a:r>
            <a:r>
              <a:rPr lang="fr-FR" dirty="0" smtClean="0">
                <a:solidFill>
                  <a:srgbClr val="FF0000"/>
                </a:solidFill>
              </a:rPr>
              <a:t>x</a:t>
            </a:r>
            <a:r>
              <a:rPr lang="fr-FR" dirty="0" smtClean="0"/>
              <a:t> = 0.0000</a:t>
            </a:r>
          </a:p>
          <a:p>
            <a:r>
              <a:rPr lang="fr-FR" dirty="0" smtClean="0"/>
              <a:t>carbon1</a:t>
            </a:r>
            <a:r>
              <a:rPr lang="fr-FR" dirty="0" smtClean="0">
                <a:solidFill>
                  <a:srgbClr val="00B050"/>
                </a:solidFill>
              </a:rPr>
              <a:t>%</a:t>
            </a:r>
            <a:r>
              <a:rPr lang="fr-FR" dirty="0" smtClean="0">
                <a:solidFill>
                  <a:srgbClr val="FF0000"/>
                </a:solidFill>
              </a:rPr>
              <a:t>y</a:t>
            </a:r>
            <a:r>
              <a:rPr lang="fr-FR" dirty="0" smtClean="0"/>
              <a:t> = 1.3567</a:t>
            </a:r>
          </a:p>
          <a:p>
            <a:r>
              <a:rPr lang="fr-FR" dirty="0" smtClean="0"/>
              <a:t>carbon1</a:t>
            </a:r>
            <a:r>
              <a:rPr lang="fr-FR" dirty="0" smtClean="0">
                <a:solidFill>
                  <a:srgbClr val="00B050"/>
                </a:solidFill>
              </a:rPr>
              <a:t>%</a:t>
            </a:r>
            <a:r>
              <a:rPr lang="fr-FR" dirty="0" smtClean="0">
                <a:solidFill>
                  <a:srgbClr val="FF0000"/>
                </a:solidFill>
              </a:rPr>
              <a:t>z</a:t>
            </a:r>
            <a:r>
              <a:rPr lang="fr-FR" dirty="0" smtClean="0"/>
              <a:t> = 2.5000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5334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program test</a:t>
            </a:r>
          </a:p>
          <a:p>
            <a:endParaRPr lang="en-US" dirty="0" smtClean="0"/>
          </a:p>
          <a:p>
            <a:r>
              <a:rPr lang="en-US" dirty="0" smtClean="0"/>
              <a:t>    implicit none</a:t>
            </a:r>
          </a:p>
          <a:p>
            <a:endParaRPr lang="en-US" dirty="0" smtClean="0"/>
          </a:p>
          <a:p>
            <a:r>
              <a:rPr lang="en-US" dirty="0" smtClean="0"/>
              <a:t>    type :: atom</a:t>
            </a:r>
          </a:p>
          <a:p>
            <a:r>
              <a:rPr lang="en-US" dirty="0" smtClean="0"/>
              <a:t>    character (</a:t>
            </a:r>
            <a:r>
              <a:rPr lang="en-US" dirty="0" err="1" smtClean="0"/>
              <a:t>len</a:t>
            </a:r>
            <a:r>
              <a:rPr lang="en-US" dirty="0" smtClean="0"/>
              <a:t>=2) :: label</a:t>
            </a:r>
          </a:p>
          <a:p>
            <a:r>
              <a:rPr lang="en-US" dirty="0" smtClean="0"/>
              <a:t>    real :: x, y, z</a:t>
            </a:r>
          </a:p>
          <a:p>
            <a:r>
              <a:rPr lang="en-US" dirty="0" smtClean="0"/>
              <a:t>    end type atom</a:t>
            </a:r>
          </a:p>
          <a:p>
            <a:endParaRPr lang="en-US" dirty="0" smtClean="0"/>
          </a:p>
          <a:p>
            <a:r>
              <a:rPr lang="en-US" dirty="0" smtClean="0"/>
              <a:t>    type(atom) :: carbon1</a:t>
            </a:r>
          </a:p>
          <a:p>
            <a:endParaRPr lang="en-US" dirty="0" smtClean="0"/>
          </a:p>
          <a:p>
            <a:r>
              <a:rPr lang="en-US" dirty="0" smtClean="0"/>
              <a:t>    carbon1%label = "C"</a:t>
            </a:r>
          </a:p>
          <a:p>
            <a:r>
              <a:rPr lang="en-US" dirty="0" smtClean="0"/>
              <a:t>    carbon1%x = 0.0000</a:t>
            </a:r>
          </a:p>
          <a:p>
            <a:r>
              <a:rPr lang="en-US" dirty="0" smtClean="0"/>
              <a:t>    carbon1%y = 1.3567</a:t>
            </a:r>
          </a:p>
          <a:p>
            <a:r>
              <a:rPr lang="en-US" dirty="0" smtClean="0"/>
              <a:t>    carbon1%z = 2.5000</a:t>
            </a:r>
          </a:p>
          <a:p>
            <a:endParaRPr lang="en-US" dirty="0" smtClean="0"/>
          </a:p>
          <a:p>
            <a:r>
              <a:rPr lang="en-US" dirty="0" smtClean="0"/>
              <a:t>    print*, carbon1</a:t>
            </a:r>
          </a:p>
          <a:p>
            <a:endParaRPr lang="en-US" dirty="0" smtClean="0"/>
          </a:p>
          <a:p>
            <a:r>
              <a:rPr lang="en-US" dirty="0" smtClean="0"/>
              <a:t>end program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01-28-2018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01F94-7809-42B0-96A3-03BCFB80D2A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14478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program test</a:t>
            </a:r>
          </a:p>
          <a:p>
            <a:endParaRPr lang="en-US" dirty="0" smtClean="0"/>
          </a:p>
          <a:p>
            <a:r>
              <a:rPr lang="en-US" dirty="0" smtClean="0"/>
              <a:t>    real :: val1, val2</a:t>
            </a:r>
          </a:p>
          <a:p>
            <a:r>
              <a:rPr lang="en-US" dirty="0" smtClean="0"/>
              <a:t>    logical :: result</a:t>
            </a:r>
          </a:p>
          <a:p>
            <a:endParaRPr lang="en-US" dirty="0" smtClean="0"/>
          </a:p>
          <a:p>
            <a:r>
              <a:rPr lang="en-US" dirty="0" smtClean="0"/>
              <a:t>    val1 = -3.5</a:t>
            </a:r>
          </a:p>
          <a:p>
            <a:r>
              <a:rPr lang="en-US" dirty="0" smtClean="0"/>
              <a:t>    val2 = 2.0</a:t>
            </a:r>
          </a:p>
          <a:p>
            <a:endParaRPr lang="en-US" dirty="0" smtClean="0"/>
          </a:p>
          <a:p>
            <a:r>
              <a:rPr lang="en-US" dirty="0" smtClean="0"/>
              <a:t>    result = val1 &lt; val2 ! result equals .true.</a:t>
            </a:r>
          </a:p>
          <a:p>
            <a:r>
              <a:rPr lang="en-US" dirty="0" smtClean="0"/>
              <a:t>    print *, result</a:t>
            </a:r>
          </a:p>
          <a:p>
            <a:endParaRPr lang="en-US" dirty="0" smtClean="0"/>
          </a:p>
          <a:p>
            <a:r>
              <a:rPr lang="en-US" dirty="0" smtClean="0"/>
              <a:t>    result = val1 &gt;= val2 ! result equals .false.</a:t>
            </a:r>
          </a:p>
          <a:p>
            <a:r>
              <a:rPr lang="en-US" dirty="0" smtClean="0"/>
              <a:t>    print *, result</a:t>
            </a:r>
          </a:p>
          <a:p>
            <a:endParaRPr lang="en-US" dirty="0" smtClean="0"/>
          </a:p>
          <a:p>
            <a:r>
              <a:rPr lang="en-US" dirty="0" smtClean="0"/>
              <a:t>end program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793</TotalTime>
  <Words>1294</Words>
  <Application>Microsoft Office PowerPoint</Application>
  <PresentationFormat>On-screen Show (4:3)</PresentationFormat>
  <Paragraphs>271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Fortran (FORmula TRANslator)</vt:lpstr>
      <vt:lpstr>The Implicit None Statement </vt:lpstr>
      <vt:lpstr>The Implicit None Statement</vt:lpstr>
      <vt:lpstr>The Implicit None Statement</vt:lpstr>
      <vt:lpstr>The Implicit None Statement</vt:lpstr>
      <vt:lpstr>Derived data types</vt:lpstr>
      <vt:lpstr>Derived data types</vt:lpstr>
      <vt:lpstr>PowerPoint Presentation</vt:lpstr>
      <vt:lpstr>Logical expressions</vt:lpstr>
      <vt:lpstr>Intrinsic functions</vt:lpstr>
      <vt:lpstr>Input - output</vt:lpstr>
      <vt:lpstr>Input - output</vt:lpstr>
      <vt:lpstr>Continuation lines</vt:lpstr>
      <vt:lpstr>If constructs</vt:lpstr>
      <vt:lpstr>Procedure</vt:lpstr>
      <vt:lpstr>Function</vt:lpstr>
      <vt:lpstr>Function example</vt:lpstr>
      <vt:lpstr>Function example</vt:lpstr>
      <vt:lpstr>Function</vt:lpstr>
      <vt:lpstr>Subroutine</vt:lpstr>
      <vt:lpstr>PowerPoint Presentation</vt:lpstr>
      <vt:lpstr>Specifying the Intent of the Arguments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(Formula Translation)</dc:title>
  <dc:creator>Afsana</dc:creator>
  <cp:lastModifiedBy>md.azizul hoq</cp:lastModifiedBy>
  <cp:revision>434</cp:revision>
  <dcterms:created xsi:type="dcterms:W3CDTF">2006-08-16T00:00:00Z</dcterms:created>
  <dcterms:modified xsi:type="dcterms:W3CDTF">2018-05-23T06:33:38Z</dcterms:modified>
</cp:coreProperties>
</file>